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5" r:id="rId2"/>
    <p:sldId id="266" r:id="rId3"/>
    <p:sldId id="286" r:id="rId4"/>
    <p:sldId id="270" r:id="rId5"/>
    <p:sldId id="287" r:id="rId6"/>
    <p:sldId id="288" r:id="rId7"/>
    <p:sldId id="303" r:id="rId8"/>
    <p:sldId id="292" r:id="rId9"/>
    <p:sldId id="304" r:id="rId10"/>
    <p:sldId id="293" r:id="rId11"/>
    <p:sldId id="296" r:id="rId12"/>
    <p:sldId id="300" r:id="rId13"/>
    <p:sldId id="297" r:id="rId14"/>
    <p:sldId id="302" r:id="rId15"/>
    <p:sldId id="294" r:id="rId16"/>
    <p:sldId id="305" r:id="rId17"/>
    <p:sldId id="306" r:id="rId18"/>
    <p:sldId id="307" r:id="rId19"/>
    <p:sldId id="290" r:id="rId20"/>
    <p:sldId id="308" r:id="rId21"/>
    <p:sldId id="295" r:id="rId22"/>
    <p:sldId id="309" r:id="rId23"/>
    <p:sldId id="312" r:id="rId24"/>
    <p:sldId id="310" r:id="rId25"/>
    <p:sldId id="311" r:id="rId26"/>
    <p:sldId id="313" r:id="rId27"/>
    <p:sldId id="314" r:id="rId2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398" y="-77"/>
      </p:cViewPr>
      <p:guideLst>
        <p:guide orient="horz" pos="2175"/>
        <p:guide pos="39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2019/4/18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47666-27B0-4F0D-BA3A-14969DEE0567}" type="datetime1">
              <a:rPr lang="zh-CN" altLang="en-US" noProof="0" smtClean="0"/>
              <a:pPr rtl="0"/>
              <a:t>2019/4/18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n-US" altLang="zh-CN" noProof="0" smtClean="0"/>
              <a:pPr rtl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0F1F3A-A84F-49CD-BF3F-8340ED36CC80}" type="datetime1">
              <a:rPr lang="zh-CN" altLang="en-US" noProof="0" smtClean="0"/>
              <a:pPr rtl="0"/>
              <a:t>2019/4/18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pPr rtl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F2440-1346-494E-AA97-2A9A1AAF4C1C}" type="datetime1">
              <a:rPr lang="zh-CN" altLang="en-US" smtClean="0"/>
              <a:pPr rtl="0"/>
              <a:t>2019/4/18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pPr rtl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6F466-F443-441E-ABBF-26DACD55B3D0}" type="datetime1">
              <a:rPr lang="zh-CN" altLang="en-US" smtClean="0"/>
              <a:pPr rtl="0"/>
              <a:t>2019/4/18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pPr rtl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24A68-F8E5-4D8D-94AA-9BD98894284D}" type="datetime1">
              <a:rPr lang="zh-CN" altLang="en-US" noProof="0" smtClean="0"/>
              <a:pPr rtl="0"/>
              <a:t>2019/4/18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pPr rtl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8D762-307D-4D78-A525-0F99C7F6EFE8}" type="datetime1">
              <a:rPr lang="zh-CN" altLang="en-US" noProof="0" smtClean="0"/>
              <a:pPr rtl="0"/>
              <a:t>2019/4/18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pPr rtl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431D6-6B22-4D1E-B361-2D69B0EF1DB2}" type="datetime1">
              <a:rPr lang="zh-CN" altLang="en-US" noProof="0" smtClean="0"/>
              <a:pPr rtl="0"/>
              <a:t>2019/4/18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pPr rtl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066DB-F878-4918-9C43-0CB3E30DFFE5}" type="datetime1">
              <a:rPr lang="zh-CN" altLang="en-US" smtClean="0"/>
              <a:pPr rtl="0"/>
              <a:t>2019/4/18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pPr rtl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61401-7EA4-4A7D-AF0B-A9FF7BCA5F7F}" type="datetime1">
              <a:rPr lang="zh-CN" altLang="en-US" smtClean="0"/>
              <a:pPr rtl="0"/>
              <a:t>2019/4/18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pPr rtl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C20102-388D-45F8-BC61-B74AC3803321}" type="datetime1">
              <a:rPr lang="zh-CN" altLang="en-US" smtClean="0"/>
              <a:pPr rtl="0"/>
              <a:t>2019/4/18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pPr rtl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1B7093-D8E2-42A0-9C9D-DCA68181F385}" type="datetime1">
              <a:rPr lang="zh-CN" altLang="en-US" smtClean="0"/>
              <a:pPr rtl="0"/>
              <a:t>2019/4/18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pPr rtl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4DEA04-A6B2-4847-AAC8-1D3BAA0F7BFC}" type="datetime1">
              <a:rPr lang="zh-CN" altLang="en-US" smtClean="0"/>
              <a:pPr rtl="0"/>
              <a:t>2019/4/18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pPr rtl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98EA3C-499A-4D39-9A31-3DDA60E2167C}" type="datetime1">
              <a:rPr lang="zh-CN" altLang="en-US" smtClean="0"/>
              <a:pPr rtl="0"/>
              <a:t>2019/4/18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pPr rtl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735557AE-F66A-4EF3-915B-771BE5CCD13F}" type="datetime1">
              <a:rPr lang="zh-CN" altLang="en-US" noProof="0" smtClean="0"/>
              <a:pPr/>
              <a:t>2019/4/18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71B7BAC7-FE87-40F6-AA24-4F4685D1B02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ea"/>
          <a:ea typeface="+mj-ea"/>
          <a:cs typeface="Microsoft Himalaya" panose="01010100010101010101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rafts.htmlwg.org/2dcontext/html5_canvas_CR/Overview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oob/three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brood.com/threejs/do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tags" Target="../tags/tag54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WebGL &amp; Three.js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dirty="0">
                <a:sym typeface="+mn-ea"/>
              </a:rPr>
              <a:t>相机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35150"/>
            <a:ext cx="9791700" cy="4351338"/>
          </a:xfrm>
        </p:spPr>
        <p:txBody>
          <a:bodyPr/>
          <a:lstStyle/>
          <a:p>
            <a:r>
              <a:rPr lang="zh-CN" altLang="en-US"/>
              <a:t>正交相机（OrthographicCamera）：正交投影，远近视野相同的模式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64622" t="40039" r="2591" b="28773"/>
          <a:stretch>
            <a:fillRect/>
          </a:stretch>
        </p:blipFill>
        <p:spPr>
          <a:xfrm>
            <a:off x="1839595" y="2871470"/>
            <a:ext cx="4796790" cy="2566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0230" y="5681028"/>
            <a:ext cx="4702175" cy="9220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场景中位置在相机的视野范围（浅蓝长立方体）内的模型才会被渲染出来，也就是才“看得见”。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9740" y="2871470"/>
            <a:ext cx="4604385" cy="1753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创建相机</a:t>
            </a: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var camera = new THREE.OrthographicCamera( left, right, top, bottom, near, far );</a:t>
            </a:r>
          </a:p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加入场景</a:t>
            </a: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scene.add( camera 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60845" y="4747895"/>
            <a:ext cx="4653280" cy="18148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left — 相机视椎体（Camera frustum）左面。</a:t>
            </a:r>
          </a:p>
          <a:p>
            <a:r>
              <a:rPr lang="zh-CN" altLang="en-US" sz="1400" dirty="0"/>
              <a:t>right — 相机视椎体（Camera frustum）右面。</a:t>
            </a:r>
          </a:p>
          <a:p>
            <a:r>
              <a:rPr lang="zh-CN" altLang="en-US" sz="1400" dirty="0"/>
              <a:t>top — 相机视椎体（Camera frustum）上面。</a:t>
            </a:r>
          </a:p>
          <a:p>
            <a:r>
              <a:rPr lang="zh-CN" altLang="en-US" sz="1400" dirty="0"/>
              <a:t>bottom — 相机视椎体（Camera frustum）下面。</a:t>
            </a:r>
          </a:p>
          <a:p>
            <a:r>
              <a:rPr lang="zh-CN" altLang="en-US" sz="1400" dirty="0"/>
              <a:t>near — 相机视椎体（Camera frustum）前面（靠近相机的这一面）。</a:t>
            </a:r>
          </a:p>
          <a:p>
            <a:r>
              <a:rPr lang="zh-CN" altLang="en-US" sz="1400" dirty="0"/>
              <a:t>far — 相机视椎体（Camera frustum）后面（远离相机的这一面）。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dirty="0">
                <a:sym typeface="+mn-ea"/>
              </a:rPr>
              <a:t>相机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远景相机（PerspectiveCamera）：远景投影/透视投影，即类似人眼观察的视野“近大远小”模式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64453" t="31968" r="3181" b="34745"/>
          <a:stretch>
            <a:fillRect/>
          </a:stretch>
        </p:blipFill>
        <p:spPr>
          <a:xfrm>
            <a:off x="1651635" y="2773045"/>
            <a:ext cx="4735195" cy="2739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51635" y="5660708"/>
            <a:ext cx="4702175" cy="9220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场景中位置在相机的视野范围（浅棕台体）内的模型才会被渲染出来，也就是才“看得见”。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09740" y="2871470"/>
            <a:ext cx="4604385" cy="1753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创建相机</a:t>
            </a: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var camera = new THREE.PerspectiveCamera( fov, aspect, near, far  );</a:t>
            </a:r>
          </a:p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加入场景</a:t>
            </a: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scene.add( camera );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60845" y="5178743"/>
            <a:ext cx="4653280" cy="95313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fov — 相机视锥体垂直视角</a:t>
            </a:r>
          </a:p>
          <a:p>
            <a:r>
              <a:rPr lang="zh-CN" altLang="en-US" sz="1400" dirty="0"/>
              <a:t>aspect — 相机视锥体宽高比</a:t>
            </a:r>
          </a:p>
          <a:p>
            <a:r>
              <a:rPr lang="zh-CN" altLang="en-US" sz="1400" dirty="0"/>
              <a:t>near — 相机视锥体近裁剪面</a:t>
            </a:r>
          </a:p>
          <a:p>
            <a:r>
              <a:rPr lang="zh-CN" altLang="en-US" sz="1400" dirty="0"/>
              <a:t>far — 相机视锥体远裁剪面。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dirty="0">
                <a:sym typeface="+mn-ea"/>
              </a:rPr>
              <a:t>其他相机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立方体相机（CubeCamera）全景相机，创建6个远景相机并渲染到1个WebGL渲染器目标(WebGLRenderTarget)Cube对象上。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>
                <a:sym typeface="+mn-ea"/>
              </a:rPr>
              <a:t>---网格模型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网格模型：场景内网格搭建来体现的物体：</a:t>
            </a:r>
            <a:r>
              <a:rPr lang="en-US" altLang="zh-CN"/>
              <a:t>eg.</a:t>
            </a:r>
            <a:r>
              <a:rPr lang="zh-CN" altLang="en-US"/>
              <a:t>十二面体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35573" t="30656" r="34353" b="26543"/>
          <a:stretch>
            <a:fillRect/>
          </a:stretch>
        </p:blipFill>
        <p:spPr>
          <a:xfrm>
            <a:off x="1722120" y="2628900"/>
            <a:ext cx="3427730" cy="2744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0955" y="2628583"/>
            <a:ext cx="4604385" cy="645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var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dg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 = DodecahedronGeometry(radius, detail);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70955" y="3951288"/>
            <a:ext cx="4653280" cy="95313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fov — 相机视锥体垂直视角</a:t>
            </a:r>
          </a:p>
          <a:p>
            <a:r>
              <a:rPr lang="zh-CN" altLang="en-US" sz="1400" dirty="0"/>
              <a:t>aspect — 相机视锥体宽高比</a:t>
            </a:r>
          </a:p>
          <a:p>
            <a:r>
              <a:rPr lang="zh-CN" altLang="en-US" sz="1400" dirty="0"/>
              <a:t>near — 相机视锥体近裁剪面</a:t>
            </a:r>
          </a:p>
          <a:p>
            <a:r>
              <a:rPr lang="zh-CN" altLang="en-US" sz="1400" dirty="0"/>
              <a:t>far — 相机视锥体远裁剪面。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dirty="0">
                <a:sym typeface="+mn-ea"/>
              </a:rPr>
              <a:t>更多</a:t>
            </a:r>
            <a:r>
              <a:rPr lang="en-US" altLang="zh-CN" dirty="0">
                <a:sym typeface="+mn-ea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41046" t="35031" r="40256" b="29005"/>
          <a:stretch>
            <a:fillRect/>
          </a:stretch>
        </p:blipFill>
        <p:spPr>
          <a:xfrm>
            <a:off x="1723390" y="1614805"/>
            <a:ext cx="1837690" cy="1923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3390" y="3737610"/>
            <a:ext cx="182562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平面模型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l="30446" t="20766" r="35463" b="21965"/>
          <a:stretch>
            <a:fillRect/>
          </a:stretch>
        </p:blipFill>
        <p:spPr>
          <a:xfrm>
            <a:off x="1735455" y="4185920"/>
            <a:ext cx="2021840" cy="1924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33245" y="6388100"/>
            <a:ext cx="182562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圆环面模型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l="38637" t="34458" r="38628" b="28022"/>
          <a:stretch>
            <a:fillRect/>
          </a:stretch>
        </p:blipFill>
        <p:spPr>
          <a:xfrm>
            <a:off x="5059680" y="1615440"/>
            <a:ext cx="2072640" cy="19234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83505" y="3737610"/>
            <a:ext cx="182562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多面体模型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27274" t="15347" r="29271" b="13156"/>
          <a:stretch>
            <a:fillRect/>
          </a:stretch>
        </p:blipFill>
        <p:spPr>
          <a:xfrm>
            <a:off x="8561070" y="1614805"/>
            <a:ext cx="2076450" cy="1922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86165" y="3737610"/>
            <a:ext cx="182562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球体模型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 l="24216" t="10227" r="27329" b="10728"/>
          <a:stretch>
            <a:fillRect/>
          </a:stretch>
        </p:blipFill>
        <p:spPr>
          <a:xfrm>
            <a:off x="5059680" y="4181475"/>
            <a:ext cx="2072005" cy="19284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82870" y="6388100"/>
            <a:ext cx="182562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环面纽带模型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rcRect l="25743" t="20251" r="24376" b="10560"/>
          <a:stretch>
            <a:fillRect/>
          </a:stretch>
        </p:blipFill>
        <p:spPr>
          <a:xfrm>
            <a:off x="8561070" y="4105910"/>
            <a:ext cx="2136140" cy="20040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716010" y="6388100"/>
            <a:ext cx="182562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车船模型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光源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光源：场景里的光照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点光源：由一个源点向</a:t>
            </a:r>
            <a:r>
              <a:rPr lang="zh-CN" altLang="en-US" dirty="0" smtClean="0"/>
              <a:t>各方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向</a:t>
            </a:r>
            <a:r>
              <a:rPr lang="zh-CN" altLang="en-US" dirty="0" smtClean="0"/>
              <a:t>扩散光线的光源，如蜡烛。</a:t>
            </a:r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6370955" y="1807485"/>
            <a:ext cx="460438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//</a:t>
            </a:r>
            <a:r>
              <a:rPr lang="zh-CN" altLang="en-US" dirty="0" smtClean="0">
                <a:solidFill>
                  <a:schemeClr val="accent1"/>
                </a:solidFill>
                <a:sym typeface="+mn-ea"/>
              </a:rPr>
              <a:t>创建点光源</a:t>
            </a:r>
            <a:endParaRPr lang="en-US" altLang="zh-CN" dirty="0" smtClean="0">
              <a:solidFill>
                <a:schemeClr val="accent1"/>
              </a:solidFill>
              <a:sym typeface="+mn-ea"/>
            </a:endParaRPr>
          </a:p>
          <a:p>
            <a:r>
              <a:rPr lang="en-US" altLang="zh-CN" dirty="0" err="1" smtClean="0">
                <a:solidFill>
                  <a:schemeClr val="accent1"/>
                </a:solidFill>
                <a:sym typeface="+mn-ea"/>
              </a:rPr>
              <a:t>var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light = 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new </a:t>
            </a:r>
            <a:r>
              <a:rPr lang="en-US" altLang="zh-CN" dirty="0" err="1" smtClean="0">
                <a:solidFill>
                  <a:schemeClr val="accent1"/>
                </a:solidFill>
                <a:sym typeface="+mn-ea"/>
              </a:rPr>
              <a:t>THREE.PointLight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(color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, intensity, distance, decay ); </a:t>
            </a:r>
            <a:endParaRPr lang="en-US" altLang="zh-CN" dirty="0" smtClean="0">
              <a:solidFill>
                <a:schemeClr val="accent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//</a:t>
            </a:r>
            <a:r>
              <a:rPr lang="zh-CN" altLang="en-US" dirty="0" smtClean="0">
                <a:solidFill>
                  <a:schemeClr val="accent1"/>
                </a:solidFill>
                <a:sym typeface="+mn-ea"/>
              </a:rPr>
              <a:t>设置位置</a:t>
            </a:r>
            <a:endParaRPr lang="en-US" altLang="zh-CN" dirty="0" smtClean="0">
              <a:solidFill>
                <a:schemeClr val="accent1"/>
              </a:solidFill>
              <a:sym typeface="+mn-ea"/>
            </a:endParaRPr>
          </a:p>
          <a:p>
            <a:r>
              <a:rPr lang="en-US" altLang="zh-CN" dirty="0" err="1" smtClean="0">
                <a:solidFill>
                  <a:schemeClr val="accent1"/>
                </a:solidFill>
                <a:sym typeface="+mn-ea"/>
              </a:rPr>
              <a:t>light.position.set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( X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, Y, Z 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); </a:t>
            </a:r>
            <a:endParaRPr lang="en-US" altLang="zh-CN" dirty="0" smtClean="0">
              <a:solidFill>
                <a:schemeClr val="accent1"/>
              </a:solidFill>
              <a:sym typeface="+mn-ea"/>
            </a:endParaRPr>
          </a:p>
          <a:p>
            <a:r>
              <a:rPr lang="en-US" altLang="zh-CN" dirty="0" err="1" smtClean="0">
                <a:solidFill>
                  <a:schemeClr val="accent1"/>
                </a:solidFill>
                <a:sym typeface="+mn-ea"/>
              </a:rPr>
              <a:t>scene.add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( light );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9"/>
          <p:cNvSpPr txBox="1"/>
          <p:nvPr/>
        </p:nvSpPr>
        <p:spPr>
          <a:xfrm>
            <a:off x="6361811" y="4206834"/>
            <a:ext cx="4653280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400" dirty="0" smtClean="0"/>
              <a:t>color — </a:t>
            </a:r>
            <a:r>
              <a:rPr lang="zh-CN" altLang="en-US" sz="1400" dirty="0" smtClean="0"/>
              <a:t>颜色的</a:t>
            </a:r>
            <a:r>
              <a:rPr lang="en-US" altLang="zh-CN" sz="1400" dirty="0" smtClean="0"/>
              <a:t>RBG</a:t>
            </a:r>
            <a:r>
              <a:rPr lang="zh-CN" altLang="en-US" sz="1400" dirty="0" smtClean="0"/>
              <a:t>数值。</a:t>
            </a:r>
            <a:br>
              <a:rPr lang="zh-CN" altLang="en-US" sz="1400" dirty="0" smtClean="0"/>
            </a:br>
            <a:r>
              <a:rPr lang="en-US" altLang="zh-CN" sz="1400" dirty="0" smtClean="0"/>
              <a:t>intensity — </a:t>
            </a:r>
            <a:r>
              <a:rPr lang="zh-CN" altLang="en-US" sz="1400" dirty="0" smtClean="0"/>
              <a:t>光强的数值。</a:t>
            </a:r>
            <a:br>
              <a:rPr lang="zh-CN" altLang="en-US" sz="1400" dirty="0" smtClean="0"/>
            </a:br>
            <a:r>
              <a:rPr lang="en-US" altLang="zh-CN" sz="1400" dirty="0" smtClean="0"/>
              <a:t>distance -- </a:t>
            </a:r>
            <a:r>
              <a:rPr lang="zh-CN" altLang="en-US" sz="1400" dirty="0" smtClean="0"/>
              <a:t>光强为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处到光源的距离，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表示无穷大。</a:t>
            </a:r>
            <a:br>
              <a:rPr lang="zh-CN" altLang="en-US" sz="1400" dirty="0" smtClean="0"/>
            </a:br>
            <a:r>
              <a:rPr lang="en-US" altLang="zh-CN" sz="1400" dirty="0" smtClean="0"/>
              <a:t>decay -- </a:t>
            </a:r>
            <a:r>
              <a:rPr lang="zh-CN" altLang="en-US" sz="1400" dirty="0" smtClean="0"/>
              <a:t>沿着光照距离的衰退量。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光源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4701540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光源：场景里的光照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点光源：聚光灯：由一个</a:t>
            </a:r>
            <a:r>
              <a:rPr lang="zh-CN" altLang="en-US" dirty="0" smtClean="0"/>
              <a:t>点光源</a:t>
            </a:r>
            <a:r>
              <a:rPr lang="zh-CN" altLang="en-US" dirty="0" smtClean="0"/>
              <a:t>被部分遮挡，照射向一个位置范围的光源，如舞台聚光灯。这种光射类似锥形，类似于透视的情况，换言之可以产生锥形投影（物体离光源越近</a:t>
            </a:r>
            <a:r>
              <a:rPr lang="en-US" altLang="zh-CN" dirty="0" smtClean="0"/>
              <a:t>/</a:t>
            </a:r>
            <a:r>
              <a:rPr lang="zh-CN" altLang="en-US" dirty="0" smtClean="0"/>
              <a:t>离投影面越远，阴影范围越大）。即一种能投射锥形阴影区域的点光源，使用 </a:t>
            </a:r>
            <a:r>
              <a:rPr lang="en-US" altLang="zh-CN" dirty="0" err="1" smtClean="0"/>
              <a:t>MeshLambertMaterial</a:t>
            </a:r>
            <a:r>
              <a:rPr lang="en-US" altLang="zh-CN" dirty="0" smtClean="0"/>
              <a:t> </a:t>
            </a:r>
            <a:r>
              <a:rPr lang="zh-CN" altLang="en-US" dirty="0" smtClean="0"/>
              <a:t>或 </a:t>
            </a:r>
            <a:r>
              <a:rPr lang="en-US" altLang="zh-CN" dirty="0" err="1" smtClean="0"/>
              <a:t>Phong</a:t>
            </a:r>
            <a:r>
              <a:rPr lang="zh-CN" altLang="en-US" dirty="0" smtClean="0"/>
              <a:t>网孔材料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MeshPhongMaterial</a:t>
            </a:r>
            <a:r>
              <a:rPr lang="en-US" altLang="zh-CN" dirty="0" smtClean="0"/>
              <a:t>) </a:t>
            </a:r>
            <a:r>
              <a:rPr lang="zh-CN" altLang="en-US" dirty="0" smtClean="0"/>
              <a:t>来影响对象。</a:t>
            </a:r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6370955" y="2499982"/>
            <a:ext cx="460438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dirty="0" err="1" smtClean="0"/>
              <a:t>SpotLight</a:t>
            </a:r>
            <a:r>
              <a:rPr lang="en-US" altLang="zh-CN" dirty="0" smtClean="0"/>
              <a:t>( color, intensity, distance, angle, penumbra, decay )</a:t>
            </a:r>
            <a:endParaRPr lang="en-US" altLang="zh-CN" dirty="0"/>
          </a:p>
        </p:txBody>
      </p:sp>
      <p:sp>
        <p:nvSpPr>
          <p:cNvPr id="5" name="文本框 9"/>
          <p:cNvSpPr txBox="1"/>
          <p:nvPr/>
        </p:nvSpPr>
        <p:spPr>
          <a:xfrm>
            <a:off x="6361811" y="3883669"/>
            <a:ext cx="4653280" cy="16004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400" dirty="0" smtClean="0"/>
              <a:t>color — </a:t>
            </a:r>
            <a:r>
              <a:rPr lang="zh-CN" altLang="en-US" sz="1400" dirty="0" smtClean="0"/>
              <a:t>颜色的</a:t>
            </a:r>
            <a:r>
              <a:rPr lang="en-US" altLang="zh-CN" sz="1400" dirty="0" smtClean="0"/>
              <a:t>RBG</a:t>
            </a:r>
            <a:r>
              <a:rPr lang="zh-CN" altLang="en-US" sz="1400" dirty="0" smtClean="0"/>
              <a:t>数值。</a:t>
            </a:r>
            <a:br>
              <a:rPr lang="zh-CN" altLang="en-US" sz="1400" dirty="0" smtClean="0"/>
            </a:br>
            <a:r>
              <a:rPr lang="en-US" altLang="zh-CN" sz="1400" dirty="0" smtClean="0"/>
              <a:t>intensity — </a:t>
            </a:r>
            <a:r>
              <a:rPr lang="zh-CN" altLang="en-US" sz="1400" dirty="0" smtClean="0"/>
              <a:t>光强的数值。</a:t>
            </a:r>
            <a:br>
              <a:rPr lang="zh-CN" altLang="en-US" sz="1400" dirty="0" smtClean="0"/>
            </a:br>
            <a:r>
              <a:rPr lang="en-US" altLang="zh-CN" sz="1400" dirty="0" smtClean="0"/>
              <a:t>distance -- </a:t>
            </a:r>
            <a:r>
              <a:rPr lang="zh-CN" altLang="en-US" sz="1400" dirty="0" smtClean="0"/>
              <a:t>光强为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处到光源的距离，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表示无穷大。</a:t>
            </a:r>
            <a:br>
              <a:rPr lang="zh-CN" altLang="en-US" sz="1400" dirty="0" smtClean="0"/>
            </a:br>
            <a:r>
              <a:rPr lang="en-US" altLang="zh-CN" sz="1400" dirty="0" smtClean="0"/>
              <a:t>angle -- </a:t>
            </a:r>
            <a:r>
              <a:rPr lang="zh-CN" altLang="en-US" sz="1400" dirty="0" smtClean="0"/>
              <a:t>光线散射角度，最大为</a:t>
            </a:r>
            <a:r>
              <a:rPr lang="en-US" altLang="zh-CN" sz="1400" dirty="0" err="1" smtClean="0"/>
              <a:t>Math.PI</a:t>
            </a:r>
            <a:r>
              <a:rPr lang="en-US" altLang="zh-CN" sz="1400" dirty="0" smtClean="0"/>
              <a:t>/2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penumbra -- </a:t>
            </a:r>
            <a:r>
              <a:rPr lang="zh-CN" altLang="en-US" sz="1400" dirty="0" smtClean="0"/>
              <a:t>聚光锥的半影衰减百分比。在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之间的值。默认为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。</a:t>
            </a:r>
            <a:br>
              <a:rPr lang="zh-CN" altLang="en-US" sz="1400" dirty="0" smtClean="0"/>
            </a:br>
            <a:r>
              <a:rPr lang="en-US" altLang="zh-CN" sz="1400" dirty="0" smtClean="0"/>
              <a:t>decay -- </a:t>
            </a:r>
            <a:r>
              <a:rPr lang="zh-CN" altLang="en-US" sz="1400" dirty="0" smtClean="0"/>
              <a:t>沿着光照距离的衰退量。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光源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470154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光源：场景里的光照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平行光：所有光线照向同一个方向（而不是特定的位置）的光。光源类似位于无限远方，如现实生活中的阳光，光源足够远，照到物体上的光都来自于同一个角度。显然，该光照下的物体，投射到固定角度投影面的投影大小不受距离影响。</a:t>
            </a:r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6370955" y="2638481"/>
            <a:ext cx="46043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dirty="0" err="1" smtClean="0"/>
              <a:t>DirectionalLight</a:t>
            </a:r>
            <a:r>
              <a:rPr lang="en-US" altLang="zh-CN" dirty="0" smtClean="0"/>
              <a:t>( hex, intensity )</a:t>
            </a:r>
            <a:endParaRPr lang="en-US" altLang="zh-CN" dirty="0"/>
          </a:p>
        </p:txBody>
      </p:sp>
      <p:sp>
        <p:nvSpPr>
          <p:cNvPr id="5" name="文本框 9"/>
          <p:cNvSpPr txBox="1"/>
          <p:nvPr/>
        </p:nvSpPr>
        <p:spPr>
          <a:xfrm>
            <a:off x="6370955" y="3370717"/>
            <a:ext cx="465328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400" dirty="0" smtClean="0"/>
              <a:t>color — </a:t>
            </a:r>
            <a:r>
              <a:rPr lang="zh-CN" altLang="en-US" sz="1400" dirty="0" smtClean="0"/>
              <a:t>光源颜色的</a:t>
            </a:r>
            <a:r>
              <a:rPr lang="en-US" altLang="zh-CN" sz="1400" dirty="0" smtClean="0"/>
              <a:t>RGB</a:t>
            </a:r>
            <a:r>
              <a:rPr lang="zh-CN" altLang="en-US" sz="1400" dirty="0" smtClean="0"/>
              <a:t>数值。</a:t>
            </a:r>
            <a:br>
              <a:rPr lang="zh-CN" altLang="en-US" sz="1400" dirty="0" smtClean="0"/>
            </a:br>
            <a:r>
              <a:rPr lang="en-US" altLang="zh-CN" sz="1400" dirty="0" smtClean="0"/>
              <a:t>intensity -- </a:t>
            </a:r>
            <a:r>
              <a:rPr lang="zh-CN" altLang="en-US" sz="1400" dirty="0" smtClean="0"/>
              <a:t>光源强度的数值。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光源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470154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光源：场景里的光照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环境光：非单一发光点，作用于整个场景范围的光，光的颜色被应用到全局范围内的所有对象。</a:t>
            </a:r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6398387" y="1888673"/>
            <a:ext cx="46043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dirty="0" err="1" smtClean="0"/>
              <a:t>AmbientLight</a:t>
            </a:r>
            <a:r>
              <a:rPr lang="en-US" altLang="zh-CN" dirty="0" smtClean="0"/>
              <a:t>( color, intensity )</a:t>
            </a:r>
            <a:endParaRPr lang="en-US" altLang="zh-CN" dirty="0"/>
          </a:p>
        </p:txBody>
      </p:sp>
      <p:sp>
        <p:nvSpPr>
          <p:cNvPr id="5" name="文本框 9"/>
          <p:cNvSpPr txBox="1"/>
          <p:nvPr/>
        </p:nvSpPr>
        <p:spPr>
          <a:xfrm>
            <a:off x="6380099" y="2648341"/>
            <a:ext cx="465328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400" dirty="0" smtClean="0"/>
              <a:t>color — </a:t>
            </a:r>
            <a:r>
              <a:rPr lang="zh-CN" altLang="en-US" sz="1400" dirty="0" smtClean="0"/>
              <a:t>光源颜色的</a:t>
            </a:r>
            <a:r>
              <a:rPr lang="en-US" altLang="zh-CN" sz="1400" dirty="0" smtClean="0"/>
              <a:t>RGB</a:t>
            </a:r>
            <a:r>
              <a:rPr lang="zh-CN" altLang="en-US" sz="1400" dirty="0" smtClean="0"/>
              <a:t>数值。</a:t>
            </a:r>
            <a:br>
              <a:rPr lang="zh-CN" altLang="en-US" sz="1400" dirty="0" smtClean="0"/>
            </a:br>
            <a:r>
              <a:rPr lang="en-US" altLang="zh-CN" sz="1400" dirty="0" smtClean="0"/>
              <a:t>intensity -- </a:t>
            </a:r>
            <a:r>
              <a:rPr lang="zh-CN" altLang="en-US" sz="1400" dirty="0" smtClean="0"/>
              <a:t>光源强度的数值。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dirty="0">
                <a:sym typeface="+mn-ea"/>
              </a:rPr>
              <a:t>渲染器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渲染器（</a:t>
            </a:r>
            <a:r>
              <a:rPr lang="en-US" altLang="zh-CN" dirty="0">
                <a:sym typeface="+mn-ea"/>
              </a:rPr>
              <a:t>renderer</a:t>
            </a:r>
            <a:r>
              <a:rPr lang="zh-CN" altLang="en-US" dirty="0">
                <a:sym typeface="+mn-ea"/>
              </a:rPr>
              <a:t>）：渲染器决定了渲染的结果应该在页面的什么元素上面</a:t>
            </a:r>
            <a:r>
              <a:rPr lang="zh-CN" altLang="en-US" dirty="0" smtClean="0">
                <a:sym typeface="+mn-ea"/>
              </a:rPr>
              <a:t>显示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渲染</a:t>
            </a:r>
            <a:r>
              <a:rPr lang="zh-CN" altLang="en-US" dirty="0" smtClean="0"/>
              <a:t>：使用渲染器，结合相机和场景来得到</a:t>
            </a:r>
            <a:r>
              <a:rPr lang="zh-CN" altLang="en-US" dirty="0" smtClean="0"/>
              <a:t>结</a:t>
            </a:r>
            <a:endParaRPr lang="en-US" altLang="zh-CN" dirty="0" smtClean="0"/>
          </a:p>
          <a:p>
            <a:r>
              <a:rPr lang="zh-CN" altLang="en-US" dirty="0" smtClean="0"/>
              <a:t>渲染方式：实时渲染和离线渲染</a:t>
            </a:r>
          </a:p>
          <a:p>
            <a:endParaRPr lang="en-US" altLang="zh-CN" dirty="0" smtClean="0">
              <a:sym typeface="+mn-ea"/>
            </a:endParaRPr>
          </a:p>
          <a:p>
            <a:r>
              <a:rPr lang="en-US" altLang="zh-CN" dirty="0" smtClean="0"/>
              <a:t>Canvas</a:t>
            </a:r>
            <a:r>
              <a:rPr lang="zh-CN" altLang="en-US" dirty="0" smtClean="0"/>
              <a:t>渲染器不使用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来绘制场景，而使用相对较慢的</a:t>
            </a:r>
            <a:r>
              <a:rPr lang="en-US" altLang="zh-CN" dirty="0" smtClean="0">
                <a:hlinkClick r:id="rId2"/>
              </a:rPr>
              <a:t>Canvas 2D Context</a:t>
            </a:r>
            <a:r>
              <a:rPr lang="en-US" altLang="zh-CN" dirty="0" smtClean="0"/>
              <a:t> 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 rtlCol="0"/>
          <a:lstStyle/>
          <a:p>
            <a:pPr rtl="0"/>
            <a:r>
              <a:rPr lang="en-US" altLang="zh-CN" dirty="0"/>
              <a:t>WebGL</a:t>
            </a:r>
            <a:r>
              <a:rPr lang="zh-CN" altLang="en-US" dirty="0"/>
              <a:t>简介</a:t>
            </a:r>
            <a:r>
              <a:rPr lang="en-US" altLang="zh-CN" sz="3600" dirty="0"/>
              <a:t>--- ---WebGL</a:t>
            </a:r>
            <a:r>
              <a:rPr lang="zh-CN" altLang="en-US" sz="3600" dirty="0"/>
              <a:t>是什么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zh-CN" dirty="0"/>
              <a:t>WebGL</a:t>
            </a:r>
            <a:r>
              <a:rPr lang="zh-CN" altLang="en-US" dirty="0"/>
              <a:t>是一种</a:t>
            </a:r>
            <a:r>
              <a:rPr lang="en-US" altLang="zh-CN" dirty="0"/>
              <a:t>3D</a:t>
            </a:r>
            <a:r>
              <a:rPr lang="zh-CN" altLang="en-US" dirty="0"/>
              <a:t>绘图标准，可以类比于</a:t>
            </a:r>
            <a:r>
              <a:rPr lang="en-US" altLang="zh-CN" dirty="0"/>
              <a:t>windows</a:t>
            </a:r>
            <a:r>
              <a:rPr lang="zh-CN" altLang="en-US" dirty="0"/>
              <a:t>中的</a:t>
            </a:r>
            <a:r>
              <a:rPr lang="en-US" altLang="zh-CN" dirty="0"/>
              <a:t>GDI</a:t>
            </a:r>
            <a:r>
              <a:rPr lang="zh-CN" altLang="en-US" dirty="0"/>
              <a:t>，</a:t>
            </a:r>
            <a:r>
              <a:rPr lang="en-US" altLang="zh-CN" dirty="0"/>
              <a:t>GDI</a:t>
            </a:r>
            <a:r>
              <a:rPr lang="zh-CN" altLang="en-US" dirty="0"/>
              <a:t>是绘制</a:t>
            </a:r>
            <a:r>
              <a:rPr lang="en-US" altLang="zh-CN" dirty="0"/>
              <a:t>2D</a:t>
            </a:r>
            <a:r>
              <a:rPr lang="zh-CN" altLang="en-US" dirty="0"/>
              <a:t>图形的标准。</a:t>
            </a:r>
            <a:endParaRPr lang="en-US" altLang="zh-CN" dirty="0"/>
          </a:p>
          <a:p>
            <a:pPr lvl="0" rtl="0"/>
            <a:r>
              <a:rPr lang="en-US" altLang="zh-CN" dirty="0"/>
              <a:t>WebGL</a:t>
            </a:r>
            <a:r>
              <a:rPr lang="zh-CN" altLang="en-US" dirty="0"/>
              <a:t>（</a:t>
            </a:r>
            <a:r>
              <a:rPr lang="en-US" altLang="zh-CN" dirty="0"/>
              <a:t>Web </a:t>
            </a:r>
            <a:r>
              <a:rPr lang="zh-CN" altLang="en-US" dirty="0"/>
              <a:t>图形库）是一种</a:t>
            </a:r>
            <a:r>
              <a:rPr lang="en-US" altLang="zh-CN" dirty="0"/>
              <a:t>JavaScript API</a:t>
            </a:r>
            <a:r>
              <a:rPr lang="zh-CN" altLang="en-US" dirty="0"/>
              <a:t>，用于在任何兼容</a:t>
            </a:r>
            <a:r>
              <a:rPr lang="en-US" altLang="zh-CN" dirty="0"/>
              <a:t>Web</a:t>
            </a:r>
            <a:r>
              <a:rPr lang="zh-CN" altLang="en-US" dirty="0"/>
              <a:t>浏览器中呈现交互式</a:t>
            </a:r>
            <a:r>
              <a:rPr lang="en-US" altLang="zh-CN" dirty="0"/>
              <a:t>3D</a:t>
            </a:r>
            <a:r>
              <a:rPr lang="zh-CN" altLang="en-US" dirty="0"/>
              <a:t>和</a:t>
            </a:r>
            <a:r>
              <a:rPr lang="en-US" altLang="zh-CN" dirty="0"/>
              <a:t>2D</a:t>
            </a:r>
            <a:r>
              <a:rPr lang="zh-CN" altLang="en-US" dirty="0"/>
              <a:t>图形，而无需使用插件，可以在</a:t>
            </a:r>
            <a:r>
              <a:rPr lang="en-US" altLang="zh-CN" dirty="0"/>
              <a:t>H5</a:t>
            </a:r>
            <a:r>
              <a:rPr lang="zh-CN" altLang="en-US" dirty="0"/>
              <a:t>的</a:t>
            </a:r>
            <a:r>
              <a:rPr lang="en-US" altLang="zh-CN" dirty="0"/>
              <a:t>&lt;canvas&gt;</a:t>
            </a:r>
            <a:r>
              <a:rPr lang="zh-CN" altLang="en-US" dirty="0"/>
              <a:t>元素中使用。</a:t>
            </a:r>
            <a:endParaRPr lang="en-US" altLang="zh-CN" dirty="0"/>
          </a:p>
          <a:p>
            <a:pPr lvl="0" rtl="0"/>
            <a:r>
              <a:rPr lang="en-US" altLang="zh-CN" dirty="0"/>
              <a:t>允许把JavaScript和OpenGL ES 2.0相结合，通过OpenGL ES 2.0，WebGL可以为HTML5 Canvas提供硬件3D加速渲染，这样Web开发人员就可以借助系统显卡来在浏览器里更流畅地展示3D场景和模型了，还能创建复杂的导航和数据视觉化。</a:t>
            </a:r>
          </a:p>
          <a:p>
            <a:pPr lvl="0" rt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dirty="0">
                <a:sym typeface="+mn-ea"/>
              </a:rPr>
              <a:t>渲染器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4966716" cy="4351338"/>
          </a:xfrm>
        </p:spPr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渲染器使用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来绘制您的场景，如果您的设备支持的话。使用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将能够利用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硬件加速从而提高渲染性能</a:t>
            </a:r>
            <a:r>
              <a:rPr lang="zh-CN" altLang="en-US" dirty="0" smtClean="0"/>
              <a:t>。该渲染</a:t>
            </a:r>
            <a:r>
              <a:rPr lang="zh-CN" altLang="en-US" dirty="0" smtClean="0"/>
              <a:t>器比 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渲染器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CanvasRenderer</a:t>
            </a:r>
            <a:r>
              <a:rPr lang="en-US" altLang="zh-CN" dirty="0" smtClean="0"/>
              <a:t>)</a:t>
            </a:r>
            <a:r>
              <a:rPr lang="zh-CN" altLang="en-US" dirty="0" smtClean="0"/>
              <a:t> 有更好的性能。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6407531" y="1859902"/>
            <a:ext cx="460438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renderer  = </a:t>
            </a:r>
            <a:r>
              <a:rPr lang="en-US" altLang="zh-CN" dirty="0" err="1" smtClean="0"/>
              <a:t>THREE.WebGLRenderer</a:t>
            </a:r>
            <a:r>
              <a:rPr lang="en-US" altLang="zh-CN" dirty="0" smtClean="0"/>
              <a:t>( parameters )</a:t>
            </a:r>
            <a:endParaRPr lang="en-US" altLang="zh-CN" dirty="0"/>
          </a:p>
        </p:txBody>
      </p:sp>
      <p:sp>
        <p:nvSpPr>
          <p:cNvPr id="5" name="文本框 9"/>
          <p:cNvSpPr txBox="1"/>
          <p:nvPr/>
        </p:nvSpPr>
        <p:spPr>
          <a:xfrm>
            <a:off x="6425819" y="2738430"/>
            <a:ext cx="4653280" cy="33239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400" dirty="0" smtClean="0"/>
              <a:t>parameters </a:t>
            </a:r>
            <a:r>
              <a:rPr lang="zh-CN" altLang="en-US" sz="1400" dirty="0" smtClean="0"/>
              <a:t>是一个可选对象，包含用来定义渲染器行为的属性。当没有设置该参数时，将使用默认值。</a:t>
            </a:r>
          </a:p>
          <a:p>
            <a:r>
              <a:rPr lang="en-US" altLang="zh-CN" sz="1400" dirty="0" smtClean="0"/>
              <a:t>canvas — </a:t>
            </a:r>
            <a:r>
              <a:rPr lang="zh-CN" altLang="en-US" sz="1400" dirty="0" smtClean="0"/>
              <a:t>一个用来绘制输出的 </a:t>
            </a:r>
            <a:r>
              <a:rPr lang="en-US" altLang="zh-CN" sz="1400" dirty="0" smtClean="0"/>
              <a:t>Canvas </a:t>
            </a:r>
            <a:r>
              <a:rPr lang="zh-CN" altLang="en-US" sz="1400" dirty="0" smtClean="0"/>
              <a:t>对象。</a:t>
            </a:r>
            <a:br>
              <a:rPr lang="zh-CN" altLang="en-US" sz="1400" dirty="0" smtClean="0"/>
            </a:br>
            <a:r>
              <a:rPr lang="en-US" altLang="zh-CN" sz="1400" dirty="0" smtClean="0"/>
              <a:t>context — </a:t>
            </a:r>
            <a:r>
              <a:rPr lang="zh-CN" altLang="en-US" sz="1400" dirty="0" smtClean="0"/>
              <a:t>所用的 渲染上下文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RenderingContext</a:t>
            </a:r>
            <a:r>
              <a:rPr lang="en-US" altLang="zh-CN" sz="1400" dirty="0" smtClean="0"/>
              <a:t>) </a:t>
            </a:r>
            <a:r>
              <a:rPr lang="zh-CN" altLang="en-US" sz="1400" dirty="0" smtClean="0"/>
              <a:t>对象。</a:t>
            </a:r>
            <a:br>
              <a:rPr lang="zh-CN" altLang="en-US" sz="1400" dirty="0" smtClean="0"/>
            </a:br>
            <a:r>
              <a:rPr lang="en-US" altLang="zh-CN" sz="1400" dirty="0" smtClean="0"/>
              <a:t>precision — </a:t>
            </a:r>
            <a:r>
              <a:rPr lang="zh-CN" altLang="en-US" sz="1400" dirty="0" smtClean="0"/>
              <a:t>着色器的精度。可以是</a:t>
            </a:r>
            <a:r>
              <a:rPr lang="en-US" altLang="zh-CN" sz="1400" dirty="0" smtClean="0"/>
              <a:t>"</a:t>
            </a:r>
            <a:r>
              <a:rPr lang="en-US" altLang="zh-CN" sz="1400" dirty="0" err="1" smtClean="0"/>
              <a:t>highp</a:t>
            </a:r>
            <a:r>
              <a:rPr lang="en-US" altLang="zh-CN" sz="1400" dirty="0" smtClean="0"/>
              <a:t>", "</a:t>
            </a:r>
            <a:r>
              <a:rPr lang="en-US" altLang="zh-CN" sz="1400" dirty="0" err="1" smtClean="0"/>
              <a:t>mediump</a:t>
            </a:r>
            <a:r>
              <a:rPr lang="en-US" altLang="zh-CN" sz="1400" dirty="0" smtClean="0"/>
              <a:t>" </a:t>
            </a:r>
            <a:r>
              <a:rPr lang="zh-CN" altLang="en-US" sz="1400" dirty="0" smtClean="0"/>
              <a:t>或 </a:t>
            </a:r>
            <a:r>
              <a:rPr lang="en-US" altLang="zh-CN" sz="1400" dirty="0" smtClean="0"/>
              <a:t>"</a:t>
            </a:r>
            <a:r>
              <a:rPr lang="en-US" altLang="zh-CN" sz="1400" dirty="0" err="1" smtClean="0"/>
              <a:t>lowp</a:t>
            </a:r>
            <a:r>
              <a:rPr lang="en-US" altLang="zh-CN" sz="1400" dirty="0" smtClean="0"/>
              <a:t>". </a:t>
            </a:r>
            <a:r>
              <a:rPr lang="zh-CN" altLang="en-US" sz="1400" dirty="0" smtClean="0"/>
              <a:t>默认为</a:t>
            </a:r>
            <a:r>
              <a:rPr lang="en-US" altLang="zh-CN" sz="1400" dirty="0" smtClean="0"/>
              <a:t>"</a:t>
            </a:r>
            <a:r>
              <a:rPr lang="en-US" altLang="zh-CN" sz="1400" dirty="0" err="1" smtClean="0"/>
              <a:t>highp</a:t>
            </a:r>
            <a:r>
              <a:rPr lang="en-US" altLang="zh-CN" sz="1400" dirty="0" smtClean="0"/>
              <a:t>"</a:t>
            </a:r>
            <a:r>
              <a:rPr lang="zh-CN" altLang="en-US" sz="1400" dirty="0" smtClean="0"/>
              <a:t>，如果设备支持的话。</a:t>
            </a:r>
            <a:br>
              <a:rPr lang="zh-CN" altLang="en-US" sz="1400" dirty="0" smtClean="0"/>
            </a:br>
            <a:r>
              <a:rPr lang="en-US" altLang="zh-CN" sz="1400" dirty="0" smtClean="0"/>
              <a:t>alpha — Boolean, </a:t>
            </a:r>
            <a:r>
              <a:rPr lang="zh-CN" altLang="en-US" sz="1400" dirty="0" smtClean="0"/>
              <a:t>默认为 </a:t>
            </a:r>
            <a:r>
              <a:rPr lang="en-US" altLang="zh-CN" sz="1400" dirty="0" smtClean="0"/>
              <a:t>false.</a:t>
            </a:r>
            <a:br>
              <a:rPr lang="en-US" altLang="zh-CN" sz="1400" dirty="0" smtClean="0"/>
            </a:br>
            <a:r>
              <a:rPr lang="en-US" altLang="zh-CN" sz="1400" dirty="0" err="1" smtClean="0"/>
              <a:t>premultipliedAlpha</a:t>
            </a:r>
            <a:r>
              <a:rPr lang="en-US" altLang="zh-CN" sz="1400" dirty="0" smtClean="0"/>
              <a:t> — Boolean, </a:t>
            </a:r>
            <a:r>
              <a:rPr lang="zh-CN" altLang="en-US" sz="1400" dirty="0" smtClean="0"/>
              <a:t>默认为 </a:t>
            </a:r>
            <a:r>
              <a:rPr lang="en-US" altLang="zh-CN" sz="1400" dirty="0" smtClean="0"/>
              <a:t>true.</a:t>
            </a:r>
            <a:br>
              <a:rPr lang="en-US" altLang="zh-CN" sz="1400" dirty="0" smtClean="0"/>
            </a:br>
            <a:r>
              <a:rPr lang="en-US" altLang="zh-CN" sz="1400" dirty="0" err="1" smtClean="0"/>
              <a:t>antialias</a:t>
            </a:r>
            <a:r>
              <a:rPr lang="en-US" altLang="zh-CN" sz="1400" dirty="0" smtClean="0"/>
              <a:t> — Boolean, </a:t>
            </a:r>
            <a:r>
              <a:rPr lang="zh-CN" altLang="en-US" sz="1400" dirty="0" smtClean="0"/>
              <a:t>默认为 </a:t>
            </a:r>
            <a:r>
              <a:rPr lang="en-US" altLang="zh-CN" sz="1400" dirty="0" smtClean="0"/>
              <a:t>false.</a:t>
            </a:r>
            <a:br>
              <a:rPr lang="en-US" altLang="zh-CN" sz="1400" dirty="0" smtClean="0"/>
            </a:br>
            <a:r>
              <a:rPr lang="en-US" altLang="zh-CN" sz="1400" dirty="0" smtClean="0"/>
              <a:t>stencil — Boolean, </a:t>
            </a:r>
            <a:r>
              <a:rPr lang="zh-CN" altLang="en-US" sz="1400" dirty="0" smtClean="0"/>
              <a:t>默认为 </a:t>
            </a:r>
            <a:r>
              <a:rPr lang="en-US" altLang="zh-CN" sz="1400" dirty="0" smtClean="0"/>
              <a:t>true.</a:t>
            </a:r>
            <a:br>
              <a:rPr lang="en-US" altLang="zh-CN" sz="1400" dirty="0" smtClean="0"/>
            </a:br>
            <a:r>
              <a:rPr lang="en-US" altLang="zh-CN" sz="1400" dirty="0" err="1" smtClean="0"/>
              <a:t>preserveDrawingBuffer</a:t>
            </a:r>
            <a:r>
              <a:rPr lang="en-US" altLang="zh-CN" sz="1400" dirty="0" smtClean="0"/>
              <a:t> — Boolean, </a:t>
            </a:r>
            <a:r>
              <a:rPr lang="zh-CN" altLang="en-US" sz="1400" dirty="0" smtClean="0"/>
              <a:t>默认为 </a:t>
            </a:r>
            <a:r>
              <a:rPr lang="en-US" altLang="zh-CN" sz="1400" dirty="0" smtClean="0"/>
              <a:t>false.</a:t>
            </a:r>
            <a:br>
              <a:rPr lang="en-US" altLang="zh-CN" sz="1400" dirty="0" smtClean="0"/>
            </a:br>
            <a:r>
              <a:rPr lang="en-US" altLang="zh-CN" sz="1400" dirty="0" smtClean="0"/>
              <a:t>depth — Boolean, </a:t>
            </a:r>
            <a:r>
              <a:rPr lang="zh-CN" altLang="en-US" sz="1400" dirty="0" smtClean="0"/>
              <a:t>默认为 </a:t>
            </a:r>
            <a:r>
              <a:rPr lang="en-US" altLang="zh-CN" sz="1400" dirty="0" smtClean="0"/>
              <a:t>true.</a:t>
            </a:r>
            <a:br>
              <a:rPr lang="en-US" altLang="zh-CN" sz="1400" dirty="0" smtClean="0"/>
            </a:br>
            <a:r>
              <a:rPr lang="en-US" altLang="zh-CN" sz="1400" dirty="0" err="1" smtClean="0"/>
              <a:t>logarithmicDepthBuffer</a:t>
            </a:r>
            <a:r>
              <a:rPr lang="en-US" altLang="zh-CN" sz="1400" dirty="0" smtClean="0"/>
              <a:t> — Boolean, </a:t>
            </a:r>
            <a:r>
              <a:rPr lang="zh-CN" altLang="en-US" sz="1400" dirty="0" smtClean="0"/>
              <a:t>默认为 </a:t>
            </a:r>
            <a:r>
              <a:rPr lang="en-US" altLang="zh-CN" sz="1400" dirty="0" smtClean="0"/>
              <a:t>false.</a:t>
            </a:r>
          </a:p>
          <a:p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渲染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4344924" cy="4351338"/>
          </a:xfrm>
        </p:spPr>
        <p:txBody>
          <a:bodyPr/>
          <a:lstStyle/>
          <a:p>
            <a:r>
              <a:rPr lang="zh-CN" altLang="en-US" dirty="0" smtClean="0"/>
              <a:t>渲染：将空间中的三维物体映射到二维平面上 </a:t>
            </a:r>
            <a:r>
              <a:rPr lang="en-US" altLang="zh-CN" dirty="0" smtClean="0"/>
              <a:t>--- --- </a:t>
            </a:r>
            <a:r>
              <a:rPr lang="zh-CN" altLang="en-US" dirty="0" smtClean="0"/>
              <a:t>页面上显示观察到图像</a:t>
            </a:r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6407531" y="1998401"/>
            <a:ext cx="46043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dirty="0" err="1" smtClean="0"/>
              <a:t>renderer.render</a:t>
            </a:r>
            <a:r>
              <a:rPr lang="en-US" altLang="zh-CN" dirty="0" smtClean="0"/>
              <a:t>(scene</a:t>
            </a:r>
            <a:r>
              <a:rPr lang="en-US" altLang="zh-CN" dirty="0" smtClean="0"/>
              <a:t>, camera);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精灵画布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4344924" cy="4351338"/>
          </a:xfrm>
        </p:spPr>
        <p:txBody>
          <a:bodyPr/>
          <a:lstStyle/>
          <a:p>
            <a:r>
              <a:rPr lang="zh-CN" altLang="en-US" dirty="0" smtClean="0"/>
              <a:t>精灵平面（</a:t>
            </a:r>
            <a:r>
              <a:rPr lang="en-US" altLang="zh-CN" dirty="0" smtClean="0"/>
              <a:t>Sprite</a:t>
            </a:r>
            <a:r>
              <a:rPr lang="zh-CN" altLang="en-US" dirty="0" smtClean="0"/>
              <a:t>）：</a:t>
            </a:r>
            <a:r>
              <a:rPr lang="zh-CN" altLang="en-US" dirty="0" smtClean="0"/>
              <a:t>精灵平面（</a:t>
            </a:r>
            <a:r>
              <a:rPr lang="en-US" altLang="zh-CN" dirty="0" smtClean="0"/>
              <a:t>Sprite</a:t>
            </a:r>
            <a:r>
              <a:rPr lang="zh-CN" altLang="en-US" dirty="0" smtClean="0"/>
              <a:t>）是一个在</a:t>
            </a:r>
            <a:r>
              <a:rPr lang="en-US" altLang="zh-CN" dirty="0" smtClean="0"/>
              <a:t>3D</a:t>
            </a:r>
            <a:r>
              <a:rPr lang="zh-CN" altLang="en-US" dirty="0" smtClean="0"/>
              <a:t>场景中总是面对着相机的平面。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精灵平面不投射阴影，设置</a:t>
            </a:r>
            <a:r>
              <a:rPr lang="en-US" altLang="zh-CN" dirty="0" err="1" smtClean="0"/>
              <a:t>castshadow</a:t>
            </a:r>
            <a:r>
              <a:rPr lang="en-US" altLang="zh-CN" dirty="0" smtClean="0"/>
              <a:t> =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将没有效果。</a:t>
            </a:r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6416675" y="1754011"/>
            <a:ext cx="4604385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使用加载器加载文件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smtClean="0"/>
              <a:t>map = new </a:t>
            </a:r>
            <a:r>
              <a:rPr lang="en-US" altLang="zh-CN" dirty="0" err="1" smtClean="0"/>
              <a:t>THREE.TextureLoader</a:t>
            </a:r>
            <a:r>
              <a:rPr lang="en-US" altLang="zh-CN" dirty="0" smtClean="0"/>
              <a:t>().load( "sprite.png" 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material = new 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设置画布材料</a:t>
            </a:r>
            <a:endParaRPr lang="en-US" altLang="zh-CN" dirty="0" smtClean="0"/>
          </a:p>
          <a:p>
            <a:r>
              <a:rPr lang="en-US" altLang="zh-CN" dirty="0" err="1" smtClean="0"/>
              <a:t>THREE.SpriteMaterial</a:t>
            </a:r>
            <a:r>
              <a:rPr lang="en-US" altLang="zh-CN" dirty="0" smtClean="0"/>
              <a:t>( { map: map, color: 0xffffff, fog: true } ); 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创建精灵画布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smtClean="0"/>
              <a:t>sprite = new </a:t>
            </a:r>
            <a:r>
              <a:rPr lang="en-US" altLang="zh-CN" dirty="0" err="1" smtClean="0"/>
              <a:t>THREE.Sprite</a:t>
            </a:r>
            <a:r>
              <a:rPr lang="en-US" altLang="zh-CN" dirty="0" smtClean="0"/>
              <a:t>( material ); </a:t>
            </a:r>
            <a:r>
              <a:rPr lang="en-US" altLang="zh-CN" dirty="0" err="1" smtClean="0"/>
              <a:t>scene.add</a:t>
            </a:r>
            <a:r>
              <a:rPr lang="en-US" altLang="zh-CN" dirty="0" smtClean="0"/>
              <a:t>( sprite );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加载器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434492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加载器：不同外部文件载入的加载器。不同类型的外部文件需要对应的加载器载入</a:t>
            </a:r>
            <a:endParaRPr lang="en-US" altLang="zh-CN" dirty="0" smtClean="0"/>
          </a:p>
          <a:p>
            <a:r>
              <a:rPr lang="zh-CN" altLang="en-US" dirty="0" smtClean="0"/>
              <a:t>更多加载器：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文本框 8"/>
          <p:cNvSpPr txBox="1"/>
          <p:nvPr/>
        </p:nvSpPr>
        <p:spPr>
          <a:xfrm>
            <a:off x="6407531" y="2518270"/>
            <a:ext cx="460438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dirty="0" err="1" smtClean="0"/>
              <a:t>THREE.ImageUtils.loadTexture</a:t>
            </a:r>
            <a:r>
              <a:rPr lang="en-US" altLang="zh-CN" dirty="0" smtClean="0"/>
              <a:t>('../model/grass.jpg')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227064" y="1881878"/>
            <a:ext cx="45445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加载一张图片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4221" y="4028123"/>
            <a:ext cx="2390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4907" y="4022979"/>
            <a:ext cx="24288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材料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4344924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材料</a:t>
            </a:r>
            <a:r>
              <a:rPr lang="en-US" altLang="zh-CN" dirty="0" smtClean="0"/>
              <a:t>(Materials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：模型的材料属性</a:t>
            </a:r>
            <a:endParaRPr lang="en-US" altLang="zh-CN" dirty="0" smtClean="0"/>
          </a:p>
          <a:p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基础网孔材料（</a:t>
            </a:r>
            <a:r>
              <a:rPr lang="en-US" altLang="zh-CN" dirty="0" err="1" smtClean="0"/>
              <a:t>MeshBasicMaterial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一个以简单着色（平面或线框）方式来绘制几何形状的材料。</a:t>
            </a:r>
          </a:p>
          <a:p>
            <a:r>
              <a:rPr lang="zh-CN" altLang="en-US" dirty="0" smtClean="0"/>
              <a:t>默认将呈现为平面多边形。要把网孔绘制为线框，只需设置“线框（</a:t>
            </a:r>
            <a:r>
              <a:rPr lang="en-US" altLang="zh-CN" dirty="0" smtClean="0"/>
              <a:t>wireframe</a:t>
            </a:r>
            <a:r>
              <a:rPr lang="zh-CN" altLang="en-US" dirty="0" smtClean="0"/>
              <a:t>）”属性设置为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4" name="文本框 8"/>
          <p:cNvSpPr txBox="1"/>
          <p:nvPr/>
        </p:nvSpPr>
        <p:spPr>
          <a:xfrm>
            <a:off x="6407531" y="1998401"/>
            <a:ext cx="46043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dirty="0" err="1" smtClean="0"/>
              <a:t>MeshBasicMaterial</a:t>
            </a:r>
            <a:r>
              <a:rPr lang="en-US" altLang="zh-CN" dirty="0" smtClean="0"/>
              <a:t>( parameters )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370320" y="2500295"/>
            <a:ext cx="4675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color — </a:t>
            </a:r>
            <a:r>
              <a:rPr lang="zh-CN" altLang="en-US" sz="1200" dirty="0" smtClean="0"/>
              <a:t>线条的十六进制颜色。缺省值为 </a:t>
            </a:r>
            <a:r>
              <a:rPr lang="en-US" altLang="zh-CN" sz="1200" dirty="0" smtClean="0"/>
              <a:t>0xffffff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map — </a:t>
            </a:r>
            <a:r>
              <a:rPr lang="zh-CN" altLang="en-US" sz="1200" dirty="0" smtClean="0"/>
              <a:t>设置纹理贴图。缺省为</a:t>
            </a:r>
            <a:r>
              <a:rPr lang="en-US" altLang="zh-CN" sz="1200" dirty="0" smtClean="0"/>
              <a:t>null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err="1" smtClean="0"/>
              <a:t>aoMap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设置环境遮挡贴图（</a:t>
            </a:r>
            <a:r>
              <a:rPr lang="en-US" altLang="zh-CN" sz="1200" dirty="0" err="1" smtClean="0"/>
              <a:t>ao</a:t>
            </a:r>
            <a:r>
              <a:rPr lang="en-US" altLang="zh-CN" sz="1200" dirty="0" smtClean="0"/>
              <a:t> = ambient occlusion</a:t>
            </a:r>
            <a:r>
              <a:rPr lang="zh-CN" altLang="en-US" sz="1200" dirty="0" smtClean="0"/>
              <a:t>）。缺省为</a:t>
            </a:r>
            <a:r>
              <a:rPr lang="en-US" altLang="zh-CN" sz="1200" dirty="0" smtClean="0"/>
              <a:t>null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err="1" smtClean="0"/>
              <a:t>aoMapIntensity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设置环境遮挡贴图强度。缺省为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。</a:t>
            </a:r>
            <a:br>
              <a:rPr lang="zh-CN" altLang="en-US" sz="1200" dirty="0" smtClean="0"/>
            </a:br>
            <a:r>
              <a:rPr lang="en-US" altLang="zh-CN" sz="1200" dirty="0" err="1" smtClean="0"/>
              <a:t>specularMap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设置高光贴图。默认为</a:t>
            </a:r>
            <a:r>
              <a:rPr lang="en-US" altLang="zh-CN" sz="1200" dirty="0" smtClean="0"/>
              <a:t>null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err="1" smtClean="0"/>
              <a:t>alphaMap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设置阿尔法贴图。默认为</a:t>
            </a:r>
            <a:r>
              <a:rPr lang="en-US" altLang="zh-CN" sz="1200" dirty="0" smtClean="0"/>
              <a:t>null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err="1" smtClean="0"/>
              <a:t>envMap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设置环境贴图。默认为</a:t>
            </a:r>
            <a:r>
              <a:rPr lang="en-US" altLang="zh-CN" sz="1200" dirty="0" smtClean="0"/>
              <a:t>null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combine — </a:t>
            </a:r>
            <a:r>
              <a:rPr lang="zh-CN" altLang="en-US" sz="1200" dirty="0" smtClean="0"/>
              <a:t>设置组合操作。默认值是</a:t>
            </a:r>
            <a:r>
              <a:rPr lang="en-US" altLang="zh-CN" sz="1200" dirty="0" err="1" smtClean="0"/>
              <a:t>THREE.MultiplyOperation</a:t>
            </a:r>
            <a:r>
              <a:rPr lang="en-US" altLang="zh-CN" sz="1200" dirty="0" smtClean="0"/>
              <a:t>.</a:t>
            </a:r>
            <a:br>
              <a:rPr lang="en-US" altLang="zh-CN" sz="1200" dirty="0" smtClean="0"/>
            </a:br>
            <a:r>
              <a:rPr lang="en-US" altLang="zh-CN" sz="1200" dirty="0" smtClean="0"/>
              <a:t>reflectivity — </a:t>
            </a:r>
            <a:r>
              <a:rPr lang="zh-CN" altLang="en-US" sz="1200" dirty="0" smtClean="0"/>
              <a:t>设置反射率。默认值是 </a:t>
            </a:r>
            <a:r>
              <a:rPr lang="en-US" altLang="zh-CN" sz="1200" dirty="0" smtClean="0"/>
              <a:t>1.</a:t>
            </a: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r>
              <a:rPr lang="en-US" altLang="zh-CN" sz="1200" dirty="0" err="1" smtClean="0"/>
              <a:t>refractionRatio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设置折射率。默认值是 </a:t>
            </a:r>
            <a:r>
              <a:rPr lang="en-US" altLang="zh-CN" sz="1200" dirty="0" smtClean="0"/>
              <a:t>0.98.</a:t>
            </a: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r>
              <a:rPr lang="en-US" altLang="zh-CN" sz="1200" dirty="0" smtClean="0"/>
              <a:t>fog — </a:t>
            </a:r>
            <a:r>
              <a:rPr lang="zh-CN" altLang="en-US" sz="1200" dirty="0" smtClean="0"/>
              <a:t>定义材质颜色是否受全局雾设置的影响。默认是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shading — </a:t>
            </a:r>
            <a:r>
              <a:rPr lang="zh-CN" altLang="en-US" sz="1200" dirty="0" smtClean="0"/>
              <a:t>定义着色类型。缺省为 </a:t>
            </a:r>
            <a:r>
              <a:rPr lang="en-US" altLang="zh-CN" sz="1200" dirty="0" err="1" smtClean="0"/>
              <a:t>THREE.SmoothShading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wireframe — </a:t>
            </a:r>
            <a:r>
              <a:rPr lang="zh-CN" altLang="en-US" sz="1200" dirty="0" smtClean="0"/>
              <a:t>渲染模型为线框。默认是</a:t>
            </a:r>
            <a:r>
              <a:rPr lang="en-US" altLang="zh-CN" sz="1200" dirty="0" smtClean="0"/>
              <a:t>false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err="1" smtClean="0"/>
              <a:t>wireframeLinewidth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线框线宽。默认是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。</a:t>
            </a:r>
            <a:br>
              <a:rPr lang="zh-CN" altLang="en-US" sz="1200" dirty="0" smtClean="0"/>
            </a:br>
            <a:r>
              <a:rPr lang="en-US" altLang="zh-CN" sz="1200" dirty="0" err="1" smtClean="0"/>
              <a:t>wireframeLinecap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定义线端的外观。默认值是 </a:t>
            </a:r>
            <a:r>
              <a:rPr lang="en-US" altLang="zh-CN" sz="1200" dirty="0" smtClean="0"/>
              <a:t>'round'.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wireframeLinejoin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定义线连接节点的外观。默认值是 </a:t>
            </a:r>
            <a:r>
              <a:rPr lang="en-US" altLang="zh-CN" sz="1200" dirty="0" smtClean="0"/>
              <a:t>'round'.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vertexColors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定义顶点如何着色。默认值是 </a:t>
            </a:r>
            <a:r>
              <a:rPr lang="en-US" altLang="zh-CN" sz="1200" dirty="0" err="1" smtClean="0"/>
              <a:t>THREE.NoColors</a:t>
            </a:r>
            <a:r>
              <a:rPr lang="en-US" altLang="zh-CN" sz="1200" dirty="0" smtClean="0"/>
              <a:t>.</a:t>
            </a:r>
            <a:br>
              <a:rPr lang="en-US" altLang="zh-CN" sz="1200" dirty="0" smtClean="0"/>
            </a:br>
            <a:r>
              <a:rPr lang="en-US" altLang="zh-CN" sz="1200" dirty="0" smtClean="0"/>
              <a:t>skinning — </a:t>
            </a:r>
            <a:r>
              <a:rPr lang="zh-CN" altLang="en-US" sz="1200" dirty="0" smtClean="0"/>
              <a:t>定义材料是否使用皮肤。默认值是</a:t>
            </a:r>
            <a:r>
              <a:rPr lang="en-US" altLang="zh-CN" sz="1200" dirty="0" smtClean="0"/>
              <a:t>false.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morphTargets</a:t>
            </a:r>
            <a:r>
              <a:rPr lang="en-US" altLang="zh-CN" sz="1200" dirty="0" smtClean="0"/>
              <a:t> — </a:t>
            </a:r>
            <a:r>
              <a:rPr lang="zh-CN" altLang="en-US" sz="1200" dirty="0" smtClean="0"/>
              <a:t>定义材料是否使用 </a:t>
            </a:r>
            <a:r>
              <a:rPr lang="en-US" altLang="zh-CN" sz="1200" dirty="0" err="1" smtClean="0"/>
              <a:t>morphTargets</a:t>
            </a:r>
            <a:r>
              <a:rPr lang="zh-CN" altLang="en-US" sz="1200" dirty="0" smtClean="0"/>
              <a:t>。默认值是 </a:t>
            </a:r>
            <a:r>
              <a:rPr lang="en-US" altLang="zh-CN" sz="1200" dirty="0" smtClean="0"/>
              <a:t>false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材料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434492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更多材料：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文本框 8"/>
          <p:cNvSpPr txBox="1"/>
          <p:nvPr/>
        </p:nvSpPr>
        <p:spPr>
          <a:xfrm>
            <a:off x="6206363" y="2623979"/>
            <a:ext cx="4604385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material1 = 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THREE.MeshPhongMaterial</a:t>
            </a:r>
            <a:r>
              <a:rPr lang="en-US" altLang="zh-CN" dirty="0" smtClean="0"/>
              <a:t>({map: </a:t>
            </a:r>
            <a:r>
              <a:rPr lang="en-US" altLang="zh-CN" dirty="0" err="1" smtClean="0"/>
              <a:t>THREE.ImageUtils.loadTexture</a:t>
            </a:r>
            <a:r>
              <a:rPr lang="en-US" altLang="zh-CN" dirty="0" smtClean="0"/>
              <a:t>('../model/grass.jpg')});</a:t>
            </a:r>
            <a:br>
              <a:rPr lang="en-US" altLang="zh-CN" dirty="0" smtClean="0"/>
            </a:b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mesh = </a:t>
            </a:r>
            <a:r>
              <a:rPr lang="en-US" altLang="zh-CN" b="1" dirty="0" smtClean="0"/>
              <a:t>new </a:t>
            </a:r>
            <a:r>
              <a:rPr lang="en-US" altLang="zh-CN" dirty="0" err="1" smtClean="0"/>
              <a:t>THREE.Mesh</a:t>
            </a:r>
            <a:r>
              <a:rPr lang="en-US" altLang="zh-CN" dirty="0" smtClean="0"/>
              <a:t>(geo, material1);</a:t>
            </a:r>
            <a:endParaRPr lang="en-US" alt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4073" y="2331720"/>
            <a:ext cx="2153080" cy="382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27064" y="1881878"/>
            <a:ext cx="45445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 smtClean="0"/>
              <a:t>设置方法：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2580" y="392557"/>
            <a:ext cx="9029700" cy="1325563"/>
          </a:xfrm>
        </p:spPr>
        <p:txBody>
          <a:bodyPr/>
          <a:lstStyle/>
          <a:p>
            <a:r>
              <a:rPr lang="en-US" altLang="zh-CN" dirty="0" err="1" smtClean="0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开始提供的一种在单个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连接上进行全双工通讯的协议。</a:t>
            </a:r>
            <a:endParaRPr lang="en-US" altLang="zh-CN" dirty="0" smtClean="0"/>
          </a:p>
          <a:p>
            <a:r>
              <a:rPr lang="zh-CN" altLang="en-US" dirty="0" smtClean="0"/>
              <a:t>传统</a:t>
            </a:r>
            <a:r>
              <a:rPr lang="zh-CN" altLang="en-US" dirty="0" smtClean="0"/>
              <a:t>的网站实现服务端推送的方式是通过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轮询的方式，在特定的时间间隔内，浏览器向服务器发送请求，然后服务器返回最新的数据给浏览器，从而实现服务端推送。</a:t>
            </a:r>
            <a:endParaRPr lang="en-US" altLang="zh-CN" dirty="0" smtClean="0"/>
          </a:p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允许服务端主动向客户端推送数据，浏览器和服务器只需要完成一次握手，两者之间就可以建立持久性的连接，实行双向数据的传输。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协议，可以更好的节省服务器资源和带宽，实现实时通讯。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292" y="337693"/>
            <a:ext cx="90297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WebGL</a:t>
            </a:r>
            <a:r>
              <a:rPr lang="zh-CN" altLang="en-US" dirty="0">
                <a:sym typeface="+mn-ea"/>
              </a:rPr>
              <a:t>简介</a:t>
            </a:r>
            <a:r>
              <a:rPr lang="en-US" altLang="zh-CN" sz="3600" dirty="0">
                <a:sym typeface="+mn-ea"/>
              </a:rPr>
              <a:t>--- ---WebGL</a:t>
            </a:r>
            <a:r>
              <a:rPr lang="zh-CN" altLang="en-US" sz="3600" dirty="0">
                <a:sym typeface="+mn-ea"/>
              </a:rPr>
              <a:t>怎么样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WebGL允许开发者在浏览器中实现实时的3D互动图形。WebGL可以应用于互动音乐电视、游戏、数据可视化、艺术、3D设计环境、3D空间建模、3D物体建模、绘制数学函数和创建物理模拟。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WebGL</a:t>
            </a:r>
            <a:r>
              <a:rPr lang="zh-CN" altLang="en-US"/>
              <a:t>有以下优势：</a:t>
            </a:r>
          </a:p>
          <a:p>
            <a:r>
              <a:rPr lang="zh-CN" altLang="en-US"/>
              <a:t>1. 免去了开发网页专用渲染插件的麻烦</a:t>
            </a:r>
          </a:p>
          <a:p>
            <a:r>
              <a:rPr lang="zh-CN" altLang="en-US"/>
              <a:t>2. 插件对浏览器有区别，</a:t>
            </a:r>
            <a:r>
              <a:rPr lang="en-US" altLang="zh-CN"/>
              <a:t>WebGL</a:t>
            </a:r>
            <a:r>
              <a:rPr lang="zh-CN" altLang="en-US"/>
              <a:t>更统一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150" y="386390"/>
            <a:ext cx="9029700" cy="1325563"/>
          </a:xfrm>
        </p:spPr>
        <p:txBody>
          <a:bodyPr/>
          <a:lstStyle/>
          <a:p>
            <a:r>
              <a:rPr lang="en-US" altLang="zh-CN" dirty="0"/>
              <a:t>Three.js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Three.js是JavaScript编写的WebGL第三方库。提供一系列3D显示功能。是一款运行在浏览器中的3D引擎，可以用来创建各种三维场景，包括摄像机、光影、材质等各种对象。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Three.js是开源的代码库，代码托管在GitHub上，可通过</a:t>
            </a:r>
            <a:r>
              <a:rPr lang="zh-CN" altLang="en-US">
                <a:hlinkClick r:id="rId2" action="ppaction://hlinkfile"/>
              </a:rPr>
              <a:t>https://github.com/mrdoob/three.js/</a:t>
            </a:r>
            <a:r>
              <a:rPr lang="zh-CN" altLang="en-US"/>
              <a:t>获取。</a:t>
            </a: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关于</a:t>
            </a:r>
            <a:r>
              <a:rPr lang="en-US" altLang="zh-CN" dirty="0">
                <a:sym typeface="+mn-ea"/>
              </a:rPr>
              <a:t>Three.js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25625"/>
            <a:ext cx="8015605" cy="435165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three.js</a:t>
            </a:r>
            <a:r>
              <a:rPr lang="zh-CN" altLang="en-US">
                <a:sym typeface="+mn-ea"/>
              </a:rPr>
              <a:t>下载的zip包中的</a:t>
            </a:r>
            <a:r>
              <a:rPr lang="zh-CN" altLang="en-US"/>
              <a:t>文件说明：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b="1"/>
              <a:t>引入方式：</a:t>
            </a:r>
            <a:r>
              <a:rPr lang="zh-CN" altLang="en-US"/>
              <a:t>util中的一些编译器用来将脚本编译成three.min（存放在build下）形式的文件，编译压缩使得方便浏览器引用。开发时通过以下代码进行引用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endParaRPr lang="zh-CN" altLang="en-US">
              <a:solidFill>
                <a:schemeClr val="accent1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b="1">
                <a:sym typeface="+mn-ea"/>
              </a:rPr>
              <a:t>使用参考：</a:t>
            </a:r>
            <a:r>
              <a:rPr lang="zh-CN" altLang="en-US">
                <a:sym typeface="+mn-ea"/>
              </a:rPr>
              <a:t>docs/index 文件是three.js的API文件，开发时可以在此文档中查询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000"/>
              <a:t>index文档中文版参考网址：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hlinkClick r:id="rId2" action="ppaction://hlinkfile"/>
              </a:rPr>
              <a:t>https://www.techbrood.com/threejs/docs/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924050" y="3581400"/>
            <a:ext cx="655320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&lt;scriptsrc=''../build/three.min.js''&gt;&lt;/script&gt;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/>
          <a:lstStyle/>
          <a:p>
            <a:r>
              <a:rPr lang="en-US" altLang="zh-CN"/>
              <a:t>Three.js</a:t>
            </a:r>
            <a:r>
              <a:rPr lang="zh-CN" altLang="en-US"/>
              <a:t>创建</a:t>
            </a:r>
            <a:r>
              <a:rPr lang="en-US" altLang="zh-CN"/>
              <a:t>3D</a:t>
            </a:r>
            <a:r>
              <a:rPr lang="zh-CN" altLang="en-US"/>
              <a:t>程序的基本流程</a:t>
            </a:r>
          </a:p>
        </p:txBody>
      </p:sp>
      <p:grpSp>
        <p:nvGrpSpPr>
          <p:cNvPr id="32" name="组合 31"/>
          <p:cNvGrpSpPr/>
          <p:nvPr>
            <p:custDataLst>
              <p:tags r:id="rId2"/>
            </p:custDataLst>
          </p:nvPr>
        </p:nvGrpSpPr>
        <p:grpSpPr>
          <a:xfrm>
            <a:off x="3527425" y="1818005"/>
            <a:ext cx="4919980" cy="615315"/>
            <a:chOff x="3769028" y="1548739"/>
            <a:chExt cx="5318981" cy="665035"/>
          </a:xfrm>
        </p:grpSpPr>
        <p:sp>
          <p:nvSpPr>
            <p:cNvPr id="5" name="矩形 4"/>
            <p:cNvSpPr/>
            <p:nvPr>
              <p:custDataLst>
                <p:tags r:id="rId23"/>
              </p:custDataLst>
            </p:nvPr>
          </p:nvSpPr>
          <p:spPr>
            <a:xfrm>
              <a:off x="8422974" y="1549472"/>
              <a:ext cx="334179" cy="6635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>
              <p:custDataLst>
                <p:tags r:id="rId24"/>
              </p:custDataLst>
            </p:nvPr>
          </p:nvSpPr>
          <p:spPr>
            <a:xfrm>
              <a:off x="3769028" y="1655145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创建渲染器（renderer） 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燕尾形 5"/>
            <p:cNvSpPr/>
            <p:nvPr>
              <p:custDataLst>
                <p:tags r:id="rId25"/>
              </p:custDataLst>
            </p:nvPr>
          </p:nvSpPr>
          <p:spPr>
            <a:xfrm>
              <a:off x="8422974" y="1548739"/>
              <a:ext cx="665035" cy="665035"/>
            </a:xfrm>
            <a:prstGeom prst="chevron">
              <a:avLst>
                <a:gd name="adj" fmla="val 455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normAutofit/>
            </a:bodyPr>
            <a:lstStyle/>
            <a:p>
              <a:pPr algn="r"/>
              <a:endParaRPr lang="zh-CN" altLang="en-US" sz="2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3"/>
            </p:custDataLst>
          </p:nvPr>
        </p:nvGrpSpPr>
        <p:grpSpPr>
          <a:xfrm>
            <a:off x="3527425" y="3276600"/>
            <a:ext cx="4919980" cy="615315"/>
            <a:chOff x="3769028" y="3125669"/>
            <a:chExt cx="5318981" cy="665035"/>
          </a:xfrm>
        </p:grpSpPr>
        <p:sp>
          <p:nvSpPr>
            <p:cNvPr id="13" name="矩形 12"/>
            <p:cNvSpPr/>
            <p:nvPr>
              <p:custDataLst>
                <p:tags r:id="rId20"/>
              </p:custDataLst>
            </p:nvPr>
          </p:nvSpPr>
          <p:spPr>
            <a:xfrm>
              <a:off x="8422974" y="3126402"/>
              <a:ext cx="334179" cy="6635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21"/>
              </p:custDataLst>
            </p:nvPr>
          </p:nvSpPr>
          <p:spPr>
            <a:xfrm>
              <a:off x="3769028" y="3232075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添加相机（camera） 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燕尾形 14"/>
            <p:cNvSpPr/>
            <p:nvPr>
              <p:custDataLst>
                <p:tags r:id="rId22"/>
              </p:custDataLst>
            </p:nvPr>
          </p:nvSpPr>
          <p:spPr>
            <a:xfrm>
              <a:off x="8422974" y="3125669"/>
              <a:ext cx="665035" cy="665035"/>
            </a:xfrm>
            <a:prstGeom prst="chevron">
              <a:avLst>
                <a:gd name="adj" fmla="val 455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normAutofit/>
            </a:bodyPr>
            <a:lstStyle/>
            <a:p>
              <a:pPr algn="r"/>
              <a:endParaRPr lang="zh-CN" altLang="en-US" sz="2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3527425" y="4735195"/>
            <a:ext cx="4919980" cy="615315"/>
            <a:chOff x="3769028" y="4702600"/>
            <a:chExt cx="5318981" cy="665035"/>
          </a:xfrm>
        </p:grpSpPr>
        <p:sp>
          <p:nvSpPr>
            <p:cNvPr id="21" name="矩形 20"/>
            <p:cNvSpPr/>
            <p:nvPr>
              <p:custDataLst>
                <p:tags r:id="rId17"/>
              </p:custDataLst>
            </p:nvPr>
          </p:nvSpPr>
          <p:spPr>
            <a:xfrm>
              <a:off x="8422974" y="4703333"/>
              <a:ext cx="334179" cy="6635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8"/>
              </p:custDataLst>
            </p:nvPr>
          </p:nvSpPr>
          <p:spPr>
            <a:xfrm>
              <a:off x="3769028" y="4809006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添加灯光（light） 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燕尾形 22"/>
            <p:cNvSpPr/>
            <p:nvPr>
              <p:custDataLst>
                <p:tags r:id="rId19"/>
              </p:custDataLst>
            </p:nvPr>
          </p:nvSpPr>
          <p:spPr>
            <a:xfrm>
              <a:off x="8422974" y="4702600"/>
              <a:ext cx="665035" cy="665035"/>
            </a:xfrm>
            <a:prstGeom prst="chevron">
              <a:avLst>
                <a:gd name="adj" fmla="val 45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normAutofit/>
            </a:bodyPr>
            <a:lstStyle/>
            <a:p>
              <a:pPr algn="r"/>
              <a:endParaRPr lang="zh-CN" altLang="en-US" sz="2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5"/>
            </p:custDataLst>
          </p:nvPr>
        </p:nvGrpSpPr>
        <p:grpSpPr>
          <a:xfrm>
            <a:off x="2912110" y="2547620"/>
            <a:ext cx="4919980" cy="615315"/>
            <a:chOff x="3103992" y="2337204"/>
            <a:chExt cx="5318982" cy="665035"/>
          </a:xfrm>
        </p:grpSpPr>
        <p:sp>
          <p:nvSpPr>
            <p:cNvPr id="9" name="矩形 8"/>
            <p:cNvSpPr/>
            <p:nvPr>
              <p:custDataLst>
                <p:tags r:id="rId14"/>
              </p:custDataLst>
            </p:nvPr>
          </p:nvSpPr>
          <p:spPr>
            <a:xfrm flipH="1">
              <a:off x="3434847" y="2337937"/>
              <a:ext cx="334179" cy="6635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5"/>
              </p:custDataLst>
            </p:nvPr>
          </p:nvSpPr>
          <p:spPr>
            <a:xfrm flipH="1">
              <a:off x="3460451" y="2443610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创建场景（scene） 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燕尾形 10"/>
            <p:cNvSpPr/>
            <p:nvPr>
              <p:custDataLst>
                <p:tags r:id="rId16"/>
              </p:custDataLst>
            </p:nvPr>
          </p:nvSpPr>
          <p:spPr>
            <a:xfrm flipH="1">
              <a:off x="3103992" y="2337204"/>
              <a:ext cx="665035" cy="665035"/>
            </a:xfrm>
            <a:prstGeom prst="chevron">
              <a:avLst>
                <a:gd name="adj" fmla="val 45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6"/>
            </p:custDataLst>
          </p:nvPr>
        </p:nvGrpSpPr>
        <p:grpSpPr>
          <a:xfrm>
            <a:off x="2912110" y="4006215"/>
            <a:ext cx="4919980" cy="615315"/>
            <a:chOff x="3103992" y="3914135"/>
            <a:chExt cx="5318982" cy="665035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 flipH="1">
              <a:off x="3434847" y="3914868"/>
              <a:ext cx="334179" cy="6635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 flipH="1">
              <a:off x="3460451" y="4020541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添加网格模型（mesh） 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9" name="燕尾形 18"/>
            <p:cNvSpPr/>
            <p:nvPr>
              <p:custDataLst>
                <p:tags r:id="rId13"/>
              </p:custDataLst>
            </p:nvPr>
          </p:nvSpPr>
          <p:spPr>
            <a:xfrm flipH="1">
              <a:off x="3103992" y="3914135"/>
              <a:ext cx="665035" cy="665035"/>
            </a:xfrm>
            <a:prstGeom prst="chevron">
              <a:avLst>
                <a:gd name="adj" fmla="val 455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2912110" y="5464810"/>
            <a:ext cx="4919980" cy="615315"/>
            <a:chOff x="3103992" y="5491065"/>
            <a:chExt cx="5318982" cy="665035"/>
          </a:xfrm>
        </p:grpSpPr>
        <p:sp>
          <p:nvSpPr>
            <p:cNvPr id="25" name="矩形 24"/>
            <p:cNvSpPr/>
            <p:nvPr>
              <p:custDataLst>
                <p:tags r:id="rId8"/>
              </p:custDataLst>
            </p:nvPr>
          </p:nvSpPr>
          <p:spPr>
            <a:xfrm flipH="1">
              <a:off x="3434847" y="5491798"/>
              <a:ext cx="334179" cy="6635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9"/>
              </p:custDataLst>
            </p:nvPr>
          </p:nvSpPr>
          <p:spPr>
            <a:xfrm flipH="1">
              <a:off x="3460451" y="5597471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渲染（render）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7" name="燕尾形 26"/>
            <p:cNvSpPr/>
            <p:nvPr>
              <p:custDataLst>
                <p:tags r:id="rId10"/>
              </p:custDataLst>
            </p:nvPr>
          </p:nvSpPr>
          <p:spPr>
            <a:xfrm flipH="1">
              <a:off x="3103992" y="5491065"/>
              <a:ext cx="665035" cy="665035"/>
            </a:xfrm>
            <a:prstGeom prst="chevron">
              <a:avLst>
                <a:gd name="adj" fmla="val 455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/>
          <a:lstStyle/>
          <a:p>
            <a:r>
              <a:rPr lang="en-US" altLang="zh-CN">
                <a:sym typeface="+mn-ea"/>
              </a:rPr>
              <a:t>Three.js 3D</a:t>
            </a:r>
            <a:r>
              <a:rPr lang="zh-CN" altLang="en-US">
                <a:sym typeface="+mn-ea"/>
              </a:rPr>
              <a:t>流程的一个对应比喻</a:t>
            </a:r>
          </a:p>
        </p:txBody>
      </p:sp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1747507" y="1997075"/>
            <a:ext cx="4055758" cy="507232"/>
            <a:chOff x="3769028" y="1548739"/>
            <a:chExt cx="5318981" cy="665035"/>
          </a:xfrm>
        </p:grpSpPr>
        <p:sp>
          <p:nvSpPr>
            <p:cNvPr id="12" name="矩形 11"/>
            <p:cNvSpPr/>
            <p:nvPr>
              <p:custDataLst>
                <p:tags r:id="rId28"/>
              </p:custDataLst>
            </p:nvPr>
          </p:nvSpPr>
          <p:spPr>
            <a:xfrm>
              <a:off x="8422974" y="1549472"/>
              <a:ext cx="334179" cy="6635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29"/>
              </p:custDataLst>
            </p:nvPr>
          </p:nvSpPr>
          <p:spPr>
            <a:xfrm>
              <a:off x="3769028" y="1655145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7500" lnSpcReduction="10000"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渲染器（renderer） 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燕尾形 13"/>
            <p:cNvSpPr/>
            <p:nvPr>
              <p:custDataLst>
                <p:tags r:id="rId30"/>
              </p:custDataLst>
            </p:nvPr>
          </p:nvSpPr>
          <p:spPr>
            <a:xfrm>
              <a:off x="8422974" y="1548739"/>
              <a:ext cx="665035" cy="665035"/>
            </a:xfrm>
            <a:prstGeom prst="chevron">
              <a:avLst>
                <a:gd name="adj" fmla="val 455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normAutofit/>
            </a:bodyPr>
            <a:lstStyle/>
            <a:p>
              <a:pPr algn="r"/>
              <a:endParaRPr lang="zh-CN" altLang="en-US" sz="2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747507" y="3199460"/>
            <a:ext cx="4055758" cy="507232"/>
            <a:chOff x="3769028" y="3125669"/>
            <a:chExt cx="5318981" cy="665035"/>
          </a:xfrm>
        </p:grpSpPr>
        <p:sp>
          <p:nvSpPr>
            <p:cNvPr id="15" name="矩形 14"/>
            <p:cNvSpPr/>
            <p:nvPr>
              <p:custDataLst>
                <p:tags r:id="rId25"/>
              </p:custDataLst>
            </p:nvPr>
          </p:nvSpPr>
          <p:spPr>
            <a:xfrm>
              <a:off x="8422974" y="3126402"/>
              <a:ext cx="334179" cy="6635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26"/>
              </p:custDataLst>
            </p:nvPr>
          </p:nvSpPr>
          <p:spPr>
            <a:xfrm>
              <a:off x="3769028" y="3232075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7500" lnSpcReduction="10000"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相机（camera） 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燕尾形 16"/>
            <p:cNvSpPr/>
            <p:nvPr>
              <p:custDataLst>
                <p:tags r:id="rId27"/>
              </p:custDataLst>
            </p:nvPr>
          </p:nvSpPr>
          <p:spPr>
            <a:xfrm>
              <a:off x="8422974" y="3125669"/>
              <a:ext cx="665035" cy="665035"/>
            </a:xfrm>
            <a:prstGeom prst="chevron">
              <a:avLst>
                <a:gd name="adj" fmla="val 455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normAutofit/>
            </a:bodyPr>
            <a:lstStyle/>
            <a:p>
              <a:pPr algn="r"/>
              <a:endParaRPr lang="zh-CN" altLang="en-US" sz="2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747507" y="4401844"/>
            <a:ext cx="4055758" cy="507232"/>
            <a:chOff x="3769028" y="4702600"/>
            <a:chExt cx="5318981" cy="665035"/>
          </a:xfrm>
        </p:grpSpPr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8422974" y="4703333"/>
              <a:ext cx="334179" cy="6635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769028" y="4809006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7500" lnSpcReduction="10000"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灯光（light） 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燕尾形 22"/>
            <p:cNvSpPr/>
            <p:nvPr>
              <p:custDataLst>
                <p:tags r:id="rId24"/>
              </p:custDataLst>
            </p:nvPr>
          </p:nvSpPr>
          <p:spPr>
            <a:xfrm>
              <a:off x="8422974" y="4702600"/>
              <a:ext cx="665035" cy="665035"/>
            </a:xfrm>
            <a:prstGeom prst="chevron">
              <a:avLst>
                <a:gd name="adj" fmla="val 45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normAutofit/>
            </a:bodyPr>
            <a:lstStyle/>
            <a:p>
              <a:pPr algn="r"/>
              <a:endParaRPr lang="zh-CN" altLang="en-US" sz="2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 flipH="1">
            <a:off x="1746885" y="2680335"/>
            <a:ext cx="3783965" cy="3448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场景（scene） </a:t>
            </a:r>
            <a:endParaRPr lang="en-US" alt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5"/>
            </p:custDataLst>
          </p:nvPr>
        </p:nvSpPr>
        <p:spPr>
          <a:xfrm flipH="1">
            <a:off x="1748790" y="3883025"/>
            <a:ext cx="3783965" cy="3448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网格模型（mesh） </a:t>
            </a:r>
            <a:endParaRPr lang="en-US" alt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 flipH="1">
            <a:off x="1769110" y="5085080"/>
            <a:ext cx="3783965" cy="3448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渲染（render）</a:t>
            </a:r>
            <a:endParaRPr lang="en-US" alt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>
            <p:custDataLst>
              <p:tags r:id="rId7"/>
            </p:custDataLst>
          </p:nvPr>
        </p:nvSpPr>
        <p:spPr>
          <a:xfrm>
            <a:off x="6363970" y="2078355"/>
            <a:ext cx="3783965" cy="3448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人脑视觉区域 </a:t>
            </a:r>
            <a:endParaRPr lang="en-US" alt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0" name="矩形 69"/>
          <p:cNvSpPr/>
          <p:nvPr>
            <p:custDataLst>
              <p:tags r:id="rId8"/>
            </p:custDataLst>
          </p:nvPr>
        </p:nvSpPr>
        <p:spPr>
          <a:xfrm>
            <a:off x="6363970" y="3281045"/>
            <a:ext cx="3783965" cy="3448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r>
              <a:rPr lang="zh-CN" sz="1800">
                <a:solidFill>
                  <a:schemeClr val="tx1"/>
                </a:solidFill>
              </a:rPr>
              <a:t>人眼</a:t>
            </a:r>
            <a:endParaRPr 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4" name="矩形 73"/>
          <p:cNvSpPr/>
          <p:nvPr>
            <p:custDataLst>
              <p:tags r:id="rId9"/>
            </p:custDataLst>
          </p:nvPr>
        </p:nvSpPr>
        <p:spPr>
          <a:xfrm>
            <a:off x="6363970" y="4483735"/>
            <a:ext cx="3783965" cy="3448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光照 </a:t>
            </a:r>
            <a:endParaRPr lang="en-US" alt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76" name="组合 75"/>
          <p:cNvGrpSpPr/>
          <p:nvPr>
            <p:custDataLst>
              <p:tags r:id="rId10"/>
            </p:custDataLst>
          </p:nvPr>
        </p:nvGrpSpPr>
        <p:grpSpPr>
          <a:xfrm>
            <a:off x="6092310" y="2599164"/>
            <a:ext cx="4055758" cy="507232"/>
            <a:chOff x="3103992" y="2337204"/>
            <a:chExt cx="5318982" cy="665035"/>
          </a:xfrm>
        </p:grpSpPr>
        <p:sp>
          <p:nvSpPr>
            <p:cNvPr id="77" name="矩形 76"/>
            <p:cNvSpPr/>
            <p:nvPr>
              <p:custDataLst>
                <p:tags r:id="rId19"/>
              </p:custDataLst>
            </p:nvPr>
          </p:nvSpPr>
          <p:spPr>
            <a:xfrm flipH="1">
              <a:off x="3434847" y="2337937"/>
              <a:ext cx="334179" cy="6635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8" name="矩形 77"/>
            <p:cNvSpPr/>
            <p:nvPr>
              <p:custDataLst>
                <p:tags r:id="rId20"/>
              </p:custDataLst>
            </p:nvPr>
          </p:nvSpPr>
          <p:spPr>
            <a:xfrm flipH="1">
              <a:off x="3460451" y="2443610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7500" lnSpcReduction="10000"/>
            </a:bodyPr>
            <a:lstStyle/>
            <a:p>
              <a:pPr algn="ctr"/>
              <a:r>
                <a:rPr lang="zh-CN" sz="1800">
                  <a:solidFill>
                    <a:schemeClr val="tx1"/>
                  </a:solidFill>
                </a:rPr>
                <a:t>人所在的环境</a:t>
              </a:r>
              <a:endParaRPr 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9" name="燕尾形 78"/>
            <p:cNvSpPr/>
            <p:nvPr>
              <p:custDataLst>
                <p:tags r:id="rId21"/>
              </p:custDataLst>
            </p:nvPr>
          </p:nvSpPr>
          <p:spPr>
            <a:xfrm flipH="1">
              <a:off x="3103992" y="2337204"/>
              <a:ext cx="665035" cy="665035"/>
            </a:xfrm>
            <a:prstGeom prst="chevron">
              <a:avLst>
                <a:gd name="adj" fmla="val 45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>
            <p:custDataLst>
              <p:tags r:id="rId11"/>
            </p:custDataLst>
          </p:nvPr>
        </p:nvGrpSpPr>
        <p:grpSpPr>
          <a:xfrm>
            <a:off x="6092310" y="3801549"/>
            <a:ext cx="4055758" cy="507232"/>
            <a:chOff x="3103992" y="3914135"/>
            <a:chExt cx="5318982" cy="665035"/>
          </a:xfrm>
        </p:grpSpPr>
        <p:sp>
          <p:nvSpPr>
            <p:cNvPr id="81" name="矩形 80"/>
            <p:cNvSpPr/>
            <p:nvPr>
              <p:custDataLst>
                <p:tags r:id="rId16"/>
              </p:custDataLst>
            </p:nvPr>
          </p:nvSpPr>
          <p:spPr>
            <a:xfrm flipH="1">
              <a:off x="3434847" y="3914868"/>
              <a:ext cx="334179" cy="6635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2" name="矩形 81"/>
            <p:cNvSpPr/>
            <p:nvPr>
              <p:custDataLst>
                <p:tags r:id="rId17"/>
              </p:custDataLst>
            </p:nvPr>
          </p:nvSpPr>
          <p:spPr>
            <a:xfrm flipH="1">
              <a:off x="3460451" y="4020541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7500" lnSpcReduction="10000"/>
            </a:bodyPr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环境中的物件 </a:t>
              </a:r>
              <a:endParaRPr lang="en-US" altLang="zh-CN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3" name="燕尾形 82"/>
            <p:cNvSpPr/>
            <p:nvPr>
              <p:custDataLst>
                <p:tags r:id="rId18"/>
              </p:custDataLst>
            </p:nvPr>
          </p:nvSpPr>
          <p:spPr>
            <a:xfrm flipH="1">
              <a:off x="3103992" y="3914135"/>
              <a:ext cx="665035" cy="665035"/>
            </a:xfrm>
            <a:prstGeom prst="chevron">
              <a:avLst>
                <a:gd name="adj" fmla="val 455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84" name="组合 83"/>
          <p:cNvGrpSpPr/>
          <p:nvPr>
            <p:custDataLst>
              <p:tags r:id="rId12"/>
            </p:custDataLst>
          </p:nvPr>
        </p:nvGrpSpPr>
        <p:grpSpPr>
          <a:xfrm>
            <a:off x="6092310" y="5003933"/>
            <a:ext cx="4055758" cy="507232"/>
            <a:chOff x="3103992" y="5491065"/>
            <a:chExt cx="5318982" cy="665035"/>
          </a:xfrm>
        </p:grpSpPr>
        <p:sp>
          <p:nvSpPr>
            <p:cNvPr id="85" name="矩形 84"/>
            <p:cNvSpPr/>
            <p:nvPr>
              <p:custDataLst>
                <p:tags r:id="rId13"/>
              </p:custDataLst>
            </p:nvPr>
          </p:nvSpPr>
          <p:spPr>
            <a:xfrm flipH="1">
              <a:off x="3434847" y="5491798"/>
              <a:ext cx="334179" cy="6635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6" name="矩形 85"/>
            <p:cNvSpPr/>
            <p:nvPr>
              <p:custDataLst>
                <p:tags r:id="rId14"/>
              </p:custDataLst>
            </p:nvPr>
          </p:nvSpPr>
          <p:spPr>
            <a:xfrm flipH="1">
              <a:off x="3460451" y="5597471"/>
              <a:ext cx="4962523" cy="45222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0000"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三维世界映射到人眼视网膜的二维图像</a:t>
              </a:r>
            </a:p>
          </p:txBody>
        </p:sp>
        <p:sp>
          <p:nvSpPr>
            <p:cNvPr id="87" name="燕尾形 86"/>
            <p:cNvSpPr/>
            <p:nvPr>
              <p:custDataLst>
                <p:tags r:id="rId15"/>
              </p:custDataLst>
            </p:nvPr>
          </p:nvSpPr>
          <p:spPr>
            <a:xfrm flipH="1">
              <a:off x="3103992" y="5491065"/>
              <a:ext cx="665035" cy="665035"/>
            </a:xfrm>
            <a:prstGeom prst="chevron">
              <a:avLst>
                <a:gd name="adj" fmla="val 455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dirty="0">
                <a:sym typeface="+mn-ea"/>
              </a:rPr>
              <a:t>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场景（scene）：所搭建的三维空间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63984" t="32971" r="6758" b="30316"/>
          <a:stretch>
            <a:fillRect/>
          </a:stretch>
        </p:blipFill>
        <p:spPr>
          <a:xfrm>
            <a:off x="1640205" y="2700655"/>
            <a:ext cx="4280535" cy="3021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30975" y="3633470"/>
            <a:ext cx="472376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var scene = new THREE.Scene();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88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Three.js</a:t>
            </a:r>
            <a:r>
              <a:rPr lang="zh-CN" altLang="en-US" dirty="0">
                <a:sym typeface="+mn-ea"/>
              </a:rPr>
              <a:t>定义介绍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dirty="0">
                <a:sym typeface="+mn-ea"/>
              </a:rPr>
              <a:t>场景中的雾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雾：随着离相机的距离增加特定颜色模糊程度的情况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线性雾(Fog)</a:t>
            </a:r>
            <a:r>
              <a:rPr lang="zh-CN" altLang="en-US"/>
              <a:t>：雾的密度随着</a:t>
            </a:r>
          </a:p>
          <a:p>
            <a:pPr marL="0" indent="0">
              <a:buNone/>
            </a:pPr>
            <a:r>
              <a:rPr lang="zh-CN" altLang="en-US"/>
              <a:t>距离的增加呈线性增长。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指数雾(FogExp2)</a:t>
            </a:r>
            <a:r>
              <a:rPr lang="zh-CN" altLang="en-US"/>
              <a:t>：雾的密度</a:t>
            </a:r>
          </a:p>
          <a:p>
            <a:pPr marL="0" indent="0">
              <a:buNone/>
            </a:pPr>
            <a:r>
              <a:rPr lang="zh-CN" altLang="en-US"/>
              <a:t>随距离呈指数级增长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60210" y="2364105"/>
            <a:ext cx="472376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Fog( hex, near, far 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60210" y="2958465"/>
            <a:ext cx="4653280" cy="18148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hex：传递给 Color 构造函数来设置雾颜色属性。hex是一个十六进制整数或CSS样式的字符串。</a:t>
            </a:r>
          </a:p>
          <a:p>
            <a:r>
              <a:rPr lang="zh-CN" altLang="en-US" sz="1400" dirty="0"/>
              <a:t>near：开始应用雾的最小距离。距离当前相机小于near个单位的对象，将不会受到雾的影响。</a:t>
            </a:r>
          </a:p>
          <a:p>
            <a:r>
              <a:rPr lang="zh-CN" altLang="en-US" sz="1400" dirty="0"/>
              <a:t>缺省为 1.</a:t>
            </a:r>
          </a:p>
          <a:p>
            <a:r>
              <a:rPr lang="zh-CN" altLang="en-US" sz="1400" dirty="0"/>
              <a:t>far：结束应用雾的最大距离。距离当前相机大于far个单位的对象，将不会受到雾的影响。</a:t>
            </a:r>
          </a:p>
          <a:p>
            <a:r>
              <a:rPr lang="zh-CN" altLang="en-US" sz="1400" dirty="0"/>
              <a:t>缺省为 1000.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0695" y="4905375"/>
            <a:ext cx="472376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FogExp2( hex, density 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60210" y="5556250"/>
            <a:ext cx="4314190" cy="3067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density：定义雾密度的增长速度。缺省为 0.00025.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12"/>
  <p:tag name="KSO_WM_UNIT_ID" val="diagram160145_1*l_i*1_1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7"/>
  <p:tag name="KSO_WM_UNIT_ID" val="diagram160145_1*l_i*1_7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4_1"/>
  <p:tag name="KSO_WM_UNIT_ID" val="diagram160145_1*l_h_f*1_4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8"/>
  <p:tag name="KSO_WM_UNIT_ID" val="diagram160145_1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3"/>
  <p:tag name="KSO_WM_UNIT_ID" val="diagram160145_1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2_1"/>
  <p:tag name="KSO_WM_UNIT_ID" val="diagram160145_1*l_h_f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4"/>
  <p:tag name="KSO_WM_UNIT_ID" val="diagram160145_1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9"/>
  <p:tag name="KSO_WM_UNIT_ID" val="diagram160145_1*l_i*1_9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5_1"/>
  <p:tag name="KSO_WM_UNIT_ID" val="diagram160145_1*l_h_f*1_5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10"/>
  <p:tag name="KSO_WM_UNIT_ID" val="diagram160145_1*l_i*1_10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0"/>
  <p:tag name="KSO_WM_TEMPLATE_CATEGORY" val="diagram"/>
  <p:tag name="KSO_WM_TEMPLATE_INDEX" val="160145"/>
  <p:tag name="KSO_WM_UNIT_INDEX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5"/>
  <p:tag name="KSO_WM_UNIT_ID" val="diagram160145_1*l_i*1_5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3_1"/>
  <p:tag name="KSO_WM_UNIT_ID" val="diagram160145_1*l_h_f*1_3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6"/>
  <p:tag name="KSO_WM_UNIT_ID" val="diagram160145_1*l_i*1_6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1"/>
  <p:tag name="KSO_WM_UNIT_ID" val="diagram160145_1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1_1"/>
  <p:tag name="KSO_WM_UNIT_ID" val="diagram160145_1*l_h_f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2"/>
  <p:tag name="KSO_WM_UNIT_ID" val="diagram160145_1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USESOURCEFORMAT_APPLY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0"/>
  <p:tag name="KSO_WM_TEMPLATE_CATEGORY" val="diagram"/>
  <p:tag name="KSO_WM_TEMPLATE_INDEX" val="160145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7"/>
  <p:tag name="KSO_WM_TEMPLATE_CATEGORY" val="diagram"/>
  <p:tag name="KSO_WM_TEMPLATE_INDEX" val="160145"/>
  <p:tag name="KSO_WM_UNIT_INDEX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14"/>
  <p:tag name="KSO_WM_TEMPLATE_CATEGORY" val="diagram"/>
  <p:tag name="KSO_WM_TEMPLATE_INDEX" val="160145"/>
  <p:tag name="KSO_WM_UNIT_INDEX" val="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2_1"/>
  <p:tag name="KSO_WM_UNIT_ID" val="diagram160145_1*l_h_f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7"/>
  <p:tag name="KSO_WM_TEMPLATE_CATEGORY" val="diagram"/>
  <p:tag name="KSO_WM_TEMPLATE_INDEX" val="160145"/>
  <p:tag name="KSO_WM_UNIT_INDEX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4_1"/>
  <p:tag name="KSO_WM_UNIT_ID" val="diagram160145_1*l_h_f*1_4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6_1"/>
  <p:tag name="KSO_WM_UNIT_ID" val="diagram160145_1*l_h_f*1_6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1_1"/>
  <p:tag name="KSO_WM_UNIT_ID" val="diagram160145_1*l_h_f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3_1"/>
  <p:tag name="KSO_WM_UNIT_ID" val="diagram160145_1*l_h_f*1_3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5_1"/>
  <p:tag name="KSO_WM_UNIT_ID" val="diagram160145_1*l_h_f*1_5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21"/>
  <p:tag name="KSO_WM_TEMPLATE_CATEGORY" val="diagram"/>
  <p:tag name="KSO_WM_TEMPLATE_INDEX" val="160145"/>
  <p:tag name="KSO_WM_UNIT_INDEX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28"/>
  <p:tag name="KSO_WM_TEMPLATE_CATEGORY" val="diagram"/>
  <p:tag name="KSO_WM_TEMPLATE_INDEX" val="160145"/>
  <p:tag name="KSO_WM_UNIT_INDEX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35"/>
  <p:tag name="KSO_WM_TEMPLATE_CATEGORY" val="diagram"/>
  <p:tag name="KSO_WM_TEMPLATE_INDEX" val="160145"/>
  <p:tag name="KSO_WM_UNIT_INDEX" val="3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11"/>
  <p:tag name="KSO_WM_UNIT_ID" val="diagram160145_1*l_i*1_11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6_1"/>
  <p:tag name="KSO_WM_UNIT_ID" val="diagram160145_1*l_h_f*1_6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14"/>
  <p:tag name="KSO_WM_TEMPLATE_CATEGORY" val="diagram"/>
  <p:tag name="KSO_WM_TEMPLATE_INDEX" val="160145"/>
  <p:tag name="KSO_WM_UNIT_INDEX" val="1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12"/>
  <p:tag name="KSO_WM_UNIT_ID" val="diagram160145_1*l_i*1_1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7"/>
  <p:tag name="KSO_WM_UNIT_ID" val="diagram160145_1*l_i*1_7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4_1"/>
  <p:tag name="KSO_WM_UNIT_ID" val="diagram160145_1*l_h_f*1_4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8"/>
  <p:tag name="KSO_WM_UNIT_ID" val="diagram160145_1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3"/>
  <p:tag name="KSO_WM_UNIT_ID" val="diagram160145_1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2_1"/>
  <p:tag name="KSO_WM_UNIT_ID" val="diagram160145_1*l_h_f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4"/>
  <p:tag name="KSO_WM_UNIT_ID" val="diagram160145_1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9"/>
  <p:tag name="KSO_WM_UNIT_ID" val="diagram160145_1*l_i*1_9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5_1"/>
  <p:tag name="KSO_WM_UNIT_ID" val="diagram160145_1*l_h_f*1_5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10"/>
  <p:tag name="KSO_WM_UNIT_ID" val="diagram160145_1*l_i*1_10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21"/>
  <p:tag name="KSO_WM_TEMPLATE_CATEGORY" val="diagram"/>
  <p:tag name="KSO_WM_TEMPLATE_INDEX" val="160145"/>
  <p:tag name="KSO_WM_UNIT_INDEX" val="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5"/>
  <p:tag name="KSO_WM_UNIT_ID" val="diagram160145_1*l_i*1_5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3_1"/>
  <p:tag name="KSO_WM_UNIT_ID" val="diagram160145_1*l_h_f*1_3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6"/>
  <p:tag name="KSO_WM_UNIT_ID" val="diagram160145_1*l_i*1_6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USESOURCEFORMAT_APPLY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1"/>
  <p:tag name="KSO_WM_UNIT_ID" val="diagram160145_1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1_1"/>
  <p:tag name="KSO_WM_UNIT_ID" val="diagram160145_1*l_h_f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2"/>
  <p:tag name="KSO_WM_UNIT_ID" val="diagram160145_1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28"/>
  <p:tag name="KSO_WM_TEMPLATE_CATEGORY" val="diagram"/>
  <p:tag name="KSO_WM_TEMPLATE_INDEX" val="160145"/>
  <p:tag name="KSO_WM_UNIT_INDEX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45_1*i*35"/>
  <p:tag name="KSO_WM_TEMPLATE_CATEGORY" val="diagram"/>
  <p:tag name="KSO_WM_TEMPLATE_INDEX" val="160145"/>
  <p:tag name="KSO_WM_UNIT_INDEX" val="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i"/>
  <p:tag name="KSO_WM_UNIT_INDEX" val="1_11"/>
  <p:tag name="KSO_WM_UNIT_ID" val="diagram160145_1*l_i*1_11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45"/>
  <p:tag name="KSO_WM_TAG_VERSION" val="1.0"/>
  <p:tag name="KSO_WM_UNIT_TYPE" val="l_h_f"/>
  <p:tag name="KSO_WM_UNIT_INDEX" val="1_6_1"/>
  <p:tag name="KSO_WM_UNIT_ID" val="diagram160145_1*l_h_f*1_6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“云层层叠”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“云层层叠”设计幻灯片</Template>
  <TotalTime>65</TotalTime>
  <Words>1850</Words>
  <Application>Microsoft Office PowerPoint</Application>
  <PresentationFormat>自定义</PresentationFormat>
  <Paragraphs>176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“云层层叠”设计模板</vt:lpstr>
      <vt:lpstr>WebGL &amp; Three.js</vt:lpstr>
      <vt:lpstr>WebGL简介--- ---WebGL是什么</vt:lpstr>
      <vt:lpstr>WebGL简介--- ---WebGL怎么样</vt:lpstr>
      <vt:lpstr>Three.js</vt:lpstr>
      <vt:lpstr>关于Three.js</vt:lpstr>
      <vt:lpstr>Three.js创建3D程序的基本流程</vt:lpstr>
      <vt:lpstr>Three.js 3D流程的一个对应比喻</vt:lpstr>
      <vt:lpstr>Three.js定义介绍---场景</vt:lpstr>
      <vt:lpstr>Three.js定义介绍---场景中的雾</vt:lpstr>
      <vt:lpstr>Three.js定义介绍---相机</vt:lpstr>
      <vt:lpstr>Three.js定义介绍---相机</vt:lpstr>
      <vt:lpstr>Three.js定义介绍---其他相机</vt:lpstr>
      <vt:lpstr>Three.js定义介绍---网格模型</vt:lpstr>
      <vt:lpstr>Three.js定义介绍---更多模型</vt:lpstr>
      <vt:lpstr>Three.js定义介绍---光源</vt:lpstr>
      <vt:lpstr>Three.js定义介绍---光源</vt:lpstr>
      <vt:lpstr>Three.js定义介绍---光源</vt:lpstr>
      <vt:lpstr>Three.js定义介绍---光源</vt:lpstr>
      <vt:lpstr>Three.js定义介绍---渲染器</vt:lpstr>
      <vt:lpstr>Three.js定义介绍---渲染器</vt:lpstr>
      <vt:lpstr>Three.js定义介绍---渲染</vt:lpstr>
      <vt:lpstr>Three.js定义介绍---精灵画布</vt:lpstr>
      <vt:lpstr>Three.js定义介绍---加载器</vt:lpstr>
      <vt:lpstr>Three.js定义介绍---材料</vt:lpstr>
      <vt:lpstr>Three.js定义介绍---材料</vt:lpstr>
      <vt:lpstr>WebSocket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xing li</dc:creator>
  <cp:lastModifiedBy>admin</cp:lastModifiedBy>
  <cp:revision>16</cp:revision>
  <dcterms:created xsi:type="dcterms:W3CDTF">2019-04-16T13:39:00Z</dcterms:created>
  <dcterms:modified xsi:type="dcterms:W3CDTF">2019-04-18T14:37:44Z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2052-11.1.0.8573</vt:lpwstr>
  </property>
</Properties>
</file>