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50"/>
  </p:notesMasterIdLst>
  <p:sldIdLst>
    <p:sldId id="287" r:id="rId2"/>
    <p:sldId id="260" r:id="rId3"/>
    <p:sldId id="295" r:id="rId4"/>
    <p:sldId id="296" r:id="rId5"/>
    <p:sldId id="298" r:id="rId6"/>
    <p:sldId id="336" r:id="rId7"/>
    <p:sldId id="299" r:id="rId8"/>
    <p:sldId id="300" r:id="rId9"/>
    <p:sldId id="302" r:id="rId10"/>
    <p:sldId id="303" r:id="rId11"/>
    <p:sldId id="308" r:id="rId12"/>
    <p:sldId id="305" r:id="rId13"/>
    <p:sldId id="306" r:id="rId14"/>
    <p:sldId id="309" r:id="rId15"/>
    <p:sldId id="307" r:id="rId16"/>
    <p:sldId id="311" r:id="rId17"/>
    <p:sldId id="312" r:id="rId18"/>
    <p:sldId id="313" r:id="rId19"/>
    <p:sldId id="314" r:id="rId20"/>
    <p:sldId id="316" r:id="rId21"/>
    <p:sldId id="324" r:id="rId22"/>
    <p:sldId id="325" r:id="rId23"/>
    <p:sldId id="326" r:id="rId24"/>
    <p:sldId id="327" r:id="rId25"/>
    <p:sldId id="329" r:id="rId26"/>
    <p:sldId id="328" r:id="rId27"/>
    <p:sldId id="337" r:id="rId28"/>
    <p:sldId id="315" r:id="rId29"/>
    <p:sldId id="322" r:id="rId30"/>
    <p:sldId id="318" r:id="rId31"/>
    <p:sldId id="323" r:id="rId32"/>
    <p:sldId id="321" r:id="rId33"/>
    <p:sldId id="338" r:id="rId34"/>
    <p:sldId id="330" r:id="rId35"/>
    <p:sldId id="331" r:id="rId36"/>
    <p:sldId id="335" r:id="rId37"/>
    <p:sldId id="332" r:id="rId38"/>
    <p:sldId id="333" r:id="rId39"/>
    <p:sldId id="334" r:id="rId40"/>
    <p:sldId id="340" r:id="rId41"/>
    <p:sldId id="297" r:id="rId42"/>
    <p:sldId id="344" r:id="rId43"/>
    <p:sldId id="345" r:id="rId44"/>
    <p:sldId id="347" r:id="rId45"/>
    <p:sldId id="346" r:id="rId46"/>
    <p:sldId id="341" r:id="rId47"/>
    <p:sldId id="343" r:id="rId48"/>
    <p:sldId id="339" r:id="rId49"/>
  </p:sldIdLst>
  <p:sldSz cx="9144000" cy="6858000" type="screen4x3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A11"/>
    <a:srgbClr val="F34020"/>
    <a:srgbClr val="EB2D1E"/>
    <a:srgbClr val="F5F5F5"/>
    <a:srgbClr val="F8F8F8"/>
    <a:srgbClr val="F3F3F3"/>
    <a:srgbClr val="FAFAFA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116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F94EA-5688-4FEA-9ADF-B6A181947A35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73E7D-005B-40FA-BA74-142CD851F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6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073E7D-005B-40FA-BA74-142CD851F0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3998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57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081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125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626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528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162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129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684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891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4036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185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292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7213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5068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1864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5945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3068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7134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1445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27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378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4373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3170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3458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9353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6271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190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7765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0619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4262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807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1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7583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1533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2161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671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3415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9708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411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6968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073E7D-005B-40FA-BA74-142CD851F0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926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870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332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738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446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66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BAD9E-9D98-4073-914B-974B8DFDB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24973D-E41C-4D70-A946-8BC5E54C0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AEEB5-5AB4-4070-90BC-2F58C0D4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EB8A-A2A5-4982-B4DD-F10FA78E01F4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C53C6-BEBB-4712-8EAD-2B407C67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640848-1B5A-484B-923D-A6E01081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7570-6753-4BC2-980E-3D501649F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94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06C28-BCF4-43D9-B22C-94E60522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BF9096-7901-4BBF-BE0A-0E262E6E5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63DFD9-4170-43BE-A61D-00F7EFB0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EB8A-A2A5-4982-B4DD-F10FA78E01F4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9CB45E-F23C-494F-BA56-B4099C0B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ABE39-2AF6-433B-BD91-C1B8E3C9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7570-6753-4BC2-980E-3D501649F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46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2F01E6-17EB-4F7C-89FA-0C2BB1078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D67740-5A36-488F-B2F4-7CC73C9AA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B1D49-7589-465D-B4B7-1F90D3D3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EB8A-A2A5-4982-B4DD-F10FA78E01F4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3CBE47-C2C1-46C2-B9F6-D00C8B790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7FEE42-70F0-448E-A688-503E246C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7570-6753-4BC2-980E-3D501649F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992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4" r="5476" b="17169"/>
          <a:stretch/>
        </p:blipFill>
        <p:spPr>
          <a:xfrm>
            <a:off x="1" y="1654414"/>
            <a:ext cx="9144000" cy="52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3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56035" y="1592796"/>
            <a:ext cx="3392882" cy="4523842"/>
          </a:xfrm>
          <a:custGeom>
            <a:avLst/>
            <a:gdLst>
              <a:gd name="connsiteX0" fmla="*/ 0 w 4523842"/>
              <a:gd name="connsiteY0" fmla="*/ 0 h 4523842"/>
              <a:gd name="connsiteX1" fmla="*/ 4523842 w 4523842"/>
              <a:gd name="connsiteY1" fmla="*/ 0 h 4523842"/>
              <a:gd name="connsiteX2" fmla="*/ 4523842 w 4523842"/>
              <a:gd name="connsiteY2" fmla="*/ 4523842 h 4523842"/>
              <a:gd name="connsiteX3" fmla="*/ 0 w 4523842"/>
              <a:gd name="connsiteY3" fmla="*/ 4523842 h 45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3842" h="4523842">
                <a:moveTo>
                  <a:pt x="0" y="0"/>
                </a:moveTo>
                <a:lnTo>
                  <a:pt x="4523842" y="0"/>
                </a:lnTo>
                <a:lnTo>
                  <a:pt x="4523842" y="4523842"/>
                </a:lnTo>
                <a:lnTo>
                  <a:pt x="0" y="45238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8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1457402" y="3313436"/>
            <a:ext cx="1042965" cy="1194142"/>
          </a:xfrm>
          <a:custGeom>
            <a:avLst/>
            <a:gdLst>
              <a:gd name="connsiteX0" fmla="*/ 298536 w 1390620"/>
              <a:gd name="connsiteY0" fmla="*/ 0 h 1194142"/>
              <a:gd name="connsiteX1" fmla="*/ 1092085 w 1390620"/>
              <a:gd name="connsiteY1" fmla="*/ 0 h 1194142"/>
              <a:gd name="connsiteX2" fmla="*/ 1390620 w 1390620"/>
              <a:gd name="connsiteY2" fmla="*/ 597071 h 1194142"/>
              <a:gd name="connsiteX3" fmla="*/ 1092085 w 1390620"/>
              <a:gd name="connsiteY3" fmla="*/ 1194142 h 1194142"/>
              <a:gd name="connsiteX4" fmla="*/ 298536 w 1390620"/>
              <a:gd name="connsiteY4" fmla="*/ 1194142 h 1194142"/>
              <a:gd name="connsiteX5" fmla="*/ 0 w 1390620"/>
              <a:gd name="connsiteY5" fmla="*/ 597071 h 1194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0620" h="1194142">
                <a:moveTo>
                  <a:pt x="298536" y="0"/>
                </a:moveTo>
                <a:lnTo>
                  <a:pt x="1092085" y="0"/>
                </a:lnTo>
                <a:lnTo>
                  <a:pt x="1390620" y="597071"/>
                </a:lnTo>
                <a:lnTo>
                  <a:pt x="1092085" y="1194142"/>
                </a:lnTo>
                <a:lnTo>
                  <a:pt x="298536" y="1194142"/>
                </a:lnTo>
                <a:lnTo>
                  <a:pt x="0" y="5970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3221741" y="3313436"/>
            <a:ext cx="1042965" cy="1194142"/>
          </a:xfrm>
          <a:custGeom>
            <a:avLst/>
            <a:gdLst>
              <a:gd name="connsiteX0" fmla="*/ 298536 w 1390620"/>
              <a:gd name="connsiteY0" fmla="*/ 0 h 1194142"/>
              <a:gd name="connsiteX1" fmla="*/ 1092085 w 1390620"/>
              <a:gd name="connsiteY1" fmla="*/ 0 h 1194142"/>
              <a:gd name="connsiteX2" fmla="*/ 1390620 w 1390620"/>
              <a:gd name="connsiteY2" fmla="*/ 597071 h 1194142"/>
              <a:gd name="connsiteX3" fmla="*/ 1092085 w 1390620"/>
              <a:gd name="connsiteY3" fmla="*/ 1194142 h 1194142"/>
              <a:gd name="connsiteX4" fmla="*/ 298536 w 1390620"/>
              <a:gd name="connsiteY4" fmla="*/ 1194142 h 1194142"/>
              <a:gd name="connsiteX5" fmla="*/ 0 w 1390620"/>
              <a:gd name="connsiteY5" fmla="*/ 597071 h 1194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0620" h="1194142">
                <a:moveTo>
                  <a:pt x="298536" y="0"/>
                </a:moveTo>
                <a:lnTo>
                  <a:pt x="1092085" y="0"/>
                </a:lnTo>
                <a:lnTo>
                  <a:pt x="1390620" y="597071"/>
                </a:lnTo>
                <a:lnTo>
                  <a:pt x="1092085" y="1194142"/>
                </a:lnTo>
                <a:lnTo>
                  <a:pt x="298536" y="1194142"/>
                </a:lnTo>
                <a:lnTo>
                  <a:pt x="0" y="5970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4986080" y="3313436"/>
            <a:ext cx="1042965" cy="1194142"/>
          </a:xfrm>
          <a:custGeom>
            <a:avLst/>
            <a:gdLst>
              <a:gd name="connsiteX0" fmla="*/ 298536 w 1390620"/>
              <a:gd name="connsiteY0" fmla="*/ 0 h 1194142"/>
              <a:gd name="connsiteX1" fmla="*/ 1092085 w 1390620"/>
              <a:gd name="connsiteY1" fmla="*/ 0 h 1194142"/>
              <a:gd name="connsiteX2" fmla="*/ 1390620 w 1390620"/>
              <a:gd name="connsiteY2" fmla="*/ 597071 h 1194142"/>
              <a:gd name="connsiteX3" fmla="*/ 1092085 w 1390620"/>
              <a:gd name="connsiteY3" fmla="*/ 1194142 h 1194142"/>
              <a:gd name="connsiteX4" fmla="*/ 298536 w 1390620"/>
              <a:gd name="connsiteY4" fmla="*/ 1194142 h 1194142"/>
              <a:gd name="connsiteX5" fmla="*/ 0 w 1390620"/>
              <a:gd name="connsiteY5" fmla="*/ 597071 h 1194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0620" h="1194142">
                <a:moveTo>
                  <a:pt x="298536" y="0"/>
                </a:moveTo>
                <a:lnTo>
                  <a:pt x="1092085" y="0"/>
                </a:lnTo>
                <a:lnTo>
                  <a:pt x="1390620" y="597071"/>
                </a:lnTo>
                <a:lnTo>
                  <a:pt x="1092085" y="1194142"/>
                </a:lnTo>
                <a:lnTo>
                  <a:pt x="298536" y="1194142"/>
                </a:lnTo>
                <a:lnTo>
                  <a:pt x="0" y="5970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6750416" y="3313436"/>
            <a:ext cx="1042965" cy="1194142"/>
          </a:xfrm>
          <a:custGeom>
            <a:avLst/>
            <a:gdLst>
              <a:gd name="connsiteX0" fmla="*/ 298536 w 1390620"/>
              <a:gd name="connsiteY0" fmla="*/ 0 h 1194142"/>
              <a:gd name="connsiteX1" fmla="*/ 1092085 w 1390620"/>
              <a:gd name="connsiteY1" fmla="*/ 0 h 1194142"/>
              <a:gd name="connsiteX2" fmla="*/ 1390620 w 1390620"/>
              <a:gd name="connsiteY2" fmla="*/ 597071 h 1194142"/>
              <a:gd name="connsiteX3" fmla="*/ 1092085 w 1390620"/>
              <a:gd name="connsiteY3" fmla="*/ 1194142 h 1194142"/>
              <a:gd name="connsiteX4" fmla="*/ 298536 w 1390620"/>
              <a:gd name="connsiteY4" fmla="*/ 1194142 h 1194142"/>
              <a:gd name="connsiteX5" fmla="*/ 0 w 1390620"/>
              <a:gd name="connsiteY5" fmla="*/ 597071 h 1194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0620" h="1194142">
                <a:moveTo>
                  <a:pt x="298536" y="0"/>
                </a:moveTo>
                <a:lnTo>
                  <a:pt x="1092085" y="0"/>
                </a:lnTo>
                <a:lnTo>
                  <a:pt x="1390620" y="597071"/>
                </a:lnTo>
                <a:lnTo>
                  <a:pt x="1092085" y="1194142"/>
                </a:lnTo>
                <a:lnTo>
                  <a:pt x="298536" y="1194142"/>
                </a:lnTo>
                <a:lnTo>
                  <a:pt x="0" y="5970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38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" y="1810259"/>
            <a:ext cx="3412875" cy="3595494"/>
          </a:xfrm>
          <a:custGeom>
            <a:avLst/>
            <a:gdLst>
              <a:gd name="connsiteX0" fmla="*/ 0 w 4550500"/>
              <a:gd name="connsiteY0" fmla="*/ 0 h 3595494"/>
              <a:gd name="connsiteX1" fmla="*/ 4550500 w 4550500"/>
              <a:gd name="connsiteY1" fmla="*/ 0 h 3595494"/>
              <a:gd name="connsiteX2" fmla="*/ 4550500 w 4550500"/>
              <a:gd name="connsiteY2" fmla="*/ 3595494 h 3595494"/>
              <a:gd name="connsiteX3" fmla="*/ 0 w 4550500"/>
              <a:gd name="connsiteY3" fmla="*/ 3595494 h 359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0500" h="3595494">
                <a:moveTo>
                  <a:pt x="0" y="0"/>
                </a:moveTo>
                <a:lnTo>
                  <a:pt x="4550500" y="0"/>
                </a:lnTo>
                <a:lnTo>
                  <a:pt x="4550500" y="3595494"/>
                </a:lnTo>
                <a:lnTo>
                  <a:pt x="0" y="35954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449318" y="1810264"/>
            <a:ext cx="1442135" cy="1774131"/>
          </a:xfrm>
          <a:custGeom>
            <a:avLst/>
            <a:gdLst>
              <a:gd name="connsiteX0" fmla="*/ 0 w 1922847"/>
              <a:gd name="connsiteY0" fmla="*/ 0 h 1774131"/>
              <a:gd name="connsiteX1" fmla="*/ 1922847 w 1922847"/>
              <a:gd name="connsiteY1" fmla="*/ 0 h 1774131"/>
              <a:gd name="connsiteX2" fmla="*/ 1922847 w 1922847"/>
              <a:gd name="connsiteY2" fmla="*/ 1774131 h 1774131"/>
              <a:gd name="connsiteX3" fmla="*/ 0 w 1922847"/>
              <a:gd name="connsiteY3" fmla="*/ 1774131 h 177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847" h="1774131">
                <a:moveTo>
                  <a:pt x="0" y="0"/>
                </a:moveTo>
                <a:lnTo>
                  <a:pt x="1922847" y="0"/>
                </a:lnTo>
                <a:lnTo>
                  <a:pt x="1922847" y="1774131"/>
                </a:lnTo>
                <a:lnTo>
                  <a:pt x="0" y="17741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4927892" y="3631627"/>
            <a:ext cx="1442135" cy="1774131"/>
          </a:xfrm>
          <a:custGeom>
            <a:avLst/>
            <a:gdLst>
              <a:gd name="connsiteX0" fmla="*/ 0 w 1922847"/>
              <a:gd name="connsiteY0" fmla="*/ 0 h 1774131"/>
              <a:gd name="connsiteX1" fmla="*/ 1922847 w 1922847"/>
              <a:gd name="connsiteY1" fmla="*/ 0 h 1774131"/>
              <a:gd name="connsiteX2" fmla="*/ 1922847 w 1922847"/>
              <a:gd name="connsiteY2" fmla="*/ 1774131 h 1774131"/>
              <a:gd name="connsiteX3" fmla="*/ 0 w 1922847"/>
              <a:gd name="connsiteY3" fmla="*/ 1774131 h 177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847" h="1774131">
                <a:moveTo>
                  <a:pt x="0" y="0"/>
                </a:moveTo>
                <a:lnTo>
                  <a:pt x="1922847" y="0"/>
                </a:lnTo>
                <a:lnTo>
                  <a:pt x="1922847" y="1774131"/>
                </a:lnTo>
                <a:lnTo>
                  <a:pt x="0" y="17741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6406467" y="1810264"/>
            <a:ext cx="1442135" cy="1774131"/>
          </a:xfrm>
          <a:custGeom>
            <a:avLst/>
            <a:gdLst>
              <a:gd name="connsiteX0" fmla="*/ 0 w 1922847"/>
              <a:gd name="connsiteY0" fmla="*/ 0 h 1774131"/>
              <a:gd name="connsiteX1" fmla="*/ 1922847 w 1922847"/>
              <a:gd name="connsiteY1" fmla="*/ 0 h 1774131"/>
              <a:gd name="connsiteX2" fmla="*/ 1922847 w 1922847"/>
              <a:gd name="connsiteY2" fmla="*/ 1774131 h 1774131"/>
              <a:gd name="connsiteX3" fmla="*/ 0 w 1922847"/>
              <a:gd name="connsiteY3" fmla="*/ 1774131 h 177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847" h="1774131">
                <a:moveTo>
                  <a:pt x="0" y="0"/>
                </a:moveTo>
                <a:lnTo>
                  <a:pt x="1922847" y="0"/>
                </a:lnTo>
                <a:lnTo>
                  <a:pt x="1922847" y="1774131"/>
                </a:lnTo>
                <a:lnTo>
                  <a:pt x="0" y="17741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3422207" y="1583030"/>
            <a:ext cx="2324621" cy="1901537"/>
          </a:xfrm>
          <a:custGeom>
            <a:avLst/>
            <a:gdLst>
              <a:gd name="connsiteX0" fmla="*/ 0 w 3099495"/>
              <a:gd name="connsiteY0" fmla="*/ 0 h 1901537"/>
              <a:gd name="connsiteX1" fmla="*/ 3099495 w 3099495"/>
              <a:gd name="connsiteY1" fmla="*/ 0 h 1901537"/>
              <a:gd name="connsiteX2" fmla="*/ 3099495 w 3099495"/>
              <a:gd name="connsiteY2" fmla="*/ 1901537 h 1901537"/>
              <a:gd name="connsiteX3" fmla="*/ 0 w 3099495"/>
              <a:gd name="connsiteY3" fmla="*/ 1901537 h 190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495" h="1901537">
                <a:moveTo>
                  <a:pt x="0" y="0"/>
                </a:moveTo>
                <a:lnTo>
                  <a:pt x="3099495" y="0"/>
                </a:lnTo>
                <a:lnTo>
                  <a:pt x="3099495" y="1901537"/>
                </a:lnTo>
                <a:lnTo>
                  <a:pt x="0" y="19015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656037" y="3824292"/>
            <a:ext cx="2324621" cy="1901537"/>
          </a:xfrm>
          <a:custGeom>
            <a:avLst/>
            <a:gdLst>
              <a:gd name="connsiteX0" fmla="*/ 0 w 3099495"/>
              <a:gd name="connsiteY0" fmla="*/ 0 h 1901537"/>
              <a:gd name="connsiteX1" fmla="*/ 3099495 w 3099495"/>
              <a:gd name="connsiteY1" fmla="*/ 0 h 1901537"/>
              <a:gd name="connsiteX2" fmla="*/ 3099495 w 3099495"/>
              <a:gd name="connsiteY2" fmla="*/ 1901537 h 1901537"/>
              <a:gd name="connsiteX3" fmla="*/ 0 w 3099495"/>
              <a:gd name="connsiteY3" fmla="*/ 1901537 h 190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495" h="1901537">
                <a:moveTo>
                  <a:pt x="0" y="0"/>
                </a:moveTo>
                <a:lnTo>
                  <a:pt x="3099495" y="0"/>
                </a:lnTo>
                <a:lnTo>
                  <a:pt x="3099495" y="1901537"/>
                </a:lnTo>
                <a:lnTo>
                  <a:pt x="0" y="19015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6163347" y="3824292"/>
            <a:ext cx="2324621" cy="1901537"/>
          </a:xfrm>
          <a:custGeom>
            <a:avLst/>
            <a:gdLst>
              <a:gd name="connsiteX0" fmla="*/ 0 w 3099495"/>
              <a:gd name="connsiteY0" fmla="*/ 0 h 1901537"/>
              <a:gd name="connsiteX1" fmla="*/ 3099495 w 3099495"/>
              <a:gd name="connsiteY1" fmla="*/ 0 h 1901537"/>
              <a:gd name="connsiteX2" fmla="*/ 3099495 w 3099495"/>
              <a:gd name="connsiteY2" fmla="*/ 1901537 h 1901537"/>
              <a:gd name="connsiteX3" fmla="*/ 0 w 3099495"/>
              <a:gd name="connsiteY3" fmla="*/ 1901537 h 190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495" h="1901537">
                <a:moveTo>
                  <a:pt x="0" y="0"/>
                </a:moveTo>
                <a:lnTo>
                  <a:pt x="3099495" y="0"/>
                </a:lnTo>
                <a:lnTo>
                  <a:pt x="3099495" y="1901537"/>
                </a:lnTo>
                <a:lnTo>
                  <a:pt x="0" y="19015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5048-91B6-49DA-A9A5-3C4B5CC254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88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C60C8-28DB-47ED-B8B9-53B37840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C8804C-8F2A-4B70-AE92-9CA7EA9A1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18EEB1-6B35-48B2-9D2E-92398FE1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EB8A-A2A5-4982-B4DD-F10FA78E01F4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75574-2886-4849-A5B3-5756BA8F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EB8C0-AAD0-4DE2-ABC3-D01B91E9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7570-6753-4BC2-980E-3D501649F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73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7D03B-79C8-4E41-BA63-B099C4634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49DB47-8D29-42A7-9B47-E6A0A05C2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E64A8-BA50-4887-9645-A9AEB3F9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EB8A-A2A5-4982-B4DD-F10FA78E01F4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89037F-C1D7-43A8-BC66-8C827435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73328-D34D-4535-8EDA-B64B5E62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7570-6753-4BC2-980E-3D501649F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89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1A183-B615-4769-A6FF-983A6711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3867D-94CC-44AD-B2A2-E85E96628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9F73D1-FB7A-4353-8BBB-4FA5ADBBB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F2825B-6B3E-4FC2-B496-27D481C8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EB8A-A2A5-4982-B4DD-F10FA78E01F4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1E78B3-F79C-4F2D-982A-02B598D4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9DE3C8-25AF-408B-883E-419198D6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7570-6753-4BC2-980E-3D501649F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6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B7716-1864-481E-9BAD-F63109FC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31CE69-3DDB-4835-BCA5-706C271FC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EB1C45-07DE-4B5A-BBBA-720C3ACE3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E772AC-65E8-4E76-A74E-C57EB0D94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1835FB-D83F-4775-AC8D-91F15E1E1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456EA9-68F1-4EAE-BD8B-ECD299AA8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EB8A-A2A5-4982-B4DD-F10FA78E01F4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5C59F4-8E44-4F11-9D40-C87BB328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658328-749C-47C4-B180-F1072AC1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7570-6753-4BC2-980E-3D501649F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95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E4127-3E08-4941-B4DF-EE9C179D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0B6602-7D6B-41D0-880C-7CB86327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EB8A-A2A5-4982-B4DD-F10FA78E01F4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5A68FD-CDCB-473F-A9FB-80097633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D72569-5A3B-427D-8F59-46861BDF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7570-6753-4BC2-980E-3D501649F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36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3CD1D9-BD1C-451A-9239-B1629ECF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EB8A-A2A5-4982-B4DD-F10FA78E01F4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50C456-1171-4D66-B399-22A3BA19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AB229A-5D54-47F8-B9DD-BE0EA547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7570-6753-4BC2-980E-3D501649F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45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61570-3E0B-4551-852D-FB84CC869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BBFAD6-2B32-470A-B0D3-2F3681420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A70B6D-275D-44DD-9567-CAA636666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69DE5E-FAA8-4E08-A034-D4541D07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EB8A-A2A5-4982-B4DD-F10FA78E01F4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845D5D-0FB0-47D4-91B3-CB32D3BF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468053-CE60-4FD2-8C69-CBB56C42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7570-6753-4BC2-980E-3D501649F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44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1C553-E7D9-4031-BA2C-9ED1A6AEF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C8F94D-427F-4094-972D-21402D6D49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259097-31A3-42C6-A063-240EB009D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9070E9-94F3-497B-8053-9EB6ABF2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EB8A-A2A5-4982-B4DD-F10FA78E01F4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6846B6-CCB0-479C-A5B4-2C015766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177743-ECAE-4C31-A2CB-895A0C9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7570-6753-4BC2-980E-3D501649F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23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A6A0E3-D2B9-45A8-B624-6B99263A2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D8A8A8-B8DC-47F3-A3DC-0D33F74ED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C936B-E5BA-49DF-B597-994DF204C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3EB8A-A2A5-4982-B4DD-F10FA78E01F4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EC1CCE-D578-4FA4-95EB-DC21D6763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837F4-EA12-4A64-911A-C3EEBD172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37570-6753-4BC2-980E-3D501649F08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E21453-B5D1-4D51-87B8-06AC35147A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42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3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67" r:id="rId14"/>
    <p:sldLayoutId id="2147483671" r:id="rId15"/>
    <p:sldLayoutId id="2147483673" r:id="rId16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ngular.cn/api/router/RouterLinkWithHref#targe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ngular.cn/api/common/NgClas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ngular.cn/api/forms/NgMode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hyperlink" Target="https://angular.cn/api/common/NgIf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937261" y="1179515"/>
            <a:ext cx="1435100" cy="2757487"/>
          </a:xfrm>
          <a:custGeom>
            <a:avLst/>
            <a:gdLst>
              <a:gd name="connsiteX0" fmla="*/ 0 w 1435100"/>
              <a:gd name="connsiteY0" fmla="*/ 0 h 2757487"/>
              <a:gd name="connsiteX1" fmla="*/ 1435100 w 1435100"/>
              <a:gd name="connsiteY1" fmla="*/ 0 h 2757487"/>
              <a:gd name="connsiteX2" fmla="*/ 1435100 w 1435100"/>
              <a:gd name="connsiteY2" fmla="*/ 496887 h 2757487"/>
              <a:gd name="connsiteX3" fmla="*/ 1352094 w 1435100"/>
              <a:gd name="connsiteY3" fmla="*/ 496887 h 2757487"/>
              <a:gd name="connsiteX4" fmla="*/ 1352094 w 1435100"/>
              <a:gd name="connsiteY4" fmla="*/ 83006 h 2757487"/>
              <a:gd name="connsiteX5" fmla="*/ 83006 w 1435100"/>
              <a:gd name="connsiteY5" fmla="*/ 83006 h 2757487"/>
              <a:gd name="connsiteX6" fmla="*/ 83006 w 1435100"/>
              <a:gd name="connsiteY6" fmla="*/ 2674481 h 2757487"/>
              <a:gd name="connsiteX7" fmla="*/ 1352094 w 1435100"/>
              <a:gd name="connsiteY7" fmla="*/ 2674481 h 2757487"/>
              <a:gd name="connsiteX8" fmla="*/ 1352094 w 1435100"/>
              <a:gd name="connsiteY8" fmla="*/ 2260540 h 2757487"/>
              <a:gd name="connsiteX9" fmla="*/ 1435100 w 1435100"/>
              <a:gd name="connsiteY9" fmla="*/ 2260540 h 2757487"/>
              <a:gd name="connsiteX10" fmla="*/ 1435100 w 1435100"/>
              <a:gd name="connsiteY10" fmla="*/ 2757487 h 2757487"/>
              <a:gd name="connsiteX11" fmla="*/ 0 w 1435100"/>
              <a:gd name="connsiteY11" fmla="*/ 2757487 h 275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35100" h="2757487">
                <a:moveTo>
                  <a:pt x="0" y="0"/>
                </a:moveTo>
                <a:lnTo>
                  <a:pt x="1435100" y="0"/>
                </a:lnTo>
                <a:lnTo>
                  <a:pt x="1435100" y="496887"/>
                </a:lnTo>
                <a:lnTo>
                  <a:pt x="1352094" y="496887"/>
                </a:lnTo>
                <a:lnTo>
                  <a:pt x="1352094" y="83006"/>
                </a:lnTo>
                <a:lnTo>
                  <a:pt x="83006" y="83006"/>
                </a:lnTo>
                <a:lnTo>
                  <a:pt x="83006" y="2674481"/>
                </a:lnTo>
                <a:lnTo>
                  <a:pt x="1352094" y="2674481"/>
                </a:lnTo>
                <a:lnTo>
                  <a:pt x="1352094" y="2260540"/>
                </a:lnTo>
                <a:lnTo>
                  <a:pt x="1435100" y="2260540"/>
                </a:lnTo>
                <a:lnTo>
                  <a:pt x="1435100" y="2757487"/>
                </a:lnTo>
                <a:lnTo>
                  <a:pt x="0" y="2757487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zh-CN" altLang="en-US">
              <a:solidFill>
                <a:prstClr val="black"/>
              </a:solidFill>
              <a:latin typeface="Arial"/>
              <a:ea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56317" y="1816162"/>
            <a:ext cx="3767378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77">
              <a:defRPr/>
            </a:pPr>
            <a:r>
              <a:rPr lang="en-US" altLang="zh-CN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ea typeface="微软雅黑"/>
              </a:rPr>
              <a:t>Angular</a:t>
            </a:r>
            <a:r>
              <a:rPr lang="zh-CN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ea typeface="微软雅黑"/>
              </a:rPr>
              <a:t>介绍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60636" y="2748758"/>
            <a:ext cx="6416184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1600" i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一个用 </a:t>
            </a:r>
            <a:r>
              <a:rPr lang="en-US" altLang="zh-CN" sz="1600" i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HTML </a:t>
            </a:r>
            <a:r>
              <a:rPr lang="zh-CN" altLang="en-US" sz="1600" i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和 </a:t>
            </a:r>
            <a:r>
              <a:rPr lang="en-US" altLang="zh-CN" sz="1600" i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TypeScript </a:t>
            </a:r>
            <a:r>
              <a:rPr lang="zh-CN" altLang="en-US" sz="1600" i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构建</a:t>
            </a:r>
            <a:r>
              <a:rPr lang="en-US" altLang="zh-CN" sz="1600" i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Web</a:t>
            </a:r>
            <a:r>
              <a:rPr lang="zh-CN" altLang="en-US" sz="1600" i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应用的前端框架。 </a:t>
            </a:r>
            <a:endParaRPr lang="en-US" altLang="zh-CN" sz="1600" i="1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ea typeface="微软雅黑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747140" y="3484047"/>
            <a:ext cx="1280155" cy="376756"/>
            <a:chOff x="8931239" y="4779393"/>
            <a:chExt cx="1280155" cy="376756"/>
          </a:xfrm>
        </p:grpSpPr>
        <p:sp>
          <p:nvSpPr>
            <p:cNvPr id="14" name="文本框 13"/>
            <p:cNvSpPr txBox="1"/>
            <p:nvPr/>
          </p:nvSpPr>
          <p:spPr>
            <a:xfrm>
              <a:off x="9270999" y="4798494"/>
              <a:ext cx="9403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 defTabSz="914377">
                <a:defRPr/>
              </a:pPr>
              <a:r>
                <a:rPr lang="zh-CN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entury Gothic" panose="020B0502020202020204" pitchFamily="34" charset="0"/>
                  <a:ea typeface="微软雅黑"/>
                </a:rPr>
                <a:t>朱小宁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 rot="2700000">
              <a:off x="8931239" y="4779393"/>
              <a:ext cx="376756" cy="3767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defTabSz="914377">
                <a:defRPr/>
              </a:pPr>
              <a:endParaRPr lang="zh-CN" altLang="en-US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6" name="椭圆 14"/>
            <p:cNvSpPr/>
            <p:nvPr/>
          </p:nvSpPr>
          <p:spPr>
            <a:xfrm>
              <a:off x="9032842" y="4871950"/>
              <a:ext cx="173551" cy="191642"/>
            </a:xfrm>
            <a:custGeom>
              <a:avLst/>
              <a:gdLst>
                <a:gd name="T0" fmla="*/ 4679 w 5850"/>
                <a:gd name="T1" fmla="*/ 4350 h 6469"/>
                <a:gd name="T2" fmla="*/ 3615 w 5850"/>
                <a:gd name="T3" fmla="*/ 3289 h 6469"/>
                <a:gd name="T4" fmla="*/ 3638 w 5850"/>
                <a:gd name="T5" fmla="*/ 3151 h 6469"/>
                <a:gd name="T6" fmla="*/ 3969 w 5850"/>
                <a:gd name="T7" fmla="*/ 2500 h 6469"/>
                <a:gd name="T8" fmla="*/ 4273 w 5850"/>
                <a:gd name="T9" fmla="*/ 1950 h 6469"/>
                <a:gd name="T10" fmla="*/ 4154 w 5850"/>
                <a:gd name="T11" fmla="*/ 1678 h 6469"/>
                <a:gd name="T12" fmla="*/ 4238 w 5850"/>
                <a:gd name="T13" fmla="*/ 1107 h 6469"/>
                <a:gd name="T14" fmla="*/ 2940 w 5850"/>
                <a:gd name="T15" fmla="*/ 0 h 6469"/>
                <a:gd name="T16" fmla="*/ 2925 w 5850"/>
                <a:gd name="T17" fmla="*/ 0 h 6469"/>
                <a:gd name="T18" fmla="*/ 2911 w 5850"/>
                <a:gd name="T19" fmla="*/ 0 h 6469"/>
                <a:gd name="T20" fmla="*/ 1612 w 5850"/>
                <a:gd name="T21" fmla="*/ 1107 h 6469"/>
                <a:gd name="T22" fmla="*/ 1696 w 5850"/>
                <a:gd name="T23" fmla="*/ 1678 h 6469"/>
                <a:gd name="T24" fmla="*/ 1578 w 5850"/>
                <a:gd name="T25" fmla="*/ 1950 h 6469"/>
                <a:gd name="T26" fmla="*/ 1881 w 5850"/>
                <a:gd name="T27" fmla="*/ 2500 h 6469"/>
                <a:gd name="T28" fmla="*/ 2213 w 5850"/>
                <a:gd name="T29" fmla="*/ 3151 h 6469"/>
                <a:gd name="T30" fmla="*/ 2235 w 5850"/>
                <a:gd name="T31" fmla="*/ 3289 h 6469"/>
                <a:gd name="T32" fmla="*/ 1172 w 5850"/>
                <a:gd name="T33" fmla="*/ 4350 h 6469"/>
                <a:gd name="T34" fmla="*/ 0 w 5850"/>
                <a:gd name="T35" fmla="*/ 5141 h 6469"/>
                <a:gd name="T36" fmla="*/ 0 w 5850"/>
                <a:gd name="T37" fmla="*/ 6469 h 6469"/>
                <a:gd name="T38" fmla="*/ 2923 w 5850"/>
                <a:gd name="T39" fmla="*/ 6469 h 6469"/>
                <a:gd name="T40" fmla="*/ 2927 w 5850"/>
                <a:gd name="T41" fmla="*/ 6469 h 6469"/>
                <a:gd name="T42" fmla="*/ 5850 w 5850"/>
                <a:gd name="T43" fmla="*/ 6469 h 6469"/>
                <a:gd name="T44" fmla="*/ 5850 w 5850"/>
                <a:gd name="T45" fmla="*/ 5141 h 6469"/>
                <a:gd name="T46" fmla="*/ 4679 w 5850"/>
                <a:gd name="T47" fmla="*/ 4350 h 6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50" h="6469">
                  <a:moveTo>
                    <a:pt x="4679" y="4350"/>
                  </a:moveTo>
                  <a:cubicBezTo>
                    <a:pt x="3873" y="4059"/>
                    <a:pt x="3615" y="3814"/>
                    <a:pt x="3615" y="3289"/>
                  </a:cubicBezTo>
                  <a:cubicBezTo>
                    <a:pt x="3615" y="3231"/>
                    <a:pt x="3624" y="3187"/>
                    <a:pt x="3638" y="3151"/>
                  </a:cubicBezTo>
                  <a:cubicBezTo>
                    <a:pt x="3701" y="2989"/>
                    <a:pt x="3881" y="2971"/>
                    <a:pt x="3969" y="2500"/>
                  </a:cubicBezTo>
                  <a:cubicBezTo>
                    <a:pt x="4014" y="2260"/>
                    <a:pt x="4231" y="2496"/>
                    <a:pt x="4273" y="1950"/>
                  </a:cubicBezTo>
                  <a:cubicBezTo>
                    <a:pt x="4273" y="1732"/>
                    <a:pt x="4154" y="1678"/>
                    <a:pt x="4154" y="1678"/>
                  </a:cubicBezTo>
                  <a:cubicBezTo>
                    <a:pt x="4154" y="1678"/>
                    <a:pt x="4215" y="1355"/>
                    <a:pt x="4238" y="1107"/>
                  </a:cubicBezTo>
                  <a:cubicBezTo>
                    <a:pt x="4268" y="798"/>
                    <a:pt x="4058" y="0"/>
                    <a:pt x="2940" y="0"/>
                  </a:cubicBezTo>
                  <a:cubicBezTo>
                    <a:pt x="2935" y="0"/>
                    <a:pt x="2930" y="0"/>
                    <a:pt x="2925" y="0"/>
                  </a:cubicBezTo>
                  <a:cubicBezTo>
                    <a:pt x="2921" y="0"/>
                    <a:pt x="2916" y="0"/>
                    <a:pt x="2911" y="0"/>
                  </a:cubicBezTo>
                  <a:cubicBezTo>
                    <a:pt x="1793" y="0"/>
                    <a:pt x="1583" y="798"/>
                    <a:pt x="1612" y="1107"/>
                  </a:cubicBezTo>
                  <a:cubicBezTo>
                    <a:pt x="1636" y="1355"/>
                    <a:pt x="1696" y="1678"/>
                    <a:pt x="1696" y="1678"/>
                  </a:cubicBezTo>
                  <a:cubicBezTo>
                    <a:pt x="1696" y="1678"/>
                    <a:pt x="1578" y="1732"/>
                    <a:pt x="1578" y="1950"/>
                  </a:cubicBezTo>
                  <a:cubicBezTo>
                    <a:pt x="1619" y="2496"/>
                    <a:pt x="1837" y="2260"/>
                    <a:pt x="1881" y="2500"/>
                  </a:cubicBezTo>
                  <a:cubicBezTo>
                    <a:pt x="1970" y="2971"/>
                    <a:pt x="2150" y="2989"/>
                    <a:pt x="2213" y="3151"/>
                  </a:cubicBezTo>
                  <a:cubicBezTo>
                    <a:pt x="2227" y="3187"/>
                    <a:pt x="2235" y="3231"/>
                    <a:pt x="2235" y="3289"/>
                  </a:cubicBezTo>
                  <a:cubicBezTo>
                    <a:pt x="2235" y="3814"/>
                    <a:pt x="1978" y="4059"/>
                    <a:pt x="1172" y="4350"/>
                  </a:cubicBezTo>
                  <a:cubicBezTo>
                    <a:pt x="364" y="4641"/>
                    <a:pt x="0" y="4938"/>
                    <a:pt x="0" y="5141"/>
                  </a:cubicBezTo>
                  <a:lnTo>
                    <a:pt x="0" y="6469"/>
                  </a:lnTo>
                  <a:lnTo>
                    <a:pt x="2923" y="6469"/>
                  </a:lnTo>
                  <a:lnTo>
                    <a:pt x="2927" y="6469"/>
                  </a:lnTo>
                  <a:lnTo>
                    <a:pt x="5850" y="6469"/>
                  </a:lnTo>
                  <a:lnTo>
                    <a:pt x="5850" y="5141"/>
                  </a:lnTo>
                  <a:cubicBezTo>
                    <a:pt x="5850" y="4938"/>
                    <a:pt x="5487" y="4641"/>
                    <a:pt x="4679" y="43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914377">
                <a:defRPr/>
              </a:pPr>
              <a:endParaRPr lang="zh-CN" altLang="en-US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  <p:pic>
        <p:nvPicPr>
          <p:cNvPr id="1028" name="Picture 4" descr="https://ss0.baidu.com/6ONWsjip0QIZ8tyhnq/it/u=2031677745,545048845&amp;fm=58&amp;bpow=400&amp;bpoh=400">
            <a:extLst>
              <a:ext uri="{FF2B5EF4-FFF2-40B4-BE49-F238E27FC236}">
                <a16:creationId xmlns:a16="http://schemas.microsoft.com/office/drawing/2014/main" id="{CDB96AFF-CD6F-4061-8CB8-2552AB64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879" y="312740"/>
            <a:ext cx="11525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E78E741-B055-4304-8CB7-E1C009152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568" y="1655060"/>
            <a:ext cx="11525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7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10163" y="2"/>
            <a:ext cx="2304976" cy="1268412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5239038" y="4714718"/>
            <a:ext cx="3894803" cy="2143283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78970" y="48529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组件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2766B8-9425-4733-B33D-D05D2BBB5314}"/>
              </a:ext>
            </a:extLst>
          </p:cNvPr>
          <p:cNvSpPr/>
          <p:nvPr/>
        </p:nvSpPr>
        <p:spPr>
          <a:xfrm>
            <a:off x="836439" y="1824829"/>
            <a:ext cx="63398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'@angular/core'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selector: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'app-root’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'./app.component.html’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styleUrls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'./app.component.css'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title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'my-app'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D70736-8657-4C8F-9DBC-75FC6729D96C}"/>
              </a:ext>
            </a:extLst>
          </p:cNvPr>
          <p:cNvSpPr txBox="1"/>
          <p:nvPr/>
        </p:nvSpPr>
        <p:spPr>
          <a:xfrm>
            <a:off x="839930" y="1207454"/>
            <a:ext cx="4028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src</a:t>
            </a:r>
            <a:r>
              <a:rPr lang="en-US" altLang="zh-CN" sz="2400" dirty="0"/>
              <a:t>/app/</a:t>
            </a:r>
            <a:r>
              <a:rPr lang="en-US" altLang="zh-CN" sz="2400" dirty="0" err="1"/>
              <a:t>app.component.ts</a:t>
            </a:r>
            <a:endParaRPr lang="zh-CN" altLang="en-US" sz="2400" dirty="0"/>
          </a:p>
        </p:txBody>
      </p:sp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D065A008-9EC2-4661-AC86-818BBD9960F1}"/>
              </a:ext>
            </a:extLst>
          </p:cNvPr>
          <p:cNvSpPr/>
          <p:nvPr/>
        </p:nvSpPr>
        <p:spPr>
          <a:xfrm>
            <a:off x="6329681" y="1670136"/>
            <a:ext cx="2804160" cy="946291"/>
          </a:xfrm>
          <a:prstGeom prst="wedgeRectCallout">
            <a:avLst>
              <a:gd name="adj1" fmla="val -48007"/>
              <a:gd name="adj2" fmla="val 8934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Hello, world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BB9430-080A-46CA-AA5B-8EF9F290D228}"/>
              </a:ext>
            </a:extLst>
          </p:cNvPr>
          <p:cNvSpPr txBox="1"/>
          <p:nvPr/>
        </p:nvSpPr>
        <p:spPr>
          <a:xfrm>
            <a:off x="839930" y="4934177"/>
            <a:ext cx="239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src</a:t>
            </a:r>
            <a:r>
              <a:rPr lang="en-US" altLang="zh-CN" sz="2400" dirty="0"/>
              <a:t>/index.html</a:t>
            </a:r>
            <a:endParaRPr lang="zh-CN" altLang="en-US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646E1D6-D20D-4052-9036-DBAE36EBB53B}"/>
              </a:ext>
            </a:extLst>
          </p:cNvPr>
          <p:cNvSpPr/>
          <p:nvPr/>
        </p:nvSpPr>
        <p:spPr>
          <a:xfrm>
            <a:off x="836439" y="54039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&lt;app-root&gt;&lt;/app-root&gt;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BFBECEFA-12C5-423A-88F5-9F09EAED3E7F}"/>
              </a:ext>
            </a:extLst>
          </p:cNvPr>
          <p:cNvSpPr/>
          <p:nvPr/>
        </p:nvSpPr>
        <p:spPr>
          <a:xfrm>
            <a:off x="3049978" y="2659041"/>
            <a:ext cx="1288342" cy="334002"/>
          </a:xfrm>
          <a:prstGeom prst="wedgeRectCallout">
            <a:avLst>
              <a:gd name="adj1" fmla="val -122136"/>
              <a:gd name="adj2" fmla="val 83764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46DD54EA-AC39-4D66-846C-1E94D50D1566}"/>
              </a:ext>
            </a:extLst>
          </p:cNvPr>
          <p:cNvSpPr/>
          <p:nvPr/>
        </p:nvSpPr>
        <p:spPr>
          <a:xfrm>
            <a:off x="3923717" y="5650546"/>
            <a:ext cx="1369643" cy="3759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B609DB8-6ACE-48C3-A0E8-4F57D5B6FE56}"/>
              </a:ext>
            </a:extLst>
          </p:cNvPr>
          <p:cNvSpPr/>
          <p:nvPr/>
        </p:nvSpPr>
        <p:spPr>
          <a:xfrm>
            <a:off x="5337319" y="536297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Hello, world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6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10163" y="2"/>
            <a:ext cx="2304976" cy="1268412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5239038" y="4714718"/>
            <a:ext cx="3894803" cy="2143283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78970" y="4852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组件嵌套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D70736-8657-4C8F-9DBC-75FC6729D96C}"/>
              </a:ext>
            </a:extLst>
          </p:cNvPr>
          <p:cNvSpPr txBox="1"/>
          <p:nvPr/>
        </p:nvSpPr>
        <p:spPr>
          <a:xfrm>
            <a:off x="839931" y="1207454"/>
            <a:ext cx="755223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创建新组件：</a:t>
            </a:r>
            <a:endParaRPr lang="en-US" altLang="zh-CN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ng generate component component-name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这会创建一个叫</a:t>
            </a:r>
            <a:r>
              <a:rPr lang="en-US" altLang="zh-CN" sz="2400" dirty="0" err="1"/>
              <a:t>ComponentName</a:t>
            </a:r>
            <a:r>
              <a:rPr lang="zh-CN" altLang="en-US" sz="2400" dirty="0"/>
              <a:t>的组件，并在根目录下创建一个名字叫</a:t>
            </a:r>
            <a:r>
              <a:rPr lang="en-US" altLang="zh-CN" sz="2400" dirty="0"/>
              <a:t>component-name</a:t>
            </a:r>
            <a:r>
              <a:rPr lang="zh-CN" altLang="en-US" sz="2400" dirty="0"/>
              <a:t>的目录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component-name</a:t>
            </a:r>
            <a:r>
              <a:rPr lang="zh-CN" altLang="en-US" sz="2400" dirty="0"/>
              <a:t>中包含</a:t>
            </a:r>
            <a:r>
              <a:rPr lang="en-US" altLang="zh-CN" sz="2400" dirty="0"/>
              <a:t>.html .</a:t>
            </a:r>
            <a:r>
              <a:rPr lang="en-US" altLang="zh-CN" sz="2400" dirty="0" err="1"/>
              <a:t>css</a:t>
            </a:r>
            <a:r>
              <a:rPr lang="en-US" altLang="zh-CN" sz="2400" dirty="0"/>
              <a:t> .</a:t>
            </a:r>
            <a:r>
              <a:rPr lang="en-US" altLang="zh-CN" sz="2400" dirty="0" err="1"/>
              <a:t>spec.ts</a:t>
            </a:r>
            <a:r>
              <a:rPr lang="en-US" altLang="zh-CN" sz="2400" dirty="0"/>
              <a:t> .</a:t>
            </a:r>
            <a:r>
              <a:rPr lang="en-US" altLang="zh-CN" sz="2400" dirty="0" err="1"/>
              <a:t>ts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可以在其他组件中使用新的组件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应用根部的组件叫做根组件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Angular</a:t>
            </a:r>
            <a:r>
              <a:rPr lang="zh-CN" altLang="en-US" sz="2400" dirty="0"/>
              <a:t>应用可以看作一个由组件构成的树</a:t>
            </a:r>
          </a:p>
        </p:txBody>
      </p:sp>
    </p:spTree>
    <p:extLst>
      <p:ext uri="{BB962C8B-B14F-4D97-AF65-F5344CB8AC3E}">
        <p14:creationId xmlns:p14="http://schemas.microsoft.com/office/powerpoint/2010/main" val="401867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10163" y="2"/>
            <a:ext cx="2304976" cy="1268412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78970" y="48529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模板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BE0A06-2B38-4F70-866F-0B9277E39170}"/>
              </a:ext>
            </a:extLst>
          </p:cNvPr>
          <p:cNvSpPr txBox="1"/>
          <p:nvPr/>
        </p:nvSpPr>
        <p:spPr>
          <a:xfrm>
            <a:off x="1162651" y="117697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数据绑定：插值表达式</a:t>
            </a:r>
            <a:endParaRPr lang="zh-CN" altLang="en-US" sz="28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F534A9-EFB9-48C6-860D-5614057BCEB1}"/>
              </a:ext>
            </a:extLst>
          </p:cNvPr>
          <p:cNvSpPr/>
          <p:nvPr/>
        </p:nvSpPr>
        <p:spPr>
          <a:xfrm>
            <a:off x="778970" y="2065219"/>
            <a:ext cx="77114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selector: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'app-root’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'./app.component.html’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styleUrls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'./app.component.css'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title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'my-app'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EC6CBA-E66F-4D3C-B30E-B4476614EF5A}"/>
              </a:ext>
            </a:extLst>
          </p:cNvPr>
          <p:cNvSpPr/>
          <p:nvPr/>
        </p:nvSpPr>
        <p:spPr>
          <a:xfrm>
            <a:off x="778970" y="475769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Welcome to {{ title }}!</a:t>
            </a:r>
          </a:p>
          <a:p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1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10163" y="2"/>
            <a:ext cx="2304976" cy="1268412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78970" y="48529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模板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BE0A06-2B38-4F70-866F-0B9277E39170}"/>
              </a:ext>
            </a:extLst>
          </p:cNvPr>
          <p:cNvSpPr txBox="1"/>
          <p:nvPr/>
        </p:nvSpPr>
        <p:spPr>
          <a:xfrm>
            <a:off x="1162651" y="117697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数据绑定：插值表达式</a:t>
            </a:r>
            <a:endParaRPr lang="zh-CN" altLang="en-US" sz="28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F534A9-EFB9-48C6-860D-5614057BCEB1}"/>
              </a:ext>
            </a:extLst>
          </p:cNvPr>
          <p:cNvSpPr/>
          <p:nvPr/>
        </p:nvSpPr>
        <p:spPr>
          <a:xfrm>
            <a:off x="778970" y="1930206"/>
            <a:ext cx="7711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输入命令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ng serve –open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启动服务器并打开浏览器显示应用）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就可以看到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的值被插入到模板中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E2515E9-3359-409E-B8D3-6B66EE7A4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69" y="2966623"/>
            <a:ext cx="7325423" cy="349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4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10163" y="2"/>
            <a:ext cx="2304976" cy="1268412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78970" y="48529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模板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BE0A06-2B38-4F70-866F-0B9277E39170}"/>
              </a:ext>
            </a:extLst>
          </p:cNvPr>
          <p:cNvSpPr txBox="1"/>
          <p:nvPr/>
        </p:nvSpPr>
        <p:spPr>
          <a:xfrm>
            <a:off x="1162651" y="117697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数据绑定：方括号传递输入</a:t>
            </a:r>
            <a:endParaRPr lang="zh-CN" altLang="en-US" sz="28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F534A9-EFB9-48C6-860D-5614057BCEB1}"/>
              </a:ext>
            </a:extLst>
          </p:cNvPr>
          <p:cNvSpPr/>
          <p:nvPr/>
        </p:nvSpPr>
        <p:spPr>
          <a:xfrm>
            <a:off x="778970" y="1949829"/>
            <a:ext cx="7711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方括号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用来处理输入，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圆括号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用来处理输出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数据通过输入绑定流入组件，事件通过输出绑定流出组件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假设我们在一个叫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的组件中嵌套一个叫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StudentDetail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的组件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518326-9864-4AA0-B952-B25DB384BB00}"/>
              </a:ext>
            </a:extLst>
          </p:cNvPr>
          <p:cNvSpPr txBox="1"/>
          <p:nvPr/>
        </p:nvSpPr>
        <p:spPr>
          <a:xfrm>
            <a:off x="263407" y="2895601"/>
            <a:ext cx="103976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StudentDetail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Component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	selector: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'app-student-detail’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templateUrl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'./student-detail.component.html’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styleUrls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'./student-detail.component.css'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StudentDetailComponent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OnInit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altLang="zh-CN" b="1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b="1" dirty="0">
                <a:solidFill>
                  <a:srgbClr val="001080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b="1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{ }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ngOnInit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EF3EC17F-092C-45EE-B220-41B3AE3DC6C8}"/>
              </a:ext>
            </a:extLst>
          </p:cNvPr>
          <p:cNvSpPr/>
          <p:nvPr/>
        </p:nvSpPr>
        <p:spPr>
          <a:xfrm>
            <a:off x="1162651" y="4886960"/>
            <a:ext cx="3409349" cy="274320"/>
          </a:xfrm>
          <a:prstGeom prst="wedgeRectCallout">
            <a:avLst>
              <a:gd name="adj1" fmla="val 75422"/>
              <a:gd name="adj2" fmla="val 30694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6B7126-A010-4E2F-BE0E-A4DC0FC4CD2F}"/>
              </a:ext>
            </a:extLst>
          </p:cNvPr>
          <p:cNvSpPr txBox="1"/>
          <p:nvPr/>
        </p:nvSpPr>
        <p:spPr>
          <a:xfrm>
            <a:off x="5608320" y="558409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输入属性</a:t>
            </a:r>
          </a:p>
        </p:txBody>
      </p:sp>
    </p:spTree>
    <p:extLst>
      <p:ext uri="{BB962C8B-B14F-4D97-AF65-F5344CB8AC3E}">
        <p14:creationId xmlns:p14="http://schemas.microsoft.com/office/powerpoint/2010/main" val="379604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10163" y="2"/>
            <a:ext cx="2304976" cy="1268412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78970" y="48529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模板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BE0A06-2B38-4F70-866F-0B9277E39170}"/>
              </a:ext>
            </a:extLst>
          </p:cNvPr>
          <p:cNvSpPr txBox="1"/>
          <p:nvPr/>
        </p:nvSpPr>
        <p:spPr>
          <a:xfrm>
            <a:off x="1162651" y="117697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数据绑定：方括号传递输入</a:t>
            </a:r>
            <a:endParaRPr lang="zh-CN" altLang="en-US" sz="28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F534A9-EFB9-48C6-860D-5614057BCEB1}"/>
              </a:ext>
            </a:extLst>
          </p:cNvPr>
          <p:cNvSpPr/>
          <p:nvPr/>
        </p:nvSpPr>
        <p:spPr>
          <a:xfrm>
            <a:off x="778970" y="1949829"/>
            <a:ext cx="7711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下面的代码把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中一个叫做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selectedStudent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的变量输入到了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StudentDetail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组件中：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518326-9864-4AA0-B952-B25DB384BB00}"/>
              </a:ext>
            </a:extLst>
          </p:cNvPr>
          <p:cNvSpPr txBox="1"/>
          <p:nvPr/>
        </p:nvSpPr>
        <p:spPr>
          <a:xfrm>
            <a:off x="10163" y="2669200"/>
            <a:ext cx="8922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Students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&lt;app-student-detail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[student]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selectedStudent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&gt;&lt;/app-student-detail&gt;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C0CC31-0F12-492D-9E79-5F5814501957}"/>
              </a:ext>
            </a:extLst>
          </p:cNvPr>
          <p:cNvSpPr txBox="1"/>
          <p:nvPr/>
        </p:nvSpPr>
        <p:spPr>
          <a:xfrm>
            <a:off x="10163" y="3406490"/>
            <a:ext cx="103976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StudentDetail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Component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	selector: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'app-student-detail’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templateUrl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'./student-detail.component.html’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styleUrls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'./student-detail.component.css'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StudentDetailComponent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OnInit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altLang="zh-CN" b="1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b="1" dirty="0">
                <a:solidFill>
                  <a:srgbClr val="001080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b="1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{ }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ngOnInit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D9BBEEA-F9F2-4139-A804-43CDAFC40E40}"/>
              </a:ext>
            </a:extLst>
          </p:cNvPr>
          <p:cNvSpPr/>
          <p:nvPr/>
        </p:nvSpPr>
        <p:spPr>
          <a:xfrm>
            <a:off x="10163" y="2596160"/>
            <a:ext cx="9042397" cy="8103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42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10163" y="2"/>
            <a:ext cx="2304976" cy="1268412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78970" y="48529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模板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BE0A06-2B38-4F70-866F-0B9277E39170}"/>
              </a:ext>
            </a:extLst>
          </p:cNvPr>
          <p:cNvSpPr txBox="1"/>
          <p:nvPr/>
        </p:nvSpPr>
        <p:spPr>
          <a:xfrm>
            <a:off x="1162651" y="117697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数据绑定：圆括号处理输出</a:t>
            </a:r>
            <a:endParaRPr lang="zh-CN" altLang="en-US" sz="28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A7F117-1F3B-44DC-9DC2-42C06BD9055F}"/>
              </a:ext>
            </a:extLst>
          </p:cNvPr>
          <p:cNvSpPr/>
          <p:nvPr/>
        </p:nvSpPr>
        <p:spPr>
          <a:xfrm>
            <a:off x="778970" y="1884860"/>
            <a:ext cx="67699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(click)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selectStudent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(student)"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{{student.name}}</a:t>
            </a:r>
          </a:p>
          <a:p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142D53-1A8A-4AB9-BF3A-27D90A08CD80}"/>
              </a:ext>
            </a:extLst>
          </p:cNvPr>
          <p:cNvSpPr/>
          <p:nvPr/>
        </p:nvSpPr>
        <p:spPr>
          <a:xfrm>
            <a:off x="778970" y="3095703"/>
            <a:ext cx="75996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StudentsComponent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selectedStudent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selectStudent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selectedStudent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75C7DCC2-8C28-43E9-B69C-603A15FADD73}"/>
              </a:ext>
            </a:extLst>
          </p:cNvPr>
          <p:cNvSpPr/>
          <p:nvPr/>
        </p:nvSpPr>
        <p:spPr>
          <a:xfrm>
            <a:off x="2702560" y="5097876"/>
            <a:ext cx="5383932" cy="1414684"/>
          </a:xfrm>
          <a:prstGeom prst="wedgeRectCallout">
            <a:avLst>
              <a:gd name="adj1" fmla="val -54163"/>
              <a:gd name="adj2" fmla="val -25155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等号的左边是需要监听的输出源。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click</a:t>
            </a:r>
            <a:r>
              <a:rPr lang="zh-CN" altLang="en-US" dirty="0">
                <a:solidFill>
                  <a:schemeClr val="tx1"/>
                </a:solidFill>
              </a:rPr>
              <a:t>是一个内置的输出源，当元素被点击时，它就会产生输出。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也可以自定义输出源（利用</a:t>
            </a:r>
            <a:r>
              <a:rPr lang="en-US" altLang="zh-CN" dirty="0">
                <a:solidFill>
                  <a:schemeClr val="tx1"/>
                </a:solidFill>
              </a:rPr>
              <a:t>@output</a:t>
            </a:r>
            <a:r>
              <a:rPr lang="zh-CN" altLang="en-US" dirty="0">
                <a:solidFill>
                  <a:schemeClr val="tx1"/>
                </a:solidFill>
              </a:rPr>
              <a:t>装饰器）</a:t>
            </a:r>
          </a:p>
        </p:txBody>
      </p:sp>
    </p:spTree>
    <p:extLst>
      <p:ext uri="{BB962C8B-B14F-4D97-AF65-F5344CB8AC3E}">
        <p14:creationId xmlns:p14="http://schemas.microsoft.com/office/powerpoint/2010/main" val="123395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10163" y="2"/>
            <a:ext cx="2304976" cy="1268412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78970" y="48529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模板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BE0A06-2B38-4F70-866F-0B9277E39170}"/>
              </a:ext>
            </a:extLst>
          </p:cNvPr>
          <p:cNvSpPr txBox="1"/>
          <p:nvPr/>
        </p:nvSpPr>
        <p:spPr>
          <a:xfrm>
            <a:off x="1162651" y="117697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数据绑定：圆括号处理输出</a:t>
            </a:r>
            <a:endParaRPr lang="zh-CN" altLang="en-US" sz="28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A7F117-1F3B-44DC-9DC2-42C06BD9055F}"/>
              </a:ext>
            </a:extLst>
          </p:cNvPr>
          <p:cNvSpPr/>
          <p:nvPr/>
        </p:nvSpPr>
        <p:spPr>
          <a:xfrm>
            <a:off x="778970" y="1884860"/>
            <a:ext cx="67699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(click)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selectStudent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(student)"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{{student.name}}</a:t>
            </a:r>
          </a:p>
          <a:p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142D53-1A8A-4AB9-BF3A-27D90A08CD80}"/>
              </a:ext>
            </a:extLst>
          </p:cNvPr>
          <p:cNvSpPr/>
          <p:nvPr/>
        </p:nvSpPr>
        <p:spPr>
          <a:xfrm>
            <a:off x="778970" y="3095703"/>
            <a:ext cx="75996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StudentsComponent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selectedStudent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selectStudent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selectedStudent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75C7DCC2-8C28-43E9-B69C-603A15FADD73}"/>
              </a:ext>
            </a:extLst>
          </p:cNvPr>
          <p:cNvSpPr/>
          <p:nvPr/>
        </p:nvSpPr>
        <p:spPr>
          <a:xfrm>
            <a:off x="2702560" y="5097876"/>
            <a:ext cx="5383932" cy="1414684"/>
          </a:xfrm>
          <a:prstGeom prst="wedgeRectCallout">
            <a:avLst>
              <a:gd name="adj1" fmla="val -27932"/>
              <a:gd name="adj2" fmla="val -24868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等号的右边是当有新的输出时我们想要调用的方法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可以使用</a:t>
            </a:r>
            <a:r>
              <a:rPr lang="en-US" altLang="zh-CN" dirty="0">
                <a:solidFill>
                  <a:schemeClr val="tx1"/>
                </a:solidFill>
              </a:rPr>
              <a:t>$event</a:t>
            </a:r>
            <a:r>
              <a:rPr lang="zh-CN" altLang="en-US" dirty="0">
                <a:solidFill>
                  <a:schemeClr val="tx1"/>
                </a:solidFill>
              </a:rPr>
              <a:t>变量获取输出事件的内容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75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10163" y="2"/>
            <a:ext cx="2304976" cy="1268412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78970" y="48529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模板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BE0A06-2B38-4F70-866F-0B9277E39170}"/>
              </a:ext>
            </a:extLst>
          </p:cNvPr>
          <p:cNvSpPr txBox="1"/>
          <p:nvPr/>
        </p:nvSpPr>
        <p:spPr>
          <a:xfrm>
            <a:off x="1162651" y="117697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绑定概览</a:t>
            </a:r>
            <a:endParaRPr lang="zh-CN" altLang="en-US" sz="28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CD665AC-AAC7-4FEC-AD8E-26B47944B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408737"/>
              </p:ext>
            </p:extLst>
          </p:nvPr>
        </p:nvGraphicFramePr>
        <p:xfrm>
          <a:off x="778970" y="2143443"/>
          <a:ext cx="8281986" cy="3656101"/>
        </p:xfrm>
        <a:graphic>
          <a:graphicData uri="http://schemas.openxmlformats.org/drawingml/2006/table">
            <a:tbl>
              <a:tblPr/>
              <a:tblGrid>
                <a:gridCol w="1800448">
                  <a:extLst>
                    <a:ext uri="{9D8B030D-6E8A-4147-A177-3AD203B41FA5}">
                      <a16:colId xmlns:a16="http://schemas.microsoft.com/office/drawing/2014/main" val="1258871304"/>
                    </a:ext>
                  </a:extLst>
                </a:gridCol>
                <a:gridCol w="3720876">
                  <a:extLst>
                    <a:ext uri="{9D8B030D-6E8A-4147-A177-3AD203B41FA5}">
                      <a16:colId xmlns:a16="http://schemas.microsoft.com/office/drawing/2014/main" val="2948267062"/>
                    </a:ext>
                  </a:extLst>
                </a:gridCol>
                <a:gridCol w="2760662">
                  <a:extLst>
                    <a:ext uri="{9D8B030D-6E8A-4147-A177-3AD203B41FA5}">
                      <a16:colId xmlns:a16="http://schemas.microsoft.com/office/drawing/2014/main" val="3830464170"/>
                    </a:ext>
                  </a:extLst>
                </a:gridCol>
              </a:tblGrid>
              <a:tr h="51785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0" dirty="0">
                          <a:effectLst/>
                        </a:rPr>
                        <a:t>数据方向</a:t>
                      </a:r>
                    </a:p>
                  </a:txBody>
                  <a:tcPr marL="121920" marR="121920" marT="121803" marB="121803">
                    <a:lnL>
                      <a:noFill/>
                    </a:lnL>
                    <a:lnR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0" dirty="0">
                          <a:effectLst/>
                        </a:rPr>
                        <a:t>语法</a:t>
                      </a:r>
                    </a:p>
                  </a:txBody>
                  <a:tcPr marL="121920" marR="121920" marT="121803" marB="121803">
                    <a:lnL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0">
                          <a:effectLst/>
                        </a:rPr>
                        <a:t>绑定类型</a:t>
                      </a:r>
                    </a:p>
                  </a:txBody>
                  <a:tcPr marL="121920" marR="121920" marT="121803" marB="121803">
                    <a:lnL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57615"/>
                  </a:ext>
                </a:extLst>
              </a:tr>
              <a:tr h="161485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0">
                          <a:effectLst/>
                        </a:rPr>
                        <a:t>单向</a:t>
                      </a:r>
                      <a:br>
                        <a:rPr lang="zh-CN" altLang="en-US" sz="1600" b="0">
                          <a:effectLst/>
                        </a:rPr>
                      </a:br>
                      <a:r>
                        <a:rPr lang="zh-CN" altLang="en-US" sz="1600" b="0">
                          <a:effectLst/>
                        </a:rPr>
                        <a:t>从数据源</a:t>
                      </a:r>
                      <a:br>
                        <a:rPr lang="zh-CN" altLang="en-US" sz="1600" b="0">
                          <a:effectLst/>
                        </a:rPr>
                      </a:br>
                      <a:r>
                        <a:rPr lang="zh-CN" altLang="en-US" sz="1600" b="0">
                          <a:effectLst/>
                        </a:rPr>
                        <a:t>到视图</a:t>
                      </a:r>
                    </a:p>
                  </a:txBody>
                  <a:tcPr marL="121920" marR="121920" marT="121803" marB="1218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rgbClr val="666600"/>
                          </a:solidFill>
                          <a:effectLst/>
                        </a:rPr>
                        <a:t>{{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expression</a:t>
                      </a:r>
                      <a:r>
                        <a:rPr lang="en-US" sz="1600" b="0" dirty="0">
                          <a:solidFill>
                            <a:srgbClr val="666600"/>
                          </a:solidFill>
                          <a:effectLst/>
                        </a:rPr>
                        <a:t>}}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</a:p>
                    <a:p>
                      <a:pPr algn="l" fontAlgn="t"/>
                      <a:r>
                        <a:rPr lang="en-US" sz="1600" b="0" dirty="0">
                          <a:solidFill>
                            <a:srgbClr val="666600"/>
                          </a:solidFill>
                          <a:effectLst/>
                        </a:rPr>
                        <a:t>[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hlinkClick r:id="rId4"/>
                        </a:rPr>
                        <a:t>target</a:t>
                      </a:r>
                      <a:r>
                        <a:rPr lang="en-US" sz="1600" b="0" dirty="0">
                          <a:solidFill>
                            <a:srgbClr val="666600"/>
                          </a:solidFill>
                          <a:effectLst/>
                        </a:rPr>
                        <a:t>]=</a:t>
                      </a:r>
                      <a:r>
                        <a:rPr lang="en-US" sz="1600" b="0" dirty="0">
                          <a:solidFill>
                            <a:srgbClr val="880000"/>
                          </a:solidFill>
                          <a:effectLst/>
                        </a:rPr>
                        <a:t>"expression"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</a:p>
                    <a:p>
                      <a:pPr algn="l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bind</a:t>
                      </a:r>
                      <a:r>
                        <a:rPr lang="en-US" sz="1600" b="0" dirty="0">
                          <a:solidFill>
                            <a:srgbClr val="666600"/>
                          </a:solidFill>
                          <a:effectLst/>
                        </a:rPr>
                        <a:t>-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target</a:t>
                      </a:r>
                      <a:r>
                        <a:rPr lang="en-US" sz="1600" b="0" dirty="0">
                          <a:solidFill>
                            <a:srgbClr val="666600"/>
                          </a:solidFill>
                          <a:effectLst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880000"/>
                          </a:solidFill>
                          <a:effectLst/>
                        </a:rPr>
                        <a:t>"expression"</a:t>
                      </a:r>
                      <a:endParaRPr lang="en-US" sz="1600" b="0" dirty="0">
                        <a:effectLst/>
                      </a:endParaRPr>
                    </a:p>
                  </a:txBody>
                  <a:tcPr marL="121920" marR="121920" marT="121803" marB="1218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0" dirty="0">
                          <a:effectLst/>
                        </a:rPr>
                        <a:t>插值表达式</a:t>
                      </a:r>
                      <a:br>
                        <a:rPr lang="zh-CN" altLang="en-US" sz="1600" b="0" dirty="0">
                          <a:effectLst/>
                        </a:rPr>
                      </a:br>
                      <a:r>
                        <a:rPr lang="zh-CN" altLang="en-US" sz="1600" b="0" dirty="0">
                          <a:effectLst/>
                        </a:rPr>
                        <a:t>属性</a:t>
                      </a:r>
                      <a:r>
                        <a:rPr lang="en-US" sz="1600" b="0" dirty="0">
                          <a:effectLst/>
                        </a:rPr>
                        <a:t>Attribute</a:t>
                      </a:r>
                      <a:br>
                        <a:rPr lang="en-US" sz="1600" b="0" dirty="0">
                          <a:effectLst/>
                        </a:rPr>
                      </a:br>
                      <a:r>
                        <a:rPr lang="en-US" sz="1600" b="0" dirty="0">
                          <a:effectLst/>
                        </a:rPr>
                        <a:t>CSS </a:t>
                      </a:r>
                      <a:r>
                        <a:rPr lang="zh-CN" altLang="en-US" sz="1600" b="0" dirty="0">
                          <a:effectLst/>
                        </a:rPr>
                        <a:t>类样式</a:t>
                      </a:r>
                    </a:p>
                  </a:txBody>
                  <a:tcPr marL="121920" marR="121920" marT="121803" marB="1218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929392"/>
                  </a:ext>
                </a:extLst>
              </a:tr>
              <a:tr h="792105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0">
                          <a:effectLst/>
                        </a:rPr>
                        <a:t>从视图到数据源的单向绑定</a:t>
                      </a:r>
                    </a:p>
                  </a:txBody>
                  <a:tcPr marL="121920" marR="121920" marT="121803" marB="1218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hlinkClick r:id="rId4"/>
                        </a:rPr>
                        <a:t>target</a:t>
                      </a:r>
                      <a:r>
                        <a:rPr lang="en-US" sz="1600" b="0" dirty="0">
                          <a:solidFill>
                            <a:srgbClr val="666600"/>
                          </a:solidFill>
                          <a:effectLst/>
                        </a:rPr>
                        <a:t>)=</a:t>
                      </a:r>
                      <a:r>
                        <a:rPr lang="en-US" sz="1600" b="0" dirty="0">
                          <a:solidFill>
                            <a:srgbClr val="880000"/>
                          </a:solidFill>
                          <a:effectLst/>
                        </a:rPr>
                        <a:t>"statement"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</a:p>
                    <a:p>
                      <a:pPr algn="l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on</a:t>
                      </a:r>
                      <a:r>
                        <a:rPr lang="en-US" sz="1600" b="0" dirty="0">
                          <a:solidFill>
                            <a:srgbClr val="666600"/>
                          </a:solidFill>
                          <a:effectLst/>
                        </a:rPr>
                        <a:t>-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target</a:t>
                      </a:r>
                      <a:r>
                        <a:rPr lang="en-US" sz="1600" b="0" dirty="0">
                          <a:solidFill>
                            <a:srgbClr val="666600"/>
                          </a:solidFill>
                          <a:effectLst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880000"/>
                          </a:solidFill>
                          <a:effectLst/>
                        </a:rPr>
                        <a:t>"statement"</a:t>
                      </a:r>
                      <a:endParaRPr lang="en-US" sz="1600" b="0" dirty="0">
                        <a:effectLst/>
                      </a:endParaRPr>
                    </a:p>
                  </a:txBody>
                  <a:tcPr marL="121920" marR="121920" marT="121803" marB="1218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0">
                          <a:effectLst/>
                        </a:rPr>
                        <a:t>事件</a:t>
                      </a:r>
                    </a:p>
                  </a:txBody>
                  <a:tcPr marL="121920" marR="121920" marT="121803" marB="1218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377891"/>
                  </a:ext>
                </a:extLst>
              </a:tr>
              <a:tr h="73119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0">
                          <a:effectLst/>
                        </a:rPr>
                        <a:t>双向</a:t>
                      </a:r>
                    </a:p>
                  </a:txBody>
                  <a:tcPr marL="121920" marR="121920" marT="121803" marB="1218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rgbClr val="666600"/>
                          </a:solidFill>
                          <a:effectLst/>
                        </a:rPr>
                        <a:t>[(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hlinkClick r:id="rId4"/>
                        </a:rPr>
                        <a:t>target</a:t>
                      </a:r>
                      <a:r>
                        <a:rPr lang="en-US" sz="1600" b="0" dirty="0">
                          <a:solidFill>
                            <a:srgbClr val="666600"/>
                          </a:solidFill>
                          <a:effectLst/>
                        </a:rPr>
                        <a:t>)]=</a:t>
                      </a:r>
                      <a:r>
                        <a:rPr lang="en-US" sz="1600" b="0" dirty="0">
                          <a:solidFill>
                            <a:srgbClr val="880000"/>
                          </a:solidFill>
                          <a:effectLst/>
                        </a:rPr>
                        <a:t>"expression"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</a:p>
                    <a:p>
                      <a:pPr algn="l" fontAlgn="t"/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</a:rPr>
                        <a:t>bindon</a:t>
                      </a:r>
                      <a:r>
                        <a:rPr lang="en-US" sz="1600" b="0" dirty="0">
                          <a:solidFill>
                            <a:srgbClr val="666600"/>
                          </a:solidFill>
                          <a:effectLst/>
                        </a:rPr>
                        <a:t>-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target</a:t>
                      </a:r>
                      <a:r>
                        <a:rPr lang="en-US" sz="1600" b="0" dirty="0">
                          <a:solidFill>
                            <a:srgbClr val="666600"/>
                          </a:solidFill>
                          <a:effectLst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880000"/>
                          </a:solidFill>
                          <a:effectLst/>
                        </a:rPr>
                        <a:t>"expression"</a:t>
                      </a:r>
                      <a:endParaRPr lang="en-US" sz="1600" b="0" dirty="0">
                        <a:effectLst/>
                      </a:endParaRPr>
                    </a:p>
                  </a:txBody>
                  <a:tcPr marL="121920" marR="121920" marT="121803" marB="1218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0" dirty="0">
                          <a:effectLst/>
                        </a:rPr>
                        <a:t>双向</a:t>
                      </a:r>
                    </a:p>
                  </a:txBody>
                  <a:tcPr marL="121920" marR="121920" marT="121803" marB="1218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224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6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10163" y="2"/>
            <a:ext cx="2304976" cy="1268412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78970" y="48529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模板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BE0A06-2B38-4F70-866F-0B9277E39170}"/>
              </a:ext>
            </a:extLst>
          </p:cNvPr>
          <p:cNvSpPr txBox="1"/>
          <p:nvPr/>
        </p:nvSpPr>
        <p:spPr>
          <a:xfrm>
            <a:off x="1162651" y="1176974"/>
            <a:ext cx="269016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绑定目标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-1</a:t>
            </a:r>
            <a:endParaRPr lang="zh-CN" altLang="en-US" sz="28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886B64F-9E88-4370-96D6-F7D031AB4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009423"/>
              </p:ext>
            </p:extLst>
          </p:nvPr>
        </p:nvGraphicFramePr>
        <p:xfrm>
          <a:off x="761154" y="1884860"/>
          <a:ext cx="8229600" cy="4594225"/>
        </p:xfrm>
        <a:graphic>
          <a:graphicData uri="http://schemas.openxmlformats.org/drawingml/2006/table">
            <a:tbl>
              <a:tblPr/>
              <a:tblGrid>
                <a:gridCol w="1234480">
                  <a:extLst>
                    <a:ext uri="{9D8B030D-6E8A-4147-A177-3AD203B41FA5}">
                      <a16:colId xmlns:a16="http://schemas.microsoft.com/office/drawing/2014/main" val="147140841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4128897230"/>
                    </a:ext>
                  </a:extLst>
                </a:gridCol>
                <a:gridCol w="5338936">
                  <a:extLst>
                    <a:ext uri="{9D8B030D-6E8A-4147-A177-3AD203B41FA5}">
                      <a16:colId xmlns:a16="http://schemas.microsoft.com/office/drawing/2014/main" val="13651390"/>
                    </a:ext>
                  </a:extLst>
                </a:gridCol>
              </a:tblGrid>
              <a:tr h="35684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0" dirty="0">
                          <a:effectLst/>
                          <a:latin typeface="+mn-ea"/>
                          <a:ea typeface="+mn-ea"/>
                        </a:rPr>
                        <a:t>绑定类型</a:t>
                      </a:r>
                    </a:p>
                  </a:txBody>
                  <a:tcPr marL="47392" marR="47392" marT="47394" marB="47394">
                    <a:lnL>
                      <a:noFill/>
                    </a:lnL>
                    <a:lnR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0" dirty="0">
                          <a:effectLst/>
                          <a:latin typeface="+mn-ea"/>
                          <a:ea typeface="+mn-ea"/>
                        </a:rPr>
                        <a:t>目标</a:t>
                      </a:r>
                    </a:p>
                  </a:txBody>
                  <a:tcPr marL="47392" marR="47392" marT="47394" marB="47394">
                    <a:lnL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0">
                          <a:effectLst/>
                          <a:latin typeface="+mn-ea"/>
                          <a:ea typeface="+mn-ea"/>
                        </a:rPr>
                        <a:t>范例</a:t>
                      </a:r>
                    </a:p>
                  </a:txBody>
                  <a:tcPr marL="47392" marR="47392" marT="47394" marB="47394">
                    <a:lnL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645232"/>
                  </a:ext>
                </a:extLst>
              </a:tr>
              <a:tr h="180190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0" dirty="0">
                          <a:effectLst/>
                          <a:latin typeface="+mn-ea"/>
                          <a:ea typeface="+mn-ea"/>
                        </a:rPr>
                        <a:t>属性</a:t>
                      </a:r>
                    </a:p>
                  </a:txBody>
                  <a:tcPr marL="47392" marR="47392" marT="47394" marB="4739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0" dirty="0">
                          <a:effectLst/>
                          <a:latin typeface="+mn-ea"/>
                          <a:ea typeface="+mn-ea"/>
                        </a:rPr>
                        <a:t>元素的 </a:t>
                      </a:r>
                      <a:r>
                        <a:rPr lang="en-US" sz="1600" b="0" dirty="0">
                          <a:effectLst/>
                          <a:latin typeface="+mn-ea"/>
                          <a:ea typeface="+mn-ea"/>
                        </a:rPr>
                        <a:t>property</a:t>
                      </a:r>
                      <a:br>
                        <a:rPr lang="en-US" sz="1600" b="0" dirty="0">
                          <a:effectLst/>
                          <a:latin typeface="+mn-ea"/>
                          <a:ea typeface="+mn-ea"/>
                        </a:rPr>
                      </a:b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r>
                        <a:rPr lang="zh-CN" altLang="en-US" sz="1600" b="0" dirty="0">
                          <a:effectLst/>
                          <a:latin typeface="+mn-ea"/>
                          <a:ea typeface="+mn-ea"/>
                        </a:rPr>
                        <a:t>组件的 </a:t>
                      </a:r>
                      <a:r>
                        <a:rPr lang="en-US" sz="1600" b="0" dirty="0">
                          <a:effectLst/>
                          <a:latin typeface="+mn-ea"/>
                          <a:ea typeface="+mn-ea"/>
                        </a:rPr>
                        <a:t>property</a:t>
                      </a:r>
                      <a:br>
                        <a:rPr lang="en-US" sz="1600" b="0" dirty="0">
                          <a:effectLst/>
                          <a:latin typeface="+mn-ea"/>
                          <a:ea typeface="+mn-ea"/>
                        </a:rPr>
                      </a:b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endParaRPr lang="en-US" altLang="zh-CN" sz="1600" b="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r>
                        <a:rPr lang="zh-CN" altLang="en-US" sz="1600" b="0" dirty="0">
                          <a:effectLst/>
                          <a:latin typeface="+mn-ea"/>
                          <a:ea typeface="+mn-ea"/>
                        </a:rPr>
                        <a:t>指令的 </a:t>
                      </a:r>
                      <a:r>
                        <a:rPr lang="en-US" sz="1600" b="0" dirty="0">
                          <a:effectLst/>
                          <a:latin typeface="+mn-ea"/>
                          <a:ea typeface="+mn-ea"/>
                        </a:rPr>
                        <a:t>property</a:t>
                      </a:r>
                    </a:p>
                  </a:txBody>
                  <a:tcPr marL="47392" marR="47392" marT="47394" marB="4739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rgbClr val="000088"/>
                          </a:solidFill>
                          <a:effectLst/>
                          <a:latin typeface="+mn-lt"/>
                          <a:ea typeface="+mn-ea"/>
                        </a:rPr>
                        <a:t>&lt;</a:t>
                      </a:r>
                      <a:r>
                        <a:rPr lang="en-US" sz="1600" b="0" dirty="0" err="1">
                          <a:solidFill>
                            <a:srgbClr val="000088"/>
                          </a:solidFill>
                          <a:effectLst/>
                          <a:latin typeface="+mn-lt"/>
                          <a:ea typeface="+mn-ea"/>
                        </a:rPr>
                        <a:t>img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[</a:t>
                      </a:r>
                      <a:r>
                        <a:rPr lang="en-US" sz="1600" b="0" dirty="0" err="1">
                          <a:solidFill>
                            <a:srgbClr val="660066"/>
                          </a:solidFill>
                          <a:effectLst/>
                          <a:latin typeface="+mn-lt"/>
                          <a:ea typeface="+mn-ea"/>
                        </a:rPr>
                        <a:t>src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  <a:r>
                        <a:rPr lang="en-US" sz="1600" b="0" dirty="0">
                          <a:solidFill>
                            <a:srgbClr val="666600"/>
                          </a:solidFill>
                          <a:effectLst/>
                          <a:latin typeface="+mn-lt"/>
                          <a:ea typeface="+mn-ea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880000"/>
                          </a:solidFill>
                          <a:effectLst/>
                          <a:latin typeface="+mn-lt"/>
                          <a:ea typeface="+mn-ea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880000"/>
                          </a:solidFill>
                          <a:effectLst/>
                          <a:latin typeface="+mn-lt"/>
                          <a:ea typeface="+mn-ea"/>
                        </a:rPr>
                        <a:t>studentImageUrl</a:t>
                      </a:r>
                      <a:r>
                        <a:rPr lang="en-US" sz="1600" b="0" dirty="0">
                          <a:solidFill>
                            <a:srgbClr val="880000"/>
                          </a:solidFill>
                          <a:effectLst/>
                          <a:latin typeface="+mn-lt"/>
                          <a:ea typeface="+mn-ea"/>
                        </a:rPr>
                        <a:t>"</a:t>
                      </a:r>
                      <a:r>
                        <a:rPr lang="en-US" sz="1600" b="0" dirty="0">
                          <a:solidFill>
                            <a:srgbClr val="000088"/>
                          </a:solidFill>
                          <a:effectLst/>
                          <a:latin typeface="+mn-lt"/>
                          <a:ea typeface="+mn-ea"/>
                        </a:rPr>
                        <a:t>&gt;</a:t>
                      </a:r>
                    </a:p>
                    <a:p>
                      <a:pPr algn="l" fontAlgn="t"/>
                      <a:endParaRPr lang="en-US" sz="1600" b="0" dirty="0">
                        <a:solidFill>
                          <a:srgbClr val="000088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l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0088"/>
                          </a:solidFill>
                          <a:effectLst/>
                          <a:latin typeface="+mn-lt"/>
                          <a:ea typeface="+mn-ea"/>
                        </a:rPr>
                        <a:t>&lt;app-student-detail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[</a:t>
                      </a:r>
                      <a:r>
                        <a:rPr lang="en-US" sz="1600" b="0" dirty="0">
                          <a:solidFill>
                            <a:srgbClr val="660066"/>
                          </a:solidFill>
                          <a:effectLst/>
                          <a:latin typeface="+mn-lt"/>
                          <a:ea typeface="+mn-ea"/>
                        </a:rPr>
                        <a:t>student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  <a:r>
                        <a:rPr lang="en-US" sz="1600" b="0" dirty="0">
                          <a:solidFill>
                            <a:srgbClr val="666600"/>
                          </a:solidFill>
                          <a:effectLst/>
                          <a:latin typeface="+mn-lt"/>
                          <a:ea typeface="+mn-ea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880000"/>
                          </a:solidFill>
                          <a:effectLst/>
                          <a:latin typeface="+mn-lt"/>
                          <a:ea typeface="+mn-ea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880000"/>
                          </a:solidFill>
                          <a:effectLst/>
                          <a:latin typeface="+mn-lt"/>
                          <a:ea typeface="+mn-ea"/>
                        </a:rPr>
                        <a:t>currentstudent</a:t>
                      </a:r>
                      <a:r>
                        <a:rPr lang="en-US" sz="1600" b="0" dirty="0">
                          <a:solidFill>
                            <a:srgbClr val="880000"/>
                          </a:solidFill>
                          <a:effectLst/>
                          <a:latin typeface="+mn-lt"/>
                          <a:ea typeface="+mn-ea"/>
                        </a:rPr>
                        <a:t>"</a:t>
                      </a:r>
                      <a:r>
                        <a:rPr lang="en-US" sz="1600" b="0" dirty="0">
                          <a:solidFill>
                            <a:srgbClr val="000088"/>
                          </a:solidFill>
                          <a:effectLst/>
                          <a:latin typeface="+mn-lt"/>
                          <a:ea typeface="+mn-ea"/>
                        </a:rPr>
                        <a:t>&gt;</a:t>
                      </a:r>
                    </a:p>
                    <a:p>
                      <a:pPr algn="l" fontAlgn="t"/>
                      <a:r>
                        <a:rPr lang="en-US" sz="1600" b="0" dirty="0">
                          <a:solidFill>
                            <a:srgbClr val="000088"/>
                          </a:solidFill>
                          <a:effectLst/>
                          <a:latin typeface="+mn-lt"/>
                          <a:ea typeface="+mn-ea"/>
                        </a:rPr>
                        <a:t>&lt;/app-student-detail&gt;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</a:p>
                    <a:p>
                      <a:pPr algn="l" fontAlgn="t"/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l" fontAlgn="t"/>
                      <a:r>
                        <a:rPr lang="en-US" sz="1600" b="0" dirty="0">
                          <a:solidFill>
                            <a:srgbClr val="000088"/>
                          </a:solidFill>
                          <a:effectLst/>
                          <a:latin typeface="+mn-lt"/>
                          <a:ea typeface="+mn-ea"/>
                        </a:rPr>
                        <a:t>&lt;div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[</a:t>
                      </a:r>
                      <a:r>
                        <a:rPr lang="en-US" sz="1600" b="0" u="none" strike="noStrike" dirty="0" err="1">
                          <a:solidFill>
                            <a:srgbClr val="660066"/>
                          </a:solidFill>
                          <a:effectLst/>
                          <a:latin typeface="+mn-lt"/>
                          <a:ea typeface="+mn-ea"/>
                          <a:hlinkClick r:id="rId4"/>
                        </a:rPr>
                        <a:t>ngClass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  <a:r>
                        <a:rPr lang="en-US" sz="1600" b="0" dirty="0">
                          <a:solidFill>
                            <a:srgbClr val="666600"/>
                          </a:solidFill>
                          <a:effectLst/>
                          <a:latin typeface="+mn-lt"/>
                          <a:ea typeface="+mn-ea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880000"/>
                          </a:solidFill>
                          <a:effectLst/>
                          <a:latin typeface="+mn-lt"/>
                          <a:ea typeface="+mn-ea"/>
                        </a:rPr>
                        <a:t>"{'special': </a:t>
                      </a:r>
                      <a:r>
                        <a:rPr lang="en-US" sz="1600" b="0" dirty="0" err="1">
                          <a:solidFill>
                            <a:srgbClr val="880000"/>
                          </a:solidFill>
                          <a:effectLst/>
                          <a:latin typeface="+mn-lt"/>
                          <a:ea typeface="+mn-ea"/>
                        </a:rPr>
                        <a:t>isSpecial</a:t>
                      </a:r>
                      <a:r>
                        <a:rPr lang="en-US" sz="1600" b="0" dirty="0">
                          <a:solidFill>
                            <a:srgbClr val="880000"/>
                          </a:solidFill>
                          <a:effectLst/>
                          <a:latin typeface="+mn-lt"/>
                          <a:ea typeface="+mn-ea"/>
                        </a:rPr>
                        <a:t>}"</a:t>
                      </a:r>
                      <a:r>
                        <a:rPr lang="en-US" sz="1600" b="0" dirty="0">
                          <a:solidFill>
                            <a:srgbClr val="000088"/>
                          </a:solidFill>
                          <a:effectLst/>
                          <a:latin typeface="+mn-lt"/>
                          <a:ea typeface="+mn-ea"/>
                        </a:rPr>
                        <a:t>&gt;&lt;/div&gt;</a:t>
                      </a:r>
                      <a:endParaRPr lang="en-US" sz="1600" b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47392" marR="47392" marT="47394" marB="4739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42479"/>
                  </a:ext>
                </a:extLst>
              </a:tr>
              <a:tr h="243547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0">
                          <a:effectLst/>
                          <a:latin typeface="+mn-ea"/>
                          <a:ea typeface="+mn-ea"/>
                        </a:rPr>
                        <a:t>事件</a:t>
                      </a:r>
                    </a:p>
                  </a:txBody>
                  <a:tcPr marL="47392" marR="47392" marT="47394" marB="4739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0" dirty="0">
                          <a:effectLst/>
                          <a:latin typeface="+mn-ea"/>
                          <a:ea typeface="+mn-ea"/>
                        </a:rPr>
                        <a:t>元素的事件</a:t>
                      </a:r>
                      <a:br>
                        <a:rPr lang="zh-CN" altLang="en-US" sz="1600" b="0" dirty="0">
                          <a:effectLst/>
                          <a:latin typeface="+mn-ea"/>
                          <a:ea typeface="+mn-ea"/>
                        </a:rPr>
                      </a:br>
                      <a:endParaRPr lang="en-US" altLang="zh-CN" sz="1600" b="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r>
                        <a:rPr lang="zh-CN" altLang="en-US" sz="1600" b="0" dirty="0">
                          <a:effectLst/>
                          <a:latin typeface="+mn-ea"/>
                          <a:ea typeface="+mn-ea"/>
                        </a:rPr>
                        <a:t>组件的事件</a:t>
                      </a:r>
                      <a:br>
                        <a:rPr lang="zh-CN" altLang="en-US" sz="1600" b="0" dirty="0">
                          <a:effectLst/>
                          <a:latin typeface="+mn-ea"/>
                          <a:ea typeface="+mn-ea"/>
                        </a:rPr>
                      </a:br>
                      <a:endParaRPr lang="en-US" altLang="zh-CN" sz="1600" b="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endParaRPr lang="en-US" altLang="zh-CN" sz="1600" b="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r>
                        <a:rPr lang="zh-CN" altLang="en-US" sz="1600" b="0" dirty="0">
                          <a:effectLst/>
                          <a:latin typeface="+mn-ea"/>
                          <a:ea typeface="+mn-ea"/>
                        </a:rPr>
                        <a:t>指令的事件</a:t>
                      </a:r>
                    </a:p>
                  </a:txBody>
                  <a:tcPr marL="47392" marR="47392" marT="47394" marB="4739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rgbClr val="000088"/>
                          </a:solidFill>
                          <a:effectLst/>
                          <a:latin typeface="+mn-lt"/>
                          <a:ea typeface="+mn-ea"/>
                        </a:rPr>
                        <a:t>&lt;button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(</a:t>
                      </a:r>
                      <a:r>
                        <a:rPr lang="en-US" sz="1600" b="0" dirty="0">
                          <a:solidFill>
                            <a:srgbClr val="660066"/>
                          </a:solidFill>
                          <a:effectLst/>
                          <a:latin typeface="+mn-lt"/>
                          <a:ea typeface="+mn-ea"/>
                        </a:rPr>
                        <a:t>click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  <a:r>
                        <a:rPr lang="en-US" sz="1600" b="0" dirty="0">
                          <a:solidFill>
                            <a:srgbClr val="666600"/>
                          </a:solidFill>
                          <a:effectLst/>
                          <a:latin typeface="+mn-lt"/>
                          <a:ea typeface="+mn-ea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880000"/>
                          </a:solidFill>
                          <a:effectLst/>
                          <a:latin typeface="+mn-lt"/>
                          <a:ea typeface="+mn-ea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880000"/>
                          </a:solidFill>
                          <a:effectLst/>
                          <a:latin typeface="+mn-lt"/>
                          <a:ea typeface="+mn-ea"/>
                        </a:rPr>
                        <a:t>onSave</a:t>
                      </a:r>
                      <a:r>
                        <a:rPr lang="en-US" sz="1600" b="0" dirty="0">
                          <a:solidFill>
                            <a:srgbClr val="880000"/>
                          </a:solidFill>
                          <a:effectLst/>
                          <a:latin typeface="+mn-lt"/>
                          <a:ea typeface="+mn-ea"/>
                        </a:rPr>
                        <a:t>()"</a:t>
                      </a:r>
                      <a:r>
                        <a:rPr lang="en-US" sz="1600" b="0" dirty="0">
                          <a:solidFill>
                            <a:srgbClr val="000088"/>
                          </a:solidFill>
                          <a:effectLst/>
                          <a:latin typeface="+mn-lt"/>
                          <a:ea typeface="+mn-ea"/>
                        </a:rPr>
                        <a:t>&gt;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Save</a:t>
                      </a:r>
                      <a:r>
                        <a:rPr lang="en-US" sz="1600" b="0" dirty="0">
                          <a:solidFill>
                            <a:srgbClr val="000088"/>
                          </a:solidFill>
                          <a:effectLst/>
                          <a:latin typeface="+mn-lt"/>
                          <a:ea typeface="+mn-ea"/>
                        </a:rPr>
                        <a:t>&lt;/button&gt;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</a:p>
                    <a:p>
                      <a:pPr algn="l" fontAlgn="t"/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l" fontAlgn="t"/>
                      <a:r>
                        <a:rPr lang="en-US" sz="1600" b="0" dirty="0">
                          <a:solidFill>
                            <a:srgbClr val="000088"/>
                          </a:solidFill>
                          <a:effectLst/>
                          <a:latin typeface="+mn-lt"/>
                          <a:ea typeface="+mn-ea"/>
                        </a:rPr>
                        <a:t>&lt;app-student-detail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(</a:t>
                      </a:r>
                      <a:r>
                        <a:rPr lang="en-US" sz="1600" b="0" dirty="0" err="1">
                          <a:solidFill>
                            <a:srgbClr val="660066"/>
                          </a:solidFill>
                          <a:effectLst/>
                          <a:latin typeface="+mn-lt"/>
                          <a:ea typeface="+mn-ea"/>
                        </a:rPr>
                        <a:t>deleteRequest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  <a:r>
                        <a:rPr lang="en-US" sz="1600" b="0" dirty="0">
                          <a:solidFill>
                            <a:srgbClr val="666600"/>
                          </a:solidFill>
                          <a:effectLst/>
                          <a:latin typeface="+mn-lt"/>
                          <a:ea typeface="+mn-ea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880000"/>
                          </a:solidFill>
                          <a:effectLst/>
                          <a:latin typeface="+mn-lt"/>
                          <a:ea typeface="+mn-ea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880000"/>
                          </a:solidFill>
                          <a:effectLst/>
                          <a:latin typeface="+mn-lt"/>
                          <a:ea typeface="+mn-ea"/>
                        </a:rPr>
                        <a:t>deletestudent</a:t>
                      </a:r>
                      <a:r>
                        <a:rPr lang="en-US" sz="1600" b="0" dirty="0">
                          <a:solidFill>
                            <a:srgbClr val="880000"/>
                          </a:solidFill>
                          <a:effectLst/>
                          <a:latin typeface="+mn-lt"/>
                          <a:ea typeface="+mn-ea"/>
                        </a:rPr>
                        <a:t>()"</a:t>
                      </a:r>
                      <a:r>
                        <a:rPr lang="en-US" sz="1600" b="0" dirty="0">
                          <a:solidFill>
                            <a:srgbClr val="000088"/>
                          </a:solidFill>
                          <a:effectLst/>
                          <a:latin typeface="+mn-lt"/>
                          <a:ea typeface="+mn-ea"/>
                        </a:rPr>
                        <a:t>&gt;</a:t>
                      </a:r>
                    </a:p>
                    <a:p>
                      <a:pPr algn="l" fontAlgn="t"/>
                      <a:r>
                        <a:rPr lang="en-US" sz="1600" b="0" dirty="0">
                          <a:solidFill>
                            <a:srgbClr val="000088"/>
                          </a:solidFill>
                          <a:effectLst/>
                          <a:latin typeface="+mn-lt"/>
                          <a:ea typeface="+mn-ea"/>
                        </a:rPr>
                        <a:t>&lt;/app-student-detail&gt;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</a:p>
                    <a:p>
                      <a:pPr algn="l" fontAlgn="t"/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l" fontAlgn="t"/>
                      <a:r>
                        <a:rPr lang="en-US" sz="1600" b="0" dirty="0">
                          <a:solidFill>
                            <a:srgbClr val="000088"/>
                          </a:solidFill>
                          <a:effectLst/>
                          <a:latin typeface="+mn-lt"/>
                          <a:ea typeface="+mn-ea"/>
                        </a:rPr>
                        <a:t>&lt;div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(</a:t>
                      </a:r>
                      <a:r>
                        <a:rPr lang="en-US" sz="1600" b="0" dirty="0" err="1">
                          <a:solidFill>
                            <a:srgbClr val="660066"/>
                          </a:solidFill>
                          <a:effectLst/>
                          <a:latin typeface="+mn-lt"/>
                          <a:ea typeface="+mn-ea"/>
                        </a:rPr>
                        <a:t>myClick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  <a:r>
                        <a:rPr lang="en-US" sz="1600" b="0" dirty="0">
                          <a:solidFill>
                            <a:srgbClr val="666600"/>
                          </a:solidFill>
                          <a:effectLst/>
                          <a:latin typeface="+mn-lt"/>
                          <a:ea typeface="+mn-ea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880000"/>
                          </a:solidFill>
                          <a:effectLst/>
                          <a:latin typeface="+mn-lt"/>
                          <a:ea typeface="+mn-ea"/>
                        </a:rPr>
                        <a:t>"clicked=$event"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660066"/>
                          </a:solidFill>
                          <a:effectLst/>
                          <a:latin typeface="+mn-lt"/>
                          <a:ea typeface="+mn-ea"/>
                        </a:rPr>
                        <a:t>clickable</a:t>
                      </a:r>
                      <a:r>
                        <a:rPr lang="en-US" sz="1600" b="0" dirty="0">
                          <a:solidFill>
                            <a:srgbClr val="000088"/>
                          </a:solidFill>
                          <a:effectLst/>
                          <a:latin typeface="+mn-lt"/>
                          <a:ea typeface="+mn-ea"/>
                        </a:rPr>
                        <a:t>&gt;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click me</a:t>
                      </a:r>
                      <a:r>
                        <a:rPr lang="en-US" sz="1600" b="0" dirty="0">
                          <a:solidFill>
                            <a:srgbClr val="000088"/>
                          </a:solidFill>
                          <a:effectLst/>
                          <a:latin typeface="+mn-lt"/>
                          <a:ea typeface="+mn-ea"/>
                        </a:rPr>
                        <a:t>&lt;/div&gt;</a:t>
                      </a:r>
                      <a:endParaRPr lang="en-US" sz="1600" b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47392" marR="47392" marT="47394" marB="4739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989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02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 r="5274"/>
          <a:stretch/>
        </p:blipFill>
        <p:spPr>
          <a:xfrm rot="16200000" flipV="1">
            <a:off x="3704770" y="1433287"/>
            <a:ext cx="6872516" cy="400594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45648" y="364496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377"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经典综艺体简" panose="02010609000101010101" pitchFamily="49" charset="-122"/>
              </a:rPr>
              <a:t>准备工作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603757" y="1243575"/>
            <a:ext cx="2853945" cy="1888502"/>
            <a:chOff x="3127754" y="1243574"/>
            <a:chExt cx="2853945" cy="188850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7754" y="1243574"/>
              <a:ext cx="2853945" cy="1888501"/>
            </a:xfrm>
            <a:prstGeom prst="rect">
              <a:avLst/>
            </a:prstGeom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文本框 9"/>
            <p:cNvSpPr txBox="1"/>
            <p:nvPr/>
          </p:nvSpPr>
          <p:spPr>
            <a:xfrm>
              <a:off x="4225887" y="1824297"/>
              <a:ext cx="1124026" cy="1107995"/>
            </a:xfrm>
            <a:prstGeom prst="rect">
              <a:avLst/>
            </a:prstGeom>
            <a:noFill/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600" i="1" dirty="0">
                  <a:solidFill>
                    <a:schemeClr val="bg1"/>
                  </a:solidFill>
                  <a:effectLst>
                    <a:outerShdw blurRad="2921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  <a:ea typeface="+mj-ea"/>
                </a:rPr>
                <a:t>01</a:t>
              </a:r>
              <a:endParaRPr lang="zh-CN" altLang="en-US" sz="6600" i="1" dirty="0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2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10163" y="2"/>
            <a:ext cx="2304976" cy="1268412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78970" y="48529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模板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BE0A06-2B38-4F70-866F-0B9277E39170}"/>
              </a:ext>
            </a:extLst>
          </p:cNvPr>
          <p:cNvSpPr txBox="1"/>
          <p:nvPr/>
        </p:nvSpPr>
        <p:spPr>
          <a:xfrm>
            <a:off x="1162651" y="1176974"/>
            <a:ext cx="269016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绑定目标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-2</a:t>
            </a:r>
            <a:endParaRPr lang="zh-CN" altLang="en-US" sz="28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637CFD7-70B3-445D-B71D-791699BB4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506212"/>
              </p:ext>
            </p:extLst>
          </p:nvPr>
        </p:nvGraphicFramePr>
        <p:xfrm>
          <a:off x="778970" y="1884860"/>
          <a:ext cx="7993062" cy="4321175"/>
        </p:xfrm>
        <a:graphic>
          <a:graphicData uri="http://schemas.openxmlformats.org/drawingml/2006/table">
            <a:tbl>
              <a:tblPr/>
              <a:tblGrid>
                <a:gridCol w="1527350">
                  <a:extLst>
                    <a:ext uri="{9D8B030D-6E8A-4147-A177-3AD203B41FA5}">
                      <a16:colId xmlns:a16="http://schemas.microsoft.com/office/drawing/2014/main" val="1748943449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126282632"/>
                    </a:ext>
                  </a:extLst>
                </a:gridCol>
                <a:gridCol w="4382912">
                  <a:extLst>
                    <a:ext uri="{9D8B030D-6E8A-4147-A177-3AD203B41FA5}">
                      <a16:colId xmlns:a16="http://schemas.microsoft.com/office/drawing/2014/main" val="3418115006"/>
                    </a:ext>
                  </a:extLst>
                </a:gridCol>
              </a:tblGrid>
              <a:tr h="859303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0" dirty="0">
                          <a:effectLst/>
                        </a:rPr>
                        <a:t>双向</a:t>
                      </a:r>
                    </a:p>
                  </a:txBody>
                  <a:tcPr marL="47388" marR="47388" marT="47390" marB="4739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0" dirty="0">
                          <a:effectLst/>
                        </a:rPr>
                        <a:t>事件与 </a:t>
                      </a:r>
                      <a:r>
                        <a:rPr lang="en-US" sz="1600" b="0" dirty="0">
                          <a:effectLst/>
                        </a:rPr>
                        <a:t>property</a:t>
                      </a:r>
                    </a:p>
                  </a:txBody>
                  <a:tcPr marL="47388" marR="47388" marT="47390" marB="4739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rgbClr val="000088"/>
                          </a:solidFill>
                          <a:effectLst/>
                        </a:rPr>
                        <a:t>&lt;input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 [(</a:t>
                      </a:r>
                      <a:r>
                        <a:rPr lang="en-US" sz="1600" b="0" u="none" strike="noStrike" dirty="0" err="1">
                          <a:solidFill>
                            <a:srgbClr val="660066"/>
                          </a:solidFill>
                          <a:effectLst/>
                          <a:hlinkClick r:id="rId4"/>
                        </a:rPr>
                        <a:t>ngModel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)]</a:t>
                      </a:r>
                      <a:r>
                        <a:rPr lang="en-US" sz="1600" b="0" dirty="0">
                          <a:solidFill>
                            <a:srgbClr val="666600"/>
                          </a:solidFill>
                          <a:effectLst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880000"/>
                          </a:solidFill>
                          <a:effectLst/>
                        </a:rPr>
                        <a:t>"name"</a:t>
                      </a:r>
                      <a:r>
                        <a:rPr lang="en-US" sz="1600" b="0" dirty="0">
                          <a:solidFill>
                            <a:srgbClr val="000088"/>
                          </a:solidFill>
                          <a:effectLst/>
                        </a:rPr>
                        <a:t>&gt;</a:t>
                      </a:r>
                      <a:endParaRPr lang="en-US" sz="1600" b="0" dirty="0">
                        <a:effectLst/>
                      </a:endParaRPr>
                    </a:p>
                  </a:txBody>
                  <a:tcPr marL="47388" marR="47388" marT="47390" marB="4739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320204"/>
                  </a:ext>
                </a:extLst>
              </a:tr>
              <a:tr h="130128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Attribute</a:t>
                      </a:r>
                    </a:p>
                  </a:txBody>
                  <a:tcPr marL="47388" marR="47388" marT="47390" marB="4739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attribute </a:t>
                      </a:r>
                      <a:r>
                        <a:rPr lang="zh-CN" altLang="en-US" sz="1600" b="0" dirty="0">
                          <a:effectLst/>
                        </a:rPr>
                        <a:t>（</a:t>
                      </a:r>
                      <a:r>
                        <a:rPr lang="zh-CN" altLang="en-US" sz="1600" b="0" dirty="0">
                          <a:solidFill>
                            <a:srgbClr val="C00000"/>
                          </a:solidFill>
                          <a:effectLst/>
                        </a:rPr>
                        <a:t>例外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</a:p>
                  </a:txBody>
                  <a:tcPr marL="47388" marR="47388" marT="47390" marB="4739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rgbClr val="000088"/>
                          </a:solidFill>
                          <a:effectLst/>
                        </a:rPr>
                        <a:t>&lt;button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 [</a:t>
                      </a:r>
                      <a:r>
                        <a:rPr lang="en-US" sz="1600" b="0" dirty="0" err="1">
                          <a:solidFill>
                            <a:srgbClr val="660066"/>
                          </a:solidFill>
                          <a:effectLst/>
                        </a:rPr>
                        <a:t>attr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sz="1600" b="0" dirty="0" err="1">
                          <a:solidFill>
                            <a:srgbClr val="660066"/>
                          </a:solidFill>
                          <a:effectLst/>
                        </a:rPr>
                        <a:t>aria</a:t>
                      </a:r>
                      <a:r>
                        <a:rPr lang="en-US" altLang="zh-CN" sz="1600" b="0" dirty="0">
                          <a:solidFill>
                            <a:srgbClr val="660066"/>
                          </a:solidFill>
                          <a:effectLst/>
                        </a:rPr>
                        <a:t>-</a:t>
                      </a:r>
                      <a:r>
                        <a:rPr lang="en-US" sz="1600" b="0" dirty="0">
                          <a:solidFill>
                            <a:srgbClr val="660066"/>
                          </a:solidFill>
                          <a:effectLst/>
                        </a:rPr>
                        <a:t>label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]</a:t>
                      </a:r>
                      <a:r>
                        <a:rPr lang="en-US" sz="1600" b="0" dirty="0">
                          <a:solidFill>
                            <a:srgbClr val="666600"/>
                          </a:solidFill>
                          <a:effectLst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880000"/>
                          </a:solidFill>
                          <a:effectLst/>
                        </a:rPr>
                        <a:t>"help"</a:t>
                      </a:r>
                      <a:r>
                        <a:rPr lang="en-US" sz="1600" b="0" dirty="0">
                          <a:solidFill>
                            <a:srgbClr val="000088"/>
                          </a:solidFill>
                          <a:effectLst/>
                        </a:rPr>
                        <a:t>&gt; 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help</a:t>
                      </a:r>
                    </a:p>
                    <a:p>
                      <a:pPr algn="l" fontAlgn="t"/>
                      <a:r>
                        <a:rPr lang="en-US" sz="1600" b="0" dirty="0">
                          <a:solidFill>
                            <a:srgbClr val="000088"/>
                          </a:solidFill>
                          <a:effectLst/>
                        </a:rPr>
                        <a:t>&lt;/button&gt;</a:t>
                      </a:r>
                      <a:endParaRPr lang="en-US" sz="1600" b="0" dirty="0">
                        <a:effectLst/>
                      </a:endParaRPr>
                    </a:p>
                  </a:txBody>
                  <a:tcPr marL="47388" marR="47388" marT="47390" marB="4739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064522"/>
                  </a:ext>
                </a:extLst>
              </a:tr>
              <a:tr h="108029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CSS </a:t>
                      </a:r>
                      <a:r>
                        <a:rPr lang="zh-CN" altLang="en-US" sz="1600" b="0">
                          <a:effectLst/>
                        </a:rPr>
                        <a:t>类</a:t>
                      </a:r>
                    </a:p>
                  </a:txBody>
                  <a:tcPr marL="47388" marR="47388" marT="47390" marB="4739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Class property</a:t>
                      </a:r>
                    </a:p>
                  </a:txBody>
                  <a:tcPr marL="47388" marR="47388" marT="47390" marB="4739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rgbClr val="000088"/>
                          </a:solidFill>
                          <a:effectLst/>
                        </a:rPr>
                        <a:t>&lt;di</a:t>
                      </a:r>
                      <a:r>
                        <a:rPr lang="en-US" altLang="zh-CN" sz="1600" b="0" dirty="0">
                          <a:solidFill>
                            <a:srgbClr val="000088"/>
                          </a:solidFill>
                          <a:effectLst/>
                        </a:rPr>
                        <a:t>v 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[</a:t>
                      </a:r>
                      <a:r>
                        <a:rPr lang="en-US" sz="1600" b="0" dirty="0" err="1">
                          <a:solidFill>
                            <a:srgbClr val="660066"/>
                          </a:solidFill>
                          <a:effectLst/>
                        </a:rPr>
                        <a:t>class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sz="1600" b="0" dirty="0" err="1">
                          <a:solidFill>
                            <a:srgbClr val="660066"/>
                          </a:solidFill>
                          <a:effectLst/>
                        </a:rPr>
                        <a:t>special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]</a:t>
                      </a:r>
                      <a:r>
                        <a:rPr lang="en-US" sz="1600" b="0" dirty="0">
                          <a:solidFill>
                            <a:srgbClr val="666600"/>
                          </a:solidFill>
                          <a:effectLst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880000"/>
                          </a:solidFill>
                          <a:effectLst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880000"/>
                          </a:solidFill>
                          <a:effectLst/>
                        </a:rPr>
                        <a:t>isSpecial</a:t>
                      </a:r>
                      <a:r>
                        <a:rPr lang="en-US" sz="1600" b="0" dirty="0">
                          <a:solidFill>
                            <a:srgbClr val="880000"/>
                          </a:solidFill>
                          <a:effectLst/>
                        </a:rPr>
                        <a:t>"</a:t>
                      </a:r>
                      <a:r>
                        <a:rPr lang="en-US" sz="1600" b="0" dirty="0">
                          <a:solidFill>
                            <a:srgbClr val="000088"/>
                          </a:solidFill>
                          <a:effectLst/>
                        </a:rPr>
                        <a:t>&gt;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Special</a:t>
                      </a:r>
                      <a:r>
                        <a:rPr lang="en-US" sz="1600" b="0" dirty="0">
                          <a:solidFill>
                            <a:srgbClr val="000088"/>
                          </a:solidFill>
                          <a:effectLst/>
                        </a:rPr>
                        <a:t>&lt;/div&gt;</a:t>
                      </a:r>
                      <a:endParaRPr lang="en-US" sz="1600" b="0" dirty="0">
                        <a:effectLst/>
                      </a:endParaRPr>
                    </a:p>
                  </a:txBody>
                  <a:tcPr marL="47388" marR="47388" marT="47390" marB="4739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125482"/>
                  </a:ext>
                </a:extLst>
              </a:tr>
              <a:tr h="108029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0">
                          <a:effectLst/>
                        </a:rPr>
                        <a:t>样式</a:t>
                      </a:r>
                    </a:p>
                  </a:txBody>
                  <a:tcPr marL="47388" marR="47388" marT="47390" marB="4739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Style </a:t>
                      </a:r>
                      <a:r>
                        <a:rPr lang="en-US" sz="1600" b="0" dirty="0">
                          <a:effectLst/>
                        </a:rPr>
                        <a:t>property</a:t>
                      </a:r>
                    </a:p>
                  </a:txBody>
                  <a:tcPr marL="47388" marR="47388" marT="47390" marB="4739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rgbClr val="000088"/>
                          </a:solidFill>
                          <a:effectLst/>
                        </a:rPr>
                        <a:t>&lt;button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 [</a:t>
                      </a:r>
                      <a:r>
                        <a:rPr lang="en-US" sz="1600" b="0" dirty="0" err="1">
                          <a:solidFill>
                            <a:srgbClr val="660066"/>
                          </a:solidFill>
                          <a:effectLst/>
                        </a:rPr>
                        <a:t>style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sz="1600" b="0" dirty="0" err="1">
                          <a:solidFill>
                            <a:srgbClr val="660066"/>
                          </a:solidFill>
                          <a:effectLst/>
                        </a:rPr>
                        <a:t>color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]</a:t>
                      </a:r>
                      <a:r>
                        <a:rPr lang="en-US" sz="1600" b="0" dirty="0">
                          <a:solidFill>
                            <a:srgbClr val="666600"/>
                          </a:solidFill>
                          <a:effectLst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880000"/>
                          </a:solidFill>
                          <a:effectLst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880000"/>
                          </a:solidFill>
                          <a:effectLst/>
                        </a:rPr>
                        <a:t>isSpecial</a:t>
                      </a:r>
                      <a:r>
                        <a:rPr lang="en-US" sz="1600" b="0" dirty="0">
                          <a:solidFill>
                            <a:srgbClr val="880000"/>
                          </a:solidFill>
                          <a:effectLst/>
                        </a:rPr>
                        <a:t> ? 'red' : 'green'"</a:t>
                      </a:r>
                      <a:r>
                        <a:rPr lang="en-US" sz="1600" b="0" dirty="0">
                          <a:solidFill>
                            <a:srgbClr val="000088"/>
                          </a:solidFill>
                          <a:effectLst/>
                        </a:rPr>
                        <a:t>&gt;</a:t>
                      </a:r>
                      <a:endParaRPr lang="en-US" sz="1600" b="0" dirty="0">
                        <a:effectLst/>
                      </a:endParaRPr>
                    </a:p>
                  </a:txBody>
                  <a:tcPr marL="47388" marR="47388" marT="47390" marB="4739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361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75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10163" y="2"/>
            <a:ext cx="2304976" cy="1268412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78970" y="48529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指令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E528B6B-4901-4008-A887-1A06F6100D1D}"/>
              </a:ext>
            </a:extLst>
          </p:cNvPr>
          <p:cNvSpPr/>
          <p:nvPr/>
        </p:nvSpPr>
        <p:spPr>
          <a:xfrm>
            <a:off x="778970" y="1736571"/>
            <a:ext cx="74506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rgbClr val="C00000"/>
                </a:solidFill>
              </a:rPr>
              <a:t>组件</a:t>
            </a:r>
            <a:r>
              <a:rPr lang="zh-CN" altLang="en-US" sz="2400" b="0" dirty="0">
                <a:solidFill>
                  <a:srgbClr val="FF0000"/>
                </a:solidFill>
              </a:rPr>
              <a:t> </a:t>
            </a:r>
            <a:r>
              <a:rPr lang="en-US" altLang="zh-CN" sz="2400" b="0" dirty="0"/>
              <a:t>— </a:t>
            </a:r>
            <a:r>
              <a:rPr lang="zh-CN" altLang="en-US" sz="2400" b="0" dirty="0"/>
              <a:t>拥有模板的特殊指令</a:t>
            </a:r>
            <a:endParaRPr lang="en-US" altLang="zh-CN" sz="2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rgbClr val="C00000"/>
                </a:solidFill>
              </a:rPr>
              <a:t>结构型指令 </a:t>
            </a:r>
            <a:r>
              <a:rPr lang="en-US" altLang="zh-CN" sz="2400" b="0" dirty="0"/>
              <a:t>— </a:t>
            </a:r>
            <a:r>
              <a:rPr lang="zh-CN" altLang="en-US" sz="2400" b="0" dirty="0"/>
              <a:t>通过添加和移除 </a:t>
            </a:r>
            <a:r>
              <a:rPr lang="en-US" altLang="zh-CN" sz="2400" b="0" dirty="0"/>
              <a:t>DOM </a:t>
            </a:r>
            <a:r>
              <a:rPr lang="zh-CN" altLang="en-US" sz="2400" b="0" dirty="0"/>
              <a:t>元素改变 </a:t>
            </a:r>
            <a:r>
              <a:rPr lang="en-US" altLang="zh-CN" sz="2400" b="0" dirty="0"/>
              <a:t>DOM </a:t>
            </a:r>
            <a:r>
              <a:rPr lang="zh-CN" altLang="en-US" sz="2400" b="0" dirty="0"/>
              <a:t>布局的指令</a:t>
            </a:r>
            <a:endParaRPr lang="en-US" altLang="zh-CN" sz="2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rgbClr val="C00000"/>
                </a:solidFill>
              </a:rPr>
              <a:t>属性型指令 </a:t>
            </a:r>
            <a:r>
              <a:rPr lang="en-US" altLang="zh-CN" sz="2400" b="0" dirty="0"/>
              <a:t>— </a:t>
            </a:r>
            <a:r>
              <a:rPr lang="zh-CN" altLang="en-US" sz="2400" b="0" dirty="0"/>
              <a:t>改变元素、组件或其它指令的外观和行为的指令。</a:t>
            </a:r>
          </a:p>
        </p:txBody>
      </p:sp>
    </p:spTree>
    <p:extLst>
      <p:ext uri="{BB962C8B-B14F-4D97-AF65-F5344CB8AC3E}">
        <p14:creationId xmlns:p14="http://schemas.microsoft.com/office/powerpoint/2010/main" val="149894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10163" y="2"/>
            <a:ext cx="2304976" cy="1268412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78970" y="48529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指令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BE0A06-2B38-4F70-866F-0B9277E39170}"/>
              </a:ext>
            </a:extLst>
          </p:cNvPr>
          <p:cNvSpPr txBox="1"/>
          <p:nvPr/>
        </p:nvSpPr>
        <p:spPr>
          <a:xfrm>
            <a:off x="1162651" y="117697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结构型指令</a:t>
            </a:r>
            <a:endParaRPr lang="zh-CN" altLang="en-US" sz="28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7DED34B-443B-45E2-8A00-DEE61404AAEB}"/>
              </a:ext>
            </a:extLst>
          </p:cNvPr>
          <p:cNvSpPr/>
          <p:nvPr/>
        </p:nvSpPr>
        <p:spPr>
          <a:xfrm>
            <a:off x="778970" y="2224038"/>
            <a:ext cx="66751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+mn-ea"/>
              </a:rPr>
              <a:t>结构型指令的职责是 </a:t>
            </a:r>
            <a:r>
              <a:rPr lang="en-US" altLang="zh-CN" sz="2400" dirty="0">
                <a:latin typeface="+mn-ea"/>
              </a:rPr>
              <a:t>HTML </a:t>
            </a:r>
            <a:r>
              <a:rPr lang="zh-CN" altLang="en-US" sz="2400" dirty="0">
                <a:latin typeface="+mn-ea"/>
              </a:rPr>
              <a:t>布局。 它们塑造或重塑 </a:t>
            </a:r>
            <a:r>
              <a:rPr lang="en-US" altLang="zh-CN" sz="2400" dirty="0">
                <a:latin typeface="+mn-ea"/>
              </a:rPr>
              <a:t>DOM </a:t>
            </a:r>
            <a:r>
              <a:rPr lang="zh-CN" altLang="en-US" sz="2400" dirty="0">
                <a:latin typeface="+mn-ea"/>
              </a:rPr>
              <a:t>的结构，比如添加、移除或维护这些元素。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+mn-ea"/>
              </a:rPr>
              <a:t>星号（</a:t>
            </a:r>
            <a:r>
              <a:rPr lang="zh-CN" altLang="en-US" sz="2400" dirty="0">
                <a:solidFill>
                  <a:srgbClr val="C00000"/>
                </a:solidFill>
                <a:latin typeface="+mn-ea"/>
              </a:rPr>
              <a:t>*</a:t>
            </a:r>
            <a:r>
              <a:rPr lang="zh-CN" altLang="en-US" sz="2400" dirty="0">
                <a:latin typeface="+mn-ea"/>
              </a:rPr>
              <a:t>）被放在指令的属性名之前。</a:t>
            </a:r>
            <a:endParaRPr lang="en-US" altLang="zh-CN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C00000"/>
                </a:solidFill>
              </a:rPr>
              <a:t>*</a:t>
            </a:r>
            <a:r>
              <a:rPr lang="en-US" altLang="zh-CN" sz="2400" dirty="0" err="1">
                <a:solidFill>
                  <a:srgbClr val="C00000"/>
                </a:solidFill>
              </a:rPr>
              <a:t>ngIf</a:t>
            </a:r>
            <a:r>
              <a:rPr lang="en-US" altLang="zh-CN" sz="2400" dirty="0">
                <a:solidFill>
                  <a:srgbClr val="C00000"/>
                </a:solidFill>
              </a:rPr>
              <a:t> *</a:t>
            </a:r>
            <a:r>
              <a:rPr lang="en-US" altLang="zh-CN" sz="2400" dirty="0" err="1">
                <a:solidFill>
                  <a:srgbClr val="C00000"/>
                </a:solidFill>
              </a:rPr>
              <a:t>ngFor</a:t>
            </a:r>
            <a:r>
              <a:rPr lang="en-US" altLang="zh-CN" sz="2400" dirty="0">
                <a:solidFill>
                  <a:srgbClr val="C00000"/>
                </a:solidFill>
              </a:rPr>
              <a:t> *</a:t>
            </a:r>
            <a:r>
              <a:rPr lang="en-US" altLang="zh-CN" sz="2400" dirty="0" err="1">
                <a:solidFill>
                  <a:srgbClr val="C00000"/>
                </a:solidFill>
              </a:rPr>
              <a:t>ngSwitch</a:t>
            </a:r>
            <a:r>
              <a:rPr lang="en-US" altLang="zh-CN" sz="2400" dirty="0">
                <a:latin typeface="+mn-ea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+mn-ea"/>
              </a:rPr>
              <a:t>等号右边：微语法（</a:t>
            </a:r>
            <a:r>
              <a:rPr lang="en-US" altLang="zh-CN" sz="2400" dirty="0" err="1">
                <a:solidFill>
                  <a:srgbClr val="C00000"/>
                </a:solidFill>
              </a:rPr>
              <a:t>microsyntax</a:t>
            </a:r>
            <a:r>
              <a:rPr lang="zh-CN" altLang="en-US" sz="2400" dirty="0">
                <a:latin typeface="+mn-ea"/>
              </a:rPr>
              <a:t>），与模板表达式不同</a:t>
            </a:r>
            <a:endParaRPr lang="en-US" altLang="zh-CN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+mn-ea"/>
              </a:rPr>
              <a:t>一个元素只能有一个结构型指令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732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10163" y="2"/>
            <a:ext cx="2304976" cy="1268412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78970" y="48529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指令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BE0A06-2B38-4F70-866F-0B9277E39170}"/>
              </a:ext>
            </a:extLst>
          </p:cNvPr>
          <p:cNvSpPr txBox="1"/>
          <p:nvPr/>
        </p:nvSpPr>
        <p:spPr>
          <a:xfrm>
            <a:off x="1162651" y="1176974"/>
            <a:ext cx="350448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结构型指令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NgIf</a:t>
            </a:r>
            <a:endParaRPr lang="zh-CN" altLang="en-US" sz="28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3BA69C5-BB9C-495F-A2D3-622CC957BBE1}"/>
              </a:ext>
            </a:extLst>
          </p:cNvPr>
          <p:cNvSpPr/>
          <p:nvPr/>
        </p:nvSpPr>
        <p:spPr>
          <a:xfrm>
            <a:off x="778970" y="1808960"/>
            <a:ext cx="77147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Droid Sans Mono"/>
              </a:rPr>
              <a:t>&lt;p </a:t>
            </a:r>
            <a:r>
              <a:rPr lang="en-US" altLang="zh-CN" b="1" dirty="0">
                <a:solidFill>
                  <a:srgbClr val="C00000"/>
                </a:solidFill>
                <a:latin typeface="Droid Sans Mono"/>
              </a:rPr>
              <a:t>*</a:t>
            </a:r>
            <a:r>
              <a:rPr lang="en-US" altLang="zh-CN" b="1" dirty="0" err="1">
                <a:solidFill>
                  <a:srgbClr val="C00000"/>
                </a:solidFill>
                <a:latin typeface="Droid Sans Mono"/>
                <a:hlinkClick r:id="rId4"/>
              </a:rPr>
              <a:t>ngIf</a:t>
            </a:r>
            <a:r>
              <a:rPr lang="en-US" altLang="zh-CN" b="1" dirty="0">
                <a:solidFill>
                  <a:srgbClr val="C00000"/>
                </a:solidFill>
                <a:latin typeface="Droid Sans Mono"/>
              </a:rPr>
              <a:t>="true"</a:t>
            </a:r>
            <a:r>
              <a:rPr lang="en-US" altLang="zh-CN" dirty="0">
                <a:latin typeface="Droid Sans Mono"/>
              </a:rPr>
              <a:t>&gt; </a:t>
            </a:r>
          </a:p>
          <a:p>
            <a:r>
              <a:rPr lang="zh-CN" altLang="en-US" dirty="0">
                <a:latin typeface="Droid Sans Mono"/>
              </a:rPr>
              <a:t>如果右边表达式返回</a:t>
            </a:r>
            <a:r>
              <a:rPr lang="en-US" altLang="zh-CN" dirty="0">
                <a:latin typeface="Droid Sans Mono"/>
              </a:rPr>
              <a:t>true</a:t>
            </a:r>
            <a:r>
              <a:rPr lang="zh-CN" altLang="en-US" dirty="0">
                <a:latin typeface="Droid Sans Mono"/>
              </a:rPr>
              <a:t>，那么这个元素就会出现在</a:t>
            </a:r>
            <a:r>
              <a:rPr lang="en-US" altLang="zh-CN" dirty="0">
                <a:latin typeface="Droid Sans Mono"/>
              </a:rPr>
              <a:t>DOM</a:t>
            </a:r>
            <a:r>
              <a:rPr lang="zh-CN" altLang="en-US" dirty="0">
                <a:latin typeface="Droid Sans Mono"/>
              </a:rPr>
              <a:t>中。</a:t>
            </a:r>
            <a:endParaRPr lang="en-US" altLang="zh-CN" dirty="0">
              <a:latin typeface="Droid Sans Mono"/>
            </a:endParaRPr>
          </a:p>
          <a:p>
            <a:r>
              <a:rPr lang="en-US" altLang="zh-CN" dirty="0">
                <a:latin typeface="Droid Sans Mono"/>
              </a:rPr>
              <a:t>&lt;/p&gt; </a:t>
            </a:r>
          </a:p>
          <a:p>
            <a:endParaRPr lang="en-US" altLang="zh-CN" dirty="0">
              <a:latin typeface="Droid Sans Mono"/>
            </a:endParaRPr>
          </a:p>
          <a:p>
            <a:r>
              <a:rPr lang="en-US" altLang="zh-CN" dirty="0">
                <a:latin typeface="Droid Sans Mono"/>
              </a:rPr>
              <a:t>&lt;p </a:t>
            </a:r>
            <a:r>
              <a:rPr lang="en-US" altLang="zh-CN" b="1" dirty="0">
                <a:solidFill>
                  <a:srgbClr val="C00000"/>
                </a:solidFill>
                <a:latin typeface="Droid Sans Mono"/>
              </a:rPr>
              <a:t>*</a:t>
            </a:r>
            <a:r>
              <a:rPr lang="en-US" altLang="zh-CN" b="1" dirty="0" err="1">
                <a:solidFill>
                  <a:srgbClr val="C00000"/>
                </a:solidFill>
                <a:latin typeface="Droid Sans Mono"/>
                <a:hlinkClick r:id="rId4"/>
              </a:rPr>
              <a:t>ngIf</a:t>
            </a:r>
            <a:r>
              <a:rPr lang="en-US" altLang="zh-CN" b="1" dirty="0">
                <a:solidFill>
                  <a:srgbClr val="C00000"/>
                </a:solidFill>
                <a:latin typeface="Droid Sans Mono"/>
              </a:rPr>
              <a:t>="false"</a:t>
            </a:r>
            <a:r>
              <a:rPr lang="en-US" altLang="zh-CN" dirty="0">
                <a:latin typeface="Droid Sans Mono"/>
              </a:rPr>
              <a:t>&gt;</a:t>
            </a:r>
            <a:r>
              <a:rPr lang="en-US" altLang="zh-CN" b="1" dirty="0">
                <a:latin typeface="Droid Sans Mono"/>
              </a:rPr>
              <a:t> </a:t>
            </a:r>
          </a:p>
          <a:p>
            <a:r>
              <a:rPr lang="zh-CN" altLang="en-US" dirty="0">
                <a:latin typeface="Droid Sans Mono"/>
              </a:rPr>
              <a:t>如果右边表达式返回</a:t>
            </a:r>
            <a:r>
              <a:rPr lang="en-US" altLang="zh-CN" dirty="0">
                <a:latin typeface="Droid Sans Mono"/>
              </a:rPr>
              <a:t>false</a:t>
            </a:r>
            <a:r>
              <a:rPr lang="zh-CN" altLang="en-US" dirty="0">
                <a:latin typeface="Droid Sans Mono"/>
              </a:rPr>
              <a:t>，那么这个元素完全</a:t>
            </a:r>
            <a:r>
              <a:rPr lang="zh-CN" altLang="en-US" b="1" dirty="0">
                <a:latin typeface="Droid Sans Mono"/>
              </a:rPr>
              <a:t>不会</a:t>
            </a:r>
            <a:r>
              <a:rPr lang="zh-CN" altLang="en-US" dirty="0">
                <a:latin typeface="Droid Sans Mono"/>
              </a:rPr>
              <a:t>出现在</a:t>
            </a:r>
            <a:r>
              <a:rPr lang="en-US" altLang="zh-CN" dirty="0">
                <a:latin typeface="Droid Sans Mono"/>
              </a:rPr>
              <a:t>DOM</a:t>
            </a:r>
            <a:r>
              <a:rPr lang="zh-CN" altLang="en-US" dirty="0">
                <a:latin typeface="Droid Sans Mono"/>
              </a:rPr>
              <a:t>中。</a:t>
            </a:r>
            <a:endParaRPr lang="en-US" altLang="zh-CN" b="1" dirty="0">
              <a:latin typeface="Droid Sans Mono"/>
            </a:endParaRPr>
          </a:p>
          <a:p>
            <a:r>
              <a:rPr lang="en-US" altLang="zh-CN" dirty="0">
                <a:latin typeface="Droid Sans Mono"/>
              </a:rPr>
              <a:t>&lt;/p&gt;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5B3DFE-45C4-433B-92D7-A309D5E25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70" y="3949051"/>
            <a:ext cx="5737236" cy="265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6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10163" y="2"/>
            <a:ext cx="2304976" cy="1268412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78970" y="48529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指令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BE0A06-2B38-4F70-866F-0B9277E39170}"/>
              </a:ext>
            </a:extLst>
          </p:cNvPr>
          <p:cNvSpPr txBox="1"/>
          <p:nvPr/>
        </p:nvSpPr>
        <p:spPr>
          <a:xfrm>
            <a:off x="1162651" y="1176974"/>
            <a:ext cx="382027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结构型指令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NgFor</a:t>
            </a:r>
            <a:endParaRPr lang="zh-CN" altLang="en-US" sz="28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8CDAF11-7DEC-417C-B02D-CE6D7F2D09C8}"/>
              </a:ext>
            </a:extLst>
          </p:cNvPr>
          <p:cNvSpPr/>
          <p:nvPr/>
        </p:nvSpPr>
        <p:spPr>
          <a:xfrm>
            <a:off x="778970" y="1859339"/>
            <a:ext cx="78333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&lt;h2&gt;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学生列表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&lt;ul&gt;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&lt;li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"student-item"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"let student of students"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(click)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selectStudent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(student)"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[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class.selected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"student === 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selectedStudent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&gt;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{{student.name}}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&lt;/ul&gt;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58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10163" y="2"/>
            <a:ext cx="2304976" cy="1268412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78970" y="48529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指令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BE0A06-2B38-4F70-866F-0B9277E39170}"/>
              </a:ext>
            </a:extLst>
          </p:cNvPr>
          <p:cNvSpPr txBox="1"/>
          <p:nvPr/>
        </p:nvSpPr>
        <p:spPr>
          <a:xfrm>
            <a:off x="1162651" y="1176974"/>
            <a:ext cx="382027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结构型指令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NgFor</a:t>
            </a:r>
            <a:endParaRPr lang="zh-CN" altLang="en-US" sz="28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8CDAF11-7DEC-417C-B02D-CE6D7F2D09C8}"/>
              </a:ext>
            </a:extLst>
          </p:cNvPr>
          <p:cNvSpPr/>
          <p:nvPr/>
        </p:nvSpPr>
        <p:spPr>
          <a:xfrm>
            <a:off x="778970" y="1859339"/>
            <a:ext cx="78333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&lt;h2&gt;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学生列表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&lt;ul&gt;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&lt;li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"student-item"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"let student of students"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(click)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selectStudent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(student)"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[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class.selected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"student === 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selectedStudent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&gt;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{{student.name}}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&lt;/ul&gt;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46467D-96CD-4D88-9EB3-CD718B622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70" y="1678478"/>
            <a:ext cx="4808637" cy="49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2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10163" y="2"/>
            <a:ext cx="2304976" cy="1268412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78970" y="48529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指令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BE0A06-2B38-4F70-866F-0B9277E39170}"/>
              </a:ext>
            </a:extLst>
          </p:cNvPr>
          <p:cNvSpPr txBox="1"/>
          <p:nvPr/>
        </p:nvSpPr>
        <p:spPr>
          <a:xfrm>
            <a:off x="1162651" y="117697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属性型指令</a:t>
            </a:r>
            <a:endParaRPr lang="zh-CN" altLang="en-US" sz="28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AC20CA5-84B0-40D1-AC4A-1D383A5E80E4}"/>
              </a:ext>
            </a:extLst>
          </p:cNvPr>
          <p:cNvSpPr/>
          <p:nvPr/>
        </p:nvSpPr>
        <p:spPr>
          <a:xfrm>
            <a:off x="426720" y="1799054"/>
            <a:ext cx="80467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改变元素、组件或其它指令的外观和行为的指令。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示例：创建一个叫</a:t>
            </a:r>
            <a:r>
              <a:rPr lang="en-US" altLang="zh-CN" sz="2000" dirty="0" err="1"/>
              <a:t>appHighlight</a:t>
            </a:r>
            <a:r>
              <a:rPr lang="zh-CN" altLang="en-US" sz="2000" dirty="0"/>
              <a:t>的属性型指令，它让本元素高亮显示：</a:t>
            </a:r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22EE7FA7-71E0-40A2-B05C-2024A705F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050" y="2917865"/>
            <a:ext cx="56624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rgbClr val="000088"/>
                </a:solidFill>
                <a:latin typeface="Droid Sans Mono"/>
              </a:rPr>
              <a:t>&lt;p</a:t>
            </a:r>
            <a:r>
              <a:rPr lang="en-US" altLang="zh-CN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altLang="zh-CN" dirty="0" err="1">
                <a:solidFill>
                  <a:srgbClr val="660066"/>
                </a:solidFill>
                <a:latin typeface="Droid Sans Mono"/>
              </a:rPr>
              <a:t>appHighlight</a:t>
            </a:r>
            <a:r>
              <a:rPr lang="en-US" altLang="zh-CN" dirty="0">
                <a:solidFill>
                  <a:srgbClr val="000088"/>
                </a:solidFill>
                <a:latin typeface="Droid Sans Mono"/>
              </a:rPr>
              <a:t>&gt;</a:t>
            </a:r>
            <a:r>
              <a:rPr lang="en-US" altLang="zh-CN" dirty="0">
                <a:solidFill>
                  <a:srgbClr val="000000"/>
                </a:solidFill>
                <a:latin typeface="Droid Sans Mono"/>
              </a:rPr>
              <a:t>Highlight me!</a:t>
            </a:r>
            <a:r>
              <a:rPr lang="en-US" altLang="zh-CN" dirty="0">
                <a:solidFill>
                  <a:srgbClr val="000088"/>
                </a:solidFill>
                <a:latin typeface="Droid Sans Mono"/>
              </a:rPr>
              <a:t>&lt;/p&gt;</a:t>
            </a:r>
            <a:endParaRPr lang="zh-CN" altLang="en-US" dirty="0"/>
          </a:p>
        </p:txBody>
      </p:sp>
      <p:sp>
        <p:nvSpPr>
          <p:cNvPr id="7" name="矩形 11">
            <a:extLst>
              <a:ext uri="{FF2B5EF4-FFF2-40B4-BE49-F238E27FC236}">
                <a16:creationId xmlns:a16="http://schemas.microsoft.com/office/drawing/2014/main" id="{1B025A53-D87E-409F-94C1-A4D489F62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050" y="3575448"/>
            <a:ext cx="6379703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600" dirty="0"/>
              <a:t>import { Directive, </a:t>
            </a:r>
            <a:r>
              <a:rPr lang="en-US" altLang="zh-CN" sz="1600" dirty="0" err="1"/>
              <a:t>ElementRef</a:t>
            </a:r>
            <a:r>
              <a:rPr lang="en-US" altLang="zh-CN" sz="1600" dirty="0"/>
              <a:t> } from '@angular/core';</a:t>
            </a:r>
          </a:p>
          <a:p>
            <a:endParaRPr lang="en-US" altLang="zh-CN" sz="1600" dirty="0"/>
          </a:p>
          <a:p>
            <a:r>
              <a:rPr lang="en-US" altLang="zh-CN" sz="1600" dirty="0"/>
              <a:t>@Directive({</a:t>
            </a:r>
          </a:p>
          <a:p>
            <a:r>
              <a:rPr lang="en-US" altLang="zh-CN" sz="1600" dirty="0"/>
              <a:t>  selector: '[</a:t>
            </a:r>
            <a:r>
              <a:rPr lang="en-US" altLang="zh-CN" sz="1600" dirty="0" err="1"/>
              <a:t>appHighlight</a:t>
            </a:r>
            <a:r>
              <a:rPr lang="en-US" altLang="zh-CN" sz="1600" dirty="0"/>
              <a:t>]'</a:t>
            </a:r>
          </a:p>
          <a:p>
            <a:r>
              <a:rPr lang="en-US" altLang="zh-CN" sz="1600" dirty="0"/>
              <a:t>})</a:t>
            </a:r>
          </a:p>
          <a:p>
            <a:r>
              <a:rPr lang="en-US" altLang="zh-CN" sz="1600" dirty="0"/>
              <a:t>export class </a:t>
            </a:r>
            <a:r>
              <a:rPr lang="en-US" altLang="zh-CN" sz="1600" dirty="0" err="1"/>
              <a:t>HighlightDirective</a:t>
            </a:r>
            <a:r>
              <a:rPr lang="en-US" altLang="zh-CN" sz="1600" dirty="0"/>
              <a:t> {</a:t>
            </a:r>
          </a:p>
          <a:p>
            <a:r>
              <a:rPr lang="en-US" altLang="zh-CN" sz="1600" dirty="0"/>
              <a:t>    constructor(el: </a:t>
            </a:r>
            <a:r>
              <a:rPr lang="en-US" altLang="zh-CN" sz="1600" dirty="0" err="1"/>
              <a:t>ElementRef</a:t>
            </a:r>
            <a:r>
              <a:rPr lang="en-US" altLang="zh-CN" sz="1600" dirty="0"/>
              <a:t>) {</a:t>
            </a:r>
          </a:p>
          <a:p>
            <a:r>
              <a:rPr lang="en-US" altLang="zh-CN" sz="1600" dirty="0"/>
              <a:t>       </a:t>
            </a:r>
            <a:r>
              <a:rPr lang="en-US" altLang="zh-CN" sz="1600" dirty="0" err="1"/>
              <a:t>el.nativeElement.style.backgroundColor</a:t>
            </a:r>
            <a:r>
              <a:rPr lang="en-US" altLang="zh-CN" sz="1600" dirty="0"/>
              <a:t> = 'yellow';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7669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 r="5274"/>
          <a:stretch/>
        </p:blipFill>
        <p:spPr>
          <a:xfrm rot="16200000" flipV="1">
            <a:off x="3704770" y="1433287"/>
            <a:ext cx="6872516" cy="400594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58612" y="364496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377"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经典综艺体简" panose="02010609000101010101" pitchFamily="49" charset="-122"/>
              </a:rPr>
              <a:t>模块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603757" y="1243575"/>
            <a:ext cx="2853945" cy="1888502"/>
            <a:chOff x="3127754" y="1243574"/>
            <a:chExt cx="2853945" cy="188850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7754" y="1243574"/>
              <a:ext cx="2853945" cy="1888501"/>
            </a:xfrm>
            <a:prstGeom prst="rect">
              <a:avLst/>
            </a:prstGeom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文本框 9"/>
            <p:cNvSpPr txBox="1"/>
            <p:nvPr/>
          </p:nvSpPr>
          <p:spPr>
            <a:xfrm>
              <a:off x="4225886" y="1824297"/>
              <a:ext cx="1124027" cy="1107995"/>
            </a:xfrm>
            <a:prstGeom prst="rect">
              <a:avLst/>
            </a:prstGeom>
            <a:noFill/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600" i="1" dirty="0">
                  <a:solidFill>
                    <a:schemeClr val="bg1"/>
                  </a:solidFill>
                  <a:effectLst>
                    <a:outerShdw blurRad="2921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  <a:ea typeface="+mj-ea"/>
                </a:rPr>
                <a:t>03</a:t>
              </a:r>
              <a:endParaRPr lang="zh-CN" altLang="en-US" sz="6600" i="1" dirty="0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585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10163" y="2"/>
            <a:ext cx="2304976" cy="1268412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78970" y="48529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模块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54189E-955F-41EE-BEE7-6D3B96EFD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620" y="2119469"/>
            <a:ext cx="3894803" cy="3156383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2229D4A-90F6-4245-8122-AA7DE6AD81BC}"/>
              </a:ext>
            </a:extLst>
          </p:cNvPr>
          <p:cNvCxnSpPr>
            <a:cxnSpLocks/>
          </p:cNvCxnSpPr>
          <p:nvPr/>
        </p:nvCxnSpPr>
        <p:spPr>
          <a:xfrm>
            <a:off x="1972262" y="5225320"/>
            <a:ext cx="829759" cy="85188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9E9C6CC-AD63-4BED-AE2C-8F9381DFAAAF}"/>
              </a:ext>
            </a:extLst>
          </p:cNvPr>
          <p:cNvSpPr txBox="1"/>
          <p:nvPr/>
        </p:nvSpPr>
        <p:spPr>
          <a:xfrm>
            <a:off x="2811667" y="584637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根模块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383EC6-7BFC-43CC-BD0C-8B0B24CE70D8}"/>
              </a:ext>
            </a:extLst>
          </p:cNvPr>
          <p:cNvSpPr txBox="1"/>
          <p:nvPr/>
        </p:nvSpPr>
        <p:spPr>
          <a:xfrm>
            <a:off x="775923" y="1326395"/>
            <a:ext cx="415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Angular</a:t>
            </a:r>
            <a:r>
              <a:rPr lang="zh-CN" altLang="en-US" dirty="0"/>
              <a:t>是模块化的</a:t>
            </a:r>
          </a:p>
        </p:txBody>
      </p:sp>
    </p:spTree>
    <p:extLst>
      <p:ext uri="{BB962C8B-B14F-4D97-AF65-F5344CB8AC3E}">
        <p14:creationId xmlns:p14="http://schemas.microsoft.com/office/powerpoint/2010/main" val="130250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10163" y="2"/>
            <a:ext cx="2304976" cy="1268412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78970" y="48529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模块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383EC6-7BFC-43CC-BD0C-8B0B24CE70D8}"/>
              </a:ext>
            </a:extLst>
          </p:cNvPr>
          <p:cNvSpPr txBox="1"/>
          <p:nvPr/>
        </p:nvSpPr>
        <p:spPr>
          <a:xfrm>
            <a:off x="775924" y="1326395"/>
            <a:ext cx="3845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Angular</a:t>
            </a:r>
            <a:r>
              <a:rPr lang="zh-CN" altLang="en-US" dirty="0"/>
              <a:t>是模块化的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 err="1"/>
              <a:t>NgModule</a:t>
            </a:r>
            <a:r>
              <a:rPr lang="zh-CN" altLang="en-US" dirty="0"/>
              <a:t>装饰器提供元数据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3DA318-5EAD-4B18-94C4-62169546A099}"/>
              </a:ext>
            </a:extLst>
          </p:cNvPr>
          <p:cNvSpPr/>
          <p:nvPr/>
        </p:nvSpPr>
        <p:spPr>
          <a:xfrm>
            <a:off x="775924" y="2030707"/>
            <a:ext cx="75082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BrowserModule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'@angular/platform-browser'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'@angular/core'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app.component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declarations: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AppComponent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],</a:t>
            </a: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imports: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BrowserModule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],</a:t>
            </a: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providers: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[],</a:t>
            </a: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bootstrap: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AppModule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62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10163" y="2"/>
            <a:ext cx="2304976" cy="1268412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5239038" y="4714718"/>
            <a:ext cx="3894803" cy="2143283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78970" y="485297"/>
            <a:ext cx="3169457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安装</a:t>
            </a: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Angular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629C60C-DEE3-41B0-BD0B-7B147E5A3E4B}"/>
              </a:ext>
            </a:extLst>
          </p:cNvPr>
          <p:cNvSpPr txBox="1"/>
          <p:nvPr/>
        </p:nvSpPr>
        <p:spPr>
          <a:xfrm>
            <a:off x="799289" y="1706880"/>
            <a:ext cx="784326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安装</a:t>
            </a:r>
            <a:r>
              <a:rPr lang="en-US" altLang="zh-CN" sz="2000" dirty="0"/>
              <a:t>Node.js</a:t>
            </a:r>
            <a:r>
              <a:rPr lang="zh-CN" altLang="en-US" sz="2000" dirty="0"/>
              <a:t>（</a:t>
            </a:r>
            <a:r>
              <a:rPr lang="en-US" altLang="zh-CN" sz="2000" dirty="0"/>
              <a:t>nodejs.org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742932" lvl="1" indent="-285744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err="1"/>
              <a:t>npm</a:t>
            </a:r>
            <a:r>
              <a:rPr lang="zh-CN" altLang="en-US" sz="2000" dirty="0"/>
              <a:t>包管理器将一同安装</a:t>
            </a:r>
            <a:endParaRPr lang="en-US" altLang="zh-CN" sz="2000" dirty="0"/>
          </a:p>
          <a:p>
            <a:pPr marL="285744" indent="-285744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安装脚手架工具</a:t>
            </a:r>
            <a:r>
              <a:rPr lang="en-US" altLang="zh-CN" sz="2000" dirty="0"/>
              <a:t>Angular CLI</a:t>
            </a:r>
          </a:p>
          <a:p>
            <a:pPr marL="742932" lvl="1" indent="-285744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 err="1"/>
              <a:t>npm</a:t>
            </a:r>
            <a:r>
              <a:rPr lang="en-US" altLang="zh-CN" sz="2000" b="1" dirty="0"/>
              <a:t> install -g @angular/cli</a:t>
            </a:r>
          </a:p>
          <a:p>
            <a:pPr marL="800080" lvl="1" indent="-342891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使用 </a:t>
            </a:r>
            <a:r>
              <a:rPr lang="en-US" altLang="zh-CN" sz="2000" dirty="0"/>
              <a:t>Angular CLI </a:t>
            </a:r>
            <a:r>
              <a:rPr lang="zh-CN" altLang="en-US" sz="2000" dirty="0"/>
              <a:t>来创建项目、创建应用和库代码</a:t>
            </a:r>
            <a:endParaRPr lang="en-US" altLang="zh-CN" sz="2000" dirty="0"/>
          </a:p>
          <a:p>
            <a:pPr marL="800080" lvl="1" indent="-342891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命令：</a:t>
            </a:r>
            <a:r>
              <a:rPr lang="en-US" altLang="zh-CN" sz="2000" dirty="0"/>
              <a:t>ng</a:t>
            </a:r>
          </a:p>
          <a:p>
            <a:pPr marL="285744" indent="-285744">
              <a:lnSpc>
                <a:spcPct val="200000"/>
              </a:lnSpc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742932" lvl="1" indent="-285744">
              <a:lnSpc>
                <a:spcPct val="200000"/>
              </a:lnSpc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742932" lvl="1" indent="-285744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zh-CN" sz="2000" dirty="0"/>
          </a:p>
          <a:p>
            <a:pPr marL="285744" indent="-285744">
              <a:buFont typeface="Wingdings" panose="05000000000000000000" pitchFamily="2" charset="2"/>
              <a:buChar char="u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1716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10163" y="2"/>
            <a:ext cx="2304976" cy="1268412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78970" y="48529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模块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383EC6-7BFC-43CC-BD0C-8B0B24CE70D8}"/>
              </a:ext>
            </a:extLst>
          </p:cNvPr>
          <p:cNvSpPr txBox="1"/>
          <p:nvPr/>
        </p:nvSpPr>
        <p:spPr>
          <a:xfrm>
            <a:off x="775924" y="1326395"/>
            <a:ext cx="3845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Angular</a:t>
            </a:r>
            <a:r>
              <a:rPr lang="zh-CN" altLang="en-US" dirty="0"/>
              <a:t>是模块化的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 err="1"/>
              <a:t>NgModule</a:t>
            </a:r>
            <a:r>
              <a:rPr lang="zh-CN" altLang="en-US" dirty="0"/>
              <a:t>装饰器提供元数据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3DA318-5EAD-4B18-94C4-62169546A099}"/>
              </a:ext>
            </a:extLst>
          </p:cNvPr>
          <p:cNvSpPr/>
          <p:nvPr/>
        </p:nvSpPr>
        <p:spPr>
          <a:xfrm>
            <a:off x="775924" y="2030707"/>
            <a:ext cx="75082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BrowserModule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'@angular/platform-browser'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'@angular/core'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app.component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declarations: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AppComponent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],</a:t>
            </a: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imports: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BrowserModule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],</a:t>
            </a: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providers: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[],</a:t>
            </a: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bootstrap: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AppModule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258C7DB4-3815-45A7-BA57-877BEB3BFCDE}"/>
              </a:ext>
            </a:extLst>
          </p:cNvPr>
          <p:cNvSpPr/>
          <p:nvPr/>
        </p:nvSpPr>
        <p:spPr>
          <a:xfrm>
            <a:off x="775924" y="2030707"/>
            <a:ext cx="7508240" cy="966493"/>
          </a:xfrm>
          <a:prstGeom prst="wedgeRectCallout">
            <a:avLst>
              <a:gd name="adj1" fmla="val 31941"/>
              <a:gd name="adj2" fmla="val 10128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A10FCF-6586-47EB-B6D3-5B3F1D6A0E91}"/>
              </a:ext>
            </a:extLst>
          </p:cNvPr>
          <p:cNvSpPr txBox="1"/>
          <p:nvPr/>
        </p:nvSpPr>
        <p:spPr>
          <a:xfrm>
            <a:off x="5679440" y="3611420"/>
            <a:ext cx="3139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TypeScirpt</a:t>
            </a:r>
            <a:r>
              <a:rPr lang="zh-CN" altLang="en-US" dirty="0"/>
              <a:t>模块系统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模块就是文件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可以在本文件使用导入后的符号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170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10163" y="2"/>
            <a:ext cx="2304976" cy="1268412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78970" y="48529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模块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383EC6-7BFC-43CC-BD0C-8B0B24CE70D8}"/>
              </a:ext>
            </a:extLst>
          </p:cNvPr>
          <p:cNvSpPr txBox="1"/>
          <p:nvPr/>
        </p:nvSpPr>
        <p:spPr>
          <a:xfrm>
            <a:off x="775924" y="1326395"/>
            <a:ext cx="3845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Angular</a:t>
            </a:r>
            <a:r>
              <a:rPr lang="zh-CN" altLang="en-US" dirty="0"/>
              <a:t>是模块化的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 err="1"/>
              <a:t>NgModule</a:t>
            </a:r>
            <a:r>
              <a:rPr lang="zh-CN" altLang="en-US" dirty="0"/>
              <a:t>装饰器提供元数据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3DA318-5EAD-4B18-94C4-62169546A099}"/>
              </a:ext>
            </a:extLst>
          </p:cNvPr>
          <p:cNvSpPr/>
          <p:nvPr/>
        </p:nvSpPr>
        <p:spPr>
          <a:xfrm>
            <a:off x="775924" y="2030707"/>
            <a:ext cx="75082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BrowserModule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'@angular/platform-browser'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'@angular/core'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app.component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declarations: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AppComponent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],</a:t>
            </a: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imports: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BrowserModule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],</a:t>
            </a: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providers: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[],</a:t>
            </a: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bootstrap: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AppModule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258C7DB4-3815-45A7-BA57-877BEB3BFCDE}"/>
              </a:ext>
            </a:extLst>
          </p:cNvPr>
          <p:cNvSpPr/>
          <p:nvPr/>
        </p:nvSpPr>
        <p:spPr>
          <a:xfrm>
            <a:off x="775924" y="3070192"/>
            <a:ext cx="4588556" cy="3229008"/>
          </a:xfrm>
          <a:prstGeom prst="wedgeRectCallout">
            <a:avLst>
              <a:gd name="adj1" fmla="val 55412"/>
              <a:gd name="adj2" fmla="val -1859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A10FCF-6586-47EB-B6D3-5B3F1D6A0E91}"/>
              </a:ext>
            </a:extLst>
          </p:cNvPr>
          <p:cNvSpPr txBox="1"/>
          <p:nvPr/>
        </p:nvSpPr>
        <p:spPr>
          <a:xfrm>
            <a:off x="5679440" y="3611420"/>
            <a:ext cx="3139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Angular</a:t>
            </a:r>
            <a:r>
              <a:rPr lang="zh-CN" altLang="en-US" dirty="0"/>
              <a:t>模块系统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模块是逻辑上的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可以在本模块使用导入后的指令、组件、管道等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</a:t>
            </a:r>
            <a:r>
              <a:rPr lang="en-US" altLang="zh-CN" dirty="0"/>
              <a:t>TypeScript</a:t>
            </a:r>
            <a:r>
              <a:rPr lang="zh-CN" altLang="en-US" dirty="0"/>
              <a:t>系统互补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741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10163" y="2"/>
            <a:ext cx="2304976" cy="1268412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78970" y="48529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模块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383EC6-7BFC-43CC-BD0C-8B0B24CE70D8}"/>
              </a:ext>
            </a:extLst>
          </p:cNvPr>
          <p:cNvSpPr txBox="1"/>
          <p:nvPr/>
        </p:nvSpPr>
        <p:spPr>
          <a:xfrm>
            <a:off x="775924" y="1326395"/>
            <a:ext cx="3845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Angular</a:t>
            </a:r>
            <a:r>
              <a:rPr lang="zh-CN" altLang="en-US" dirty="0"/>
              <a:t>是模块化的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 err="1"/>
              <a:t>NgModule</a:t>
            </a:r>
            <a:r>
              <a:rPr lang="zh-CN" altLang="en-US" dirty="0"/>
              <a:t>装饰器提供元数据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3DA318-5EAD-4B18-94C4-62169546A099}"/>
              </a:ext>
            </a:extLst>
          </p:cNvPr>
          <p:cNvSpPr/>
          <p:nvPr/>
        </p:nvSpPr>
        <p:spPr>
          <a:xfrm>
            <a:off x="775924" y="2030707"/>
            <a:ext cx="75082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BrowserModule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'@angular/platform-browser'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'@angular/core'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app.component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declarations: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AppComponent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],</a:t>
            </a: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imports: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BrowserModule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],</a:t>
            </a: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providers: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[],</a:t>
            </a: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bootstrap: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AppModule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EA79780-B6D8-4F57-8735-C02929F9EB03}"/>
              </a:ext>
            </a:extLst>
          </p:cNvPr>
          <p:cNvCxnSpPr/>
          <p:nvPr/>
        </p:nvCxnSpPr>
        <p:spPr>
          <a:xfrm>
            <a:off x="4267200" y="3860800"/>
            <a:ext cx="1757680" cy="0"/>
          </a:xfrm>
          <a:prstGeom prst="straightConnector1">
            <a:avLst/>
          </a:prstGeom>
          <a:ln w="38100">
            <a:solidFill>
              <a:srgbClr val="FBAA1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215AD3A-E7B2-4070-A7B4-C314C82675E1}"/>
              </a:ext>
            </a:extLst>
          </p:cNvPr>
          <p:cNvSpPr txBox="1"/>
          <p:nvPr/>
        </p:nvSpPr>
        <p:spPr>
          <a:xfrm>
            <a:off x="6116320" y="3537634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声明本模块的组件、指令和管道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B8E4B8E-4642-4F18-8EDC-0A8145B4F466}"/>
              </a:ext>
            </a:extLst>
          </p:cNvPr>
          <p:cNvCxnSpPr/>
          <p:nvPr/>
        </p:nvCxnSpPr>
        <p:spPr>
          <a:xfrm>
            <a:off x="4348480" y="4673600"/>
            <a:ext cx="1757680" cy="0"/>
          </a:xfrm>
          <a:prstGeom prst="straightConnector1">
            <a:avLst/>
          </a:prstGeom>
          <a:ln w="38100">
            <a:solidFill>
              <a:srgbClr val="FBAA1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C51B24B-B1D3-4366-A7B3-EDF90E065A61}"/>
              </a:ext>
            </a:extLst>
          </p:cNvPr>
          <p:cNvSpPr txBox="1"/>
          <p:nvPr/>
        </p:nvSpPr>
        <p:spPr>
          <a:xfrm>
            <a:off x="6106160" y="4350434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导入需要的模块，你可以使用这些模块导出的指令、管道等。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43D7419-E84C-4B34-95EE-06DA468CF9DB}"/>
              </a:ext>
            </a:extLst>
          </p:cNvPr>
          <p:cNvCxnSpPr>
            <a:cxnSpLocks/>
          </p:cNvCxnSpPr>
          <p:nvPr/>
        </p:nvCxnSpPr>
        <p:spPr>
          <a:xfrm>
            <a:off x="3556000" y="5253444"/>
            <a:ext cx="2661920" cy="436156"/>
          </a:xfrm>
          <a:prstGeom prst="straightConnector1">
            <a:avLst/>
          </a:prstGeom>
          <a:ln w="38100">
            <a:solidFill>
              <a:srgbClr val="FBAA1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0387EE3-6A5B-4E1E-8C14-5456BCD3ADA2}"/>
              </a:ext>
            </a:extLst>
          </p:cNvPr>
          <p:cNvSpPr txBox="1"/>
          <p:nvPr/>
        </p:nvSpPr>
        <p:spPr>
          <a:xfrm>
            <a:off x="6217920" y="548945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所需的服务提供商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7287A28-997E-411E-A002-1A9D852051C0}"/>
              </a:ext>
            </a:extLst>
          </p:cNvPr>
          <p:cNvCxnSpPr>
            <a:cxnSpLocks/>
          </p:cNvCxnSpPr>
          <p:nvPr/>
        </p:nvCxnSpPr>
        <p:spPr>
          <a:xfrm>
            <a:off x="3815080" y="5689600"/>
            <a:ext cx="2545080" cy="579843"/>
          </a:xfrm>
          <a:prstGeom prst="straightConnector1">
            <a:avLst/>
          </a:prstGeom>
          <a:ln w="38100">
            <a:solidFill>
              <a:srgbClr val="FBAA1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AF3A1DD-5E08-49E3-BD80-BB1466074D1F}"/>
              </a:ext>
            </a:extLst>
          </p:cNvPr>
          <p:cNvSpPr txBox="1"/>
          <p:nvPr/>
        </p:nvSpPr>
        <p:spPr>
          <a:xfrm>
            <a:off x="6360160" y="608948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引导组件</a:t>
            </a:r>
          </a:p>
        </p:txBody>
      </p:sp>
    </p:spTree>
    <p:extLst>
      <p:ext uri="{BB962C8B-B14F-4D97-AF65-F5344CB8AC3E}">
        <p14:creationId xmlns:p14="http://schemas.microsoft.com/office/powerpoint/2010/main" val="89841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 r="5274"/>
          <a:stretch/>
        </p:blipFill>
        <p:spPr>
          <a:xfrm rot="16200000" flipV="1">
            <a:off x="3704770" y="1418770"/>
            <a:ext cx="6872516" cy="400594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76211" y="364496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377"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经典综艺体简" panose="02010609000101010101" pitchFamily="49" charset="-122"/>
              </a:rPr>
              <a:t>服务与依赖注入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603757" y="1243575"/>
            <a:ext cx="2853945" cy="1888502"/>
            <a:chOff x="3127754" y="1243574"/>
            <a:chExt cx="2853945" cy="188850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7754" y="1243574"/>
              <a:ext cx="2853945" cy="1888501"/>
            </a:xfrm>
            <a:prstGeom prst="rect">
              <a:avLst/>
            </a:prstGeom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文本框 9"/>
            <p:cNvSpPr txBox="1"/>
            <p:nvPr/>
          </p:nvSpPr>
          <p:spPr>
            <a:xfrm>
              <a:off x="4225886" y="1824297"/>
              <a:ext cx="1124027" cy="1107995"/>
            </a:xfrm>
            <a:prstGeom prst="rect">
              <a:avLst/>
            </a:prstGeom>
            <a:noFill/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600" i="1" dirty="0">
                  <a:solidFill>
                    <a:schemeClr val="bg1"/>
                  </a:solidFill>
                  <a:effectLst>
                    <a:outerShdw blurRad="2921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  <a:ea typeface="+mj-ea"/>
                </a:rPr>
                <a:t>04</a:t>
              </a:r>
              <a:endParaRPr lang="zh-CN" altLang="en-US" sz="6600" i="1" dirty="0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668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10163" y="2"/>
            <a:ext cx="2304976" cy="1268412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78970" y="485297"/>
            <a:ext cx="3868367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服务与依赖注入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52A91C-DBF0-4DC3-9061-8A8F0E3950D5}"/>
              </a:ext>
            </a:extLst>
          </p:cNvPr>
          <p:cNvSpPr txBox="1">
            <a:spLocks noChangeArrowheads="1"/>
          </p:cNvSpPr>
          <p:nvPr/>
        </p:nvSpPr>
        <p:spPr>
          <a:xfrm>
            <a:off x="618490" y="1753709"/>
            <a:ext cx="8281988" cy="432117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Angular </a:t>
            </a:r>
            <a:r>
              <a:rPr lang="zh-CN" altLang="en-US" sz="2400" dirty="0"/>
              <a:t>中的依赖注入</a:t>
            </a:r>
          </a:p>
          <a:p>
            <a:r>
              <a:rPr lang="zh-CN" altLang="en-US" sz="2400" dirty="0"/>
              <a:t>依赖注入（</a:t>
            </a:r>
            <a:r>
              <a:rPr lang="en-US" altLang="zh-CN" sz="2400" dirty="0"/>
              <a:t>DI</a:t>
            </a:r>
            <a:r>
              <a:rPr lang="zh-CN" altLang="en-US" sz="2400" dirty="0"/>
              <a:t>）是一种重要的应用设计模式。 </a:t>
            </a:r>
            <a:r>
              <a:rPr lang="en-US" altLang="zh-CN" sz="2400" dirty="0"/>
              <a:t>Angular </a:t>
            </a:r>
            <a:r>
              <a:rPr lang="zh-CN" altLang="en-US" sz="2400" dirty="0"/>
              <a:t>有自己的 </a:t>
            </a:r>
            <a:r>
              <a:rPr lang="en-US" altLang="zh-CN" sz="2400" dirty="0"/>
              <a:t>DI </a:t>
            </a:r>
            <a:r>
              <a:rPr lang="zh-CN" altLang="en-US" sz="2400" dirty="0"/>
              <a:t>框架，在设计应用时通常会用到它，以提升它们的开发效率和模块化程度。</a:t>
            </a:r>
          </a:p>
          <a:p>
            <a:r>
              <a:rPr lang="zh-CN" altLang="en-US" sz="2400" dirty="0"/>
              <a:t>依赖，是当类需要执行其功能时，所需要的服务或对象。 </a:t>
            </a:r>
            <a:r>
              <a:rPr lang="en-US" altLang="zh-CN" sz="2400" dirty="0"/>
              <a:t>DI </a:t>
            </a:r>
            <a:r>
              <a:rPr lang="zh-CN" altLang="en-US" sz="2400" dirty="0"/>
              <a:t>是一种编码模式，其中的类会从外部源中请求获取依赖，而不是自己创建它们。</a:t>
            </a:r>
          </a:p>
          <a:p>
            <a:r>
              <a:rPr lang="zh-CN" altLang="en-US" sz="2400" dirty="0"/>
              <a:t>在 </a:t>
            </a:r>
            <a:r>
              <a:rPr lang="en-US" altLang="zh-CN" sz="2400" dirty="0"/>
              <a:t>Angular </a:t>
            </a:r>
            <a:r>
              <a:rPr lang="zh-CN" altLang="en-US" sz="2400" dirty="0"/>
              <a:t>中，</a:t>
            </a:r>
            <a:r>
              <a:rPr lang="en-US" altLang="zh-CN" sz="2400" dirty="0"/>
              <a:t>DI </a:t>
            </a:r>
            <a:r>
              <a:rPr lang="zh-CN" altLang="en-US" sz="2400" dirty="0"/>
              <a:t>框架会在实例化该类时向其提供这个类所声明的依赖项。有多种注入依赖的方式。</a:t>
            </a:r>
          </a:p>
        </p:txBody>
      </p:sp>
    </p:spTree>
    <p:extLst>
      <p:ext uri="{BB962C8B-B14F-4D97-AF65-F5344CB8AC3E}">
        <p14:creationId xmlns:p14="http://schemas.microsoft.com/office/powerpoint/2010/main" val="189793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10163" y="2"/>
            <a:ext cx="2304976" cy="1268412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78970" y="485297"/>
            <a:ext cx="3868367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服务与依赖注入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4BC946AE-1D39-44BC-9B11-D88D0087D6E7}"/>
              </a:ext>
            </a:extLst>
          </p:cNvPr>
          <p:cNvSpPr txBox="1">
            <a:spLocks noChangeArrowheads="1"/>
          </p:cNvSpPr>
          <p:nvPr/>
        </p:nvSpPr>
        <p:spPr>
          <a:xfrm>
            <a:off x="778970" y="1678478"/>
            <a:ext cx="8281988" cy="432117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C00000"/>
                </a:solidFill>
              </a:rPr>
              <a:t>可注入对象与服务的关系：可注入对象 </a:t>
            </a:r>
            <a:r>
              <a:rPr lang="en-US" altLang="zh-CN" sz="2400" dirty="0">
                <a:solidFill>
                  <a:srgbClr val="C00000"/>
                </a:solidFill>
              </a:rPr>
              <a:t>&gt; </a:t>
            </a:r>
            <a:r>
              <a:rPr lang="zh-CN" altLang="en-US" sz="2400" dirty="0">
                <a:solidFill>
                  <a:srgbClr val="C00000"/>
                </a:solidFill>
              </a:rPr>
              <a:t>服务，可注入对象还可以是常量、对象等</a:t>
            </a:r>
            <a:endParaRPr lang="en-US" altLang="zh-CN" sz="2400" dirty="0">
              <a:solidFill>
                <a:srgbClr val="C00000"/>
              </a:solidFill>
            </a:endParaRPr>
          </a:p>
          <a:p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zh-CN" altLang="en-US" sz="2400" dirty="0"/>
              <a:t>设置元数据</a:t>
            </a:r>
            <a:endParaRPr lang="en-US" altLang="zh-CN" sz="2400" dirty="0"/>
          </a:p>
          <a:p>
            <a:pPr lvl="1"/>
            <a:r>
              <a:rPr lang="zh-CN" altLang="en-US" sz="2400" dirty="0"/>
              <a:t>在服务本身的 </a:t>
            </a:r>
            <a:r>
              <a:rPr lang="en-US" altLang="zh-CN" sz="2400" dirty="0"/>
              <a:t>@Injectable() </a:t>
            </a:r>
            <a:r>
              <a:rPr lang="zh-CN" altLang="en-US" sz="2400" dirty="0"/>
              <a:t>装饰器中。</a:t>
            </a:r>
          </a:p>
          <a:p>
            <a:pPr lvl="1"/>
            <a:r>
              <a:rPr lang="zh-CN" altLang="en-US" sz="2400" dirty="0"/>
              <a:t>在 </a:t>
            </a:r>
            <a:r>
              <a:rPr lang="en-US" altLang="zh-CN" sz="2400" dirty="0" err="1"/>
              <a:t>NgModule</a:t>
            </a:r>
            <a:r>
              <a:rPr lang="en-US" altLang="zh-CN" sz="2400" dirty="0"/>
              <a:t> </a:t>
            </a:r>
            <a:r>
              <a:rPr lang="zh-CN" altLang="en-US" sz="2400" dirty="0"/>
              <a:t>的 </a:t>
            </a:r>
            <a:r>
              <a:rPr lang="en-US" altLang="zh-CN" sz="2400" dirty="0"/>
              <a:t>@</a:t>
            </a:r>
            <a:r>
              <a:rPr lang="en-US" altLang="zh-CN" sz="2400" dirty="0" err="1"/>
              <a:t>NgModule</a:t>
            </a:r>
            <a:r>
              <a:rPr lang="en-US" altLang="zh-CN" sz="2400" dirty="0"/>
              <a:t>() </a:t>
            </a:r>
            <a:r>
              <a:rPr lang="zh-CN" altLang="en-US" sz="2400" dirty="0"/>
              <a:t>装饰器中。</a:t>
            </a:r>
          </a:p>
          <a:p>
            <a:pPr lvl="1"/>
            <a:r>
              <a:rPr lang="zh-CN" altLang="en-US" sz="2400" dirty="0"/>
              <a:t>在组件的 </a:t>
            </a:r>
            <a:r>
              <a:rPr lang="en-US" altLang="zh-CN" sz="2400" dirty="0"/>
              <a:t>@Component() </a:t>
            </a:r>
            <a:r>
              <a:rPr lang="zh-CN" altLang="en-US" sz="2400" dirty="0"/>
              <a:t>装饰器中。</a:t>
            </a:r>
          </a:p>
        </p:txBody>
      </p:sp>
    </p:spTree>
    <p:extLst>
      <p:ext uri="{BB962C8B-B14F-4D97-AF65-F5344CB8AC3E}">
        <p14:creationId xmlns:p14="http://schemas.microsoft.com/office/powerpoint/2010/main" val="175523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10163" y="2"/>
            <a:ext cx="2304976" cy="1268412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78970" y="485297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为什么使用服务？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4BC946AE-1D39-44BC-9B11-D88D0087D6E7}"/>
              </a:ext>
            </a:extLst>
          </p:cNvPr>
          <p:cNvSpPr txBox="1">
            <a:spLocks noChangeArrowheads="1"/>
          </p:cNvSpPr>
          <p:nvPr/>
        </p:nvSpPr>
        <p:spPr>
          <a:xfrm>
            <a:off x="778970" y="1678478"/>
            <a:ext cx="8281988" cy="432117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职责分离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便于增量开发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便于测试</a:t>
            </a:r>
          </a:p>
        </p:txBody>
      </p:sp>
    </p:spTree>
    <p:extLst>
      <p:ext uri="{BB962C8B-B14F-4D97-AF65-F5344CB8AC3E}">
        <p14:creationId xmlns:p14="http://schemas.microsoft.com/office/powerpoint/2010/main" val="302689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10163" y="2"/>
            <a:ext cx="2304976" cy="1268412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78970" y="4852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创建服务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4BC946AE-1D39-44BC-9B11-D88D0087D6E7}"/>
              </a:ext>
            </a:extLst>
          </p:cNvPr>
          <p:cNvSpPr txBox="1">
            <a:spLocks noChangeArrowheads="1"/>
          </p:cNvSpPr>
          <p:nvPr/>
        </p:nvSpPr>
        <p:spPr>
          <a:xfrm>
            <a:off x="778970" y="1678478"/>
            <a:ext cx="8281988" cy="432117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使用命令 </a:t>
            </a:r>
            <a:r>
              <a:rPr lang="en-US" altLang="zh-CN" dirty="0"/>
              <a:t>ng generate service service-name</a:t>
            </a:r>
          </a:p>
          <a:p>
            <a:r>
              <a:rPr lang="zh-CN" altLang="en-US" dirty="0"/>
              <a:t>例如我们创建一个叫做</a:t>
            </a:r>
            <a:r>
              <a:rPr lang="en-US" altLang="zh-CN" dirty="0" err="1"/>
              <a:t>StudentService</a:t>
            </a:r>
            <a:r>
              <a:rPr lang="zh-CN" altLang="en-US" dirty="0"/>
              <a:t>的服务：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86BF552-42B3-49A2-BC67-4159FCB276D9}"/>
              </a:ext>
            </a:extLst>
          </p:cNvPr>
          <p:cNvSpPr/>
          <p:nvPr/>
        </p:nvSpPr>
        <p:spPr>
          <a:xfrm>
            <a:off x="778970" y="2860332"/>
            <a:ext cx="78028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Injectable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providedIn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'root'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StudentService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}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getStudents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{</a:t>
            </a: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对话气泡: 矩形 2">
            <a:extLst>
              <a:ext uri="{FF2B5EF4-FFF2-40B4-BE49-F238E27FC236}">
                <a16:creationId xmlns:a16="http://schemas.microsoft.com/office/drawing/2014/main" id="{DE5330C6-8702-45FD-8258-F8C3C9E0101B}"/>
              </a:ext>
            </a:extLst>
          </p:cNvPr>
          <p:cNvSpPr/>
          <p:nvPr/>
        </p:nvSpPr>
        <p:spPr>
          <a:xfrm>
            <a:off x="778970" y="2860332"/>
            <a:ext cx="3691430" cy="888708"/>
          </a:xfrm>
          <a:prstGeom prst="wedgeRectCallout">
            <a:avLst>
              <a:gd name="adj1" fmla="val 69718"/>
              <a:gd name="adj2" fmla="val 151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165B4B-3401-4ADB-9FD0-BC89FC3605F1}"/>
              </a:ext>
            </a:extLst>
          </p:cNvPr>
          <p:cNvSpPr txBox="1"/>
          <p:nvPr/>
        </p:nvSpPr>
        <p:spPr>
          <a:xfrm flipH="1">
            <a:off x="5394960" y="3104631"/>
            <a:ext cx="4065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在整个应用级别注入服务</a:t>
            </a:r>
          </a:p>
        </p:txBody>
      </p:sp>
    </p:spTree>
    <p:extLst>
      <p:ext uri="{BB962C8B-B14F-4D97-AF65-F5344CB8AC3E}">
        <p14:creationId xmlns:p14="http://schemas.microsoft.com/office/powerpoint/2010/main" val="13941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10163" y="2"/>
            <a:ext cx="2304976" cy="1268412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78970" y="485297"/>
            <a:ext cx="222689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注入示例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F5B8AF-40DC-4A6D-B1FB-74DFD2E6FBA4}"/>
              </a:ext>
            </a:extLst>
          </p:cNvPr>
          <p:cNvSpPr/>
          <p:nvPr/>
        </p:nvSpPr>
        <p:spPr>
          <a:xfrm>
            <a:off x="778970" y="1569103"/>
            <a:ext cx="78435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...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StudentsComponent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students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[];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studentService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StudentService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ngOnInit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sutdents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studentService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getStudents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7AAB99-D5A9-48DF-BD02-4C240D7843CB}"/>
              </a:ext>
            </a:extLst>
          </p:cNvPr>
          <p:cNvSpPr/>
          <p:nvPr/>
        </p:nvSpPr>
        <p:spPr>
          <a:xfrm>
            <a:off x="2529840" y="3154680"/>
            <a:ext cx="5100320" cy="5486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8DA736-1DC9-497B-AD93-357DF13F36BE}"/>
              </a:ext>
            </a:extLst>
          </p:cNvPr>
          <p:cNvSpPr txBox="1"/>
          <p:nvPr/>
        </p:nvSpPr>
        <p:spPr>
          <a:xfrm>
            <a:off x="778970" y="5361343"/>
            <a:ext cx="341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也可以直接在模板中使用服务！</a:t>
            </a:r>
          </a:p>
        </p:txBody>
      </p:sp>
    </p:spTree>
    <p:extLst>
      <p:ext uri="{BB962C8B-B14F-4D97-AF65-F5344CB8AC3E}">
        <p14:creationId xmlns:p14="http://schemas.microsoft.com/office/powerpoint/2010/main" val="352715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10163" y="2"/>
            <a:ext cx="2304976" cy="1268412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78970" y="485297"/>
            <a:ext cx="222689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注入示例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F5B8AF-40DC-4A6D-B1FB-74DFD2E6FBA4}"/>
              </a:ext>
            </a:extLst>
          </p:cNvPr>
          <p:cNvSpPr/>
          <p:nvPr/>
        </p:nvSpPr>
        <p:spPr>
          <a:xfrm>
            <a:off x="778970" y="1493812"/>
            <a:ext cx="7843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studentService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StudentService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对话气泡: 矩形 2">
            <a:extLst>
              <a:ext uri="{FF2B5EF4-FFF2-40B4-BE49-F238E27FC236}">
                <a16:creationId xmlns:a16="http://schemas.microsoft.com/office/drawing/2014/main" id="{A5501EF6-0C22-479F-8507-12538DC37B18}"/>
              </a:ext>
            </a:extLst>
          </p:cNvPr>
          <p:cNvSpPr/>
          <p:nvPr/>
        </p:nvSpPr>
        <p:spPr>
          <a:xfrm>
            <a:off x="894080" y="2457874"/>
            <a:ext cx="7843520" cy="3641698"/>
          </a:xfrm>
          <a:prstGeom prst="wedgeRectCallout">
            <a:avLst>
              <a:gd name="adj1" fmla="val -4900"/>
              <a:gd name="adj2" fmla="val -6583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这是</a:t>
            </a:r>
            <a:r>
              <a:rPr lang="en-US" altLang="zh-CN" sz="2400" dirty="0">
                <a:solidFill>
                  <a:schemeClr val="tx1"/>
                </a:solidFill>
              </a:rPr>
              <a:t>TypeScript</a:t>
            </a:r>
            <a:r>
              <a:rPr lang="zh-CN" altLang="en-US" sz="2400" dirty="0">
                <a:solidFill>
                  <a:schemeClr val="tx1"/>
                </a:solidFill>
              </a:rPr>
              <a:t>特有的语法，意思是这个对象有一个</a:t>
            </a:r>
            <a:r>
              <a:rPr lang="en-US" altLang="zh-CN" sz="2400" dirty="0">
                <a:solidFill>
                  <a:schemeClr val="tx1"/>
                </a:solidFill>
              </a:rPr>
              <a:t>private</a:t>
            </a:r>
            <a:r>
              <a:rPr lang="zh-CN" altLang="en-US" sz="2400" dirty="0">
                <a:solidFill>
                  <a:schemeClr val="tx1"/>
                </a:solidFill>
              </a:rPr>
              <a:t>属性叫做</a:t>
            </a:r>
            <a:r>
              <a:rPr lang="en-US" altLang="zh-CN" sz="2400" dirty="0" err="1">
                <a:solidFill>
                  <a:schemeClr val="tx1"/>
                </a:solidFill>
              </a:rPr>
              <a:t>studentService</a:t>
            </a:r>
            <a:r>
              <a:rPr lang="zh-CN" altLang="en-US" sz="2400" dirty="0">
                <a:solidFill>
                  <a:schemeClr val="tx1"/>
                </a:solidFill>
              </a:rPr>
              <a:t>，类型为</a:t>
            </a:r>
            <a:r>
              <a:rPr lang="en-US" altLang="zh-CN" sz="2400" dirty="0" err="1">
                <a:solidFill>
                  <a:schemeClr val="tx1"/>
                </a:solidFill>
              </a:rPr>
              <a:t>StudentService</a:t>
            </a:r>
            <a:r>
              <a:rPr lang="zh-CN" altLang="en-US" sz="2400" dirty="0">
                <a:solidFill>
                  <a:schemeClr val="tx1"/>
                </a:solidFill>
              </a:rPr>
              <a:t>。并且它的构造函数有一个同名的形参，构造时这个形参的值会被赋给同名的对象属性。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当</a:t>
            </a:r>
            <a:r>
              <a:rPr lang="en-US" altLang="zh-CN" sz="2400" dirty="0">
                <a:solidFill>
                  <a:schemeClr val="tx1"/>
                </a:solidFill>
              </a:rPr>
              <a:t>Angular</a:t>
            </a:r>
            <a:r>
              <a:rPr lang="zh-CN" altLang="en-US" sz="2400" dirty="0">
                <a:solidFill>
                  <a:schemeClr val="tx1"/>
                </a:solidFill>
              </a:rPr>
              <a:t>发现组件的构造函数中有这样的声明时，它会自动地把相应的服务对象传入其构造函数。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由于</a:t>
            </a:r>
            <a:r>
              <a:rPr lang="en-US" altLang="zh-CN" sz="2400" dirty="0" err="1">
                <a:solidFill>
                  <a:schemeClr val="tx1"/>
                </a:solidFill>
              </a:rPr>
              <a:t>studentService</a:t>
            </a:r>
            <a:r>
              <a:rPr lang="zh-CN" altLang="en-US" sz="2400" dirty="0">
                <a:solidFill>
                  <a:schemeClr val="tx1"/>
                </a:solidFill>
              </a:rPr>
              <a:t>在全局提供，它会被注入一个全局的单例</a:t>
            </a:r>
            <a:r>
              <a:rPr lang="en-US" altLang="zh-CN" sz="2400" dirty="0" err="1">
                <a:solidFill>
                  <a:schemeClr val="tx1"/>
                </a:solidFill>
              </a:rPr>
              <a:t>StudentService</a:t>
            </a:r>
            <a:r>
              <a:rPr lang="zh-CN" altLang="en-US" sz="2400" dirty="0">
                <a:solidFill>
                  <a:schemeClr val="tx1"/>
                </a:solidFill>
              </a:rPr>
              <a:t>对象。</a:t>
            </a:r>
          </a:p>
        </p:txBody>
      </p:sp>
    </p:spTree>
    <p:extLst>
      <p:ext uri="{BB962C8B-B14F-4D97-AF65-F5344CB8AC3E}">
        <p14:creationId xmlns:p14="http://schemas.microsoft.com/office/powerpoint/2010/main" val="296453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10163" y="2"/>
            <a:ext cx="2304976" cy="1268412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5239038" y="4714718"/>
            <a:ext cx="3894803" cy="2143283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78970" y="485297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创建初始应用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CCA58F0-F4BC-4EE8-A134-3586AE30EF27}"/>
              </a:ext>
            </a:extLst>
          </p:cNvPr>
          <p:cNvSpPr/>
          <p:nvPr/>
        </p:nvSpPr>
        <p:spPr>
          <a:xfrm>
            <a:off x="829770" y="1417043"/>
            <a:ext cx="4257897" cy="7285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/>
              <a:t>命令行输入：</a:t>
            </a:r>
            <a:r>
              <a:rPr lang="en-US" altLang="zh-CN" sz="2400" b="1" dirty="0"/>
              <a:t>ng new my-app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F4D6CB-EA21-4222-AE18-06961345E827}"/>
              </a:ext>
            </a:extLst>
          </p:cNvPr>
          <p:cNvSpPr/>
          <p:nvPr/>
        </p:nvSpPr>
        <p:spPr>
          <a:xfrm>
            <a:off x="829770" y="2357243"/>
            <a:ext cx="798911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Angular CLI </a:t>
            </a:r>
            <a:r>
              <a:rPr lang="zh-CN" altLang="en-US" dirty="0"/>
              <a:t>会安装必要的 </a:t>
            </a:r>
            <a:r>
              <a:rPr lang="en-US" altLang="zh-CN" dirty="0"/>
              <a:t>Angular 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zh-CN" altLang="en-US" dirty="0"/>
              <a:t>包及其它依赖。可能要花很久。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推荐使用</a:t>
            </a:r>
            <a:r>
              <a:rPr lang="en-US" altLang="zh-CN" dirty="0"/>
              <a:t>—skip-install</a:t>
            </a:r>
            <a:r>
              <a:rPr lang="zh-CN" altLang="en-US" dirty="0"/>
              <a:t>跳过</a:t>
            </a:r>
            <a:r>
              <a:rPr lang="en-US" altLang="zh-CN" dirty="0" err="1"/>
              <a:t>npm</a:t>
            </a:r>
            <a:r>
              <a:rPr lang="zh-CN" altLang="en-US" dirty="0"/>
              <a:t>包的下载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然后利用</a:t>
            </a:r>
            <a:r>
              <a:rPr lang="en-US" altLang="zh-CN" dirty="0" err="1"/>
              <a:t>cnpm</a:t>
            </a:r>
            <a:r>
              <a:rPr lang="zh-CN" altLang="en-US" dirty="0"/>
              <a:t>或</a:t>
            </a:r>
            <a:r>
              <a:rPr lang="en-US" altLang="zh-CN" dirty="0"/>
              <a:t>yarn</a:t>
            </a:r>
            <a:r>
              <a:rPr lang="zh-CN" altLang="en-US" dirty="0"/>
              <a:t>安装依赖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还将创建下列工作区和初始项目文件：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名叫 </a:t>
            </a:r>
            <a:r>
              <a:rPr lang="en-US" altLang="zh-CN" dirty="0"/>
              <a:t>my-app</a:t>
            </a:r>
            <a:r>
              <a:rPr lang="zh-CN" altLang="en-US" dirty="0"/>
              <a:t>的目录，叫一个新的工作区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初始应用项目（</a:t>
            </a:r>
            <a:r>
              <a:rPr lang="en-US" altLang="zh-CN" dirty="0"/>
              <a:t> my-app/</a:t>
            </a:r>
            <a:r>
              <a:rPr lang="en-US" altLang="zh-CN" dirty="0" err="1"/>
              <a:t>src</a:t>
            </a:r>
            <a:r>
              <a:rPr lang="zh-CN" altLang="en-US" dirty="0"/>
              <a:t>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测试相关文件（位于 </a:t>
            </a:r>
            <a:r>
              <a:rPr lang="en-US" altLang="zh-CN" dirty="0"/>
              <a:t>e2e </a:t>
            </a:r>
            <a:r>
              <a:rPr lang="zh-CN" altLang="en-US" dirty="0"/>
              <a:t>子目录下）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相关的配置文件（*</a:t>
            </a:r>
            <a:r>
              <a:rPr lang="en-US" altLang="zh-CN" dirty="0"/>
              <a:t>.json)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81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 r="5274"/>
          <a:stretch/>
        </p:blipFill>
        <p:spPr>
          <a:xfrm rot="16200000" flipV="1">
            <a:off x="3704771" y="1418770"/>
            <a:ext cx="6872516" cy="400594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5603" y="3644969"/>
            <a:ext cx="6136616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377"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经典综艺体简" panose="02010609000101010101" pitchFamily="49" charset="-122"/>
              </a:rPr>
              <a:t>HTTP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经典综艺体简" panose="02010609000101010101" pitchFamily="49" charset="-122"/>
              </a:rPr>
              <a:t>、</a:t>
            </a: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经典综艺体简" panose="02010609000101010101" pitchFamily="49" charset="-122"/>
              </a:rPr>
              <a:t>Observable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经典综艺体简" panose="02010609000101010101" pitchFamily="49" charset="-122"/>
              </a:rPr>
              <a:t>与</a:t>
            </a:r>
            <a:r>
              <a:rPr lang="en-US" altLang="zh-CN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经典综艺体简" panose="02010609000101010101" pitchFamily="49" charset="-122"/>
              </a:rPr>
              <a:t>RxJS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经典综艺体简" panose="0201060900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603757" y="1243575"/>
            <a:ext cx="2853945" cy="1888502"/>
            <a:chOff x="3127754" y="1243574"/>
            <a:chExt cx="2853945" cy="188850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7754" y="1243574"/>
              <a:ext cx="2853945" cy="1888501"/>
            </a:xfrm>
            <a:prstGeom prst="rect">
              <a:avLst/>
            </a:prstGeom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文本框 9"/>
            <p:cNvSpPr txBox="1"/>
            <p:nvPr/>
          </p:nvSpPr>
          <p:spPr>
            <a:xfrm>
              <a:off x="4225886" y="1824297"/>
              <a:ext cx="1124027" cy="1107995"/>
            </a:xfrm>
            <a:prstGeom prst="rect">
              <a:avLst/>
            </a:prstGeom>
            <a:noFill/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600" i="1" dirty="0">
                  <a:solidFill>
                    <a:schemeClr val="bg1"/>
                  </a:solidFill>
                  <a:effectLst>
                    <a:outerShdw blurRad="2921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  <a:ea typeface="+mj-ea"/>
                </a:rPr>
                <a:t>05</a:t>
              </a:r>
              <a:endParaRPr lang="zh-CN" altLang="en-US" sz="6600" i="1" dirty="0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76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10163" y="2"/>
            <a:ext cx="2304976" cy="1268412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5239038" y="4714718"/>
            <a:ext cx="3894803" cy="2143283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78970" y="485297"/>
            <a:ext cx="2618024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HttpClient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629C60C-DEE3-41B0-BD0B-7B147E5A3E4B}"/>
              </a:ext>
            </a:extLst>
          </p:cNvPr>
          <p:cNvSpPr txBox="1"/>
          <p:nvPr/>
        </p:nvSpPr>
        <p:spPr>
          <a:xfrm>
            <a:off x="778971" y="1706880"/>
            <a:ext cx="76866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从</a:t>
            </a:r>
            <a:r>
              <a:rPr lang="en-US" altLang="zh-CN" sz="2400" dirty="0"/>
              <a:t>@angular/common/http</a:t>
            </a:r>
            <a:r>
              <a:rPr lang="zh-CN" altLang="en-US" sz="2400" dirty="0"/>
              <a:t>中导入</a:t>
            </a:r>
            <a:r>
              <a:rPr lang="en-US" altLang="zh-CN" sz="2400" dirty="0" err="1"/>
              <a:t>HttpClientModule</a:t>
            </a:r>
            <a:endParaRPr lang="en-US" altLang="zh-CN" sz="2400" dirty="0"/>
          </a:p>
          <a:p>
            <a:pPr marL="285744" indent="-285744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使用</a:t>
            </a:r>
            <a:r>
              <a:rPr lang="en-US" altLang="zh-CN" sz="2400" dirty="0" err="1"/>
              <a:t>HttpClient</a:t>
            </a:r>
            <a:r>
              <a:rPr lang="zh-CN" altLang="en-US" sz="2400" dirty="0"/>
              <a:t>发送、处理</a:t>
            </a:r>
            <a:r>
              <a:rPr lang="en-US" altLang="zh-CN" sz="2400" dirty="0"/>
              <a:t>HTTP</a:t>
            </a:r>
            <a:r>
              <a:rPr lang="zh-CN" altLang="en-US" sz="2400" dirty="0"/>
              <a:t>请求</a:t>
            </a:r>
            <a:endParaRPr lang="en-US" altLang="zh-CN" sz="2400" dirty="0"/>
          </a:p>
          <a:p>
            <a:pPr marL="285744" indent="-285744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注意：较老的教程中会使用</a:t>
            </a:r>
            <a:r>
              <a:rPr lang="en-US" altLang="zh-CN" sz="2400" dirty="0"/>
              <a:t>@angular/http</a:t>
            </a:r>
            <a:r>
              <a:rPr lang="zh-CN" altLang="en-US" sz="2400" dirty="0"/>
              <a:t>中的</a:t>
            </a:r>
            <a:r>
              <a:rPr lang="en-US" altLang="zh-CN" sz="2400" dirty="0" err="1"/>
              <a:t>HttpModule</a:t>
            </a:r>
            <a:r>
              <a:rPr lang="zh-CN" altLang="en-US" sz="2400" dirty="0"/>
              <a:t>，它已经不被推荐使用了</a:t>
            </a:r>
            <a:endParaRPr lang="en-US" altLang="zh-CN" sz="2400" dirty="0"/>
          </a:p>
          <a:p>
            <a:pPr marL="742932" lvl="1" indent="-285744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zh-CN" sz="2000" dirty="0"/>
          </a:p>
          <a:p>
            <a:pPr marL="285744" indent="-285744">
              <a:buFont typeface="Wingdings" panose="05000000000000000000" pitchFamily="2" charset="2"/>
              <a:buChar char="u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5645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10163" y="2"/>
            <a:ext cx="2304976" cy="1268412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5239038" y="4714718"/>
            <a:ext cx="3894803" cy="2143283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78970" y="485297"/>
            <a:ext cx="222689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请求示例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6FE055-0F18-4364-B66F-73F7B8DD688D}"/>
              </a:ext>
            </a:extLst>
          </p:cNvPr>
          <p:cNvSpPr/>
          <p:nvPr/>
        </p:nvSpPr>
        <p:spPr>
          <a:xfrm>
            <a:off x="778970" y="1958616"/>
            <a:ext cx="5461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HttpClient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371EA1-5A15-4D91-87B2-510AC613E2D5}"/>
              </a:ext>
            </a:extLst>
          </p:cNvPr>
          <p:cNvSpPr txBox="1"/>
          <p:nvPr/>
        </p:nvSpPr>
        <p:spPr>
          <a:xfrm>
            <a:off x="778970" y="154366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注入服务：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015061-86EE-437C-941B-274DD1A7D26D}"/>
              </a:ext>
            </a:extLst>
          </p:cNvPr>
          <p:cNvSpPr txBox="1"/>
          <p:nvPr/>
        </p:nvSpPr>
        <p:spPr>
          <a:xfrm>
            <a:off x="778970" y="2493764"/>
            <a:ext cx="2246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发送</a:t>
            </a:r>
            <a:r>
              <a:rPr lang="en-US" altLang="zh-CN" sz="2400" dirty="0"/>
              <a:t>GET</a:t>
            </a:r>
            <a:r>
              <a:rPr lang="zh-CN" altLang="en-US" sz="2400" dirty="0"/>
              <a:t>请求：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A01904-CC47-4F48-BDD7-CB5A1C9F66BE}"/>
              </a:ext>
            </a:extLst>
          </p:cNvPr>
          <p:cNvSpPr/>
          <p:nvPr/>
        </p:nvSpPr>
        <p:spPr>
          <a:xfrm>
            <a:off x="778970" y="2863096"/>
            <a:ext cx="83548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getStudents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Observable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[]&gt; {</a:t>
            </a:r>
          </a:p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  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[]&gt;(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/students'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pipe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       tap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'fetched students'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)),</a:t>
            </a: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catchError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handleError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[]&gt;(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getStudents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,[]))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D73358C2-8531-40F1-AA78-1824B5AADAF3}"/>
              </a:ext>
            </a:extLst>
          </p:cNvPr>
          <p:cNvSpPr/>
          <p:nvPr/>
        </p:nvSpPr>
        <p:spPr>
          <a:xfrm>
            <a:off x="1986115" y="3198715"/>
            <a:ext cx="5073445" cy="321233"/>
          </a:xfrm>
          <a:prstGeom prst="wedgeRectCallout">
            <a:avLst>
              <a:gd name="adj1" fmla="val -21243"/>
              <a:gd name="adj2" fmla="val 48488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7E3FCE-C3EE-4A5C-82B9-1840B3459AD0}"/>
              </a:ext>
            </a:extLst>
          </p:cNvPr>
          <p:cNvSpPr txBox="1"/>
          <p:nvPr/>
        </p:nvSpPr>
        <p:spPr>
          <a:xfrm>
            <a:off x="1892416" y="5030140"/>
            <a:ext cx="4618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向指定的</a:t>
            </a:r>
            <a:r>
              <a:rPr lang="en-US" altLang="zh-CN" sz="2400" dirty="0"/>
              <a:t>URL</a:t>
            </a:r>
            <a:r>
              <a:rPr lang="zh-CN" altLang="en-US" sz="2400" dirty="0"/>
              <a:t>发送</a:t>
            </a:r>
            <a:r>
              <a:rPr lang="en-US" altLang="zh-CN" sz="2400" dirty="0"/>
              <a:t>GET</a:t>
            </a:r>
            <a:r>
              <a:rPr lang="zh-CN" altLang="en-US" sz="2400" dirty="0"/>
              <a:t>类型的请求</a:t>
            </a:r>
            <a:endParaRPr lang="en-US" altLang="zh-CN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5EDFF5-B08D-46C6-A156-C53505570B28}"/>
              </a:ext>
            </a:extLst>
          </p:cNvPr>
          <p:cNvSpPr txBox="1"/>
          <p:nvPr/>
        </p:nvSpPr>
        <p:spPr>
          <a:xfrm>
            <a:off x="6510988" y="240691"/>
            <a:ext cx="25677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HttpClient</a:t>
            </a:r>
            <a:r>
              <a:rPr lang="zh-CN" altLang="en-US" sz="2000" dirty="0"/>
              <a:t>方法：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request()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delete()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get()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head()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post()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put()</a:t>
            </a:r>
          </a:p>
        </p:txBody>
      </p:sp>
    </p:spTree>
    <p:extLst>
      <p:ext uri="{BB962C8B-B14F-4D97-AF65-F5344CB8AC3E}">
        <p14:creationId xmlns:p14="http://schemas.microsoft.com/office/powerpoint/2010/main" val="255228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10163" y="2"/>
            <a:ext cx="2304976" cy="1268412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5239038" y="4714718"/>
            <a:ext cx="3894803" cy="2143283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78970" y="485297"/>
            <a:ext cx="222689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请求示例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6FE055-0F18-4364-B66F-73F7B8DD688D}"/>
              </a:ext>
            </a:extLst>
          </p:cNvPr>
          <p:cNvSpPr/>
          <p:nvPr/>
        </p:nvSpPr>
        <p:spPr>
          <a:xfrm>
            <a:off x="778970" y="1958616"/>
            <a:ext cx="5461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HttpClient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371EA1-5A15-4D91-87B2-510AC613E2D5}"/>
              </a:ext>
            </a:extLst>
          </p:cNvPr>
          <p:cNvSpPr txBox="1"/>
          <p:nvPr/>
        </p:nvSpPr>
        <p:spPr>
          <a:xfrm>
            <a:off x="778970" y="154366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注入服务：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015061-86EE-437C-941B-274DD1A7D26D}"/>
              </a:ext>
            </a:extLst>
          </p:cNvPr>
          <p:cNvSpPr txBox="1"/>
          <p:nvPr/>
        </p:nvSpPr>
        <p:spPr>
          <a:xfrm>
            <a:off x="778970" y="2493764"/>
            <a:ext cx="2246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发送</a:t>
            </a:r>
            <a:r>
              <a:rPr lang="en-US" altLang="zh-CN" sz="2400" dirty="0"/>
              <a:t>GET</a:t>
            </a:r>
            <a:r>
              <a:rPr lang="zh-CN" altLang="en-US" sz="2400" dirty="0"/>
              <a:t>请求：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A01904-CC47-4F48-BDD7-CB5A1C9F66BE}"/>
              </a:ext>
            </a:extLst>
          </p:cNvPr>
          <p:cNvSpPr/>
          <p:nvPr/>
        </p:nvSpPr>
        <p:spPr>
          <a:xfrm>
            <a:off x="778970" y="2863096"/>
            <a:ext cx="83548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getStudents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Observable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[]&gt; {</a:t>
            </a:r>
          </a:p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  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[]&gt;(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/students'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pipe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       tap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'fetched students'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)),</a:t>
            </a:r>
          </a:p>
          <a:p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catchError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handleError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[]&gt;(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getStudents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,[]))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D73358C2-8531-40F1-AA78-1824B5AADAF3}"/>
              </a:ext>
            </a:extLst>
          </p:cNvPr>
          <p:cNvSpPr/>
          <p:nvPr/>
        </p:nvSpPr>
        <p:spPr>
          <a:xfrm>
            <a:off x="1042219" y="3503326"/>
            <a:ext cx="7610169" cy="1075673"/>
          </a:xfrm>
          <a:prstGeom prst="wedgeRectCallout">
            <a:avLst>
              <a:gd name="adj1" fmla="val -15817"/>
              <a:gd name="adj2" fmla="val 8544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7E3FCE-C3EE-4A5C-82B9-1840B3459AD0}"/>
              </a:ext>
            </a:extLst>
          </p:cNvPr>
          <p:cNvSpPr txBox="1"/>
          <p:nvPr/>
        </p:nvSpPr>
        <p:spPr>
          <a:xfrm>
            <a:off x="1892416" y="5030140"/>
            <a:ext cx="599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利用</a:t>
            </a:r>
            <a:r>
              <a:rPr lang="en-US" altLang="zh-CN" sz="2400" dirty="0" err="1"/>
              <a:t>RxJS</a:t>
            </a:r>
            <a:r>
              <a:rPr lang="zh-CN" altLang="en-US" sz="2400" dirty="0"/>
              <a:t>操作符进行记录日志、处理错误等</a:t>
            </a:r>
            <a:endParaRPr lang="en-US" altLang="zh-CN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B459DB-CBDA-47AF-9BC3-6501EA1418EB}"/>
              </a:ext>
            </a:extLst>
          </p:cNvPr>
          <p:cNvSpPr txBox="1"/>
          <p:nvPr/>
        </p:nvSpPr>
        <p:spPr>
          <a:xfrm>
            <a:off x="6510988" y="240691"/>
            <a:ext cx="25677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HttpClient</a:t>
            </a:r>
            <a:r>
              <a:rPr lang="zh-CN" altLang="en-US" sz="2000" dirty="0"/>
              <a:t>方法：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request()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delete()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get()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head()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post()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put()</a:t>
            </a:r>
          </a:p>
        </p:txBody>
      </p:sp>
    </p:spTree>
    <p:extLst>
      <p:ext uri="{BB962C8B-B14F-4D97-AF65-F5344CB8AC3E}">
        <p14:creationId xmlns:p14="http://schemas.microsoft.com/office/powerpoint/2010/main" val="358244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10163" y="2"/>
            <a:ext cx="2304976" cy="1268412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5239038" y="4714718"/>
            <a:ext cx="3894803" cy="2143283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78970" y="485297"/>
            <a:ext cx="5724644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RxJS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与</a:t>
            </a: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Observable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简介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5F3F41-563B-466A-A6B5-09DC3A137A69}"/>
              </a:ext>
            </a:extLst>
          </p:cNvPr>
          <p:cNvSpPr txBox="1"/>
          <p:nvPr/>
        </p:nvSpPr>
        <p:spPr>
          <a:xfrm>
            <a:off x="778970" y="1543665"/>
            <a:ext cx="74899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RxJS</a:t>
            </a:r>
            <a:r>
              <a:rPr lang="zh-CN" altLang="en-US" sz="2400" dirty="0"/>
              <a:t>（响应式扩展的 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版）是一个使用可观察对象进行响应式编程的库，它让组合异步代码和基于回调的代码变得更简单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RxJS</a:t>
            </a:r>
            <a:r>
              <a:rPr lang="en-US" altLang="zh-CN" sz="2400" dirty="0"/>
              <a:t> Docs)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RxJS</a:t>
            </a:r>
            <a:r>
              <a:rPr lang="en-US" altLang="zh-CN" sz="2400" dirty="0"/>
              <a:t> </a:t>
            </a:r>
            <a:r>
              <a:rPr lang="zh-CN" altLang="en-US" sz="2400" dirty="0"/>
              <a:t>提供了一种对 </a:t>
            </a:r>
            <a:r>
              <a:rPr lang="en-US" altLang="zh-CN" sz="2400" dirty="0"/>
              <a:t>Observable </a:t>
            </a:r>
            <a:r>
              <a:rPr lang="zh-CN" altLang="en-US" sz="2400" dirty="0"/>
              <a:t>的实现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Observable</a:t>
            </a:r>
            <a:r>
              <a:rPr lang="zh-CN" altLang="en-US" sz="2400" dirty="0"/>
              <a:t>可以被看作一个数据源，发布者通过</a:t>
            </a:r>
            <a:r>
              <a:rPr lang="en-US" altLang="zh-CN" sz="2400" dirty="0"/>
              <a:t>Observable</a:t>
            </a:r>
            <a:r>
              <a:rPr lang="zh-CN" altLang="en-US" sz="2400" dirty="0"/>
              <a:t>发布数据。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Observable</a:t>
            </a:r>
            <a:r>
              <a:rPr lang="zh-CN" altLang="en-US" sz="2400" dirty="0"/>
              <a:t>对象可以通过</a:t>
            </a:r>
            <a:r>
              <a:rPr lang="en-US" altLang="zh-CN" sz="2400" dirty="0"/>
              <a:t>subscribe(callback)</a:t>
            </a:r>
            <a:r>
              <a:rPr lang="zh-CN" altLang="en-US" sz="2400" dirty="0"/>
              <a:t>方法被订阅，当有新的数据被发布时，传入的回调方法将被执行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RxJS</a:t>
            </a:r>
            <a:r>
              <a:rPr lang="zh-CN" altLang="en-US" sz="2400" dirty="0"/>
              <a:t>和</a:t>
            </a:r>
            <a:r>
              <a:rPr lang="en-US" altLang="zh-CN" sz="2400" dirty="0"/>
              <a:t>Observable</a:t>
            </a:r>
            <a:r>
              <a:rPr lang="zh-CN" altLang="en-US" sz="2400" dirty="0"/>
              <a:t>在</a:t>
            </a:r>
            <a:r>
              <a:rPr lang="en-US" altLang="zh-CN" sz="2400" dirty="0"/>
              <a:t>Angular</a:t>
            </a:r>
            <a:r>
              <a:rPr lang="zh-CN" altLang="en-US" sz="2400" dirty="0"/>
              <a:t>异步代码中经常使用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568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10163" y="2"/>
            <a:ext cx="2304976" cy="1268412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5239038" y="4714718"/>
            <a:ext cx="3894803" cy="2143283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78970" y="485297"/>
            <a:ext cx="4113627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订阅</a:t>
            </a: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Observable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6245C-B7D4-4707-B96C-8C5824F1A95E}"/>
              </a:ext>
            </a:extLst>
          </p:cNvPr>
          <p:cNvSpPr/>
          <p:nvPr/>
        </p:nvSpPr>
        <p:spPr>
          <a:xfrm>
            <a:off x="778970" y="1459353"/>
            <a:ext cx="66810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subscribeStudent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studentService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getStudent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subscribe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0D5C16-017D-4CCF-9C1E-52CFA4513E89}"/>
              </a:ext>
            </a:extLst>
          </p:cNvPr>
          <p:cNvSpPr txBox="1"/>
          <p:nvPr/>
        </p:nvSpPr>
        <p:spPr>
          <a:xfrm>
            <a:off x="778970" y="2967335"/>
            <a:ext cx="7342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订阅</a:t>
            </a:r>
            <a:r>
              <a:rPr lang="en-US" altLang="zh-CN" sz="2400" dirty="0"/>
              <a:t>Observable</a:t>
            </a:r>
            <a:r>
              <a:rPr lang="zh-CN" altLang="en-US" sz="2400" dirty="0"/>
              <a:t>后会立即返回，而不会等待网络使得整个应用卡住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subscrible</a:t>
            </a:r>
            <a:r>
              <a:rPr lang="en-US" altLang="zh-CN" sz="2400" dirty="0"/>
              <a:t>()</a:t>
            </a:r>
            <a:r>
              <a:rPr lang="zh-CN" altLang="en-US" sz="2400" dirty="0"/>
              <a:t>方法传入回调函数，请求完成时，</a:t>
            </a:r>
            <a:r>
              <a:rPr lang="en-US" altLang="zh-CN" sz="2400" dirty="0"/>
              <a:t>Observable</a:t>
            </a:r>
            <a:r>
              <a:rPr lang="zh-CN" altLang="en-US" sz="2400" dirty="0"/>
              <a:t>对象会发送数据并调用回调函数</a:t>
            </a:r>
          </a:p>
        </p:txBody>
      </p:sp>
    </p:spTree>
    <p:extLst>
      <p:ext uri="{BB962C8B-B14F-4D97-AF65-F5344CB8AC3E}">
        <p14:creationId xmlns:p14="http://schemas.microsoft.com/office/powerpoint/2010/main" val="391086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 r="5274"/>
          <a:stretch/>
        </p:blipFill>
        <p:spPr>
          <a:xfrm rot="16200000" flipV="1">
            <a:off x="3704770" y="1418770"/>
            <a:ext cx="6872516" cy="400594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45658" y="364496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377"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经典综艺体简" panose="02010609000101010101" pitchFamily="49" charset="-122"/>
              </a:rPr>
              <a:t>代码演示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603757" y="1243575"/>
            <a:ext cx="2853945" cy="1888502"/>
            <a:chOff x="3127754" y="1243574"/>
            <a:chExt cx="2853945" cy="188850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7754" y="1243574"/>
              <a:ext cx="2853945" cy="1888501"/>
            </a:xfrm>
            <a:prstGeom prst="rect">
              <a:avLst/>
            </a:prstGeom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文本框 9"/>
            <p:cNvSpPr txBox="1"/>
            <p:nvPr/>
          </p:nvSpPr>
          <p:spPr>
            <a:xfrm>
              <a:off x="4225886" y="1824297"/>
              <a:ext cx="1124027" cy="1107995"/>
            </a:xfrm>
            <a:prstGeom prst="rect">
              <a:avLst/>
            </a:prstGeom>
            <a:noFill/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600" i="1" dirty="0">
                  <a:solidFill>
                    <a:schemeClr val="bg1"/>
                  </a:solidFill>
                  <a:effectLst>
                    <a:outerShdw blurRad="2921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  <a:ea typeface="+mj-ea"/>
                </a:rPr>
                <a:t>06</a:t>
              </a:r>
              <a:endParaRPr lang="zh-CN" altLang="en-US" sz="6600" i="1" dirty="0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074BB7F-D779-47EB-BFE4-CC6C1D159D19}"/>
              </a:ext>
            </a:extLst>
          </p:cNvPr>
          <p:cNvSpPr txBox="1"/>
          <p:nvPr/>
        </p:nvSpPr>
        <p:spPr>
          <a:xfrm>
            <a:off x="1603757" y="4527193"/>
            <a:ext cx="6416184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1600" i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ea typeface="微软雅黑"/>
              </a:rPr>
              <a:t>路由、</a:t>
            </a:r>
            <a:r>
              <a:rPr lang="en-US" altLang="zh-CN" sz="1600" i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ea typeface="微软雅黑"/>
              </a:rPr>
              <a:t>HTTP</a:t>
            </a:r>
            <a:r>
              <a:rPr lang="zh-CN" altLang="en-US" sz="1600" i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ea typeface="微软雅黑"/>
              </a:rPr>
              <a:t>、</a:t>
            </a:r>
            <a:r>
              <a:rPr lang="en-US" altLang="zh-CN" sz="1600" i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ea typeface="微软雅黑"/>
              </a:rPr>
              <a:t>Observable</a:t>
            </a:r>
            <a:r>
              <a:rPr lang="zh-CN" altLang="en-US" sz="1600" i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ea typeface="微软雅黑"/>
              </a:rPr>
              <a:t>与</a:t>
            </a:r>
            <a:r>
              <a:rPr lang="en-US" altLang="zh-CN" sz="1600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ea typeface="微软雅黑"/>
              </a:rPr>
              <a:t>RxJS</a:t>
            </a:r>
            <a:r>
              <a:rPr lang="zh-CN" altLang="en-US" sz="1600" i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ea typeface="微软雅黑"/>
              </a:rPr>
              <a:t>、</a:t>
            </a:r>
            <a:r>
              <a:rPr lang="en-US" altLang="zh-CN" sz="1600" i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ea typeface="微软雅黑"/>
              </a:rPr>
              <a:t>NG-ZORRO</a:t>
            </a:r>
            <a:r>
              <a:rPr lang="zh-CN" altLang="en-US" sz="1600" i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ea typeface="微软雅黑"/>
              </a:rPr>
              <a:t>组件库</a:t>
            </a:r>
            <a:endParaRPr lang="en-US" altLang="zh-CN" sz="1600" i="1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4338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10163" y="2"/>
            <a:ext cx="2304976" cy="1268412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5239038" y="4714718"/>
            <a:ext cx="3894803" cy="2143283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78970" y="485297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其他内容与资料推荐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629C60C-DEE3-41B0-BD0B-7B147E5A3E4B}"/>
              </a:ext>
            </a:extLst>
          </p:cNvPr>
          <p:cNvSpPr txBox="1"/>
          <p:nvPr/>
        </p:nvSpPr>
        <p:spPr>
          <a:xfrm>
            <a:off x="778970" y="1706880"/>
            <a:ext cx="8172430" cy="606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其他内容：管道、表单、动画等</a:t>
            </a:r>
            <a:endParaRPr lang="en-US" altLang="zh-CN" sz="2000" dirty="0"/>
          </a:p>
          <a:p>
            <a:pPr marL="285744" indent="-285744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中文官方网站</a:t>
            </a:r>
            <a:r>
              <a:rPr lang="en-US" altLang="zh-CN" sz="2000" b="1" dirty="0"/>
              <a:t>angular.cn</a:t>
            </a:r>
            <a:r>
              <a:rPr lang="zh-CN" altLang="en-US" sz="2000" dirty="0"/>
              <a:t>（示例、</a:t>
            </a:r>
            <a:r>
              <a:rPr lang="en-US" altLang="zh-CN" sz="2000" dirty="0"/>
              <a:t>API</a:t>
            </a:r>
            <a:r>
              <a:rPr lang="zh-CN" altLang="en-US" sz="2000" dirty="0"/>
              <a:t>参考、</a:t>
            </a:r>
            <a:r>
              <a:rPr lang="en-US" altLang="zh-CN" sz="2000" dirty="0"/>
              <a:t>Angular CLI</a:t>
            </a:r>
            <a:r>
              <a:rPr lang="zh-CN" altLang="en-US" sz="2000" dirty="0"/>
              <a:t>命令手册）</a:t>
            </a:r>
            <a:endParaRPr lang="en-US" altLang="zh-CN" sz="2000" dirty="0"/>
          </a:p>
          <a:p>
            <a:pPr marL="285744" indent="-285744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/>
              <a:t>《Angular</a:t>
            </a:r>
            <a:r>
              <a:rPr lang="zh-CN" altLang="en-US" sz="2000" dirty="0"/>
              <a:t>权威教程</a:t>
            </a:r>
            <a:r>
              <a:rPr lang="en-US" altLang="zh-CN" sz="2000" dirty="0"/>
              <a:t>》</a:t>
            </a:r>
            <a:r>
              <a:rPr lang="zh-CN" altLang="en-US" sz="2000" dirty="0"/>
              <a:t>第二章以及以后（</a:t>
            </a:r>
            <a:r>
              <a:rPr lang="en-US" altLang="zh-CN" sz="2000" dirty="0"/>
              <a:t>HTTP</a:t>
            </a:r>
            <a:r>
              <a:rPr lang="zh-CN" altLang="en-US" sz="2000" dirty="0"/>
              <a:t>一章过时）</a:t>
            </a:r>
            <a:endParaRPr lang="en-US" altLang="zh-CN" sz="2000" dirty="0"/>
          </a:p>
          <a:p>
            <a:pPr marL="742944" lvl="1" indent="-285744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循序渐进、内容全面</a:t>
            </a:r>
            <a:endParaRPr lang="en-US" altLang="zh-CN" sz="2000" dirty="0"/>
          </a:p>
          <a:p>
            <a:pPr marL="742944" lvl="1" indent="-285744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讲述必要的</a:t>
            </a:r>
            <a:r>
              <a:rPr lang="en-US" altLang="zh-CN" sz="2000" dirty="0"/>
              <a:t>TypeScript</a:t>
            </a:r>
            <a:r>
              <a:rPr lang="zh-CN" altLang="en-US" sz="2000" dirty="0"/>
              <a:t>知识</a:t>
            </a:r>
            <a:endParaRPr lang="en-US" altLang="zh-CN" sz="2000" dirty="0"/>
          </a:p>
          <a:p>
            <a:pPr marL="285744" indent="-285744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/>
              <a:t>ES6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TypeScirpt</a:t>
            </a:r>
            <a:r>
              <a:rPr lang="zh-CN" altLang="en-US" sz="2000" dirty="0"/>
              <a:t>知识可参考官网和国内总结的博客（内容不多）</a:t>
            </a:r>
            <a:endParaRPr lang="en-US" altLang="zh-CN" sz="2000" dirty="0"/>
          </a:p>
          <a:p>
            <a:pPr marL="742944" lvl="1" indent="-285744">
              <a:lnSpc>
                <a:spcPct val="200000"/>
              </a:lnSpc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742944" lvl="1" indent="-285744">
              <a:lnSpc>
                <a:spcPct val="200000"/>
              </a:lnSpc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marL="742932" lvl="1" indent="-285744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zh-CN" sz="2000" dirty="0"/>
          </a:p>
          <a:p>
            <a:pPr marL="285744" indent="-285744">
              <a:buFont typeface="Wingdings" panose="05000000000000000000" pitchFamily="2" charset="2"/>
              <a:buChar char="u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327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937261" y="1179515"/>
            <a:ext cx="1435100" cy="2757487"/>
          </a:xfrm>
          <a:custGeom>
            <a:avLst/>
            <a:gdLst>
              <a:gd name="connsiteX0" fmla="*/ 0 w 1435100"/>
              <a:gd name="connsiteY0" fmla="*/ 0 h 2757487"/>
              <a:gd name="connsiteX1" fmla="*/ 1435100 w 1435100"/>
              <a:gd name="connsiteY1" fmla="*/ 0 h 2757487"/>
              <a:gd name="connsiteX2" fmla="*/ 1435100 w 1435100"/>
              <a:gd name="connsiteY2" fmla="*/ 496887 h 2757487"/>
              <a:gd name="connsiteX3" fmla="*/ 1352094 w 1435100"/>
              <a:gd name="connsiteY3" fmla="*/ 496887 h 2757487"/>
              <a:gd name="connsiteX4" fmla="*/ 1352094 w 1435100"/>
              <a:gd name="connsiteY4" fmla="*/ 83006 h 2757487"/>
              <a:gd name="connsiteX5" fmla="*/ 83006 w 1435100"/>
              <a:gd name="connsiteY5" fmla="*/ 83006 h 2757487"/>
              <a:gd name="connsiteX6" fmla="*/ 83006 w 1435100"/>
              <a:gd name="connsiteY6" fmla="*/ 2674481 h 2757487"/>
              <a:gd name="connsiteX7" fmla="*/ 1352094 w 1435100"/>
              <a:gd name="connsiteY7" fmla="*/ 2674481 h 2757487"/>
              <a:gd name="connsiteX8" fmla="*/ 1352094 w 1435100"/>
              <a:gd name="connsiteY8" fmla="*/ 2260540 h 2757487"/>
              <a:gd name="connsiteX9" fmla="*/ 1435100 w 1435100"/>
              <a:gd name="connsiteY9" fmla="*/ 2260540 h 2757487"/>
              <a:gd name="connsiteX10" fmla="*/ 1435100 w 1435100"/>
              <a:gd name="connsiteY10" fmla="*/ 2757487 h 2757487"/>
              <a:gd name="connsiteX11" fmla="*/ 0 w 1435100"/>
              <a:gd name="connsiteY11" fmla="*/ 2757487 h 275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35100" h="2757487">
                <a:moveTo>
                  <a:pt x="0" y="0"/>
                </a:moveTo>
                <a:lnTo>
                  <a:pt x="1435100" y="0"/>
                </a:lnTo>
                <a:lnTo>
                  <a:pt x="1435100" y="496887"/>
                </a:lnTo>
                <a:lnTo>
                  <a:pt x="1352094" y="496887"/>
                </a:lnTo>
                <a:lnTo>
                  <a:pt x="1352094" y="83006"/>
                </a:lnTo>
                <a:lnTo>
                  <a:pt x="83006" y="83006"/>
                </a:lnTo>
                <a:lnTo>
                  <a:pt x="83006" y="2674481"/>
                </a:lnTo>
                <a:lnTo>
                  <a:pt x="1352094" y="2674481"/>
                </a:lnTo>
                <a:lnTo>
                  <a:pt x="1352094" y="2260540"/>
                </a:lnTo>
                <a:lnTo>
                  <a:pt x="1435100" y="2260540"/>
                </a:lnTo>
                <a:lnTo>
                  <a:pt x="1435100" y="2757487"/>
                </a:lnTo>
                <a:lnTo>
                  <a:pt x="0" y="2757487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zh-CN" altLang="en-US">
              <a:solidFill>
                <a:prstClr val="black"/>
              </a:solidFill>
              <a:latin typeface="Arial"/>
              <a:ea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99634" y="2110958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77">
              <a:defRPr/>
            </a:pPr>
            <a:r>
              <a:rPr lang="zh-CN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ea typeface="微软雅黑"/>
              </a:rPr>
              <a:t>感谢您的观看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747140" y="3484047"/>
            <a:ext cx="1280155" cy="376756"/>
            <a:chOff x="8931239" y="4779393"/>
            <a:chExt cx="1280155" cy="376756"/>
          </a:xfrm>
        </p:grpSpPr>
        <p:sp>
          <p:nvSpPr>
            <p:cNvPr id="14" name="文本框 13"/>
            <p:cNvSpPr txBox="1"/>
            <p:nvPr/>
          </p:nvSpPr>
          <p:spPr>
            <a:xfrm>
              <a:off x="9270999" y="4798494"/>
              <a:ext cx="9403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 defTabSz="914377">
                <a:defRPr/>
              </a:pPr>
              <a:r>
                <a:rPr lang="zh-CN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entury Gothic" panose="020B0502020202020204" pitchFamily="34" charset="0"/>
                  <a:ea typeface="微软雅黑"/>
                </a:rPr>
                <a:t>朱小宁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 rot="2700000">
              <a:off x="8931239" y="4779393"/>
              <a:ext cx="376756" cy="3767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defTabSz="914377">
                <a:defRPr/>
              </a:pPr>
              <a:endParaRPr lang="zh-CN" altLang="en-US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6" name="椭圆 14"/>
            <p:cNvSpPr/>
            <p:nvPr/>
          </p:nvSpPr>
          <p:spPr>
            <a:xfrm>
              <a:off x="9032842" y="4871950"/>
              <a:ext cx="173551" cy="191642"/>
            </a:xfrm>
            <a:custGeom>
              <a:avLst/>
              <a:gdLst>
                <a:gd name="T0" fmla="*/ 4679 w 5850"/>
                <a:gd name="T1" fmla="*/ 4350 h 6469"/>
                <a:gd name="T2" fmla="*/ 3615 w 5850"/>
                <a:gd name="T3" fmla="*/ 3289 h 6469"/>
                <a:gd name="T4" fmla="*/ 3638 w 5850"/>
                <a:gd name="T5" fmla="*/ 3151 h 6469"/>
                <a:gd name="T6" fmla="*/ 3969 w 5850"/>
                <a:gd name="T7" fmla="*/ 2500 h 6469"/>
                <a:gd name="T8" fmla="*/ 4273 w 5850"/>
                <a:gd name="T9" fmla="*/ 1950 h 6469"/>
                <a:gd name="T10" fmla="*/ 4154 w 5850"/>
                <a:gd name="T11" fmla="*/ 1678 h 6469"/>
                <a:gd name="T12" fmla="*/ 4238 w 5850"/>
                <a:gd name="T13" fmla="*/ 1107 h 6469"/>
                <a:gd name="T14" fmla="*/ 2940 w 5850"/>
                <a:gd name="T15" fmla="*/ 0 h 6469"/>
                <a:gd name="T16" fmla="*/ 2925 w 5850"/>
                <a:gd name="T17" fmla="*/ 0 h 6469"/>
                <a:gd name="T18" fmla="*/ 2911 w 5850"/>
                <a:gd name="T19" fmla="*/ 0 h 6469"/>
                <a:gd name="T20" fmla="*/ 1612 w 5850"/>
                <a:gd name="T21" fmla="*/ 1107 h 6469"/>
                <a:gd name="T22" fmla="*/ 1696 w 5850"/>
                <a:gd name="T23" fmla="*/ 1678 h 6469"/>
                <a:gd name="T24" fmla="*/ 1578 w 5850"/>
                <a:gd name="T25" fmla="*/ 1950 h 6469"/>
                <a:gd name="T26" fmla="*/ 1881 w 5850"/>
                <a:gd name="T27" fmla="*/ 2500 h 6469"/>
                <a:gd name="T28" fmla="*/ 2213 w 5850"/>
                <a:gd name="T29" fmla="*/ 3151 h 6469"/>
                <a:gd name="T30" fmla="*/ 2235 w 5850"/>
                <a:gd name="T31" fmla="*/ 3289 h 6469"/>
                <a:gd name="T32" fmla="*/ 1172 w 5850"/>
                <a:gd name="T33" fmla="*/ 4350 h 6469"/>
                <a:gd name="T34" fmla="*/ 0 w 5850"/>
                <a:gd name="T35" fmla="*/ 5141 h 6469"/>
                <a:gd name="T36" fmla="*/ 0 w 5850"/>
                <a:gd name="T37" fmla="*/ 6469 h 6469"/>
                <a:gd name="T38" fmla="*/ 2923 w 5850"/>
                <a:gd name="T39" fmla="*/ 6469 h 6469"/>
                <a:gd name="T40" fmla="*/ 2927 w 5850"/>
                <a:gd name="T41" fmla="*/ 6469 h 6469"/>
                <a:gd name="T42" fmla="*/ 5850 w 5850"/>
                <a:gd name="T43" fmla="*/ 6469 h 6469"/>
                <a:gd name="T44" fmla="*/ 5850 w 5850"/>
                <a:gd name="T45" fmla="*/ 5141 h 6469"/>
                <a:gd name="T46" fmla="*/ 4679 w 5850"/>
                <a:gd name="T47" fmla="*/ 4350 h 6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50" h="6469">
                  <a:moveTo>
                    <a:pt x="4679" y="4350"/>
                  </a:moveTo>
                  <a:cubicBezTo>
                    <a:pt x="3873" y="4059"/>
                    <a:pt x="3615" y="3814"/>
                    <a:pt x="3615" y="3289"/>
                  </a:cubicBezTo>
                  <a:cubicBezTo>
                    <a:pt x="3615" y="3231"/>
                    <a:pt x="3624" y="3187"/>
                    <a:pt x="3638" y="3151"/>
                  </a:cubicBezTo>
                  <a:cubicBezTo>
                    <a:pt x="3701" y="2989"/>
                    <a:pt x="3881" y="2971"/>
                    <a:pt x="3969" y="2500"/>
                  </a:cubicBezTo>
                  <a:cubicBezTo>
                    <a:pt x="4014" y="2260"/>
                    <a:pt x="4231" y="2496"/>
                    <a:pt x="4273" y="1950"/>
                  </a:cubicBezTo>
                  <a:cubicBezTo>
                    <a:pt x="4273" y="1732"/>
                    <a:pt x="4154" y="1678"/>
                    <a:pt x="4154" y="1678"/>
                  </a:cubicBezTo>
                  <a:cubicBezTo>
                    <a:pt x="4154" y="1678"/>
                    <a:pt x="4215" y="1355"/>
                    <a:pt x="4238" y="1107"/>
                  </a:cubicBezTo>
                  <a:cubicBezTo>
                    <a:pt x="4268" y="798"/>
                    <a:pt x="4058" y="0"/>
                    <a:pt x="2940" y="0"/>
                  </a:cubicBezTo>
                  <a:cubicBezTo>
                    <a:pt x="2935" y="0"/>
                    <a:pt x="2930" y="0"/>
                    <a:pt x="2925" y="0"/>
                  </a:cubicBezTo>
                  <a:cubicBezTo>
                    <a:pt x="2921" y="0"/>
                    <a:pt x="2916" y="0"/>
                    <a:pt x="2911" y="0"/>
                  </a:cubicBezTo>
                  <a:cubicBezTo>
                    <a:pt x="1793" y="0"/>
                    <a:pt x="1583" y="798"/>
                    <a:pt x="1612" y="1107"/>
                  </a:cubicBezTo>
                  <a:cubicBezTo>
                    <a:pt x="1636" y="1355"/>
                    <a:pt x="1696" y="1678"/>
                    <a:pt x="1696" y="1678"/>
                  </a:cubicBezTo>
                  <a:cubicBezTo>
                    <a:pt x="1696" y="1678"/>
                    <a:pt x="1578" y="1732"/>
                    <a:pt x="1578" y="1950"/>
                  </a:cubicBezTo>
                  <a:cubicBezTo>
                    <a:pt x="1619" y="2496"/>
                    <a:pt x="1837" y="2260"/>
                    <a:pt x="1881" y="2500"/>
                  </a:cubicBezTo>
                  <a:cubicBezTo>
                    <a:pt x="1970" y="2971"/>
                    <a:pt x="2150" y="2989"/>
                    <a:pt x="2213" y="3151"/>
                  </a:cubicBezTo>
                  <a:cubicBezTo>
                    <a:pt x="2227" y="3187"/>
                    <a:pt x="2235" y="3231"/>
                    <a:pt x="2235" y="3289"/>
                  </a:cubicBezTo>
                  <a:cubicBezTo>
                    <a:pt x="2235" y="3814"/>
                    <a:pt x="1978" y="4059"/>
                    <a:pt x="1172" y="4350"/>
                  </a:cubicBezTo>
                  <a:cubicBezTo>
                    <a:pt x="364" y="4641"/>
                    <a:pt x="0" y="4938"/>
                    <a:pt x="0" y="5141"/>
                  </a:cubicBezTo>
                  <a:lnTo>
                    <a:pt x="0" y="6469"/>
                  </a:lnTo>
                  <a:lnTo>
                    <a:pt x="2923" y="6469"/>
                  </a:lnTo>
                  <a:lnTo>
                    <a:pt x="2927" y="6469"/>
                  </a:lnTo>
                  <a:lnTo>
                    <a:pt x="5850" y="6469"/>
                  </a:lnTo>
                  <a:lnTo>
                    <a:pt x="5850" y="5141"/>
                  </a:lnTo>
                  <a:cubicBezTo>
                    <a:pt x="5850" y="4938"/>
                    <a:pt x="5487" y="4641"/>
                    <a:pt x="4679" y="43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914377">
                <a:defRPr/>
              </a:pPr>
              <a:endParaRPr lang="zh-CN" altLang="en-US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  <p:pic>
        <p:nvPicPr>
          <p:cNvPr id="1028" name="Picture 4" descr="https://ss0.baidu.com/6ONWsjip0QIZ8tyhnq/it/u=2031677745,545048845&amp;fm=58&amp;bpow=400&amp;bpoh=400">
            <a:extLst>
              <a:ext uri="{FF2B5EF4-FFF2-40B4-BE49-F238E27FC236}">
                <a16:creationId xmlns:a16="http://schemas.microsoft.com/office/drawing/2014/main" id="{CDB96AFF-CD6F-4061-8CB8-2552AB64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879" y="312740"/>
            <a:ext cx="11525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55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10163" y="2"/>
            <a:ext cx="2304976" cy="1268412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5239038" y="4714718"/>
            <a:ext cx="3894803" cy="2143283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78970" y="485297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创建初始应用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0D91E7-7879-4A36-A925-E70360EA4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70" y="1678478"/>
            <a:ext cx="3817072" cy="40387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A404282-905F-42BE-9277-D34265A19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645" y="152400"/>
            <a:ext cx="3277253" cy="588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2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 r="5274"/>
          <a:stretch/>
        </p:blipFill>
        <p:spPr>
          <a:xfrm rot="16200000" flipV="1">
            <a:off x="3704770" y="1418770"/>
            <a:ext cx="6872516" cy="400594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19729" y="3644969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377"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经典综艺体简" panose="02010609000101010101" pitchFamily="49" charset="-122"/>
              </a:rPr>
              <a:t>组件、模板与指令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603757" y="1243575"/>
            <a:ext cx="2853945" cy="1888502"/>
            <a:chOff x="3127754" y="1243574"/>
            <a:chExt cx="2853945" cy="188850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7754" y="1243574"/>
              <a:ext cx="2853945" cy="1888501"/>
            </a:xfrm>
            <a:prstGeom prst="rect">
              <a:avLst/>
            </a:prstGeom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文本框 9"/>
            <p:cNvSpPr txBox="1"/>
            <p:nvPr/>
          </p:nvSpPr>
          <p:spPr>
            <a:xfrm>
              <a:off x="4225886" y="1824297"/>
              <a:ext cx="1124027" cy="1107995"/>
            </a:xfrm>
            <a:prstGeom prst="rect">
              <a:avLst/>
            </a:prstGeom>
            <a:noFill/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600" i="1" dirty="0">
                  <a:solidFill>
                    <a:schemeClr val="bg1"/>
                  </a:solidFill>
                  <a:effectLst>
                    <a:outerShdw blurRad="2921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  <a:ea typeface="+mj-ea"/>
                </a:rPr>
                <a:t>02</a:t>
              </a:r>
              <a:endParaRPr lang="zh-CN" altLang="en-US" sz="6600" i="1" dirty="0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399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10163" y="2"/>
            <a:ext cx="2304976" cy="1268412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5239038" y="4714718"/>
            <a:ext cx="3894803" cy="2143283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78970" y="48529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组件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D48F8D6-C5E6-44F4-89F6-CAA6870F2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620" y="1753709"/>
            <a:ext cx="3894803" cy="3156383"/>
          </a:xfrm>
          <a:prstGeom prst="rect">
            <a:avLst/>
          </a:prstGeom>
        </p:spPr>
      </p:pic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CCD744F8-3FCB-42C6-AD86-37CC4C977725}"/>
              </a:ext>
            </a:extLst>
          </p:cNvPr>
          <p:cNvSpPr/>
          <p:nvPr/>
        </p:nvSpPr>
        <p:spPr>
          <a:xfrm>
            <a:off x="1005840" y="2590800"/>
            <a:ext cx="3743583" cy="1889760"/>
          </a:xfrm>
          <a:prstGeom prst="wedgeRectCallout">
            <a:avLst>
              <a:gd name="adj1" fmla="val 92612"/>
              <a:gd name="adj2" fmla="val -5242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2A8FC8-971F-4EF5-8124-A8634D2D68F0}"/>
              </a:ext>
            </a:extLst>
          </p:cNvPr>
          <p:cNvSpPr txBox="1"/>
          <p:nvPr/>
        </p:nvSpPr>
        <p:spPr>
          <a:xfrm>
            <a:off x="6273758" y="1706026"/>
            <a:ext cx="2226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组件模板</a:t>
            </a:r>
            <a:r>
              <a:rPr lang="en-US" altLang="zh-CN" sz="2400" dirty="0"/>
              <a:t>(View)</a:t>
            </a:r>
            <a:endParaRPr lang="zh-CN" altLang="en-US" sz="24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F1FEEB1-FC79-4507-BC36-94437BD2FB87}"/>
              </a:ext>
            </a:extLst>
          </p:cNvPr>
          <p:cNvCxnSpPr>
            <a:cxnSpLocks/>
          </p:cNvCxnSpPr>
          <p:nvPr/>
        </p:nvCxnSpPr>
        <p:spPr>
          <a:xfrm flipV="1">
            <a:off x="4481397" y="1278929"/>
            <a:ext cx="1757680" cy="150030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E158B8F-10E9-4ED3-B00D-33E6C51897BF}"/>
              </a:ext>
            </a:extLst>
          </p:cNvPr>
          <p:cNvCxnSpPr>
            <a:cxnSpLocks/>
          </p:cNvCxnSpPr>
          <p:nvPr/>
        </p:nvCxnSpPr>
        <p:spPr>
          <a:xfrm flipV="1">
            <a:off x="4485640" y="1794114"/>
            <a:ext cx="1757680" cy="150030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F2494C0-D679-41C2-AFFC-35A266009D34}"/>
              </a:ext>
            </a:extLst>
          </p:cNvPr>
          <p:cNvCxnSpPr>
            <a:cxnSpLocks/>
          </p:cNvCxnSpPr>
          <p:nvPr/>
        </p:nvCxnSpPr>
        <p:spPr>
          <a:xfrm flipV="1">
            <a:off x="4508312" y="2289095"/>
            <a:ext cx="1757680" cy="150030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C81B309-A08B-43CB-840F-3D2FDDEB4035}"/>
              </a:ext>
            </a:extLst>
          </p:cNvPr>
          <p:cNvCxnSpPr>
            <a:cxnSpLocks/>
          </p:cNvCxnSpPr>
          <p:nvPr/>
        </p:nvCxnSpPr>
        <p:spPr>
          <a:xfrm flipV="1">
            <a:off x="4516078" y="2799435"/>
            <a:ext cx="1757680" cy="150030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6A66806-30AB-4F9B-B787-3A7234324845}"/>
              </a:ext>
            </a:extLst>
          </p:cNvPr>
          <p:cNvSpPr txBox="1"/>
          <p:nvPr/>
        </p:nvSpPr>
        <p:spPr>
          <a:xfrm>
            <a:off x="6471836" y="325346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根组件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7846CD1-315C-4FFD-AB41-E997BAA55D21}"/>
              </a:ext>
            </a:extLst>
          </p:cNvPr>
          <p:cNvSpPr txBox="1"/>
          <p:nvPr/>
        </p:nvSpPr>
        <p:spPr>
          <a:xfrm>
            <a:off x="6265992" y="118070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组件样式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6B6C55A-43D6-4EE3-86DF-7E768838BAF0}"/>
              </a:ext>
            </a:extLst>
          </p:cNvPr>
          <p:cNvSpPr txBox="1"/>
          <p:nvPr/>
        </p:nvSpPr>
        <p:spPr>
          <a:xfrm>
            <a:off x="6296430" y="21811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测试文件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6C7B38D-A822-4321-A476-D9C3F4ED44A9}"/>
              </a:ext>
            </a:extLst>
          </p:cNvPr>
          <p:cNvSpPr txBox="1"/>
          <p:nvPr/>
        </p:nvSpPr>
        <p:spPr>
          <a:xfrm>
            <a:off x="6296430" y="2717325"/>
            <a:ext cx="2911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组件代码</a:t>
            </a:r>
            <a:r>
              <a:rPr lang="en-US" altLang="zh-CN" sz="2400" dirty="0"/>
              <a:t>(Controller)</a:t>
            </a:r>
            <a:endParaRPr lang="zh-CN" altLang="en-US" sz="24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37A7CCF-8666-42B7-B368-E03C81225BFE}"/>
              </a:ext>
            </a:extLst>
          </p:cNvPr>
          <p:cNvCxnSpPr>
            <a:cxnSpLocks/>
          </p:cNvCxnSpPr>
          <p:nvPr/>
        </p:nvCxnSpPr>
        <p:spPr>
          <a:xfrm>
            <a:off x="3285632" y="4785738"/>
            <a:ext cx="829759" cy="85188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F0A95C6-9169-4DC6-A3B7-35EBA5EABACF}"/>
              </a:ext>
            </a:extLst>
          </p:cNvPr>
          <p:cNvSpPr txBox="1"/>
          <p:nvPr/>
        </p:nvSpPr>
        <p:spPr>
          <a:xfrm>
            <a:off x="4051008" y="542043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根模块</a:t>
            </a:r>
          </a:p>
        </p:txBody>
      </p:sp>
    </p:spTree>
    <p:extLst>
      <p:ext uri="{BB962C8B-B14F-4D97-AF65-F5344CB8AC3E}">
        <p14:creationId xmlns:p14="http://schemas.microsoft.com/office/powerpoint/2010/main" val="170520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10163" y="2"/>
            <a:ext cx="2304976" cy="1268412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5239038" y="4714718"/>
            <a:ext cx="3894803" cy="2143283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78970" y="48529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组件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2766B8-9425-4733-B33D-D05D2BBB5314}"/>
              </a:ext>
            </a:extLst>
          </p:cNvPr>
          <p:cNvSpPr/>
          <p:nvPr/>
        </p:nvSpPr>
        <p:spPr>
          <a:xfrm>
            <a:off x="836439" y="1824829"/>
            <a:ext cx="63398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'@angular/core'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selector: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'app-root’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'./app.component.html’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styleUrls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'./app.component.css'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title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'my-app'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D70736-8657-4C8F-9DBC-75FC6729D96C}"/>
              </a:ext>
            </a:extLst>
          </p:cNvPr>
          <p:cNvSpPr txBox="1"/>
          <p:nvPr/>
        </p:nvSpPr>
        <p:spPr>
          <a:xfrm>
            <a:off x="839930" y="1207454"/>
            <a:ext cx="4028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src</a:t>
            </a:r>
            <a:r>
              <a:rPr lang="en-US" altLang="zh-CN" sz="2400" dirty="0"/>
              <a:t>/app/</a:t>
            </a:r>
            <a:r>
              <a:rPr lang="en-US" altLang="zh-CN" sz="2400" dirty="0" err="1"/>
              <a:t>app.component.ts</a:t>
            </a:r>
            <a:endParaRPr lang="zh-CN" altLang="en-US" sz="2400" dirty="0"/>
          </a:p>
        </p:txBody>
      </p:sp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D065A008-9EC2-4661-AC86-818BBD9960F1}"/>
              </a:ext>
            </a:extLst>
          </p:cNvPr>
          <p:cNvSpPr/>
          <p:nvPr/>
        </p:nvSpPr>
        <p:spPr>
          <a:xfrm>
            <a:off x="6329681" y="1670136"/>
            <a:ext cx="2804160" cy="946291"/>
          </a:xfrm>
          <a:prstGeom prst="wedgeRectCallout">
            <a:avLst>
              <a:gd name="adj1" fmla="val -48007"/>
              <a:gd name="adj2" fmla="val 8934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Hello, world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6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>
            <a:off x="10163" y="2"/>
            <a:ext cx="2304976" cy="1268412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7719"/>
          <a:stretch/>
        </p:blipFill>
        <p:spPr>
          <a:xfrm rot="10800000">
            <a:off x="5239038" y="4714718"/>
            <a:ext cx="3894803" cy="2143283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78970" y="48529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组件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2766B8-9425-4733-B33D-D05D2BBB5314}"/>
              </a:ext>
            </a:extLst>
          </p:cNvPr>
          <p:cNvSpPr/>
          <p:nvPr/>
        </p:nvSpPr>
        <p:spPr>
          <a:xfrm>
            <a:off x="836439" y="1824829"/>
            <a:ext cx="63398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'@angular/core'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selector: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'app-root’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'./app.component.html’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styleUrls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'./app.component.css'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title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'my-app'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D70736-8657-4C8F-9DBC-75FC6729D96C}"/>
              </a:ext>
            </a:extLst>
          </p:cNvPr>
          <p:cNvSpPr txBox="1"/>
          <p:nvPr/>
        </p:nvSpPr>
        <p:spPr>
          <a:xfrm>
            <a:off x="839930" y="1207454"/>
            <a:ext cx="4028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src</a:t>
            </a:r>
            <a:r>
              <a:rPr lang="en-US" altLang="zh-CN" sz="2400" dirty="0"/>
              <a:t>/app/</a:t>
            </a:r>
            <a:r>
              <a:rPr lang="en-US" altLang="zh-CN" sz="2400" dirty="0" err="1"/>
              <a:t>app.component.ts</a:t>
            </a:r>
            <a:endParaRPr lang="zh-CN" altLang="en-US" sz="2400" dirty="0"/>
          </a:p>
        </p:txBody>
      </p:sp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D065A008-9EC2-4661-AC86-818BBD9960F1}"/>
              </a:ext>
            </a:extLst>
          </p:cNvPr>
          <p:cNvSpPr/>
          <p:nvPr/>
        </p:nvSpPr>
        <p:spPr>
          <a:xfrm>
            <a:off x="6329681" y="1670136"/>
            <a:ext cx="2804160" cy="946291"/>
          </a:xfrm>
          <a:prstGeom prst="wedgeRectCallout">
            <a:avLst>
              <a:gd name="adj1" fmla="val -48007"/>
              <a:gd name="adj2" fmla="val 8934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Hello, world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BB9430-080A-46CA-AA5B-8EF9F290D228}"/>
              </a:ext>
            </a:extLst>
          </p:cNvPr>
          <p:cNvSpPr txBox="1"/>
          <p:nvPr/>
        </p:nvSpPr>
        <p:spPr>
          <a:xfrm>
            <a:off x="839930" y="4934177"/>
            <a:ext cx="239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src</a:t>
            </a:r>
            <a:r>
              <a:rPr lang="en-US" altLang="zh-CN" sz="2400" dirty="0"/>
              <a:t>/index.html</a:t>
            </a:r>
            <a:endParaRPr lang="zh-CN" altLang="en-US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646E1D6-D20D-4052-9036-DBAE36EBB53B}"/>
              </a:ext>
            </a:extLst>
          </p:cNvPr>
          <p:cNvSpPr/>
          <p:nvPr/>
        </p:nvSpPr>
        <p:spPr>
          <a:xfrm>
            <a:off x="836439" y="54039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&lt;app-root&gt;&lt;/app-root&gt;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BFBECEFA-12C5-423A-88F5-9F09EAED3E7F}"/>
              </a:ext>
            </a:extLst>
          </p:cNvPr>
          <p:cNvSpPr/>
          <p:nvPr/>
        </p:nvSpPr>
        <p:spPr>
          <a:xfrm>
            <a:off x="3049978" y="2659041"/>
            <a:ext cx="1288342" cy="334002"/>
          </a:xfrm>
          <a:prstGeom prst="wedgeRectCallout">
            <a:avLst>
              <a:gd name="adj1" fmla="val -122136"/>
              <a:gd name="adj2" fmla="val 83764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71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2409</Words>
  <Application>Microsoft Office PowerPoint</Application>
  <PresentationFormat>全屏显示(4:3)</PresentationFormat>
  <Paragraphs>560</Paragraphs>
  <Slides>48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6" baseType="lpstr">
      <vt:lpstr>Droid Sans Mono</vt:lpstr>
      <vt:lpstr>等线</vt:lpstr>
      <vt:lpstr>等线 Light</vt:lpstr>
      <vt:lpstr>Arial</vt:lpstr>
      <vt:lpstr>Century Gothic</vt:lpstr>
      <vt:lpstr>Consolas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 </cp:lastModifiedBy>
  <cp:revision>70</cp:revision>
  <dcterms:created xsi:type="dcterms:W3CDTF">2017-08-21T11:09:28Z</dcterms:created>
  <dcterms:modified xsi:type="dcterms:W3CDTF">2019-04-03T06:01:50Z</dcterms:modified>
</cp:coreProperties>
</file>