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80" r:id="rId2"/>
    <p:sldId id="276" r:id="rId3"/>
    <p:sldId id="277" r:id="rId4"/>
    <p:sldId id="278" r:id="rId5"/>
    <p:sldId id="279" r:id="rId6"/>
    <p:sldId id="271"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81" r:id="rId22"/>
    <p:sldId id="256" r:id="rId23"/>
    <p:sldId id="282" r:id="rId24"/>
    <p:sldId id="283" r:id="rId25"/>
    <p:sldId id="284" r:id="rId26"/>
    <p:sldId id="285" r:id="rId27"/>
    <p:sldId id="286" r:id="rId28"/>
    <p:sldId id="287" r:id="rId29"/>
    <p:sldId id="288" r:id="rId30"/>
    <p:sldId id="289" r:id="rId31"/>
    <p:sldId id="29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1"/>
    <p:restoredTop sz="94671"/>
  </p:normalViewPr>
  <p:slideViewPr>
    <p:cSldViewPr snapToGrid="0" snapToObjects="1">
      <p:cViewPr varScale="1">
        <p:scale>
          <a:sx n="81" d="100"/>
          <a:sy n="81" d="100"/>
        </p:scale>
        <p:origin x="6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4AAB9B-F953-4FC4-9BED-8D808EA2FF2C}" type="datetimeFigureOut">
              <a:rPr lang="zh-CN" altLang="en-US" smtClean="0"/>
              <a:t>2019-4-4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4F3F9-9814-48C2-A5A6-43D2D9AB1EC4}" type="slidenum">
              <a:rPr lang="zh-CN" altLang="en-US" smtClean="0"/>
              <a:t>‹#›</a:t>
            </a:fld>
            <a:endParaRPr lang="zh-CN" altLang="en-US"/>
          </a:p>
        </p:txBody>
      </p:sp>
    </p:spTree>
    <p:extLst>
      <p:ext uri="{BB962C8B-B14F-4D97-AF65-F5344CB8AC3E}">
        <p14:creationId xmlns:p14="http://schemas.microsoft.com/office/powerpoint/2010/main" val="100841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React </a:t>
            </a:r>
            <a:r>
              <a:rPr lang="zh-CN" altLang="en-US" sz="1200" b="0" i="0" u="none" strike="noStrike" kern="1200" dirty="0">
                <a:solidFill>
                  <a:schemeClr val="tx1"/>
                </a:solidFill>
                <a:effectLst/>
                <a:latin typeface="+mn-lt"/>
                <a:ea typeface="+mn-ea"/>
                <a:cs typeface="+mn-cs"/>
              </a:rPr>
              <a:t>的核心思想是：封装组件。</a:t>
            </a:r>
          </a:p>
          <a:p>
            <a:r>
              <a:rPr lang="zh-CN" altLang="en-US" sz="1200" b="0" i="0" u="none" strike="noStrike" kern="1200" dirty="0">
                <a:solidFill>
                  <a:schemeClr val="tx1"/>
                </a:solidFill>
                <a:effectLst/>
                <a:latin typeface="+mn-lt"/>
                <a:ea typeface="+mn-ea"/>
                <a:cs typeface="+mn-cs"/>
              </a:rPr>
              <a:t>各个组件维护自己的状态和 </a:t>
            </a:r>
            <a:r>
              <a:rPr lang="en-US" altLang="zh-CN" sz="1200" b="0" i="0" u="none" strike="noStrike" kern="1200" dirty="0">
                <a:solidFill>
                  <a:schemeClr val="tx1"/>
                </a:solidFill>
                <a:effectLst/>
                <a:latin typeface="+mn-lt"/>
                <a:ea typeface="+mn-ea"/>
                <a:cs typeface="+mn-cs"/>
              </a:rPr>
              <a:t>UI</a:t>
            </a:r>
            <a:r>
              <a:rPr lang="zh-CN" altLang="en-US" sz="1200" b="0" i="0" u="none" strike="noStrike" kern="1200" dirty="0">
                <a:solidFill>
                  <a:schemeClr val="tx1"/>
                </a:solidFill>
                <a:effectLst/>
                <a:latin typeface="+mn-lt"/>
                <a:ea typeface="+mn-ea"/>
                <a:cs typeface="+mn-cs"/>
              </a:rPr>
              <a:t>，当状态变更，自动重新渲染整个组件。</a:t>
            </a:r>
          </a:p>
        </p:txBody>
      </p:sp>
      <p:sp>
        <p:nvSpPr>
          <p:cNvPr id="4" name="灯片编号占位符 3"/>
          <p:cNvSpPr>
            <a:spLocks noGrp="1"/>
          </p:cNvSpPr>
          <p:nvPr>
            <p:ph type="sldNum" sz="quarter" idx="5"/>
          </p:nvPr>
        </p:nvSpPr>
        <p:spPr/>
        <p:txBody>
          <a:bodyPr/>
          <a:lstStyle/>
          <a:p>
            <a:fld id="{8BC6A0C8-8451-43A2-BA5C-220F5823E0C9}" type="slidenum">
              <a:rPr lang="zh-CN" altLang="en-US" smtClean="0"/>
              <a:t>2</a:t>
            </a:fld>
            <a:endParaRPr lang="zh-CN" altLang="en-US"/>
          </a:p>
        </p:txBody>
      </p:sp>
    </p:spTree>
    <p:extLst>
      <p:ext uri="{BB962C8B-B14F-4D97-AF65-F5344CB8AC3E}">
        <p14:creationId xmlns:p14="http://schemas.microsoft.com/office/powerpoint/2010/main" val="272662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C6A0C8-8451-43A2-BA5C-220F5823E0C9}" type="slidenum">
              <a:rPr lang="zh-CN" altLang="en-US" smtClean="0"/>
              <a:t>3</a:t>
            </a:fld>
            <a:endParaRPr lang="zh-CN" altLang="en-US"/>
          </a:p>
        </p:txBody>
      </p:sp>
    </p:spTree>
    <p:extLst>
      <p:ext uri="{BB962C8B-B14F-4D97-AF65-F5344CB8AC3E}">
        <p14:creationId xmlns:p14="http://schemas.microsoft.com/office/powerpoint/2010/main" val="2120383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b="1" dirty="0"/>
              <a:t>1.</a:t>
            </a:r>
            <a:r>
              <a:rPr lang="zh-CN" altLang="en-US" b="1" dirty="0"/>
              <a:t>声明式设计</a:t>
            </a:r>
            <a:r>
              <a:rPr lang="zh-CN" altLang="en-US" dirty="0"/>
              <a:t> −</a:t>
            </a:r>
            <a:r>
              <a:rPr lang="en-US" altLang="zh-CN" dirty="0"/>
              <a:t>React</a:t>
            </a:r>
            <a:r>
              <a:rPr lang="zh-CN" altLang="en-US" dirty="0"/>
              <a:t>采用声明范式，可以轻松描述应用。</a:t>
            </a:r>
          </a:p>
          <a:p>
            <a:pPr latinLnBrk="1"/>
            <a:r>
              <a:rPr lang="en-US" altLang="zh-CN" b="1" dirty="0"/>
              <a:t>2.</a:t>
            </a:r>
            <a:r>
              <a:rPr lang="zh-CN" altLang="en-US" b="1" dirty="0"/>
              <a:t>高效</a:t>
            </a:r>
            <a:r>
              <a:rPr lang="zh-CN" altLang="en-US" dirty="0"/>
              <a:t> −</a:t>
            </a:r>
            <a:r>
              <a:rPr lang="en-US" altLang="zh-CN" dirty="0"/>
              <a:t>React</a:t>
            </a:r>
            <a:r>
              <a:rPr lang="zh-CN" altLang="en-US" dirty="0"/>
              <a:t>通过对</a:t>
            </a:r>
            <a:r>
              <a:rPr lang="en-US" altLang="zh-CN" dirty="0"/>
              <a:t>DOM</a:t>
            </a:r>
            <a:r>
              <a:rPr lang="zh-CN" altLang="en-US" dirty="0"/>
              <a:t>的模拟，最大限度地减少与</a:t>
            </a:r>
            <a:r>
              <a:rPr lang="en-US" altLang="zh-CN" dirty="0"/>
              <a:t>DOM</a:t>
            </a:r>
            <a:r>
              <a:rPr lang="zh-CN" altLang="en-US" dirty="0"/>
              <a:t>的交互。</a:t>
            </a:r>
          </a:p>
          <a:p>
            <a:pPr latinLnBrk="1"/>
            <a:r>
              <a:rPr lang="en-US" altLang="zh-CN" b="1" dirty="0"/>
              <a:t>3.</a:t>
            </a:r>
            <a:r>
              <a:rPr lang="zh-CN" altLang="en-US" b="1" dirty="0"/>
              <a:t>灵活</a:t>
            </a:r>
            <a:r>
              <a:rPr lang="zh-CN" altLang="en-US" dirty="0"/>
              <a:t> −</a:t>
            </a:r>
            <a:r>
              <a:rPr lang="en-US" altLang="zh-CN" dirty="0"/>
              <a:t>React</a:t>
            </a:r>
            <a:r>
              <a:rPr lang="zh-CN" altLang="en-US" dirty="0"/>
              <a:t>可以与已知的库或框架很好地配合。</a:t>
            </a:r>
          </a:p>
          <a:p>
            <a:pPr latinLnBrk="1"/>
            <a:r>
              <a:rPr lang="en-US" altLang="zh-CN" b="1" dirty="0"/>
              <a:t>4.JSX</a:t>
            </a:r>
            <a:r>
              <a:rPr lang="zh-CN" altLang="en-US" dirty="0"/>
              <a:t> − </a:t>
            </a:r>
            <a:r>
              <a:rPr lang="en-US" altLang="zh-CN" dirty="0"/>
              <a:t>JSX </a:t>
            </a:r>
            <a:r>
              <a:rPr lang="zh-CN" altLang="en-US" dirty="0"/>
              <a:t>是 </a:t>
            </a:r>
            <a:r>
              <a:rPr lang="en-US" altLang="zh-CN" dirty="0"/>
              <a:t>JavaScript </a:t>
            </a:r>
            <a:r>
              <a:rPr lang="zh-CN" altLang="en-US" dirty="0"/>
              <a:t>语法的扩展。</a:t>
            </a:r>
            <a:r>
              <a:rPr lang="en-US" altLang="zh-CN" dirty="0"/>
              <a:t>React </a:t>
            </a:r>
            <a:r>
              <a:rPr lang="zh-CN" altLang="en-US" dirty="0"/>
              <a:t>开发不一定使用 </a:t>
            </a:r>
            <a:r>
              <a:rPr lang="en-US" altLang="zh-CN" dirty="0"/>
              <a:t>JSX </a:t>
            </a:r>
            <a:r>
              <a:rPr lang="zh-CN" altLang="en-US" dirty="0"/>
              <a:t>，但我们建议使用它。</a:t>
            </a:r>
          </a:p>
          <a:p>
            <a:pPr latinLnBrk="1"/>
            <a:r>
              <a:rPr lang="en-US" altLang="zh-CN" b="1" dirty="0"/>
              <a:t>5.</a:t>
            </a:r>
            <a:r>
              <a:rPr lang="zh-CN" altLang="en-US" b="1" dirty="0"/>
              <a:t>组件</a:t>
            </a:r>
            <a:r>
              <a:rPr lang="zh-CN" altLang="en-US" dirty="0"/>
              <a:t> − 通过 </a:t>
            </a:r>
            <a:r>
              <a:rPr lang="en-US" altLang="zh-CN" dirty="0"/>
              <a:t>React </a:t>
            </a:r>
            <a:r>
              <a:rPr lang="zh-CN" altLang="en-US" dirty="0"/>
              <a:t>构建组件，使得代码更加容易得到复用，能够很好的应用在大项目的开发中。</a:t>
            </a:r>
          </a:p>
          <a:p>
            <a:pPr latinLnBrk="1"/>
            <a:r>
              <a:rPr lang="en-US" altLang="zh-CN" b="1" dirty="0"/>
              <a:t>6.</a:t>
            </a:r>
            <a:r>
              <a:rPr lang="zh-CN" altLang="en-US" b="1" dirty="0"/>
              <a:t>单向响应的数据流</a:t>
            </a:r>
            <a:r>
              <a:rPr lang="zh-CN" altLang="en-US" dirty="0"/>
              <a:t> − </a:t>
            </a:r>
            <a:r>
              <a:rPr lang="en-US" altLang="zh-CN" dirty="0"/>
              <a:t>React </a:t>
            </a:r>
            <a:r>
              <a:rPr lang="zh-CN" altLang="en-US" dirty="0"/>
              <a:t>实现了单向响应的数据流，从而减少了重复代码，这也是它为什么比传统数据绑定更简单。</a:t>
            </a:r>
          </a:p>
        </p:txBody>
      </p:sp>
      <p:sp>
        <p:nvSpPr>
          <p:cNvPr id="4" name="灯片编号占位符 3"/>
          <p:cNvSpPr>
            <a:spLocks noGrp="1"/>
          </p:cNvSpPr>
          <p:nvPr>
            <p:ph type="sldNum" sz="quarter" idx="5"/>
          </p:nvPr>
        </p:nvSpPr>
        <p:spPr/>
        <p:txBody>
          <a:bodyPr/>
          <a:lstStyle/>
          <a:p>
            <a:fld id="{8BC6A0C8-8451-43A2-BA5C-220F5823E0C9}" type="slidenum">
              <a:rPr lang="zh-CN" altLang="en-US" smtClean="0"/>
              <a:t>4</a:t>
            </a:fld>
            <a:endParaRPr lang="zh-CN" altLang="en-US"/>
          </a:p>
        </p:txBody>
      </p:sp>
    </p:spTree>
    <p:extLst>
      <p:ext uri="{BB962C8B-B14F-4D97-AF65-F5344CB8AC3E}">
        <p14:creationId xmlns:p14="http://schemas.microsoft.com/office/powerpoint/2010/main" val="1342132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不是一定要使用</a:t>
            </a:r>
            <a:r>
              <a:rPr lang="en-US" altLang="zh-CN" dirty="0"/>
              <a:t>JSX</a:t>
            </a:r>
            <a:endParaRPr lang="zh-CN" altLang="en-US" dirty="0"/>
          </a:p>
        </p:txBody>
      </p:sp>
      <p:sp>
        <p:nvSpPr>
          <p:cNvPr id="4" name="灯片编号占位符 3"/>
          <p:cNvSpPr>
            <a:spLocks noGrp="1"/>
          </p:cNvSpPr>
          <p:nvPr>
            <p:ph type="sldNum" sz="quarter" idx="5"/>
          </p:nvPr>
        </p:nvSpPr>
        <p:spPr/>
        <p:txBody>
          <a:bodyPr/>
          <a:lstStyle/>
          <a:p>
            <a:fld id="{8BC6A0C8-8451-43A2-BA5C-220F5823E0C9}" type="slidenum">
              <a:rPr lang="zh-CN" altLang="en-US" smtClean="0"/>
              <a:t>5</a:t>
            </a:fld>
            <a:endParaRPr lang="zh-CN" altLang="en-US"/>
          </a:p>
        </p:txBody>
      </p:sp>
    </p:spTree>
    <p:extLst>
      <p:ext uri="{BB962C8B-B14F-4D97-AF65-F5344CB8AC3E}">
        <p14:creationId xmlns:p14="http://schemas.microsoft.com/office/powerpoint/2010/main" val="2863326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6616551B-4B4C-A44E-A655-B1E1F9FA7D39}" type="datetimeFigureOut">
              <a:rPr kumimoji="1" lang="zh-CN" altLang="en-US" smtClean="0"/>
              <a:t>2019-4-4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75684BC-961F-6048-AE59-00A0BE3276ED}" type="slidenum">
              <a:rPr kumimoji="1" lang="zh-CN" altLang="en-US" smtClean="0"/>
              <a:t>‹#›</a:t>
            </a:fld>
            <a:endParaRPr kumimoji="1" lang="zh-CN" altLang="en-US"/>
          </a:p>
        </p:txBody>
      </p:sp>
    </p:spTree>
    <p:extLst>
      <p:ext uri="{BB962C8B-B14F-4D97-AF65-F5344CB8AC3E}">
        <p14:creationId xmlns:p14="http://schemas.microsoft.com/office/powerpoint/2010/main" val="191345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616551B-4B4C-A44E-A655-B1E1F9FA7D39}" type="datetimeFigureOut">
              <a:rPr kumimoji="1" lang="zh-CN" altLang="en-US" smtClean="0"/>
              <a:t>2019-4-4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75684BC-961F-6048-AE59-00A0BE3276ED}" type="slidenum">
              <a:rPr kumimoji="1" lang="zh-CN" altLang="en-US" smtClean="0"/>
              <a:t>‹#›</a:t>
            </a:fld>
            <a:endParaRPr kumimoji="1" lang="zh-CN" altLang="en-US"/>
          </a:p>
        </p:txBody>
      </p:sp>
    </p:spTree>
    <p:extLst>
      <p:ext uri="{BB962C8B-B14F-4D97-AF65-F5344CB8AC3E}">
        <p14:creationId xmlns:p14="http://schemas.microsoft.com/office/powerpoint/2010/main" val="1436185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616551B-4B4C-A44E-A655-B1E1F9FA7D39}" type="datetimeFigureOut">
              <a:rPr kumimoji="1" lang="zh-CN" altLang="en-US" smtClean="0"/>
              <a:t>2019-4-4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75684BC-961F-6048-AE59-00A0BE3276ED}" type="slidenum">
              <a:rPr kumimoji="1" lang="zh-CN" altLang="en-US" smtClean="0"/>
              <a:t>‹#›</a:t>
            </a:fld>
            <a:endParaRPr kumimoji="1" lang="zh-CN" altLang="en-US"/>
          </a:p>
        </p:txBody>
      </p:sp>
    </p:spTree>
    <p:extLst>
      <p:ext uri="{BB962C8B-B14F-4D97-AF65-F5344CB8AC3E}">
        <p14:creationId xmlns:p14="http://schemas.microsoft.com/office/powerpoint/2010/main" val="254464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616551B-4B4C-A44E-A655-B1E1F9FA7D39}" type="datetimeFigureOut">
              <a:rPr kumimoji="1" lang="zh-CN" altLang="en-US" smtClean="0"/>
              <a:t>2019-4-4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75684BC-961F-6048-AE59-00A0BE3276ED}" type="slidenum">
              <a:rPr kumimoji="1" lang="zh-CN" altLang="en-US" smtClean="0"/>
              <a:t>‹#›</a:t>
            </a:fld>
            <a:endParaRPr kumimoji="1" lang="zh-CN" altLang="en-US"/>
          </a:p>
        </p:txBody>
      </p:sp>
    </p:spTree>
    <p:extLst>
      <p:ext uri="{BB962C8B-B14F-4D97-AF65-F5344CB8AC3E}">
        <p14:creationId xmlns:p14="http://schemas.microsoft.com/office/powerpoint/2010/main" val="4121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6616551B-4B4C-A44E-A655-B1E1F9FA7D39}" type="datetimeFigureOut">
              <a:rPr kumimoji="1" lang="zh-CN" altLang="en-US" smtClean="0"/>
              <a:t>2019-4-4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75684BC-961F-6048-AE59-00A0BE3276ED}" type="slidenum">
              <a:rPr kumimoji="1" lang="zh-CN" altLang="en-US" smtClean="0"/>
              <a:t>‹#›</a:t>
            </a:fld>
            <a:endParaRPr kumimoji="1" lang="zh-CN" altLang="en-US"/>
          </a:p>
        </p:txBody>
      </p:sp>
    </p:spTree>
    <p:extLst>
      <p:ext uri="{BB962C8B-B14F-4D97-AF65-F5344CB8AC3E}">
        <p14:creationId xmlns:p14="http://schemas.microsoft.com/office/powerpoint/2010/main" val="1053152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6616551B-4B4C-A44E-A655-B1E1F9FA7D39}" type="datetimeFigureOut">
              <a:rPr kumimoji="1" lang="zh-CN" altLang="en-US" smtClean="0"/>
              <a:t>2019-4-4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75684BC-961F-6048-AE59-00A0BE3276ED}" type="slidenum">
              <a:rPr kumimoji="1" lang="zh-CN" altLang="en-US" smtClean="0"/>
              <a:t>‹#›</a:t>
            </a:fld>
            <a:endParaRPr kumimoji="1" lang="zh-CN" altLang="en-US"/>
          </a:p>
        </p:txBody>
      </p:sp>
    </p:spTree>
    <p:extLst>
      <p:ext uri="{BB962C8B-B14F-4D97-AF65-F5344CB8AC3E}">
        <p14:creationId xmlns:p14="http://schemas.microsoft.com/office/powerpoint/2010/main" val="7775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6616551B-4B4C-A44E-A655-B1E1F9FA7D39}" type="datetimeFigureOut">
              <a:rPr kumimoji="1" lang="zh-CN" altLang="en-US" smtClean="0"/>
              <a:t>2019-4-4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75684BC-961F-6048-AE59-00A0BE3276ED}" type="slidenum">
              <a:rPr kumimoji="1" lang="zh-CN" altLang="en-US" smtClean="0"/>
              <a:t>‹#›</a:t>
            </a:fld>
            <a:endParaRPr kumimoji="1" lang="zh-CN" altLang="en-US"/>
          </a:p>
        </p:txBody>
      </p:sp>
    </p:spTree>
    <p:extLst>
      <p:ext uri="{BB962C8B-B14F-4D97-AF65-F5344CB8AC3E}">
        <p14:creationId xmlns:p14="http://schemas.microsoft.com/office/powerpoint/2010/main" val="163288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6616551B-4B4C-A44E-A655-B1E1F9FA7D39}" type="datetimeFigureOut">
              <a:rPr kumimoji="1" lang="zh-CN" altLang="en-US" smtClean="0"/>
              <a:t>2019-4-4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75684BC-961F-6048-AE59-00A0BE3276ED}" type="slidenum">
              <a:rPr kumimoji="1" lang="zh-CN" altLang="en-US" smtClean="0"/>
              <a:t>‹#›</a:t>
            </a:fld>
            <a:endParaRPr kumimoji="1" lang="zh-CN" altLang="en-US"/>
          </a:p>
        </p:txBody>
      </p:sp>
    </p:spTree>
    <p:extLst>
      <p:ext uri="{BB962C8B-B14F-4D97-AF65-F5344CB8AC3E}">
        <p14:creationId xmlns:p14="http://schemas.microsoft.com/office/powerpoint/2010/main" val="125196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16551B-4B4C-A44E-A655-B1E1F9FA7D39}" type="datetimeFigureOut">
              <a:rPr kumimoji="1" lang="zh-CN" altLang="en-US" smtClean="0"/>
              <a:t>2019-4-4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75684BC-961F-6048-AE59-00A0BE3276ED}" type="slidenum">
              <a:rPr kumimoji="1" lang="zh-CN" altLang="en-US" smtClean="0"/>
              <a:t>‹#›</a:t>
            </a:fld>
            <a:endParaRPr kumimoji="1" lang="zh-CN" altLang="en-US"/>
          </a:p>
        </p:txBody>
      </p:sp>
    </p:spTree>
    <p:extLst>
      <p:ext uri="{BB962C8B-B14F-4D97-AF65-F5344CB8AC3E}">
        <p14:creationId xmlns:p14="http://schemas.microsoft.com/office/powerpoint/2010/main" val="72904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616551B-4B4C-A44E-A655-B1E1F9FA7D39}" type="datetimeFigureOut">
              <a:rPr kumimoji="1" lang="zh-CN" altLang="en-US" smtClean="0"/>
              <a:t>2019-4-4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75684BC-961F-6048-AE59-00A0BE3276ED}" type="slidenum">
              <a:rPr kumimoji="1" lang="zh-CN" altLang="en-US" smtClean="0"/>
              <a:t>‹#›</a:t>
            </a:fld>
            <a:endParaRPr kumimoji="1" lang="zh-CN" altLang="en-US"/>
          </a:p>
        </p:txBody>
      </p:sp>
    </p:spTree>
    <p:extLst>
      <p:ext uri="{BB962C8B-B14F-4D97-AF65-F5344CB8AC3E}">
        <p14:creationId xmlns:p14="http://schemas.microsoft.com/office/powerpoint/2010/main" val="1730471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616551B-4B4C-A44E-A655-B1E1F9FA7D39}" type="datetimeFigureOut">
              <a:rPr kumimoji="1" lang="zh-CN" altLang="en-US" smtClean="0"/>
              <a:t>2019-4-4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75684BC-961F-6048-AE59-00A0BE3276ED}" type="slidenum">
              <a:rPr kumimoji="1" lang="zh-CN" altLang="en-US" smtClean="0"/>
              <a:t>‹#›</a:t>
            </a:fld>
            <a:endParaRPr kumimoji="1" lang="zh-CN" altLang="en-US"/>
          </a:p>
        </p:txBody>
      </p:sp>
    </p:spTree>
    <p:extLst>
      <p:ext uri="{BB962C8B-B14F-4D97-AF65-F5344CB8AC3E}">
        <p14:creationId xmlns:p14="http://schemas.microsoft.com/office/powerpoint/2010/main" val="65990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6551B-4B4C-A44E-A655-B1E1F9FA7D39}" type="datetimeFigureOut">
              <a:rPr kumimoji="1" lang="zh-CN" altLang="en-US" smtClean="0"/>
              <a:t>2019-4-4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684BC-961F-6048-AE59-00A0BE3276ED}" type="slidenum">
              <a:rPr kumimoji="1" lang="zh-CN" altLang="en-US" smtClean="0"/>
              <a:t>‹#›</a:t>
            </a:fld>
            <a:endParaRPr kumimoji="1" lang="zh-CN" altLang="en-US"/>
          </a:p>
        </p:txBody>
      </p:sp>
    </p:spTree>
    <p:extLst>
      <p:ext uri="{BB962C8B-B14F-4D97-AF65-F5344CB8AC3E}">
        <p14:creationId xmlns:p14="http://schemas.microsoft.com/office/powerpoint/2010/main" val="1221880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4906E-7AA8-4B89-9F6A-285FBFD9E1E9}"/>
              </a:ext>
            </a:extLst>
          </p:cNvPr>
          <p:cNvSpPr>
            <a:spLocks noGrp="1"/>
          </p:cNvSpPr>
          <p:nvPr>
            <p:ph type="title"/>
          </p:nvPr>
        </p:nvSpPr>
        <p:spPr>
          <a:xfrm>
            <a:off x="3359728" y="1842939"/>
            <a:ext cx="5176982" cy="1131166"/>
          </a:xfrm>
        </p:spPr>
        <p:txBody>
          <a:bodyPr/>
          <a:lstStyle/>
          <a:p>
            <a:r>
              <a:rPr lang="zh-CN" altLang="en-US" b="1" dirty="0"/>
              <a:t>前端框架  </a:t>
            </a:r>
            <a:r>
              <a:rPr lang="en-US" altLang="zh-CN" b="1" dirty="0"/>
              <a:t>React</a:t>
            </a:r>
            <a:endParaRPr lang="zh-CN" altLang="en-US" b="1" dirty="0"/>
          </a:p>
        </p:txBody>
      </p:sp>
      <p:sp>
        <p:nvSpPr>
          <p:cNvPr id="3" name="内容占位符 2">
            <a:extLst>
              <a:ext uri="{FF2B5EF4-FFF2-40B4-BE49-F238E27FC236}">
                <a16:creationId xmlns:a16="http://schemas.microsoft.com/office/drawing/2014/main" id="{CD8948C7-F935-4B37-9D15-2471A72A79AC}"/>
              </a:ext>
            </a:extLst>
          </p:cNvPr>
          <p:cNvSpPr>
            <a:spLocks noGrp="1"/>
          </p:cNvSpPr>
          <p:nvPr>
            <p:ph idx="1"/>
          </p:nvPr>
        </p:nvSpPr>
        <p:spPr>
          <a:xfrm>
            <a:off x="6691700" y="3368472"/>
            <a:ext cx="4590471" cy="788735"/>
          </a:xfrm>
        </p:spPr>
        <p:txBody>
          <a:bodyPr>
            <a:normAutofit/>
          </a:bodyPr>
          <a:lstStyle/>
          <a:p>
            <a:pPr marL="0" indent="0">
              <a:buNone/>
            </a:pPr>
            <a:r>
              <a:rPr lang="zh-CN" altLang="en-US" sz="2000" dirty="0"/>
              <a:t>邱轶扬</a:t>
            </a:r>
            <a:r>
              <a:rPr lang="en-US" altLang="zh-CN" sz="2000" dirty="0"/>
              <a:t>  </a:t>
            </a:r>
            <a:r>
              <a:rPr lang="zh-CN" altLang="en-US" sz="2000" dirty="0"/>
              <a:t>安晨鑫 崔帅帅 王国镔 </a:t>
            </a:r>
            <a:endParaRPr lang="en-US" altLang="zh-CN" sz="2000" dirty="0"/>
          </a:p>
        </p:txBody>
      </p:sp>
    </p:spTree>
    <p:extLst>
      <p:ext uri="{BB962C8B-B14F-4D97-AF65-F5344CB8AC3E}">
        <p14:creationId xmlns:p14="http://schemas.microsoft.com/office/powerpoint/2010/main" val="894953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组件 </a:t>
            </a:r>
            <a:r>
              <a:rPr lang="en-US" altLang="zh-CN" b="1" dirty="0"/>
              <a:t>&amp; Props</a:t>
            </a:r>
            <a:endParaRPr kumimoji="1" lang="zh-CN" altLang="en-US" dirty="0"/>
          </a:p>
        </p:txBody>
      </p:sp>
      <p:sp>
        <p:nvSpPr>
          <p:cNvPr id="3" name="内容占位符 2"/>
          <p:cNvSpPr>
            <a:spLocks noGrp="1"/>
          </p:cNvSpPr>
          <p:nvPr>
            <p:ph idx="1"/>
          </p:nvPr>
        </p:nvSpPr>
        <p:spPr>
          <a:xfrm>
            <a:off x="838200" y="1825625"/>
            <a:ext cx="10515600" cy="967002"/>
          </a:xfrm>
        </p:spPr>
        <p:txBody>
          <a:bodyPr>
            <a:normAutofit/>
          </a:bodyPr>
          <a:lstStyle/>
          <a:p>
            <a:r>
              <a:rPr lang="en-US" altLang="zh-CN" sz="1800" dirty="0"/>
              <a:t>React</a:t>
            </a:r>
            <a:r>
              <a:rPr lang="zh-CN" altLang="en-US" sz="1800" dirty="0"/>
              <a:t>元素也可以是用户自定义的组件</a:t>
            </a:r>
            <a:endParaRPr lang="en-US" altLang="zh-CN" sz="1800" dirty="0"/>
          </a:p>
          <a:p>
            <a:r>
              <a:rPr lang="zh-CN" altLang="en-US" sz="1800" dirty="0"/>
              <a:t>当</a:t>
            </a:r>
            <a:r>
              <a:rPr lang="en-US" altLang="zh-CN" sz="1800" dirty="0"/>
              <a:t>React</a:t>
            </a:r>
            <a:r>
              <a:rPr lang="zh-CN" altLang="en-US" sz="1800" dirty="0"/>
              <a:t>遇到的元素是用户自定义的组件，它会将</a:t>
            </a:r>
            <a:r>
              <a:rPr lang="en-US" altLang="zh-CN" sz="1800" dirty="0"/>
              <a:t>JSX</a:t>
            </a:r>
            <a:r>
              <a:rPr lang="zh-CN" altLang="en-US" sz="1800" dirty="0"/>
              <a:t>属性作为单个对象传递给该组件，这个对象称之为“</a:t>
            </a:r>
            <a:r>
              <a:rPr lang="en-US" altLang="zh-CN" sz="1800" dirty="0"/>
              <a:t>props”</a:t>
            </a:r>
            <a:r>
              <a:rPr lang="zh-CN" altLang="en-US" sz="1800" dirty="0"/>
              <a:t>。</a:t>
            </a:r>
            <a:endParaRPr kumimoji="1" lang="zh-CN" altLang="en-US" sz="1800" dirty="0"/>
          </a:p>
        </p:txBody>
      </p:sp>
      <p:pic>
        <p:nvPicPr>
          <p:cNvPr id="4" name="图片 3"/>
          <p:cNvPicPr>
            <a:picLocks noChangeAspect="1"/>
          </p:cNvPicPr>
          <p:nvPr/>
        </p:nvPicPr>
        <p:blipFill>
          <a:blip r:embed="rId2"/>
          <a:stretch>
            <a:fillRect/>
          </a:stretch>
        </p:blipFill>
        <p:spPr>
          <a:xfrm>
            <a:off x="2248929" y="2927564"/>
            <a:ext cx="7706497" cy="2505794"/>
          </a:xfrm>
          <a:prstGeom prst="rect">
            <a:avLst/>
          </a:prstGeom>
        </p:spPr>
      </p:pic>
      <p:sp>
        <p:nvSpPr>
          <p:cNvPr id="5" name="文本框 4"/>
          <p:cNvSpPr txBox="1"/>
          <p:nvPr/>
        </p:nvSpPr>
        <p:spPr>
          <a:xfrm>
            <a:off x="2248929" y="5568295"/>
            <a:ext cx="7706497" cy="1200329"/>
          </a:xfrm>
          <a:prstGeom prst="rect">
            <a:avLst/>
          </a:prstGeom>
          <a:noFill/>
        </p:spPr>
        <p:txBody>
          <a:bodyPr wrap="square" rtlCol="0">
            <a:spAutoFit/>
          </a:bodyPr>
          <a:lstStyle/>
          <a:p>
            <a:r>
              <a:rPr lang="en-US" altLang="zh-CN" dirty="0"/>
              <a:t>1.</a:t>
            </a:r>
            <a:r>
              <a:rPr lang="zh-CN" altLang="en-US" dirty="0"/>
              <a:t> </a:t>
            </a:r>
            <a:r>
              <a:rPr lang="zh-CN" altLang="mr-IN" dirty="0"/>
              <a:t>我们对</a:t>
            </a:r>
            <a:r>
              <a:rPr lang="mr-IN" altLang="zh-CN" dirty="0"/>
              <a:t>&lt;</a:t>
            </a:r>
            <a:r>
              <a:rPr lang="mr-IN" altLang="zh-CN" dirty="0" err="1"/>
              <a:t>Welcome</a:t>
            </a:r>
            <a:r>
              <a:rPr lang="mr-IN" altLang="zh-CN" dirty="0"/>
              <a:t> </a:t>
            </a:r>
            <a:r>
              <a:rPr lang="mr-IN" altLang="zh-CN" dirty="0" err="1"/>
              <a:t>name</a:t>
            </a:r>
            <a:r>
              <a:rPr lang="mr-IN" altLang="zh-CN" dirty="0"/>
              <a:t>="</a:t>
            </a:r>
            <a:r>
              <a:rPr lang="mr-IN" altLang="zh-CN" dirty="0" err="1"/>
              <a:t>Sara</a:t>
            </a:r>
            <a:r>
              <a:rPr lang="mr-IN" altLang="zh-CN" dirty="0"/>
              <a:t>" /&gt;</a:t>
            </a:r>
            <a:r>
              <a:rPr lang="zh-CN" altLang="mr-IN" dirty="0"/>
              <a:t>元素调用了</a:t>
            </a:r>
            <a:r>
              <a:rPr lang="mr-IN" altLang="zh-CN" dirty="0" err="1"/>
              <a:t>ReactDOM.render</a:t>
            </a:r>
            <a:r>
              <a:rPr lang="mr-IN" altLang="zh-CN" dirty="0"/>
              <a:t>()</a:t>
            </a:r>
            <a:r>
              <a:rPr lang="zh-CN" altLang="mr-IN" dirty="0"/>
              <a:t>方法。</a:t>
            </a:r>
          </a:p>
          <a:p>
            <a:r>
              <a:rPr lang="en-US" altLang="zh-CN" dirty="0"/>
              <a:t>2.</a:t>
            </a:r>
            <a:r>
              <a:rPr lang="zh-CN" altLang="en-US" dirty="0"/>
              <a:t> </a:t>
            </a:r>
            <a:r>
              <a:rPr lang="mr-IN" altLang="zh-CN" dirty="0" err="1"/>
              <a:t>React</a:t>
            </a:r>
            <a:r>
              <a:rPr lang="zh-CN" altLang="mr-IN" dirty="0"/>
              <a:t>将</a:t>
            </a:r>
            <a:r>
              <a:rPr lang="mr-IN" altLang="zh-CN" dirty="0"/>
              <a:t>{</a:t>
            </a:r>
            <a:r>
              <a:rPr lang="mr-IN" altLang="zh-CN" dirty="0" err="1"/>
              <a:t>name</a:t>
            </a:r>
            <a:r>
              <a:rPr lang="mr-IN" altLang="zh-CN" dirty="0"/>
              <a:t>: '</a:t>
            </a:r>
            <a:r>
              <a:rPr lang="mr-IN" altLang="zh-CN" dirty="0" err="1"/>
              <a:t>Sara</a:t>
            </a:r>
            <a:r>
              <a:rPr lang="mr-IN" altLang="zh-CN" dirty="0"/>
              <a:t>'}</a:t>
            </a:r>
            <a:r>
              <a:rPr lang="zh-CN" altLang="mr-IN" dirty="0"/>
              <a:t>作为</a:t>
            </a:r>
            <a:r>
              <a:rPr lang="mr-IN" altLang="zh-CN" dirty="0" err="1"/>
              <a:t>props</a:t>
            </a:r>
            <a:r>
              <a:rPr lang="zh-CN" altLang="mr-IN" dirty="0"/>
              <a:t>传入并调用</a:t>
            </a:r>
            <a:r>
              <a:rPr lang="mr-IN" altLang="zh-CN" dirty="0" err="1"/>
              <a:t>Welcome</a:t>
            </a:r>
            <a:r>
              <a:rPr lang="zh-CN" altLang="mr-IN" dirty="0"/>
              <a:t>组件。</a:t>
            </a:r>
          </a:p>
          <a:p>
            <a:r>
              <a:rPr lang="en-US" altLang="zh-CN" dirty="0"/>
              <a:t>3.</a:t>
            </a:r>
            <a:r>
              <a:rPr lang="zh-CN" altLang="en-US" dirty="0"/>
              <a:t> </a:t>
            </a:r>
            <a:r>
              <a:rPr lang="mr-IN" altLang="zh-CN" dirty="0" err="1"/>
              <a:t>Welcome</a:t>
            </a:r>
            <a:r>
              <a:rPr lang="zh-CN" altLang="mr-IN" dirty="0"/>
              <a:t>组件将</a:t>
            </a:r>
            <a:r>
              <a:rPr lang="mr-IN" altLang="zh-CN" dirty="0"/>
              <a:t>&lt;h1&gt;</a:t>
            </a:r>
            <a:r>
              <a:rPr lang="mr-IN" altLang="zh-CN" dirty="0" err="1"/>
              <a:t>Hello</a:t>
            </a:r>
            <a:r>
              <a:rPr lang="mr-IN" altLang="zh-CN" dirty="0"/>
              <a:t>, </a:t>
            </a:r>
            <a:r>
              <a:rPr lang="mr-IN" altLang="zh-CN" dirty="0" err="1"/>
              <a:t>Sara</a:t>
            </a:r>
            <a:r>
              <a:rPr lang="mr-IN" altLang="zh-CN" dirty="0"/>
              <a:t>&lt;/h1&gt;</a:t>
            </a:r>
            <a:r>
              <a:rPr lang="zh-CN" altLang="mr-IN" dirty="0"/>
              <a:t>元素作为结果返回。</a:t>
            </a:r>
          </a:p>
          <a:p>
            <a:r>
              <a:rPr lang="en-US" altLang="zh-CN" dirty="0"/>
              <a:t>4.</a:t>
            </a:r>
            <a:r>
              <a:rPr lang="zh-CN" altLang="en-US" dirty="0"/>
              <a:t> </a:t>
            </a:r>
            <a:r>
              <a:rPr lang="mr-IN" altLang="zh-CN" dirty="0" err="1"/>
              <a:t>React</a:t>
            </a:r>
            <a:r>
              <a:rPr lang="mr-IN" altLang="zh-CN" dirty="0"/>
              <a:t> DOM</a:t>
            </a:r>
            <a:r>
              <a:rPr lang="zh-CN" altLang="mr-IN" dirty="0"/>
              <a:t>将</a:t>
            </a:r>
            <a:r>
              <a:rPr lang="mr-IN" altLang="zh-CN" dirty="0"/>
              <a:t>DOM</a:t>
            </a:r>
            <a:r>
              <a:rPr lang="zh-CN" altLang="mr-IN" dirty="0"/>
              <a:t>更新为</a:t>
            </a:r>
            <a:r>
              <a:rPr lang="mr-IN" altLang="zh-CN" dirty="0"/>
              <a:t>&lt;h1&gt;</a:t>
            </a:r>
            <a:r>
              <a:rPr lang="mr-IN" altLang="zh-CN" dirty="0" err="1"/>
              <a:t>Hello</a:t>
            </a:r>
            <a:r>
              <a:rPr lang="mr-IN" altLang="zh-CN" dirty="0"/>
              <a:t>, </a:t>
            </a:r>
            <a:r>
              <a:rPr lang="mr-IN" altLang="zh-CN" dirty="0" err="1"/>
              <a:t>Sara</a:t>
            </a:r>
            <a:r>
              <a:rPr lang="mr-IN" altLang="zh-CN" dirty="0"/>
              <a:t>&lt;/h1&gt;</a:t>
            </a:r>
            <a:r>
              <a:rPr lang="zh-CN" altLang="mr-IN" dirty="0"/>
              <a:t>。</a:t>
            </a:r>
          </a:p>
        </p:txBody>
      </p:sp>
    </p:spTree>
    <p:extLst>
      <p:ext uri="{BB962C8B-B14F-4D97-AF65-F5344CB8AC3E}">
        <p14:creationId xmlns:p14="http://schemas.microsoft.com/office/powerpoint/2010/main" val="552887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组件 </a:t>
            </a:r>
            <a:r>
              <a:rPr lang="en-US" altLang="zh-CN" b="1" dirty="0"/>
              <a:t>&amp; Props</a:t>
            </a:r>
            <a:endParaRPr kumimoji="1" lang="zh-CN" altLang="en-US" dirty="0"/>
          </a:p>
        </p:txBody>
      </p:sp>
      <p:sp>
        <p:nvSpPr>
          <p:cNvPr id="3" name="内容占位符 2"/>
          <p:cNvSpPr>
            <a:spLocks noGrp="1"/>
          </p:cNvSpPr>
          <p:nvPr>
            <p:ph idx="1"/>
          </p:nvPr>
        </p:nvSpPr>
        <p:spPr/>
        <p:txBody>
          <a:bodyPr>
            <a:normAutofit/>
          </a:bodyPr>
          <a:lstStyle/>
          <a:p>
            <a:r>
              <a:rPr lang="zh-CN" altLang="en-US" sz="1800" dirty="0"/>
              <a:t>组件</a:t>
            </a:r>
            <a:r>
              <a:rPr kumimoji="1" lang="zh-CN" altLang="en-US" sz="1800" dirty="0"/>
              <a:t>可以相互组合嵌套</a:t>
            </a:r>
            <a:endParaRPr kumimoji="1" lang="en-US" altLang="zh-CN" sz="1800" dirty="0"/>
          </a:p>
          <a:p>
            <a:r>
              <a:rPr lang="zh-CN" altLang="en-US" sz="1800" dirty="0"/>
              <a:t>组件的返回值只能有一个根元素 推荐使用一个</a:t>
            </a:r>
            <a:r>
              <a:rPr lang="en-US" altLang="zh-CN" sz="1800" dirty="0"/>
              <a:t>&lt;div&gt;&lt;/div&gt;</a:t>
            </a:r>
            <a:r>
              <a:rPr lang="zh-CN" altLang="en-US" sz="1800" dirty="0"/>
              <a:t>包裹组件内容</a:t>
            </a:r>
            <a:endParaRPr lang="en-US" altLang="zh-CN" sz="1800" dirty="0"/>
          </a:p>
          <a:p>
            <a:r>
              <a:rPr lang="zh-CN" altLang="en-US" sz="1800" dirty="0"/>
              <a:t>无论是使用函数或是类来声明一个组件，它决不能修改它自己的</a:t>
            </a:r>
            <a:r>
              <a:rPr lang="en-US" altLang="zh-CN" sz="1800" dirty="0"/>
              <a:t>props</a:t>
            </a:r>
          </a:p>
          <a:p>
            <a:r>
              <a:rPr lang="zh-CN" altLang="en-US" sz="1800" b="1" dirty="0"/>
              <a:t>所有的</a:t>
            </a:r>
            <a:r>
              <a:rPr lang="en-US" altLang="zh-CN" sz="1800" b="1" dirty="0"/>
              <a:t>React</a:t>
            </a:r>
            <a:r>
              <a:rPr lang="zh-CN" altLang="en-US" sz="1800" b="1" dirty="0"/>
              <a:t>组件必须像纯函数那样使用它们的</a:t>
            </a:r>
            <a:r>
              <a:rPr lang="en-US" altLang="zh-CN" sz="1800" b="1" dirty="0"/>
              <a:t>props</a:t>
            </a:r>
            <a:r>
              <a:rPr lang="zh-CN" altLang="en-US" sz="1800" b="1" dirty="0"/>
              <a:t>。</a:t>
            </a:r>
            <a:endParaRPr kumimoji="1" lang="zh-CN" altLang="en-US" sz="1800" dirty="0"/>
          </a:p>
        </p:txBody>
      </p:sp>
      <p:pic>
        <p:nvPicPr>
          <p:cNvPr id="4" name="图片 3"/>
          <p:cNvPicPr>
            <a:picLocks noChangeAspect="1"/>
          </p:cNvPicPr>
          <p:nvPr/>
        </p:nvPicPr>
        <p:blipFill>
          <a:blip r:embed="rId2"/>
          <a:stretch>
            <a:fillRect/>
          </a:stretch>
        </p:blipFill>
        <p:spPr>
          <a:xfrm>
            <a:off x="2335426" y="3426578"/>
            <a:ext cx="7530757" cy="1510289"/>
          </a:xfrm>
          <a:prstGeom prst="rect">
            <a:avLst/>
          </a:prstGeom>
        </p:spPr>
      </p:pic>
    </p:spTree>
    <p:extLst>
      <p:ext uri="{BB962C8B-B14F-4D97-AF65-F5344CB8AC3E}">
        <p14:creationId xmlns:p14="http://schemas.microsoft.com/office/powerpoint/2010/main" val="1282605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State &amp; </a:t>
            </a:r>
            <a:r>
              <a:rPr lang="zh-CN" altLang="en-US" b="1" dirty="0"/>
              <a:t>生命周期</a:t>
            </a:r>
            <a:endParaRPr kumimoji="1" lang="zh-CN" altLang="en-US" dirty="0"/>
          </a:p>
        </p:txBody>
      </p:sp>
      <p:pic>
        <p:nvPicPr>
          <p:cNvPr id="1028" name="Picture 4" descr="https://images2015.cnblogs.com/blog/588767/201612/588767-20161205190022429-10749516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2454" y="0"/>
            <a:ext cx="613718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271849" y="1553132"/>
            <a:ext cx="5770605" cy="5293757"/>
          </a:xfrm>
          <a:prstGeom prst="rect">
            <a:avLst/>
          </a:prstGeom>
          <a:noFill/>
        </p:spPr>
        <p:txBody>
          <a:bodyPr wrap="square" rtlCol="0">
            <a:spAutoFit/>
          </a:bodyPr>
          <a:lstStyle/>
          <a:p>
            <a:r>
              <a:rPr kumimoji="1" lang="zh-CN" altLang="en-US" dirty="0"/>
              <a:t>生命周期钩子：</a:t>
            </a:r>
            <a:endParaRPr kumimoji="1" lang="en-US" altLang="zh-CN" dirty="0"/>
          </a:p>
          <a:p>
            <a:pPr marL="342900" indent="-342900">
              <a:buAutoNum type="arabicPeriod"/>
            </a:pPr>
            <a:r>
              <a:rPr lang="en-US" altLang="zh-CN" sz="1600" dirty="0" err="1"/>
              <a:t>getDefaultProps</a:t>
            </a:r>
            <a:r>
              <a:rPr lang="en-US" altLang="zh-CN" sz="1600" dirty="0"/>
              <a:t>()</a:t>
            </a:r>
            <a:r>
              <a:rPr lang="zh-CN" altLang="en-US" sz="1600" dirty="0"/>
              <a:t>：设置默认的</a:t>
            </a:r>
            <a:r>
              <a:rPr lang="en-US" altLang="zh-CN" sz="1600" dirty="0"/>
              <a:t>props</a:t>
            </a:r>
            <a:r>
              <a:rPr lang="zh-CN" altLang="en-US" sz="1600" dirty="0"/>
              <a:t>，也可以用</a:t>
            </a:r>
            <a:r>
              <a:rPr lang="en-US" altLang="zh-CN" sz="1600" dirty="0" err="1"/>
              <a:t>dufaultProps</a:t>
            </a:r>
            <a:r>
              <a:rPr lang="zh-CN" altLang="en-US" sz="1600" dirty="0"/>
              <a:t>设置组件的默认属性</a:t>
            </a:r>
            <a:endParaRPr lang="en-US" altLang="zh-CN" sz="1600" dirty="0"/>
          </a:p>
          <a:p>
            <a:pPr marL="342900" indent="-342900">
              <a:buAutoNum type="arabicPeriod"/>
            </a:pPr>
            <a:r>
              <a:rPr lang="en-US" altLang="zh-CN" sz="1600" dirty="0" err="1"/>
              <a:t>getInitialState</a:t>
            </a:r>
            <a:r>
              <a:rPr lang="en-US" altLang="zh-CN" sz="1600" dirty="0"/>
              <a:t>()</a:t>
            </a:r>
            <a:r>
              <a:rPr lang="zh-CN" altLang="en-US" sz="1600" dirty="0"/>
              <a:t>：在使用</a:t>
            </a:r>
            <a:r>
              <a:rPr lang="en-US" altLang="zh-CN" sz="1600" dirty="0"/>
              <a:t>es6</a:t>
            </a:r>
            <a:r>
              <a:rPr lang="zh-CN" altLang="en-US" sz="1600" dirty="0"/>
              <a:t>的</a:t>
            </a:r>
            <a:r>
              <a:rPr lang="en-US" altLang="zh-CN" sz="1600" dirty="0"/>
              <a:t>class</a:t>
            </a:r>
            <a:r>
              <a:rPr lang="zh-CN" altLang="en-US" sz="1600" dirty="0"/>
              <a:t>语法时是没有这个钩子函数的，可以直接在</a:t>
            </a:r>
            <a:r>
              <a:rPr lang="en-US" altLang="zh-CN" sz="1600" dirty="0"/>
              <a:t>constructor</a:t>
            </a:r>
            <a:r>
              <a:rPr lang="zh-CN" altLang="en-US" sz="1600" dirty="0"/>
              <a:t>中定义</a:t>
            </a:r>
            <a:r>
              <a:rPr lang="en-US" altLang="zh-CN" sz="1600" dirty="0" err="1"/>
              <a:t>this.state</a:t>
            </a:r>
            <a:r>
              <a:rPr lang="zh-CN" altLang="en-US" sz="1600" dirty="0"/>
              <a:t>。此时可以访问</a:t>
            </a:r>
            <a:r>
              <a:rPr lang="en-US" altLang="zh-CN" sz="1600" dirty="0" err="1"/>
              <a:t>this.props</a:t>
            </a:r>
            <a:endParaRPr lang="en-US" altLang="zh-CN" sz="1600" dirty="0"/>
          </a:p>
          <a:p>
            <a:pPr marL="342900" indent="-342900">
              <a:buAutoNum type="arabicPeriod"/>
            </a:pPr>
            <a:r>
              <a:rPr lang="en-US" altLang="zh-CN" sz="1600" dirty="0" err="1"/>
              <a:t>componentWillMount</a:t>
            </a:r>
            <a:r>
              <a:rPr lang="en-US" altLang="zh-CN" sz="1600" dirty="0"/>
              <a:t>()</a:t>
            </a:r>
            <a:r>
              <a:rPr lang="zh-CN" altLang="en-US" sz="1600" dirty="0"/>
              <a:t>：组件初始化时只调用，以后组件更新不调用，整个生命周期只调用一次，此时可以修改</a:t>
            </a:r>
            <a:r>
              <a:rPr lang="en-US" altLang="zh-CN" sz="1600" dirty="0"/>
              <a:t>state</a:t>
            </a:r>
          </a:p>
          <a:p>
            <a:pPr marL="342900" indent="-342900">
              <a:buAutoNum type="arabicPeriod"/>
            </a:pPr>
            <a:r>
              <a:rPr lang="en-US" altLang="zh-CN" sz="1600" dirty="0"/>
              <a:t>render()</a:t>
            </a:r>
            <a:r>
              <a:rPr lang="zh-CN" altLang="en-US" sz="1600" dirty="0"/>
              <a:t>：创建虚拟</a:t>
            </a:r>
            <a:r>
              <a:rPr lang="en-US" altLang="zh-CN" sz="1600" dirty="0" err="1"/>
              <a:t>dom</a:t>
            </a:r>
            <a:r>
              <a:rPr lang="zh-CN" altLang="en-US" sz="1600" dirty="0"/>
              <a:t>，进行</a:t>
            </a:r>
            <a:r>
              <a:rPr lang="en-US" altLang="zh-CN" sz="1600" dirty="0"/>
              <a:t>diff</a:t>
            </a:r>
            <a:r>
              <a:rPr lang="zh-CN" altLang="en-US" sz="1600" dirty="0"/>
              <a:t>算法，更新</a:t>
            </a:r>
            <a:r>
              <a:rPr lang="en-US" altLang="zh-CN" sz="1600" dirty="0" err="1"/>
              <a:t>dom</a:t>
            </a:r>
            <a:r>
              <a:rPr lang="zh-CN" altLang="en-US" sz="1600" dirty="0"/>
              <a:t>树都在此进行，此时就不能更改</a:t>
            </a:r>
            <a:r>
              <a:rPr lang="en-US" altLang="zh-CN" sz="1600" dirty="0"/>
              <a:t>state</a:t>
            </a:r>
            <a:r>
              <a:rPr lang="zh-CN" altLang="en-US" sz="1600" dirty="0"/>
              <a:t>了</a:t>
            </a:r>
            <a:endParaRPr lang="en-US" altLang="zh-CN" sz="1600" dirty="0"/>
          </a:p>
          <a:p>
            <a:pPr marL="342900" indent="-342900">
              <a:buAutoNum type="arabicPeriod"/>
            </a:pPr>
            <a:r>
              <a:rPr lang="en-US" altLang="zh-CN" sz="1600" dirty="0" err="1"/>
              <a:t>componentDidMount</a:t>
            </a:r>
            <a:r>
              <a:rPr lang="en-US" altLang="zh-CN" sz="1600" dirty="0"/>
              <a:t>()</a:t>
            </a:r>
            <a:r>
              <a:rPr lang="zh-CN" altLang="en-US" sz="1600" dirty="0"/>
              <a:t>：组件渲染之后调用，只调用一次</a:t>
            </a:r>
            <a:endParaRPr lang="en-US" altLang="zh-CN" sz="1600" dirty="0"/>
          </a:p>
          <a:p>
            <a:pPr marL="342900" indent="-342900">
              <a:buAutoNum type="arabicPeriod"/>
            </a:pPr>
            <a:r>
              <a:rPr lang="en-US" altLang="zh-CN" sz="1600" dirty="0" err="1"/>
              <a:t>componentWillReceiveProps</a:t>
            </a:r>
            <a:r>
              <a:rPr lang="en-US" altLang="zh-CN" sz="1600" dirty="0"/>
              <a:t>(</a:t>
            </a:r>
            <a:r>
              <a:rPr lang="en-US" altLang="zh-CN" sz="1600" dirty="0" err="1"/>
              <a:t>nextProps</a:t>
            </a:r>
            <a:r>
              <a:rPr lang="en-US" altLang="zh-CN" sz="1600" dirty="0"/>
              <a:t>)</a:t>
            </a:r>
            <a:r>
              <a:rPr lang="zh-CN" altLang="en-US" sz="1600" dirty="0"/>
              <a:t>：组件初始化时不调用，组件接受新的</a:t>
            </a:r>
            <a:r>
              <a:rPr lang="en-US" altLang="zh-CN" sz="1600" dirty="0"/>
              <a:t>props</a:t>
            </a:r>
            <a:r>
              <a:rPr lang="zh-CN" altLang="en-US" sz="1600" dirty="0"/>
              <a:t>时调用。</a:t>
            </a:r>
            <a:endParaRPr lang="en-US" altLang="zh-CN" sz="1600" dirty="0"/>
          </a:p>
          <a:p>
            <a:pPr marL="342900" indent="-342900">
              <a:buAutoNum type="arabicPeriod"/>
            </a:pPr>
            <a:r>
              <a:rPr lang="en-US" altLang="zh-CN" sz="1600" dirty="0" err="1"/>
              <a:t>shouldComponentUpdate</a:t>
            </a:r>
            <a:r>
              <a:rPr lang="en-US" altLang="zh-CN" sz="1600" dirty="0"/>
              <a:t>(</a:t>
            </a:r>
            <a:r>
              <a:rPr lang="en-US" altLang="zh-CN" sz="1600" dirty="0" err="1"/>
              <a:t>nextProps</a:t>
            </a:r>
            <a:r>
              <a:rPr lang="en-US" altLang="zh-CN" sz="1600" dirty="0"/>
              <a:t>, </a:t>
            </a:r>
            <a:r>
              <a:rPr lang="en-US" altLang="zh-CN" sz="1600" dirty="0" err="1"/>
              <a:t>nextState</a:t>
            </a:r>
            <a:r>
              <a:rPr lang="en-US" altLang="zh-CN" sz="1600" dirty="0"/>
              <a:t>)</a:t>
            </a:r>
            <a:r>
              <a:rPr lang="zh-CN" altLang="en-US" sz="1600" dirty="0"/>
              <a:t>： </a:t>
            </a:r>
            <a:r>
              <a:rPr lang="en-US" altLang="zh-CN" sz="1600" dirty="0"/>
              <a:t>react</a:t>
            </a:r>
            <a:r>
              <a:rPr lang="zh-CN" altLang="en-US" sz="1600" dirty="0"/>
              <a:t>性能优化非常重要的一环。组件接受新的</a:t>
            </a:r>
            <a:r>
              <a:rPr lang="en-US" altLang="zh-CN" sz="1600" dirty="0"/>
              <a:t>state</a:t>
            </a:r>
            <a:r>
              <a:rPr lang="zh-CN" altLang="en-US" sz="1600" dirty="0"/>
              <a:t>或者</a:t>
            </a:r>
            <a:r>
              <a:rPr lang="en-US" altLang="zh-CN" sz="1600" dirty="0"/>
              <a:t>props</a:t>
            </a:r>
            <a:r>
              <a:rPr lang="zh-CN" altLang="en-US" sz="1600" dirty="0"/>
              <a:t>时调用，我们可以设置在此对比前后两个</a:t>
            </a:r>
            <a:r>
              <a:rPr lang="en-US" altLang="zh-CN" sz="1600" dirty="0"/>
              <a:t>props</a:t>
            </a:r>
            <a:r>
              <a:rPr lang="zh-CN" altLang="en-US" sz="1600" dirty="0"/>
              <a:t>和</a:t>
            </a:r>
            <a:r>
              <a:rPr lang="en-US" altLang="zh-CN" sz="1600" dirty="0"/>
              <a:t>state</a:t>
            </a:r>
            <a:r>
              <a:rPr lang="zh-CN" altLang="en-US" sz="1600" dirty="0"/>
              <a:t>是否相同，如果相同则返回</a:t>
            </a:r>
            <a:r>
              <a:rPr lang="en-US" altLang="zh-CN" sz="1600" dirty="0"/>
              <a:t>false</a:t>
            </a:r>
            <a:r>
              <a:rPr lang="zh-CN" altLang="en-US" sz="1600" dirty="0"/>
              <a:t>阻止更新，因为相同的属性状态一定会生成相同的</a:t>
            </a:r>
            <a:r>
              <a:rPr lang="en-US" altLang="zh-CN" sz="1600" dirty="0" err="1"/>
              <a:t>dom</a:t>
            </a:r>
            <a:r>
              <a:rPr lang="zh-CN" altLang="en-US" sz="1600" dirty="0"/>
              <a:t>树，这样就不需要创造新的</a:t>
            </a:r>
            <a:r>
              <a:rPr lang="en-US" altLang="zh-CN" sz="1600" dirty="0" err="1"/>
              <a:t>dom</a:t>
            </a:r>
            <a:r>
              <a:rPr lang="zh-CN" altLang="en-US" sz="1600" dirty="0"/>
              <a:t>树和旧的</a:t>
            </a:r>
            <a:r>
              <a:rPr lang="en-US" altLang="zh-CN" sz="1600" dirty="0" err="1"/>
              <a:t>dom</a:t>
            </a:r>
            <a:r>
              <a:rPr lang="zh-CN" altLang="en-US" sz="1600" dirty="0"/>
              <a:t>树进行</a:t>
            </a:r>
            <a:r>
              <a:rPr lang="en-US" altLang="zh-CN" sz="1600" dirty="0"/>
              <a:t>diff</a:t>
            </a:r>
            <a:r>
              <a:rPr lang="zh-CN" altLang="en-US" sz="1600" dirty="0"/>
              <a:t>算法对比，节省大量性能，尤其是在</a:t>
            </a:r>
            <a:r>
              <a:rPr lang="en-US" altLang="zh-CN" sz="1600" dirty="0" err="1"/>
              <a:t>dom</a:t>
            </a:r>
            <a:r>
              <a:rPr lang="zh-CN" altLang="en-US" sz="1600" dirty="0"/>
              <a:t>结构复杂的时候</a:t>
            </a:r>
            <a:endParaRPr kumimoji="1" lang="en-US" altLang="zh-CN" sz="1600" dirty="0"/>
          </a:p>
        </p:txBody>
      </p:sp>
    </p:spTree>
    <p:extLst>
      <p:ext uri="{BB962C8B-B14F-4D97-AF65-F5344CB8AC3E}">
        <p14:creationId xmlns:p14="http://schemas.microsoft.com/office/powerpoint/2010/main" val="102119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State &amp; </a:t>
            </a:r>
            <a:r>
              <a:rPr lang="zh-CN" altLang="en-US" b="1" dirty="0"/>
              <a:t>生命周期</a:t>
            </a:r>
            <a:endParaRPr kumimoji="1" lang="zh-CN" altLang="en-US" dirty="0"/>
          </a:p>
        </p:txBody>
      </p:sp>
      <p:pic>
        <p:nvPicPr>
          <p:cNvPr id="1028" name="Picture 4" descr="https://images2015.cnblogs.com/blog/588767/201612/588767-20161205190022429-10749516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2454" y="0"/>
            <a:ext cx="613718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271849" y="1553132"/>
            <a:ext cx="5770605" cy="1846659"/>
          </a:xfrm>
          <a:prstGeom prst="rect">
            <a:avLst/>
          </a:prstGeom>
          <a:noFill/>
        </p:spPr>
        <p:txBody>
          <a:bodyPr wrap="square" rtlCol="0">
            <a:spAutoFit/>
          </a:bodyPr>
          <a:lstStyle/>
          <a:p>
            <a:r>
              <a:rPr kumimoji="1" lang="zh-CN" altLang="en-US" dirty="0"/>
              <a:t>生命周期钩子：</a:t>
            </a:r>
            <a:endParaRPr kumimoji="1" lang="en-US" altLang="zh-CN" dirty="0"/>
          </a:p>
          <a:p>
            <a:pPr marL="342900" indent="-342900">
              <a:buAutoNum type="arabicPeriod" startAt="8"/>
            </a:pPr>
            <a:r>
              <a:rPr lang="en-US" altLang="zh-CN" sz="1600" dirty="0" err="1"/>
              <a:t>componentWillUpdata</a:t>
            </a:r>
            <a:r>
              <a:rPr lang="en-US" altLang="zh-CN" sz="1600" dirty="0"/>
              <a:t>(</a:t>
            </a:r>
            <a:r>
              <a:rPr lang="en-US" altLang="zh-CN" sz="1600" dirty="0" err="1"/>
              <a:t>nextProps</a:t>
            </a:r>
            <a:r>
              <a:rPr lang="en-US" altLang="zh-CN" sz="1600" dirty="0"/>
              <a:t>, </a:t>
            </a:r>
            <a:r>
              <a:rPr lang="en-US" altLang="zh-CN" sz="1600" dirty="0" err="1"/>
              <a:t>nextState</a:t>
            </a:r>
            <a:r>
              <a:rPr lang="en-US" altLang="zh-CN" sz="1600" dirty="0"/>
              <a:t>)</a:t>
            </a:r>
            <a:r>
              <a:rPr lang="zh-CN" altLang="en-US" sz="1600" dirty="0"/>
              <a:t>：组件初始化时不调用，只有在组件将要更新时才调用</a:t>
            </a:r>
            <a:r>
              <a:rPr lang="en-US" altLang="zh-CN" sz="1600" dirty="0" err="1"/>
              <a:t>componentDidUpdate</a:t>
            </a:r>
            <a:r>
              <a:rPr lang="en-US" altLang="zh-CN" sz="1600" dirty="0"/>
              <a:t>()</a:t>
            </a:r>
            <a:r>
              <a:rPr lang="zh-CN" altLang="en-US" sz="1600" dirty="0"/>
              <a:t>：组件初始化时不调用，组件更新完成后调用，此时可以获取</a:t>
            </a:r>
            <a:r>
              <a:rPr lang="en-US" altLang="zh-CN" sz="1600" dirty="0" err="1"/>
              <a:t>dom</a:t>
            </a:r>
            <a:r>
              <a:rPr lang="zh-CN" altLang="en-US" sz="1600" dirty="0"/>
              <a:t>节点</a:t>
            </a:r>
            <a:endParaRPr lang="en-US" altLang="zh-CN" sz="1600" dirty="0"/>
          </a:p>
          <a:p>
            <a:pPr marL="342900" indent="-342900">
              <a:buAutoNum type="arabicPeriod" startAt="8"/>
            </a:pPr>
            <a:r>
              <a:rPr lang="en-US" altLang="zh-CN" sz="1600" dirty="0" err="1"/>
              <a:t>componentWillUnmount</a:t>
            </a:r>
            <a:r>
              <a:rPr lang="en-US" altLang="zh-CN" sz="1600" dirty="0"/>
              <a:t>()</a:t>
            </a:r>
            <a:r>
              <a:rPr lang="zh-CN" altLang="en-US" sz="1600" dirty="0"/>
              <a:t>：组件将要卸载时调用，一些事件监听和定时器需要在此时清除</a:t>
            </a:r>
            <a:endParaRPr kumimoji="1" lang="en-US" altLang="zh-CN" sz="1600" dirty="0"/>
          </a:p>
        </p:txBody>
      </p:sp>
    </p:spTree>
    <p:extLst>
      <p:ext uri="{BB962C8B-B14F-4D97-AF65-F5344CB8AC3E}">
        <p14:creationId xmlns:p14="http://schemas.microsoft.com/office/powerpoint/2010/main" val="1805873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State &amp; </a:t>
            </a:r>
            <a:r>
              <a:rPr lang="zh-CN" altLang="en-US" b="1" dirty="0"/>
              <a:t>生命周期</a:t>
            </a:r>
            <a:endParaRPr kumimoji="1" lang="zh-CN" altLang="en-US" dirty="0"/>
          </a:p>
        </p:txBody>
      </p:sp>
      <p:pic>
        <p:nvPicPr>
          <p:cNvPr id="4" name="图片 3"/>
          <p:cNvPicPr>
            <a:picLocks noChangeAspect="1"/>
          </p:cNvPicPr>
          <p:nvPr/>
        </p:nvPicPr>
        <p:blipFill>
          <a:blip r:embed="rId2"/>
          <a:stretch>
            <a:fillRect/>
          </a:stretch>
        </p:blipFill>
        <p:spPr>
          <a:xfrm>
            <a:off x="2082113" y="1560448"/>
            <a:ext cx="8027773" cy="4119169"/>
          </a:xfrm>
          <a:prstGeom prst="rect">
            <a:avLst/>
          </a:prstGeom>
        </p:spPr>
      </p:pic>
      <p:pic>
        <p:nvPicPr>
          <p:cNvPr id="5" name="图片 4"/>
          <p:cNvPicPr>
            <a:picLocks noChangeAspect="1"/>
          </p:cNvPicPr>
          <p:nvPr/>
        </p:nvPicPr>
        <p:blipFill>
          <a:blip r:embed="rId3"/>
          <a:stretch>
            <a:fillRect/>
          </a:stretch>
        </p:blipFill>
        <p:spPr>
          <a:xfrm>
            <a:off x="2082113" y="5807878"/>
            <a:ext cx="3269736" cy="361917"/>
          </a:xfrm>
          <a:prstGeom prst="rect">
            <a:avLst/>
          </a:prstGeom>
        </p:spPr>
      </p:pic>
      <p:pic>
        <p:nvPicPr>
          <p:cNvPr id="6" name="图片 5"/>
          <p:cNvPicPr>
            <a:picLocks noChangeAspect="1"/>
          </p:cNvPicPr>
          <p:nvPr/>
        </p:nvPicPr>
        <p:blipFill>
          <a:blip r:embed="rId4"/>
          <a:stretch>
            <a:fillRect/>
          </a:stretch>
        </p:blipFill>
        <p:spPr>
          <a:xfrm>
            <a:off x="6054810" y="5804838"/>
            <a:ext cx="4055075" cy="364957"/>
          </a:xfrm>
          <a:prstGeom prst="rect">
            <a:avLst/>
          </a:prstGeom>
        </p:spPr>
      </p:pic>
      <p:sp>
        <p:nvSpPr>
          <p:cNvPr id="7" name="文本框 6"/>
          <p:cNvSpPr txBox="1"/>
          <p:nvPr/>
        </p:nvSpPr>
        <p:spPr>
          <a:xfrm>
            <a:off x="2082113" y="6326659"/>
            <a:ext cx="8027772" cy="369332"/>
          </a:xfrm>
          <a:prstGeom prst="rect">
            <a:avLst/>
          </a:prstGeom>
          <a:noFill/>
        </p:spPr>
        <p:txBody>
          <a:bodyPr wrap="square" rtlCol="0">
            <a:spAutoFit/>
          </a:bodyPr>
          <a:lstStyle/>
          <a:p>
            <a:r>
              <a:rPr kumimoji="1" lang="zh-CN" altLang="en-US" dirty="0"/>
              <a:t>左边不会重新渲染 右边会重新渲染</a:t>
            </a:r>
          </a:p>
        </p:txBody>
      </p:sp>
    </p:spTree>
    <p:extLst>
      <p:ext uri="{BB962C8B-B14F-4D97-AF65-F5344CB8AC3E}">
        <p14:creationId xmlns:p14="http://schemas.microsoft.com/office/powerpoint/2010/main" val="1160358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事件处理</a:t>
            </a:r>
          </a:p>
        </p:txBody>
      </p:sp>
      <p:sp>
        <p:nvSpPr>
          <p:cNvPr id="3" name="内容占位符 2"/>
          <p:cNvSpPr>
            <a:spLocks noGrp="1"/>
          </p:cNvSpPr>
          <p:nvPr>
            <p:ph idx="1"/>
          </p:nvPr>
        </p:nvSpPr>
        <p:spPr/>
        <p:txBody>
          <a:bodyPr>
            <a:normAutofit/>
          </a:bodyPr>
          <a:lstStyle/>
          <a:p>
            <a:r>
              <a:rPr lang="en-US" altLang="zh-CN" sz="1800" dirty="0"/>
              <a:t>React </a:t>
            </a:r>
            <a:r>
              <a:rPr lang="zh-CN" altLang="en-US" sz="1800" dirty="0"/>
              <a:t>元素的事件处理和 </a:t>
            </a:r>
            <a:r>
              <a:rPr lang="en-US" altLang="zh-CN" sz="1800" dirty="0"/>
              <a:t>DOM</a:t>
            </a:r>
            <a:r>
              <a:rPr lang="zh-CN" altLang="en-US" sz="1800" dirty="0"/>
              <a:t>元素的很相似。但是有一点语法上的不同</a:t>
            </a:r>
            <a:endParaRPr lang="en-US" altLang="zh-CN" sz="1800" dirty="0"/>
          </a:p>
          <a:p>
            <a:r>
              <a:rPr lang="en-US" altLang="zh-CN" sz="1800" dirty="0"/>
              <a:t>React</a:t>
            </a:r>
            <a:r>
              <a:rPr lang="zh-CN" altLang="en-US" sz="1800" dirty="0"/>
              <a:t>事件绑定属性的命名采用驼峰式写法，而不是小写</a:t>
            </a:r>
          </a:p>
          <a:p>
            <a:r>
              <a:rPr lang="zh-CN" altLang="en-US" sz="1800" dirty="0"/>
              <a:t>如果采用 </a:t>
            </a:r>
            <a:r>
              <a:rPr lang="en-US" altLang="zh-CN" sz="1800" dirty="0"/>
              <a:t>JSX </a:t>
            </a:r>
            <a:r>
              <a:rPr lang="zh-CN" altLang="en-US" sz="1800" dirty="0"/>
              <a:t>的语法你需要传入一个函数作为事件处理函数，而不是一个字符串</a:t>
            </a:r>
            <a:r>
              <a:rPr lang="en-US" altLang="zh-CN" sz="1800" dirty="0"/>
              <a:t>(DOM</a:t>
            </a:r>
            <a:r>
              <a:rPr lang="zh-CN" altLang="en-US" sz="1800" dirty="0"/>
              <a:t>元素的写法）</a:t>
            </a:r>
            <a:endParaRPr lang="en-US" altLang="zh-CN" sz="1800" dirty="0"/>
          </a:p>
        </p:txBody>
      </p:sp>
      <p:pic>
        <p:nvPicPr>
          <p:cNvPr id="4" name="图片 3"/>
          <p:cNvPicPr>
            <a:picLocks noChangeAspect="1"/>
          </p:cNvPicPr>
          <p:nvPr/>
        </p:nvPicPr>
        <p:blipFill>
          <a:blip r:embed="rId2"/>
          <a:stretch>
            <a:fillRect/>
          </a:stretch>
        </p:blipFill>
        <p:spPr>
          <a:xfrm>
            <a:off x="6391593" y="3867664"/>
            <a:ext cx="4974559" cy="1120003"/>
          </a:xfrm>
          <a:prstGeom prst="rect">
            <a:avLst/>
          </a:prstGeom>
        </p:spPr>
      </p:pic>
      <p:pic>
        <p:nvPicPr>
          <p:cNvPr id="5" name="图片 4"/>
          <p:cNvPicPr>
            <a:picLocks noChangeAspect="1"/>
          </p:cNvPicPr>
          <p:nvPr/>
        </p:nvPicPr>
        <p:blipFill>
          <a:blip r:embed="rId3"/>
          <a:stretch>
            <a:fillRect/>
          </a:stretch>
        </p:blipFill>
        <p:spPr>
          <a:xfrm>
            <a:off x="838200" y="3867664"/>
            <a:ext cx="4974559" cy="1120003"/>
          </a:xfrm>
          <a:prstGeom prst="rect">
            <a:avLst/>
          </a:prstGeom>
        </p:spPr>
      </p:pic>
    </p:spTree>
    <p:extLst>
      <p:ext uri="{BB962C8B-B14F-4D97-AF65-F5344CB8AC3E}">
        <p14:creationId xmlns:p14="http://schemas.microsoft.com/office/powerpoint/2010/main" val="6727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事件处理</a:t>
            </a:r>
            <a:endParaRPr kumimoji="1" lang="zh-CN" altLang="en-US" dirty="0"/>
          </a:p>
        </p:txBody>
      </p:sp>
      <p:sp>
        <p:nvSpPr>
          <p:cNvPr id="3" name="内容占位符 2"/>
          <p:cNvSpPr>
            <a:spLocks noGrp="1"/>
          </p:cNvSpPr>
          <p:nvPr>
            <p:ph idx="1"/>
          </p:nvPr>
        </p:nvSpPr>
        <p:spPr/>
        <p:txBody>
          <a:bodyPr>
            <a:normAutofit/>
          </a:bodyPr>
          <a:lstStyle/>
          <a:p>
            <a:r>
              <a:rPr lang="zh-CN" altLang="en-US" sz="1800" dirty="0"/>
              <a:t>另外，在 </a:t>
            </a:r>
            <a:r>
              <a:rPr lang="en-US" altLang="zh-CN" sz="1800" dirty="0"/>
              <a:t>React </a:t>
            </a:r>
            <a:r>
              <a:rPr lang="zh-CN" altLang="en-US" sz="1800" dirty="0"/>
              <a:t>中另一个不同是你不能使用返回 </a:t>
            </a:r>
            <a:r>
              <a:rPr lang="en-US" altLang="zh-CN" sz="1800" dirty="0"/>
              <a:t>false</a:t>
            </a:r>
            <a:r>
              <a:rPr lang="zh-CN" altLang="en-US" sz="1800" dirty="0"/>
              <a:t> 的方式阻止默认行为。你必须明确的使用 </a:t>
            </a:r>
            <a:r>
              <a:rPr lang="en-US" altLang="zh-CN" sz="1800" dirty="0" err="1"/>
              <a:t>preventDefault</a:t>
            </a:r>
            <a:endParaRPr lang="en-US" altLang="zh-CN" sz="1800" dirty="0"/>
          </a:p>
        </p:txBody>
      </p:sp>
      <p:pic>
        <p:nvPicPr>
          <p:cNvPr id="4" name="图片 3"/>
          <p:cNvPicPr>
            <a:picLocks noChangeAspect="1"/>
          </p:cNvPicPr>
          <p:nvPr/>
        </p:nvPicPr>
        <p:blipFill>
          <a:blip r:embed="rId2"/>
          <a:stretch>
            <a:fillRect/>
          </a:stretch>
        </p:blipFill>
        <p:spPr>
          <a:xfrm>
            <a:off x="2820601" y="2544740"/>
            <a:ext cx="6550797" cy="3899651"/>
          </a:xfrm>
          <a:prstGeom prst="rect">
            <a:avLst/>
          </a:prstGeom>
        </p:spPr>
      </p:pic>
    </p:spTree>
    <p:extLst>
      <p:ext uri="{BB962C8B-B14F-4D97-AF65-F5344CB8AC3E}">
        <p14:creationId xmlns:p14="http://schemas.microsoft.com/office/powerpoint/2010/main" val="1976594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事件处理</a:t>
            </a:r>
            <a:endParaRPr kumimoji="1" lang="zh-CN" altLang="en-US" dirty="0"/>
          </a:p>
        </p:txBody>
      </p:sp>
      <p:sp>
        <p:nvSpPr>
          <p:cNvPr id="3" name="内容占位符 2"/>
          <p:cNvSpPr>
            <a:spLocks noGrp="1"/>
          </p:cNvSpPr>
          <p:nvPr>
            <p:ph idx="1"/>
          </p:nvPr>
        </p:nvSpPr>
        <p:spPr/>
        <p:txBody>
          <a:bodyPr>
            <a:normAutofit/>
          </a:bodyPr>
          <a:lstStyle/>
          <a:p>
            <a:r>
              <a:rPr lang="zh-CN" altLang="en-US" sz="1800" dirty="0"/>
              <a:t>你必须谨慎对待 </a:t>
            </a:r>
            <a:r>
              <a:rPr lang="en-US" altLang="zh-CN" sz="1800" dirty="0"/>
              <a:t>JSX </a:t>
            </a:r>
            <a:r>
              <a:rPr lang="zh-CN" altLang="en-US" sz="1800" dirty="0"/>
              <a:t>回调函数中的 </a:t>
            </a:r>
            <a:r>
              <a:rPr lang="en-US" altLang="zh-CN" sz="1800" dirty="0"/>
              <a:t>this</a:t>
            </a:r>
            <a:r>
              <a:rPr lang="zh-CN" altLang="en-US" sz="1800" dirty="0"/>
              <a:t>，类的方法默认是不会绑定 </a:t>
            </a:r>
            <a:r>
              <a:rPr lang="en-US" altLang="zh-CN" sz="1800" dirty="0"/>
              <a:t>this</a:t>
            </a:r>
            <a:r>
              <a:rPr lang="zh-CN" altLang="en-US" sz="1800" dirty="0"/>
              <a:t> 的。如果你忘记绑定 </a:t>
            </a:r>
            <a:r>
              <a:rPr lang="en-US" altLang="zh-CN" sz="1800" dirty="0" err="1"/>
              <a:t>this.handleClick</a:t>
            </a:r>
            <a:r>
              <a:rPr lang="zh-CN" altLang="en-US" sz="1800" dirty="0"/>
              <a:t> 并把它传入 </a:t>
            </a:r>
            <a:r>
              <a:rPr lang="en-US" altLang="zh-CN" sz="1800" dirty="0" err="1"/>
              <a:t>onClick</a:t>
            </a:r>
            <a:r>
              <a:rPr lang="en-US" altLang="zh-CN" sz="1800" dirty="0"/>
              <a:t>, </a:t>
            </a:r>
            <a:r>
              <a:rPr lang="zh-CN" altLang="en-US" sz="1800" dirty="0"/>
              <a:t>当你调用这个函数的时候 </a:t>
            </a:r>
            <a:r>
              <a:rPr lang="en-US" altLang="zh-CN" sz="1800" dirty="0"/>
              <a:t>this</a:t>
            </a:r>
            <a:r>
              <a:rPr lang="zh-CN" altLang="en-US" sz="1800" dirty="0"/>
              <a:t> 的值会是 </a:t>
            </a:r>
            <a:r>
              <a:rPr lang="en-US" altLang="zh-CN" sz="1800" dirty="0"/>
              <a:t>undefined</a:t>
            </a:r>
            <a:r>
              <a:rPr lang="zh-CN" altLang="en-US" sz="1800" dirty="0"/>
              <a:t>。</a:t>
            </a:r>
            <a:endParaRPr kumimoji="1" lang="zh-CN" altLang="en-US" sz="1800" dirty="0"/>
          </a:p>
        </p:txBody>
      </p:sp>
    </p:spTree>
    <p:extLst>
      <p:ext uri="{BB962C8B-B14F-4D97-AF65-F5344CB8AC3E}">
        <p14:creationId xmlns:p14="http://schemas.microsoft.com/office/powerpoint/2010/main" val="1587009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条件渲染</a:t>
            </a:r>
            <a:endParaRPr kumimoji="1" lang="zh-CN" altLang="en-US" dirty="0"/>
          </a:p>
        </p:txBody>
      </p:sp>
      <p:sp>
        <p:nvSpPr>
          <p:cNvPr id="3" name="内容占位符 2"/>
          <p:cNvSpPr>
            <a:spLocks noGrp="1"/>
          </p:cNvSpPr>
          <p:nvPr>
            <p:ph idx="1"/>
          </p:nvPr>
        </p:nvSpPr>
        <p:spPr/>
        <p:txBody>
          <a:bodyPr>
            <a:normAutofit/>
          </a:bodyPr>
          <a:lstStyle/>
          <a:p>
            <a:r>
              <a:rPr lang="zh-CN" altLang="en-US" sz="1800" dirty="0"/>
              <a:t>在 </a:t>
            </a:r>
            <a:r>
              <a:rPr lang="en-US" altLang="zh-CN" sz="1800" dirty="0"/>
              <a:t>React </a:t>
            </a:r>
            <a:r>
              <a:rPr lang="zh-CN" altLang="en-US" sz="1800" dirty="0"/>
              <a:t>中，你可以创建不同的组件来封装各种你需要的行为。然后还可以根据应用的状态变化只渲染其中的一部分</a:t>
            </a:r>
            <a:endParaRPr lang="en-US" altLang="zh-CN" sz="1800" dirty="0"/>
          </a:p>
          <a:p>
            <a:r>
              <a:rPr lang="en-US" altLang="zh-CN" sz="1800" dirty="0"/>
              <a:t>React </a:t>
            </a:r>
            <a:r>
              <a:rPr lang="zh-CN" altLang="en-US" sz="1800" dirty="0"/>
              <a:t>中的条件渲染和 </a:t>
            </a:r>
            <a:r>
              <a:rPr lang="en-US" altLang="zh-CN" sz="1800" dirty="0"/>
              <a:t>JavaScript </a:t>
            </a:r>
            <a:r>
              <a:rPr lang="zh-CN" altLang="en-US" sz="1800" dirty="0"/>
              <a:t>中的一致，使用 </a:t>
            </a:r>
            <a:r>
              <a:rPr lang="en-US" altLang="zh-CN" sz="1800" dirty="0"/>
              <a:t>JavaScript </a:t>
            </a:r>
            <a:r>
              <a:rPr lang="zh-CN" altLang="en-US" sz="1800" dirty="0"/>
              <a:t>操作符 </a:t>
            </a:r>
            <a:r>
              <a:rPr lang="en-US" altLang="zh-CN" sz="1800" dirty="0"/>
              <a:t>if</a:t>
            </a:r>
            <a:r>
              <a:rPr lang="zh-CN" altLang="en-US" sz="1800" dirty="0"/>
              <a:t> 或条件运算符来创建表示当前状态的元素，然后让 </a:t>
            </a:r>
            <a:r>
              <a:rPr lang="en-US" altLang="zh-CN" sz="1800" dirty="0"/>
              <a:t>React </a:t>
            </a:r>
            <a:r>
              <a:rPr lang="zh-CN" altLang="en-US" sz="1800" dirty="0"/>
              <a:t>根据它们来更新 </a:t>
            </a:r>
            <a:r>
              <a:rPr lang="en-US" altLang="zh-CN" sz="1800" dirty="0"/>
              <a:t>UI</a:t>
            </a:r>
            <a:endParaRPr kumimoji="1" lang="zh-CN" altLang="en-US" sz="1800" dirty="0"/>
          </a:p>
        </p:txBody>
      </p:sp>
      <p:pic>
        <p:nvPicPr>
          <p:cNvPr id="4" name="图片 3"/>
          <p:cNvPicPr>
            <a:picLocks noChangeAspect="1"/>
          </p:cNvPicPr>
          <p:nvPr/>
        </p:nvPicPr>
        <p:blipFill>
          <a:blip r:embed="rId2"/>
          <a:stretch>
            <a:fillRect/>
          </a:stretch>
        </p:blipFill>
        <p:spPr>
          <a:xfrm>
            <a:off x="7047781" y="3212755"/>
            <a:ext cx="4306019" cy="3410465"/>
          </a:xfrm>
          <a:prstGeom prst="rect">
            <a:avLst/>
          </a:prstGeom>
        </p:spPr>
      </p:pic>
      <p:pic>
        <p:nvPicPr>
          <p:cNvPr id="5" name="图片 4"/>
          <p:cNvPicPr>
            <a:picLocks noChangeAspect="1"/>
          </p:cNvPicPr>
          <p:nvPr/>
        </p:nvPicPr>
        <p:blipFill>
          <a:blip r:embed="rId3"/>
          <a:stretch>
            <a:fillRect/>
          </a:stretch>
        </p:blipFill>
        <p:spPr>
          <a:xfrm>
            <a:off x="928951" y="3212755"/>
            <a:ext cx="5300038" cy="2243482"/>
          </a:xfrm>
          <a:prstGeom prst="rect">
            <a:avLst/>
          </a:prstGeom>
        </p:spPr>
      </p:pic>
    </p:spTree>
    <p:extLst>
      <p:ext uri="{BB962C8B-B14F-4D97-AF65-F5344CB8AC3E}">
        <p14:creationId xmlns:p14="http://schemas.microsoft.com/office/powerpoint/2010/main" val="562915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列表 </a:t>
            </a:r>
            <a:r>
              <a:rPr lang="en-US" altLang="zh-CN" b="1" dirty="0"/>
              <a:t>&amp; Keys</a:t>
            </a:r>
          </a:p>
        </p:txBody>
      </p:sp>
      <p:sp>
        <p:nvSpPr>
          <p:cNvPr id="3" name="内容占位符 2"/>
          <p:cNvSpPr>
            <a:spLocks noGrp="1"/>
          </p:cNvSpPr>
          <p:nvPr>
            <p:ph idx="1"/>
          </p:nvPr>
        </p:nvSpPr>
        <p:spPr/>
        <p:txBody>
          <a:bodyPr>
            <a:normAutofit/>
          </a:bodyPr>
          <a:lstStyle/>
          <a:p>
            <a:r>
              <a:rPr kumimoji="1" lang="en-US" altLang="zh-CN" sz="1800" dirty="0"/>
              <a:t>React</a:t>
            </a:r>
            <a:r>
              <a:rPr kumimoji="1" lang="zh-CN" altLang="en-US" sz="1800" dirty="0"/>
              <a:t>可以使用</a:t>
            </a:r>
            <a:r>
              <a:rPr kumimoji="1" lang="en-US" altLang="zh-CN" sz="1800" dirty="0"/>
              <a:t>map()</a:t>
            </a:r>
            <a:r>
              <a:rPr kumimoji="1" lang="zh-CN" altLang="en-US" sz="1800" dirty="0"/>
              <a:t>来构建列表</a:t>
            </a:r>
          </a:p>
        </p:txBody>
      </p:sp>
      <p:pic>
        <p:nvPicPr>
          <p:cNvPr id="4" name="图片 3"/>
          <p:cNvPicPr>
            <a:picLocks noChangeAspect="1"/>
          </p:cNvPicPr>
          <p:nvPr/>
        </p:nvPicPr>
        <p:blipFill>
          <a:blip r:embed="rId2"/>
          <a:stretch>
            <a:fillRect/>
          </a:stretch>
        </p:blipFill>
        <p:spPr>
          <a:xfrm>
            <a:off x="2384855" y="2253379"/>
            <a:ext cx="7275891" cy="4604621"/>
          </a:xfrm>
          <a:prstGeom prst="rect">
            <a:avLst/>
          </a:prstGeom>
        </p:spPr>
      </p:pic>
    </p:spTree>
    <p:extLst>
      <p:ext uri="{BB962C8B-B14F-4D97-AF65-F5344CB8AC3E}">
        <p14:creationId xmlns:p14="http://schemas.microsoft.com/office/powerpoint/2010/main" val="1620129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43">
            <a:extLst>
              <a:ext uri="{FF2B5EF4-FFF2-40B4-BE49-F238E27FC236}">
                <a16:creationId xmlns:a16="http://schemas.microsoft.com/office/drawing/2014/main" id="{E5456926-45CE-4DB0-83EC-8ED6AE4E5CFF}"/>
              </a:ext>
            </a:extLst>
          </p:cNvPr>
          <p:cNvGrpSpPr/>
          <p:nvPr/>
        </p:nvGrpSpPr>
        <p:grpSpPr>
          <a:xfrm>
            <a:off x="4450142" y="1115303"/>
            <a:ext cx="2766849" cy="896240"/>
            <a:chOff x="615825" y="0"/>
            <a:chExt cx="2479868" cy="828040"/>
          </a:xfrm>
        </p:grpSpPr>
        <p:sp>
          <p:nvSpPr>
            <p:cNvPr id="6" name="Shape 141">
              <a:extLst>
                <a:ext uri="{FF2B5EF4-FFF2-40B4-BE49-F238E27FC236}">
                  <a16:creationId xmlns:a16="http://schemas.microsoft.com/office/drawing/2014/main" id="{06917DB7-6FAF-42D7-92EA-02D04B7AE57A}"/>
                </a:ext>
              </a:extLst>
            </p:cNvPr>
            <p:cNvSpPr/>
            <p:nvPr/>
          </p:nvSpPr>
          <p:spPr>
            <a:xfrm>
              <a:off x="615825" y="0"/>
              <a:ext cx="443172" cy="828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4800">
                  <a:solidFill>
                    <a:srgbClr val="535353"/>
                  </a:solidFill>
                  <a:latin typeface="Simple-Line-Icons"/>
                  <a:ea typeface="Simple-Line-Icons"/>
                  <a:cs typeface="Simple-Line-Icons"/>
                  <a:sym typeface="Simple-Line-Icons"/>
                </a:defRPr>
              </a:lvl1pPr>
            </a:lstStyle>
            <a:p>
              <a:r>
                <a:rPr lang="en-US" altLang="zh-CN" dirty="0"/>
                <a:t>1</a:t>
              </a:r>
              <a:endParaRPr dirty="0"/>
            </a:p>
          </p:txBody>
        </p:sp>
        <p:sp>
          <p:nvSpPr>
            <p:cNvPr id="9" name="Shape 142">
              <a:extLst>
                <a:ext uri="{FF2B5EF4-FFF2-40B4-BE49-F238E27FC236}">
                  <a16:creationId xmlns:a16="http://schemas.microsoft.com/office/drawing/2014/main" id="{701E571C-B343-4B4C-8E4D-121C8FD4D093}"/>
                </a:ext>
              </a:extLst>
            </p:cNvPr>
            <p:cNvSpPr/>
            <p:nvPr/>
          </p:nvSpPr>
          <p:spPr>
            <a:xfrm>
              <a:off x="1207482" y="191190"/>
              <a:ext cx="1888211" cy="4456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b="1">
                  <a:solidFill>
                    <a:srgbClr val="535353"/>
                  </a:solidFill>
                  <a:latin typeface="Open Sans"/>
                  <a:ea typeface="Open Sans"/>
                  <a:cs typeface="Open Sans"/>
                  <a:sym typeface="Open Sans"/>
                </a:defRPr>
              </a:lvl1pPr>
            </a:lstStyle>
            <a:p>
              <a:r>
                <a:rPr lang="en-US" altLang="zh-CN" sz="2400" dirty="0"/>
                <a:t>React</a:t>
              </a:r>
              <a:r>
                <a:rPr lang="zh-CN" altLang="en-US" sz="2400" dirty="0"/>
                <a:t>框架简介</a:t>
              </a:r>
              <a:endParaRPr sz="2400" dirty="0"/>
            </a:p>
          </p:txBody>
        </p:sp>
      </p:grpSp>
      <p:grpSp>
        <p:nvGrpSpPr>
          <p:cNvPr id="10" name="Group 143">
            <a:extLst>
              <a:ext uri="{FF2B5EF4-FFF2-40B4-BE49-F238E27FC236}">
                <a16:creationId xmlns:a16="http://schemas.microsoft.com/office/drawing/2014/main" id="{4A9E82F4-0F3D-45C5-9299-DD352AE122A1}"/>
              </a:ext>
            </a:extLst>
          </p:cNvPr>
          <p:cNvGrpSpPr/>
          <p:nvPr/>
        </p:nvGrpSpPr>
        <p:grpSpPr>
          <a:xfrm>
            <a:off x="4545208" y="3639863"/>
            <a:ext cx="2260503" cy="828041"/>
            <a:chOff x="615825" y="0"/>
            <a:chExt cx="2260500" cy="828040"/>
          </a:xfrm>
        </p:grpSpPr>
        <p:sp>
          <p:nvSpPr>
            <p:cNvPr id="11" name="Shape 141">
              <a:extLst>
                <a:ext uri="{FF2B5EF4-FFF2-40B4-BE49-F238E27FC236}">
                  <a16:creationId xmlns:a16="http://schemas.microsoft.com/office/drawing/2014/main" id="{FFA5784D-9123-41CF-8CCF-D80744E699B9}"/>
                </a:ext>
              </a:extLst>
            </p:cNvPr>
            <p:cNvSpPr/>
            <p:nvPr/>
          </p:nvSpPr>
          <p:spPr>
            <a:xfrm>
              <a:off x="615825" y="0"/>
              <a:ext cx="443172" cy="828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4800">
                  <a:solidFill>
                    <a:srgbClr val="535353"/>
                  </a:solidFill>
                  <a:latin typeface="Simple-Line-Icons"/>
                  <a:ea typeface="Simple-Line-Icons"/>
                  <a:cs typeface="Simple-Line-Icons"/>
                  <a:sym typeface="Simple-Line-Icons"/>
                </a:defRPr>
              </a:lvl1pPr>
            </a:lstStyle>
            <a:p>
              <a:r>
                <a:rPr dirty="0"/>
                <a:t>3</a:t>
              </a:r>
            </a:p>
          </p:txBody>
        </p:sp>
        <p:sp>
          <p:nvSpPr>
            <p:cNvPr id="12" name="Shape 142">
              <a:extLst>
                <a:ext uri="{FF2B5EF4-FFF2-40B4-BE49-F238E27FC236}">
                  <a16:creationId xmlns:a16="http://schemas.microsoft.com/office/drawing/2014/main" id="{CE3C3ECA-9601-4D18-9EE6-E0E0F730BE6C}"/>
                </a:ext>
              </a:extLst>
            </p:cNvPr>
            <p:cNvSpPr/>
            <p:nvPr/>
          </p:nvSpPr>
          <p:spPr>
            <a:xfrm>
              <a:off x="1280729" y="191190"/>
              <a:ext cx="1595596" cy="4456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b="1">
                  <a:solidFill>
                    <a:srgbClr val="535353"/>
                  </a:solidFill>
                  <a:latin typeface="Open Sans"/>
                  <a:ea typeface="Open Sans"/>
                  <a:cs typeface="Open Sans"/>
                  <a:sym typeface="Open Sans"/>
                </a:defRPr>
              </a:lvl1pPr>
            </a:lstStyle>
            <a:p>
              <a:r>
                <a:rPr lang="zh-CN" altLang="en-US" sz="2400" dirty="0"/>
                <a:t>项目演示</a:t>
              </a:r>
              <a:endParaRPr sz="2400" dirty="0"/>
            </a:p>
          </p:txBody>
        </p:sp>
      </p:grpSp>
      <p:grpSp>
        <p:nvGrpSpPr>
          <p:cNvPr id="13" name="Group 143">
            <a:extLst>
              <a:ext uri="{FF2B5EF4-FFF2-40B4-BE49-F238E27FC236}">
                <a16:creationId xmlns:a16="http://schemas.microsoft.com/office/drawing/2014/main" id="{38F53B30-DED4-4647-B4C4-6E08A9D063F1}"/>
              </a:ext>
            </a:extLst>
          </p:cNvPr>
          <p:cNvGrpSpPr/>
          <p:nvPr/>
        </p:nvGrpSpPr>
        <p:grpSpPr>
          <a:xfrm>
            <a:off x="4450142" y="2411023"/>
            <a:ext cx="2837297" cy="900368"/>
            <a:chOff x="615825" y="-72326"/>
            <a:chExt cx="2837293" cy="900367"/>
          </a:xfrm>
        </p:grpSpPr>
        <p:sp>
          <p:nvSpPr>
            <p:cNvPr id="14" name="Shape 141">
              <a:extLst>
                <a:ext uri="{FF2B5EF4-FFF2-40B4-BE49-F238E27FC236}">
                  <a16:creationId xmlns:a16="http://schemas.microsoft.com/office/drawing/2014/main" id="{4268AE84-FDB9-4A8C-83E8-67890D13A65A}"/>
                </a:ext>
              </a:extLst>
            </p:cNvPr>
            <p:cNvSpPr/>
            <p:nvPr/>
          </p:nvSpPr>
          <p:spPr>
            <a:xfrm>
              <a:off x="615825" y="-72326"/>
              <a:ext cx="443172" cy="90036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4800">
                  <a:solidFill>
                    <a:srgbClr val="535353"/>
                  </a:solidFill>
                  <a:latin typeface="Simple-Line-Icons"/>
                  <a:ea typeface="Simple-Line-Icons"/>
                  <a:cs typeface="Simple-Line-Icons"/>
                  <a:sym typeface="Simple-Line-Icons"/>
                </a:defRPr>
              </a:lvl1pPr>
            </a:lstStyle>
            <a:p>
              <a:r>
                <a:rPr lang="en-US" altLang="zh-CN" dirty="0"/>
                <a:t>2</a:t>
              </a:r>
              <a:endParaRPr dirty="0"/>
            </a:p>
          </p:txBody>
        </p:sp>
        <p:sp>
          <p:nvSpPr>
            <p:cNvPr id="15" name="Shape 142">
              <a:extLst>
                <a:ext uri="{FF2B5EF4-FFF2-40B4-BE49-F238E27FC236}">
                  <a16:creationId xmlns:a16="http://schemas.microsoft.com/office/drawing/2014/main" id="{28952F94-7B78-4DD7-946B-44A32EEC17F9}"/>
                </a:ext>
              </a:extLst>
            </p:cNvPr>
            <p:cNvSpPr/>
            <p:nvPr/>
          </p:nvSpPr>
          <p:spPr>
            <a:xfrm>
              <a:off x="1280728" y="155028"/>
              <a:ext cx="2172390" cy="4456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b="1">
                  <a:solidFill>
                    <a:srgbClr val="535353"/>
                  </a:solidFill>
                  <a:latin typeface="Open Sans"/>
                  <a:ea typeface="Open Sans"/>
                  <a:cs typeface="Open Sans"/>
                  <a:sym typeface="Open Sans"/>
                </a:defRPr>
              </a:lvl1pPr>
            </a:lstStyle>
            <a:p>
              <a:r>
                <a:rPr lang="en-US" altLang="zh-CN" sz="2400" dirty="0"/>
                <a:t>React</a:t>
              </a:r>
              <a:r>
                <a:rPr lang="zh-CN" altLang="en-US" sz="2400" dirty="0"/>
                <a:t>细节介绍</a:t>
              </a:r>
              <a:endParaRPr sz="2400" dirty="0"/>
            </a:p>
          </p:txBody>
        </p:sp>
      </p:grpSp>
      <p:grpSp>
        <p:nvGrpSpPr>
          <p:cNvPr id="16" name="Group 143">
            <a:extLst>
              <a:ext uri="{FF2B5EF4-FFF2-40B4-BE49-F238E27FC236}">
                <a16:creationId xmlns:a16="http://schemas.microsoft.com/office/drawing/2014/main" id="{C2EB818F-6E4F-4409-B270-40FD5B7A6E48}"/>
              </a:ext>
            </a:extLst>
          </p:cNvPr>
          <p:cNvGrpSpPr/>
          <p:nvPr/>
        </p:nvGrpSpPr>
        <p:grpSpPr>
          <a:xfrm>
            <a:off x="4553134" y="4939711"/>
            <a:ext cx="2260503" cy="828041"/>
            <a:chOff x="615825" y="0"/>
            <a:chExt cx="2260500" cy="828040"/>
          </a:xfrm>
        </p:grpSpPr>
        <p:sp>
          <p:nvSpPr>
            <p:cNvPr id="17" name="Shape 141">
              <a:extLst>
                <a:ext uri="{FF2B5EF4-FFF2-40B4-BE49-F238E27FC236}">
                  <a16:creationId xmlns:a16="http://schemas.microsoft.com/office/drawing/2014/main" id="{865C8152-F587-45AE-BBFD-512297B99A68}"/>
                </a:ext>
              </a:extLst>
            </p:cNvPr>
            <p:cNvSpPr/>
            <p:nvPr/>
          </p:nvSpPr>
          <p:spPr>
            <a:xfrm>
              <a:off x="615825" y="0"/>
              <a:ext cx="443172" cy="828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4800">
                  <a:solidFill>
                    <a:srgbClr val="535353"/>
                  </a:solidFill>
                  <a:latin typeface="Simple-Line-Icons"/>
                  <a:ea typeface="Simple-Line-Icons"/>
                  <a:cs typeface="Simple-Line-Icons"/>
                  <a:sym typeface="Simple-Line-Icons"/>
                </a:defRPr>
              </a:lvl1pPr>
            </a:lstStyle>
            <a:p>
              <a:r>
                <a:rPr lang="en-US" altLang="zh-CN" dirty="0"/>
                <a:t>4</a:t>
              </a:r>
              <a:endParaRPr dirty="0"/>
            </a:p>
          </p:txBody>
        </p:sp>
        <p:sp>
          <p:nvSpPr>
            <p:cNvPr id="18" name="Shape 142">
              <a:extLst>
                <a:ext uri="{FF2B5EF4-FFF2-40B4-BE49-F238E27FC236}">
                  <a16:creationId xmlns:a16="http://schemas.microsoft.com/office/drawing/2014/main" id="{513447AC-53A8-44FD-BAAF-CF54FD4217D2}"/>
                </a:ext>
              </a:extLst>
            </p:cNvPr>
            <p:cNvSpPr/>
            <p:nvPr/>
          </p:nvSpPr>
          <p:spPr>
            <a:xfrm>
              <a:off x="1280729" y="191190"/>
              <a:ext cx="1595596" cy="4456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b="1">
                  <a:solidFill>
                    <a:srgbClr val="535353"/>
                  </a:solidFill>
                  <a:latin typeface="Open Sans"/>
                  <a:ea typeface="Open Sans"/>
                  <a:cs typeface="Open Sans"/>
                  <a:sym typeface="Open Sans"/>
                </a:defRPr>
              </a:lvl1pPr>
            </a:lstStyle>
            <a:p>
              <a:r>
                <a:rPr lang="en-US" altLang="zh-CN" sz="2400" dirty="0" err="1"/>
                <a:t>Dva</a:t>
              </a:r>
              <a:r>
                <a:rPr lang="zh-CN" altLang="en-US" sz="2400" dirty="0"/>
                <a:t>框架</a:t>
              </a:r>
              <a:endParaRPr sz="2400" dirty="0"/>
            </a:p>
          </p:txBody>
        </p:sp>
      </p:grpSp>
    </p:spTree>
    <p:extLst>
      <p:ext uri="{BB962C8B-B14F-4D97-AF65-F5344CB8AC3E}">
        <p14:creationId xmlns:p14="http://schemas.microsoft.com/office/powerpoint/2010/main" val="4158492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组合 </a:t>
            </a:r>
            <a:r>
              <a:rPr lang="en-US" altLang="zh-CN" b="1" dirty="0"/>
              <a:t>vs </a:t>
            </a:r>
            <a:r>
              <a:rPr lang="zh-CN" altLang="en-US" b="1" dirty="0"/>
              <a:t>继承</a:t>
            </a:r>
            <a:endParaRPr kumimoji="1" lang="zh-CN" altLang="en-US" dirty="0"/>
          </a:p>
        </p:txBody>
      </p:sp>
      <p:sp>
        <p:nvSpPr>
          <p:cNvPr id="3" name="内容占位符 2"/>
          <p:cNvSpPr>
            <a:spLocks noGrp="1"/>
          </p:cNvSpPr>
          <p:nvPr>
            <p:ph idx="1"/>
          </p:nvPr>
        </p:nvSpPr>
        <p:spPr/>
        <p:txBody>
          <a:bodyPr>
            <a:normAutofit/>
          </a:bodyPr>
          <a:lstStyle/>
          <a:p>
            <a:r>
              <a:rPr lang="en-US" altLang="zh-CN" sz="1800" dirty="0"/>
              <a:t>React </a:t>
            </a:r>
            <a:r>
              <a:rPr lang="zh-CN" altLang="en-US" sz="1800" dirty="0"/>
              <a:t>具有强大的组合模型，我们建议使用组合而不是继承来复用组件之间的代码</a:t>
            </a:r>
            <a:endParaRPr lang="en-US" altLang="zh-CN" sz="1800" dirty="0"/>
          </a:p>
          <a:p>
            <a:r>
              <a:rPr lang="zh-CN" altLang="en-US" sz="1800" dirty="0"/>
              <a:t>属性和组合为你提供了以清晰和安全的方式自定义组件的样式和行为所需的所有灵活性。请记住，组件可以接受任意元素，包括基本数据类型、</a:t>
            </a:r>
            <a:r>
              <a:rPr lang="en-US" altLang="zh-CN" sz="1800" dirty="0"/>
              <a:t>React </a:t>
            </a:r>
            <a:r>
              <a:rPr lang="zh-CN" altLang="en-US" sz="1800" dirty="0"/>
              <a:t>元素或函数</a:t>
            </a:r>
          </a:p>
          <a:p>
            <a:r>
              <a:rPr lang="zh-CN" altLang="en-US" sz="1800" dirty="0"/>
              <a:t>如果要在组件之间复用 </a:t>
            </a:r>
            <a:r>
              <a:rPr lang="en-US" altLang="zh-CN" sz="1800" dirty="0"/>
              <a:t>UI </a:t>
            </a:r>
            <a:r>
              <a:rPr lang="zh-CN" altLang="en-US" sz="1800" dirty="0"/>
              <a:t>无关的功能，我们建议将其提取到单独的 </a:t>
            </a:r>
            <a:r>
              <a:rPr lang="en-US" altLang="zh-CN" sz="1800" dirty="0"/>
              <a:t>JavaScript </a:t>
            </a:r>
            <a:r>
              <a:rPr lang="zh-CN" altLang="en-US" sz="1800" dirty="0"/>
              <a:t>模块中。这样可以在不对组件进行扩展的前提下导入并使用该函数、对象或类</a:t>
            </a:r>
          </a:p>
          <a:p>
            <a:endParaRPr kumimoji="1" lang="zh-CN" altLang="en-US" sz="1800" dirty="0"/>
          </a:p>
        </p:txBody>
      </p:sp>
    </p:spTree>
    <p:extLst>
      <p:ext uri="{BB962C8B-B14F-4D97-AF65-F5344CB8AC3E}">
        <p14:creationId xmlns:p14="http://schemas.microsoft.com/office/powerpoint/2010/main" val="318042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780EB-0695-411E-BFD6-1EE996280E86}"/>
              </a:ext>
            </a:extLst>
          </p:cNvPr>
          <p:cNvSpPr>
            <a:spLocks noGrp="1"/>
          </p:cNvSpPr>
          <p:nvPr>
            <p:ph type="title"/>
          </p:nvPr>
        </p:nvSpPr>
        <p:spPr/>
        <p:txBody>
          <a:bodyPr>
            <a:normAutofit fontScale="90000"/>
          </a:bodyPr>
          <a:lstStyle/>
          <a:p>
            <a:br>
              <a:rPr lang="en-US" altLang="zh-CN" b="1" dirty="0"/>
            </a:br>
            <a:r>
              <a:rPr lang="en-US" altLang="zh-CN" b="1" dirty="0"/>
              <a:t>React </a:t>
            </a:r>
            <a:r>
              <a:rPr lang="zh-CN" altLang="en-US" b="1" dirty="0"/>
              <a:t>没有解决的问题</a:t>
            </a:r>
            <a:br>
              <a:rPr lang="zh-CN" altLang="en-US" b="1" dirty="0"/>
            </a:br>
            <a:endParaRPr lang="zh-CN" altLang="en-US" dirty="0"/>
          </a:p>
        </p:txBody>
      </p:sp>
      <p:sp>
        <p:nvSpPr>
          <p:cNvPr id="3" name="内容占位符 2">
            <a:extLst>
              <a:ext uri="{FF2B5EF4-FFF2-40B4-BE49-F238E27FC236}">
                <a16:creationId xmlns:a16="http://schemas.microsoft.com/office/drawing/2014/main" id="{7B8886F0-362A-42BC-A99A-23A56FE61836}"/>
              </a:ext>
            </a:extLst>
          </p:cNvPr>
          <p:cNvSpPr>
            <a:spLocks noGrp="1"/>
          </p:cNvSpPr>
          <p:nvPr>
            <p:ph idx="1"/>
          </p:nvPr>
        </p:nvSpPr>
        <p:spPr>
          <a:xfrm>
            <a:off x="838200" y="2306392"/>
            <a:ext cx="10515600" cy="4351338"/>
          </a:xfrm>
        </p:spPr>
        <p:txBody>
          <a:bodyPr/>
          <a:lstStyle/>
          <a:p>
            <a:r>
              <a:rPr lang="en-US" altLang="zh-CN" sz="2400" dirty="0">
                <a:solidFill>
                  <a:schemeClr val="tx1">
                    <a:lumMod val="65000"/>
                    <a:lumOff val="35000"/>
                  </a:schemeClr>
                </a:solidFill>
              </a:rPr>
              <a:t>React </a:t>
            </a:r>
            <a:r>
              <a:rPr lang="zh-CN" altLang="en-US" sz="2400" dirty="0">
                <a:solidFill>
                  <a:schemeClr val="tx1">
                    <a:lumMod val="65000"/>
                    <a:lumOff val="35000"/>
                  </a:schemeClr>
                </a:solidFill>
              </a:rPr>
              <a:t>本身只是一个 </a:t>
            </a:r>
            <a:r>
              <a:rPr lang="en-US" altLang="zh-CN" sz="2400" dirty="0">
                <a:solidFill>
                  <a:schemeClr val="tx1">
                    <a:lumMod val="65000"/>
                    <a:lumOff val="35000"/>
                  </a:schemeClr>
                </a:solidFill>
              </a:rPr>
              <a:t>DOM </a:t>
            </a:r>
            <a:r>
              <a:rPr lang="zh-CN" altLang="en-US" sz="2400" dirty="0">
                <a:solidFill>
                  <a:schemeClr val="tx1">
                    <a:lumMod val="65000"/>
                    <a:lumOff val="35000"/>
                  </a:schemeClr>
                </a:solidFill>
              </a:rPr>
              <a:t>的抽象层，使用组件构建虚拟 </a:t>
            </a:r>
            <a:r>
              <a:rPr lang="en-US" altLang="zh-CN" sz="2400" dirty="0">
                <a:solidFill>
                  <a:schemeClr val="tx1">
                    <a:lumMod val="65000"/>
                    <a:lumOff val="35000"/>
                  </a:schemeClr>
                </a:solidFill>
              </a:rPr>
              <a:t>DOM</a:t>
            </a:r>
            <a:r>
              <a:rPr lang="zh-CN" altLang="en-US" sz="2400" dirty="0">
                <a:solidFill>
                  <a:schemeClr val="tx1">
                    <a:lumMod val="65000"/>
                    <a:lumOff val="35000"/>
                  </a:schemeClr>
                </a:solidFill>
              </a:rPr>
              <a:t>。</a:t>
            </a:r>
          </a:p>
          <a:p>
            <a:endParaRPr lang="en-US" altLang="zh-CN" sz="2400" dirty="0">
              <a:solidFill>
                <a:schemeClr val="tx1">
                  <a:lumMod val="65000"/>
                  <a:lumOff val="35000"/>
                </a:schemeClr>
              </a:solidFill>
            </a:endParaRPr>
          </a:p>
          <a:p>
            <a:r>
              <a:rPr lang="zh-CN" altLang="en-US" sz="2400" dirty="0">
                <a:solidFill>
                  <a:schemeClr val="tx1">
                    <a:lumMod val="65000"/>
                    <a:lumOff val="35000"/>
                  </a:schemeClr>
                </a:solidFill>
              </a:rPr>
              <a:t>如果开发大应用，还需要解决一个问题。</a:t>
            </a:r>
          </a:p>
          <a:p>
            <a:r>
              <a:rPr lang="zh-CN" altLang="en-US" sz="2400" dirty="0">
                <a:solidFill>
                  <a:schemeClr val="tx1">
                    <a:lumMod val="65000"/>
                    <a:lumOff val="35000"/>
                  </a:schemeClr>
                </a:solidFill>
              </a:rPr>
              <a:t>通信：组件之间如何通信？</a:t>
            </a:r>
            <a:r>
              <a:rPr lang="en-US" altLang="zh-CN" sz="2400" dirty="0">
                <a:solidFill>
                  <a:schemeClr val="tx1">
                    <a:lumMod val="65000"/>
                    <a:lumOff val="35000"/>
                  </a:schemeClr>
                </a:solidFill>
              </a:rPr>
              <a:t>React </a:t>
            </a:r>
            <a:r>
              <a:rPr lang="zh-CN" altLang="en-US" sz="2400" dirty="0">
                <a:solidFill>
                  <a:schemeClr val="tx1">
                    <a:lumMod val="65000"/>
                    <a:lumOff val="35000"/>
                  </a:schemeClr>
                </a:solidFill>
              </a:rPr>
              <a:t>只提供了一种通信手段：传参。对于大应用，很不方便</a:t>
            </a:r>
          </a:p>
          <a:p>
            <a:r>
              <a:rPr lang="zh-CN" altLang="en-US" sz="2400" dirty="0">
                <a:solidFill>
                  <a:schemeClr val="tx1">
                    <a:lumMod val="65000"/>
                    <a:lumOff val="35000"/>
                  </a:schemeClr>
                </a:solidFill>
              </a:rPr>
              <a:t>数据流：数据如何和视图串联起来？路由和数据如何绑定？</a:t>
            </a:r>
          </a:p>
          <a:p>
            <a:endParaRPr lang="zh-CN" altLang="en-US" dirty="0"/>
          </a:p>
        </p:txBody>
      </p:sp>
    </p:spTree>
    <p:extLst>
      <p:ext uri="{BB962C8B-B14F-4D97-AF65-F5344CB8AC3E}">
        <p14:creationId xmlns:p14="http://schemas.microsoft.com/office/powerpoint/2010/main" val="3989065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3ED95F5-37D9-424B-B298-1726DF40781F}"/>
              </a:ext>
            </a:extLst>
          </p:cNvPr>
          <p:cNvPicPr>
            <a:picLocks noChangeAspect="1"/>
          </p:cNvPicPr>
          <p:nvPr/>
        </p:nvPicPr>
        <p:blipFill>
          <a:blip r:embed="rId2"/>
          <a:stretch>
            <a:fillRect/>
          </a:stretch>
        </p:blipFill>
        <p:spPr>
          <a:xfrm>
            <a:off x="3422568" y="433044"/>
            <a:ext cx="5667375" cy="5143500"/>
          </a:xfrm>
          <a:prstGeom prst="rect">
            <a:avLst/>
          </a:prstGeom>
        </p:spPr>
      </p:pic>
      <p:sp>
        <p:nvSpPr>
          <p:cNvPr id="3" name="副标题 2">
            <a:extLst>
              <a:ext uri="{FF2B5EF4-FFF2-40B4-BE49-F238E27FC236}">
                <a16:creationId xmlns:a16="http://schemas.microsoft.com/office/drawing/2014/main" id="{3429BA1F-3156-4887-9230-34B28A203824}"/>
              </a:ext>
            </a:extLst>
          </p:cNvPr>
          <p:cNvSpPr>
            <a:spLocks noGrp="1"/>
          </p:cNvSpPr>
          <p:nvPr>
            <p:ph type="subTitle" idx="1"/>
          </p:nvPr>
        </p:nvSpPr>
        <p:spPr>
          <a:xfrm>
            <a:off x="1524000" y="4336562"/>
            <a:ext cx="9144000" cy="1655762"/>
          </a:xfrm>
        </p:spPr>
        <p:txBody>
          <a:bodyPr>
            <a:normAutofit/>
          </a:bodyPr>
          <a:lstStyle/>
          <a:p>
            <a:r>
              <a:rPr lang="en-US" altLang="zh-CN" sz="3600" b="1" dirty="0" err="1"/>
              <a:t>Dva</a:t>
            </a:r>
            <a:r>
              <a:rPr lang="en-US" altLang="zh-CN" sz="3600" b="1" dirty="0"/>
              <a:t> = React + Redux + Saga </a:t>
            </a:r>
          </a:p>
          <a:p>
            <a:endParaRPr lang="zh-CN" altLang="en-US" sz="3600" b="1" dirty="0"/>
          </a:p>
        </p:txBody>
      </p:sp>
    </p:spTree>
    <p:extLst>
      <p:ext uri="{BB962C8B-B14F-4D97-AF65-F5344CB8AC3E}">
        <p14:creationId xmlns:p14="http://schemas.microsoft.com/office/powerpoint/2010/main" val="2245960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42553-FBA8-4C96-B27C-2FE70B4753CD}"/>
              </a:ext>
            </a:extLst>
          </p:cNvPr>
          <p:cNvSpPr>
            <a:spLocks noGrp="1"/>
          </p:cNvSpPr>
          <p:nvPr>
            <p:ph type="title"/>
          </p:nvPr>
        </p:nvSpPr>
        <p:spPr>
          <a:xfrm>
            <a:off x="705439" y="110600"/>
            <a:ext cx="10515600" cy="1325563"/>
          </a:xfrm>
        </p:spPr>
        <p:txBody>
          <a:bodyPr/>
          <a:lstStyle/>
          <a:p>
            <a:r>
              <a:rPr lang="en-US" altLang="zh-CN" dirty="0"/>
              <a:t>Why </a:t>
            </a:r>
            <a:r>
              <a:rPr lang="en-US" altLang="zh-CN" dirty="0" err="1"/>
              <a:t>dva</a:t>
            </a:r>
            <a:r>
              <a:rPr lang="en-US" altLang="zh-CN" dirty="0"/>
              <a:t> ?</a:t>
            </a:r>
            <a:endParaRPr lang="zh-CN" altLang="en-US" dirty="0"/>
          </a:p>
        </p:txBody>
      </p:sp>
      <p:sp>
        <p:nvSpPr>
          <p:cNvPr id="3" name="内容占位符 2">
            <a:extLst>
              <a:ext uri="{FF2B5EF4-FFF2-40B4-BE49-F238E27FC236}">
                <a16:creationId xmlns:a16="http://schemas.microsoft.com/office/drawing/2014/main" id="{8F642B2F-26E8-4A0E-8559-221559F340AE}"/>
              </a:ext>
            </a:extLst>
          </p:cNvPr>
          <p:cNvSpPr>
            <a:spLocks noGrp="1"/>
          </p:cNvSpPr>
          <p:nvPr>
            <p:ph idx="1"/>
          </p:nvPr>
        </p:nvSpPr>
        <p:spPr>
          <a:xfrm>
            <a:off x="1093509" y="1436163"/>
            <a:ext cx="10260291" cy="4512149"/>
          </a:xfrm>
        </p:spPr>
        <p:txBody>
          <a:bodyPr/>
          <a:lstStyle/>
          <a:p>
            <a:endParaRPr lang="en-US" altLang="zh-CN" dirty="0"/>
          </a:p>
          <a:p>
            <a:endParaRPr lang="en-US" altLang="zh-CN" dirty="0"/>
          </a:p>
          <a:p>
            <a:endParaRPr lang="en-US" altLang="zh-CN" dirty="0">
              <a:solidFill>
                <a:schemeClr val="tx1">
                  <a:lumMod val="65000"/>
                  <a:lumOff val="35000"/>
                </a:schemeClr>
              </a:solidFill>
            </a:endParaRPr>
          </a:p>
          <a:p>
            <a:r>
              <a:rPr lang="zh-CN" altLang="en-US" sz="2400" dirty="0">
                <a:solidFill>
                  <a:schemeClr val="tx1">
                    <a:lumMod val="65000"/>
                    <a:lumOff val="35000"/>
                  </a:schemeClr>
                </a:solidFill>
              </a:rPr>
              <a:t>相比原生</a:t>
            </a:r>
            <a:r>
              <a:rPr lang="en-US" altLang="zh-CN" sz="2400" dirty="0">
                <a:solidFill>
                  <a:schemeClr val="tx1">
                    <a:lumMod val="65000"/>
                    <a:lumOff val="35000"/>
                  </a:schemeClr>
                </a:solidFill>
              </a:rPr>
              <a:t>react</a:t>
            </a:r>
            <a:r>
              <a:rPr lang="zh-CN" altLang="en-US" sz="2400" dirty="0">
                <a:solidFill>
                  <a:schemeClr val="tx1">
                    <a:lumMod val="65000"/>
                    <a:lumOff val="35000"/>
                  </a:schemeClr>
                </a:solidFill>
              </a:rPr>
              <a:t>，使用</a:t>
            </a:r>
            <a:r>
              <a:rPr lang="en-US" altLang="zh-CN" sz="2400" dirty="0" err="1">
                <a:solidFill>
                  <a:schemeClr val="tx1">
                    <a:lumMod val="65000"/>
                    <a:lumOff val="35000"/>
                  </a:schemeClr>
                </a:solidFill>
              </a:rPr>
              <a:t>dva</a:t>
            </a:r>
            <a:r>
              <a:rPr lang="zh-CN" altLang="en-US" sz="2400" dirty="0">
                <a:solidFill>
                  <a:schemeClr val="tx1">
                    <a:lumMod val="65000"/>
                    <a:lumOff val="35000"/>
                  </a:schemeClr>
                </a:solidFill>
              </a:rPr>
              <a:t>框架开发更迅速、无脑</a:t>
            </a:r>
            <a:endParaRPr lang="en-US" altLang="zh-CN" sz="2400" dirty="0">
              <a:solidFill>
                <a:schemeClr val="tx1">
                  <a:lumMod val="65000"/>
                  <a:lumOff val="35000"/>
                </a:schemeClr>
              </a:solidFill>
            </a:endParaRPr>
          </a:p>
          <a:p>
            <a:r>
              <a:rPr lang="zh-CN" altLang="en-US" sz="2400" dirty="0">
                <a:solidFill>
                  <a:schemeClr val="tx1">
                    <a:lumMod val="65000"/>
                    <a:lumOff val="35000"/>
                  </a:schemeClr>
                </a:solidFill>
              </a:rPr>
              <a:t>支付宝前端应用架构最新前端技术 </a:t>
            </a:r>
            <a:r>
              <a:rPr lang="en-US" altLang="zh-CN" sz="2400" dirty="0" err="1">
                <a:solidFill>
                  <a:schemeClr val="tx1">
                    <a:lumMod val="65000"/>
                    <a:lumOff val="35000"/>
                  </a:schemeClr>
                </a:solidFill>
              </a:rPr>
              <a:t>react+dva+antd</a:t>
            </a:r>
            <a:r>
              <a:rPr lang="en-US" altLang="zh-CN" sz="2400" dirty="0">
                <a:solidFill>
                  <a:schemeClr val="tx1">
                    <a:lumMod val="65000"/>
                    <a:lumOff val="35000"/>
                  </a:schemeClr>
                </a:solidFill>
              </a:rPr>
              <a:t> </a:t>
            </a:r>
          </a:p>
          <a:p>
            <a:r>
              <a:rPr lang="zh-CN" altLang="en-US" sz="2400" dirty="0">
                <a:solidFill>
                  <a:schemeClr val="tx1">
                    <a:lumMod val="65000"/>
                    <a:lumOff val="35000"/>
                  </a:schemeClr>
                </a:solidFill>
              </a:rPr>
              <a:t>易学易用，仅有 </a:t>
            </a:r>
            <a:r>
              <a:rPr lang="en-US" altLang="zh-CN" sz="2400" dirty="0">
                <a:solidFill>
                  <a:schemeClr val="tx1">
                    <a:lumMod val="65000"/>
                    <a:lumOff val="35000"/>
                  </a:schemeClr>
                </a:solidFill>
              </a:rPr>
              <a:t>6 </a:t>
            </a:r>
            <a:r>
              <a:rPr lang="zh-CN" altLang="en-US" sz="2400" dirty="0">
                <a:solidFill>
                  <a:schemeClr val="tx1">
                    <a:lumMod val="65000"/>
                    <a:lumOff val="35000"/>
                  </a:schemeClr>
                </a:solidFill>
              </a:rPr>
              <a:t>个 </a:t>
            </a:r>
            <a:r>
              <a:rPr lang="en-US" altLang="zh-CN" sz="2400" dirty="0" err="1">
                <a:solidFill>
                  <a:schemeClr val="tx1">
                    <a:lumMod val="65000"/>
                    <a:lumOff val="35000"/>
                  </a:schemeClr>
                </a:solidFill>
              </a:rPr>
              <a:t>api</a:t>
            </a:r>
            <a:r>
              <a:rPr lang="zh-CN" altLang="en-US" sz="2400" dirty="0">
                <a:solidFill>
                  <a:schemeClr val="tx1">
                    <a:lumMod val="65000"/>
                    <a:lumOff val="35000"/>
                  </a:schemeClr>
                </a:solidFill>
              </a:rPr>
              <a:t>，对 </a:t>
            </a:r>
            <a:r>
              <a:rPr lang="en-US" altLang="zh-CN" sz="2400" dirty="0">
                <a:solidFill>
                  <a:schemeClr val="tx1">
                    <a:lumMod val="65000"/>
                    <a:lumOff val="35000"/>
                  </a:schemeClr>
                </a:solidFill>
              </a:rPr>
              <a:t>redux </a:t>
            </a:r>
            <a:r>
              <a:rPr lang="zh-CN" altLang="en-US" sz="2400" dirty="0">
                <a:solidFill>
                  <a:schemeClr val="tx1">
                    <a:lumMod val="65000"/>
                    <a:lumOff val="35000"/>
                  </a:schemeClr>
                </a:solidFill>
              </a:rPr>
              <a:t>用户尤其友好</a:t>
            </a:r>
            <a:endParaRPr lang="en-US" altLang="zh-CN" sz="2400" dirty="0">
              <a:solidFill>
                <a:schemeClr val="tx1">
                  <a:lumMod val="65000"/>
                  <a:lumOff val="35000"/>
                </a:schemeClr>
              </a:solidFill>
            </a:endParaRPr>
          </a:p>
          <a:p>
            <a:r>
              <a:rPr lang="zh-CN" altLang="en-US" sz="2400" dirty="0">
                <a:solidFill>
                  <a:schemeClr val="tx1">
                    <a:lumMod val="65000"/>
                    <a:lumOff val="35000"/>
                  </a:schemeClr>
                </a:solidFill>
              </a:rPr>
              <a:t>通过 </a:t>
            </a:r>
            <a:r>
              <a:rPr lang="en-US" altLang="zh-CN" sz="2400" dirty="0">
                <a:solidFill>
                  <a:schemeClr val="tx1">
                    <a:lumMod val="65000"/>
                    <a:lumOff val="35000"/>
                  </a:schemeClr>
                </a:solidFill>
              </a:rPr>
              <a:t>reducers, effects </a:t>
            </a:r>
            <a:r>
              <a:rPr lang="zh-CN" altLang="en-US" sz="2400" dirty="0">
                <a:solidFill>
                  <a:schemeClr val="tx1">
                    <a:lumMod val="65000"/>
                    <a:lumOff val="35000"/>
                  </a:schemeClr>
                </a:solidFill>
              </a:rPr>
              <a:t>和 </a:t>
            </a:r>
            <a:r>
              <a:rPr lang="en-US" altLang="zh-CN" sz="2400" dirty="0">
                <a:solidFill>
                  <a:schemeClr val="tx1">
                    <a:lumMod val="65000"/>
                    <a:lumOff val="35000"/>
                  </a:schemeClr>
                </a:solidFill>
              </a:rPr>
              <a:t>subscriptions </a:t>
            </a:r>
            <a:r>
              <a:rPr lang="zh-CN" altLang="en-US" sz="2400" dirty="0">
                <a:solidFill>
                  <a:schemeClr val="tx1">
                    <a:lumMod val="65000"/>
                    <a:lumOff val="35000"/>
                  </a:schemeClr>
                </a:solidFill>
              </a:rPr>
              <a:t>组织 </a:t>
            </a:r>
            <a:r>
              <a:rPr lang="en-US" altLang="zh-CN" sz="2400" dirty="0">
                <a:solidFill>
                  <a:schemeClr val="tx1">
                    <a:lumMod val="65000"/>
                    <a:lumOff val="35000"/>
                  </a:schemeClr>
                </a:solidFill>
              </a:rPr>
              <a:t>model</a:t>
            </a:r>
          </a:p>
          <a:p>
            <a:endParaRPr lang="en-US" altLang="zh-CN" sz="2400" dirty="0">
              <a:solidFill>
                <a:schemeClr val="tx1">
                  <a:lumMod val="65000"/>
                  <a:lumOff val="35000"/>
                </a:schemeClr>
              </a:solidFill>
            </a:endParaRPr>
          </a:p>
          <a:p>
            <a:pPr marL="0" indent="0">
              <a:buNone/>
            </a:pPr>
            <a:endParaRPr lang="en-US" altLang="zh-CN" sz="2400" dirty="0">
              <a:solidFill>
                <a:schemeClr val="tx1">
                  <a:lumMod val="65000"/>
                  <a:lumOff val="35000"/>
                </a:schemeClr>
              </a:solidFill>
            </a:endParaRPr>
          </a:p>
          <a:p>
            <a:endParaRPr lang="zh-CN" altLang="en-US" sz="2400" dirty="0"/>
          </a:p>
        </p:txBody>
      </p:sp>
      <p:pic>
        <p:nvPicPr>
          <p:cNvPr id="4" name="图片 3">
            <a:extLst>
              <a:ext uri="{FF2B5EF4-FFF2-40B4-BE49-F238E27FC236}">
                <a16:creationId xmlns:a16="http://schemas.microsoft.com/office/drawing/2014/main" id="{EA5EF9D9-066E-4AE7-BA34-7F52A73F1E43}"/>
              </a:ext>
            </a:extLst>
          </p:cNvPr>
          <p:cNvPicPr>
            <a:picLocks noChangeAspect="1"/>
          </p:cNvPicPr>
          <p:nvPr/>
        </p:nvPicPr>
        <p:blipFill>
          <a:blip r:embed="rId2"/>
          <a:stretch>
            <a:fillRect/>
          </a:stretch>
        </p:blipFill>
        <p:spPr>
          <a:xfrm>
            <a:off x="705439" y="1436163"/>
            <a:ext cx="11099927" cy="1448912"/>
          </a:xfrm>
          <a:prstGeom prst="rect">
            <a:avLst/>
          </a:prstGeom>
        </p:spPr>
      </p:pic>
    </p:spTree>
    <p:extLst>
      <p:ext uri="{BB962C8B-B14F-4D97-AF65-F5344CB8AC3E}">
        <p14:creationId xmlns:p14="http://schemas.microsoft.com/office/powerpoint/2010/main" val="3142046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zos.alipayobjects.com/rmsportal/hUFIivoOFjVmwNXjjfPE.png">
            <a:extLst>
              <a:ext uri="{FF2B5EF4-FFF2-40B4-BE49-F238E27FC236}">
                <a16:creationId xmlns:a16="http://schemas.microsoft.com/office/drawing/2014/main" id="{3695AAFB-ED84-4547-8A3E-31D2A038B8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9814" y="1106682"/>
            <a:ext cx="5676919" cy="357892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C4EFBCFD-5B29-4A26-B94B-BD97638E167A}"/>
              </a:ext>
            </a:extLst>
          </p:cNvPr>
          <p:cNvSpPr txBox="1"/>
          <p:nvPr/>
        </p:nvSpPr>
        <p:spPr>
          <a:xfrm>
            <a:off x="2599814" y="4892998"/>
            <a:ext cx="7607430" cy="1477328"/>
          </a:xfrm>
          <a:prstGeom prst="rect">
            <a:avLst/>
          </a:prstGeom>
          <a:noFill/>
        </p:spPr>
        <p:txBody>
          <a:bodyPr wrap="square" rtlCol="0">
            <a:spAutoFit/>
          </a:bodyPr>
          <a:lstStyle/>
          <a:p>
            <a:r>
              <a:rPr lang="en-US" altLang="zh-CN" dirty="0">
                <a:solidFill>
                  <a:schemeClr val="tx1">
                    <a:lumMod val="65000"/>
                    <a:lumOff val="35000"/>
                  </a:schemeClr>
                </a:solidFill>
              </a:rPr>
              <a:t>State</a:t>
            </a:r>
            <a:r>
              <a:rPr lang="zh-CN" altLang="en-US" dirty="0">
                <a:solidFill>
                  <a:schemeClr val="tx1">
                    <a:lumMod val="65000"/>
                    <a:lumOff val="35000"/>
                  </a:schemeClr>
                </a:solidFill>
              </a:rPr>
              <a:t>：一个对象，保存整个应用状态</a:t>
            </a:r>
          </a:p>
          <a:p>
            <a:r>
              <a:rPr lang="en-US" altLang="zh-CN" dirty="0">
                <a:solidFill>
                  <a:schemeClr val="tx1">
                    <a:lumMod val="65000"/>
                    <a:lumOff val="35000"/>
                  </a:schemeClr>
                </a:solidFill>
              </a:rPr>
              <a:t>View</a:t>
            </a:r>
            <a:r>
              <a:rPr lang="zh-CN" altLang="en-US" dirty="0">
                <a:solidFill>
                  <a:schemeClr val="tx1">
                    <a:lumMod val="65000"/>
                    <a:lumOff val="35000"/>
                  </a:schemeClr>
                </a:solidFill>
              </a:rPr>
              <a:t>：</a:t>
            </a:r>
            <a:r>
              <a:rPr lang="en-US" altLang="zh-CN" dirty="0">
                <a:solidFill>
                  <a:schemeClr val="tx1">
                    <a:lumMod val="65000"/>
                    <a:lumOff val="35000"/>
                  </a:schemeClr>
                </a:solidFill>
              </a:rPr>
              <a:t>React </a:t>
            </a:r>
            <a:r>
              <a:rPr lang="zh-CN" altLang="en-US" dirty="0">
                <a:solidFill>
                  <a:schemeClr val="tx1">
                    <a:lumMod val="65000"/>
                    <a:lumOff val="35000"/>
                  </a:schemeClr>
                </a:solidFill>
              </a:rPr>
              <a:t>组件构成的视图层</a:t>
            </a:r>
          </a:p>
          <a:p>
            <a:r>
              <a:rPr lang="en-US" altLang="zh-CN" dirty="0">
                <a:solidFill>
                  <a:schemeClr val="tx1">
                    <a:lumMod val="65000"/>
                    <a:lumOff val="35000"/>
                  </a:schemeClr>
                </a:solidFill>
              </a:rPr>
              <a:t>Action</a:t>
            </a:r>
            <a:r>
              <a:rPr lang="zh-CN" altLang="en-US" dirty="0">
                <a:solidFill>
                  <a:schemeClr val="tx1">
                    <a:lumMod val="65000"/>
                    <a:lumOff val="35000"/>
                  </a:schemeClr>
                </a:solidFill>
              </a:rPr>
              <a:t>：一个对象，描述事件</a:t>
            </a:r>
          </a:p>
          <a:p>
            <a:r>
              <a:rPr lang="en-US" altLang="zh-CN" dirty="0">
                <a:solidFill>
                  <a:schemeClr val="tx1">
                    <a:lumMod val="65000"/>
                    <a:lumOff val="35000"/>
                  </a:schemeClr>
                </a:solidFill>
              </a:rPr>
              <a:t>connect </a:t>
            </a:r>
            <a:r>
              <a:rPr lang="zh-CN" altLang="en-US" dirty="0">
                <a:solidFill>
                  <a:schemeClr val="tx1">
                    <a:lumMod val="65000"/>
                    <a:lumOff val="35000"/>
                  </a:schemeClr>
                </a:solidFill>
              </a:rPr>
              <a:t>方法：一个函数，绑定 </a:t>
            </a:r>
            <a:r>
              <a:rPr lang="en-US" altLang="zh-CN" dirty="0">
                <a:solidFill>
                  <a:schemeClr val="tx1">
                    <a:lumMod val="65000"/>
                    <a:lumOff val="35000"/>
                  </a:schemeClr>
                </a:solidFill>
              </a:rPr>
              <a:t>State </a:t>
            </a:r>
            <a:r>
              <a:rPr lang="zh-CN" altLang="en-US" dirty="0">
                <a:solidFill>
                  <a:schemeClr val="tx1">
                    <a:lumMod val="65000"/>
                    <a:lumOff val="35000"/>
                  </a:schemeClr>
                </a:solidFill>
              </a:rPr>
              <a:t>到 </a:t>
            </a:r>
            <a:r>
              <a:rPr lang="en-US" altLang="zh-CN" dirty="0">
                <a:solidFill>
                  <a:schemeClr val="tx1">
                    <a:lumMod val="65000"/>
                    <a:lumOff val="35000"/>
                  </a:schemeClr>
                </a:solidFill>
              </a:rPr>
              <a:t>View</a:t>
            </a:r>
          </a:p>
          <a:p>
            <a:r>
              <a:rPr lang="en-US" altLang="zh-CN" dirty="0">
                <a:solidFill>
                  <a:schemeClr val="tx1">
                    <a:lumMod val="65000"/>
                    <a:lumOff val="35000"/>
                  </a:schemeClr>
                </a:solidFill>
              </a:rPr>
              <a:t>dispatch </a:t>
            </a:r>
            <a:r>
              <a:rPr lang="zh-CN" altLang="en-US" dirty="0">
                <a:solidFill>
                  <a:schemeClr val="tx1">
                    <a:lumMod val="65000"/>
                    <a:lumOff val="35000"/>
                  </a:schemeClr>
                </a:solidFill>
              </a:rPr>
              <a:t>方法：一个函数，发送 </a:t>
            </a:r>
            <a:r>
              <a:rPr lang="en-US" altLang="zh-CN" dirty="0">
                <a:solidFill>
                  <a:schemeClr val="tx1">
                    <a:lumMod val="65000"/>
                    <a:lumOff val="35000"/>
                  </a:schemeClr>
                </a:solidFill>
              </a:rPr>
              <a:t>Action </a:t>
            </a:r>
            <a:r>
              <a:rPr lang="zh-CN" altLang="en-US" dirty="0">
                <a:solidFill>
                  <a:schemeClr val="tx1">
                    <a:lumMod val="65000"/>
                    <a:lumOff val="35000"/>
                  </a:schemeClr>
                </a:solidFill>
              </a:rPr>
              <a:t>到 </a:t>
            </a:r>
            <a:r>
              <a:rPr lang="en-US" altLang="zh-CN" dirty="0">
                <a:solidFill>
                  <a:schemeClr val="tx1">
                    <a:lumMod val="65000"/>
                    <a:lumOff val="35000"/>
                  </a:schemeClr>
                </a:solidFill>
              </a:rPr>
              <a:t>State</a:t>
            </a:r>
            <a:endParaRPr lang="zh-CN" altLang="en-US" dirty="0">
              <a:solidFill>
                <a:schemeClr val="tx1">
                  <a:lumMod val="65000"/>
                  <a:lumOff val="35000"/>
                </a:schemeClr>
              </a:solidFill>
            </a:endParaRPr>
          </a:p>
        </p:txBody>
      </p:sp>
      <p:sp>
        <p:nvSpPr>
          <p:cNvPr id="6" name="标题 1">
            <a:extLst>
              <a:ext uri="{FF2B5EF4-FFF2-40B4-BE49-F238E27FC236}">
                <a16:creationId xmlns:a16="http://schemas.microsoft.com/office/drawing/2014/main" id="{680E9AFC-A6ED-41D9-9BF5-2540387AA80A}"/>
              </a:ext>
            </a:extLst>
          </p:cNvPr>
          <p:cNvSpPr>
            <a:spLocks noGrp="1"/>
          </p:cNvSpPr>
          <p:nvPr>
            <p:ph type="title"/>
          </p:nvPr>
        </p:nvSpPr>
        <p:spPr>
          <a:xfrm>
            <a:off x="281233" y="32281"/>
            <a:ext cx="10515600" cy="1325563"/>
          </a:xfrm>
        </p:spPr>
        <p:txBody>
          <a:bodyPr/>
          <a:lstStyle/>
          <a:p>
            <a:r>
              <a:rPr lang="en-US" altLang="zh-CN" b="1" dirty="0" err="1"/>
              <a:t>Dva</a:t>
            </a:r>
            <a:r>
              <a:rPr lang="en-US" altLang="zh-CN" b="1" dirty="0"/>
              <a:t> </a:t>
            </a:r>
            <a:r>
              <a:rPr lang="zh-CN" altLang="en-US" b="1" dirty="0"/>
              <a:t>中的数据流</a:t>
            </a:r>
          </a:p>
        </p:txBody>
      </p:sp>
    </p:spTree>
    <p:extLst>
      <p:ext uri="{BB962C8B-B14F-4D97-AF65-F5344CB8AC3E}">
        <p14:creationId xmlns:p14="http://schemas.microsoft.com/office/powerpoint/2010/main" val="377143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3C807-3B13-431C-84C3-0977824E4378}"/>
              </a:ext>
            </a:extLst>
          </p:cNvPr>
          <p:cNvSpPr>
            <a:spLocks noGrp="1"/>
          </p:cNvSpPr>
          <p:nvPr>
            <p:ph type="title"/>
          </p:nvPr>
        </p:nvSpPr>
        <p:spPr>
          <a:xfrm>
            <a:off x="1658332" y="2542717"/>
            <a:ext cx="10228868" cy="1020615"/>
          </a:xfrm>
        </p:spPr>
        <p:txBody>
          <a:bodyPr>
            <a:normAutofit/>
          </a:bodyPr>
          <a:lstStyle/>
          <a:p>
            <a:r>
              <a:rPr lang="zh-CN" altLang="en-US" sz="3600" b="1" dirty="0"/>
              <a:t>构建一个用户管理应用（基于</a:t>
            </a:r>
            <a:r>
              <a:rPr lang="en-US" altLang="zh-CN" sz="3600" b="1" dirty="0" err="1"/>
              <a:t>react+dva+antd</a:t>
            </a:r>
            <a:r>
              <a:rPr lang="zh-CN" altLang="en-US" sz="3600" b="1" dirty="0"/>
              <a:t>）</a:t>
            </a:r>
          </a:p>
        </p:txBody>
      </p:sp>
    </p:spTree>
    <p:extLst>
      <p:ext uri="{BB962C8B-B14F-4D97-AF65-F5344CB8AC3E}">
        <p14:creationId xmlns:p14="http://schemas.microsoft.com/office/powerpoint/2010/main" val="247441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6EDD441-142A-4BA7-A445-EE2C3D19E73F}"/>
              </a:ext>
            </a:extLst>
          </p:cNvPr>
          <p:cNvSpPr>
            <a:spLocks noGrp="1"/>
          </p:cNvSpPr>
          <p:nvPr>
            <p:ph idx="1"/>
          </p:nvPr>
        </p:nvSpPr>
        <p:spPr>
          <a:xfrm>
            <a:off x="951322" y="1552247"/>
            <a:ext cx="10515600" cy="4351338"/>
          </a:xfrm>
        </p:spPr>
        <p:txBody>
          <a:bodyPr/>
          <a:lstStyle/>
          <a:p>
            <a:r>
              <a:rPr lang="zh-CN" altLang="en-US" sz="2400" dirty="0">
                <a:solidFill>
                  <a:schemeClr val="tx1">
                    <a:lumMod val="65000"/>
                    <a:lumOff val="35000"/>
                  </a:schemeClr>
                </a:solidFill>
              </a:rPr>
              <a:t>利用</a:t>
            </a:r>
            <a:r>
              <a:rPr lang="en-US" altLang="zh-CN" sz="2400" dirty="0" err="1">
                <a:solidFill>
                  <a:schemeClr val="tx1">
                    <a:lumMod val="65000"/>
                    <a:lumOff val="35000"/>
                  </a:schemeClr>
                </a:solidFill>
              </a:rPr>
              <a:t>npm</a:t>
            </a:r>
            <a:r>
              <a:rPr lang="en-US" altLang="zh-CN" sz="2400" dirty="0">
                <a:solidFill>
                  <a:schemeClr val="tx1">
                    <a:lumMod val="65000"/>
                    <a:lumOff val="35000"/>
                  </a:schemeClr>
                </a:solidFill>
              </a:rPr>
              <a:t> </a:t>
            </a:r>
            <a:r>
              <a:rPr lang="zh-CN" altLang="en-US" sz="2400" dirty="0">
                <a:solidFill>
                  <a:schemeClr val="tx1">
                    <a:lumMod val="65000"/>
                    <a:lumOff val="35000"/>
                  </a:schemeClr>
                </a:solidFill>
              </a:rPr>
              <a:t>安装</a:t>
            </a:r>
            <a:r>
              <a:rPr lang="en-US" altLang="zh-CN" sz="2400" dirty="0" err="1">
                <a:solidFill>
                  <a:schemeClr val="tx1">
                    <a:lumMod val="65000"/>
                    <a:lumOff val="35000"/>
                  </a:schemeClr>
                </a:solidFill>
              </a:rPr>
              <a:t>dva</a:t>
            </a:r>
            <a:r>
              <a:rPr lang="en-US" altLang="zh-CN" sz="2400" dirty="0">
                <a:solidFill>
                  <a:schemeClr val="tx1">
                    <a:lumMod val="65000"/>
                    <a:lumOff val="35000"/>
                  </a:schemeClr>
                </a:solidFill>
              </a:rPr>
              <a:t> </a:t>
            </a:r>
            <a:r>
              <a:rPr lang="zh-CN" altLang="en-US" sz="2400" dirty="0">
                <a:solidFill>
                  <a:schemeClr val="tx1">
                    <a:lumMod val="65000"/>
                    <a:lumOff val="35000"/>
                  </a:schemeClr>
                </a:solidFill>
              </a:rPr>
              <a:t>配置</a:t>
            </a:r>
            <a:r>
              <a:rPr lang="en-US" altLang="zh-CN" sz="2400" dirty="0" err="1">
                <a:solidFill>
                  <a:schemeClr val="tx1">
                    <a:lumMod val="65000"/>
                    <a:lumOff val="35000"/>
                  </a:schemeClr>
                </a:solidFill>
              </a:rPr>
              <a:t>antd</a:t>
            </a:r>
            <a:endParaRPr lang="en-US" altLang="zh-CN" sz="2400" dirty="0">
              <a:solidFill>
                <a:schemeClr val="tx1">
                  <a:lumMod val="65000"/>
                  <a:lumOff val="35000"/>
                </a:schemeClr>
              </a:solidFill>
            </a:endParaRPr>
          </a:p>
          <a:p>
            <a:r>
              <a:rPr lang="zh-CN" altLang="en-US" sz="2400" dirty="0">
                <a:solidFill>
                  <a:schemeClr val="tx1">
                    <a:lumMod val="65000"/>
                    <a:lumOff val="35000"/>
                  </a:schemeClr>
                </a:solidFill>
              </a:rPr>
              <a:t>创建项目 </a:t>
            </a:r>
            <a:r>
              <a:rPr lang="en-US" altLang="zh-CN" sz="2400" dirty="0" err="1">
                <a:solidFill>
                  <a:schemeClr val="tx1">
                    <a:lumMod val="65000"/>
                    <a:lumOff val="35000"/>
                  </a:schemeClr>
                </a:solidFill>
              </a:rPr>
              <a:t>dva</a:t>
            </a:r>
            <a:r>
              <a:rPr lang="en-US" altLang="zh-CN" sz="2400" dirty="0">
                <a:solidFill>
                  <a:schemeClr val="tx1">
                    <a:lumMod val="65000"/>
                    <a:lumOff val="35000"/>
                  </a:schemeClr>
                </a:solidFill>
              </a:rPr>
              <a:t> new user-dashboard</a:t>
            </a:r>
          </a:p>
          <a:p>
            <a:r>
              <a:rPr lang="zh-CN" altLang="en-US" sz="2400" dirty="0">
                <a:solidFill>
                  <a:schemeClr val="tx1">
                    <a:lumMod val="65000"/>
                    <a:lumOff val="35000"/>
                  </a:schemeClr>
                </a:solidFill>
              </a:rPr>
              <a:t>文件结构</a:t>
            </a:r>
            <a:endParaRPr lang="en-US" altLang="zh-CN" sz="2400" dirty="0">
              <a:solidFill>
                <a:schemeClr val="tx1">
                  <a:lumMod val="65000"/>
                  <a:lumOff val="35000"/>
                </a:schemeClr>
              </a:solidFill>
            </a:endParaRPr>
          </a:p>
          <a:p>
            <a:endParaRPr lang="en-US" altLang="zh-CN" dirty="0"/>
          </a:p>
          <a:p>
            <a:endParaRPr lang="zh-CN" altLang="en-US" dirty="0"/>
          </a:p>
        </p:txBody>
      </p:sp>
      <p:sp>
        <p:nvSpPr>
          <p:cNvPr id="4" name="标题 1">
            <a:extLst>
              <a:ext uri="{FF2B5EF4-FFF2-40B4-BE49-F238E27FC236}">
                <a16:creationId xmlns:a16="http://schemas.microsoft.com/office/drawing/2014/main" id="{0354CE69-1FC5-4E39-B845-431D11EA304B}"/>
              </a:ext>
            </a:extLst>
          </p:cNvPr>
          <p:cNvSpPr>
            <a:spLocks noGrp="1"/>
          </p:cNvSpPr>
          <p:nvPr>
            <p:ph type="title"/>
          </p:nvPr>
        </p:nvSpPr>
        <p:spPr>
          <a:xfrm>
            <a:off x="838200" y="365126"/>
            <a:ext cx="10144027" cy="1011188"/>
          </a:xfrm>
        </p:spPr>
        <p:txBody>
          <a:bodyPr/>
          <a:lstStyle/>
          <a:p>
            <a:r>
              <a:rPr lang="zh-CN" altLang="en-US" b="1" dirty="0"/>
              <a:t>快速构建</a:t>
            </a:r>
            <a:r>
              <a:rPr lang="en-US" altLang="zh-CN" b="1" dirty="0" err="1"/>
              <a:t>dva</a:t>
            </a:r>
            <a:r>
              <a:rPr lang="zh-CN" altLang="en-US" b="1" dirty="0"/>
              <a:t>应用</a:t>
            </a:r>
            <a:r>
              <a:rPr lang="en-US" altLang="zh-CN" b="1" dirty="0"/>
              <a:t>—</a:t>
            </a:r>
            <a:r>
              <a:rPr lang="zh-CN" altLang="en-US" b="1" dirty="0"/>
              <a:t>创建项目</a:t>
            </a:r>
          </a:p>
        </p:txBody>
      </p:sp>
      <p:pic>
        <p:nvPicPr>
          <p:cNvPr id="6" name="图片 5">
            <a:extLst>
              <a:ext uri="{FF2B5EF4-FFF2-40B4-BE49-F238E27FC236}">
                <a16:creationId xmlns:a16="http://schemas.microsoft.com/office/drawing/2014/main" id="{DAA529D2-C050-4C3E-BCC1-3F2929A2A4DB}"/>
              </a:ext>
            </a:extLst>
          </p:cNvPr>
          <p:cNvPicPr>
            <a:picLocks noChangeAspect="1"/>
          </p:cNvPicPr>
          <p:nvPr/>
        </p:nvPicPr>
        <p:blipFill>
          <a:blip r:embed="rId2"/>
          <a:stretch>
            <a:fillRect/>
          </a:stretch>
        </p:blipFill>
        <p:spPr>
          <a:xfrm>
            <a:off x="1661621" y="2912882"/>
            <a:ext cx="8572136" cy="3742441"/>
          </a:xfrm>
          <a:prstGeom prst="rect">
            <a:avLst/>
          </a:prstGeom>
        </p:spPr>
      </p:pic>
    </p:spTree>
    <p:extLst>
      <p:ext uri="{BB962C8B-B14F-4D97-AF65-F5344CB8AC3E}">
        <p14:creationId xmlns:p14="http://schemas.microsoft.com/office/powerpoint/2010/main" val="1970789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A184979-8E2C-447B-9376-E8A83EA791BD}"/>
              </a:ext>
            </a:extLst>
          </p:cNvPr>
          <p:cNvPicPr>
            <a:picLocks noGrp="1" noChangeAspect="1"/>
          </p:cNvPicPr>
          <p:nvPr>
            <p:ph idx="1"/>
          </p:nvPr>
        </p:nvPicPr>
        <p:blipFill>
          <a:blip r:embed="rId2"/>
          <a:stretch>
            <a:fillRect/>
          </a:stretch>
        </p:blipFill>
        <p:spPr>
          <a:xfrm>
            <a:off x="1366887" y="1556826"/>
            <a:ext cx="5821909" cy="1458348"/>
          </a:xfrm>
          <a:prstGeom prst="rect">
            <a:avLst/>
          </a:prstGeom>
        </p:spPr>
      </p:pic>
      <p:sp>
        <p:nvSpPr>
          <p:cNvPr id="4" name="标题 1">
            <a:extLst>
              <a:ext uri="{FF2B5EF4-FFF2-40B4-BE49-F238E27FC236}">
                <a16:creationId xmlns:a16="http://schemas.microsoft.com/office/drawing/2014/main" id="{6A7524B5-C7C0-491A-BC32-AFB10B431DD8}"/>
              </a:ext>
            </a:extLst>
          </p:cNvPr>
          <p:cNvSpPr>
            <a:spLocks noGrp="1"/>
          </p:cNvSpPr>
          <p:nvPr>
            <p:ph type="title"/>
          </p:nvPr>
        </p:nvSpPr>
        <p:spPr>
          <a:xfrm>
            <a:off x="838200" y="365126"/>
            <a:ext cx="9955491" cy="841506"/>
          </a:xfrm>
        </p:spPr>
        <p:txBody>
          <a:bodyPr/>
          <a:lstStyle/>
          <a:p>
            <a:r>
              <a:rPr lang="zh-CN" altLang="en-US" b="1" dirty="0"/>
              <a:t>快速构建</a:t>
            </a:r>
            <a:r>
              <a:rPr lang="en-US" altLang="zh-CN" b="1" dirty="0" err="1"/>
              <a:t>dva</a:t>
            </a:r>
            <a:r>
              <a:rPr lang="zh-CN" altLang="en-US" b="1" dirty="0"/>
              <a:t>应用</a:t>
            </a:r>
            <a:r>
              <a:rPr lang="en-US" altLang="zh-CN" b="1" dirty="0"/>
              <a:t>—</a:t>
            </a:r>
            <a:r>
              <a:rPr lang="zh-CN" altLang="en-US" b="1" dirty="0"/>
              <a:t>生成 </a:t>
            </a:r>
            <a:r>
              <a:rPr lang="en-US" altLang="zh-CN" b="1" dirty="0"/>
              <a:t>users </a:t>
            </a:r>
            <a:r>
              <a:rPr lang="zh-CN" altLang="en-US" b="1" dirty="0"/>
              <a:t>路由</a:t>
            </a:r>
          </a:p>
        </p:txBody>
      </p:sp>
      <p:pic>
        <p:nvPicPr>
          <p:cNvPr id="6" name="图片 5">
            <a:extLst>
              <a:ext uri="{FF2B5EF4-FFF2-40B4-BE49-F238E27FC236}">
                <a16:creationId xmlns:a16="http://schemas.microsoft.com/office/drawing/2014/main" id="{00EDF345-4263-4862-A482-B2E643F3EDC3}"/>
              </a:ext>
            </a:extLst>
          </p:cNvPr>
          <p:cNvPicPr>
            <a:picLocks noChangeAspect="1"/>
          </p:cNvPicPr>
          <p:nvPr/>
        </p:nvPicPr>
        <p:blipFill>
          <a:blip r:embed="rId3"/>
          <a:stretch>
            <a:fillRect/>
          </a:stretch>
        </p:blipFill>
        <p:spPr>
          <a:xfrm>
            <a:off x="1366887" y="3602725"/>
            <a:ext cx="4524375" cy="3009900"/>
          </a:xfrm>
          <a:prstGeom prst="rect">
            <a:avLst/>
          </a:prstGeom>
        </p:spPr>
      </p:pic>
      <p:sp>
        <p:nvSpPr>
          <p:cNvPr id="7" name="文本框 6">
            <a:extLst>
              <a:ext uri="{FF2B5EF4-FFF2-40B4-BE49-F238E27FC236}">
                <a16:creationId xmlns:a16="http://schemas.microsoft.com/office/drawing/2014/main" id="{A8D45653-AA4B-46E4-9C3A-45D4BA1A30A5}"/>
              </a:ext>
            </a:extLst>
          </p:cNvPr>
          <p:cNvSpPr txBox="1"/>
          <p:nvPr/>
        </p:nvSpPr>
        <p:spPr>
          <a:xfrm>
            <a:off x="1366887" y="3157979"/>
            <a:ext cx="4435064" cy="369332"/>
          </a:xfrm>
          <a:prstGeom prst="rect">
            <a:avLst/>
          </a:prstGeom>
          <a:noFill/>
        </p:spPr>
        <p:txBody>
          <a:bodyPr wrap="square" rtlCol="0">
            <a:spAutoFit/>
          </a:bodyPr>
          <a:lstStyle/>
          <a:p>
            <a:r>
              <a:rPr lang="en-US" altLang="zh-CN" dirty="0"/>
              <a:t>Route/user.js</a:t>
            </a:r>
            <a:endParaRPr lang="zh-CN" altLang="en-US" dirty="0"/>
          </a:p>
        </p:txBody>
      </p:sp>
      <p:sp>
        <p:nvSpPr>
          <p:cNvPr id="8" name="文本框 7">
            <a:extLst>
              <a:ext uri="{FF2B5EF4-FFF2-40B4-BE49-F238E27FC236}">
                <a16:creationId xmlns:a16="http://schemas.microsoft.com/office/drawing/2014/main" id="{612CC079-838E-435A-AE35-A5E99CFFC40E}"/>
              </a:ext>
            </a:extLst>
          </p:cNvPr>
          <p:cNvSpPr txBox="1"/>
          <p:nvPr/>
        </p:nvSpPr>
        <p:spPr>
          <a:xfrm>
            <a:off x="1366887" y="1149787"/>
            <a:ext cx="4435064" cy="369332"/>
          </a:xfrm>
          <a:prstGeom prst="rect">
            <a:avLst/>
          </a:prstGeom>
          <a:noFill/>
        </p:spPr>
        <p:txBody>
          <a:bodyPr wrap="square" rtlCol="0">
            <a:spAutoFit/>
          </a:bodyPr>
          <a:lstStyle/>
          <a:p>
            <a:r>
              <a:rPr lang="en-US" altLang="zh-CN" dirty="0"/>
              <a:t>Route.js</a:t>
            </a:r>
            <a:endParaRPr lang="zh-CN" altLang="en-US" dirty="0"/>
          </a:p>
        </p:txBody>
      </p:sp>
    </p:spTree>
    <p:extLst>
      <p:ext uri="{BB962C8B-B14F-4D97-AF65-F5344CB8AC3E}">
        <p14:creationId xmlns:p14="http://schemas.microsoft.com/office/powerpoint/2010/main" val="1917585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84FAA4B-02B9-4F03-9567-D332766BFB96}"/>
              </a:ext>
            </a:extLst>
          </p:cNvPr>
          <p:cNvSpPr>
            <a:spLocks noGrp="1"/>
          </p:cNvSpPr>
          <p:nvPr>
            <p:ph idx="1"/>
          </p:nvPr>
        </p:nvSpPr>
        <p:spPr>
          <a:xfrm>
            <a:off x="838200" y="1693650"/>
            <a:ext cx="10515600" cy="4351338"/>
          </a:xfrm>
        </p:spPr>
        <p:txBody>
          <a:bodyPr>
            <a:normAutofit/>
          </a:bodyPr>
          <a:lstStyle/>
          <a:p>
            <a:r>
              <a:rPr lang="en-US" altLang="zh-CN" sz="2400" dirty="0"/>
              <a:t>Model </a:t>
            </a:r>
            <a:r>
              <a:rPr lang="zh-CN" altLang="en-US" sz="2400" dirty="0"/>
              <a:t>对象的属性</a:t>
            </a:r>
          </a:p>
          <a:p>
            <a:pPr lvl="1"/>
            <a:r>
              <a:rPr lang="en-US" altLang="zh-CN" sz="2000" b="1" dirty="0"/>
              <a:t>namespace</a:t>
            </a:r>
            <a:r>
              <a:rPr lang="en-US" altLang="zh-CN" sz="2000" dirty="0"/>
              <a:t>: </a:t>
            </a:r>
            <a:r>
              <a:rPr lang="zh-CN" altLang="en-US" sz="2000" dirty="0"/>
              <a:t>当前 </a:t>
            </a:r>
            <a:r>
              <a:rPr lang="en-US" altLang="zh-CN" sz="2000" dirty="0"/>
              <a:t>Model </a:t>
            </a:r>
            <a:r>
              <a:rPr lang="zh-CN" altLang="en-US" sz="2000" dirty="0"/>
              <a:t>的名称。整个应用的 </a:t>
            </a:r>
            <a:r>
              <a:rPr lang="en-US" altLang="zh-CN" sz="2000" dirty="0"/>
              <a:t>State</a:t>
            </a:r>
            <a:r>
              <a:rPr lang="zh-CN" altLang="en-US" sz="2000" dirty="0"/>
              <a:t>，由多个小的 </a:t>
            </a:r>
            <a:r>
              <a:rPr lang="en-US" altLang="zh-CN" sz="2000" dirty="0"/>
              <a:t>Model </a:t>
            </a:r>
            <a:r>
              <a:rPr lang="zh-CN" altLang="en-US" sz="2000" dirty="0"/>
              <a:t>的 </a:t>
            </a:r>
            <a:r>
              <a:rPr lang="en-US" altLang="zh-CN" sz="2000" dirty="0"/>
              <a:t>State </a:t>
            </a:r>
            <a:r>
              <a:rPr lang="zh-CN" altLang="en-US" sz="2000" dirty="0"/>
              <a:t>以 </a:t>
            </a:r>
            <a:r>
              <a:rPr lang="en-US" altLang="zh-CN" sz="2000" dirty="0"/>
              <a:t>namespace </a:t>
            </a:r>
            <a:r>
              <a:rPr lang="zh-CN" altLang="en-US" sz="2000" dirty="0"/>
              <a:t>为 </a:t>
            </a:r>
            <a:r>
              <a:rPr lang="en-US" altLang="zh-CN" sz="2000" dirty="0"/>
              <a:t>key </a:t>
            </a:r>
            <a:r>
              <a:rPr lang="zh-CN" altLang="en-US" sz="2000" dirty="0"/>
              <a:t>合成</a:t>
            </a:r>
          </a:p>
          <a:p>
            <a:pPr lvl="1"/>
            <a:r>
              <a:rPr lang="en-US" altLang="zh-CN" sz="2000" b="1" dirty="0"/>
              <a:t>state:</a:t>
            </a:r>
            <a:r>
              <a:rPr lang="en-US" altLang="zh-CN" sz="2000" dirty="0"/>
              <a:t> </a:t>
            </a:r>
            <a:r>
              <a:rPr lang="zh-CN" altLang="en-US" sz="2000" dirty="0"/>
              <a:t>该 </a:t>
            </a:r>
            <a:r>
              <a:rPr lang="en-US" altLang="zh-CN" sz="2000" dirty="0"/>
              <a:t>Model </a:t>
            </a:r>
            <a:r>
              <a:rPr lang="zh-CN" altLang="en-US" sz="2000" dirty="0"/>
              <a:t>当前的状态</a:t>
            </a:r>
            <a:r>
              <a:rPr lang="en-US" altLang="zh-CN" sz="2000" dirty="0"/>
              <a:t>,</a:t>
            </a:r>
            <a:r>
              <a:rPr lang="zh-CN" altLang="en-US" sz="2000" dirty="0"/>
              <a:t>。数据保存在这里，直接决定了视图层的输出</a:t>
            </a:r>
          </a:p>
          <a:p>
            <a:pPr lvl="1"/>
            <a:r>
              <a:rPr lang="en-US" altLang="zh-CN" sz="2000" b="1" dirty="0"/>
              <a:t>reducers</a:t>
            </a:r>
            <a:r>
              <a:rPr lang="en-US" altLang="zh-CN" sz="2000" dirty="0"/>
              <a:t>: Action </a:t>
            </a:r>
            <a:r>
              <a:rPr lang="zh-CN" altLang="en-US" sz="2000" dirty="0"/>
              <a:t>处理器，处理同步动作，用来算出最新的 </a:t>
            </a:r>
            <a:r>
              <a:rPr lang="en-US" altLang="zh-CN" sz="2000" dirty="0"/>
              <a:t>State,</a:t>
            </a:r>
            <a:r>
              <a:rPr lang="zh-CN" altLang="en-US" sz="2000" dirty="0"/>
              <a:t>且是唯一能更新</a:t>
            </a:r>
            <a:r>
              <a:rPr lang="en-US" altLang="zh-CN" sz="2000" dirty="0"/>
              <a:t>state</a:t>
            </a:r>
            <a:r>
              <a:rPr lang="zh-CN" altLang="en-US" sz="2000" dirty="0"/>
              <a:t>的地方。</a:t>
            </a:r>
            <a:endParaRPr lang="en-US" altLang="zh-CN" sz="2000" dirty="0"/>
          </a:p>
          <a:p>
            <a:pPr lvl="1"/>
            <a:r>
              <a:rPr lang="en-US" altLang="zh-CN" sz="2000" b="1" dirty="0"/>
              <a:t>effects</a:t>
            </a:r>
            <a:r>
              <a:rPr lang="zh-CN" altLang="en-US" sz="2000" dirty="0"/>
              <a:t>：</a:t>
            </a:r>
            <a:r>
              <a:rPr lang="en-US" altLang="zh-CN" sz="2000" dirty="0"/>
              <a:t>Action </a:t>
            </a:r>
            <a:r>
              <a:rPr lang="zh-CN" altLang="en-US" sz="2000" dirty="0"/>
              <a:t>处理器，处理异步动作</a:t>
            </a:r>
            <a:r>
              <a:rPr lang="en-US" altLang="zh-CN" sz="2000" dirty="0"/>
              <a:t>, </a:t>
            </a:r>
            <a:r>
              <a:rPr lang="zh-CN" altLang="en-US" sz="2000" dirty="0"/>
              <a:t>根据函数式编程，计算以外的操作都属于 </a:t>
            </a:r>
            <a:r>
              <a:rPr lang="en-US" altLang="zh-CN" sz="2000" dirty="0"/>
              <a:t>Effect</a:t>
            </a:r>
            <a:r>
              <a:rPr lang="zh-CN" altLang="en-US" sz="2000" dirty="0"/>
              <a:t>，典型的就是 </a:t>
            </a:r>
            <a:r>
              <a:rPr lang="en-US" altLang="zh-CN" sz="2000" dirty="0"/>
              <a:t>I/O </a:t>
            </a:r>
            <a:r>
              <a:rPr lang="zh-CN" altLang="en-US" sz="2000" dirty="0"/>
              <a:t>操作、数据库读写</a:t>
            </a:r>
          </a:p>
          <a:p>
            <a:pPr lvl="1"/>
            <a:r>
              <a:rPr lang="en-US" altLang="zh-CN" sz="2000" b="1" dirty="0"/>
              <a:t>subscription</a:t>
            </a:r>
            <a:r>
              <a:rPr lang="en-US" altLang="zh-CN" sz="2000" dirty="0"/>
              <a:t> </a:t>
            </a:r>
            <a:r>
              <a:rPr lang="zh-CN" altLang="en-US" sz="2000" dirty="0"/>
              <a:t>语义是订阅，用于订阅一个数据源，然后根据条件 </a:t>
            </a:r>
            <a:r>
              <a:rPr lang="en-US" altLang="zh-CN" sz="2000" dirty="0"/>
              <a:t>dispatch </a:t>
            </a:r>
            <a:r>
              <a:rPr lang="zh-CN" altLang="en-US" sz="2000" dirty="0"/>
              <a:t>需要的 </a:t>
            </a:r>
            <a:r>
              <a:rPr lang="en-US" altLang="zh-CN" sz="2000" dirty="0"/>
              <a:t>action</a:t>
            </a:r>
            <a:r>
              <a:rPr lang="zh-CN" altLang="en-US" sz="2000" dirty="0"/>
              <a:t>。数据源可以是当前的时间、服务器的 </a:t>
            </a:r>
            <a:r>
              <a:rPr lang="en-US" altLang="zh-CN" sz="2000" dirty="0" err="1"/>
              <a:t>websocket</a:t>
            </a:r>
            <a:r>
              <a:rPr lang="en-US" altLang="zh-CN" sz="2000" dirty="0"/>
              <a:t> </a:t>
            </a:r>
            <a:r>
              <a:rPr lang="zh-CN" altLang="en-US" sz="2000" dirty="0"/>
              <a:t>连接、</a:t>
            </a:r>
            <a:r>
              <a:rPr lang="en-US" altLang="zh-CN" sz="2000" dirty="0"/>
              <a:t>keyboard </a:t>
            </a:r>
            <a:r>
              <a:rPr lang="zh-CN" altLang="en-US" sz="2000" dirty="0"/>
              <a:t>输入、</a:t>
            </a:r>
            <a:r>
              <a:rPr lang="en-US" altLang="zh-CN" sz="2000" dirty="0"/>
              <a:t>geolocation </a:t>
            </a:r>
            <a:r>
              <a:rPr lang="zh-CN" altLang="en-US" sz="2000" dirty="0"/>
              <a:t>变化、</a:t>
            </a:r>
            <a:r>
              <a:rPr lang="en-US" altLang="zh-CN" sz="2000" dirty="0"/>
              <a:t>history </a:t>
            </a:r>
            <a:r>
              <a:rPr lang="zh-CN" altLang="en-US" sz="2000" dirty="0"/>
              <a:t>路由变化等等。</a:t>
            </a:r>
            <a:endParaRPr lang="en-US" altLang="zh-CN" sz="2000" dirty="0"/>
          </a:p>
          <a:p>
            <a:pPr lvl="1"/>
            <a:endParaRPr lang="zh-CN" altLang="en-US" sz="2000" dirty="0"/>
          </a:p>
        </p:txBody>
      </p:sp>
      <p:sp>
        <p:nvSpPr>
          <p:cNvPr id="4" name="标题 1">
            <a:extLst>
              <a:ext uri="{FF2B5EF4-FFF2-40B4-BE49-F238E27FC236}">
                <a16:creationId xmlns:a16="http://schemas.microsoft.com/office/drawing/2014/main" id="{46554D91-C48D-4814-8CF0-8AD70EA28A98}"/>
              </a:ext>
            </a:extLst>
          </p:cNvPr>
          <p:cNvSpPr txBox="1">
            <a:spLocks/>
          </p:cNvSpPr>
          <p:nvPr/>
        </p:nvSpPr>
        <p:spPr>
          <a:xfrm>
            <a:off x="838200" y="365126"/>
            <a:ext cx="10144027" cy="10111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快速构建</a:t>
            </a:r>
            <a:r>
              <a:rPr lang="en-US" altLang="zh-CN" b="1" dirty="0" err="1"/>
              <a:t>dva</a:t>
            </a:r>
            <a:r>
              <a:rPr lang="zh-CN" altLang="en-US" b="1" dirty="0"/>
              <a:t>应用</a:t>
            </a:r>
            <a:r>
              <a:rPr lang="en-US" altLang="zh-CN" b="1" dirty="0"/>
              <a:t>—</a:t>
            </a:r>
            <a:r>
              <a:rPr lang="zh-CN" altLang="en-US" b="1" dirty="0"/>
              <a:t>创建</a:t>
            </a:r>
            <a:r>
              <a:rPr lang="en-US" altLang="zh-CN" b="1" dirty="0"/>
              <a:t>Model</a:t>
            </a:r>
            <a:endParaRPr lang="zh-CN" altLang="en-US" b="1" dirty="0"/>
          </a:p>
        </p:txBody>
      </p:sp>
    </p:spTree>
    <p:extLst>
      <p:ext uri="{BB962C8B-B14F-4D97-AF65-F5344CB8AC3E}">
        <p14:creationId xmlns:p14="http://schemas.microsoft.com/office/powerpoint/2010/main" val="2655749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890C92-474E-4051-AFDB-656D9885EF8D}"/>
              </a:ext>
            </a:extLst>
          </p:cNvPr>
          <p:cNvSpPr>
            <a:spLocks noGrp="1"/>
          </p:cNvSpPr>
          <p:nvPr>
            <p:ph type="title"/>
          </p:nvPr>
        </p:nvSpPr>
        <p:spPr>
          <a:xfrm>
            <a:off x="461128" y="681037"/>
            <a:ext cx="10134600" cy="478460"/>
          </a:xfrm>
        </p:spPr>
        <p:txBody>
          <a:bodyPr>
            <a:normAutofit fontScale="90000"/>
          </a:bodyPr>
          <a:lstStyle/>
          <a:p>
            <a:r>
              <a:rPr lang="zh-CN" altLang="en-US" b="1" dirty="0"/>
              <a:t>快速构建</a:t>
            </a:r>
            <a:r>
              <a:rPr lang="en-US" altLang="zh-CN" b="1" dirty="0" err="1"/>
              <a:t>dva</a:t>
            </a:r>
            <a:r>
              <a:rPr lang="zh-CN" altLang="en-US" b="1" dirty="0"/>
              <a:t>应用</a:t>
            </a:r>
            <a:r>
              <a:rPr lang="en-US" altLang="zh-CN" b="1" dirty="0"/>
              <a:t>—</a:t>
            </a:r>
            <a:r>
              <a:rPr lang="zh-CN" altLang="en-US" b="1" dirty="0"/>
              <a:t>创建</a:t>
            </a:r>
            <a:r>
              <a:rPr lang="en-US" altLang="zh-CN" b="1" dirty="0"/>
              <a:t>Model</a:t>
            </a:r>
            <a:br>
              <a:rPr lang="zh-CN" altLang="en-US" b="1" dirty="0"/>
            </a:br>
            <a:endParaRPr lang="zh-CN" altLang="en-US" b="1" dirty="0"/>
          </a:p>
        </p:txBody>
      </p:sp>
      <p:pic>
        <p:nvPicPr>
          <p:cNvPr id="4" name="内容占位符 3">
            <a:extLst>
              <a:ext uri="{FF2B5EF4-FFF2-40B4-BE49-F238E27FC236}">
                <a16:creationId xmlns:a16="http://schemas.microsoft.com/office/drawing/2014/main" id="{ABA55A50-3CD9-4427-B6BC-D829C0E22BB1}"/>
              </a:ext>
            </a:extLst>
          </p:cNvPr>
          <p:cNvPicPr>
            <a:picLocks noGrp="1" noChangeAspect="1"/>
          </p:cNvPicPr>
          <p:nvPr>
            <p:ph idx="1"/>
          </p:nvPr>
        </p:nvPicPr>
        <p:blipFill>
          <a:blip r:embed="rId2"/>
          <a:stretch>
            <a:fillRect/>
          </a:stretch>
        </p:blipFill>
        <p:spPr>
          <a:xfrm>
            <a:off x="461128" y="1061669"/>
            <a:ext cx="6340434" cy="5631362"/>
          </a:xfrm>
          <a:prstGeom prst="rect">
            <a:avLst/>
          </a:prstGeom>
        </p:spPr>
      </p:pic>
      <p:pic>
        <p:nvPicPr>
          <p:cNvPr id="6" name="图片 5">
            <a:extLst>
              <a:ext uri="{FF2B5EF4-FFF2-40B4-BE49-F238E27FC236}">
                <a16:creationId xmlns:a16="http://schemas.microsoft.com/office/drawing/2014/main" id="{CF3E667B-3397-4D81-994E-5E973918C8D1}"/>
              </a:ext>
            </a:extLst>
          </p:cNvPr>
          <p:cNvPicPr>
            <a:picLocks noChangeAspect="1"/>
          </p:cNvPicPr>
          <p:nvPr/>
        </p:nvPicPr>
        <p:blipFill>
          <a:blip r:embed="rId3"/>
          <a:stretch>
            <a:fillRect/>
          </a:stretch>
        </p:blipFill>
        <p:spPr>
          <a:xfrm>
            <a:off x="6311639" y="1061669"/>
            <a:ext cx="5715000" cy="2762250"/>
          </a:xfrm>
          <a:prstGeom prst="rect">
            <a:avLst/>
          </a:prstGeom>
        </p:spPr>
      </p:pic>
    </p:spTree>
    <p:extLst>
      <p:ext uri="{BB962C8B-B14F-4D97-AF65-F5344CB8AC3E}">
        <p14:creationId xmlns:p14="http://schemas.microsoft.com/office/powerpoint/2010/main" val="177740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EAD44-1CEF-41FE-8C31-418ADDA17BA3}"/>
              </a:ext>
            </a:extLst>
          </p:cNvPr>
          <p:cNvSpPr>
            <a:spLocks noGrp="1"/>
          </p:cNvSpPr>
          <p:nvPr>
            <p:ph type="title"/>
          </p:nvPr>
        </p:nvSpPr>
        <p:spPr/>
        <p:txBody>
          <a:bodyPr/>
          <a:lstStyle/>
          <a:p>
            <a:r>
              <a:rPr lang="en-US" altLang="zh-CN" b="1" dirty="0"/>
              <a:t>React</a:t>
            </a:r>
            <a:endParaRPr lang="zh-CN" altLang="en-US" b="1" dirty="0"/>
          </a:p>
        </p:txBody>
      </p:sp>
      <p:sp>
        <p:nvSpPr>
          <p:cNvPr id="3" name="内容占位符 2">
            <a:extLst>
              <a:ext uri="{FF2B5EF4-FFF2-40B4-BE49-F238E27FC236}">
                <a16:creationId xmlns:a16="http://schemas.microsoft.com/office/drawing/2014/main" id="{2764D112-7C57-449F-A506-F008E2C978DE}"/>
              </a:ext>
            </a:extLst>
          </p:cNvPr>
          <p:cNvSpPr>
            <a:spLocks noGrp="1"/>
          </p:cNvSpPr>
          <p:nvPr>
            <p:ph idx="1"/>
          </p:nvPr>
        </p:nvSpPr>
        <p:spPr>
          <a:xfrm>
            <a:off x="1481281" y="1899515"/>
            <a:ext cx="10038773" cy="3319030"/>
          </a:xfrm>
        </p:spPr>
        <p:txBody>
          <a:bodyPr/>
          <a:lstStyle/>
          <a:p>
            <a:pPr latinLnBrk="1"/>
            <a:r>
              <a:rPr lang="en-US" altLang="zh-CN" sz="2400" dirty="0"/>
              <a:t>React </a:t>
            </a:r>
            <a:r>
              <a:rPr lang="zh-CN" altLang="en-US" sz="2400" dirty="0"/>
              <a:t>是一个用于构建用户界面的 </a:t>
            </a:r>
            <a:r>
              <a:rPr lang="en-US" altLang="zh-CN" sz="2400" dirty="0"/>
              <a:t>JAVASCRIPT </a:t>
            </a:r>
            <a:r>
              <a:rPr lang="zh-CN" altLang="en-US" sz="2400" dirty="0"/>
              <a:t>库。</a:t>
            </a:r>
          </a:p>
          <a:p>
            <a:pPr latinLnBrk="1"/>
            <a:r>
              <a:rPr lang="en-US" altLang="zh-CN" sz="2400" dirty="0"/>
              <a:t>React</a:t>
            </a:r>
            <a:r>
              <a:rPr lang="zh-CN" altLang="en-US" sz="2400" dirty="0"/>
              <a:t>主要用于构建</a:t>
            </a:r>
            <a:r>
              <a:rPr lang="en-US" altLang="zh-CN" sz="2400" dirty="0"/>
              <a:t>UI</a:t>
            </a:r>
            <a:r>
              <a:rPr lang="zh-CN" altLang="en-US" sz="2400" dirty="0"/>
              <a:t>，很多人认为 </a:t>
            </a:r>
            <a:r>
              <a:rPr lang="en-US" altLang="zh-CN" sz="2400" dirty="0"/>
              <a:t>React </a:t>
            </a:r>
            <a:r>
              <a:rPr lang="zh-CN" altLang="en-US" sz="2400" dirty="0"/>
              <a:t>是 </a:t>
            </a:r>
            <a:r>
              <a:rPr lang="en-US" altLang="zh-CN" sz="2400" dirty="0"/>
              <a:t>MVC </a:t>
            </a:r>
            <a:r>
              <a:rPr lang="zh-CN" altLang="en-US" sz="2400" dirty="0"/>
              <a:t>中的 </a:t>
            </a:r>
            <a:r>
              <a:rPr lang="en-US" altLang="zh-CN" sz="2400" dirty="0"/>
              <a:t>V</a:t>
            </a:r>
            <a:r>
              <a:rPr lang="zh-CN" altLang="en-US" sz="2400" dirty="0"/>
              <a:t>（视图）。</a:t>
            </a:r>
          </a:p>
          <a:p>
            <a:pPr latinLnBrk="1"/>
            <a:r>
              <a:rPr lang="en-US" altLang="zh-CN" sz="2400" dirty="0"/>
              <a:t>React </a:t>
            </a:r>
            <a:r>
              <a:rPr lang="zh-CN" altLang="en-US" sz="2400" dirty="0"/>
              <a:t>起源于 </a:t>
            </a:r>
            <a:r>
              <a:rPr lang="en-US" altLang="zh-CN" sz="2400" dirty="0"/>
              <a:t>Facebook </a:t>
            </a:r>
            <a:r>
              <a:rPr lang="zh-CN" altLang="en-US" sz="2400" dirty="0"/>
              <a:t>的内部项目，用来架设 </a:t>
            </a:r>
            <a:r>
              <a:rPr lang="en-US" altLang="zh-CN" sz="2400" dirty="0"/>
              <a:t>Instagram </a:t>
            </a:r>
            <a:r>
              <a:rPr lang="zh-CN" altLang="en-US" sz="2400" dirty="0"/>
              <a:t>的网站，并于 </a:t>
            </a:r>
            <a:r>
              <a:rPr lang="en-US" altLang="zh-CN" sz="2400" dirty="0"/>
              <a:t>2013 </a:t>
            </a:r>
            <a:r>
              <a:rPr lang="zh-CN" altLang="en-US" sz="2400" dirty="0"/>
              <a:t>年 </a:t>
            </a:r>
            <a:r>
              <a:rPr lang="en-US" altLang="zh-CN" sz="2400" dirty="0"/>
              <a:t>5 </a:t>
            </a:r>
            <a:r>
              <a:rPr lang="zh-CN" altLang="en-US" sz="2400" dirty="0"/>
              <a:t>月开源。</a:t>
            </a:r>
          </a:p>
          <a:p>
            <a:pPr latinLnBrk="1"/>
            <a:r>
              <a:rPr lang="en-US" altLang="zh-CN" sz="2400" dirty="0"/>
              <a:t>React </a:t>
            </a:r>
            <a:r>
              <a:rPr lang="zh-CN" altLang="en-US" sz="2400" dirty="0"/>
              <a:t>拥有较高的性能，代码逻辑非常简单，越来越多的人已开始关注和使用它。</a:t>
            </a:r>
          </a:p>
          <a:p>
            <a:endParaRPr lang="zh-CN" altLang="en-US" dirty="0"/>
          </a:p>
        </p:txBody>
      </p:sp>
    </p:spTree>
    <p:extLst>
      <p:ext uri="{BB962C8B-B14F-4D97-AF65-F5344CB8AC3E}">
        <p14:creationId xmlns:p14="http://schemas.microsoft.com/office/powerpoint/2010/main" val="586869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51C67-CDD0-4410-A73C-E58E36B95ADB}"/>
              </a:ext>
            </a:extLst>
          </p:cNvPr>
          <p:cNvSpPr>
            <a:spLocks noGrp="1"/>
          </p:cNvSpPr>
          <p:nvPr>
            <p:ph type="title"/>
          </p:nvPr>
        </p:nvSpPr>
        <p:spPr>
          <a:xfrm>
            <a:off x="838200" y="365126"/>
            <a:ext cx="9125932" cy="982908"/>
          </a:xfrm>
        </p:spPr>
        <p:txBody>
          <a:bodyPr>
            <a:normAutofit/>
          </a:bodyPr>
          <a:lstStyle/>
          <a:p>
            <a:r>
              <a:rPr lang="zh-CN" altLang="en-US" b="1" dirty="0"/>
              <a:t>用户管理页面完成</a:t>
            </a:r>
          </a:p>
        </p:txBody>
      </p:sp>
      <p:pic>
        <p:nvPicPr>
          <p:cNvPr id="4" name="内容占位符 3">
            <a:extLst>
              <a:ext uri="{FF2B5EF4-FFF2-40B4-BE49-F238E27FC236}">
                <a16:creationId xmlns:a16="http://schemas.microsoft.com/office/drawing/2014/main" id="{E872331B-16F2-4232-9085-CDE8E0D4C202}"/>
              </a:ext>
            </a:extLst>
          </p:cNvPr>
          <p:cNvPicPr>
            <a:picLocks noGrp="1" noChangeAspect="1"/>
          </p:cNvPicPr>
          <p:nvPr>
            <p:ph idx="1"/>
          </p:nvPr>
        </p:nvPicPr>
        <p:blipFill>
          <a:blip r:embed="rId2"/>
          <a:stretch>
            <a:fillRect/>
          </a:stretch>
        </p:blipFill>
        <p:spPr>
          <a:xfrm>
            <a:off x="1379102" y="1348034"/>
            <a:ext cx="9433795" cy="4828929"/>
          </a:xfrm>
          <a:prstGeom prst="rect">
            <a:avLst/>
          </a:prstGeom>
        </p:spPr>
      </p:pic>
    </p:spTree>
    <p:extLst>
      <p:ext uri="{BB962C8B-B14F-4D97-AF65-F5344CB8AC3E}">
        <p14:creationId xmlns:p14="http://schemas.microsoft.com/office/powerpoint/2010/main" val="2538572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6ADEE-F145-4545-817D-C936CCDD749F}"/>
              </a:ext>
            </a:extLst>
          </p:cNvPr>
          <p:cNvSpPr>
            <a:spLocks noGrp="1"/>
          </p:cNvSpPr>
          <p:nvPr>
            <p:ph type="title"/>
          </p:nvPr>
        </p:nvSpPr>
        <p:spPr>
          <a:xfrm>
            <a:off x="838200" y="365126"/>
            <a:ext cx="9946064" cy="737810"/>
          </a:xfrm>
        </p:spPr>
        <p:txBody>
          <a:bodyPr/>
          <a:lstStyle/>
          <a:p>
            <a:r>
              <a:rPr lang="en-US" altLang="zh-CN" b="1" dirty="0" err="1"/>
              <a:t>Dva</a:t>
            </a:r>
            <a:r>
              <a:rPr lang="zh-CN" altLang="en-US" b="1" dirty="0"/>
              <a:t>的数据流</a:t>
            </a:r>
          </a:p>
        </p:txBody>
      </p:sp>
      <p:pic>
        <p:nvPicPr>
          <p:cNvPr id="1026" name="Picture 2" descr="https://zos.alipayobjects.com/rmsportal/PPrerEAKbIoDZYr.png">
            <a:extLst>
              <a:ext uri="{FF2B5EF4-FFF2-40B4-BE49-F238E27FC236}">
                <a16:creationId xmlns:a16="http://schemas.microsoft.com/office/drawing/2014/main" id="{395AB634-3462-4F0D-A455-BE1645B8F0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9747" y="1219387"/>
            <a:ext cx="9264517" cy="291597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A3E77DE9-1DA5-423D-86C9-16401BBC44C7}"/>
              </a:ext>
            </a:extLst>
          </p:cNvPr>
          <p:cNvSpPr txBox="1"/>
          <p:nvPr/>
        </p:nvSpPr>
        <p:spPr>
          <a:xfrm>
            <a:off x="1348031" y="4579801"/>
            <a:ext cx="9946065" cy="1200329"/>
          </a:xfrm>
          <a:prstGeom prst="rect">
            <a:avLst/>
          </a:prstGeom>
          <a:noFill/>
        </p:spPr>
        <p:txBody>
          <a:bodyPr wrap="square" rtlCol="0">
            <a:spAutoFit/>
          </a:bodyPr>
          <a:lstStyle/>
          <a:p>
            <a:r>
              <a:rPr lang="zh-CN" altLang="en-US" dirty="0"/>
              <a:t>数据的改变发生通常是通过用户交互行为或者浏览器行为（如路由跳转等）触发的</a:t>
            </a:r>
            <a:endParaRPr lang="en-US" altLang="zh-CN" dirty="0"/>
          </a:p>
          <a:p>
            <a:r>
              <a:rPr lang="zh-CN" altLang="en-US" dirty="0"/>
              <a:t>当此类行为改变数据的时候可以通过 </a:t>
            </a:r>
            <a:r>
              <a:rPr lang="en-US" altLang="zh-CN" dirty="0"/>
              <a:t>dispatch </a:t>
            </a:r>
            <a:r>
              <a:rPr lang="zh-CN" altLang="en-US" dirty="0"/>
              <a:t>发起一个 </a:t>
            </a:r>
            <a:r>
              <a:rPr lang="en-US" altLang="zh-CN" dirty="0"/>
              <a:t>action</a:t>
            </a:r>
          </a:p>
          <a:p>
            <a:r>
              <a:rPr lang="zh-CN" altLang="en-US" dirty="0"/>
              <a:t>如果是同步行为会直接通过 </a:t>
            </a:r>
            <a:r>
              <a:rPr lang="en-US" altLang="zh-CN" dirty="0"/>
              <a:t>Reducers </a:t>
            </a:r>
            <a:r>
              <a:rPr lang="zh-CN" altLang="en-US" dirty="0"/>
              <a:t>改变 </a:t>
            </a:r>
            <a:r>
              <a:rPr lang="en-US" altLang="zh-CN" dirty="0"/>
              <a:t>State </a:t>
            </a:r>
            <a:r>
              <a:rPr lang="zh-CN" altLang="en-US" dirty="0"/>
              <a:t>，如果是异步行为会先触发 </a:t>
            </a:r>
            <a:r>
              <a:rPr lang="en-US" altLang="zh-CN" dirty="0"/>
              <a:t>Effects </a:t>
            </a:r>
            <a:r>
              <a:rPr lang="zh-CN" altLang="en-US" dirty="0"/>
              <a:t>然后流向 </a:t>
            </a:r>
            <a:r>
              <a:rPr lang="en-US" altLang="zh-CN" dirty="0"/>
              <a:t>Reducers </a:t>
            </a:r>
            <a:r>
              <a:rPr lang="zh-CN" altLang="en-US" dirty="0"/>
              <a:t>最终改变 </a:t>
            </a:r>
            <a:r>
              <a:rPr lang="en-US" altLang="zh-CN" dirty="0"/>
              <a:t>State</a:t>
            </a:r>
            <a:endParaRPr lang="zh-CN" altLang="en-US" dirty="0"/>
          </a:p>
        </p:txBody>
      </p:sp>
    </p:spTree>
    <p:extLst>
      <p:ext uri="{BB962C8B-B14F-4D97-AF65-F5344CB8AC3E}">
        <p14:creationId xmlns:p14="http://schemas.microsoft.com/office/powerpoint/2010/main" val="86650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E132-4134-48B0-BF24-4C708D9AFE0E}"/>
              </a:ext>
            </a:extLst>
          </p:cNvPr>
          <p:cNvSpPr>
            <a:spLocks noGrp="1"/>
          </p:cNvSpPr>
          <p:nvPr>
            <p:ph type="title"/>
          </p:nvPr>
        </p:nvSpPr>
        <p:spPr/>
        <p:txBody>
          <a:bodyPr/>
          <a:lstStyle/>
          <a:p>
            <a:r>
              <a:rPr lang="en-US" altLang="zh-CN" b="1" dirty="0"/>
              <a:t>React </a:t>
            </a:r>
            <a:r>
              <a:rPr lang="zh-CN" altLang="en-US" b="1" dirty="0"/>
              <a:t>特点</a:t>
            </a:r>
          </a:p>
        </p:txBody>
      </p:sp>
      <p:sp>
        <p:nvSpPr>
          <p:cNvPr id="3" name="内容占位符 2">
            <a:extLst>
              <a:ext uri="{FF2B5EF4-FFF2-40B4-BE49-F238E27FC236}">
                <a16:creationId xmlns:a16="http://schemas.microsoft.com/office/drawing/2014/main" id="{6E43B202-F414-435D-8207-CD00F5FCC5BD}"/>
              </a:ext>
            </a:extLst>
          </p:cNvPr>
          <p:cNvSpPr>
            <a:spLocks noGrp="1"/>
          </p:cNvSpPr>
          <p:nvPr>
            <p:ph idx="1"/>
          </p:nvPr>
        </p:nvSpPr>
        <p:spPr>
          <a:xfrm>
            <a:off x="2018145" y="2232026"/>
            <a:ext cx="8562110" cy="2986520"/>
          </a:xfrm>
        </p:spPr>
        <p:txBody>
          <a:bodyPr>
            <a:normAutofit/>
          </a:bodyPr>
          <a:lstStyle/>
          <a:p>
            <a:pPr latinLnBrk="1"/>
            <a:r>
              <a:rPr lang="zh-CN" altLang="en-US" sz="2000" dirty="0"/>
              <a:t>声明式设计 </a:t>
            </a:r>
            <a:endParaRPr lang="en-US" altLang="zh-CN" sz="2000" dirty="0"/>
          </a:p>
          <a:p>
            <a:pPr latinLnBrk="1"/>
            <a:r>
              <a:rPr lang="zh-CN" altLang="en-US" sz="2000" dirty="0"/>
              <a:t>高效 </a:t>
            </a:r>
            <a:endParaRPr lang="en-US" altLang="zh-CN" sz="2000" dirty="0"/>
          </a:p>
          <a:p>
            <a:pPr latinLnBrk="1"/>
            <a:r>
              <a:rPr lang="zh-CN" altLang="en-US" sz="2000" dirty="0"/>
              <a:t>灵活 </a:t>
            </a:r>
            <a:endParaRPr lang="en-US" altLang="zh-CN" sz="2000" dirty="0"/>
          </a:p>
          <a:p>
            <a:pPr latinLnBrk="1"/>
            <a:r>
              <a:rPr lang="en-US" altLang="zh-CN" sz="2000" dirty="0"/>
              <a:t>JSX</a:t>
            </a:r>
            <a:r>
              <a:rPr lang="zh-CN" altLang="en-US" sz="2000" dirty="0"/>
              <a:t> </a:t>
            </a:r>
            <a:endParaRPr lang="en-US" altLang="zh-CN" sz="2000" dirty="0"/>
          </a:p>
          <a:p>
            <a:pPr latinLnBrk="1"/>
            <a:r>
              <a:rPr lang="zh-CN" altLang="en-US" sz="2000" dirty="0"/>
              <a:t>组件 </a:t>
            </a:r>
            <a:endParaRPr lang="en-US" altLang="zh-CN" sz="2000" dirty="0"/>
          </a:p>
          <a:p>
            <a:pPr latinLnBrk="1"/>
            <a:r>
              <a:rPr lang="zh-CN" altLang="en-US" sz="2000" dirty="0"/>
              <a:t>单向响应的数据流</a:t>
            </a:r>
          </a:p>
        </p:txBody>
      </p:sp>
    </p:spTree>
    <p:extLst>
      <p:ext uri="{BB962C8B-B14F-4D97-AF65-F5344CB8AC3E}">
        <p14:creationId xmlns:p14="http://schemas.microsoft.com/office/powerpoint/2010/main" val="376776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436C4-AEE8-4635-B006-FC9EBC4285F5}"/>
              </a:ext>
            </a:extLst>
          </p:cNvPr>
          <p:cNvSpPr>
            <a:spLocks noGrp="1"/>
          </p:cNvSpPr>
          <p:nvPr>
            <p:ph type="title"/>
          </p:nvPr>
        </p:nvSpPr>
        <p:spPr/>
        <p:txBody>
          <a:bodyPr/>
          <a:lstStyle/>
          <a:p>
            <a:r>
              <a:rPr lang="en-US" altLang="zh-CN" b="1" dirty="0"/>
              <a:t>JSX</a:t>
            </a:r>
            <a:endParaRPr lang="zh-CN" altLang="en-US" b="1" dirty="0"/>
          </a:p>
        </p:txBody>
      </p:sp>
      <p:sp>
        <p:nvSpPr>
          <p:cNvPr id="3" name="内容占位符 2">
            <a:extLst>
              <a:ext uri="{FF2B5EF4-FFF2-40B4-BE49-F238E27FC236}">
                <a16:creationId xmlns:a16="http://schemas.microsoft.com/office/drawing/2014/main" id="{0EDA32B8-0546-4376-BD66-14C80824E2CA}"/>
              </a:ext>
            </a:extLst>
          </p:cNvPr>
          <p:cNvSpPr>
            <a:spLocks noGrp="1"/>
          </p:cNvSpPr>
          <p:nvPr>
            <p:ph idx="1"/>
          </p:nvPr>
        </p:nvSpPr>
        <p:spPr>
          <a:xfrm>
            <a:off x="1422400" y="2009422"/>
            <a:ext cx="9931399" cy="3499556"/>
          </a:xfrm>
        </p:spPr>
        <p:txBody>
          <a:bodyPr/>
          <a:lstStyle/>
          <a:p>
            <a:r>
              <a:rPr lang="en-US" altLang="zh-CN" sz="2400" dirty="0"/>
              <a:t>React </a:t>
            </a:r>
            <a:r>
              <a:rPr lang="zh-CN" altLang="en-US" sz="2400" dirty="0"/>
              <a:t>使用 </a:t>
            </a:r>
            <a:r>
              <a:rPr lang="en-US" altLang="zh-CN" sz="2400" dirty="0"/>
              <a:t>JSX </a:t>
            </a:r>
            <a:r>
              <a:rPr lang="zh-CN" altLang="en-US" sz="2400" dirty="0"/>
              <a:t>来替代常规的 </a:t>
            </a:r>
            <a:r>
              <a:rPr lang="en-US" altLang="zh-CN" sz="2400" dirty="0"/>
              <a:t>JavaScript</a:t>
            </a:r>
            <a:r>
              <a:rPr lang="zh-CN" altLang="en-US" sz="2400" dirty="0"/>
              <a:t>。</a:t>
            </a:r>
            <a:endParaRPr lang="en-US" altLang="zh-CN" sz="2400" dirty="0"/>
          </a:p>
          <a:p>
            <a:endParaRPr lang="en-US" altLang="zh-CN" sz="2400" dirty="0"/>
          </a:p>
          <a:p>
            <a:pPr latinLnBrk="1"/>
            <a:r>
              <a:rPr lang="en-US" altLang="zh-CN" sz="2400" dirty="0"/>
              <a:t>JSX</a:t>
            </a:r>
            <a:r>
              <a:rPr lang="zh-CN" altLang="en-US" sz="2400" dirty="0"/>
              <a:t>的优点：</a:t>
            </a:r>
          </a:p>
          <a:p>
            <a:pPr lvl="1" latinLnBrk="1"/>
            <a:r>
              <a:rPr lang="en-US" altLang="zh-CN" sz="2000" dirty="0"/>
              <a:t>JSX </a:t>
            </a:r>
            <a:r>
              <a:rPr lang="zh-CN" altLang="en-US" sz="2000" dirty="0"/>
              <a:t>执行更快，因为它在编译为 </a:t>
            </a:r>
            <a:r>
              <a:rPr lang="en-US" altLang="zh-CN" sz="2000" dirty="0"/>
              <a:t>JavaScript </a:t>
            </a:r>
            <a:r>
              <a:rPr lang="zh-CN" altLang="en-US" sz="2000" dirty="0"/>
              <a:t>代码后进行了优化。</a:t>
            </a:r>
          </a:p>
          <a:p>
            <a:pPr lvl="1" latinLnBrk="1"/>
            <a:r>
              <a:rPr lang="zh-CN" altLang="en-US" sz="2000" dirty="0"/>
              <a:t>它是类型安全的，在编译过程中就能发现错误。</a:t>
            </a:r>
          </a:p>
          <a:p>
            <a:pPr lvl="1" latinLnBrk="1"/>
            <a:r>
              <a:rPr lang="zh-CN" altLang="en-US" sz="2000" dirty="0"/>
              <a:t>使用 </a:t>
            </a:r>
            <a:r>
              <a:rPr lang="en-US" altLang="zh-CN" sz="2000" dirty="0"/>
              <a:t>JSX </a:t>
            </a:r>
            <a:r>
              <a:rPr lang="zh-CN" altLang="en-US" sz="2000" dirty="0"/>
              <a:t>编写模板更加简单快速。</a:t>
            </a:r>
          </a:p>
          <a:p>
            <a:endParaRPr lang="zh-CN" altLang="en-US" dirty="0"/>
          </a:p>
        </p:txBody>
      </p:sp>
    </p:spTree>
    <p:extLst>
      <p:ext uri="{BB962C8B-B14F-4D97-AF65-F5344CB8AC3E}">
        <p14:creationId xmlns:p14="http://schemas.microsoft.com/office/powerpoint/2010/main" val="20244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latin typeface="+mn-lt"/>
              </a:rPr>
              <a:t>React</a:t>
            </a:r>
            <a:r>
              <a:rPr kumimoji="1" lang="zh-CN" altLang="en-US" dirty="0">
                <a:latin typeface="+mn-lt"/>
              </a:rPr>
              <a:t>的主要概念</a:t>
            </a:r>
          </a:p>
        </p:txBody>
      </p:sp>
    </p:spTree>
    <p:extLst>
      <p:ext uri="{BB962C8B-B14F-4D97-AF65-F5344CB8AC3E}">
        <p14:creationId xmlns:p14="http://schemas.microsoft.com/office/powerpoint/2010/main" val="3199604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元素渲染</a:t>
            </a:r>
            <a:endParaRPr kumimoji="1" lang="zh-CN" altLang="en-US" dirty="0"/>
          </a:p>
        </p:txBody>
      </p:sp>
      <p:pic>
        <p:nvPicPr>
          <p:cNvPr id="4" name="图片 3"/>
          <p:cNvPicPr>
            <a:picLocks noChangeAspect="1"/>
          </p:cNvPicPr>
          <p:nvPr/>
        </p:nvPicPr>
        <p:blipFill>
          <a:blip r:embed="rId2"/>
          <a:stretch>
            <a:fillRect/>
          </a:stretch>
        </p:blipFill>
        <p:spPr>
          <a:xfrm>
            <a:off x="1396314" y="1690688"/>
            <a:ext cx="9214022" cy="997394"/>
          </a:xfrm>
          <a:prstGeom prst="rect">
            <a:avLst/>
          </a:prstGeom>
        </p:spPr>
      </p:pic>
      <p:sp>
        <p:nvSpPr>
          <p:cNvPr id="5" name="文本框 4"/>
          <p:cNvSpPr txBox="1"/>
          <p:nvPr/>
        </p:nvSpPr>
        <p:spPr>
          <a:xfrm>
            <a:off x="1396314" y="2990335"/>
            <a:ext cx="9214022" cy="1754326"/>
          </a:xfrm>
          <a:prstGeom prst="rect">
            <a:avLst/>
          </a:prstGeom>
          <a:noFill/>
        </p:spPr>
        <p:txBody>
          <a:bodyPr wrap="square" rtlCol="0">
            <a:spAutoFit/>
          </a:bodyPr>
          <a:lstStyle/>
          <a:p>
            <a:r>
              <a:rPr kumimoji="1" lang="zh-CN" altLang="en-US" dirty="0"/>
              <a:t>元素是</a:t>
            </a:r>
            <a:r>
              <a:rPr lang="zh-CN" altLang="en-US" dirty="0"/>
              <a:t>构成 </a:t>
            </a:r>
            <a:r>
              <a:rPr lang="en-US" altLang="zh-CN" dirty="0"/>
              <a:t>React </a:t>
            </a:r>
            <a:r>
              <a:rPr lang="zh-CN" altLang="en-US" dirty="0"/>
              <a:t>应用的最小单位，与浏览器的 </a:t>
            </a:r>
            <a:r>
              <a:rPr lang="en-US" altLang="zh-CN" dirty="0"/>
              <a:t>DOM </a:t>
            </a:r>
            <a:r>
              <a:rPr lang="zh-CN" altLang="en-US" dirty="0"/>
              <a:t>元素不同，</a:t>
            </a:r>
            <a:r>
              <a:rPr lang="en-US" altLang="zh-CN" dirty="0"/>
              <a:t>React </a:t>
            </a:r>
            <a:r>
              <a:rPr lang="zh-CN" altLang="en-US" dirty="0"/>
              <a:t>当中的元素事实上是普通的对象，</a:t>
            </a:r>
            <a:r>
              <a:rPr lang="en-US" altLang="zh-CN" dirty="0"/>
              <a:t>React DOM </a:t>
            </a:r>
            <a:r>
              <a:rPr lang="zh-CN" altLang="en-US" dirty="0"/>
              <a:t>可以确保 浏览器 </a:t>
            </a:r>
            <a:r>
              <a:rPr lang="en-US" altLang="zh-CN" dirty="0"/>
              <a:t>DOM </a:t>
            </a:r>
            <a:r>
              <a:rPr lang="zh-CN" altLang="en-US" dirty="0"/>
              <a:t>的数据内容与 </a:t>
            </a:r>
            <a:r>
              <a:rPr lang="en-US" altLang="zh-CN" dirty="0"/>
              <a:t>React </a:t>
            </a:r>
            <a:r>
              <a:rPr lang="zh-CN" altLang="en-US" dirty="0"/>
              <a:t>元素保持一致。</a:t>
            </a:r>
            <a:endParaRPr lang="en-US" altLang="zh-CN" dirty="0"/>
          </a:p>
          <a:p>
            <a:endParaRPr kumimoji="1" lang="en-US" altLang="zh-CN" dirty="0"/>
          </a:p>
          <a:p>
            <a:r>
              <a:rPr lang="en-US" altLang="zh-CN" dirty="0"/>
              <a:t>React </a:t>
            </a:r>
            <a:r>
              <a:rPr lang="zh-CN" altLang="en-US" dirty="0"/>
              <a:t>开发应用时一般只会定义一个根节点，</a:t>
            </a:r>
            <a:r>
              <a:rPr lang="en-US" altLang="zh-CN" dirty="0"/>
              <a:t>React Dom</a:t>
            </a:r>
            <a:r>
              <a:rPr lang="zh-CN" altLang="en-US" dirty="0"/>
              <a:t>负责把元素渲染到根结点中。</a:t>
            </a:r>
            <a:endParaRPr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23115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元素渲染</a:t>
            </a:r>
            <a:endParaRPr kumimoji="1" lang="zh-CN" altLang="en-US" dirty="0"/>
          </a:p>
        </p:txBody>
      </p:sp>
      <p:pic>
        <p:nvPicPr>
          <p:cNvPr id="4" name="图片 3"/>
          <p:cNvPicPr>
            <a:picLocks noChangeAspect="1"/>
          </p:cNvPicPr>
          <p:nvPr/>
        </p:nvPicPr>
        <p:blipFill>
          <a:blip r:embed="rId2"/>
          <a:stretch>
            <a:fillRect/>
          </a:stretch>
        </p:blipFill>
        <p:spPr>
          <a:xfrm>
            <a:off x="1631092" y="1419189"/>
            <a:ext cx="8929816" cy="3529691"/>
          </a:xfrm>
          <a:prstGeom prst="rect">
            <a:avLst/>
          </a:prstGeom>
        </p:spPr>
      </p:pic>
      <p:sp>
        <p:nvSpPr>
          <p:cNvPr id="5" name="文本框 4"/>
          <p:cNvSpPr txBox="1"/>
          <p:nvPr/>
        </p:nvSpPr>
        <p:spPr>
          <a:xfrm>
            <a:off x="1631092" y="5338119"/>
            <a:ext cx="8929816" cy="923330"/>
          </a:xfrm>
          <a:prstGeom prst="rect">
            <a:avLst/>
          </a:prstGeom>
          <a:noFill/>
        </p:spPr>
        <p:txBody>
          <a:bodyPr wrap="square" rtlCol="0">
            <a:spAutoFit/>
          </a:bodyPr>
          <a:lstStyle/>
          <a:p>
            <a:r>
              <a:rPr lang="zh-CN" altLang="en-US" dirty="0"/>
              <a:t>更新界面的唯一办法是创建一个新的元素，然后将它传入 </a:t>
            </a:r>
            <a:r>
              <a:rPr lang="en-US" altLang="zh-CN" dirty="0" err="1"/>
              <a:t>ReactDOM.render</a:t>
            </a:r>
            <a:r>
              <a:rPr lang="en-US" altLang="zh-CN" dirty="0"/>
              <a:t>()</a:t>
            </a:r>
            <a:r>
              <a:rPr lang="zh-CN" altLang="en-US" dirty="0"/>
              <a:t> 方法</a:t>
            </a:r>
            <a:endParaRPr lang="en-US" altLang="zh-CN" dirty="0"/>
          </a:p>
          <a:p>
            <a:endParaRPr kumimoji="1" lang="en-US" altLang="zh-CN" dirty="0"/>
          </a:p>
          <a:p>
            <a:r>
              <a:rPr lang="en-US" altLang="zh-CN" b="1" dirty="0">
                <a:solidFill>
                  <a:srgbClr val="FF0000"/>
                </a:solidFill>
              </a:rPr>
              <a:t>React </a:t>
            </a:r>
            <a:r>
              <a:rPr lang="zh-CN" altLang="en-US" b="1" dirty="0">
                <a:solidFill>
                  <a:srgbClr val="FF0000"/>
                </a:solidFill>
              </a:rPr>
              <a:t>只会更新必要的部分</a:t>
            </a:r>
          </a:p>
        </p:txBody>
      </p:sp>
    </p:spTree>
    <p:extLst>
      <p:ext uri="{BB962C8B-B14F-4D97-AF65-F5344CB8AC3E}">
        <p14:creationId xmlns:p14="http://schemas.microsoft.com/office/powerpoint/2010/main" val="328483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组件 </a:t>
            </a:r>
            <a:r>
              <a:rPr lang="en-US" altLang="zh-CN" b="1" dirty="0"/>
              <a:t>&amp; Props</a:t>
            </a:r>
            <a:endParaRPr kumimoji="1" lang="zh-CN" altLang="en-US" dirty="0"/>
          </a:p>
        </p:txBody>
      </p:sp>
      <p:sp>
        <p:nvSpPr>
          <p:cNvPr id="3" name="内容占位符 2"/>
          <p:cNvSpPr>
            <a:spLocks noGrp="1"/>
          </p:cNvSpPr>
          <p:nvPr>
            <p:ph idx="1"/>
          </p:nvPr>
        </p:nvSpPr>
        <p:spPr>
          <a:xfrm>
            <a:off x="838200" y="1825625"/>
            <a:ext cx="10515600" cy="546872"/>
          </a:xfrm>
        </p:spPr>
        <p:txBody>
          <a:bodyPr>
            <a:normAutofit lnSpcReduction="10000"/>
          </a:bodyPr>
          <a:lstStyle/>
          <a:p>
            <a:r>
              <a:rPr lang="zh-CN" altLang="en-US" sz="1800" dirty="0"/>
              <a:t>组件从概念上看就像是函数，它可以接收任意的输入值（称之为“</a:t>
            </a:r>
            <a:r>
              <a:rPr lang="en-US" altLang="zh-CN" sz="1800" dirty="0"/>
              <a:t>props”</a:t>
            </a:r>
            <a:r>
              <a:rPr lang="zh-CN" altLang="en-US" sz="1800" dirty="0"/>
              <a:t>），并返回一个需要在页面上展示的</a:t>
            </a:r>
            <a:r>
              <a:rPr lang="en-US" altLang="zh-CN" sz="1800" dirty="0"/>
              <a:t>React</a:t>
            </a:r>
            <a:r>
              <a:rPr lang="zh-CN" altLang="en-US" sz="1800" dirty="0"/>
              <a:t>元素。</a:t>
            </a:r>
            <a:endParaRPr kumimoji="1" lang="zh-CN" altLang="en-US" sz="1800" dirty="0"/>
          </a:p>
        </p:txBody>
      </p:sp>
      <p:pic>
        <p:nvPicPr>
          <p:cNvPr id="4" name="图片 3"/>
          <p:cNvPicPr>
            <a:picLocks noChangeAspect="1"/>
          </p:cNvPicPr>
          <p:nvPr/>
        </p:nvPicPr>
        <p:blipFill>
          <a:blip r:embed="rId2"/>
          <a:stretch>
            <a:fillRect/>
          </a:stretch>
        </p:blipFill>
        <p:spPr>
          <a:xfrm>
            <a:off x="3157151" y="2754568"/>
            <a:ext cx="5875638" cy="1022476"/>
          </a:xfrm>
          <a:prstGeom prst="rect">
            <a:avLst/>
          </a:prstGeom>
        </p:spPr>
      </p:pic>
      <p:sp>
        <p:nvSpPr>
          <p:cNvPr id="5" name="文本框 4"/>
          <p:cNvSpPr txBox="1"/>
          <p:nvPr/>
        </p:nvSpPr>
        <p:spPr>
          <a:xfrm>
            <a:off x="3157151" y="2397208"/>
            <a:ext cx="5875638" cy="369332"/>
          </a:xfrm>
          <a:prstGeom prst="rect">
            <a:avLst/>
          </a:prstGeom>
          <a:noFill/>
        </p:spPr>
        <p:txBody>
          <a:bodyPr wrap="square" rtlCol="0">
            <a:spAutoFit/>
          </a:bodyPr>
          <a:lstStyle/>
          <a:p>
            <a:r>
              <a:rPr lang="zh-CN" altLang="en-US" dirty="0"/>
              <a:t>定义一个组件最简单的方式是使用</a:t>
            </a:r>
            <a:r>
              <a:rPr lang="en-US" altLang="zh-CN" dirty="0"/>
              <a:t>JavaScript</a:t>
            </a:r>
            <a:r>
              <a:rPr lang="zh-CN" altLang="en-US" dirty="0"/>
              <a:t>函数：</a:t>
            </a:r>
            <a:endParaRPr kumimoji="1" lang="zh-CN" altLang="en-US" dirty="0"/>
          </a:p>
        </p:txBody>
      </p:sp>
      <p:sp>
        <p:nvSpPr>
          <p:cNvPr id="6" name="文本框 5"/>
          <p:cNvSpPr txBox="1"/>
          <p:nvPr/>
        </p:nvSpPr>
        <p:spPr>
          <a:xfrm>
            <a:off x="3157151" y="3867665"/>
            <a:ext cx="5875638" cy="369332"/>
          </a:xfrm>
          <a:prstGeom prst="rect">
            <a:avLst/>
          </a:prstGeom>
          <a:noFill/>
        </p:spPr>
        <p:txBody>
          <a:bodyPr wrap="square" rtlCol="0">
            <a:spAutoFit/>
          </a:bodyPr>
          <a:lstStyle/>
          <a:p>
            <a:r>
              <a:rPr lang="zh-CN" altLang="en-US" dirty="0"/>
              <a:t>也可以使用 </a:t>
            </a:r>
            <a:r>
              <a:rPr lang="en-US" altLang="zh-CN" dirty="0"/>
              <a:t>ES6 class</a:t>
            </a:r>
            <a:r>
              <a:rPr lang="zh-CN" altLang="en-US" dirty="0"/>
              <a:t> 来定义一个组件</a:t>
            </a:r>
            <a:r>
              <a:rPr lang="en-US" altLang="zh-CN" dirty="0"/>
              <a:t>:</a:t>
            </a:r>
            <a:endParaRPr kumimoji="1" lang="zh-CN" altLang="en-US" dirty="0"/>
          </a:p>
        </p:txBody>
      </p:sp>
      <p:pic>
        <p:nvPicPr>
          <p:cNvPr id="7" name="图片 6"/>
          <p:cNvPicPr>
            <a:picLocks noChangeAspect="1"/>
          </p:cNvPicPr>
          <p:nvPr/>
        </p:nvPicPr>
        <p:blipFill>
          <a:blip r:embed="rId3"/>
          <a:stretch>
            <a:fillRect/>
          </a:stretch>
        </p:blipFill>
        <p:spPr>
          <a:xfrm>
            <a:off x="3136213" y="4236997"/>
            <a:ext cx="5917514" cy="1564727"/>
          </a:xfrm>
          <a:prstGeom prst="rect">
            <a:avLst/>
          </a:prstGeom>
        </p:spPr>
      </p:pic>
    </p:spTree>
    <p:extLst>
      <p:ext uri="{BB962C8B-B14F-4D97-AF65-F5344CB8AC3E}">
        <p14:creationId xmlns:p14="http://schemas.microsoft.com/office/powerpoint/2010/main" val="14705397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1679</Words>
  <Application>Microsoft Office PowerPoint</Application>
  <PresentationFormat>宽屏</PresentationFormat>
  <Paragraphs>142</Paragraphs>
  <Slides>31</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Open Sans</vt:lpstr>
      <vt:lpstr>Simple-Line-Icons</vt:lpstr>
      <vt:lpstr>等线</vt:lpstr>
      <vt:lpstr>等线</vt:lpstr>
      <vt:lpstr>DengXian Light</vt:lpstr>
      <vt:lpstr>Arial</vt:lpstr>
      <vt:lpstr>Office 主题</vt:lpstr>
      <vt:lpstr>前端框架  React</vt:lpstr>
      <vt:lpstr>PowerPoint 演示文稿</vt:lpstr>
      <vt:lpstr>React</vt:lpstr>
      <vt:lpstr>React 特点</vt:lpstr>
      <vt:lpstr>JSX</vt:lpstr>
      <vt:lpstr>React的主要概念</vt:lpstr>
      <vt:lpstr>元素渲染</vt:lpstr>
      <vt:lpstr>元素渲染</vt:lpstr>
      <vt:lpstr>组件 &amp; Props</vt:lpstr>
      <vt:lpstr>组件 &amp; Props</vt:lpstr>
      <vt:lpstr>组件 &amp; Props</vt:lpstr>
      <vt:lpstr>State &amp; 生命周期</vt:lpstr>
      <vt:lpstr>State &amp; 生命周期</vt:lpstr>
      <vt:lpstr>State &amp; 生命周期</vt:lpstr>
      <vt:lpstr>事件处理</vt:lpstr>
      <vt:lpstr>事件处理</vt:lpstr>
      <vt:lpstr>事件处理</vt:lpstr>
      <vt:lpstr>条件渲染</vt:lpstr>
      <vt:lpstr>列表 &amp; Keys</vt:lpstr>
      <vt:lpstr>组合 vs 继承</vt:lpstr>
      <vt:lpstr> React 没有解决的问题 </vt:lpstr>
      <vt:lpstr>PowerPoint 演示文稿</vt:lpstr>
      <vt:lpstr>Why dva ?</vt:lpstr>
      <vt:lpstr>Dva 中的数据流</vt:lpstr>
      <vt:lpstr>构建一个用户管理应用（基于react+dva+antd）</vt:lpstr>
      <vt:lpstr>快速构建dva应用—创建项目</vt:lpstr>
      <vt:lpstr>快速构建dva应用—生成 users 路由</vt:lpstr>
      <vt:lpstr>PowerPoint 演示文稿</vt:lpstr>
      <vt:lpstr>快速构建dva应用—创建Model </vt:lpstr>
      <vt:lpstr>用户管理页面完成</vt:lpstr>
      <vt:lpstr>Dva的数据流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React的主要概念</dc:title>
  <dc:creator>Microsoft Office 用户</dc:creator>
  <cp:lastModifiedBy>晨鑫 安</cp:lastModifiedBy>
  <cp:revision>13</cp:revision>
  <dcterms:created xsi:type="dcterms:W3CDTF">2019-04-02T08:33:48Z</dcterms:created>
  <dcterms:modified xsi:type="dcterms:W3CDTF">2019-04-04T10:22:28Z</dcterms:modified>
</cp:coreProperties>
</file>