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A5DC0-A2D2-4C26-9C94-0124C92E7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FA9500-617C-416D-83AB-631058A55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EFDF2-CF41-4778-AEFC-DB6CDF0D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E7AFE-E637-4C8F-8C82-5FB401D3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77959-A804-4F7D-BB31-664DF7A5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48D07-10A8-444C-A550-53D5E608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4CCBB-CD8F-4418-9AA8-B4585DA80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6D059-EDE0-40AA-ACC1-7D487707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6C609-57B6-47FA-91B7-A1EA3A7F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ACF8-8DDB-4E1A-95B3-E56E87EF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9B5CCB-A8C4-4222-B017-D005C7A2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D4366-E1FC-4814-AB9F-C88CFE508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B9CE6-F0F2-437C-8E7A-564D898F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926DC-BD17-4DFF-89C0-42A5D2B4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24AAF-EE30-47E2-B40D-C3F75FE4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6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85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6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06C1-B05E-425E-AD1C-93BB2EF5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EC0A8-BA49-45E3-984B-1B5ADCDC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62C9-46A9-4F03-9270-CB8579CB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9921-5E64-4CDD-A5BE-B1159D72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F2BF9-B434-4334-B2DA-9183D3A6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5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C05E6-B86A-4529-BF1F-D0AEC373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072E8-0A08-43F3-AC52-41F2A608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F0057-757B-491D-8C05-DAB56C3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C7F0F-0112-4767-91B0-95834974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B8F8C-E70E-4036-B579-22C7CE0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CD2D9-B058-48A2-9ECC-8B9A41F9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4C868-7494-433E-A417-9B440BD24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0F660-D099-4B35-BF75-9B620CF4C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8729E-A881-43D3-B942-6A1E7222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93459-56F3-4736-97DF-93FD0B32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67D24-6614-454B-B7B3-C75BBE5B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0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55CA0-8AE0-47A5-8653-A0AA2888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DCE2D-AA3A-4BAF-9D13-07935F64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2340B-419D-4F55-A998-E7A18D3F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8CEF37-EAC5-4E05-A6C0-0EFBAC6D2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61A19F-1DDD-41FB-857E-FFDE6B68C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FA4463-96C7-490D-9C6C-2E86B19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AD971C-C6F2-4C7D-BB9C-CF028A98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C0A7A7-F5B7-4E0E-9557-49E1F3F4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79DC-8648-47E3-BAD0-E53840E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24F819-34C5-45DC-A54B-1A7C82D7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1F91A-9987-46B5-8328-2F2D3EFD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63A70-7B94-4905-B19D-18724680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CD7F07-6D24-48E0-AC3B-C4BD3BB2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11EA6-2E60-416E-85A1-28B669E9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68FE6-A6E2-4374-8606-6A238FA1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DF13A-352F-4550-AB8D-EB82A892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DE98-F1C6-46D0-84AD-74EB201B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08BA8E-668F-41EF-876E-9ADC398E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AD533-864B-499E-A309-C54BDA65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DE9F4-8CE7-4B9A-A229-6E81B44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94F5E-080A-48E6-928D-AAA44C3B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E357-A2C8-4C76-BFE6-AED5D28E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0A79CB-C539-4880-BF47-340D133A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3385A-7D01-4E13-A8EC-8C32D5E7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2C4E7-77E2-46DA-AEE7-78AB03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2F97F-49DE-476F-82E5-78ABF214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9B0FF-CF51-4135-8CA5-8047C289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3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C65F51-E682-4EA6-9732-7F0D00DC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A2DC7-0D27-44D6-B464-02068E49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00307-D9F9-40D6-9CA8-DAE2DB08F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80D7-F3C5-4038-AA75-EF1DAB24D28F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99CE7-9575-46CE-8795-6B08256A7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0C49D-2ABC-4B2D-A6A2-CBB5CD2EE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7D25-09B1-48D2-B85A-AC273DBBF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E88C3-FEF4-41B1-B93A-5095F5811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Web3D </a:t>
            </a:r>
            <a:r>
              <a:rPr lang="zh-CN" altLang="en-US" dirty="0"/>
              <a:t>虚拟画展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AF1ECC-F0F2-4A00-A580-47994D705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 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84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2645E-BC5D-4654-AD45-E412C978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管理多个世界（</a:t>
            </a:r>
            <a:r>
              <a:rPr lang="en-US" altLang="zh-CN" dirty="0"/>
              <a:t>Framework</a:t>
            </a:r>
            <a:r>
              <a:rPr lang="zh-CN" altLang="en-US" dirty="0"/>
              <a:t>类）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33DF4-510B-4123-BC56-B5CC94162512}"/>
              </a:ext>
            </a:extLst>
          </p:cNvPr>
          <p:cNvSpPr/>
          <p:nvPr/>
        </p:nvSpPr>
        <p:spPr>
          <a:xfrm>
            <a:off x="838200" y="17035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pPr lvl="1"/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lvl="1"/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2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C9D5-22DC-4F38-85F8-2AEB7296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载入世界 </a:t>
            </a:r>
            <a:r>
              <a:rPr lang="en-US" altLang="zh-CN" dirty="0" err="1"/>
              <a:t>setWorld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8A5AD0-F210-4C77-A520-5589870DA35A}"/>
              </a:ext>
            </a:extLst>
          </p:cNvPr>
          <p:cNvSpPr/>
          <p:nvPr/>
        </p:nvSpPr>
        <p:spPr>
          <a:xfrm>
            <a:off x="838200" y="154846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historyWorlds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pPr lvl="2"/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第一次载入该世界，进行首次依赖注入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$framework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$client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_client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historyWorlds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00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0131-40C6-4768-956E-29A68D8A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开始运行程序 </a:t>
            </a:r>
            <a:r>
              <a:rPr lang="en-US" altLang="zh-CN" dirty="0"/>
              <a:t>run()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F94DE3-363C-4B38-A0C6-401BCF61BA47}"/>
              </a:ext>
            </a:extLst>
          </p:cNvPr>
          <p:cNvSpPr/>
          <p:nvPr/>
        </p:nvSpPr>
        <p:spPr>
          <a:xfrm>
            <a:off x="838200" y="1497964"/>
            <a:ext cx="11099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注册渲染函数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((()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prevStamp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prevStamp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prevStamp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4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onRender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1000.0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prevStamp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lvl="2"/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})());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02E0A-1C32-9044-AA43-815D5C2DD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22F906-2B44-F740-96A0-2FFF8C970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杨范</a:t>
            </a:r>
          </a:p>
        </p:txBody>
      </p:sp>
    </p:spTree>
    <p:extLst>
      <p:ext uri="{BB962C8B-B14F-4D97-AF65-F5344CB8AC3E}">
        <p14:creationId xmlns:p14="http://schemas.microsoft.com/office/powerpoint/2010/main" val="155792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DFC2-343C-0A42-B377-88E912B9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F3F5B-59A0-0D48-95E9-9F7F7368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Rooms + Street signs + skybox + floor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98A93-D595-8144-A8F7-B4CD5807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593"/>
            <a:ext cx="8026400" cy="29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3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C729-C640-F847-9626-4A4ECAD2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89356-F49E-F943-9EA0-0F2E6AD9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+Door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Paintings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B288C-D761-0149-8E30-D29DD46B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731294"/>
            <a:ext cx="7520986" cy="15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4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BE70-7D38-7F4C-BEFB-601DEE3D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of Room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2BA21-7BDB-EF4D-A907-BCD7B242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</a:t>
            </a:r>
            <a:r>
              <a:rPr kumimoji="1" lang="en-US" altLang="zh-CN" dirty="0" err="1"/>
              <a:t>bulid</a:t>
            </a:r>
            <a:r>
              <a:rPr kumimoji="1" lang="en-US" altLang="zh-CN" dirty="0"/>
              <a:t> a door and a door frame?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124BEF-90B1-FD4E-999A-12C88352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571750"/>
            <a:ext cx="6107356" cy="229235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B9F92F6D-606F-BD4C-BA07-F78396D15A65}"/>
              </a:ext>
            </a:extLst>
          </p:cNvPr>
          <p:cNvSpPr/>
          <p:nvPr/>
        </p:nvSpPr>
        <p:spPr>
          <a:xfrm>
            <a:off x="958850" y="3810000"/>
            <a:ext cx="5924550" cy="10541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EF0A7AA-DBCF-A249-B591-A4BC76C52CB0}"/>
              </a:ext>
            </a:extLst>
          </p:cNvPr>
          <p:cNvCxnSpPr/>
          <p:nvPr/>
        </p:nvCxnSpPr>
        <p:spPr>
          <a:xfrm flipV="1">
            <a:off x="6883400" y="3810000"/>
            <a:ext cx="1057275" cy="34290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04B28F6-26D0-4B4C-BE2E-23F165E6EF21}"/>
              </a:ext>
            </a:extLst>
          </p:cNvPr>
          <p:cNvSpPr txBox="1"/>
          <p:nvPr/>
        </p:nvSpPr>
        <p:spPr>
          <a:xfrm>
            <a:off x="8072437" y="3440668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substract</a:t>
            </a:r>
            <a:r>
              <a:rPr kumimoji="1" lang="en-US" altLang="zh-CN" sz="2800" dirty="0"/>
              <a:t> of </a:t>
            </a:r>
            <a:r>
              <a:rPr kumimoji="1" lang="en-US" altLang="zh-CN" sz="2800" dirty="0" err="1"/>
              <a:t>ThreeBSP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785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BE70-7D38-7F4C-BEFB-601DEE3D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of Room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2BA21-7BDB-EF4D-A907-BCD7B242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combine objects into a room?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1760A-9150-3C4C-A6FD-53536D05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137"/>
            <a:ext cx="9131300" cy="58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CA1DC0-5F27-434D-99FC-AADAC3783149}"/>
              </a:ext>
            </a:extLst>
          </p:cNvPr>
          <p:cNvSpPr txBox="1"/>
          <p:nvPr/>
        </p:nvSpPr>
        <p:spPr>
          <a:xfrm>
            <a:off x="838200" y="3799184"/>
            <a:ext cx="635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Do transformation at the initial position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Use </a:t>
            </a:r>
            <a:r>
              <a:rPr kumimoji="1" lang="en-US" altLang="zh-CN" dirty="0" err="1"/>
              <a:t>Three.Group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Do translation on the 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1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BE70-7D38-7F4C-BEFB-601DEE3D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of Room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2BA21-7BDB-EF4D-A907-BCD7B242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click the paintings to see details?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F70F7B-63B3-7D4B-BF1B-B52FF32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276"/>
            <a:ext cx="7791670" cy="2075012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E0D3AC9D-2AF8-5248-B8F0-00F9218D4B5F}"/>
              </a:ext>
            </a:extLst>
          </p:cNvPr>
          <p:cNvSpPr/>
          <p:nvPr/>
        </p:nvSpPr>
        <p:spPr>
          <a:xfrm>
            <a:off x="557213" y="2821990"/>
            <a:ext cx="7775576" cy="2049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FC13D05-EF4D-EA41-9F16-D5FB9AEC7166}"/>
              </a:ext>
            </a:extLst>
          </p:cNvPr>
          <p:cNvCxnSpPr>
            <a:cxnSpLocks/>
          </p:cNvCxnSpPr>
          <p:nvPr/>
        </p:nvCxnSpPr>
        <p:spPr>
          <a:xfrm flipH="1">
            <a:off x="5014912" y="3059696"/>
            <a:ext cx="1081088" cy="1927298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806C08A-3D5D-4048-84BF-AAA4B517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3159616"/>
            <a:ext cx="4450715" cy="36399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CA1DC0-5F27-434D-99FC-AADAC3783149}"/>
              </a:ext>
            </a:extLst>
          </p:cNvPr>
          <p:cNvSpPr txBox="1"/>
          <p:nvPr/>
        </p:nvSpPr>
        <p:spPr>
          <a:xfrm>
            <a:off x="982663" y="5166118"/>
            <a:ext cx="709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err="1"/>
              <a:t>THREE.Raycaster</a:t>
            </a:r>
            <a:r>
              <a:rPr lang="zh-CN" altLang="en-US" b="1" dirty="0"/>
              <a:t> </a:t>
            </a:r>
            <a:r>
              <a:rPr lang="en-US" altLang="zh-CN" dirty="0"/>
              <a:t>--&gt;</a:t>
            </a:r>
            <a:r>
              <a:rPr lang="en-US" altLang="zh-CN" b="1" dirty="0"/>
              <a:t>Mouse picking</a:t>
            </a:r>
          </a:p>
          <a:p>
            <a:pPr marL="342900" indent="-342900">
              <a:buAutoNum type="arabicPeriod"/>
            </a:pPr>
            <a:r>
              <a:rPr lang="en-US" altLang="zh-CN" b="1" dirty="0" err="1"/>
              <a:t>intersectObject</a:t>
            </a:r>
            <a:r>
              <a:rPr lang="en-US" altLang="zh-CN" b="1" dirty="0"/>
              <a:t>:  array of object which</a:t>
            </a:r>
            <a:r>
              <a:rPr lang="zh-CN" altLang="en-US" b="1" dirty="0"/>
              <a:t> </a:t>
            </a:r>
            <a:r>
              <a:rPr lang="en-US" altLang="zh-CN" b="1" dirty="0"/>
              <a:t>ray passed through</a:t>
            </a:r>
            <a:r>
              <a:rPr lang="zh-CN" altLang="en-US" b="1" dirty="0"/>
              <a:t> 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622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2181F-64C9-5F4B-967D-BDD12541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of Street Signs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FEC89-58F2-D34F-B56F-1C6009EC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Signs + Pillar + 6 Texts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481D5F-EA94-D944-8FEB-A4AFB77A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3007614"/>
            <a:ext cx="4775200" cy="52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60461B-CB77-7B40-8BE2-828834ED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5231607"/>
            <a:ext cx="6896100" cy="8128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7137CB6-AE4D-BA4D-A763-2F10DE2E0C66}"/>
              </a:ext>
            </a:extLst>
          </p:cNvPr>
          <p:cNvCxnSpPr>
            <a:cxnSpLocks/>
          </p:cNvCxnSpPr>
          <p:nvPr/>
        </p:nvCxnSpPr>
        <p:spPr>
          <a:xfrm flipV="1">
            <a:off x="5318760" y="2729077"/>
            <a:ext cx="1066800" cy="353311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4E62C65-7056-C840-A951-92F8FA4D7D92}"/>
              </a:ext>
            </a:extLst>
          </p:cNvPr>
          <p:cNvCxnSpPr>
            <a:cxnSpLocks/>
          </p:cNvCxnSpPr>
          <p:nvPr/>
        </p:nvCxnSpPr>
        <p:spPr>
          <a:xfrm>
            <a:off x="5280660" y="3335833"/>
            <a:ext cx="1066800" cy="256606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97F131B-3DC7-7F4C-A121-6AF86B19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560" y="2620664"/>
            <a:ext cx="4013200" cy="419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1114C2F-C8DA-C042-8624-E3153EF1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060" y="3727376"/>
            <a:ext cx="5791200" cy="7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E4D0-09E9-45DF-A929-440E3D4B2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Three.js </a:t>
            </a:r>
            <a:r>
              <a:rPr lang="zh-CN" altLang="en-US" dirty="0"/>
              <a:t>模块化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F4D9D-AAC1-44F8-BC67-20D8D6490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阮家炜</a:t>
            </a:r>
          </a:p>
        </p:txBody>
      </p:sp>
    </p:spTree>
    <p:extLst>
      <p:ext uri="{BB962C8B-B14F-4D97-AF65-F5344CB8AC3E}">
        <p14:creationId xmlns:p14="http://schemas.microsoft.com/office/powerpoint/2010/main" val="188604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5A7DD-0FC5-4C4A-B782-277AD86BB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Room World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D5E40-41CA-40C4-9D67-3D98DCF16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毛浩楠</a:t>
            </a:r>
          </a:p>
        </p:txBody>
      </p:sp>
    </p:spTree>
    <p:extLst>
      <p:ext uri="{BB962C8B-B14F-4D97-AF65-F5344CB8AC3E}">
        <p14:creationId xmlns:p14="http://schemas.microsoft.com/office/powerpoint/2010/main" val="197434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5C9D-377A-4063-9CA4-69FD3F30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06"/>
            <a:ext cx="10515600" cy="723022"/>
          </a:xfrm>
        </p:spPr>
        <p:txBody>
          <a:bodyPr/>
          <a:lstStyle/>
          <a:p>
            <a:r>
              <a:rPr lang="zh-CN" altLang="en-US" dirty="0"/>
              <a:t>总览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04D15B-37B6-4335-8F38-D35C68FE923E}"/>
              </a:ext>
            </a:extLst>
          </p:cNvPr>
          <p:cNvSpPr txBox="1"/>
          <p:nvPr/>
        </p:nvSpPr>
        <p:spPr>
          <a:xfrm>
            <a:off x="1904999" y="4421080"/>
            <a:ext cx="8353888" cy="268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A3DDE-5834-4343-96FA-833C32CECBB5}"/>
              </a:ext>
            </a:extLst>
          </p:cNvPr>
          <p:cNvSpPr/>
          <p:nvPr/>
        </p:nvSpPr>
        <p:spPr>
          <a:xfrm>
            <a:off x="913660" y="1442113"/>
            <a:ext cx="10440140" cy="4830361"/>
          </a:xfrm>
          <a:prstGeom prst="rect">
            <a:avLst/>
          </a:prstGeom>
          <a:solidFill>
            <a:srgbClr val="292D3E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config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#/config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b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 i="1" dirty="0">
                <a:solidFill>
                  <a:srgbClr val="676E95"/>
                </a:solidFill>
                <a:effectLst/>
                <a:latin typeface="Source Code Pro" panose="020B0509030403020204" pitchFamily="49" charset="0"/>
              </a:rPr>
              <a:t>//controls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 err="1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FirstPersonController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#/controls/</a:t>
            </a:r>
            <a:r>
              <a:rPr lang="en-US" altLang="zh-CN" sz="14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FirstPersonController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NPC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#/controls/NPC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 err="1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DataSender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#/controls/</a:t>
            </a:r>
            <a:r>
              <a:rPr lang="en-US" altLang="zh-CN" sz="14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DataSender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 err="1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CommentSender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#/controls/</a:t>
            </a:r>
            <a:r>
              <a:rPr lang="en-US" altLang="zh-CN" sz="14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CommentSender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 err="1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BarrageSender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#/controls/</a:t>
            </a:r>
            <a:r>
              <a:rPr lang="en-US" altLang="zh-CN" sz="14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BarrageSender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 err="1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UserInfoSender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#/controls/</a:t>
            </a:r>
            <a:r>
              <a:rPr lang="en-US" altLang="zh-CN" sz="14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UserInfoSender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b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 i="1" dirty="0">
                <a:solidFill>
                  <a:srgbClr val="676E95"/>
                </a:solidFill>
                <a:effectLst/>
                <a:latin typeface="Source Code Pro" panose="020B0509030403020204" pitchFamily="49" charset="0"/>
              </a:rPr>
              <a:t>//environment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 err="1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SkyBox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#/environment/room/</a:t>
            </a:r>
            <a:r>
              <a:rPr lang="en-US" altLang="zh-CN" sz="14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SkyBox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Floor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#/environment/room/Floor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Comment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#/environment/room/Comment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Canvas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#/environment/room/Canvas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 err="1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MovementRestrict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#/environment/room/</a:t>
            </a:r>
            <a:r>
              <a:rPr lang="en-US" altLang="zh-CN" sz="14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MovementRestrict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 err="1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PlayerGroup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 dirty="0">
                <a:solidFill>
                  <a:srgbClr val="82AAFF"/>
                </a:solidFill>
                <a:effectLst/>
                <a:latin typeface="Source Code Pro" panose="020B0509030403020204" pitchFamily="49" charset="0"/>
              </a:rPr>
              <a:t>require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#/controls/</a:t>
            </a:r>
            <a:r>
              <a:rPr lang="en-US" altLang="zh-CN" sz="14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PlayerGroup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4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altLang="zh-CN" sz="14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6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5C9D-377A-4063-9CA4-69FD3F30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06"/>
            <a:ext cx="10515600" cy="723022"/>
          </a:xfrm>
        </p:spPr>
        <p:txBody>
          <a:bodyPr/>
          <a:lstStyle/>
          <a:p>
            <a:r>
              <a:rPr lang="en-US" altLang="zh-CN" dirty="0"/>
              <a:t>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2EC48-21C2-4E0F-8C38-389B3A3D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49"/>
            <a:ext cx="10515600" cy="46785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/>
              <a:t>FirstPersonController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第一人称控制器</a:t>
            </a:r>
            <a:endParaRPr lang="en-US" altLang="zh-CN" sz="1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/>
              <a:t>NPC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房间内介绍画背景知识的非玩家角色，可以轮播介绍的内容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/>
              <a:t>CommentSender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玩家发送评论功能发起器</a:t>
            </a:r>
            <a:endParaRPr lang="en-US" altLang="zh-CN" sz="16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监听键盘事件，弹出发送评论 </a:t>
            </a:r>
            <a:r>
              <a:rPr lang="en-US" altLang="zh-CN" sz="1600" dirty="0"/>
              <a:t>UI </a:t>
            </a:r>
            <a:r>
              <a:rPr lang="zh-CN" altLang="en-US" sz="1600" dirty="0"/>
              <a:t>组件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/>
              <a:t>BarrageSender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玩家发送弹幕功能发起器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监听键盘事件，弹出发送弹幕 </a:t>
            </a:r>
            <a:r>
              <a:rPr lang="en-US" altLang="zh-CN" sz="1600" dirty="0"/>
              <a:t>UI </a:t>
            </a:r>
            <a:r>
              <a:rPr lang="zh-CN" altLang="en-US" sz="1600" dirty="0"/>
              <a:t>组件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/>
              <a:t>UserInfoSender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玩家查看个人信息功能发起器</a:t>
            </a:r>
            <a:endParaRPr lang="en-US" altLang="zh-CN" sz="16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监听键盘事件，弹出个人信息 </a:t>
            </a:r>
            <a:r>
              <a:rPr lang="en-US" altLang="zh-CN" sz="1600" dirty="0"/>
              <a:t>UI </a:t>
            </a:r>
            <a:r>
              <a:rPr lang="zh-CN" altLang="en-US" sz="1600" dirty="0"/>
              <a:t>组件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1683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5C9D-377A-4063-9CA4-69FD3F30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68"/>
            <a:ext cx="10515600" cy="723022"/>
          </a:xfrm>
        </p:spPr>
        <p:txBody>
          <a:bodyPr/>
          <a:lstStyle/>
          <a:p>
            <a:r>
              <a:rPr lang="en-US" altLang="zh-CN" dirty="0"/>
              <a:t>Environment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2EC48-21C2-4E0F-8C38-389B3A3D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332"/>
            <a:ext cx="10515600" cy="388448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RoomWorld</a:t>
            </a:r>
            <a:r>
              <a:rPr lang="en-US" altLang="zh-CN" sz="2000" dirty="0"/>
              <a:t> </a:t>
            </a:r>
            <a:r>
              <a:rPr lang="zh-CN" altLang="en-US" sz="2000" dirty="0"/>
              <a:t>环境组件，主要包括：评论标记与画布</a:t>
            </a:r>
            <a:endParaRPr lang="en-US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/>
              <a:t>Comment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评论标记</a:t>
            </a:r>
            <a:endParaRPr lang="en-US" altLang="zh-CN" sz="16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记录玩家评论，当玩家发表评论时，会获取玩家实时位置，转角信息，在该玩家的位置生成一个评论标记给所有玩家浏览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/>
              <a:t>Canvas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1600" dirty="0"/>
              <a:t>画布</a:t>
            </a:r>
            <a:endParaRPr lang="en-US" altLang="zh-CN" sz="16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1600" dirty="0" err="1"/>
              <a:t>RoomWorld</a:t>
            </a:r>
            <a:r>
              <a:rPr lang="en-US" altLang="zh-CN" sz="1600" dirty="0"/>
              <a:t> </a:t>
            </a:r>
            <a:r>
              <a:rPr lang="zh-CN" altLang="en-US" sz="1600" dirty="0"/>
              <a:t>内的核心组件，展示名画的高清大图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60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5A7DD-0FC5-4C4A-B782-277AD86BB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D5E40-41CA-40C4-9D67-3D98DCF16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毛浩楠</a:t>
            </a:r>
          </a:p>
        </p:txBody>
      </p:sp>
    </p:spTree>
    <p:extLst>
      <p:ext uri="{BB962C8B-B14F-4D97-AF65-F5344CB8AC3E}">
        <p14:creationId xmlns:p14="http://schemas.microsoft.com/office/powerpoint/2010/main" val="342391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5C9D-377A-4063-9CA4-69FD3F30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115"/>
            <a:ext cx="10515600" cy="723022"/>
          </a:xfrm>
        </p:spPr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2EC48-21C2-4E0F-8C38-389B3A3D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88271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Ui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altLang="zh-CN" sz="2000" dirty="0" err="1"/>
              <a:t>css</a:t>
            </a:r>
            <a:r>
              <a:rPr lang="en-US" altLang="zh-CN" sz="2000" dirty="0"/>
              <a:t> </a:t>
            </a:r>
            <a:r>
              <a:rPr lang="zh-CN" altLang="en-US" sz="2000" dirty="0"/>
              <a:t>文件夹</a:t>
            </a:r>
            <a:endParaRPr lang="en-US" altLang="zh-CN" sz="2000" dirty="0"/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altLang="zh-CN" sz="2000" dirty="0" err="1"/>
              <a:t>Anima.jsx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zh-CN" altLang="en-US" sz="1600" dirty="0"/>
              <a:t>注册页面动效组件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altLang="zh-CN" sz="2000" dirty="0" err="1"/>
              <a:t>Login.jsx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zh-CN" altLang="en-US" sz="1600" dirty="0"/>
              <a:t>登录页面组件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altLang="zh-CN" sz="2000" dirty="0" err="1"/>
              <a:t>Signup.jsx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zh-CN" altLang="en-US" sz="1600" dirty="0"/>
              <a:t>注册页面组件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altLang="zh-CN" sz="2000" dirty="0" err="1"/>
              <a:t>UIRoot.jsx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altLang="zh-CN" sz="1600" dirty="0"/>
              <a:t>UI </a:t>
            </a:r>
            <a:r>
              <a:rPr lang="zh-CN" altLang="en-US" sz="1600" dirty="0"/>
              <a:t>层根组件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altLang="zh-CN" sz="2000" dirty="0"/>
              <a:t>Message.js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zh-CN" altLang="en-US" sz="1600" dirty="0"/>
              <a:t>消息弹出框控制代码整合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0348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5C9D-377A-4063-9CA4-69FD3F30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68"/>
            <a:ext cx="10515600" cy="723022"/>
          </a:xfrm>
        </p:spPr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2EC48-21C2-4E0F-8C38-389B3A3D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333"/>
            <a:ext cx="10515600" cy="53266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/>
              <a:t>在 </a:t>
            </a:r>
            <a:r>
              <a:rPr lang="en-US" altLang="zh-CN" sz="2000" dirty="0"/>
              <a:t>index.html </a:t>
            </a:r>
            <a:r>
              <a:rPr lang="zh-CN" altLang="en-US" sz="2000" dirty="0"/>
              <a:t>上添加 </a:t>
            </a:r>
            <a:r>
              <a:rPr lang="en-US" altLang="zh-CN" sz="2000" dirty="0"/>
              <a:t>UI </a:t>
            </a:r>
            <a:r>
              <a:rPr lang="zh-CN" altLang="en-US" sz="2000" dirty="0"/>
              <a:t>层，利用绝对定位覆盖在渲染 </a:t>
            </a:r>
            <a:r>
              <a:rPr lang="en-US" altLang="zh-CN" sz="2000" dirty="0"/>
              <a:t>3D </a:t>
            </a:r>
            <a:r>
              <a:rPr lang="zh-CN" altLang="en-US" sz="2000" dirty="0"/>
              <a:t>模型的 </a:t>
            </a:r>
            <a:r>
              <a:rPr lang="en-US" altLang="zh-CN" sz="2000" dirty="0"/>
              <a:t>root </a:t>
            </a:r>
            <a:r>
              <a:rPr lang="zh-CN" altLang="en-US" sz="2000" dirty="0"/>
              <a:t>之上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97FC3A-87D4-4678-BF2F-AA71BB44DA72}"/>
              </a:ext>
            </a:extLst>
          </p:cNvPr>
          <p:cNvSpPr/>
          <p:nvPr/>
        </p:nvSpPr>
        <p:spPr>
          <a:xfrm>
            <a:off x="3048000" y="3429000"/>
            <a:ext cx="6096000" cy="879600"/>
          </a:xfrm>
          <a:prstGeom prst="rect">
            <a:avLst/>
          </a:prstGeom>
          <a:solidFill>
            <a:srgbClr val="292D3E"/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nl-NL" altLang="zh-CN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div</a:t>
            </a:r>
            <a:r>
              <a:rPr lang="nl-NL" altLang="zh-CN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l-NL" altLang="zh-CN" b="0" i="1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lang="nl-NL" altLang="zh-CN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root</a:t>
            </a: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l-NL" altLang="zh-CN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l-NL" altLang="zh-CN" b="0" i="1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tabindex</a:t>
            </a: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lang="nl-NL" altLang="zh-CN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"&gt;&lt;/</a:t>
            </a:r>
            <a:r>
              <a:rPr lang="nl-NL" altLang="zh-CN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div</a:t>
            </a: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nl-NL" altLang="zh-CN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nl-NL" altLang="zh-CN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div</a:t>
            </a:r>
            <a:r>
              <a:rPr lang="nl-NL" altLang="zh-CN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l-NL" altLang="zh-CN" b="0" i="1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lang="nl-NL" altLang="zh-CN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ui</a:t>
            </a: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"&gt;&lt;/</a:t>
            </a:r>
            <a:r>
              <a:rPr lang="nl-NL" altLang="zh-CN" b="0" dirty="0">
                <a:solidFill>
                  <a:srgbClr val="F07178"/>
                </a:solidFill>
                <a:effectLst/>
                <a:latin typeface="Source Code Pro" panose="020B0509030403020204" pitchFamily="49" charset="0"/>
              </a:rPr>
              <a:t>div</a:t>
            </a:r>
            <a:r>
              <a:rPr lang="nl-NL" altLang="zh-CN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nl-NL" altLang="zh-CN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183DBB-6F9F-4336-9C03-651E5C6C01DA}"/>
              </a:ext>
            </a:extLst>
          </p:cNvPr>
          <p:cNvSpPr txBox="1"/>
          <p:nvPr/>
        </p:nvSpPr>
        <p:spPr>
          <a:xfrm>
            <a:off x="838200" y="553500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PS: </a:t>
            </a:r>
            <a:r>
              <a:rPr lang="en-US" altLang="zh-CN" dirty="0" err="1"/>
              <a:t>tabindex</a:t>
            </a:r>
            <a:r>
              <a:rPr lang="en-US" altLang="zh-CN" dirty="0"/>
              <a:t> </a:t>
            </a:r>
            <a:r>
              <a:rPr lang="zh-CN" altLang="en-US" dirty="0"/>
              <a:t>全局属性指示其元素是否可以聚焦，以及它是否</a:t>
            </a:r>
            <a:r>
              <a:rPr lang="en-US" altLang="zh-CN" dirty="0"/>
              <a:t>/</a:t>
            </a:r>
            <a:r>
              <a:rPr lang="zh-CN" altLang="en-US" dirty="0"/>
              <a:t>在何处参与顺序键盘导航（通常使用</a:t>
            </a:r>
            <a:r>
              <a:rPr lang="en-US" altLang="zh-CN" dirty="0"/>
              <a:t>Tab</a:t>
            </a:r>
            <a:r>
              <a:rPr lang="zh-CN" altLang="en-US" dirty="0"/>
              <a:t>键，因此得名）。</a:t>
            </a:r>
          </a:p>
        </p:txBody>
      </p:sp>
    </p:spTree>
    <p:extLst>
      <p:ext uri="{BB962C8B-B14F-4D97-AF65-F5344CB8AC3E}">
        <p14:creationId xmlns:p14="http://schemas.microsoft.com/office/powerpoint/2010/main" val="1164575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5C9D-377A-4063-9CA4-69FD3F30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68"/>
            <a:ext cx="10515600" cy="723022"/>
          </a:xfrm>
        </p:spPr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2EC48-21C2-4E0F-8C38-389B3A3D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333"/>
            <a:ext cx="10515600" cy="53266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/>
              <a:t>在 </a:t>
            </a:r>
            <a:r>
              <a:rPr lang="en-US" altLang="zh-CN" sz="2000" dirty="0"/>
              <a:t>Framework.js </a:t>
            </a:r>
            <a:r>
              <a:rPr lang="zh-CN" altLang="en-US" sz="2000" dirty="0"/>
              <a:t>上为 </a:t>
            </a:r>
            <a:r>
              <a:rPr lang="en-US" altLang="zh-CN" sz="2000" dirty="0"/>
              <a:t>index.html </a:t>
            </a:r>
            <a:r>
              <a:rPr lang="zh-CN" altLang="en-US" sz="2000" dirty="0"/>
              <a:t>中的 </a:t>
            </a:r>
            <a:r>
              <a:rPr lang="en-US" altLang="zh-CN" sz="2000" dirty="0" err="1"/>
              <a:t>div#ui</a:t>
            </a:r>
            <a:r>
              <a:rPr lang="zh-CN" altLang="en-US" sz="2000" dirty="0"/>
              <a:t> 添加 </a:t>
            </a:r>
            <a:r>
              <a:rPr lang="en-US" altLang="zh-CN" sz="2000" dirty="0" err="1"/>
              <a:t>UIRoot</a:t>
            </a:r>
            <a:r>
              <a:rPr lang="en-US" altLang="zh-CN" sz="2000" dirty="0"/>
              <a:t> </a:t>
            </a:r>
            <a:r>
              <a:rPr lang="zh-CN" altLang="en-US" sz="2000" dirty="0"/>
              <a:t>组件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97FC3A-87D4-4678-BF2F-AA71BB44DA72}"/>
              </a:ext>
            </a:extLst>
          </p:cNvPr>
          <p:cNvSpPr/>
          <p:nvPr/>
        </p:nvSpPr>
        <p:spPr>
          <a:xfrm>
            <a:off x="1439662" y="2847335"/>
            <a:ext cx="9312675" cy="2585323"/>
          </a:xfrm>
          <a:prstGeom prst="rect">
            <a:avLst/>
          </a:prstGeom>
          <a:solidFill>
            <a:srgbClr val="292D3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792EA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FCB6B"/>
                </a:solidFill>
                <a:latin typeface="Source Code Pro" panose="020B0509030403020204" pitchFamily="49" charset="0"/>
              </a:rPr>
              <a:t>Framework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{</a:t>
            </a:r>
            <a:endParaRPr lang="en-US" altLang="zh-CN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r>
              <a:rPr lang="en-US" altLang="zh-CN" dirty="0">
                <a:solidFill>
                  <a:srgbClr val="C792EA"/>
                </a:solidFill>
                <a:latin typeface="Source Code Pro" panose="020B0509030403020204" pitchFamily="49" charset="0"/>
              </a:rPr>
              <a:t>    constructor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 err="1">
                <a:solidFill>
                  <a:srgbClr val="FF5370"/>
                </a:solidFill>
                <a:latin typeface="Source Code Pro" panose="020B0509030403020204" pitchFamily="49" charset="0"/>
              </a:rPr>
              <a:t>dom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){</a:t>
            </a:r>
            <a:b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</a:b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i="1" dirty="0">
                <a:solidFill>
                  <a:srgbClr val="FF5370"/>
                </a:solidFill>
                <a:latin typeface="Source Code Pro" panose="020B0509030403020204" pitchFamily="49" charset="0"/>
              </a:rPr>
              <a:t>this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_</a:t>
            </a:r>
            <a:r>
              <a:rPr lang="en-US" altLang="zh-CN" dirty="0" err="1">
                <a:solidFill>
                  <a:srgbClr val="A6ACCD"/>
                </a:solidFill>
                <a:latin typeface="Source Code Pro" panose="020B0509030403020204" pitchFamily="49" charset="0"/>
              </a:rPr>
              <a:t>ui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dirty="0" err="1">
                <a:solidFill>
                  <a:srgbClr val="FFCB6B"/>
                </a:solidFill>
                <a:latin typeface="Source Code Pro" panose="020B0509030403020204" pitchFamily="49" charset="0"/>
              </a:rPr>
              <a:t>UIRoot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/&gt;;</a:t>
            </a:r>
            <a:endParaRPr lang="en-US" altLang="zh-CN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dirty="0" err="1">
                <a:solidFill>
                  <a:srgbClr val="A6ACCD"/>
                </a:solidFill>
                <a:latin typeface="Source Code Pro" panose="020B0509030403020204" pitchFamily="49" charset="0"/>
              </a:rPr>
              <a:t>ReactDOM</a:t>
            </a:r>
            <a:r>
              <a:rPr lang="en-US" altLang="zh-CN" dirty="0" err="1">
                <a:solidFill>
                  <a:srgbClr val="89DDFF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dirty="0" err="1">
                <a:solidFill>
                  <a:srgbClr val="82AAFF"/>
                </a:solidFill>
                <a:latin typeface="Source Code Pro" panose="020B0509030403020204" pitchFamily="49" charset="0"/>
              </a:rPr>
              <a:t>render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i="1" dirty="0">
                <a:solidFill>
                  <a:srgbClr val="FF5370"/>
                </a:solidFill>
                <a:latin typeface="Source Code Pro" panose="020B0509030403020204" pitchFamily="49" charset="0"/>
              </a:rPr>
              <a:t>this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_</a:t>
            </a:r>
            <a:r>
              <a:rPr lang="en-US" altLang="zh-CN" dirty="0" err="1">
                <a:solidFill>
                  <a:srgbClr val="A6ACCD"/>
                </a:solidFill>
                <a:latin typeface="Source Code Pro" panose="020B0509030403020204" pitchFamily="49" charset="0"/>
              </a:rPr>
              <a:t>ui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A6ACCD"/>
                </a:solidFill>
                <a:latin typeface="Source Code Pro" panose="020B0509030403020204" pitchFamily="49" charset="0"/>
              </a:rPr>
              <a:t>document</a:t>
            </a:r>
            <a:r>
              <a:rPr lang="en-US" altLang="zh-CN" dirty="0" err="1">
                <a:solidFill>
                  <a:srgbClr val="89DDFF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dirty="0" err="1">
                <a:solidFill>
                  <a:srgbClr val="82AAFF"/>
                </a:solidFill>
                <a:latin typeface="Source Code Pro" panose="020B0509030403020204" pitchFamily="49" charset="0"/>
              </a:rPr>
              <a:t>getElementById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 err="1">
                <a:solidFill>
                  <a:srgbClr val="C3E88D"/>
                </a:solidFill>
                <a:latin typeface="Source Code Pro" panose="020B0509030403020204" pitchFamily="49" charset="0"/>
              </a:rPr>
              <a:t>ui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))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;</a:t>
            </a:r>
            <a:endParaRPr lang="en-US" altLang="zh-CN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r>
              <a:rPr lang="en-US" altLang="zh-CN" i="1" dirty="0">
                <a:solidFill>
                  <a:srgbClr val="FF5370"/>
                </a:solidFill>
                <a:latin typeface="Source Code Pro" panose="020B0509030403020204" pitchFamily="49" charset="0"/>
              </a:rPr>
              <a:t>        this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_</a:t>
            </a:r>
            <a:r>
              <a:rPr lang="en-US" altLang="zh-CN" dirty="0" err="1">
                <a:solidFill>
                  <a:srgbClr val="A6ACCD"/>
                </a:solidFill>
                <a:latin typeface="Source Code Pro" panose="020B0509030403020204" pitchFamily="49" charset="0"/>
              </a:rPr>
              <a:t>ui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A6ACCD"/>
                </a:solidFill>
                <a:latin typeface="Source Code Pro" panose="020B0509030403020204" pitchFamily="49" charset="0"/>
              </a:rPr>
              <a:t>UIRoot</a:t>
            </a:r>
            <a:r>
              <a:rPr lang="en-US" altLang="zh-CN" dirty="0" err="1">
                <a:solidFill>
                  <a:srgbClr val="89DDFF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dirty="0" err="1">
                <a:solidFill>
                  <a:srgbClr val="A6ACCD"/>
                </a:solidFill>
                <a:latin typeface="Source Code Pro" panose="020B0509030403020204" pitchFamily="49" charset="0"/>
              </a:rPr>
              <a:t>instance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        // this._</a:t>
            </a:r>
            <a:r>
              <a:rPr lang="en-US" altLang="zh-CN" dirty="0" err="1">
                <a:solidFill>
                  <a:srgbClr val="89DDFF"/>
                </a:solidFill>
                <a:latin typeface="Source Code Pro" panose="020B0509030403020204" pitchFamily="49" charset="0"/>
              </a:rPr>
              <a:t>ui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 </a:t>
            </a:r>
            <a:r>
              <a:rPr lang="zh-CN" altLang="en-US" dirty="0">
                <a:solidFill>
                  <a:srgbClr val="89DDFF"/>
                </a:solidFill>
                <a:latin typeface="Source Code Pro" panose="020B0509030403020204" pitchFamily="49" charset="0"/>
              </a:rPr>
              <a:t>中需要调用 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framework </a:t>
            </a:r>
            <a:r>
              <a:rPr lang="zh-CN" altLang="en-US" dirty="0">
                <a:solidFill>
                  <a:srgbClr val="89DDFF"/>
                </a:solidFill>
                <a:latin typeface="Source Code Pro" panose="020B0509030403020204" pitchFamily="49" charset="0"/>
              </a:rPr>
              <a:t>中的函数，于是将其传入 </a:t>
            </a:r>
            <a:r>
              <a:rPr lang="en-US" altLang="zh-CN" dirty="0" err="1">
                <a:solidFill>
                  <a:srgbClr val="89DDFF"/>
                </a:solidFill>
                <a:latin typeface="Source Code Pro" panose="020B0509030403020204" pitchFamily="49" charset="0"/>
              </a:rPr>
              <a:t>ui</a:t>
            </a:r>
            <a:endParaRPr lang="en-US" altLang="zh-CN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r>
              <a:rPr lang="en-US" altLang="zh-CN" i="1" dirty="0">
                <a:solidFill>
                  <a:srgbClr val="FF5370"/>
                </a:solidFill>
                <a:latin typeface="Source Code Pro" panose="020B0509030403020204" pitchFamily="49" charset="0"/>
              </a:rPr>
              <a:t>        this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_</a:t>
            </a:r>
            <a:r>
              <a:rPr lang="en-US" altLang="zh-CN" dirty="0" err="1">
                <a:solidFill>
                  <a:srgbClr val="A6ACCD"/>
                </a:solidFill>
                <a:latin typeface="Source Code Pro" panose="020B0509030403020204" pitchFamily="49" charset="0"/>
              </a:rPr>
              <a:t>ui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$framework </a:t>
            </a:r>
            <a:r>
              <a:rPr lang="en-US" altLang="zh-CN" dirty="0">
                <a:solidFill>
                  <a:srgbClr val="C792EA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dirty="0">
                <a:solidFill>
                  <a:srgbClr val="A6ACCD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i="1" dirty="0">
                <a:solidFill>
                  <a:srgbClr val="FF5370"/>
                </a:solidFill>
                <a:latin typeface="Source Code Pro" panose="020B0509030403020204" pitchFamily="49" charset="0"/>
              </a:rPr>
              <a:t>this</a:t>
            </a:r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    }</a:t>
            </a:r>
            <a:endParaRPr lang="en-US" altLang="zh-CN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r>
              <a:rPr lang="en-US" altLang="zh-CN" dirty="0">
                <a:solidFill>
                  <a:srgbClr val="89DDFF"/>
                </a:solidFill>
                <a:latin typeface="Source Code Pro" panose="020B0509030403020204" pitchFamily="49" charset="0"/>
              </a:rPr>
              <a:t>}</a:t>
            </a:r>
            <a:endParaRPr lang="en-US" altLang="zh-CN" dirty="0">
              <a:solidFill>
                <a:srgbClr val="A6ACCD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51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5C9D-377A-4063-9CA4-69FD3F30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115"/>
            <a:ext cx="10515600" cy="723022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Webpack </a:t>
            </a:r>
            <a:r>
              <a:rPr lang="zh-CN" altLang="en-US" dirty="0"/>
              <a:t>打包工具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658102-9767-4DEC-ABCC-9365411D1B8F}"/>
              </a:ext>
            </a:extLst>
          </p:cNvPr>
          <p:cNvSpPr txBox="1"/>
          <p:nvPr/>
        </p:nvSpPr>
        <p:spPr>
          <a:xfrm>
            <a:off x="838200" y="2006354"/>
            <a:ext cx="311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 </a:t>
            </a:r>
            <a:r>
              <a:rPr lang="zh-CN" altLang="en-US" dirty="0"/>
              <a:t>层组件基于 </a:t>
            </a:r>
            <a:r>
              <a:rPr lang="en-US" altLang="zh-CN" dirty="0"/>
              <a:t>React 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Webpack </a:t>
            </a:r>
            <a:r>
              <a:rPr lang="zh-CN" altLang="en-US" dirty="0"/>
              <a:t>打包工具整合 </a:t>
            </a:r>
            <a:r>
              <a:rPr lang="en-US" altLang="zh-CN" dirty="0"/>
              <a:t>React </a:t>
            </a:r>
            <a:r>
              <a:rPr lang="zh-CN" altLang="en-US" dirty="0"/>
              <a:t>与 </a:t>
            </a:r>
            <a:r>
              <a:rPr lang="en-US" altLang="zh-CN" dirty="0"/>
              <a:t>Three.js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97B43B-228D-48FF-9021-9778B59A22D3}"/>
              </a:ext>
            </a:extLst>
          </p:cNvPr>
          <p:cNvSpPr/>
          <p:nvPr/>
        </p:nvSpPr>
        <p:spPr>
          <a:xfrm>
            <a:off x="4677792" y="2104430"/>
            <a:ext cx="6676008" cy="3600986"/>
          </a:xfrm>
          <a:prstGeom prst="rect">
            <a:avLst/>
          </a:prstGeom>
          <a:solidFill>
            <a:srgbClr val="292D3E"/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solidFill>
                  <a:srgbClr val="B2CCD6"/>
                </a:solidFill>
                <a:effectLst/>
                <a:latin typeface="Source Code Pro" panose="020B0509030403020204" pitchFamily="49" charset="0"/>
              </a:rPr>
              <a:t>module</a:t>
            </a:r>
            <a:r>
              <a:rPr lang="en-US" altLang="zh-CN" sz="1200" b="0" dirty="0" err="1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200" b="0" dirty="0" err="1">
                <a:solidFill>
                  <a:srgbClr val="B2CCD6"/>
                </a:solidFill>
                <a:effectLst/>
                <a:latin typeface="Source Code Pro" panose="020B0509030403020204" pitchFamily="49" charset="0"/>
              </a:rPr>
              <a:t>exports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2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module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2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	rules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[</a:t>
            </a:r>
          </a:p>
          <a:p>
            <a:r>
              <a:rPr lang="en-US" altLang="zh-CN" sz="1200" dirty="0">
                <a:solidFill>
                  <a:srgbClr val="A6ACCD"/>
                </a:solidFill>
                <a:latin typeface="Source Code Pro" panose="020B0509030403020204" pitchFamily="49" charset="0"/>
              </a:rPr>
              <a:t>	   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2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	        test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 /\.</a:t>
            </a:r>
            <a:r>
              <a:rPr lang="en-US" altLang="zh-CN" sz="1200" b="0" dirty="0" err="1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css</a:t>
            </a:r>
            <a:r>
              <a:rPr lang="en-US" altLang="zh-CN" sz="1200" b="0" i="1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/,</a:t>
            </a:r>
            <a:endParaRPr lang="en-US" altLang="zh-CN" sz="12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	        use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[</a:t>
            </a:r>
          </a:p>
          <a:p>
            <a:pPr lvl="1"/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	            {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loader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style-loader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},</a:t>
            </a:r>
            <a:endParaRPr lang="en-US" altLang="zh-CN" sz="12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	            {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loader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 err="1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css</a:t>
            </a:r>
            <a:r>
              <a:rPr lang="en-US" altLang="zh-CN" sz="12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-loader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",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lvl="1"/>
            <a:r>
              <a:rPr lang="en-US" altLang="zh-CN" sz="1200" dirty="0">
                <a:solidFill>
                  <a:srgbClr val="A6ACCD"/>
                </a:solidFill>
                <a:latin typeface="Source Code Pro" panose="020B0509030403020204" pitchFamily="49" charset="0"/>
              </a:rPr>
              <a:t>	              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options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{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modules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F78C6C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2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	        ]</a:t>
            </a:r>
          </a:p>
          <a:p>
            <a:pPr lvl="1"/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	    },</a:t>
            </a:r>
            <a:endParaRPr lang="en-US" altLang="zh-CN" sz="1200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	   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200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	        test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 /\.(</a:t>
            </a:r>
            <a:r>
              <a:rPr lang="en-US" altLang="zh-CN" sz="1200" b="0" dirty="0" err="1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js</a:t>
            </a:r>
            <a:r>
              <a:rPr lang="en-US" altLang="zh-CN" sz="1200" b="0" dirty="0" err="1">
                <a:solidFill>
                  <a:srgbClr val="C792EA"/>
                </a:solidFill>
                <a:effectLst/>
                <a:latin typeface="Source Code Pro" panose="020B0509030403020204" pitchFamily="49" charset="0"/>
              </a:rPr>
              <a:t>|</a:t>
            </a:r>
            <a:r>
              <a:rPr lang="en-US" altLang="zh-CN" sz="1200" b="0" dirty="0" err="1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jsx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200" b="0" i="1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/,</a:t>
            </a:r>
            <a:endParaRPr lang="en-US" altLang="zh-CN" sz="1200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	        exclude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 /</a:t>
            </a:r>
            <a:r>
              <a:rPr lang="en-US" altLang="zh-CN" sz="1200" b="0" dirty="0" err="1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node_modules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/,</a:t>
            </a:r>
            <a:endParaRPr lang="en-US" altLang="zh-CN" sz="1200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A6ACCD"/>
                </a:solidFill>
                <a:latin typeface="Source Code Pro" panose="020B0509030403020204" pitchFamily="49" charset="0"/>
              </a:rPr>
              <a:t>	        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loader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 dirty="0">
                <a:solidFill>
                  <a:srgbClr val="C3E88D"/>
                </a:solidFill>
                <a:effectLst/>
                <a:latin typeface="Source Code Pro" panose="020B0509030403020204" pitchFamily="49" charset="0"/>
              </a:rPr>
              <a:t>babel-loader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“</a:t>
            </a:r>
            <a:endParaRPr lang="en-US" altLang="zh-CN" sz="1200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	    </a:t>
            </a:r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lvl="2"/>
            <a:r>
              <a:rPr lang="en-US" altLang="zh-CN" sz="1200" b="0" dirty="0">
                <a:solidFill>
                  <a:srgbClr val="A6ACCD"/>
                </a:solidFill>
                <a:effectLst/>
                <a:latin typeface="Source Code Pro" panose="020B0509030403020204" pitchFamily="49" charset="0"/>
              </a:rPr>
              <a:t>]</a:t>
            </a:r>
            <a:endParaRPr lang="en-US" altLang="zh-CN" sz="1200" dirty="0">
              <a:solidFill>
                <a:srgbClr val="A6ACCD"/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2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 dirty="0">
                <a:solidFill>
                  <a:srgbClr val="89DDFF"/>
                </a:solidFill>
                <a:effectLst/>
                <a:latin typeface="Source Code Pro" panose="020B0509030403020204" pitchFamily="49" charset="0"/>
              </a:rPr>
              <a:t>};</a:t>
            </a:r>
            <a:endParaRPr lang="en-US" altLang="zh-CN" sz="1200" b="0" dirty="0">
              <a:solidFill>
                <a:srgbClr val="A6ACCD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90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E4D0-09E9-45DF-A929-440E3D4B2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Boot </a:t>
            </a:r>
            <a:r>
              <a:rPr lang="zh-CN" altLang="en-US" dirty="0"/>
              <a:t>后端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F4D9D-AAC1-44F8-BC67-20D8D6490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王锴</a:t>
            </a:r>
          </a:p>
        </p:txBody>
      </p:sp>
    </p:spTree>
    <p:extLst>
      <p:ext uri="{BB962C8B-B14F-4D97-AF65-F5344CB8AC3E}">
        <p14:creationId xmlns:p14="http://schemas.microsoft.com/office/powerpoint/2010/main" val="15317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2C2A9-5FF0-4B7F-A7F0-3AA06196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85A83E-1CC6-4BAE-B46F-9EDCD1F89F3A}"/>
              </a:ext>
            </a:extLst>
          </p:cNvPr>
          <p:cNvSpPr txBox="1"/>
          <p:nvPr/>
        </p:nvSpPr>
        <p:spPr>
          <a:xfrm>
            <a:off x="838200" y="1479605"/>
            <a:ext cx="10621161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Component{</a:t>
            </a:r>
          </a:p>
          <a:p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当组件被创建时执行*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onUnmount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当组件被从父组件删除时执行 *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onRender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deltaTime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每帧渲染 *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use(component){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添加子组件 *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获取原生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Object3D */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(object){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设置原生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Object3D */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8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/>
          <p:nvPr/>
        </p:nvPicPr>
        <p:blipFill>
          <a:blip r:embed="rId2"/>
          <a:stretch/>
        </p:blipFill>
        <p:spPr>
          <a:xfrm>
            <a:off x="2393544" y="3762918"/>
            <a:ext cx="3049002" cy="2180938"/>
          </a:xfrm>
          <a:prstGeom prst="rect">
            <a:avLst/>
          </a:prstGeom>
          <a:ln>
            <a:noFill/>
          </a:ln>
        </p:spPr>
      </p:pic>
      <p:pic>
        <p:nvPicPr>
          <p:cNvPr id="40" name="图片 39"/>
          <p:cNvPicPr/>
          <p:nvPr/>
        </p:nvPicPr>
        <p:blipFill>
          <a:blip r:embed="rId3"/>
          <a:stretch/>
        </p:blipFill>
        <p:spPr>
          <a:xfrm>
            <a:off x="7452353" y="65318"/>
            <a:ext cx="3150243" cy="6857968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2372643" y="718489"/>
            <a:ext cx="3205436" cy="1207386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5988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常规后端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046057" y="587854"/>
            <a:ext cx="2155464" cy="388963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数据库</a:t>
            </a:r>
          </a:p>
        </p:txBody>
      </p:sp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983353" y="1679630"/>
            <a:ext cx="8264245" cy="360974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372643" y="849123"/>
            <a:ext cx="659049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entity</a:t>
            </a:r>
          </a:p>
        </p:txBody>
      </p:sp>
      <p:pic>
        <p:nvPicPr>
          <p:cNvPr id="45" name="图片 44"/>
          <p:cNvPicPr/>
          <p:nvPr/>
        </p:nvPicPr>
        <p:blipFill>
          <a:blip r:embed="rId2"/>
          <a:stretch/>
        </p:blipFill>
        <p:spPr>
          <a:xfrm>
            <a:off x="2372643" y="1502293"/>
            <a:ext cx="2372970" cy="3248546"/>
          </a:xfrm>
          <a:prstGeom prst="rect">
            <a:avLst/>
          </a:prstGeom>
          <a:ln>
            <a:noFill/>
          </a:ln>
        </p:spPr>
      </p:pic>
      <p:pic>
        <p:nvPicPr>
          <p:cNvPr id="46" name="图片 45"/>
          <p:cNvPicPr/>
          <p:nvPr/>
        </p:nvPicPr>
        <p:blipFill>
          <a:blip r:embed="rId3"/>
          <a:stretch/>
        </p:blipFill>
        <p:spPr>
          <a:xfrm>
            <a:off x="2061733" y="5290685"/>
            <a:ext cx="8279595" cy="737103"/>
          </a:xfrm>
          <a:prstGeom prst="rect">
            <a:avLst/>
          </a:prstGeom>
          <a:ln>
            <a:noFill/>
          </a:ln>
        </p:spPr>
      </p:pic>
      <p:pic>
        <p:nvPicPr>
          <p:cNvPr id="47" name="图片 46"/>
          <p:cNvPicPr/>
          <p:nvPr/>
        </p:nvPicPr>
        <p:blipFill>
          <a:blip r:embed="rId4"/>
          <a:stretch/>
        </p:blipFill>
        <p:spPr>
          <a:xfrm>
            <a:off x="5115961" y="1541810"/>
            <a:ext cx="4968018" cy="31610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2176691" y="783806"/>
            <a:ext cx="1567610" cy="100294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数据库访问</a:t>
            </a: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图片 48"/>
          <p:cNvPicPr/>
          <p:nvPr/>
        </p:nvPicPr>
        <p:blipFill>
          <a:blip r:embed="rId2"/>
          <a:stretch/>
        </p:blipFill>
        <p:spPr>
          <a:xfrm>
            <a:off x="1850106" y="2090147"/>
            <a:ext cx="2695636" cy="1750825"/>
          </a:xfrm>
          <a:prstGeom prst="rect">
            <a:avLst/>
          </a:prstGeom>
          <a:ln>
            <a:noFill/>
          </a:ln>
        </p:spPr>
      </p:pic>
      <p:pic>
        <p:nvPicPr>
          <p:cNvPr id="50" name="图片 49"/>
          <p:cNvPicPr/>
          <p:nvPr/>
        </p:nvPicPr>
        <p:blipFill>
          <a:blip r:embed="rId3"/>
          <a:stretch/>
        </p:blipFill>
        <p:spPr>
          <a:xfrm>
            <a:off x="4658741" y="849122"/>
            <a:ext cx="5794279" cy="53576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111374" y="587854"/>
            <a:ext cx="3984343" cy="388963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数据库访问</a:t>
            </a:r>
          </a:p>
        </p:txBody>
      </p:sp>
      <p:pic>
        <p:nvPicPr>
          <p:cNvPr id="52" name="图片 51"/>
          <p:cNvPicPr/>
          <p:nvPr/>
        </p:nvPicPr>
        <p:blipFill>
          <a:blip r:embed="rId2"/>
          <a:stretch/>
        </p:blipFill>
        <p:spPr>
          <a:xfrm>
            <a:off x="4183886" y="326586"/>
            <a:ext cx="2695636" cy="1750825"/>
          </a:xfrm>
          <a:prstGeom prst="rect">
            <a:avLst/>
          </a:prstGeom>
          <a:ln>
            <a:noFill/>
          </a:ln>
        </p:spPr>
      </p:pic>
      <p:pic>
        <p:nvPicPr>
          <p:cNvPr id="53" name="图片 52"/>
          <p:cNvPicPr/>
          <p:nvPr/>
        </p:nvPicPr>
        <p:blipFill>
          <a:blip r:embed="rId3"/>
          <a:stretch/>
        </p:blipFill>
        <p:spPr>
          <a:xfrm>
            <a:off x="1632600" y="2482050"/>
            <a:ext cx="9290377" cy="39843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032994" y="653171"/>
            <a:ext cx="2429796" cy="31450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better-mybatis-generator</a:t>
            </a:r>
          </a:p>
        </p:txBody>
      </p:sp>
      <p:pic>
        <p:nvPicPr>
          <p:cNvPr id="55" name="图片 54"/>
          <p:cNvPicPr/>
          <p:nvPr/>
        </p:nvPicPr>
        <p:blipFill>
          <a:blip r:embed="rId2"/>
          <a:stretch/>
        </p:blipFill>
        <p:spPr>
          <a:xfrm>
            <a:off x="1543442" y="913133"/>
            <a:ext cx="9144067" cy="514306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850106" y="653172"/>
            <a:ext cx="2808635" cy="546377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better-mybatis-generator</a:t>
            </a:r>
          </a:p>
        </p:txBody>
      </p:sp>
      <p:pic>
        <p:nvPicPr>
          <p:cNvPr id="57" name="图片 56"/>
          <p:cNvPicPr/>
          <p:nvPr/>
        </p:nvPicPr>
        <p:blipFill>
          <a:blip r:embed="rId2"/>
          <a:stretch/>
        </p:blipFill>
        <p:spPr>
          <a:xfrm rot="4800">
            <a:off x="1268784" y="1438609"/>
            <a:ext cx="9396517" cy="3910861"/>
          </a:xfrm>
          <a:prstGeom prst="rect">
            <a:avLst/>
          </a:prstGeom>
          <a:ln>
            <a:noFill/>
          </a:ln>
        </p:spPr>
      </p:pic>
      <p:pic>
        <p:nvPicPr>
          <p:cNvPr id="58" name="图片 57"/>
          <p:cNvPicPr/>
          <p:nvPr/>
        </p:nvPicPr>
        <p:blipFill>
          <a:blip r:embed="rId3"/>
          <a:stretch/>
        </p:blipFill>
        <p:spPr>
          <a:xfrm>
            <a:off x="2948086" y="5682588"/>
            <a:ext cx="5499046" cy="8445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242009" y="914440"/>
            <a:ext cx="3657757" cy="388963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Service层</a:t>
            </a:r>
          </a:p>
        </p:txBody>
      </p:sp>
      <p:pic>
        <p:nvPicPr>
          <p:cNvPr id="60" name="图片 59"/>
          <p:cNvPicPr/>
          <p:nvPr/>
        </p:nvPicPr>
        <p:blipFill>
          <a:blip r:embed="rId2"/>
          <a:stretch/>
        </p:blipFill>
        <p:spPr>
          <a:xfrm>
            <a:off x="1770745" y="1645338"/>
            <a:ext cx="2496093" cy="1097980"/>
          </a:xfrm>
          <a:prstGeom prst="rect">
            <a:avLst/>
          </a:prstGeom>
          <a:ln>
            <a:noFill/>
          </a:ln>
        </p:spPr>
      </p:pic>
      <p:pic>
        <p:nvPicPr>
          <p:cNvPr id="61" name="图片 60"/>
          <p:cNvPicPr/>
          <p:nvPr/>
        </p:nvPicPr>
        <p:blipFill>
          <a:blip r:embed="rId3"/>
          <a:stretch/>
        </p:blipFill>
        <p:spPr>
          <a:xfrm>
            <a:off x="1828551" y="3788392"/>
            <a:ext cx="2503604" cy="1105818"/>
          </a:xfrm>
          <a:prstGeom prst="rect">
            <a:avLst/>
          </a:prstGeom>
          <a:ln>
            <a:noFill/>
          </a:ln>
        </p:spPr>
      </p:pic>
      <p:pic>
        <p:nvPicPr>
          <p:cNvPr id="62" name="图片 61"/>
          <p:cNvPicPr/>
          <p:nvPr/>
        </p:nvPicPr>
        <p:blipFill>
          <a:blip r:embed="rId4"/>
          <a:stretch/>
        </p:blipFill>
        <p:spPr>
          <a:xfrm>
            <a:off x="4528107" y="1632928"/>
            <a:ext cx="6017990" cy="369106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046057" y="718489"/>
            <a:ext cx="3919026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controller</a:t>
            </a:r>
          </a:p>
        </p:txBody>
      </p:sp>
      <p:pic>
        <p:nvPicPr>
          <p:cNvPr id="64" name="图片 63"/>
          <p:cNvPicPr/>
          <p:nvPr/>
        </p:nvPicPr>
        <p:blipFill>
          <a:blip r:embed="rId2"/>
          <a:stretch/>
        </p:blipFill>
        <p:spPr>
          <a:xfrm>
            <a:off x="1523520" y="1882113"/>
            <a:ext cx="9144067" cy="34709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2111374" y="653172"/>
            <a:ext cx="2808635" cy="388963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config（跨域访问）</a:t>
            </a:r>
          </a:p>
        </p:txBody>
      </p:sp>
      <p:pic>
        <p:nvPicPr>
          <p:cNvPr id="66" name="图片 65"/>
          <p:cNvPicPr/>
          <p:nvPr/>
        </p:nvPicPr>
        <p:blipFill>
          <a:blip r:embed="rId2"/>
          <a:stretch/>
        </p:blipFill>
        <p:spPr>
          <a:xfrm>
            <a:off x="2206084" y="1372639"/>
            <a:ext cx="7818783" cy="42240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54807-9EEC-41ED-9612-6C7818BD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D41F2-8794-4168-A28A-75460331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906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 </a:t>
            </a:r>
            <a:r>
              <a:rPr lang="en-US" altLang="zh-CN" sz="2000" dirty="0"/>
              <a:t>Project </a:t>
            </a:r>
            <a:r>
              <a:rPr lang="zh-CN" altLang="en-US" sz="2000" dirty="0"/>
              <a:t>中，我们手动实现了组件的生命周期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BFAA90-A72D-46CA-A180-044B615CA32E}"/>
              </a:ext>
            </a:extLst>
          </p:cNvPr>
          <p:cNvSpPr/>
          <p:nvPr/>
        </p:nvSpPr>
        <p:spPr>
          <a:xfrm>
            <a:off x="1104552" y="3475401"/>
            <a:ext cx="3137484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已经被依赖注入，可与祖先组件交互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453B71-F349-471F-8BE7-F439511262D8}"/>
              </a:ext>
            </a:extLst>
          </p:cNvPr>
          <p:cNvSpPr/>
          <p:nvPr/>
        </p:nvSpPr>
        <p:spPr>
          <a:xfrm>
            <a:off x="1104552" y="4827558"/>
            <a:ext cx="3137484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onRender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deltaTime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每次调用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都执行此周期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2F9214-9567-42D9-B1E7-0E9D29DF8728}"/>
              </a:ext>
            </a:extLst>
          </p:cNvPr>
          <p:cNvSpPr/>
          <p:nvPr/>
        </p:nvSpPr>
        <p:spPr>
          <a:xfrm>
            <a:off x="1104552" y="2334702"/>
            <a:ext cx="3137484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constructor()</a:t>
            </a:r>
          </a:p>
          <a:p>
            <a:pPr algn="ctr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加载贴图、创建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Mesh</a:t>
            </a:r>
            <a:endParaRPr lang="zh-CN" altLang="en-US" sz="1400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12D23F0-8EE4-4760-9FD3-EC0FB2AD045C}"/>
              </a:ext>
            </a:extLst>
          </p:cNvPr>
          <p:cNvSpPr/>
          <p:nvPr/>
        </p:nvSpPr>
        <p:spPr>
          <a:xfrm>
            <a:off x="2598491" y="3014210"/>
            <a:ext cx="192947" cy="461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3B8C39D-D759-4685-818A-CDEE4758A83D}"/>
              </a:ext>
            </a:extLst>
          </p:cNvPr>
          <p:cNvSpPr/>
          <p:nvPr/>
        </p:nvSpPr>
        <p:spPr>
          <a:xfrm>
            <a:off x="2598491" y="4148050"/>
            <a:ext cx="192947" cy="679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手杖形 17">
            <a:extLst>
              <a:ext uri="{FF2B5EF4-FFF2-40B4-BE49-F238E27FC236}">
                <a16:creationId xmlns:a16="http://schemas.microsoft.com/office/drawing/2014/main" id="{C8E4F39C-83F3-4719-9A9A-D2D4D3268222}"/>
              </a:ext>
            </a:extLst>
          </p:cNvPr>
          <p:cNvSpPr/>
          <p:nvPr/>
        </p:nvSpPr>
        <p:spPr>
          <a:xfrm rot="10800000">
            <a:off x="1939605" y="5513925"/>
            <a:ext cx="1489395" cy="957874"/>
          </a:xfrm>
          <a:prstGeom prst="uturnArrow">
            <a:avLst>
              <a:gd name="adj1" fmla="val 15997"/>
              <a:gd name="adj2" fmla="val 22811"/>
              <a:gd name="adj3" fmla="val 22373"/>
              <a:gd name="adj4" fmla="val 44393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4008BB-DFAF-4480-8603-B4DF6A8602CE}"/>
              </a:ext>
            </a:extLst>
          </p:cNvPr>
          <p:cNvSpPr/>
          <p:nvPr/>
        </p:nvSpPr>
        <p:spPr>
          <a:xfrm>
            <a:off x="4991448" y="236936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$components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9BDC4-4659-4980-90D7-28C0EA641D6B}"/>
              </a:ext>
            </a:extLst>
          </p:cNvPr>
          <p:cNvSpPr/>
          <p:nvPr/>
        </p:nvSpPr>
        <p:spPr>
          <a:xfrm>
            <a:off x="4991448" y="3621735"/>
            <a:ext cx="2723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在该组件被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时调用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120513-92B4-4F15-90D6-EEA8325832B9}"/>
              </a:ext>
            </a:extLst>
          </p:cNvPr>
          <p:cNvSpPr/>
          <p:nvPr/>
        </p:nvSpPr>
        <p:spPr>
          <a:xfrm>
            <a:off x="4991448" y="4689439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onRender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da-D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$components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a-DK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a-D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a-DK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onRender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da-D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443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111374" y="587854"/>
            <a:ext cx="2155464" cy="388963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依赖</a:t>
            </a:r>
          </a:p>
        </p:txBody>
      </p:sp>
      <p:pic>
        <p:nvPicPr>
          <p:cNvPr id="68" name="图片 67"/>
          <p:cNvPicPr/>
          <p:nvPr/>
        </p:nvPicPr>
        <p:blipFill>
          <a:blip r:embed="rId2"/>
          <a:stretch/>
        </p:blipFill>
        <p:spPr>
          <a:xfrm>
            <a:off x="2960496" y="275965"/>
            <a:ext cx="6413159" cy="632106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13A54-78D9-4C59-9B85-FEACD90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依赖注入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716A85-2828-44A8-BCE2-541F0CFCEE2C}"/>
              </a:ext>
            </a:extLst>
          </p:cNvPr>
          <p:cNvSpPr/>
          <p:nvPr/>
        </p:nvSpPr>
        <p:spPr>
          <a:xfrm>
            <a:off x="838200" y="1690688"/>
            <a:ext cx="108560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依赖注入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$framework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$framework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$world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$world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$client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$client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$parent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调用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生命周期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检测自身与要添加的组件是否都是实体组件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getObject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Object3D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getObject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Object3D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getObject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getObject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3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664FF-76A5-4C23-8348-2AB73C43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非实体组件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EB6EE-283A-49BA-A87C-41526631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9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不包含 </a:t>
            </a:r>
            <a:r>
              <a:rPr lang="en-US" altLang="zh-CN" sz="2000" dirty="0"/>
              <a:t>Three.js </a:t>
            </a:r>
            <a:r>
              <a:rPr lang="zh-CN" altLang="en-US" sz="2000" dirty="0"/>
              <a:t>的 </a:t>
            </a:r>
            <a:r>
              <a:rPr lang="en-US" altLang="zh-CN" sz="2000" dirty="0"/>
              <a:t>Object3D </a:t>
            </a:r>
            <a:r>
              <a:rPr lang="zh-CN" altLang="en-US" sz="2000" dirty="0"/>
              <a:t>对象的组件（如天空盒、</a:t>
            </a:r>
            <a:r>
              <a:rPr lang="en-US" altLang="zh-CN" sz="2000" dirty="0"/>
              <a:t>WebSocket</a:t>
            </a:r>
            <a:r>
              <a:rPr lang="zh-CN" altLang="en-US" sz="2000" dirty="0"/>
              <a:t>客户端等）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003760-F579-45C5-B14A-9A8485666259}"/>
              </a:ext>
            </a:extLst>
          </p:cNvPr>
          <p:cNvSpPr/>
          <p:nvPr/>
        </p:nvSpPr>
        <p:spPr>
          <a:xfrm>
            <a:off x="838200" y="2273417"/>
            <a:ext cx="85455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SkyBox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envMap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CubeTextureLoader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 lvl="3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rightTexture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leftTexture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topTexture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bottomTexture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frontTexture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backTexture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envMap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RGBFormat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envMap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关键一步）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0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1D0E615-A343-48E0-B5BF-8756F3000A8B}"/>
              </a:ext>
            </a:extLst>
          </p:cNvPr>
          <p:cNvSpPr/>
          <p:nvPr/>
        </p:nvSpPr>
        <p:spPr>
          <a:xfrm>
            <a:off x="7625593" y="2768368"/>
            <a:ext cx="3045204" cy="2961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93E97A-D521-4A5E-8853-F2D626D16629}"/>
              </a:ext>
            </a:extLst>
          </p:cNvPr>
          <p:cNvSpPr/>
          <p:nvPr/>
        </p:nvSpPr>
        <p:spPr>
          <a:xfrm>
            <a:off x="7894914" y="3842158"/>
            <a:ext cx="2491530" cy="1593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8664FF-76A5-4C23-8348-2AB73C43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实体组件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EB6EE-283A-49BA-A87C-41526631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9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包含 </a:t>
            </a:r>
            <a:r>
              <a:rPr lang="en-US" altLang="zh-CN" sz="2000" dirty="0"/>
              <a:t>Three.js </a:t>
            </a:r>
            <a:r>
              <a:rPr lang="zh-CN" altLang="en-US" sz="2000" dirty="0"/>
              <a:t>的 </a:t>
            </a:r>
            <a:r>
              <a:rPr lang="en-US" altLang="zh-CN" sz="2000" dirty="0"/>
              <a:t>Object3D </a:t>
            </a:r>
            <a:r>
              <a:rPr lang="zh-CN" altLang="en-US" sz="2000" dirty="0"/>
              <a:t>对象的组件（如地面、灯光等）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9E28EF-529E-483E-831F-8DF11C8D88AB}"/>
              </a:ext>
            </a:extLst>
          </p:cNvPr>
          <p:cNvSpPr/>
          <p:nvPr/>
        </p:nvSpPr>
        <p:spPr>
          <a:xfrm>
            <a:off x="940616" y="2601301"/>
            <a:ext cx="55189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setObject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2"/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ambientLight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AmbientLight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0xffffff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0xffffff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getObject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ambientLight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getObject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2D633C-E09A-4444-81B1-DBA3542A7B2F}"/>
              </a:ext>
            </a:extLst>
          </p:cNvPr>
          <p:cNvSpPr/>
          <p:nvPr/>
        </p:nvSpPr>
        <p:spPr>
          <a:xfrm>
            <a:off x="7894914" y="2961619"/>
            <a:ext cx="249153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32AB34-D6F9-4F1B-87B7-6D01E9B0B522}"/>
              </a:ext>
            </a:extLst>
          </p:cNvPr>
          <p:cNvSpPr/>
          <p:nvPr/>
        </p:nvSpPr>
        <p:spPr>
          <a:xfrm>
            <a:off x="8177605" y="4046975"/>
            <a:ext cx="1926148" cy="469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AmbientLight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EA2CE-D1A7-4A7F-AD94-F82CDA34343C}"/>
              </a:ext>
            </a:extLst>
          </p:cNvPr>
          <p:cNvSpPr/>
          <p:nvPr/>
        </p:nvSpPr>
        <p:spPr>
          <a:xfrm>
            <a:off x="8177605" y="4762806"/>
            <a:ext cx="1926148" cy="469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DirectionalLight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12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E4D0-09E9-45DF-A929-440E3D4B2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多世界切换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F4D9D-AAC1-44F8-BC67-20D8D6490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阮家炜</a:t>
            </a:r>
          </a:p>
        </p:txBody>
      </p:sp>
    </p:spTree>
    <p:extLst>
      <p:ext uri="{BB962C8B-B14F-4D97-AF65-F5344CB8AC3E}">
        <p14:creationId xmlns:p14="http://schemas.microsoft.com/office/powerpoint/2010/main" val="32170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199D2-ADE1-48F8-AB2B-F83742C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 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CED0E-DEAA-4777-B3A4-B5599B25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5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Three.js </a:t>
            </a:r>
            <a:r>
              <a:rPr lang="zh-CN" altLang="en-US" dirty="0"/>
              <a:t>渲染方式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1A5A4-6F55-4359-9C72-AE6B05CBE6BA}"/>
              </a:ext>
            </a:extLst>
          </p:cNvPr>
          <p:cNvSpPr/>
          <p:nvPr/>
        </p:nvSpPr>
        <p:spPr>
          <a:xfrm>
            <a:off x="1062696" y="229858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863BA8-BF3D-423B-9796-30B79886E6C2}"/>
              </a:ext>
            </a:extLst>
          </p:cNvPr>
          <p:cNvSpPr txBox="1">
            <a:spLocks/>
          </p:cNvSpPr>
          <p:nvPr/>
        </p:nvSpPr>
        <p:spPr>
          <a:xfrm>
            <a:off x="838200" y="3192521"/>
            <a:ext cx="10515600" cy="472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场景（</a:t>
            </a:r>
            <a:r>
              <a:rPr lang="en-US" altLang="zh-CN" dirty="0"/>
              <a:t>Scene</a:t>
            </a:r>
            <a:r>
              <a:rPr lang="zh-CN" altLang="en-US" dirty="0"/>
              <a:t>）与摄影机（</a:t>
            </a:r>
            <a:r>
              <a:rPr lang="en-US" altLang="zh-CN" dirty="0"/>
              <a:t>Camera</a:t>
            </a:r>
            <a:r>
              <a:rPr lang="zh-CN" altLang="en-US" dirty="0"/>
              <a:t>）构成一个世界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9CEDBB-C996-40D5-9EED-A464AA8BEC70}"/>
              </a:ext>
            </a:extLst>
          </p:cNvPr>
          <p:cNvSpPr/>
          <p:nvPr/>
        </p:nvSpPr>
        <p:spPr>
          <a:xfrm>
            <a:off x="1062696" y="3766147"/>
            <a:ext cx="98346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PerspectiveCamera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innerWidth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innerHeight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1000.0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setObject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22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88</TotalTime>
  <Words>858</Words>
  <Application>Microsoft Office PowerPoint</Application>
  <PresentationFormat>宽屏</PresentationFormat>
  <Paragraphs>274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Source Code Pro</vt:lpstr>
      <vt:lpstr>等线</vt:lpstr>
      <vt:lpstr>等线 Light</vt:lpstr>
      <vt:lpstr>Arial</vt:lpstr>
      <vt:lpstr>Consolas</vt:lpstr>
      <vt:lpstr>Courier New</vt:lpstr>
      <vt:lpstr>Office 主题​​</vt:lpstr>
      <vt:lpstr>Web3D 虚拟画展</vt:lpstr>
      <vt:lpstr>Three.js 模块化</vt:lpstr>
      <vt:lpstr>Component</vt:lpstr>
      <vt:lpstr>生命周期</vt:lpstr>
      <vt:lpstr>依赖注入</vt:lpstr>
      <vt:lpstr>非实体组件</vt:lpstr>
      <vt:lpstr>实体组件</vt:lpstr>
      <vt:lpstr>多世界切换</vt:lpstr>
      <vt:lpstr>World 类</vt:lpstr>
      <vt:lpstr>管理多个世界（Framework类）</vt:lpstr>
      <vt:lpstr>载入世界 setWorld()</vt:lpstr>
      <vt:lpstr>开始运行程序 run()</vt:lpstr>
      <vt:lpstr>Hall World</vt:lpstr>
      <vt:lpstr>Structure of Hall World</vt:lpstr>
      <vt:lpstr>Structure of Room</vt:lpstr>
      <vt:lpstr>Structure of Room</vt:lpstr>
      <vt:lpstr>Structure of Room</vt:lpstr>
      <vt:lpstr>Structure of Room</vt:lpstr>
      <vt:lpstr>Structure of Street Signs</vt:lpstr>
      <vt:lpstr>Room World</vt:lpstr>
      <vt:lpstr>总览</vt:lpstr>
      <vt:lpstr>Controls</vt:lpstr>
      <vt:lpstr>Environment </vt:lpstr>
      <vt:lpstr>UI 层</vt:lpstr>
      <vt:lpstr>UI 构成</vt:lpstr>
      <vt:lpstr>UI 层</vt:lpstr>
      <vt:lpstr>UI 层</vt:lpstr>
      <vt:lpstr>使用 Webpack 打包工具</vt:lpstr>
      <vt:lpstr>Spring Boot 后端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 模块化</dc:title>
  <dc:creator>BreezeC Jack</dc:creator>
  <cp:lastModifiedBy>BreezeC Jack</cp:lastModifiedBy>
  <cp:revision>25</cp:revision>
  <dcterms:created xsi:type="dcterms:W3CDTF">2019-06-09T11:37:12Z</dcterms:created>
  <dcterms:modified xsi:type="dcterms:W3CDTF">2019-06-09T13:06:15Z</dcterms:modified>
</cp:coreProperties>
</file>