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3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6" r:id="rId47"/>
    <p:sldId id="303" r:id="rId48"/>
    <p:sldId id="306" r:id="rId49"/>
    <p:sldId id="308" r:id="rId50"/>
    <p:sldId id="307" r:id="rId51"/>
    <p:sldId id="309" r:id="rId52"/>
    <p:sldId id="310" r:id="rId53"/>
    <p:sldId id="311" r:id="rId54"/>
    <p:sldId id="312" r:id="rId55"/>
    <p:sldId id="315" r:id="rId56"/>
    <p:sldId id="313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 autoAdjust="0"/>
    <p:restoredTop sz="82542" autoAdjust="0"/>
  </p:normalViewPr>
  <p:slideViewPr>
    <p:cSldViewPr snapToGrid="0">
      <p:cViewPr varScale="1">
        <p:scale>
          <a:sx n="73" d="100"/>
          <a:sy n="73" d="100"/>
        </p:scale>
        <p:origin x="140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6B262-73A3-46CF-A47F-E658AFA2C35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B1884-D30A-4677-B72F-0D4E3FE51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9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0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8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可以分析一下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0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有些</a:t>
            </a:r>
            <a:r>
              <a:rPr lang="en-US" altLang="zh-CN" dirty="0"/>
              <a:t>client</a:t>
            </a:r>
            <a:r>
              <a:rPr lang="zh-CN" altLang="en-US" dirty="0"/>
              <a:t>只能处理</a:t>
            </a:r>
            <a:r>
              <a:rPr lang="en-US" altLang="zh-CN" dirty="0"/>
              <a:t>xml</a:t>
            </a:r>
            <a:r>
              <a:rPr lang="zh-CN" altLang="en-US" dirty="0"/>
              <a:t>，有些</a:t>
            </a:r>
            <a:r>
              <a:rPr lang="en-US" altLang="zh-CN" dirty="0"/>
              <a:t>client</a:t>
            </a:r>
            <a:r>
              <a:rPr lang="zh-CN" altLang="en-US" dirty="0"/>
              <a:t>只能处理</a:t>
            </a:r>
            <a:r>
              <a:rPr lang="en-US" altLang="zh-CN" dirty="0"/>
              <a:t>json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可以指定期望返回的数据表示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4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9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IDL</a:t>
            </a:r>
            <a:r>
              <a:rPr lang="zh-CN" altLang="en-US" dirty="0"/>
              <a:t>把各编程语言的接口描述能力抽象了出来。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2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记得分析代码！！！！！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6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记得分析代码！！！！！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记得分析代码！！！！！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记得分析代码！！！！！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B1884-D30A-4677-B72F-0D4E3FE51B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9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64995-6FFE-44E2-958B-F4ACA0B9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A7A92-4CE4-4F71-A7B5-67CC118B4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5A3B2-2082-47CB-85F4-5FB5DF26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DD8CF-C7D4-438C-A1F4-5B7FAED0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38D89-6609-41AD-A195-D88A0A26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D2D0-4FD1-44F1-B752-E0360A4E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5B1DC-BD55-498A-952B-F7ED5D59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3C5C-B4B6-4C5E-8565-727996F4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06FB7-6663-40CA-8305-35759293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90DCF-1940-4775-8B3A-CD311221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38F984-C414-4178-AA56-42124394F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3050C-767F-4687-82C4-9EF5C64D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BA84C-BEB2-46B0-801B-5D27A633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BB8F2-CFEE-47F7-A440-8F62886E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BBB3-8F82-4DA9-8A71-9226BD62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1D145-0B86-426A-9CCA-980E7EEB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84394-6B27-47C7-990C-027438BC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8AD33-E9A1-43C9-AEC2-846AF3A4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C3AC6-1F6A-491E-B84B-FC9ECC6E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7457B-C7BD-4E28-965C-4ECFD03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3196-54BA-4DF7-9F38-B3D72444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32528-1195-4C07-B37F-8B07CE52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F22C9-70DE-46C0-8791-AA441D3C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94404-47FE-4A5A-9E93-4E317EC1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38269-DED7-4538-8400-A505C7BB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07BF1-FC7A-4AA6-BA6E-7B93DA3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BC605-5E8B-4EA2-8308-57F2D8F68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94E9E-971C-4A62-9809-444133B62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5D5FA-BBCD-432F-88E4-3778849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58346-6D72-4DA4-BF68-AAC86FF8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AB0BE-0FC4-4726-87C6-6003FDA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CC67-493B-441F-910F-2A2968F5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31586-E35B-4AB5-A194-BF249C99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49B99-847F-4A38-B7DF-87011BF2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F04839-17A4-4418-854E-42D59E897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AF7AAB-E20F-4DD8-968A-B13F9260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E573F-F34D-4D23-83DF-470AC167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EFEBF-CCB8-4289-BDA1-3BFC021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0F5A61-4404-4F87-B435-2D399D94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3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DC27-AEBE-4F28-B02E-C4A3BFC2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21D6A4-6950-4542-9303-1C296358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73234-34F3-4F0F-B4F4-5265B8D5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A80AC-FF29-4C67-88DF-EFE80060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0946B-999A-421E-B775-4720A5BA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158E49-8AEE-4374-92BA-EBE9CFB4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73FE0-42D5-438C-BBA5-02AEEAA2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5E6D-7003-467D-9108-A5731F22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F5968-5DEE-4CAB-B0F5-8EF1604E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46769-4AE6-4CAE-82A5-32F11A10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CB4A1-2435-4F24-93E0-DA5A9A50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883F2-4107-420F-A8E5-01B4C146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CC0BA-1369-45DB-A7B7-3F4781C2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3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A0814-70CC-42AD-A286-DA24FBB7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BE4D4D-B759-4740-8451-3C434132B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8328A-2755-4FD2-A55D-F00C5AE4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85707-BAA1-49C8-AF16-416CEC01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E0F01-C1DC-45A6-B030-A8A42BA8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4DE4C-C31F-4F21-9329-020E0D7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692DB1-2D32-4213-BD10-5CDCC51D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5081B-80D5-46D8-92E7-C71EB1EC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B0B30-27E7-4E38-B38D-EC7FFF13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78E-5C1C-4DD7-B988-ADAECA019139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D27BC-3456-4662-B2FC-E4789989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94B96-E974-4DE8-B058-14AE02092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B6EE-88F8-4FD5-8E25-094663E6A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7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mc.cn/f/rest/real/5836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v4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964450A-D5B0-4E78-90ED-B2B06A72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351E6C8B-1DFB-4F23-BC52-AB1FDB2B7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组员：黄泠淇，饶才佳，刘雨晴，顾鸿櫆</a:t>
            </a:r>
          </a:p>
        </p:txBody>
      </p:sp>
    </p:spTree>
    <p:extLst>
      <p:ext uri="{BB962C8B-B14F-4D97-AF65-F5344CB8AC3E}">
        <p14:creationId xmlns:p14="http://schemas.microsoft.com/office/powerpoint/2010/main" val="284764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339E-A843-4100-B1D9-6AC25D3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接口描述语言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D188A-46D9-460C-B747-7035DE34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IDL</a:t>
            </a:r>
            <a:r>
              <a:rPr lang="zh-CN" altLang="en-US" dirty="0"/>
              <a:t>：</a:t>
            </a:r>
            <a:r>
              <a:rPr lang="en-US" altLang="zh-CN" dirty="0"/>
              <a:t>Interface Description Language</a:t>
            </a:r>
            <a:br>
              <a:rPr lang="en-US" altLang="zh-CN" dirty="0"/>
            </a:br>
            <a:r>
              <a:rPr lang="zh-CN" altLang="en-US" dirty="0"/>
              <a:t>（源于</a:t>
            </a:r>
            <a:r>
              <a:rPr lang="en-US" altLang="zh-CN" dirty="0"/>
              <a:t>CORBA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只关注描述接口</a:t>
            </a:r>
            <a:endParaRPr lang="en-US" altLang="zh-CN" dirty="0"/>
          </a:p>
          <a:p>
            <a:r>
              <a:rPr lang="zh-CN" altLang="en-US" dirty="0"/>
              <a:t>不依赖任何一种特定的编程语言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IDL</a:t>
            </a:r>
            <a:r>
              <a:rPr lang="zh-CN" altLang="en-US" dirty="0"/>
              <a:t>能翻译成某个特定语言的接口描述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52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D218E-D81D-4A6B-9AB7-4A2EBCD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接口描述语言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756CC-E71E-4D69-A5C9-940C90CD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 gRPC </a:t>
            </a:r>
            <a:r>
              <a:rPr lang="zh-CN" altLang="en-US" dirty="0">
                <a:latin typeface="Consolas" panose="020B0609020204030204" pitchFamily="49" charset="0"/>
              </a:rPr>
              <a:t>的 </a:t>
            </a:r>
            <a:r>
              <a:rPr lang="en-US" altLang="zh-CN" dirty="0">
                <a:latin typeface="Consolas" panose="020B0609020204030204" pitchFamily="49" charset="0"/>
              </a:rPr>
              <a:t>IDL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service Greeter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rpc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SayHello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) returns (</a:t>
            </a:r>
            <a:r>
              <a:rPr lang="en-US" altLang="zh-CN" dirty="0" err="1">
                <a:latin typeface="Consolas" panose="020B0609020204030204" pitchFamily="49" charset="0"/>
              </a:rPr>
              <a:t>HelloReply</a:t>
            </a:r>
            <a:r>
              <a:rPr lang="en-US" altLang="zh-CN" dirty="0"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rpc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SayHelloAgain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) returns (</a:t>
            </a:r>
            <a:r>
              <a:rPr lang="en-US" altLang="zh-CN" dirty="0" err="1">
                <a:latin typeface="Consolas" panose="020B0609020204030204" pitchFamily="49" charset="0"/>
              </a:rPr>
              <a:t>HelloReply</a:t>
            </a:r>
            <a:r>
              <a:rPr lang="en-US" altLang="zh-CN" dirty="0"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message 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string name = 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message </a:t>
            </a:r>
            <a:r>
              <a:rPr lang="en-US" altLang="zh-CN" dirty="0" err="1">
                <a:latin typeface="Consolas" panose="020B0609020204030204" pitchFamily="49" charset="0"/>
              </a:rPr>
              <a:t>HelloReply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string message = 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6A0BA-3518-4DD8-8610-D7715780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接口描述语言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DB0F9-5363-4978-B3B5-DB377B45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 gRPC IDL </a:t>
            </a:r>
            <a:r>
              <a:rPr lang="zh-CN" altLang="en-US" dirty="0">
                <a:latin typeface="Consolas" panose="020B0609020204030204" pitchFamily="49" charset="0"/>
              </a:rPr>
              <a:t>翻译成 </a:t>
            </a:r>
            <a:r>
              <a:rPr lang="en-US" altLang="zh-CN" dirty="0">
                <a:latin typeface="Consolas" panose="020B0609020204030204" pitchFamily="49" charset="0"/>
              </a:rPr>
              <a:t>java interface </a:t>
            </a:r>
            <a:r>
              <a:rPr lang="zh-CN" altLang="en-US" dirty="0">
                <a:latin typeface="Consolas" panose="020B0609020204030204" pitchFamily="49" charset="0"/>
              </a:rPr>
              <a:t>的一种可能形式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interface </a:t>
            </a:r>
            <a:r>
              <a:rPr lang="en-US" altLang="zh-CN" dirty="0" err="1">
                <a:latin typeface="Consolas" panose="020B0609020204030204" pitchFamily="49" charset="0"/>
              </a:rPr>
              <a:t>GreeterGrpc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static </a:t>
            </a:r>
            <a:r>
              <a:rPr lang="en-US" altLang="zh-CN" dirty="0" err="1">
                <a:latin typeface="Consolas" panose="020B0609020204030204" pitchFamily="49" charset="0"/>
              </a:rPr>
              <a:t>GreeterGrpc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getStub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InetAddress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addr</a:t>
            </a:r>
            <a:r>
              <a:rPr lang="en-US" altLang="zh-CN" dirty="0">
                <a:latin typeface="Consolas" panose="020B0609020204030204" pitchFamily="49" charset="0"/>
              </a:rPr>
              <a:t>); // client</a:t>
            </a:r>
            <a:r>
              <a:rPr lang="zh-CN" altLang="en-US" dirty="0">
                <a:latin typeface="Consolas" panose="020B0609020204030204" pitchFamily="49" charset="0"/>
              </a:rPr>
              <a:t>从</a:t>
            </a:r>
            <a:r>
              <a:rPr lang="en-US" altLang="zh-CN" dirty="0" err="1">
                <a:latin typeface="Consolas" panose="020B0609020204030204" pitchFamily="49" charset="0"/>
              </a:rPr>
              <a:t>addr</a:t>
            </a:r>
            <a:r>
              <a:rPr lang="zh-CN" altLang="en-US" dirty="0">
                <a:latin typeface="Consolas" panose="020B0609020204030204" pitchFamily="49" charset="0"/>
              </a:rPr>
              <a:t>处，获取一个</a:t>
            </a:r>
            <a:r>
              <a:rPr lang="en-US" altLang="zh-CN" dirty="0" err="1">
                <a:latin typeface="Consolas" panose="020B0609020204030204" pitchFamily="49" charset="0"/>
              </a:rPr>
              <a:t>GreeterGrpc</a:t>
            </a:r>
            <a:r>
              <a:rPr lang="zh-CN" altLang="en-US" dirty="0">
                <a:latin typeface="Consolas" panose="020B0609020204030204" pitchFamily="49" charset="0"/>
              </a:rPr>
              <a:t>服务的代理对象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HelloReply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sayHello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 req);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HelloReply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sayHelloAgain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 req);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interface 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static </a:t>
            </a:r>
            <a:r>
              <a:rPr lang="en-US" altLang="zh-CN" dirty="0" err="1">
                <a:latin typeface="Consolas" panose="020B0609020204030204" pitchFamily="49" charset="0"/>
              </a:rPr>
              <a:t>HelloRequestBuilder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newBuilder</a:t>
            </a:r>
            <a:r>
              <a:rPr lang="en-US" altLang="zh-CN" dirty="0">
                <a:latin typeface="Consolas" panose="020B0609020204030204" pitchFamily="49" charset="0"/>
              </a:rPr>
              <a:t>();      // </a:t>
            </a:r>
            <a:r>
              <a:rPr lang="zh-CN" altLang="en-US" dirty="0">
                <a:latin typeface="Consolas" panose="020B0609020204030204" pitchFamily="49" charset="0"/>
              </a:rPr>
              <a:t>获取一个</a:t>
            </a:r>
            <a:r>
              <a:rPr lang="en-US" altLang="zh-CN" dirty="0">
                <a:latin typeface="Consolas" panose="020B0609020204030204" pitchFamily="49" charset="0"/>
              </a:rPr>
              <a:t>builder</a:t>
            </a:r>
            <a:r>
              <a:rPr lang="zh-CN" altLang="en-US" dirty="0">
                <a:latin typeface="Consolas" panose="020B0609020204030204" pitchFamily="49" charset="0"/>
              </a:rPr>
              <a:t>用于创建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zh-CN" altLang="en-US" dirty="0">
                <a:latin typeface="Consolas" panose="020B0609020204030204" pitchFamily="49" charset="0"/>
              </a:rPr>
              <a:t>数据对象。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String </a:t>
            </a:r>
            <a:r>
              <a:rPr lang="en-US" altLang="zh-CN" dirty="0" err="1">
                <a:latin typeface="Consolas" panose="020B0609020204030204" pitchFamily="49" charset="0"/>
              </a:rPr>
              <a:t>getName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interface </a:t>
            </a:r>
            <a:r>
              <a:rPr lang="en-US" altLang="zh-CN" dirty="0" err="1">
                <a:latin typeface="Consolas" panose="020B0609020204030204" pitchFamily="49" charset="0"/>
              </a:rPr>
              <a:t>HelloReply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static </a:t>
            </a:r>
            <a:r>
              <a:rPr lang="en-US" altLang="zh-CN" dirty="0" err="1">
                <a:latin typeface="Consolas" panose="020B0609020204030204" pitchFamily="49" charset="0"/>
              </a:rPr>
              <a:t>HelloReplyBuilder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newBuilder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String </a:t>
            </a:r>
            <a:r>
              <a:rPr lang="en-US" altLang="zh-CN" dirty="0" err="1">
                <a:latin typeface="Consolas" panose="020B0609020204030204" pitchFamily="49" charset="0"/>
              </a:rPr>
              <a:t>getMessage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16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CBA5C-40A7-4DC8-BFB9-884D7882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3C9E8-F8B8-44B4-82AA-F5C97D3E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协议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02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DD7FD-4478-4C0C-BD3A-DF30931C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协议（略）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7F715-72C0-4820-A208-F5461DD8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是一种进程间通信；</a:t>
            </a:r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抽象程度高，没有操作系统直接支持（</a:t>
            </a:r>
            <a:r>
              <a:rPr lang="en-US" altLang="zh-CN" dirty="0"/>
              <a:t>Windows COM</a:t>
            </a:r>
            <a:r>
              <a:rPr lang="zh-CN" altLang="en-US" dirty="0"/>
              <a:t>除外）；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协议跨平台，耦合低；</a:t>
            </a:r>
            <a:endParaRPr lang="en-US" altLang="zh-CN" dirty="0"/>
          </a:p>
          <a:p>
            <a:r>
              <a:rPr lang="zh-CN" altLang="en-US" dirty="0"/>
              <a:t>不过</a:t>
            </a:r>
            <a:r>
              <a:rPr lang="en-US" altLang="zh-CN" dirty="0"/>
              <a:t>TCP/IP</a:t>
            </a:r>
            <a:r>
              <a:rPr lang="zh-CN" altLang="en-US" dirty="0"/>
              <a:t>是传输层协议，需要一个格式化的应用层协议来承载</a:t>
            </a:r>
            <a:r>
              <a:rPr lang="en-US" altLang="zh-CN" dirty="0"/>
              <a:t>RPC</a:t>
            </a:r>
            <a:r>
              <a:rPr lang="zh-CN" altLang="en-US" dirty="0"/>
              <a:t>请求和相应。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gRPC</a:t>
            </a:r>
            <a:r>
              <a:rPr lang="zh-CN" altLang="en-US" dirty="0"/>
              <a:t>的传输协议比较复杂，耦合高（具体协议参考文档）。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4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6DF2-FC61-4A8F-87E9-9DB8E08C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BB68C-B6F9-41E2-9D46-00D5B4E0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数据传输总线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7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C23A-0863-4CD2-B524-CF952CB5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数据传输总线（略）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FE16F-D03E-4DD7-BC1B-43725BD5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</a:t>
            </a:r>
            <a:r>
              <a:rPr lang="en-US" altLang="zh-CN" dirty="0"/>
              <a:t>RPC</a:t>
            </a:r>
            <a:r>
              <a:rPr lang="zh-CN" altLang="en-US" dirty="0"/>
              <a:t>协议复杂，很多团队没有能力去实现和维护“过程调用”与“</a:t>
            </a:r>
            <a:r>
              <a:rPr lang="en-US" altLang="zh-CN" dirty="0"/>
              <a:t>RPC</a:t>
            </a:r>
            <a:r>
              <a:rPr lang="zh-CN" altLang="en-US" dirty="0"/>
              <a:t>传输协议”的转换。</a:t>
            </a:r>
            <a:endParaRPr lang="en-US" altLang="zh-CN" dirty="0"/>
          </a:p>
          <a:p>
            <a:r>
              <a:rPr lang="zh-CN" altLang="en-US" dirty="0"/>
              <a:t>需要一个自动生成转换代码</a:t>
            </a:r>
            <a:br>
              <a:rPr lang="en-US" altLang="zh-CN" dirty="0"/>
            </a:br>
            <a:r>
              <a:rPr lang="zh-CN" altLang="en-US" dirty="0"/>
              <a:t>的功能。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一张指出RPC实现难点的图片。">
            <a:extLst>
              <a:ext uri="{FF2B5EF4-FFF2-40B4-BE49-F238E27FC236}">
                <a16:creationId xmlns:a16="http://schemas.microsoft.com/office/drawing/2014/main" id="{FBCBFCF9-8014-4212-A795-0D380DF3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92" y="2729552"/>
            <a:ext cx="5489508" cy="34474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5A27D4-8087-4234-A193-D7B32C7C3D41}"/>
              </a:ext>
            </a:extLst>
          </p:cNvPr>
          <p:cNvSpPr/>
          <p:nvPr/>
        </p:nvSpPr>
        <p:spPr>
          <a:xfrm>
            <a:off x="5697940" y="4537881"/>
            <a:ext cx="2797792" cy="552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51523E-1281-46AB-A8C8-A707C62979CE}"/>
              </a:ext>
            </a:extLst>
          </p:cNvPr>
          <p:cNvSpPr/>
          <p:nvPr/>
        </p:nvSpPr>
        <p:spPr>
          <a:xfrm>
            <a:off x="8798257" y="4537881"/>
            <a:ext cx="2797792" cy="552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1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B2AD6-DBB4-462E-9871-5D8E00FC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数据传输总线（略）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B3F1B-406E-40A6-B488-9E8444F3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gRPC</a:t>
            </a:r>
            <a:r>
              <a:rPr lang="zh-CN" altLang="en-US" dirty="0"/>
              <a:t>根据</a:t>
            </a:r>
            <a:r>
              <a:rPr lang="en-US" altLang="zh-CN" dirty="0"/>
              <a:t>IDL</a:t>
            </a:r>
            <a:r>
              <a:rPr lang="zh-CN" altLang="en-US" dirty="0"/>
              <a:t>生成</a:t>
            </a:r>
            <a:r>
              <a:rPr lang="en-US" altLang="zh-CN" dirty="0"/>
              <a:t>java</a:t>
            </a:r>
            <a:r>
              <a:rPr lang="zh-CN" altLang="en-US" dirty="0"/>
              <a:t>版本的</a:t>
            </a:r>
            <a:r>
              <a:rPr lang="en-US" altLang="zh-CN" dirty="0"/>
              <a:t>interface</a:t>
            </a:r>
            <a:r>
              <a:rPr lang="zh-CN" altLang="en-US" dirty="0"/>
              <a:t>和序列化代码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protoc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proto_path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r>
              <a:rPr lang="en-US" altLang="zh-CN" dirty="0">
                <a:latin typeface="Consolas" panose="020B0609020204030204" pitchFamily="49" charset="0"/>
              </a:rPr>
              <a:t>       \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--</a:t>
            </a:r>
            <a:r>
              <a:rPr lang="en-US" altLang="zh-CN" dirty="0" err="1">
                <a:latin typeface="Consolas" panose="020B0609020204030204" pitchFamily="49" charset="0"/>
              </a:rPr>
              <a:t>java_out</a:t>
            </a:r>
            <a:r>
              <a:rPr lang="en-US" altLang="zh-CN" dirty="0">
                <a:latin typeface="Consolas" panose="020B0609020204030204" pitchFamily="49" charset="0"/>
              </a:rPr>
              <a:t>=build/gen   \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foo.proto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这条指令会生成一些“</a:t>
            </a:r>
            <a:r>
              <a:rPr lang="en-US" altLang="zh-CN" dirty="0"/>
              <a:t>.java”</a:t>
            </a:r>
            <a:r>
              <a:rPr lang="zh-CN" altLang="en-US" dirty="0"/>
              <a:t>文件，可以在自己的</a:t>
            </a:r>
            <a:r>
              <a:rPr lang="en-US" altLang="zh-CN" dirty="0"/>
              <a:t>java</a:t>
            </a:r>
            <a:r>
              <a:rPr lang="zh-CN" altLang="en-US" dirty="0"/>
              <a:t>代码中使用。</a:t>
            </a:r>
          </a:p>
        </p:txBody>
      </p:sp>
    </p:spTree>
    <p:extLst>
      <p:ext uri="{BB962C8B-B14F-4D97-AF65-F5344CB8AC3E}">
        <p14:creationId xmlns:p14="http://schemas.microsoft.com/office/powerpoint/2010/main" val="341866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11FAC-27BB-4431-A08D-AC612259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数据传输总线（略）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606D-CA34-4490-B366-55D18C49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gRPC </a:t>
            </a:r>
            <a:r>
              <a:rPr lang="zh-CN" altLang="en-US" sz="1600" dirty="0">
                <a:latin typeface="Consolas" panose="020B0609020204030204" pitchFamily="49" charset="0"/>
              </a:rPr>
              <a:t>的 </a:t>
            </a:r>
            <a:r>
              <a:rPr lang="en-US" altLang="zh-CN" sz="1600" dirty="0">
                <a:latin typeface="Consolas" panose="020B0609020204030204" pitchFamily="49" charset="0"/>
              </a:rPr>
              <a:t>server </a:t>
            </a:r>
            <a:r>
              <a:rPr lang="zh-CN" altLang="en-US" sz="1600" dirty="0">
                <a:latin typeface="Consolas" panose="020B0609020204030204" pitchFamily="49" charset="0"/>
              </a:rPr>
              <a:t>端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private class </a:t>
            </a:r>
            <a:r>
              <a:rPr lang="en-US" altLang="zh-CN" sz="1600" dirty="0" err="1">
                <a:latin typeface="Consolas" panose="020B0609020204030204" pitchFamily="49" charset="0"/>
              </a:rPr>
              <a:t>GreeterImpl</a:t>
            </a:r>
            <a:r>
              <a:rPr lang="en-US" altLang="zh-CN" sz="1600" dirty="0">
                <a:latin typeface="Consolas" panose="020B0609020204030204" pitchFamily="49" charset="0"/>
              </a:rPr>
              <a:t> extends </a:t>
            </a:r>
            <a:r>
              <a:rPr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GreeterGrpc</a:t>
            </a:r>
            <a:r>
              <a:rPr lang="en-US" altLang="zh-CN" sz="1600" dirty="0" err="1"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GreeterImplBase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sayHello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HelloRequest</a:t>
            </a:r>
            <a:r>
              <a:rPr lang="en-US" altLang="zh-CN" sz="1600" dirty="0">
                <a:latin typeface="Consolas" panose="020B0609020204030204" pitchFamily="49" charset="0"/>
              </a:rPr>
              <a:t> req,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StreamObserver</a:t>
            </a:r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HelloReply</a:t>
            </a:r>
            <a:r>
              <a:rPr lang="en-US" altLang="zh-CN" sz="1600" dirty="0">
                <a:latin typeface="Consolas" panose="020B0609020204030204" pitchFamily="49" charset="0"/>
              </a:rPr>
              <a:t>&gt; </a:t>
            </a:r>
            <a:r>
              <a:rPr lang="en-US" altLang="zh-CN" sz="1600" dirty="0" err="1">
                <a:latin typeface="Consolas" panose="020B0609020204030204" pitchFamily="49" charset="0"/>
              </a:rPr>
              <a:t>responseObserver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sayHelloAgain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HelloRequest</a:t>
            </a:r>
            <a:r>
              <a:rPr lang="en-US" altLang="zh-CN" sz="1600" dirty="0">
                <a:latin typeface="Consolas" panose="020B0609020204030204" pitchFamily="49" charset="0"/>
              </a:rPr>
              <a:t> req,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StreamObserver</a:t>
            </a:r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HelloReply</a:t>
            </a:r>
            <a:r>
              <a:rPr lang="en-US" altLang="zh-CN" sz="1600" dirty="0">
                <a:latin typeface="Consolas" panose="020B0609020204030204" pitchFamily="49" charset="0"/>
              </a:rPr>
              <a:t>&gt; </a:t>
            </a:r>
            <a:r>
              <a:rPr lang="en-US" altLang="zh-CN" sz="1600" dirty="0" err="1">
                <a:latin typeface="Consolas" panose="020B0609020204030204" pitchFamily="49" charset="0"/>
              </a:rPr>
              <a:t>responseObserver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1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D4817-7F1B-4A7E-9AE6-C9B80A7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A043B-2D09-469B-8C2C-902EFECC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异常和错误处理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5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9ACCE7-10AD-45BF-B129-5533BE6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332EB-1CCF-435A-A60E-F4E88CFE9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800" dirty="0"/>
              <a:t>Fundamental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953579-0B66-4C2B-A831-460628756C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RPC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Remote Procedure Call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REST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RESTful API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22055A5-CABC-4B38-AB42-9AB51A92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Web Service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3D1C4AE-9C25-4682-8F2A-368AD5783E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SOA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Service Oriented Architecture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Microservice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8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BDAE4-EE68-4A2B-970E-EE3EAE71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异常和错误处理（略）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71629-3CAD-4DF7-AC8D-016D3466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 </a:t>
            </a:r>
            <a:r>
              <a:rPr lang="zh-CN" altLang="en-US" dirty="0"/>
              <a:t>的接口风格和传统的</a:t>
            </a:r>
            <a:r>
              <a:rPr lang="en-US" altLang="zh-CN" dirty="0"/>
              <a:t>PC</a:t>
            </a:r>
            <a:r>
              <a:rPr lang="zh-CN" altLang="en-US" dirty="0"/>
              <a:t>相同，错误</a:t>
            </a:r>
            <a:r>
              <a:rPr lang="en-US" altLang="zh-CN" dirty="0"/>
              <a:t>/</a:t>
            </a:r>
            <a:r>
              <a:rPr lang="zh-CN" altLang="en-US" dirty="0"/>
              <a:t>异常处理的风格应该与传统的</a:t>
            </a:r>
            <a:r>
              <a:rPr lang="en-US" altLang="zh-CN" dirty="0"/>
              <a:t>PC</a:t>
            </a:r>
            <a:r>
              <a:rPr lang="zh-CN" altLang="en-US" dirty="0"/>
              <a:t>一致。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22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06C6E-0B18-4512-A1ED-9D6D7D07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8481C-18B2-4A29-8DC7-0E61CBD6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典型的部署方式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8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77E3A-DF82-469E-AFBF-7E564DA1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典型的部署方式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0ED1D-3DEC-4586-8E47-F8B5A939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RPC</a:t>
            </a:r>
            <a:r>
              <a:rPr lang="zh-CN" altLang="en-US" sz="1600" dirty="0">
                <a:latin typeface="Consolas" panose="020B0609020204030204" pitchFamily="49" charset="0"/>
              </a:rPr>
              <a:t>服务端以进程为单位部署和发布，在</a:t>
            </a:r>
            <a:r>
              <a:rPr lang="en-US" altLang="zh-CN" sz="1600" dirty="0">
                <a:latin typeface="Consolas" panose="020B0609020204030204" pitchFamily="49" charset="0"/>
              </a:rPr>
              <a:t>TCP/IP</a:t>
            </a:r>
            <a:r>
              <a:rPr lang="zh-CN" altLang="en-US" sz="1600" dirty="0">
                <a:latin typeface="Consolas" panose="020B0609020204030204" pitchFamily="49" charset="0"/>
              </a:rPr>
              <a:t>中表现为进程与某个</a:t>
            </a:r>
            <a:r>
              <a:rPr lang="en-US" altLang="zh-CN" sz="1600" dirty="0">
                <a:latin typeface="Consolas" panose="020B0609020204030204" pitchFamily="49" charset="0"/>
              </a:rPr>
              <a:t>port</a:t>
            </a:r>
            <a:r>
              <a:rPr lang="zh-CN" altLang="en-US" sz="1600" dirty="0">
                <a:latin typeface="Consolas" panose="020B0609020204030204" pitchFamily="49" charset="0"/>
              </a:rPr>
              <a:t>绑定。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function main()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var server = new </a:t>
            </a:r>
            <a:r>
              <a:rPr lang="en-US" altLang="zh-CN" sz="1600" dirty="0" err="1">
                <a:latin typeface="Consolas" panose="020B0609020204030204" pitchFamily="49" charset="0"/>
              </a:rPr>
              <a:t>grpc.</a:t>
            </a:r>
            <a:r>
              <a:rPr lang="en-US" altLang="zh-CN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Server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server.</a:t>
            </a:r>
            <a:r>
              <a:rPr lang="en-US" altLang="zh-CN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add</a:t>
            </a:r>
            <a:r>
              <a:rPr lang="en-US" altLang="zh-CN" sz="1600" dirty="0" err="1">
                <a:latin typeface="Consolas" panose="020B0609020204030204" pitchFamily="49" charset="0"/>
              </a:rPr>
              <a:t>ProtoService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hello_proto.</a:t>
            </a:r>
            <a:r>
              <a:rPr lang="en-US" altLang="zh-CN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Greeter</a:t>
            </a:r>
            <a:r>
              <a:rPr lang="en-US" altLang="zh-CN" sz="1600" dirty="0" err="1">
                <a:latin typeface="Consolas" panose="020B0609020204030204" pitchFamily="49" charset="0"/>
              </a:rPr>
              <a:t>.service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serviceImplObj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server.bind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'0.0.0.0:50051'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grpc.ServerCredentials.createInsecure</a:t>
            </a:r>
            <a:r>
              <a:rPr lang="en-US" altLang="zh-CN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server.start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下面是</a:t>
            </a:r>
            <a:r>
              <a:rPr lang="en-US" altLang="zh-CN" sz="1600" dirty="0">
                <a:latin typeface="Consolas" panose="020B0609020204030204" pitchFamily="49" charset="0"/>
              </a:rPr>
              <a:t>client</a:t>
            </a:r>
            <a:r>
              <a:rPr lang="zh-CN" altLang="en-US" sz="1600" dirty="0">
                <a:latin typeface="Consolas" panose="020B0609020204030204" pitchFamily="49" charset="0"/>
              </a:rPr>
              <a:t>的获取远程服务的代码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function main()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var proxy = new </a:t>
            </a:r>
            <a:r>
              <a:rPr lang="en-US" altLang="zh-CN" sz="1600" dirty="0" err="1">
                <a:latin typeface="Consolas" panose="020B0609020204030204" pitchFamily="49" charset="0"/>
              </a:rPr>
              <a:t>hello_proto.</a:t>
            </a:r>
            <a:r>
              <a:rPr lang="en-US" altLang="zh-CN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Greeter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'localhost:50051'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grpc.credentials.createInsecure</a:t>
            </a:r>
            <a:r>
              <a:rPr lang="en-US" altLang="zh-CN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..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3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09C0C-7F76-4341-81A5-C75C550A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典型的部署方式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F93FB-1B68-47CC-960F-5C9AE1DF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服务端是将需要发布的</a:t>
            </a:r>
            <a:r>
              <a:rPr lang="en-US" altLang="zh-CN" dirty="0"/>
              <a:t>service</a:t>
            </a:r>
            <a:r>
              <a:rPr lang="zh-CN" altLang="en-US" dirty="0"/>
              <a:t>注册到</a:t>
            </a:r>
            <a:r>
              <a:rPr lang="en-US" altLang="zh-CN" dirty="0"/>
              <a:t>server</a:t>
            </a:r>
            <a:r>
              <a:rPr lang="zh-CN" altLang="en-US" dirty="0"/>
              <a:t>中；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server</a:t>
            </a:r>
            <a:r>
              <a:rPr lang="zh-CN" altLang="en-US" dirty="0"/>
              <a:t>再用</a:t>
            </a:r>
            <a:r>
              <a:rPr lang="en-US" altLang="zh-CN" dirty="0"/>
              <a:t>IP:PROT</a:t>
            </a:r>
            <a:r>
              <a:rPr lang="zh-CN" altLang="en-US" dirty="0"/>
              <a:t>发布到网络上。</a:t>
            </a:r>
          </a:p>
        </p:txBody>
      </p:sp>
    </p:spTree>
    <p:extLst>
      <p:ext uri="{BB962C8B-B14F-4D97-AF65-F5344CB8AC3E}">
        <p14:creationId xmlns:p14="http://schemas.microsoft.com/office/powerpoint/2010/main" val="412901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90D0-03A7-423A-B702-B5C23838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37CD5-7EF2-44D3-ABAE-E0DF9188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其他的特点以及衍生的思考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9173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FA99A-C632-457A-9D5F-4B9F216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</a:t>
            </a:r>
            <a:r>
              <a:rPr lang="zh-CN" altLang="en-US" dirty="0"/>
              <a:t>其他的特点以及衍生的思考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729CE-7E78-40DA-B290-757D5F7B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现代</a:t>
            </a:r>
            <a:r>
              <a:rPr lang="en-US" altLang="zh-CN" dirty="0"/>
              <a:t>RPC</a:t>
            </a:r>
            <a:r>
              <a:rPr lang="zh-CN" altLang="en-US" dirty="0"/>
              <a:t>在解耦方面已经做出了很多努力（</a:t>
            </a:r>
            <a:r>
              <a:rPr lang="en-US" altLang="zh-CN" dirty="0"/>
              <a:t>IDL</a:t>
            </a:r>
            <a:r>
              <a:rPr lang="zh-CN" altLang="en-US" dirty="0"/>
              <a:t>，基于</a:t>
            </a:r>
            <a:r>
              <a:rPr lang="en-US" altLang="zh-CN" dirty="0"/>
              <a:t>TCP/IP</a:t>
            </a:r>
            <a:r>
              <a:rPr lang="zh-CN" altLang="en-US" dirty="0"/>
              <a:t>协议，服务发布和发现）。</a:t>
            </a:r>
            <a:endParaRPr lang="en-US" altLang="zh-CN" dirty="0"/>
          </a:p>
          <a:p>
            <a:r>
              <a:rPr lang="zh-CN" altLang="en-US" dirty="0"/>
              <a:t>但仍然遗留有很多耦合高的地方：</a:t>
            </a:r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的</a:t>
            </a:r>
            <a:r>
              <a:rPr lang="en-US" altLang="zh-CN" dirty="0"/>
              <a:t>IDL</a:t>
            </a:r>
            <a:r>
              <a:rPr lang="zh-CN" altLang="en-US" dirty="0"/>
              <a:t>设计往往会考虑主流语言的特性（双刃剑），而</a:t>
            </a:r>
            <a:r>
              <a:rPr lang="en-US" altLang="zh-CN" dirty="0"/>
              <a:t>IDL</a:t>
            </a:r>
            <a:r>
              <a:rPr lang="zh-CN" altLang="en-US" dirty="0"/>
              <a:t>的设计也需要小心，任何不兼容的更新都会让以往的代码失效；</a:t>
            </a:r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传输协议过于复杂，难以维护，支持的语言往往也比较有限，新语言的支持需要实现整个</a:t>
            </a:r>
            <a:r>
              <a:rPr lang="en-US" altLang="zh-CN" dirty="0"/>
              <a:t>RPC</a:t>
            </a:r>
            <a:r>
              <a:rPr lang="zh-CN" altLang="en-US" dirty="0"/>
              <a:t>传输协议（</a:t>
            </a:r>
            <a:r>
              <a:rPr lang="en-US" altLang="zh-CN" dirty="0"/>
              <a:t>gRPC</a:t>
            </a:r>
            <a:r>
              <a:rPr lang="zh-CN" altLang="en-US" dirty="0"/>
              <a:t>只支持一些主流语言）；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：服务发布和获取使用 </a:t>
            </a:r>
            <a:r>
              <a:rPr lang="en-US" altLang="zh-CN" dirty="0" err="1"/>
              <a:t>IP:port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59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39C8-F469-4F79-9761-C82D729F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8C9F4-68FE-44F0-8820-19FCE50E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接口风格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</p:txBody>
      </p:sp>
    </p:spTree>
    <p:extLst>
      <p:ext uri="{BB962C8B-B14F-4D97-AF65-F5344CB8AC3E}">
        <p14:creationId xmlns:p14="http://schemas.microsoft.com/office/powerpoint/2010/main" val="187795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58CD-F830-4B87-A4C0-2A398790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</a:t>
            </a:r>
            <a:r>
              <a:rPr lang="zh-CN" altLang="en-US" dirty="0"/>
              <a:t>接口风格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7D833-0ACE-4D9C-B4AB-E6B5D979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 ~= URL + HTTP Method + </a:t>
            </a:r>
            <a:r>
              <a:rPr lang="zh-CN" altLang="en-US" dirty="0"/>
              <a:t>数据表示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linkClick r:id="rId2"/>
              </a:rPr>
              <a:t>http://www.nmc.cn/f/rest/real/58367</a:t>
            </a:r>
            <a:endParaRPr lang="en-US" altLang="zh-CN" dirty="0"/>
          </a:p>
          <a:p>
            <a:r>
              <a:rPr lang="en-US" altLang="zh-CN" dirty="0"/>
              <a:t>Http Method = GET</a:t>
            </a:r>
          </a:p>
          <a:p>
            <a:r>
              <a:rPr lang="zh-CN" altLang="en-US" dirty="0"/>
              <a:t>数据表示 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nmc.cn</a:t>
            </a:r>
            <a:r>
              <a:rPr lang="zh-CN" altLang="en-US" dirty="0"/>
              <a:t>中请求</a:t>
            </a:r>
            <a:r>
              <a:rPr lang="en-US" altLang="zh-CN" dirty="0"/>
              <a:t>real</a:t>
            </a:r>
            <a:r>
              <a:rPr lang="zh-CN" altLang="en-US" dirty="0"/>
              <a:t>服务，查询上海（编号为</a:t>
            </a:r>
            <a:r>
              <a:rPr lang="en-US" altLang="zh-CN" dirty="0"/>
              <a:t>58367</a:t>
            </a:r>
            <a:r>
              <a:rPr lang="zh-CN" altLang="en-US" dirty="0"/>
              <a:t>）的实时天气数据，数据使用</a:t>
            </a:r>
            <a:r>
              <a:rPr lang="en-US" altLang="zh-CN" dirty="0"/>
              <a:t>json</a:t>
            </a:r>
            <a:r>
              <a:rPr lang="zh-CN" altLang="en-US" dirty="0"/>
              <a:t>表示。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91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FD95-FD81-4E3D-9C0A-815FAB86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</a:t>
            </a:r>
            <a:r>
              <a:rPr lang="zh-CN" altLang="en-US" dirty="0"/>
              <a:t>接口风格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3B90F-8F16-4A22-9281-26514CAC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 ~= </a:t>
            </a:r>
            <a:r>
              <a:rPr lang="en-US" altLang="zh-CN" b="1" dirty="0"/>
              <a:t>URL</a:t>
            </a:r>
            <a:r>
              <a:rPr lang="en-US" altLang="zh-CN" dirty="0"/>
              <a:t> + HTTP Method + </a:t>
            </a:r>
            <a:r>
              <a:rPr lang="zh-CN" altLang="en-US" dirty="0"/>
              <a:t>数据表示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的设计可以很灵活：</a:t>
            </a:r>
            <a:endParaRPr lang="en-US" altLang="zh-CN" dirty="0"/>
          </a:p>
          <a:p>
            <a:r>
              <a:rPr lang="en-US" altLang="zh-CN" sz="2000" dirty="0">
                <a:latin typeface="Consolas" panose="020B0609020204030204" pitchFamily="49" charset="0"/>
              </a:rPr>
              <a:t>http://www.nmc.cn/f/rest/real/58367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http://www.nmc.cn/f/rest/aqi/58367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http://www.nmc.cn/f/rest/real?citycode=58367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https://apis.map.qq.com/jsapi?qt=geoc&amp;addr=</a:t>
            </a:r>
            <a:r>
              <a:rPr lang="zh-CN" altLang="en-US" sz="2000" dirty="0">
                <a:latin typeface="Consolas" panose="020B0609020204030204" pitchFamily="49" charset="0"/>
              </a:rPr>
              <a:t>上海</a:t>
            </a:r>
            <a:r>
              <a:rPr lang="en-US" altLang="zh-CN" sz="2000" dirty="0">
                <a:latin typeface="Consolas" panose="020B0609020204030204" pitchFamily="49" charset="0"/>
              </a:rPr>
              <a:t>&amp;output=</a:t>
            </a:r>
            <a:r>
              <a:rPr lang="en-US" altLang="zh-CN" sz="2000" dirty="0" err="1">
                <a:latin typeface="Consolas" panose="020B0609020204030204" pitchFamily="49" charset="0"/>
              </a:rPr>
              <a:t>jsonp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`/</a:t>
            </a:r>
            <a:r>
              <a:rPr lang="en-US" altLang="zh-CN" sz="2000" dirty="0" err="1">
                <a:latin typeface="Consolas" panose="020B0609020204030204" pitchFamily="49" charset="0"/>
              </a:rPr>
              <a:t>animals?zoo_id</a:t>
            </a:r>
            <a:r>
              <a:rPr lang="en-US" altLang="zh-CN" sz="2000" dirty="0">
                <a:latin typeface="Consolas" panose="020B0609020204030204" pitchFamily="49" charset="0"/>
              </a:rPr>
              <a:t>=3` </a:t>
            </a:r>
            <a:r>
              <a:rPr lang="zh-CN" altLang="en-US" sz="2000" dirty="0">
                <a:latin typeface="Consolas" panose="020B0609020204030204" pitchFamily="49" charset="0"/>
              </a:rPr>
              <a:t>或 </a:t>
            </a:r>
            <a:r>
              <a:rPr lang="en-US" altLang="zh-CN" sz="2000" dirty="0">
                <a:latin typeface="Consolas" panose="020B0609020204030204" pitchFamily="49" charset="0"/>
              </a:rPr>
              <a:t>`/zoo/3/animals`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https://developer.github.com/</a:t>
            </a:r>
            <a:r>
              <a:rPr lang="en-US" altLang="zh-CN" sz="2000" dirty="0">
                <a:highlight>
                  <a:srgbClr val="FFFF00"/>
                </a:highlight>
                <a:latin typeface="Consolas" panose="020B0609020204030204" pitchFamily="49" charset="0"/>
              </a:rPr>
              <a:t>v3</a:t>
            </a:r>
            <a:r>
              <a:rPr lang="en-US" altLang="zh-CN" sz="2000" dirty="0">
                <a:latin typeface="Consolas" panose="020B0609020204030204" pitchFamily="49" charset="0"/>
              </a:rPr>
              <a:t>/media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7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63260-853D-4146-B63C-C7B6A83C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</a:t>
            </a:r>
            <a:r>
              <a:rPr lang="zh-CN" altLang="en-US" dirty="0"/>
              <a:t>接口风格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220AA-09EA-4D49-A947-479556EB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 ~= URL + </a:t>
            </a:r>
            <a:r>
              <a:rPr lang="en-US" altLang="zh-CN" b="1" dirty="0"/>
              <a:t>HTTP Method </a:t>
            </a:r>
            <a:r>
              <a:rPr lang="en-US" altLang="zh-CN" dirty="0"/>
              <a:t>+ </a:t>
            </a:r>
            <a:r>
              <a:rPr lang="zh-CN" altLang="en-US" dirty="0"/>
              <a:t>数据表示</a:t>
            </a:r>
            <a:endParaRPr lang="en-US" altLang="zh-CN" dirty="0"/>
          </a:p>
          <a:p>
            <a:r>
              <a:rPr lang="zh-CN" altLang="en-US" dirty="0"/>
              <a:t>数据操作不仅有查询，通常可以分类为</a:t>
            </a:r>
            <a:r>
              <a:rPr lang="en-US" altLang="zh-CN" dirty="0"/>
              <a:t>CRUD</a:t>
            </a:r>
            <a:r>
              <a:rPr lang="zh-CN" altLang="en-US" dirty="0"/>
              <a:t>（增删改查），</a:t>
            </a:r>
            <a:r>
              <a:rPr lang="en-US" altLang="zh-CN" dirty="0"/>
              <a:t>RESTful API</a:t>
            </a:r>
            <a:r>
              <a:rPr lang="zh-CN" altLang="en-US" dirty="0"/>
              <a:t>使用不同的</a:t>
            </a:r>
            <a:r>
              <a:rPr lang="en-US" altLang="zh-CN" dirty="0"/>
              <a:t>HTTP Method</a:t>
            </a:r>
            <a:r>
              <a:rPr lang="zh-CN" altLang="en-US" dirty="0"/>
              <a:t>来表达</a:t>
            </a:r>
            <a:r>
              <a:rPr lang="en-US" altLang="zh-CN" dirty="0"/>
              <a:t>CRUD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GET       : </a:t>
            </a:r>
            <a:r>
              <a:rPr lang="zh-CN" altLang="en-US" dirty="0"/>
              <a:t>查询数据</a:t>
            </a:r>
            <a:endParaRPr lang="en-US" altLang="zh-CN" dirty="0"/>
          </a:p>
          <a:p>
            <a:r>
              <a:rPr lang="en-US" altLang="zh-CN" dirty="0"/>
              <a:t>POST     : </a:t>
            </a:r>
            <a:r>
              <a:rPr lang="zh-CN" altLang="en-US" dirty="0"/>
              <a:t>增加数据</a:t>
            </a:r>
            <a:endParaRPr lang="en-US" altLang="zh-CN" dirty="0"/>
          </a:p>
          <a:p>
            <a:r>
              <a:rPr lang="en-US" altLang="zh-CN" dirty="0"/>
              <a:t>PUT       : </a:t>
            </a:r>
            <a:r>
              <a:rPr lang="zh-CN" altLang="en-US" dirty="0"/>
              <a:t>数据更改</a:t>
            </a:r>
            <a:endParaRPr lang="en-US" altLang="zh-CN" dirty="0"/>
          </a:p>
          <a:p>
            <a:r>
              <a:rPr lang="en-US" altLang="zh-CN" dirty="0"/>
              <a:t>DELETE  : </a:t>
            </a:r>
            <a:r>
              <a:rPr lang="zh-CN" altLang="en-US" dirty="0"/>
              <a:t>数据删除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REST </a:t>
            </a:r>
            <a:r>
              <a:rPr lang="zh-CN" altLang="en-US" dirty="0"/>
              <a:t>假设人们只有这</a:t>
            </a:r>
            <a:r>
              <a:rPr lang="en-US" altLang="zh-CN" dirty="0"/>
              <a:t>4</a:t>
            </a:r>
            <a:r>
              <a:rPr lang="zh-CN" altLang="en-US" dirty="0"/>
              <a:t>种操作，但是够用了）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07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6DAEC16-8D12-4B7D-8EA0-8966D673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(for RPC &amp; REST)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67B0992-53DB-49AA-8526-A720CB62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接口风格</a:t>
            </a:r>
            <a:endParaRPr lang="en-US" altLang="zh-CN" dirty="0"/>
          </a:p>
          <a:p>
            <a:r>
              <a:rPr lang="zh-CN" altLang="en-US" dirty="0"/>
              <a:t>接口描述语言</a:t>
            </a:r>
            <a:endParaRPr lang="en-US" altLang="zh-CN" dirty="0"/>
          </a:p>
          <a:p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数据传输总线</a:t>
            </a:r>
            <a:br>
              <a:rPr lang="en-US" altLang="zh-CN" dirty="0"/>
            </a:br>
            <a:r>
              <a:rPr lang="zh-CN" altLang="en-US" sz="1800" dirty="0"/>
              <a:t>基本：自动的数据转换，被隐藏的网络传输</a:t>
            </a:r>
            <a:br>
              <a:rPr lang="en-US" altLang="zh-CN" sz="1800" dirty="0"/>
            </a:br>
            <a:r>
              <a:rPr lang="zh-CN" altLang="en-US" sz="1800" dirty="0"/>
              <a:t>扩展：负载均衡，</a:t>
            </a:r>
            <a:r>
              <a:rPr lang="en-US" altLang="zh-CN" sz="1800" dirty="0"/>
              <a:t>Cache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r>
              <a:rPr lang="zh-CN" altLang="en-US" dirty="0"/>
              <a:t>异常和错误处理</a:t>
            </a:r>
            <a:endParaRPr lang="en-US" altLang="zh-CN" dirty="0"/>
          </a:p>
          <a:p>
            <a:r>
              <a:rPr lang="zh-CN" altLang="en-US" dirty="0"/>
              <a:t>典型的部署方式</a:t>
            </a:r>
            <a:endParaRPr lang="en-US" altLang="zh-CN" dirty="0"/>
          </a:p>
          <a:p>
            <a:r>
              <a:rPr lang="zh-CN" altLang="en-US" dirty="0"/>
              <a:t>其他的特点以及衍生的思考</a:t>
            </a:r>
          </a:p>
        </p:txBody>
      </p:sp>
    </p:spTree>
    <p:extLst>
      <p:ext uri="{BB962C8B-B14F-4D97-AF65-F5344CB8AC3E}">
        <p14:creationId xmlns:p14="http://schemas.microsoft.com/office/powerpoint/2010/main" val="290444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F6E67-E144-4825-8C72-BCAE9825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</a:t>
            </a:r>
            <a:r>
              <a:rPr lang="zh-CN" altLang="en-US" dirty="0"/>
              <a:t>接口风格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B1FE-A681-4FEC-804C-CF4ECF0E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在常见的编程语言中</a:t>
            </a:r>
            <a:r>
              <a:rPr lang="en-US" altLang="zh-CN" dirty="0"/>
              <a:t>CRUD</a:t>
            </a:r>
            <a:r>
              <a:rPr lang="zh-CN" altLang="en-US" dirty="0"/>
              <a:t>一般用不同的名字表达：</a:t>
            </a:r>
            <a:endParaRPr lang="en-US" altLang="zh-CN" dirty="0"/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latin typeface="Consolas" panose="020B0609020204030204" pitchFamily="49" charset="0"/>
              </a:rPr>
              <a:t>: get(key, </a:t>
            </a:r>
            <a:r>
              <a:rPr lang="en-US" altLang="zh-CN" sz="2000" dirty="0" err="1"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latin typeface="Consolas" panose="020B0609020204030204" pitchFamily="49" charset="0"/>
              </a:rPr>
              <a:t>),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add(key, </a:t>
            </a:r>
            <a:r>
              <a:rPr lang="en-US" altLang="zh-CN" sz="2000" dirty="0" err="1"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latin typeface="Consolas" panose="020B0609020204030204" pitchFamily="49" charset="0"/>
              </a:rPr>
              <a:t>), set(key, </a:t>
            </a:r>
            <a:r>
              <a:rPr lang="en-US" altLang="zh-CN" sz="2000" dirty="0" err="1"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latin typeface="Consolas" panose="020B0609020204030204" pitchFamily="49" charset="0"/>
              </a:rPr>
              <a:t>), remove(key),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clearAll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en-US" altLang="zh-CN" dirty="0"/>
              <a:t>RESTful API</a:t>
            </a:r>
            <a:r>
              <a:rPr lang="zh-CN" altLang="en-US" dirty="0"/>
              <a:t>不建议大家在</a:t>
            </a:r>
            <a:r>
              <a:rPr lang="en-US" altLang="zh-CN" dirty="0"/>
              <a:t>URL</a:t>
            </a:r>
            <a:r>
              <a:rPr lang="zh-CN" altLang="en-US" dirty="0"/>
              <a:t>中指示动作：</a:t>
            </a:r>
            <a:br>
              <a:rPr lang="en-US" altLang="zh-CN" dirty="0"/>
            </a:b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dictName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get-val?key</a:t>
            </a:r>
            <a:r>
              <a:rPr lang="en-US" altLang="zh-CN" sz="2000" dirty="0">
                <a:latin typeface="Consolas" panose="020B0609020204030204" pitchFamily="49" charset="0"/>
              </a:rPr>
              <a:t>=xxx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dictName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add-val?key</a:t>
            </a:r>
            <a:r>
              <a:rPr lang="en-US" altLang="zh-CN" sz="2000" dirty="0">
                <a:latin typeface="Consolas" panose="020B0609020204030204" pitchFamily="49" charset="0"/>
              </a:rPr>
              <a:t>=xxx  </a:t>
            </a:r>
            <a:r>
              <a:rPr lang="zh-CN" altLang="en-US" sz="2000" dirty="0">
                <a:latin typeface="Consolas" panose="020B0609020204030204" pitchFamily="49" charset="0"/>
              </a:rPr>
              <a:t>在 </a:t>
            </a:r>
            <a:r>
              <a:rPr lang="en-US" altLang="zh-CN" sz="2000" dirty="0">
                <a:latin typeface="Consolas" panose="020B0609020204030204" pitchFamily="49" charset="0"/>
              </a:rPr>
              <a:t>HTTP BODY </a:t>
            </a:r>
            <a:r>
              <a:rPr lang="zh-CN" altLang="en-US" sz="2000" dirty="0">
                <a:latin typeface="Consolas" panose="020B0609020204030204" pitchFamily="49" charset="0"/>
              </a:rPr>
              <a:t>中加上 </a:t>
            </a:r>
            <a:r>
              <a:rPr lang="en-US" altLang="zh-CN" sz="2000" dirty="0" err="1"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数据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dictName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set-val?key</a:t>
            </a:r>
            <a:r>
              <a:rPr lang="en-US" altLang="zh-CN" sz="2000" dirty="0">
                <a:latin typeface="Consolas" panose="020B0609020204030204" pitchFamily="49" charset="0"/>
              </a:rPr>
              <a:t>=xxx  </a:t>
            </a:r>
            <a:r>
              <a:rPr lang="zh-CN" altLang="en-US" sz="2000" dirty="0">
                <a:latin typeface="Consolas" panose="020B0609020204030204" pitchFamily="49" charset="0"/>
              </a:rPr>
              <a:t>在 </a:t>
            </a:r>
            <a:r>
              <a:rPr lang="en-US" altLang="zh-CN" sz="2000" dirty="0">
                <a:latin typeface="Consolas" panose="020B0609020204030204" pitchFamily="49" charset="0"/>
              </a:rPr>
              <a:t>HTTP BODY </a:t>
            </a:r>
            <a:r>
              <a:rPr lang="zh-CN" altLang="en-US" sz="2000" dirty="0">
                <a:latin typeface="Consolas" panose="020B0609020204030204" pitchFamily="49" charset="0"/>
              </a:rPr>
              <a:t>中加上 </a:t>
            </a:r>
            <a:r>
              <a:rPr lang="en-US" altLang="zh-CN" sz="2000" dirty="0" err="1"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数据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dictName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remove?key</a:t>
            </a:r>
            <a:r>
              <a:rPr lang="en-US" altLang="zh-CN" sz="2000" dirty="0">
                <a:latin typeface="Consolas" panose="020B0609020204030204" pitchFamily="49" charset="0"/>
              </a:rPr>
              <a:t>=xxx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dictName</a:t>
            </a:r>
            <a:r>
              <a:rPr lang="en-US" altLang="zh-CN" sz="2000" dirty="0">
                <a:latin typeface="Consolas" panose="020B0609020204030204" pitchFamily="49" charset="0"/>
              </a:rPr>
              <a:t>/clear-all</a:t>
            </a:r>
          </a:p>
          <a:p>
            <a:r>
              <a:rPr lang="zh-CN" altLang="en-US" dirty="0"/>
              <a:t>而用</a:t>
            </a:r>
            <a:r>
              <a:rPr lang="en-US" altLang="zh-CN" dirty="0"/>
              <a:t>HTTP Method</a:t>
            </a:r>
            <a:r>
              <a:rPr lang="zh-CN" altLang="en-US" dirty="0"/>
              <a:t>表达动作：</a:t>
            </a:r>
            <a:br>
              <a:rPr lang="en-US" altLang="zh-CN" dirty="0"/>
            </a:b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</a:t>
            </a: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dictName?key</a:t>
            </a:r>
            <a:r>
              <a:rPr lang="en-US" altLang="zh-CN" sz="1900" dirty="0">
                <a:latin typeface="Consolas" panose="020B0609020204030204" pitchFamily="49" charset="0"/>
              </a:rPr>
              <a:t>=xxx   Method=GET</a:t>
            </a:r>
            <a:br>
              <a:rPr lang="en-US" altLang="zh-CN" sz="1900" dirty="0">
                <a:latin typeface="Consolas" panose="020B0609020204030204" pitchFamily="49" charset="0"/>
              </a:rPr>
            </a:b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</a:t>
            </a: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dictName?key</a:t>
            </a:r>
            <a:r>
              <a:rPr lang="en-US" altLang="zh-CN" sz="1900" dirty="0">
                <a:latin typeface="Consolas" panose="020B0609020204030204" pitchFamily="49" charset="0"/>
              </a:rPr>
              <a:t>=xxx   Method=POST   </a:t>
            </a:r>
            <a:r>
              <a:rPr lang="zh-CN" altLang="en-US" sz="1900" dirty="0">
                <a:latin typeface="Consolas" panose="020B0609020204030204" pitchFamily="49" charset="0"/>
              </a:rPr>
              <a:t>在 </a:t>
            </a:r>
            <a:r>
              <a:rPr lang="en-US" altLang="zh-CN" sz="1900" dirty="0">
                <a:latin typeface="Consolas" panose="020B0609020204030204" pitchFamily="49" charset="0"/>
              </a:rPr>
              <a:t>HTTP BODY </a:t>
            </a:r>
            <a:r>
              <a:rPr lang="zh-CN" altLang="en-US" sz="1900" dirty="0">
                <a:latin typeface="Consolas" panose="020B0609020204030204" pitchFamily="49" charset="0"/>
              </a:rPr>
              <a:t>中加上 </a:t>
            </a:r>
            <a:r>
              <a:rPr lang="en-US" altLang="zh-CN" sz="1900" dirty="0" err="1">
                <a:latin typeface="Consolas" panose="020B0609020204030204" pitchFamily="49" charset="0"/>
              </a:rPr>
              <a:t>val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zh-CN" altLang="en-US" sz="1900" dirty="0">
                <a:latin typeface="Consolas" panose="020B0609020204030204" pitchFamily="49" charset="0"/>
              </a:rPr>
              <a:t>数据</a:t>
            </a:r>
            <a:br>
              <a:rPr lang="en-US" altLang="zh-CN" sz="1900" dirty="0">
                <a:latin typeface="Consolas" panose="020B0609020204030204" pitchFamily="49" charset="0"/>
              </a:rPr>
            </a:b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</a:t>
            </a: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dictName?key</a:t>
            </a:r>
            <a:r>
              <a:rPr lang="en-US" altLang="zh-CN" sz="1900" dirty="0">
                <a:latin typeface="Consolas" panose="020B0609020204030204" pitchFamily="49" charset="0"/>
              </a:rPr>
              <a:t>=xxx   Method=PUT    </a:t>
            </a:r>
            <a:r>
              <a:rPr lang="zh-CN" altLang="en-US" sz="1900" dirty="0">
                <a:latin typeface="Consolas" panose="020B0609020204030204" pitchFamily="49" charset="0"/>
              </a:rPr>
              <a:t>在 </a:t>
            </a:r>
            <a:r>
              <a:rPr lang="en-US" altLang="zh-CN" sz="1900" dirty="0">
                <a:latin typeface="Consolas" panose="020B0609020204030204" pitchFamily="49" charset="0"/>
              </a:rPr>
              <a:t>HTTP BODY </a:t>
            </a:r>
            <a:r>
              <a:rPr lang="zh-CN" altLang="en-US" sz="1900" dirty="0">
                <a:latin typeface="Consolas" panose="020B0609020204030204" pitchFamily="49" charset="0"/>
              </a:rPr>
              <a:t>中加上 </a:t>
            </a:r>
            <a:r>
              <a:rPr lang="en-US" altLang="zh-CN" sz="1900" dirty="0" err="1">
                <a:latin typeface="Consolas" panose="020B0609020204030204" pitchFamily="49" charset="0"/>
              </a:rPr>
              <a:t>val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zh-CN" altLang="en-US" sz="1900" dirty="0">
                <a:latin typeface="Consolas" panose="020B0609020204030204" pitchFamily="49" charset="0"/>
              </a:rPr>
              <a:t>数据</a:t>
            </a:r>
            <a:br>
              <a:rPr lang="en-US" altLang="zh-CN" sz="1900" dirty="0">
                <a:latin typeface="Consolas" panose="020B0609020204030204" pitchFamily="49" charset="0"/>
              </a:rPr>
            </a:b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</a:t>
            </a: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dictName?key</a:t>
            </a:r>
            <a:r>
              <a:rPr lang="en-US" altLang="zh-CN" sz="1900" dirty="0">
                <a:latin typeface="Consolas" panose="020B0609020204030204" pitchFamily="49" charset="0"/>
              </a:rPr>
              <a:t>=xxx   Method=DELETE</a:t>
            </a:r>
            <a:br>
              <a:rPr lang="en-US" altLang="zh-CN" sz="1900" dirty="0">
                <a:latin typeface="Consolas" panose="020B0609020204030204" pitchFamily="49" charset="0"/>
              </a:rPr>
            </a:b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</a:t>
            </a:r>
            <a:r>
              <a:rPr lang="en-US" altLang="zh-CN" sz="1900" dirty="0">
                <a:latin typeface="Consolas" panose="020B0609020204030204" pitchFamily="49" charset="0"/>
              </a:rPr>
              <a:t>/</a:t>
            </a:r>
            <a:r>
              <a:rPr lang="en-US" altLang="zh-CN" sz="1900" dirty="0" err="1">
                <a:latin typeface="Consolas" panose="020B0609020204030204" pitchFamily="49" charset="0"/>
              </a:rPr>
              <a:t>dictName</a:t>
            </a:r>
            <a:r>
              <a:rPr lang="en-US" altLang="zh-CN" sz="1900" dirty="0">
                <a:latin typeface="Consolas" panose="020B0609020204030204" pitchFamily="49" charset="0"/>
              </a:rPr>
              <a:t>           Method=DELETE </a:t>
            </a:r>
            <a:r>
              <a:rPr lang="zh-CN" altLang="en-US" sz="1900" dirty="0">
                <a:latin typeface="Consolas" panose="020B0609020204030204" pitchFamily="49" charset="0"/>
              </a:rPr>
              <a:t>不指定</a:t>
            </a:r>
            <a:r>
              <a:rPr lang="en-US" altLang="zh-CN" sz="1900" dirty="0">
                <a:latin typeface="Consolas" panose="020B0609020204030204" pitchFamily="49" charset="0"/>
              </a:rPr>
              <a:t>key</a:t>
            </a:r>
            <a:r>
              <a:rPr lang="zh-CN" altLang="en-US" sz="1900" dirty="0">
                <a:latin typeface="Consolas" panose="020B0609020204030204" pitchFamily="49" charset="0"/>
              </a:rPr>
              <a:t>，表示删除所有数据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3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6BF7E-039B-428E-B205-95A83C16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</a:t>
            </a:r>
            <a:r>
              <a:rPr lang="zh-CN" altLang="en-US" dirty="0"/>
              <a:t>接口风格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ACA24-558E-4FB8-BEE1-C349C71A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 ~= URL + HTTP Method + </a:t>
            </a:r>
            <a:r>
              <a:rPr lang="zh-CN" altLang="en-US" b="1" dirty="0"/>
              <a:t>数据表示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RESTful API</a:t>
            </a:r>
            <a:r>
              <a:rPr lang="zh-CN" altLang="en-US" dirty="0"/>
              <a:t>不仅假设数据操作只有 </a:t>
            </a:r>
            <a:r>
              <a:rPr lang="en-US" altLang="zh-CN" dirty="0"/>
              <a:t>CRUD 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种，</a:t>
            </a:r>
            <a:endParaRPr lang="en-US" altLang="zh-CN" dirty="0"/>
          </a:p>
          <a:p>
            <a:r>
              <a:rPr lang="zh-CN" altLang="en-US" dirty="0"/>
              <a:t>还假设数据传输类型只有 </a:t>
            </a:r>
            <a:r>
              <a:rPr lang="en-US" altLang="zh-CN" dirty="0"/>
              <a:t>“JSON”</a:t>
            </a:r>
            <a:r>
              <a:rPr lang="zh-CN" altLang="en-US" dirty="0"/>
              <a:t>，</a:t>
            </a:r>
            <a:r>
              <a:rPr lang="en-US" altLang="zh-CN" dirty="0"/>
              <a:t> “XML”</a:t>
            </a:r>
            <a:r>
              <a:rPr lang="zh-CN" altLang="en-US" dirty="0"/>
              <a:t>，</a:t>
            </a:r>
            <a:r>
              <a:rPr lang="en-US" altLang="zh-CN" dirty="0"/>
              <a:t> “JPEG” </a:t>
            </a:r>
            <a:r>
              <a:rPr lang="zh-CN" altLang="en-US" dirty="0"/>
              <a:t>等少数几种。</a:t>
            </a:r>
            <a:endParaRPr lang="en-US" altLang="zh-CN" dirty="0"/>
          </a:p>
          <a:p>
            <a:endParaRPr lang="fr-FR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HTTP HEADER</a:t>
            </a:r>
            <a:r>
              <a:rPr lang="zh-CN" altLang="en-US" dirty="0"/>
              <a:t>中指定数据表示</a:t>
            </a:r>
            <a:endParaRPr lang="fr-FR" altLang="zh-CN" dirty="0"/>
          </a:p>
          <a:p>
            <a:r>
              <a:rPr lang="fr-FR" altLang="zh-CN" dirty="0">
                <a:latin typeface="Consolas" panose="020B0609020204030204" pitchFamily="49" charset="0"/>
              </a:rPr>
              <a:t>Content-Type: application/json; charset=UTF-8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可以允许用户自定义数据表示：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</a:rPr>
              <a:t>节选自之前的</a:t>
            </a:r>
            <a:r>
              <a:rPr lang="en-US" altLang="zh-CN" dirty="0" err="1">
                <a:latin typeface="Consolas" panose="020B0609020204030204" pitchFamily="49" charset="0"/>
              </a:rPr>
              <a:t>gRPC</a:t>
            </a:r>
            <a:r>
              <a:rPr lang="en-US" altLang="zh-CN" dirty="0">
                <a:latin typeface="Consolas" panose="020B0609020204030204" pitchFamily="49" charset="0"/>
              </a:rPr>
              <a:t> IDL</a:t>
            </a:r>
            <a:r>
              <a:rPr lang="zh-CN" altLang="en-US" dirty="0">
                <a:latin typeface="Consolas" panose="020B0609020204030204" pitchFamily="49" charset="0"/>
              </a:rPr>
              <a:t>的代码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message </a:t>
            </a:r>
            <a:r>
              <a:rPr lang="en-US" altLang="zh-CN" dirty="0" err="1">
                <a:latin typeface="Consolas" panose="020B0609020204030204" pitchFamily="49" charset="0"/>
              </a:rPr>
              <a:t>HelloRequest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string name = 1;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86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B3C11-BA5C-4F51-A4C9-A0F3EBA7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A3B63-E621-4429-8ED1-02B56F77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接口描述语言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02A0-94B3-49A0-B81B-9BB15A69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接口描述语言（略）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FB397-EF00-4FF6-8E4E-69AD80D9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URL+HTTP</a:t>
            </a:r>
            <a:r>
              <a:rPr lang="zh-CN" altLang="en-US" dirty="0"/>
              <a:t>就可以描述一个</a:t>
            </a:r>
            <a:r>
              <a:rPr lang="en-US" altLang="zh-CN" dirty="0"/>
              <a:t>RESTful API</a:t>
            </a:r>
            <a:r>
              <a:rPr lang="zh-CN" altLang="en-US" dirty="0"/>
              <a:t>，不需要专门的接口描述语言。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将接口描述保存在一个文本文件中：</a:t>
            </a:r>
            <a:endParaRPr lang="en-US" altLang="zh-CN" dirty="0"/>
          </a:p>
          <a:p>
            <a:r>
              <a:rPr lang="en-US" altLang="zh-CN" dirty="0" err="1"/>
              <a:t>gRPC</a:t>
            </a:r>
            <a:r>
              <a:rPr lang="zh-CN" altLang="en-US" dirty="0"/>
              <a:t>将一个</a:t>
            </a:r>
            <a:r>
              <a:rPr lang="en-US" altLang="zh-CN" dirty="0"/>
              <a:t>IDL</a:t>
            </a:r>
            <a:r>
              <a:rPr lang="zh-CN" altLang="en-US" dirty="0"/>
              <a:t>实例保存在</a:t>
            </a:r>
            <a:r>
              <a:rPr lang="en-US" altLang="zh-CN" dirty="0"/>
              <a:t>”.proto”</a:t>
            </a:r>
            <a:r>
              <a:rPr lang="zh-CN" altLang="en-US" dirty="0"/>
              <a:t>文件中。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REST</a:t>
            </a:r>
            <a:r>
              <a:rPr lang="zh-CN" altLang="en-US" dirty="0"/>
              <a:t>可以将接口描述记录在开发者文档中；</a:t>
            </a:r>
            <a:endParaRPr lang="en-US" altLang="zh-CN" dirty="0"/>
          </a:p>
          <a:p>
            <a:r>
              <a:rPr lang="zh-CN" altLang="en-US" dirty="0"/>
              <a:t>也可以用</a:t>
            </a:r>
            <a:r>
              <a:rPr lang="en-US" altLang="zh-CN" dirty="0"/>
              <a:t>Hypermedia</a:t>
            </a:r>
            <a:r>
              <a:rPr lang="zh-CN" altLang="en-US" dirty="0"/>
              <a:t>发布到</a:t>
            </a:r>
            <a:r>
              <a:rPr lang="en-US" altLang="zh-CN" dirty="0"/>
              <a:t>Web</a:t>
            </a:r>
            <a:r>
              <a:rPr lang="zh-CN" altLang="en-US" dirty="0"/>
              <a:t>上（被称为</a:t>
            </a:r>
            <a:r>
              <a:rPr lang="en-US" altLang="zh-CN" dirty="0"/>
              <a:t>HATEOAS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351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D9415-FA5A-4172-AD9E-6FB01D04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接口描述语言（略）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E52BA-B600-4BEE-B41E-64508E1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hypermedia</a:t>
            </a:r>
            <a:r>
              <a:rPr lang="zh-CN" altLang="en-US" dirty="0"/>
              <a:t>：</a:t>
            </a:r>
            <a:r>
              <a:rPr lang="en-US" altLang="zh-CN" dirty="0"/>
              <a:t>https://api.github.com/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...,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sv-SE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CN" sz="2000" dirty="0">
                <a:latin typeface="Consolas" panose="020B0609020204030204" pitchFamily="49" charset="0"/>
              </a:rPr>
              <a:t> "gists_url": "https://api.github.com/gists{/gist_id}",</a:t>
            </a:r>
          </a:p>
          <a:p>
            <a:pPr marL="0" indent="0">
              <a:buNone/>
            </a:pPr>
            <a:r>
              <a:rPr lang="sv-SE" altLang="zh-CN" sz="20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sv-SE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1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A38E2-126E-4BB8-8A42-9A66076C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D41EE-5867-4191-92A0-F5EEA414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协议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</p:txBody>
      </p:sp>
    </p:spTree>
    <p:extLst>
      <p:ext uri="{BB962C8B-B14F-4D97-AF65-F5344CB8AC3E}">
        <p14:creationId xmlns:p14="http://schemas.microsoft.com/office/powerpoint/2010/main" val="1498490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DCD5-F7C1-4841-A43D-FC83E47D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</a:t>
            </a:r>
            <a:r>
              <a:rPr lang="zh-CN" altLang="en-US" dirty="0"/>
              <a:t> 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A0004-E03E-4EE4-B623-09C8AF51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HTTP</a:t>
            </a:r>
            <a:r>
              <a:rPr lang="zh-CN" altLang="en-US" dirty="0"/>
              <a:t>作为应用层协议，一般的程序语言都有完善的</a:t>
            </a:r>
            <a:r>
              <a:rPr lang="en-US" altLang="zh-CN" dirty="0"/>
              <a:t>HTTP</a:t>
            </a:r>
            <a:r>
              <a:rPr lang="zh-CN" altLang="en-US" dirty="0"/>
              <a:t>库。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协议除了可以表达 </a:t>
            </a:r>
            <a:r>
              <a:rPr lang="en-US" altLang="zh-CN" dirty="0"/>
              <a:t>Method</a:t>
            </a:r>
            <a:r>
              <a:rPr lang="zh-CN" altLang="en-US" dirty="0"/>
              <a:t>，数据表示外，还有其他功能：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Versioning</a:t>
            </a:r>
            <a:r>
              <a:rPr lang="zh-CN" altLang="en-US" dirty="0"/>
              <a:t>：</a:t>
            </a:r>
            <a:r>
              <a:rPr lang="en-US" altLang="zh-CN" dirty="0">
                <a:latin typeface="Consolas" panose="020B0609020204030204" pitchFamily="49" charset="0"/>
              </a:rPr>
              <a:t>X-GitHub-Media-Type: github.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</a:rPr>
              <a:t>v3</a:t>
            </a:r>
          </a:p>
          <a:p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CN" dirty="0"/>
              <a:t>Client</a:t>
            </a:r>
            <a:r>
              <a:rPr lang="zh-CN" altLang="en-US" dirty="0"/>
              <a:t>可以在</a:t>
            </a:r>
            <a:r>
              <a:rPr lang="en-US" altLang="zh-CN" dirty="0"/>
              <a:t>HTTP Request</a:t>
            </a:r>
            <a:r>
              <a:rPr lang="zh-CN" altLang="en-US" dirty="0"/>
              <a:t>中指定期望得到的数据表示：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Accept: application/</a:t>
            </a:r>
            <a:r>
              <a:rPr lang="en-US" altLang="zh-CN" dirty="0" err="1">
                <a:latin typeface="Consolas" panose="020B0609020204030204" pitchFamily="49" charset="0"/>
              </a:rPr>
              <a:t>vnd.github.VERSION.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html+json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3786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EF3F9-BBCA-439D-8CD2-FBF4E002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2B9F5-FAB0-426E-9E2B-E1432C8E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数据传输总线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636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E7FC3-3476-4E9A-9518-83C327F6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数据传输总线（略）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27390-54D3-41EE-87B9-45E65FCC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一般的程序语言都有</a:t>
            </a:r>
            <a:r>
              <a:rPr lang="en-US" altLang="zh-CN" dirty="0"/>
              <a:t>HTTP</a:t>
            </a:r>
            <a:r>
              <a:rPr lang="zh-CN" altLang="en-US" dirty="0"/>
              <a:t>的库：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jQuery.post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url</a:t>
            </a:r>
            <a:r>
              <a:rPr lang="en-US" altLang="zh-CN" sz="2400" dirty="0">
                <a:latin typeface="Consolas" panose="020B0609020204030204" pitchFamily="49" charset="0"/>
              </a:rPr>
              <a:t>,  // </a:t>
            </a:r>
            <a:r>
              <a:rPr lang="zh-CN" altLang="en-US" sz="2400" dirty="0">
                <a:latin typeface="Consolas" panose="020B0609020204030204" pitchFamily="49" charset="0"/>
              </a:rPr>
              <a:t>指定</a:t>
            </a:r>
            <a:r>
              <a:rPr lang="en-US" altLang="zh-CN" sz="2400" dirty="0" err="1">
                <a:latin typeface="Consolas" panose="020B0609020204030204" pitchFamily="49" charset="0"/>
              </a:rPr>
              <a:t>url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            data, // jQuery</a:t>
            </a:r>
            <a:r>
              <a:rPr lang="zh-CN" altLang="en-US" sz="2400" dirty="0">
                <a:latin typeface="Consolas" panose="020B0609020204030204" pitchFamily="49" charset="0"/>
              </a:rPr>
              <a:t>会自动将其翻译为某种数据表示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            success(data, </a:t>
            </a:r>
            <a:r>
              <a:rPr lang="en-US" altLang="zh-CN" sz="2400" dirty="0" err="1">
                <a:latin typeface="Consolas" panose="020B0609020204030204" pitchFamily="49" charset="0"/>
              </a:rPr>
              <a:t>textStatus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jqXHR</a:t>
            </a:r>
            <a:r>
              <a:rPr lang="en-US" altLang="zh-CN" sz="2400" dirty="0">
                <a:latin typeface="Consolas" panose="020B0609020204030204" pitchFamily="49" charset="0"/>
              </a:rPr>
              <a:t>), //</a:t>
            </a:r>
            <a:r>
              <a:rPr lang="zh-CN" altLang="en-US" sz="2400" dirty="0">
                <a:latin typeface="Consolas" panose="020B0609020204030204" pitchFamily="49" charset="0"/>
              </a:rPr>
              <a:t>异步处理函数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            </a:t>
            </a:r>
            <a:r>
              <a:rPr lang="en-US" altLang="zh-CN" sz="2400" dirty="0" err="1">
                <a:latin typeface="Consolas" panose="020B0609020204030204" pitchFamily="49" charset="0"/>
              </a:rPr>
              <a:t>dataType</a:t>
            </a:r>
            <a:r>
              <a:rPr lang="en-US" altLang="zh-CN" sz="2400" dirty="0">
                <a:latin typeface="Consolas" panose="020B0609020204030204" pitchFamily="49" charset="0"/>
              </a:rPr>
              <a:t>) // </a:t>
            </a:r>
            <a:r>
              <a:rPr lang="zh-CN" altLang="en-US" sz="2400" dirty="0">
                <a:latin typeface="Consolas" panose="020B0609020204030204" pitchFamily="49" charset="0"/>
              </a:rPr>
              <a:t>指定期望返回的数据表示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39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E223F-0066-44BA-8367-AADCCD5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5E22F-D738-486D-9E8B-F2EDDB38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异常和错误处理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</p:txBody>
      </p:sp>
    </p:spTree>
    <p:extLst>
      <p:ext uri="{BB962C8B-B14F-4D97-AF65-F5344CB8AC3E}">
        <p14:creationId xmlns:p14="http://schemas.microsoft.com/office/powerpoint/2010/main" val="28073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B13BDBB0-8814-428B-8D07-CE2F936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418FFAE8-435D-4DA3-937C-1136D39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接口风格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</p:txBody>
      </p:sp>
    </p:spTree>
    <p:extLst>
      <p:ext uri="{BB962C8B-B14F-4D97-AF65-F5344CB8AC3E}">
        <p14:creationId xmlns:p14="http://schemas.microsoft.com/office/powerpoint/2010/main" val="329578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52DC-EFC9-4D45-89ED-6B31945B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异常和错误处理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1FF75-DCCD-496D-9105-FB56F0F5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HTTP Status Code</a:t>
            </a:r>
            <a:r>
              <a:rPr lang="zh-CN" altLang="en-US" dirty="0"/>
              <a:t>处理异常。</a:t>
            </a:r>
            <a:endParaRPr lang="en-US" altLang="zh-CN" dirty="0"/>
          </a:p>
          <a:p>
            <a:r>
              <a:rPr lang="en-US" altLang="zh-CN" dirty="0"/>
              <a:t>200</a:t>
            </a:r>
            <a:r>
              <a:rPr lang="zh-CN" altLang="en-US" dirty="0"/>
              <a:t>表示成功，</a:t>
            </a:r>
            <a:r>
              <a:rPr lang="en-US" altLang="zh-CN" dirty="0"/>
              <a:t>403</a:t>
            </a:r>
            <a:r>
              <a:rPr lang="zh-CN" altLang="en-US" dirty="0"/>
              <a:t>表示权限验证失败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jQuery.post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url</a:t>
            </a:r>
            <a:r>
              <a:rPr lang="en-US" altLang="zh-CN" dirty="0">
                <a:latin typeface="Consolas" panose="020B0609020204030204" pitchFamily="49" charset="0"/>
              </a:rPr>
              <a:t>, data,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success(data,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textStatus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jqXHR</a:t>
            </a:r>
            <a:r>
              <a:rPr lang="en-US" altLang="zh-CN" dirty="0">
                <a:latin typeface="Consolas" panose="020B0609020204030204" pitchFamily="49" charset="0"/>
              </a:rPr>
              <a:t>),</a:t>
            </a:r>
            <a:br>
              <a:rPr lang="zh-CN" altLang="en-US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dataType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61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BF35F-DCB9-4D4F-BF95-B8C9A9E5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08771-6FC6-4B19-ACCC-CD1CF8DC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典型的部署方式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</p:txBody>
      </p:sp>
    </p:spTree>
    <p:extLst>
      <p:ext uri="{BB962C8B-B14F-4D97-AF65-F5344CB8AC3E}">
        <p14:creationId xmlns:p14="http://schemas.microsoft.com/office/powerpoint/2010/main" val="2274748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D3985-1053-40F6-930F-0C9C1DE3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典型的部署方式（略）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9BE77-6EE3-4382-BEA4-3C7237E4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可以像</a:t>
            </a:r>
            <a:r>
              <a:rPr lang="en-US" altLang="zh-CN" dirty="0"/>
              <a:t>Apache</a:t>
            </a:r>
            <a:r>
              <a:rPr lang="zh-CN" altLang="en-US" dirty="0"/>
              <a:t>那样自己处理</a:t>
            </a:r>
            <a:r>
              <a:rPr lang="en-US" altLang="zh-CN" dirty="0"/>
              <a:t>http</a:t>
            </a:r>
            <a:r>
              <a:rPr lang="zh-CN" altLang="en-US" dirty="0"/>
              <a:t>请求；</a:t>
            </a:r>
            <a:endParaRPr lang="en-US" altLang="zh-CN" dirty="0"/>
          </a:p>
          <a:p>
            <a:r>
              <a:rPr lang="zh-CN" altLang="en-US" dirty="0"/>
              <a:t>也可以像</a:t>
            </a:r>
            <a:r>
              <a:rPr lang="en-US" altLang="zh-CN" dirty="0" err="1"/>
              <a:t>nginx</a:t>
            </a:r>
            <a:r>
              <a:rPr lang="zh-CN" altLang="en-US" dirty="0"/>
              <a:t>那样使用反向代理，将</a:t>
            </a:r>
            <a:r>
              <a:rPr lang="en-US" altLang="zh-CN" dirty="0"/>
              <a:t>http</a:t>
            </a:r>
            <a:r>
              <a:rPr lang="zh-CN" altLang="en-US" dirty="0"/>
              <a:t>请求转发给其他的服务。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构建完毕后可以直接作为一个</a:t>
            </a:r>
            <a:r>
              <a:rPr lang="en-US" altLang="zh-CN" dirty="0"/>
              <a:t>HTTP</a:t>
            </a:r>
            <a:r>
              <a:rPr lang="zh-CN" altLang="en-US" dirty="0"/>
              <a:t>服务器启动。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</a:t>
            </a:r>
            <a:r>
              <a:rPr lang="en-US" altLang="zh-CN" dirty="0"/>
              <a:t>http</a:t>
            </a:r>
            <a:r>
              <a:rPr lang="zh-CN" altLang="en-US" dirty="0"/>
              <a:t>服务器都可以部署</a:t>
            </a:r>
            <a:r>
              <a:rPr lang="en-US" altLang="zh-CN" dirty="0"/>
              <a:t>RESTful API</a:t>
            </a:r>
            <a:r>
              <a:rPr lang="zh-CN" altLang="en-US" dirty="0"/>
              <a:t>，选择也很多。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134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B9C63-A8BB-425B-B6DE-6F1EA347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EC32A-65B5-4F83-A5A9-824A5160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接口描述语言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其他的特点以及衍生的思考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931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C8650-D936-4E56-AAD3-91BC7171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衍生思考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F8065-F5F4-4672-973F-5751DD9FC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B7AFA-518E-4B1C-A5E5-40C19EA90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发布在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上，使用</a:t>
            </a:r>
            <a:r>
              <a:rPr lang="en-US" altLang="zh-CN" sz="2000" dirty="0" err="1"/>
              <a:t>IP:port</a:t>
            </a:r>
            <a:r>
              <a:rPr lang="zh-CN" altLang="en-US" sz="2000" dirty="0"/>
              <a:t>获取服务；</a:t>
            </a:r>
            <a:endParaRPr lang="en-US" altLang="zh-CN" sz="2000" dirty="0"/>
          </a:p>
          <a:p>
            <a:r>
              <a:rPr lang="en-US" altLang="zh-CN" sz="2000" dirty="0"/>
              <a:t>IDL</a:t>
            </a:r>
            <a:r>
              <a:rPr lang="zh-CN" altLang="en-US" sz="2000" dirty="0"/>
              <a:t>在事实上会考虑特定语言的特性；</a:t>
            </a:r>
            <a:endParaRPr lang="en-US" altLang="zh-CN" sz="2000" dirty="0"/>
          </a:p>
          <a:p>
            <a:r>
              <a:rPr lang="zh-CN" altLang="en-US" sz="2000" dirty="0"/>
              <a:t>协议复杂，难以维护和扩展；</a:t>
            </a:r>
            <a:endParaRPr lang="en-US" altLang="zh-CN" sz="2000" dirty="0"/>
          </a:p>
          <a:p>
            <a:r>
              <a:rPr lang="en-US" altLang="zh-CN" sz="2000" dirty="0"/>
              <a:t>RPC</a:t>
            </a:r>
            <a:r>
              <a:rPr lang="zh-CN" altLang="en-US" sz="2000" dirty="0"/>
              <a:t>技术发展可能不稳定，有可能出现不兼容的改变。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RPC</a:t>
            </a:r>
            <a:r>
              <a:rPr lang="zh-CN" altLang="en-US" sz="2000" dirty="0"/>
              <a:t>协议设计通常会选择性能很高的方案；</a:t>
            </a:r>
            <a:endParaRPr lang="en-US" altLang="zh-CN" sz="2000" dirty="0"/>
          </a:p>
          <a:p>
            <a:r>
              <a:rPr lang="zh-CN" altLang="en-US" sz="2000" dirty="0"/>
              <a:t>与实际代码亲和力高，开发效率高；</a:t>
            </a:r>
            <a:endParaRPr lang="en-US" altLang="zh-CN" sz="2000" dirty="0"/>
          </a:p>
          <a:p>
            <a:r>
              <a:rPr lang="en-US" altLang="zh-CN" sz="2000" dirty="0"/>
              <a:t>IDL</a:t>
            </a:r>
            <a:r>
              <a:rPr lang="zh-CN" altLang="en-US" sz="2000" dirty="0"/>
              <a:t>能自定义数据类型。</a:t>
            </a:r>
            <a:endParaRPr lang="en-US" altLang="zh-CN" sz="2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381184-B5B5-44FE-BAC6-4E38BBA86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5ACA0-EAC1-4D28-B96B-90A4F2E787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web</a:t>
            </a:r>
            <a:r>
              <a:rPr lang="zh-CN" altLang="en-US" sz="2000" dirty="0"/>
              <a:t>发布，使用</a:t>
            </a:r>
            <a:r>
              <a:rPr lang="en-US" altLang="zh-CN" sz="2000" dirty="0"/>
              <a:t>URL</a:t>
            </a:r>
            <a:r>
              <a:rPr lang="zh-CN" altLang="en-US" sz="2000" dirty="0"/>
              <a:t>获取服务；</a:t>
            </a:r>
            <a:endParaRPr lang="en-US" altLang="zh-CN" sz="2000" dirty="0"/>
          </a:p>
          <a:p>
            <a:r>
              <a:rPr lang="en-US" altLang="zh-CN" sz="2000" dirty="0"/>
              <a:t>IDL</a:t>
            </a:r>
            <a:r>
              <a:rPr lang="zh-CN" altLang="en-US" sz="2000" dirty="0"/>
              <a:t>不考虑任何特定语言的特性；</a:t>
            </a:r>
            <a:endParaRPr lang="en-US" altLang="zh-CN" sz="2000" dirty="0"/>
          </a:p>
          <a:p>
            <a:r>
              <a:rPr lang="zh-CN" altLang="en-US" sz="2000" dirty="0"/>
              <a:t>协议简单，支持广泛；</a:t>
            </a:r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协议很稳定，基本不会有不兼容的改变。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协议性能较差。</a:t>
            </a:r>
            <a:endParaRPr lang="en-US" altLang="zh-CN" sz="2000" dirty="0"/>
          </a:p>
          <a:p>
            <a:r>
              <a:rPr lang="zh-CN" altLang="en-US" sz="2000" dirty="0"/>
              <a:t>各种</a:t>
            </a:r>
            <a:r>
              <a:rPr lang="en-US" altLang="zh-CN" sz="2000" dirty="0"/>
              <a:t>http</a:t>
            </a:r>
            <a:r>
              <a:rPr lang="zh-CN" altLang="en-US" sz="2000" dirty="0"/>
              <a:t>库接口比较复杂，</a:t>
            </a:r>
            <a:r>
              <a:rPr lang="en-US" altLang="zh-CN" sz="2000" dirty="0"/>
              <a:t>rest</a:t>
            </a:r>
            <a:r>
              <a:rPr lang="zh-CN" altLang="en-US" sz="2000" dirty="0"/>
              <a:t>数据表示单调，开发效率低。</a:t>
            </a:r>
          </a:p>
        </p:txBody>
      </p:sp>
    </p:spTree>
    <p:extLst>
      <p:ext uri="{BB962C8B-B14F-4D97-AF65-F5344CB8AC3E}">
        <p14:creationId xmlns:p14="http://schemas.microsoft.com/office/powerpoint/2010/main" val="1758578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6369492-ED73-46C3-B506-17F61356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衍生思考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8890C72-024A-4968-9797-8C27A558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，数据表示相对于</a:t>
            </a:r>
            <a:r>
              <a:rPr lang="en-US" altLang="zh-CN" dirty="0"/>
              <a:t>RPC</a:t>
            </a:r>
            <a:r>
              <a:rPr lang="zh-CN" altLang="en-US" dirty="0"/>
              <a:t>来说比较简陋；</a:t>
            </a:r>
            <a:endParaRPr lang="en-US" altLang="zh-CN" dirty="0"/>
          </a:p>
          <a:p>
            <a:r>
              <a:rPr lang="zh-CN" altLang="en-US" dirty="0"/>
              <a:t>实际上是在引导大家设计出简单的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RESTful API</a:t>
            </a:r>
            <a:r>
              <a:rPr lang="zh-CN" altLang="en-US" dirty="0"/>
              <a:t>，人们必须将一个复杂的服务拆分为很多简单的服务。简单的服务有利于构建出高并发的服务架构。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REST</a:t>
            </a:r>
            <a:r>
              <a:rPr lang="zh-CN" altLang="en-US" dirty="0"/>
              <a:t>还引导人们将各种数据服务实体表示成一个资源，然后用</a:t>
            </a:r>
            <a:r>
              <a:rPr lang="en-US" altLang="zh-CN" dirty="0"/>
              <a:t>RESTful API</a:t>
            </a:r>
            <a:r>
              <a:rPr lang="zh-CN" altLang="en-US" dirty="0"/>
              <a:t>发布到</a:t>
            </a:r>
            <a:r>
              <a:rPr lang="en-US" altLang="zh-CN" dirty="0"/>
              <a:t>Web</a:t>
            </a:r>
            <a:r>
              <a:rPr lang="zh-CN" altLang="en-US" dirty="0"/>
              <a:t>中（</a:t>
            </a:r>
            <a:r>
              <a:rPr lang="en-US" altLang="zh-CN" dirty="0"/>
              <a:t>ROA</a:t>
            </a:r>
            <a:r>
              <a:rPr lang="zh-CN" altLang="en-US" dirty="0"/>
              <a:t>：面向资源的架构）。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097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79AE-59EB-4666-8E56-7CDE6816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REST: </a:t>
            </a:r>
            <a:r>
              <a:rPr lang="zh-CN" altLang="en-US" dirty="0"/>
              <a:t>衍生思考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69026-B835-4314-A858-70C8BFD0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GraphQL</a:t>
            </a:r>
            <a:r>
              <a:rPr lang="zh-CN" altLang="en-US" dirty="0"/>
              <a:t>：尝试定制化服务器返回的数据表示。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https://developer.github.com/v4/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不过我们在使用过程中遇到了一些麻烦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18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D68A-03B8-4D1B-82E6-693F4B6D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SOA: Service Oriented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E659B-E017-42A5-8826-439B1887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一般的</a:t>
            </a:r>
            <a:r>
              <a:rPr lang="en-US" altLang="zh-CN" dirty="0"/>
              <a:t>App</a:t>
            </a:r>
            <a:r>
              <a:rPr lang="zh-CN" altLang="en-US" dirty="0"/>
              <a:t>会用到很多服务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各个服务可能使用不同的协议；</a:t>
            </a:r>
            <a:endParaRPr lang="en-US" altLang="zh-CN" dirty="0"/>
          </a:p>
          <a:p>
            <a:r>
              <a:rPr lang="zh-CN" altLang="en-US" dirty="0"/>
              <a:t>即使协议相同，接口描述确实未知的；</a:t>
            </a:r>
            <a:endParaRPr lang="en-US" altLang="zh-CN" dirty="0"/>
          </a:p>
          <a:p>
            <a:r>
              <a:rPr lang="zh-CN" altLang="en-US" dirty="0"/>
              <a:t>服务获取的方式不同；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2ED0F2-F65B-4536-A7E8-D5F07668BA8C}"/>
              </a:ext>
            </a:extLst>
          </p:cNvPr>
          <p:cNvSpPr txBox="1"/>
          <p:nvPr/>
        </p:nvSpPr>
        <p:spPr>
          <a:xfrm>
            <a:off x="1280161" y="3164251"/>
            <a:ext cx="18875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App as Client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93A568-DE1D-4498-9229-31C368E94DEE}"/>
              </a:ext>
            </a:extLst>
          </p:cNvPr>
          <p:cNvSpPr txBox="1"/>
          <p:nvPr/>
        </p:nvSpPr>
        <p:spPr>
          <a:xfrm>
            <a:off x="5127171" y="2370909"/>
            <a:ext cx="352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Service 1 (</a:t>
            </a:r>
            <a:r>
              <a:rPr lang="zh-CN" altLang="en-US" dirty="0"/>
              <a:t>使用 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发布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EEA031-D4C9-47CE-BFC5-E1FCEB688046}"/>
              </a:ext>
            </a:extLst>
          </p:cNvPr>
          <p:cNvSpPr txBox="1"/>
          <p:nvPr/>
        </p:nvSpPr>
        <p:spPr>
          <a:xfrm>
            <a:off x="5127171" y="3139752"/>
            <a:ext cx="352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Service 2(</a:t>
            </a:r>
            <a:r>
              <a:rPr lang="zh-CN" altLang="en-US" dirty="0"/>
              <a:t>使用 </a:t>
            </a:r>
            <a:r>
              <a:rPr lang="en-US" altLang="zh-CN" dirty="0"/>
              <a:t>RESTful </a:t>
            </a:r>
            <a:r>
              <a:rPr lang="zh-CN" altLang="en-US" dirty="0"/>
              <a:t>发布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FAAF47-A26B-494E-AF10-A86555B45D14}"/>
              </a:ext>
            </a:extLst>
          </p:cNvPr>
          <p:cNvSpPr txBox="1"/>
          <p:nvPr/>
        </p:nvSpPr>
        <p:spPr>
          <a:xfrm>
            <a:off x="5127171" y="3925131"/>
            <a:ext cx="352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Service n (</a:t>
            </a:r>
            <a:r>
              <a:rPr lang="zh-CN" altLang="en-US" dirty="0"/>
              <a:t>使用某种协议发布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7B37B6-FFC9-45DA-8153-7423CAACB0B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167745" y="2555575"/>
            <a:ext cx="1959426" cy="79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5A4311-3D07-4A47-9DE7-166E684AADC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67745" y="3324418"/>
            <a:ext cx="1959426" cy="2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9D6E07-AC17-4567-8187-B91ADEBCE9C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167745" y="3348917"/>
            <a:ext cx="1959426" cy="76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C9B81-DF35-410D-8D34-01ABC0A3051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87391" y="3509084"/>
            <a:ext cx="0" cy="416047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71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7006-D145-4BEC-9C57-445CC639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SOA: Service Oriented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0EACD-2CF6-48EA-B3C6-40C495D8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同时服务发布者也有很多难以实现的需求：</a:t>
            </a:r>
            <a:endParaRPr lang="en-US" altLang="zh-CN" dirty="0"/>
          </a:p>
          <a:p>
            <a:r>
              <a:rPr lang="zh-CN" altLang="en-US" dirty="0"/>
              <a:t>性能（分布式，负载均衡）；</a:t>
            </a:r>
            <a:endParaRPr lang="en-US" altLang="zh-CN" dirty="0"/>
          </a:p>
          <a:p>
            <a:r>
              <a:rPr lang="zh-CN" altLang="en-US" dirty="0"/>
              <a:t>扩展性（随时可以升级服务）；</a:t>
            </a:r>
            <a:endParaRPr lang="en-US" altLang="zh-CN" dirty="0"/>
          </a:p>
          <a:p>
            <a:r>
              <a:rPr lang="zh-CN" altLang="en-US" dirty="0"/>
              <a:t>伸缩性（可以随时向服务集群中加入新的机器）；</a:t>
            </a:r>
            <a:endParaRPr lang="en-US" altLang="zh-CN" dirty="0"/>
          </a:p>
          <a:p>
            <a:r>
              <a:rPr lang="zh-CN" altLang="en-US" dirty="0"/>
              <a:t>可用性（容错，快速重启）；</a:t>
            </a:r>
            <a:endParaRPr lang="en-US" altLang="zh-CN" dirty="0"/>
          </a:p>
          <a:p>
            <a:r>
              <a:rPr lang="zh-CN" altLang="en-US" dirty="0"/>
              <a:t>安全性（访问控制）。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7696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3F9D5-A2BE-4A3B-9EF1-0D0E594D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SOA: </a:t>
            </a:r>
            <a:r>
              <a:rPr lang="zh-CN" altLang="en-US" dirty="0"/>
              <a:t>发布与发现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9488F-FCD3-4CD9-BC5B-2780B570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Registry</a:t>
            </a:r>
            <a:r>
              <a:rPr lang="zh-CN" altLang="en-US" dirty="0"/>
              <a:t>将一个</a:t>
            </a:r>
            <a:r>
              <a:rPr lang="en-US" altLang="zh-CN" dirty="0"/>
              <a:t>RPC</a:t>
            </a:r>
            <a:r>
              <a:rPr lang="zh-CN" altLang="en-US" dirty="0"/>
              <a:t>服务编码为一个</a:t>
            </a:r>
            <a:r>
              <a:rPr lang="en-US" altLang="zh-CN" dirty="0"/>
              <a:t>URL</a:t>
            </a:r>
            <a:r>
              <a:rPr lang="zh-CN" altLang="en-US" dirty="0"/>
              <a:t>，</a:t>
            </a:r>
            <a:r>
              <a:rPr lang="en-US" altLang="zh-CN" dirty="0"/>
              <a:t>Consumer</a:t>
            </a:r>
            <a:r>
              <a:rPr lang="zh-CN" altLang="en-US" dirty="0"/>
              <a:t>使用</a:t>
            </a:r>
            <a:r>
              <a:rPr lang="en-US" altLang="zh-CN" dirty="0"/>
              <a:t>RESTful API</a:t>
            </a:r>
            <a:r>
              <a:rPr lang="zh-CN" altLang="en-US" dirty="0"/>
              <a:t>获取这个服务的</a:t>
            </a:r>
            <a:r>
              <a:rPr lang="en-US" altLang="zh-CN" dirty="0"/>
              <a:t>IP:PORT</a:t>
            </a:r>
            <a:r>
              <a:rPr lang="zh-CN" altLang="en-US" dirty="0"/>
              <a:t>地址，然后才进行</a:t>
            </a:r>
            <a:r>
              <a:rPr lang="en-US" altLang="zh-CN" dirty="0"/>
              <a:t>RPC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E4133-079D-46C3-9D96-241DA24E17B0}"/>
              </a:ext>
            </a:extLst>
          </p:cNvPr>
          <p:cNvSpPr txBox="1"/>
          <p:nvPr/>
        </p:nvSpPr>
        <p:spPr>
          <a:xfrm>
            <a:off x="2860767" y="5404449"/>
            <a:ext cx="122790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E6E26C-8EDF-4F17-B613-E90E0D99939C}"/>
              </a:ext>
            </a:extLst>
          </p:cNvPr>
          <p:cNvSpPr txBox="1"/>
          <p:nvPr/>
        </p:nvSpPr>
        <p:spPr>
          <a:xfrm>
            <a:off x="7185660" y="5404453"/>
            <a:ext cx="107115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Provider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BC6845-BDD1-48DF-BB50-38A87279CE8D}"/>
              </a:ext>
            </a:extLst>
          </p:cNvPr>
          <p:cNvSpPr txBox="1"/>
          <p:nvPr/>
        </p:nvSpPr>
        <p:spPr>
          <a:xfrm>
            <a:off x="5151664" y="3116671"/>
            <a:ext cx="9710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Registry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161265-8700-45A8-AC35-D7A446BA5722}"/>
              </a:ext>
            </a:extLst>
          </p:cNvPr>
          <p:cNvCxnSpPr>
            <a:stCxn id="7" idx="0"/>
            <a:endCxn id="8" idx="3"/>
          </p:cNvCxnSpPr>
          <p:nvPr/>
        </p:nvCxnSpPr>
        <p:spPr>
          <a:xfrm flipH="1" flipV="1">
            <a:off x="6122670" y="3301337"/>
            <a:ext cx="1598567" cy="21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55F8FF-D4C6-4F22-A1AE-02F8CC18BA3E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3474721" y="3301337"/>
            <a:ext cx="1676943" cy="210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E45310-1EE7-4005-9C24-0087ED160FD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088675" y="5589115"/>
            <a:ext cx="309698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CE5C2-4CAA-4508-8FA4-1BAA3835AA93}"/>
              </a:ext>
            </a:extLst>
          </p:cNvPr>
          <p:cNvSpPr txBox="1"/>
          <p:nvPr/>
        </p:nvSpPr>
        <p:spPr>
          <a:xfrm>
            <a:off x="7286625" y="3994601"/>
            <a:ext cx="324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 注册：</a:t>
            </a:r>
            <a:r>
              <a:rPr lang="en-US" altLang="zh-CN" dirty="0"/>
              <a:t>Provider</a:t>
            </a:r>
            <a:r>
              <a:rPr lang="zh-CN" altLang="en-US" dirty="0"/>
              <a:t>向</a:t>
            </a:r>
            <a:r>
              <a:rPr lang="en-US" altLang="zh-CN" dirty="0"/>
              <a:t>Registry</a:t>
            </a:r>
            <a:r>
              <a:rPr lang="zh-CN" altLang="en-US" dirty="0"/>
              <a:t>提交部署地址</a:t>
            </a:r>
            <a:r>
              <a:rPr lang="en-US" altLang="zh-CN" dirty="0"/>
              <a:t>IP:PORT</a:t>
            </a:r>
            <a:r>
              <a:rPr lang="zh-CN" altLang="en-US" dirty="0"/>
              <a:t>，以及服务名称</a:t>
            </a:r>
            <a:r>
              <a:rPr lang="en-US" altLang="zh-CN" dirty="0"/>
              <a:t>SN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9AA2E5-99C4-4E83-AD14-FE9CB1818B56}"/>
              </a:ext>
            </a:extLst>
          </p:cNvPr>
          <p:cNvSpPr txBox="1"/>
          <p:nvPr/>
        </p:nvSpPr>
        <p:spPr>
          <a:xfrm>
            <a:off x="1632041" y="4001294"/>
            <a:ext cx="2614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②订阅：</a:t>
            </a:r>
            <a:r>
              <a:rPr lang="en-US" altLang="zh-CN" dirty="0"/>
              <a:t>Consumer</a:t>
            </a:r>
            <a:r>
              <a:rPr lang="zh-CN" altLang="en-US" dirty="0"/>
              <a:t>向</a:t>
            </a:r>
            <a:r>
              <a:rPr lang="en-US" altLang="zh-CN" dirty="0"/>
              <a:t>Registry</a:t>
            </a:r>
            <a:r>
              <a:rPr lang="zh-CN" altLang="en-US" dirty="0"/>
              <a:t>查询服务</a:t>
            </a:r>
            <a:r>
              <a:rPr lang="en-US" altLang="zh-CN" dirty="0"/>
              <a:t>SN</a:t>
            </a:r>
            <a:r>
              <a:rPr lang="zh-CN" altLang="en-US" dirty="0"/>
              <a:t>的部署地址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0DE53A-90DD-4915-9C7B-9330C6C4CE45}"/>
              </a:ext>
            </a:extLst>
          </p:cNvPr>
          <p:cNvSpPr txBox="1"/>
          <p:nvPr/>
        </p:nvSpPr>
        <p:spPr>
          <a:xfrm>
            <a:off x="4837339" y="5773781"/>
            <a:ext cx="18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 </a:t>
            </a:r>
            <a:r>
              <a:rPr lang="en-US" altLang="zh-CN" dirty="0"/>
              <a:t>RPC</a:t>
            </a:r>
            <a:r>
              <a:rPr lang="zh-CN" altLang="en-US" dirty="0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299062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85192-1941-4693-BF81-606D1E66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</a:t>
            </a:r>
            <a:r>
              <a:rPr lang="zh-CN" altLang="en-US" dirty="0"/>
              <a:t> 接口风格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12FD6-8C7F-45D4-8B3E-F68A1244A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 (Procedure Call)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8CA23-6766-423E-9CFF-107EFBB8D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LDict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b="1" dirty="0">
                <a:latin typeface="Consolas" panose="020B0609020204030204" pitchFamily="49" charset="0"/>
              </a:rPr>
              <a:t>l-</a:t>
            </a:r>
            <a:r>
              <a:rPr lang="en-US" altLang="zh-CN" sz="2000" b="1" dirty="0" err="1">
                <a:latin typeface="Consolas" panose="020B0609020204030204" pitchFamily="49" charset="0"/>
              </a:rPr>
              <a:t>retrieveDict</a:t>
            </a:r>
            <a:r>
              <a:rPr lang="en-US" altLang="zh-CN" sz="2000" dirty="0">
                <a:latin typeface="Consolas" panose="020B0609020204030204" pitchFamily="49" charset="0"/>
              </a:rPr>
              <a:t>(char*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dicName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   </a:t>
            </a:r>
            <a:r>
              <a:rPr lang="en-US" altLang="zh-CN" sz="2000" b="1" dirty="0">
                <a:latin typeface="Consolas" panose="020B0609020204030204" pitchFamily="49" charset="0"/>
              </a:rPr>
              <a:t>l-get</a:t>
            </a:r>
            <a:r>
              <a:rPr lang="en-US" altLang="zh-CN" sz="2000" dirty="0">
                <a:latin typeface="Consolas" panose="020B0609020204030204" pitchFamily="49" charset="0"/>
              </a:rPr>
              <a:t>( </a:t>
            </a:r>
            <a:r>
              <a:rPr lang="en-US" altLang="zh-CN" sz="2000" dirty="0" err="1">
                <a:latin typeface="Consolas" panose="020B0609020204030204" pitchFamily="49" charset="0"/>
              </a:rPr>
              <a:t>LDict</a:t>
            </a:r>
            <a:r>
              <a:rPr lang="en-US" altLang="zh-CN" sz="2000" dirty="0">
                <a:latin typeface="Consolas" panose="020B0609020204030204" pitchFamily="49" charset="0"/>
              </a:rPr>
              <a:t>  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KeyType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ValType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   </a:t>
            </a:r>
            <a:r>
              <a:rPr lang="en-US" altLang="zh-CN" sz="2000" b="1" dirty="0">
                <a:latin typeface="Consolas" panose="020B0609020204030204" pitchFamily="49" charset="0"/>
              </a:rPr>
              <a:t>l-set</a:t>
            </a:r>
            <a:r>
              <a:rPr lang="en-US" altLang="zh-CN" sz="2000" dirty="0">
                <a:latin typeface="Consolas" panose="020B0609020204030204" pitchFamily="49" charset="0"/>
              </a:rPr>
              <a:t>( </a:t>
            </a:r>
            <a:r>
              <a:rPr lang="en-US" altLang="zh-CN" sz="2000" dirty="0" err="1">
                <a:latin typeface="Consolas" panose="020B0609020204030204" pitchFamily="49" charset="0"/>
              </a:rPr>
              <a:t>LDict</a:t>
            </a:r>
            <a:r>
              <a:rPr lang="en-US" altLang="zh-CN" sz="2000" dirty="0">
                <a:latin typeface="Consolas" panose="020B0609020204030204" pitchFamily="49" charset="0"/>
              </a:rPr>
              <a:t>  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KeyType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ValType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l-size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LDict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   </a:t>
            </a:r>
            <a:r>
              <a:rPr lang="en-US" altLang="zh-CN" sz="2000" b="1" dirty="0">
                <a:latin typeface="Consolas" panose="020B0609020204030204" pitchFamily="49" charset="0"/>
              </a:rPr>
              <a:t>l-clear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LDict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7B09E5-1730-4D31-8E14-FF99EF410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RPC (Remote Procedure Call)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3C6AFA-7925-471D-97CF-2896355852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RDict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b="1" dirty="0">
                <a:latin typeface="Consolas" panose="020B0609020204030204" pitchFamily="49" charset="0"/>
              </a:rPr>
              <a:t>r-</a:t>
            </a:r>
            <a:r>
              <a:rPr lang="en-US" altLang="zh-CN" sz="2000" b="1" dirty="0" err="1">
                <a:latin typeface="Consolas" panose="020B0609020204030204" pitchFamily="49" charset="0"/>
              </a:rPr>
              <a:t>retrieveDict</a:t>
            </a:r>
            <a:r>
              <a:rPr lang="en-US" altLang="zh-CN" sz="2000" dirty="0">
                <a:latin typeface="Consolas" panose="020B0609020204030204" pitchFamily="49" charset="0"/>
              </a:rPr>
              <a:t>(char*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dicName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   </a:t>
            </a:r>
            <a:r>
              <a:rPr lang="en-US" altLang="zh-CN" sz="2000" b="1" dirty="0">
                <a:latin typeface="Consolas" panose="020B0609020204030204" pitchFamily="49" charset="0"/>
              </a:rPr>
              <a:t>r-get</a:t>
            </a:r>
            <a:r>
              <a:rPr lang="en-US" altLang="zh-CN" sz="2000" dirty="0">
                <a:latin typeface="Consolas" panose="020B0609020204030204" pitchFamily="49" charset="0"/>
              </a:rPr>
              <a:t>( </a:t>
            </a:r>
            <a:r>
              <a:rPr lang="en-US" altLang="zh-CN" sz="2000" dirty="0" err="1">
                <a:latin typeface="Consolas" panose="020B0609020204030204" pitchFamily="49" charset="0"/>
              </a:rPr>
              <a:t>RDict</a:t>
            </a:r>
            <a:r>
              <a:rPr lang="en-US" altLang="zh-CN" sz="2000" dirty="0">
                <a:latin typeface="Consolas" panose="020B0609020204030204" pitchFamily="49" charset="0"/>
              </a:rPr>
              <a:t>  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KeyType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ValType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   </a:t>
            </a:r>
            <a:r>
              <a:rPr lang="en-US" altLang="zh-CN" sz="2000" b="1" dirty="0">
                <a:latin typeface="Consolas" panose="020B0609020204030204" pitchFamily="49" charset="0"/>
              </a:rPr>
              <a:t>r-set</a:t>
            </a:r>
            <a:r>
              <a:rPr lang="en-US" altLang="zh-CN" sz="2000" dirty="0">
                <a:latin typeface="Consolas" panose="020B0609020204030204" pitchFamily="49" charset="0"/>
              </a:rPr>
              <a:t>( </a:t>
            </a:r>
            <a:r>
              <a:rPr lang="en-US" altLang="zh-CN" sz="2000" dirty="0" err="1">
                <a:latin typeface="Consolas" panose="020B0609020204030204" pitchFamily="49" charset="0"/>
              </a:rPr>
              <a:t>RDict</a:t>
            </a:r>
            <a:r>
              <a:rPr lang="en-US" altLang="zh-CN" sz="2000" dirty="0">
                <a:latin typeface="Consolas" panose="020B0609020204030204" pitchFamily="49" charset="0"/>
              </a:rPr>
              <a:t>  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KeyType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ValType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r-size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RDict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   </a:t>
            </a:r>
            <a:r>
              <a:rPr lang="en-US" altLang="zh-CN" sz="2000" b="1" dirty="0">
                <a:latin typeface="Consolas" panose="020B0609020204030204" pitchFamily="49" charset="0"/>
              </a:rPr>
              <a:t>r-clear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RDict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9CB395-4CB4-4576-AD2B-D5768B7B03CE}"/>
              </a:ext>
            </a:extLst>
          </p:cNvPr>
          <p:cNvSpPr txBox="1"/>
          <p:nvPr/>
        </p:nvSpPr>
        <p:spPr>
          <a:xfrm>
            <a:off x="836612" y="1281053"/>
            <a:ext cx="793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RPC </a:t>
            </a:r>
            <a:r>
              <a:rPr lang="zh-CN" altLang="en-US" sz="2000" dirty="0"/>
              <a:t>本身是一种</a:t>
            </a:r>
            <a:r>
              <a:rPr lang="en-US" altLang="zh-CN" sz="2000" dirty="0"/>
              <a:t>PC</a:t>
            </a:r>
            <a:r>
              <a:rPr lang="zh-CN" altLang="en-US" sz="2000" dirty="0"/>
              <a:t>，是传统</a:t>
            </a:r>
            <a:r>
              <a:rPr lang="en-US" altLang="zh-CN" sz="2000" dirty="0"/>
              <a:t>PC</a:t>
            </a:r>
            <a:r>
              <a:rPr lang="zh-CN" altLang="en-US" sz="2000" dirty="0"/>
              <a:t>的延申，他们的接口风格是一致的。</a:t>
            </a:r>
          </a:p>
        </p:txBody>
      </p:sp>
    </p:spTree>
    <p:extLst>
      <p:ext uri="{BB962C8B-B14F-4D97-AF65-F5344CB8AC3E}">
        <p14:creationId xmlns:p14="http://schemas.microsoft.com/office/powerpoint/2010/main" val="1045158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5832-EF6D-4DDD-9A3B-0CBAED2C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SOA: </a:t>
            </a:r>
            <a:r>
              <a:rPr lang="zh-CN" altLang="en-US" dirty="0"/>
              <a:t>发布与发现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A2709-1856-40AF-A29B-3B3ABF476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AAE83-DC03-4FDF-98E4-DA115D3A5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domain name</a:t>
            </a:r>
            <a:r>
              <a:rPr lang="zh-CN" altLang="en-US" dirty="0"/>
              <a:t>翻译成一系列可能的</a:t>
            </a:r>
            <a:r>
              <a:rPr lang="en-US" altLang="zh-CN" dirty="0"/>
              <a:t>IP:PORT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能返回某个</a:t>
            </a:r>
            <a:r>
              <a:rPr lang="en-US" altLang="zh-CN" dirty="0"/>
              <a:t>domain name</a:t>
            </a:r>
            <a:r>
              <a:rPr lang="zh-CN" altLang="en-US" dirty="0"/>
              <a:t>所支持的所有应用层协议；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可以做到分区服务（</a:t>
            </a:r>
            <a:r>
              <a:rPr lang="en-US" altLang="zh-CN" dirty="0"/>
              <a:t>twitter</a:t>
            </a:r>
            <a:r>
              <a:rPr lang="zh-CN" altLang="en-US" dirty="0"/>
              <a:t>在欧洲的服务器地址与在美国的服务器地址不同）。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865F7-615D-408F-BABA-8D7F3623C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Registry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A6D5E-2741-4F0A-B6FC-B970DE9B1B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service name</a:t>
            </a:r>
            <a:r>
              <a:rPr lang="zh-CN" altLang="en-US" dirty="0"/>
              <a:t>翻译成服务部署的地址；</a:t>
            </a:r>
            <a:endParaRPr lang="en-US" altLang="zh-CN" dirty="0"/>
          </a:p>
          <a:p>
            <a:r>
              <a:rPr lang="en-US" altLang="zh-CN" dirty="0"/>
              <a:t>Registry</a:t>
            </a:r>
            <a:r>
              <a:rPr lang="zh-CN" altLang="en-US" dirty="0"/>
              <a:t>可以提供某个服务的传输层协议和接口描述（</a:t>
            </a:r>
            <a:r>
              <a:rPr lang="en-US" altLang="zh-CN" dirty="0"/>
              <a:t>SOAP</a:t>
            </a:r>
            <a:r>
              <a:rPr lang="zh-CN" altLang="en-US" dirty="0"/>
              <a:t>与</a:t>
            </a:r>
            <a:r>
              <a:rPr lang="en-US" altLang="zh-CN" dirty="0"/>
              <a:t>WSDL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Registry</a:t>
            </a:r>
            <a:r>
              <a:rPr lang="zh-CN" altLang="en-US" dirty="0"/>
              <a:t>也可以返回多个等同服务的部署地址（可以做负载均衡）。</a:t>
            </a:r>
          </a:p>
        </p:txBody>
      </p:sp>
    </p:spTree>
    <p:extLst>
      <p:ext uri="{BB962C8B-B14F-4D97-AF65-F5344CB8AC3E}">
        <p14:creationId xmlns:p14="http://schemas.microsoft.com/office/powerpoint/2010/main" val="335281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9769351-27E8-498A-9400-83CB3E8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SOA: </a:t>
            </a:r>
            <a:r>
              <a:rPr lang="zh-CN" altLang="en-US" dirty="0"/>
              <a:t>发布与发现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764F7E-2407-4D5E-ADBA-664CB5624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9863" cy="4351338"/>
          </a:xfrm>
        </p:spPr>
        <p:txBody>
          <a:bodyPr/>
          <a:lstStyle/>
          <a:p>
            <a:r>
              <a:rPr lang="en-US" altLang="zh-CN" dirty="0"/>
              <a:t>Dubbo</a:t>
            </a:r>
            <a:r>
              <a:rPr lang="zh-CN" altLang="en-US" dirty="0"/>
              <a:t>允许</a:t>
            </a:r>
            <a:r>
              <a:rPr lang="en-US" altLang="zh-CN" dirty="0"/>
              <a:t>service</a:t>
            </a:r>
            <a:r>
              <a:rPr lang="zh-CN" altLang="en-US" dirty="0"/>
              <a:t>注册多个</a:t>
            </a:r>
            <a:r>
              <a:rPr lang="en-US" altLang="zh-CN" dirty="0"/>
              <a:t>Provider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Monitor</a:t>
            </a:r>
            <a:r>
              <a:rPr lang="zh-CN" altLang="en-US" dirty="0"/>
              <a:t>监控</a:t>
            </a:r>
            <a:r>
              <a:rPr lang="en-US" altLang="zh-CN" dirty="0"/>
              <a:t>Provider</a:t>
            </a:r>
            <a:r>
              <a:rPr lang="zh-CN" altLang="en-US" dirty="0"/>
              <a:t>的访问情况；</a:t>
            </a:r>
            <a:endParaRPr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可以根据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Monitor</a:t>
            </a:r>
            <a:r>
              <a:rPr lang="zh-CN" altLang="en-US" dirty="0"/>
              <a:t>服务选择合适的</a:t>
            </a:r>
            <a:r>
              <a:rPr lang="en-US" altLang="zh-CN" dirty="0"/>
              <a:t>Provider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对于负载高的</a:t>
            </a:r>
            <a:r>
              <a:rPr lang="en-US" altLang="zh-CN" dirty="0"/>
              <a:t>Provider</a:t>
            </a:r>
            <a:r>
              <a:rPr lang="zh-CN" altLang="en-US" dirty="0"/>
              <a:t>，</a:t>
            </a:r>
            <a:r>
              <a:rPr lang="en-US" altLang="zh-CN" dirty="0"/>
              <a:t>Monitor</a:t>
            </a:r>
            <a:r>
              <a:rPr lang="zh-CN" altLang="en-US" dirty="0"/>
              <a:t>可以拦截新的请求（熔断）；</a:t>
            </a:r>
            <a:endParaRPr lang="en-US" altLang="zh-CN" dirty="0"/>
          </a:p>
        </p:txBody>
      </p:sp>
      <p:pic>
        <p:nvPicPr>
          <p:cNvPr id="14" name="Picture 2" descr="http://dubbo.apache.org/img/architecture.png">
            <a:extLst>
              <a:ext uri="{FF2B5EF4-FFF2-40B4-BE49-F238E27FC236}">
                <a16:creationId xmlns:a16="http://schemas.microsoft.com/office/drawing/2014/main" id="{273842D9-8CEB-4DD9-B5C3-0C37B8889A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56" y="1825625"/>
            <a:ext cx="5921204" cy="460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61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3C4F85-A896-423A-BB4E-9187D8B0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9C365-F6D0-41F7-87B8-C9B06DDA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SOA</a:t>
            </a:r>
            <a:r>
              <a:rPr lang="zh-CN" altLang="en-US" dirty="0"/>
              <a:t>使用</a:t>
            </a:r>
            <a:r>
              <a:rPr lang="en-US" altLang="zh-CN" dirty="0"/>
              <a:t>Registry</a:t>
            </a:r>
            <a:r>
              <a:rPr lang="zh-CN" altLang="en-US" dirty="0"/>
              <a:t>服务将众多的</a:t>
            </a:r>
            <a:r>
              <a:rPr lang="en-US" altLang="zh-CN" dirty="0"/>
              <a:t>service</a:t>
            </a:r>
            <a:r>
              <a:rPr lang="zh-CN" altLang="en-US" dirty="0"/>
              <a:t>联系起来；</a:t>
            </a:r>
            <a:endParaRPr lang="en-US" altLang="zh-CN" dirty="0"/>
          </a:p>
          <a:p>
            <a:r>
              <a:rPr lang="en-US" altLang="zh-CN" dirty="0"/>
              <a:t>Dubbo</a:t>
            </a:r>
            <a:r>
              <a:rPr lang="zh-CN" altLang="en-US" dirty="0"/>
              <a:t>则又从</a:t>
            </a:r>
            <a:r>
              <a:rPr lang="en-US" altLang="zh-CN" dirty="0"/>
              <a:t>service</a:t>
            </a:r>
            <a:r>
              <a:rPr lang="zh-CN" altLang="en-US" dirty="0"/>
              <a:t>中细分了</a:t>
            </a:r>
            <a:r>
              <a:rPr lang="en-US" altLang="zh-CN" dirty="0"/>
              <a:t>Monitor</a:t>
            </a:r>
            <a:r>
              <a:rPr lang="zh-CN" altLang="en-US" dirty="0"/>
              <a:t>服务；</a:t>
            </a:r>
            <a:endParaRPr lang="en-US" altLang="zh-CN" dirty="0"/>
          </a:p>
          <a:p>
            <a:r>
              <a:rPr lang="zh-CN" altLang="en-US" dirty="0"/>
              <a:t>我们可以更进一步拆分服务，把某些需要执行的特定步骤做成一个单独的服务；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533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AF380-69F9-4392-AAC2-D32BA35B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57459-3256-42D6-820C-F373D8F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CFE97-441E-4461-A83F-93D554A9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82" y="2322580"/>
            <a:ext cx="9043851" cy="43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7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B2FD-075F-4F3F-B865-96026D04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 Gateway</a:t>
            </a:r>
            <a:r>
              <a:rPr lang="zh-CN" altLang="en-US" dirty="0"/>
              <a:t>（反向代理）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867E3-7490-409C-B8CC-41D325DC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Gateway</a:t>
            </a:r>
            <a:r>
              <a:rPr lang="zh-CN" altLang="en-US" sz="1600" dirty="0">
                <a:latin typeface="Consolas" panose="020B0609020204030204" pitchFamily="49" charset="0"/>
              </a:rPr>
              <a:t>反向代理，将用户请求分发给其他服务，外部表现为</a:t>
            </a:r>
            <a:r>
              <a:rPr lang="en-US" altLang="zh-CN" sz="1600" dirty="0">
                <a:latin typeface="Consolas" panose="020B0609020204030204" pitchFamily="49" charset="0"/>
              </a:rPr>
              <a:t>RESTful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latin typeface="Consolas" panose="020B0609020204030204" pitchFamily="49" charset="0"/>
              </a:rPr>
              <a:t>RestController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latin typeface="Consolas" panose="020B0609020204030204" pitchFamily="49" charset="0"/>
              </a:rPr>
              <a:t>SpringBootApplication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 class </a:t>
            </a:r>
            <a:r>
              <a:rPr lang="en-US" altLang="zh-CN" sz="1600" dirty="0" err="1">
                <a:latin typeface="Consolas" panose="020B0609020204030204" pitchFamily="49" charset="0"/>
              </a:rPr>
              <a:t>GatewaySampleApplication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@Value("${</a:t>
            </a:r>
            <a:r>
              <a:rPr lang="en-US" altLang="zh-CN" sz="1600" dirty="0" err="1">
                <a:latin typeface="Consolas" panose="020B0609020204030204" pitchFamily="49" charset="0"/>
              </a:rPr>
              <a:t>remote.home</a:t>
            </a:r>
            <a:r>
              <a:rPr lang="en-US" altLang="zh-CN" sz="1600" dirty="0">
                <a:latin typeface="Consolas" panose="020B0609020204030204" pitchFamily="49" charset="0"/>
              </a:rPr>
              <a:t>}")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private URI home;</a:t>
            </a:r>
          </a:p>
          <a:p>
            <a:pPr marL="0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@</a:t>
            </a:r>
            <a:r>
              <a:rPr lang="en-US" altLang="zh-CN" sz="1600" dirty="0" err="1">
                <a:latin typeface="Consolas" panose="020B0609020204030204" pitchFamily="49" charset="0"/>
              </a:rPr>
              <a:t>GetMapping</a:t>
            </a:r>
            <a:r>
              <a:rPr lang="en-US" altLang="zh-CN" sz="1600" dirty="0"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/test</a:t>
            </a:r>
            <a:r>
              <a:rPr lang="en-US" altLang="zh-CN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public </a:t>
            </a:r>
            <a:r>
              <a:rPr lang="en-US" altLang="zh-CN" sz="1600" dirty="0" err="1">
                <a:latin typeface="Consolas" panose="020B0609020204030204" pitchFamily="49" charset="0"/>
              </a:rPr>
              <a:t>ResponseEntity</a:t>
            </a:r>
            <a:r>
              <a:rPr lang="en-US" altLang="zh-CN" sz="1600" dirty="0">
                <a:latin typeface="Consolas" panose="020B0609020204030204" pitchFamily="49" charset="0"/>
              </a:rPr>
              <a:t>&lt;?&gt; proxy(</a:t>
            </a:r>
            <a:r>
              <a:rPr lang="en-US" altLang="zh-CN" sz="1600" dirty="0" err="1">
                <a:latin typeface="Consolas" panose="020B0609020204030204" pitchFamily="49" charset="0"/>
              </a:rPr>
              <a:t>ProxyExchange</a:t>
            </a:r>
            <a:r>
              <a:rPr lang="en-US" altLang="zh-CN" sz="1600" dirty="0">
                <a:latin typeface="Consolas" panose="020B0609020204030204" pitchFamily="49" charset="0"/>
              </a:rPr>
              <a:t>&lt;byte[]&gt; proxy) throws Exception 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return </a:t>
            </a:r>
            <a:r>
              <a:rPr lang="en-US" altLang="zh-CN" sz="1600" dirty="0" err="1">
                <a:latin typeface="Consolas" panose="020B0609020204030204" pitchFamily="49" charset="0"/>
              </a:rPr>
              <a:t>proxy.uri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home.toString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() + "/image/</a:t>
            </a:r>
            <a:r>
              <a:rPr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png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latin typeface="Consolas" panose="020B0609020204030204" pitchFamily="49" charset="0"/>
              </a:rPr>
              <a:t>).get();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45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55B52-687A-4B28-8734-E74E9933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(Registry)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A2EDF-E76C-42FF-874B-F9ADD52F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@</a:t>
            </a:r>
            <a:r>
              <a:rPr lang="en-US" altLang="zh-CN" sz="2000" dirty="0" err="1">
                <a:latin typeface="Consolas" panose="020B0609020204030204" pitchFamily="49" charset="0"/>
              </a:rPr>
              <a:t>SpringBootApplication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@</a:t>
            </a:r>
            <a:r>
              <a:rPr lang="en-US" altLang="zh-CN" sz="2000" dirty="0" err="1">
                <a:latin typeface="Consolas" panose="020B0609020204030204" pitchFamily="49" charset="0"/>
              </a:rPr>
              <a:t>EnableEurekaServer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 class Application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zh-CN" sz="2000" dirty="0" err="1"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new </a:t>
            </a:r>
            <a:r>
              <a:rPr lang="en-US" altLang="zh-CN" sz="2000" dirty="0" err="1">
                <a:latin typeface="Consolas" panose="020B0609020204030204" pitchFamily="49" charset="0"/>
              </a:rPr>
              <a:t>SpringApplicationBuilder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Application.class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.web(true)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.run(</a:t>
            </a:r>
            <a:r>
              <a:rPr lang="en-US" altLang="zh-CN" sz="2000" dirty="0" err="1"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05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5269-3D12-44CA-A988-D60114CC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2835A-5D58-4518-80BC-9B97094E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Feign</a:t>
            </a:r>
            <a:r>
              <a:rPr lang="zh-CN" altLang="en-US" sz="2400" dirty="0"/>
              <a:t>（服务整合器）：将多个</a:t>
            </a:r>
            <a:r>
              <a:rPr lang="en-US" altLang="zh-CN" sz="2400" dirty="0"/>
              <a:t>service</a:t>
            </a:r>
            <a:r>
              <a:rPr lang="zh-CN" altLang="en-US" sz="2400" dirty="0"/>
              <a:t>组合成一个新的</a:t>
            </a:r>
            <a:r>
              <a:rPr lang="en-US" altLang="zh-CN" sz="2400" dirty="0"/>
              <a:t>RESTful API</a:t>
            </a:r>
          </a:p>
          <a:p>
            <a:r>
              <a:rPr lang="en-US" altLang="zh-CN" sz="2400" dirty="0" err="1"/>
              <a:t>CircuitBreaker</a:t>
            </a:r>
            <a:r>
              <a:rPr lang="zh-CN" altLang="en-US" sz="2400" dirty="0"/>
              <a:t>（熔断器）：对于负载过高的</a:t>
            </a:r>
            <a:r>
              <a:rPr lang="en-US" altLang="zh-CN" sz="2400" dirty="0"/>
              <a:t>Provider</a:t>
            </a:r>
            <a:r>
              <a:rPr lang="zh-CN" altLang="en-US" sz="2400" dirty="0"/>
              <a:t>自动拦截新的请求</a:t>
            </a:r>
            <a:endParaRPr lang="en-US" altLang="zh-CN" sz="2400" dirty="0"/>
          </a:p>
          <a:p>
            <a:r>
              <a:rPr lang="en-US" altLang="zh-CN" sz="2400" dirty="0" err="1"/>
              <a:t>ConfigServer</a:t>
            </a:r>
            <a:r>
              <a:rPr lang="zh-CN" altLang="en-US" sz="2400" dirty="0"/>
              <a:t>（分布式配置）：自动将配置文件的改动推送给各个服务</a:t>
            </a:r>
            <a:endParaRPr lang="en-US" altLang="zh-CN" sz="2400" dirty="0"/>
          </a:p>
          <a:p>
            <a:r>
              <a:rPr lang="en-US" altLang="zh-CN" sz="2400" dirty="0"/>
              <a:t>Bus</a:t>
            </a:r>
            <a:r>
              <a:rPr lang="zh-CN" altLang="en-US" sz="2400" dirty="0"/>
              <a:t>（服务总线）：分布式消息队列</a:t>
            </a:r>
            <a:endParaRPr lang="en-US" altLang="zh-CN" sz="2400" dirty="0"/>
          </a:p>
          <a:p>
            <a:r>
              <a:rPr lang="en-US" altLang="zh-CN" sz="2400" dirty="0"/>
              <a:t>distributed sessions </a:t>
            </a:r>
            <a:r>
              <a:rPr lang="zh-CN" altLang="en-US" sz="2400" dirty="0"/>
              <a:t>：分布式</a:t>
            </a:r>
            <a:r>
              <a:rPr lang="en-US" altLang="zh-CN" sz="2400" dirty="0"/>
              <a:t>session</a:t>
            </a:r>
            <a:r>
              <a:rPr lang="zh-CN" altLang="en-US" sz="2400" dirty="0"/>
              <a:t>存储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我们可以使用</a:t>
            </a:r>
            <a:r>
              <a:rPr lang="en-US" altLang="zh-CN" sz="2400" dirty="0"/>
              <a:t>Spring Cloud</a:t>
            </a:r>
            <a:r>
              <a:rPr lang="zh-CN" altLang="en-US" sz="2400" dirty="0"/>
              <a:t>全家桶快速构建微服务架构的</a:t>
            </a:r>
            <a:r>
              <a:rPr lang="en-US" altLang="zh-CN" sz="2400" dirty="0"/>
              <a:t>web service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9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7224-6E62-4782-B72D-19BDECAB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</a:t>
            </a:r>
            <a:r>
              <a:rPr lang="zh-CN" altLang="en-US" dirty="0"/>
              <a:t> 接口风格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D61E2-C87D-4243-A5A3-2D63118ABB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RPC</a:t>
            </a:r>
            <a:r>
              <a:rPr lang="zh-CN" altLang="en-US" dirty="0"/>
              <a:t>允许访问其他进程提供的服务；</a:t>
            </a:r>
            <a:endParaRPr lang="en-US" altLang="zh-CN" dirty="0"/>
          </a:p>
          <a:p>
            <a:r>
              <a:rPr lang="zh-CN" altLang="en-US" dirty="0"/>
              <a:t>传统的</a:t>
            </a:r>
            <a:r>
              <a:rPr lang="en-US" altLang="zh-CN" dirty="0"/>
              <a:t>PC</a:t>
            </a:r>
            <a:r>
              <a:rPr lang="zh-CN" altLang="en-US" dirty="0"/>
              <a:t>仅能访问地址空间中的服务。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LDict</a:t>
            </a:r>
            <a:r>
              <a:rPr lang="en-US" altLang="zh-CN" dirty="0"/>
              <a:t>* </a:t>
            </a:r>
            <a:r>
              <a:rPr lang="zh-CN" altLang="en-US" dirty="0"/>
              <a:t>引用字典本身；</a:t>
            </a:r>
            <a:endParaRPr lang="en-US" altLang="zh-CN" dirty="0"/>
          </a:p>
          <a:p>
            <a:r>
              <a:rPr lang="en-US" altLang="zh-CN" dirty="0" err="1"/>
              <a:t>RDict</a:t>
            </a:r>
            <a:r>
              <a:rPr lang="zh-CN" altLang="en-US" dirty="0"/>
              <a:t>* 引用代理（</a:t>
            </a:r>
            <a:r>
              <a:rPr lang="en-US" altLang="zh-CN" dirty="0"/>
              <a:t>Proxy</a:t>
            </a:r>
            <a:r>
              <a:rPr lang="zh-CN" altLang="en-US" dirty="0"/>
              <a:t>），远程字典存在于字典管理进程的地址空间中。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98571-7AEF-4910-804D-5079EEDB9F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5" name="图片 4" descr="RPC流程图片。">
            <a:extLst>
              <a:ext uri="{FF2B5EF4-FFF2-40B4-BE49-F238E27FC236}">
                <a16:creationId xmlns:a16="http://schemas.microsoft.com/office/drawing/2014/main" id="{9CE8E21F-CE90-4723-9DC6-ED4A01569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489508" cy="34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9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1E1F-C893-4707-B1F9-4DF70D0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Remote Procedure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71D4B-BA30-4392-8BEC-225C9B84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接口风格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接口描述语言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数据传输总线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异常和错误处理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典型的部署方式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其他的特点以及衍生的思考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97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D7E60-FDDA-4A5C-98DB-3BE1647D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接口描述语言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1A9B0-0C1D-4FCD-AECA-1667A6AF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l-</a:t>
            </a:r>
            <a:r>
              <a:rPr lang="en-US" altLang="zh-CN" dirty="0">
                <a:latin typeface="Consolas" panose="020B0609020204030204" pitchFamily="49" charset="0"/>
              </a:rPr>
              <a:t>get(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 err="1">
                <a:latin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dic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KeyType</a:t>
            </a:r>
            <a:r>
              <a:rPr lang="en-US" altLang="zh-CN" dirty="0">
                <a:latin typeface="Consolas" panose="020B0609020204030204" pitchFamily="49" charset="0"/>
              </a:rPr>
              <a:t> *key, </a:t>
            </a:r>
            <a:r>
              <a:rPr lang="en-US" altLang="zh-CN" dirty="0" err="1">
                <a:latin typeface="Consolas" panose="020B0609020204030204" pitchFamily="49" charset="0"/>
              </a:rPr>
              <a:t>ValType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r-</a:t>
            </a:r>
            <a:r>
              <a:rPr lang="en-US" altLang="zh-CN" dirty="0">
                <a:latin typeface="Consolas" panose="020B0609020204030204" pitchFamily="49" charset="0"/>
              </a:rPr>
              <a:t>get(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CN" dirty="0" err="1">
                <a:latin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dic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KeyType</a:t>
            </a:r>
            <a:r>
              <a:rPr lang="en-US" altLang="zh-CN" dirty="0">
                <a:latin typeface="Consolas" panose="020B0609020204030204" pitchFamily="49" charset="0"/>
              </a:rPr>
              <a:t> *key, </a:t>
            </a:r>
            <a:r>
              <a:rPr lang="en-US" altLang="zh-CN" dirty="0" err="1">
                <a:latin typeface="Consolas" panose="020B0609020204030204" pitchFamily="49" charset="0"/>
              </a:rPr>
              <a:t>ValType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面向接口编程：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int get(</a:t>
            </a:r>
            <a:r>
              <a:rPr lang="en-US" altLang="zh-CN" dirty="0" err="1">
                <a:latin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dic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KeyType</a:t>
            </a:r>
            <a:r>
              <a:rPr lang="en-US" altLang="zh-CN" dirty="0">
                <a:latin typeface="Consolas" panose="020B0609020204030204" pitchFamily="49" charset="0"/>
              </a:rPr>
              <a:t> *key, </a:t>
            </a:r>
            <a:r>
              <a:rPr lang="en-US" altLang="zh-CN" dirty="0" err="1">
                <a:latin typeface="Consolas" panose="020B0609020204030204" pitchFamily="49" charset="0"/>
              </a:rPr>
              <a:t>ValType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 err="1"/>
              <a:t>Dict</a:t>
            </a:r>
            <a:r>
              <a:rPr lang="en-US" altLang="zh-CN" dirty="0"/>
              <a:t>* </a:t>
            </a:r>
            <a:r>
              <a:rPr lang="zh-CN" altLang="en-US" dirty="0"/>
              <a:t>是他们的 </a:t>
            </a:r>
            <a:r>
              <a:rPr lang="en-US" altLang="zh-CN" dirty="0"/>
              <a:t>universal form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260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E9D29-54F1-4C7B-A187-5E4C686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RPC: </a:t>
            </a:r>
            <a:r>
              <a:rPr lang="zh-CN" altLang="en-US" dirty="0"/>
              <a:t>接口描述语言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44B2C-513A-4EF1-B4B2-D8E97857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int get(</a:t>
            </a:r>
            <a:r>
              <a:rPr lang="en-US" altLang="zh-CN" dirty="0" err="1">
                <a:latin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dic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KeyType</a:t>
            </a:r>
            <a:r>
              <a:rPr lang="en-US" altLang="zh-CN" dirty="0">
                <a:latin typeface="Consolas" panose="020B0609020204030204" pitchFamily="49" charset="0"/>
              </a:rPr>
              <a:t> *key, </a:t>
            </a:r>
            <a:r>
              <a:rPr lang="en-US" altLang="zh-CN" dirty="0" err="1">
                <a:latin typeface="Consolas" panose="020B0609020204030204" pitchFamily="49" charset="0"/>
              </a:rPr>
              <a:t>ValType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/>
              <a:t>接口使用</a:t>
            </a:r>
            <a:r>
              <a:rPr lang="en-US" altLang="zh-CN" dirty="0"/>
              <a:t>C</a:t>
            </a:r>
            <a:r>
              <a:rPr lang="zh-CN" altLang="en-US" dirty="0"/>
              <a:t>语言定义（即选择</a:t>
            </a:r>
            <a:r>
              <a:rPr lang="en-US" altLang="zh-CN" dirty="0"/>
              <a:t>C</a:t>
            </a:r>
            <a:r>
              <a:rPr lang="zh-CN" altLang="en-US" dirty="0"/>
              <a:t>语言作为接口描述语言）。</a:t>
            </a:r>
            <a:endParaRPr lang="en-US" altLang="zh-CN" dirty="0"/>
          </a:p>
          <a:p>
            <a:r>
              <a:rPr lang="zh-CN" altLang="en-US" dirty="0"/>
              <a:t>依赖于</a:t>
            </a:r>
            <a:r>
              <a:rPr lang="en-US" altLang="zh-CN" dirty="0"/>
              <a:t>C</a:t>
            </a:r>
            <a:r>
              <a:rPr lang="zh-CN" altLang="en-US" dirty="0"/>
              <a:t>语言。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95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2880</Words>
  <Application>Microsoft Office PowerPoint</Application>
  <PresentationFormat>宽屏</PresentationFormat>
  <Paragraphs>480</Paragraphs>
  <Slides>56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等线</vt:lpstr>
      <vt:lpstr>等线 Light</vt:lpstr>
      <vt:lpstr>Arial</vt:lpstr>
      <vt:lpstr>Consolas</vt:lpstr>
      <vt:lpstr>Office 主题​​</vt:lpstr>
      <vt:lpstr>Web Service</vt:lpstr>
      <vt:lpstr>Overview</vt:lpstr>
      <vt:lpstr>Framework (for RPC &amp; REST)</vt:lpstr>
      <vt:lpstr>RPC: Remote Procedure Call</vt:lpstr>
      <vt:lpstr>RPC: 接口风格</vt:lpstr>
      <vt:lpstr>RPC: 接口风格</vt:lpstr>
      <vt:lpstr>RPC: Remote Procedure Call</vt:lpstr>
      <vt:lpstr>RPC: 接口描述语言</vt:lpstr>
      <vt:lpstr>RPC: 接口描述语言</vt:lpstr>
      <vt:lpstr>RPC: 接口描述语言</vt:lpstr>
      <vt:lpstr>RPC: 接口描述语言</vt:lpstr>
      <vt:lpstr>RPC: 接口描述语言</vt:lpstr>
      <vt:lpstr>RPC: Remote Procedure Call</vt:lpstr>
      <vt:lpstr>RPC: 协议（略）</vt:lpstr>
      <vt:lpstr>RPC: Remote Procedure Call</vt:lpstr>
      <vt:lpstr>RPC: 数据传输总线（略）</vt:lpstr>
      <vt:lpstr>RPC: 数据传输总线（略）</vt:lpstr>
      <vt:lpstr>RPC: 数据传输总线（略）</vt:lpstr>
      <vt:lpstr>RPC: Remote Procedure Call</vt:lpstr>
      <vt:lpstr>RPC: 异常和错误处理（略）</vt:lpstr>
      <vt:lpstr>RPC: Remote Procedure Call</vt:lpstr>
      <vt:lpstr>RPC: 典型的部署方式</vt:lpstr>
      <vt:lpstr>RPC: 典型的部署方式</vt:lpstr>
      <vt:lpstr>RPC: Remote Procedure Call</vt:lpstr>
      <vt:lpstr>RPC:其他的特点以及衍生的思考</vt:lpstr>
      <vt:lpstr>REST: RESTful API</vt:lpstr>
      <vt:lpstr>REST:接口风格</vt:lpstr>
      <vt:lpstr>REST:接口风格</vt:lpstr>
      <vt:lpstr>REST:接口风格</vt:lpstr>
      <vt:lpstr>REST:接口风格</vt:lpstr>
      <vt:lpstr>REST:接口风格</vt:lpstr>
      <vt:lpstr>REST: RESTful API</vt:lpstr>
      <vt:lpstr>REST: 接口描述语言（略）</vt:lpstr>
      <vt:lpstr>REST: 接口描述语言（略）</vt:lpstr>
      <vt:lpstr>REST: RESTful API</vt:lpstr>
      <vt:lpstr>REST: 协议</vt:lpstr>
      <vt:lpstr>REST: RESTful API</vt:lpstr>
      <vt:lpstr>REST: 数据传输总线（略）</vt:lpstr>
      <vt:lpstr>REST: RESTful API</vt:lpstr>
      <vt:lpstr>REST: 异常和错误处理 </vt:lpstr>
      <vt:lpstr>REST: RESTful API</vt:lpstr>
      <vt:lpstr>REST: 典型的部署方式（略）</vt:lpstr>
      <vt:lpstr>REST: RESTful API</vt:lpstr>
      <vt:lpstr>REST: 衍生思考</vt:lpstr>
      <vt:lpstr>REST: 衍生思考</vt:lpstr>
      <vt:lpstr>REST: 衍生思考</vt:lpstr>
      <vt:lpstr>SOA: Service Oriented Architecture</vt:lpstr>
      <vt:lpstr>SOA: Service Oriented Architecture</vt:lpstr>
      <vt:lpstr>SOA: 发布与发现</vt:lpstr>
      <vt:lpstr>SOA: 发布与发现</vt:lpstr>
      <vt:lpstr>SOA: 发布与发现</vt:lpstr>
      <vt:lpstr>Microservice</vt:lpstr>
      <vt:lpstr>Microservice</vt:lpstr>
      <vt:lpstr>Spring Cloud Gateway（反向代理）</vt:lpstr>
      <vt:lpstr>Eureka (Registry)</vt:lpstr>
      <vt:lpstr>Spring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泠淇</dc:creator>
  <cp:lastModifiedBy>黄 泠淇</cp:lastModifiedBy>
  <cp:revision>1137</cp:revision>
  <dcterms:created xsi:type="dcterms:W3CDTF">2019-05-15T05:44:01Z</dcterms:created>
  <dcterms:modified xsi:type="dcterms:W3CDTF">2019-05-17T18:07:06Z</dcterms:modified>
</cp:coreProperties>
</file>