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1" r:id="rId2"/>
    <p:sldId id="256" r:id="rId3"/>
    <p:sldId id="257" r:id="rId4"/>
    <p:sldId id="258" r:id="rId5"/>
    <p:sldId id="259"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snapToGrid="0">
      <p:cViewPr varScale="1">
        <p:scale>
          <a:sx n="91" d="100"/>
          <a:sy n="91"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89654-93AB-8B4B-933E-1C4DD949FA38}" type="doc">
      <dgm:prSet loTypeId="urn:microsoft.com/office/officeart/2005/8/layout/gear1" loCatId="" qsTypeId="urn:microsoft.com/office/officeart/2005/8/quickstyle/simple4" qsCatId="simple" csTypeId="urn:microsoft.com/office/officeart/2005/8/colors/accent1_2" csCatId="accent1" phldr="1"/>
      <dgm:spPr/>
      <dgm:t>
        <a:bodyPr/>
        <a:lstStyle/>
        <a:p>
          <a:endParaRPr lang="zh-CN" altLang="en-US"/>
        </a:p>
      </dgm:t>
    </dgm:pt>
    <dgm:pt modelId="{0783903F-B453-ED43-8A69-6FC0FE5185AE}">
      <dgm:prSet phldrT="[文本]"/>
      <dgm:spPr/>
      <dgm:t>
        <a:bodyPr/>
        <a:lstStyle/>
        <a:p>
          <a:r>
            <a:rPr lang="en-US" altLang="zh-CN" dirty="0" smtClean="0"/>
            <a:t>workspace</a:t>
          </a:r>
          <a:endParaRPr lang="zh-CN" altLang="en-US" dirty="0"/>
        </a:p>
      </dgm:t>
    </dgm:pt>
    <dgm:pt modelId="{87A2F313-7563-4047-B9B0-982FA2E2DFE3}" type="parTrans" cxnId="{DC0B9B7D-7687-884B-B581-03844FA80EC7}">
      <dgm:prSet/>
      <dgm:spPr/>
      <dgm:t>
        <a:bodyPr/>
        <a:lstStyle/>
        <a:p>
          <a:endParaRPr lang="zh-CN" altLang="en-US"/>
        </a:p>
      </dgm:t>
    </dgm:pt>
    <dgm:pt modelId="{56B44523-4901-E64B-8CBF-560432181186}" type="sibTrans" cxnId="{DC0B9B7D-7687-884B-B581-03844FA80EC7}">
      <dgm:prSet/>
      <dgm:spPr/>
      <dgm:t>
        <a:bodyPr/>
        <a:lstStyle/>
        <a:p>
          <a:endParaRPr lang="zh-CN" altLang="en-US"/>
        </a:p>
      </dgm:t>
    </dgm:pt>
    <dgm:pt modelId="{48F54BF4-BC34-5B4C-AADF-1136E7F66117}">
      <dgm:prSet phldrT="[文本]"/>
      <dgm:spPr/>
      <dgm:t>
        <a:bodyPr/>
        <a:lstStyle/>
        <a:p>
          <a:r>
            <a:rPr lang="en-US" altLang="zh-CN" dirty="0" smtClean="0"/>
            <a:t>toolbox</a:t>
          </a:r>
          <a:endParaRPr lang="zh-CN" altLang="en-US" dirty="0"/>
        </a:p>
      </dgm:t>
    </dgm:pt>
    <dgm:pt modelId="{74024A14-4A65-C843-8663-C755C15EEDD5}" type="parTrans" cxnId="{C0CB76E7-1379-7B45-BC81-0CDE4371A5F2}">
      <dgm:prSet/>
      <dgm:spPr/>
      <dgm:t>
        <a:bodyPr/>
        <a:lstStyle/>
        <a:p>
          <a:endParaRPr lang="zh-CN" altLang="en-US"/>
        </a:p>
      </dgm:t>
    </dgm:pt>
    <dgm:pt modelId="{F05C292C-B861-BD47-BC1A-72007A7075FD}" type="sibTrans" cxnId="{C0CB76E7-1379-7B45-BC81-0CDE4371A5F2}">
      <dgm:prSet/>
      <dgm:spPr/>
      <dgm:t>
        <a:bodyPr/>
        <a:lstStyle/>
        <a:p>
          <a:endParaRPr lang="zh-CN" altLang="en-US"/>
        </a:p>
      </dgm:t>
    </dgm:pt>
    <dgm:pt modelId="{06DDCB96-1D50-9C49-A2F0-E49B1F1C241B}">
      <dgm:prSet phldrT="[文本]"/>
      <dgm:spPr/>
      <dgm:t>
        <a:bodyPr/>
        <a:lstStyle/>
        <a:p>
          <a:r>
            <a:rPr lang="en-US" altLang="zh-CN" dirty="0" smtClean="0"/>
            <a:t>blocks</a:t>
          </a:r>
          <a:endParaRPr lang="zh-CN" altLang="en-US" dirty="0"/>
        </a:p>
      </dgm:t>
    </dgm:pt>
    <dgm:pt modelId="{9777906A-4954-0748-AEF1-5CF32E28C383}" type="parTrans" cxnId="{D6B55CDC-6F1B-694A-89FD-D4CD5658ED3D}">
      <dgm:prSet/>
      <dgm:spPr/>
      <dgm:t>
        <a:bodyPr/>
        <a:lstStyle/>
        <a:p>
          <a:endParaRPr lang="zh-CN" altLang="en-US"/>
        </a:p>
      </dgm:t>
    </dgm:pt>
    <dgm:pt modelId="{A021055F-EC59-3242-8F1D-F2FB752BDBDB}" type="sibTrans" cxnId="{D6B55CDC-6F1B-694A-89FD-D4CD5658ED3D}">
      <dgm:prSet/>
      <dgm:spPr/>
      <dgm:t>
        <a:bodyPr/>
        <a:lstStyle/>
        <a:p>
          <a:endParaRPr lang="zh-CN" altLang="en-US"/>
        </a:p>
      </dgm:t>
    </dgm:pt>
    <dgm:pt modelId="{624752BD-B38C-234E-A9B9-954084425F7B}" type="pres">
      <dgm:prSet presAssocID="{8BB89654-93AB-8B4B-933E-1C4DD949FA38}" presName="composite" presStyleCnt="0">
        <dgm:presLayoutVars>
          <dgm:chMax val="3"/>
          <dgm:animLvl val="lvl"/>
          <dgm:resizeHandles val="exact"/>
        </dgm:presLayoutVars>
      </dgm:prSet>
      <dgm:spPr/>
      <dgm:t>
        <a:bodyPr/>
        <a:lstStyle/>
        <a:p>
          <a:endParaRPr lang="en-US"/>
        </a:p>
      </dgm:t>
    </dgm:pt>
    <dgm:pt modelId="{1B0322E5-DED3-D34A-9D3D-92D472B7FC5A}" type="pres">
      <dgm:prSet presAssocID="{0783903F-B453-ED43-8A69-6FC0FE5185AE}" presName="gear1" presStyleLbl="node1" presStyleIdx="0" presStyleCnt="3">
        <dgm:presLayoutVars>
          <dgm:chMax val="1"/>
          <dgm:bulletEnabled val="1"/>
        </dgm:presLayoutVars>
      </dgm:prSet>
      <dgm:spPr/>
      <dgm:t>
        <a:bodyPr/>
        <a:lstStyle/>
        <a:p>
          <a:endParaRPr lang="en-US"/>
        </a:p>
      </dgm:t>
    </dgm:pt>
    <dgm:pt modelId="{F487EAC0-5F7A-A742-BD6C-60180AE3F5FC}" type="pres">
      <dgm:prSet presAssocID="{0783903F-B453-ED43-8A69-6FC0FE5185AE}" presName="gear1srcNode" presStyleLbl="node1" presStyleIdx="0" presStyleCnt="3"/>
      <dgm:spPr/>
      <dgm:t>
        <a:bodyPr/>
        <a:lstStyle/>
        <a:p>
          <a:endParaRPr lang="en-US"/>
        </a:p>
      </dgm:t>
    </dgm:pt>
    <dgm:pt modelId="{DB6F0CFB-CCFE-9440-9365-E3B038A476C6}" type="pres">
      <dgm:prSet presAssocID="{0783903F-B453-ED43-8A69-6FC0FE5185AE}" presName="gear1dstNode" presStyleLbl="node1" presStyleIdx="0" presStyleCnt="3"/>
      <dgm:spPr/>
      <dgm:t>
        <a:bodyPr/>
        <a:lstStyle/>
        <a:p>
          <a:endParaRPr lang="en-US"/>
        </a:p>
      </dgm:t>
    </dgm:pt>
    <dgm:pt modelId="{13F04E6A-F7AC-0C41-BA48-DF1AF3A9444C}" type="pres">
      <dgm:prSet presAssocID="{48F54BF4-BC34-5B4C-AADF-1136E7F66117}" presName="gear2" presStyleLbl="node1" presStyleIdx="1" presStyleCnt="3">
        <dgm:presLayoutVars>
          <dgm:chMax val="1"/>
          <dgm:bulletEnabled val="1"/>
        </dgm:presLayoutVars>
      </dgm:prSet>
      <dgm:spPr/>
      <dgm:t>
        <a:bodyPr/>
        <a:lstStyle/>
        <a:p>
          <a:endParaRPr lang="en-US"/>
        </a:p>
      </dgm:t>
    </dgm:pt>
    <dgm:pt modelId="{4D6E0C66-F989-304F-8BA9-72FFE6F42864}" type="pres">
      <dgm:prSet presAssocID="{48F54BF4-BC34-5B4C-AADF-1136E7F66117}" presName="gear2srcNode" presStyleLbl="node1" presStyleIdx="1" presStyleCnt="3"/>
      <dgm:spPr/>
      <dgm:t>
        <a:bodyPr/>
        <a:lstStyle/>
        <a:p>
          <a:endParaRPr lang="en-US"/>
        </a:p>
      </dgm:t>
    </dgm:pt>
    <dgm:pt modelId="{E7D20852-0EDB-674D-8727-2E09E9015347}" type="pres">
      <dgm:prSet presAssocID="{48F54BF4-BC34-5B4C-AADF-1136E7F66117}" presName="gear2dstNode" presStyleLbl="node1" presStyleIdx="1" presStyleCnt="3"/>
      <dgm:spPr/>
      <dgm:t>
        <a:bodyPr/>
        <a:lstStyle/>
        <a:p>
          <a:endParaRPr lang="en-US"/>
        </a:p>
      </dgm:t>
    </dgm:pt>
    <dgm:pt modelId="{4F8C8B6C-F09D-BD4C-AE09-1BCCA552CF0C}" type="pres">
      <dgm:prSet presAssocID="{06DDCB96-1D50-9C49-A2F0-E49B1F1C241B}" presName="gear3" presStyleLbl="node1" presStyleIdx="2" presStyleCnt="3"/>
      <dgm:spPr/>
      <dgm:t>
        <a:bodyPr/>
        <a:lstStyle/>
        <a:p>
          <a:endParaRPr lang="en-US"/>
        </a:p>
      </dgm:t>
    </dgm:pt>
    <dgm:pt modelId="{BF18118C-339A-8142-9C01-2649F6A0831B}" type="pres">
      <dgm:prSet presAssocID="{06DDCB96-1D50-9C49-A2F0-E49B1F1C241B}" presName="gear3tx" presStyleLbl="node1" presStyleIdx="2" presStyleCnt="3">
        <dgm:presLayoutVars>
          <dgm:chMax val="1"/>
          <dgm:bulletEnabled val="1"/>
        </dgm:presLayoutVars>
      </dgm:prSet>
      <dgm:spPr/>
      <dgm:t>
        <a:bodyPr/>
        <a:lstStyle/>
        <a:p>
          <a:endParaRPr lang="en-US"/>
        </a:p>
      </dgm:t>
    </dgm:pt>
    <dgm:pt modelId="{FF2CC7D0-4C62-8145-9BF6-540143C76CB4}" type="pres">
      <dgm:prSet presAssocID="{06DDCB96-1D50-9C49-A2F0-E49B1F1C241B}" presName="gear3srcNode" presStyleLbl="node1" presStyleIdx="2" presStyleCnt="3"/>
      <dgm:spPr/>
      <dgm:t>
        <a:bodyPr/>
        <a:lstStyle/>
        <a:p>
          <a:endParaRPr lang="en-US"/>
        </a:p>
      </dgm:t>
    </dgm:pt>
    <dgm:pt modelId="{FE2FED8E-66AB-2749-8425-77F6B4599DBF}" type="pres">
      <dgm:prSet presAssocID="{06DDCB96-1D50-9C49-A2F0-E49B1F1C241B}" presName="gear3dstNode" presStyleLbl="node1" presStyleIdx="2" presStyleCnt="3"/>
      <dgm:spPr/>
      <dgm:t>
        <a:bodyPr/>
        <a:lstStyle/>
        <a:p>
          <a:endParaRPr lang="en-US"/>
        </a:p>
      </dgm:t>
    </dgm:pt>
    <dgm:pt modelId="{14427729-3243-FB48-8995-875A0C0C7430}" type="pres">
      <dgm:prSet presAssocID="{56B44523-4901-E64B-8CBF-560432181186}" presName="connector1" presStyleLbl="sibTrans2D1" presStyleIdx="0" presStyleCnt="3"/>
      <dgm:spPr/>
      <dgm:t>
        <a:bodyPr/>
        <a:lstStyle/>
        <a:p>
          <a:endParaRPr lang="en-US"/>
        </a:p>
      </dgm:t>
    </dgm:pt>
    <dgm:pt modelId="{CFEDA130-AD5A-5A4F-B41D-D547788DA800}" type="pres">
      <dgm:prSet presAssocID="{F05C292C-B861-BD47-BC1A-72007A7075FD}" presName="connector2" presStyleLbl="sibTrans2D1" presStyleIdx="1" presStyleCnt="3"/>
      <dgm:spPr/>
      <dgm:t>
        <a:bodyPr/>
        <a:lstStyle/>
        <a:p>
          <a:endParaRPr lang="en-US"/>
        </a:p>
      </dgm:t>
    </dgm:pt>
    <dgm:pt modelId="{2E535FB3-B14A-A046-B031-D04957F17035}" type="pres">
      <dgm:prSet presAssocID="{A021055F-EC59-3242-8F1D-F2FB752BDBDB}" presName="connector3" presStyleLbl="sibTrans2D1" presStyleIdx="2" presStyleCnt="3"/>
      <dgm:spPr/>
      <dgm:t>
        <a:bodyPr/>
        <a:lstStyle/>
        <a:p>
          <a:endParaRPr lang="en-US"/>
        </a:p>
      </dgm:t>
    </dgm:pt>
  </dgm:ptLst>
  <dgm:cxnLst>
    <dgm:cxn modelId="{C0CB76E7-1379-7B45-BC81-0CDE4371A5F2}" srcId="{8BB89654-93AB-8B4B-933E-1C4DD949FA38}" destId="{48F54BF4-BC34-5B4C-AADF-1136E7F66117}" srcOrd="1" destOrd="0" parTransId="{74024A14-4A65-C843-8663-C755C15EEDD5}" sibTransId="{F05C292C-B861-BD47-BC1A-72007A7075FD}"/>
    <dgm:cxn modelId="{FAB8B4A4-7E34-8745-BD80-4B280C4A132C}" type="presOf" srcId="{0783903F-B453-ED43-8A69-6FC0FE5185AE}" destId="{DB6F0CFB-CCFE-9440-9365-E3B038A476C6}" srcOrd="2" destOrd="0" presId="urn:microsoft.com/office/officeart/2005/8/layout/gear1"/>
    <dgm:cxn modelId="{AA8A6B5A-3D82-E94D-9381-068F17620121}" type="presOf" srcId="{48F54BF4-BC34-5B4C-AADF-1136E7F66117}" destId="{13F04E6A-F7AC-0C41-BA48-DF1AF3A9444C}" srcOrd="0" destOrd="0" presId="urn:microsoft.com/office/officeart/2005/8/layout/gear1"/>
    <dgm:cxn modelId="{611C9926-0138-914F-AAE9-B88E298C9913}" type="presOf" srcId="{06DDCB96-1D50-9C49-A2F0-E49B1F1C241B}" destId="{FE2FED8E-66AB-2749-8425-77F6B4599DBF}" srcOrd="3" destOrd="0" presId="urn:microsoft.com/office/officeart/2005/8/layout/gear1"/>
    <dgm:cxn modelId="{C10F8DE9-6D50-2843-835E-900BB69C08A9}" type="presOf" srcId="{F05C292C-B861-BD47-BC1A-72007A7075FD}" destId="{CFEDA130-AD5A-5A4F-B41D-D547788DA800}" srcOrd="0" destOrd="0" presId="urn:microsoft.com/office/officeart/2005/8/layout/gear1"/>
    <dgm:cxn modelId="{9DB3D478-4CBE-9240-878C-DE2DD2639B29}" type="presOf" srcId="{0783903F-B453-ED43-8A69-6FC0FE5185AE}" destId="{1B0322E5-DED3-D34A-9D3D-92D472B7FC5A}" srcOrd="0" destOrd="0" presId="urn:microsoft.com/office/officeart/2005/8/layout/gear1"/>
    <dgm:cxn modelId="{FB257E6C-8EB0-754A-B8DC-5CA7BF53F716}" type="presOf" srcId="{48F54BF4-BC34-5B4C-AADF-1136E7F66117}" destId="{4D6E0C66-F989-304F-8BA9-72FFE6F42864}" srcOrd="1" destOrd="0" presId="urn:microsoft.com/office/officeart/2005/8/layout/gear1"/>
    <dgm:cxn modelId="{9B48C9D6-1F4C-9643-8D3C-4634A0A3A6EB}" type="presOf" srcId="{06DDCB96-1D50-9C49-A2F0-E49B1F1C241B}" destId="{FF2CC7D0-4C62-8145-9BF6-540143C76CB4}" srcOrd="2" destOrd="0" presId="urn:microsoft.com/office/officeart/2005/8/layout/gear1"/>
    <dgm:cxn modelId="{44ECBE8A-9B45-7549-A28D-402A138A71B1}" type="presOf" srcId="{06DDCB96-1D50-9C49-A2F0-E49B1F1C241B}" destId="{BF18118C-339A-8142-9C01-2649F6A0831B}" srcOrd="1" destOrd="0" presId="urn:microsoft.com/office/officeart/2005/8/layout/gear1"/>
    <dgm:cxn modelId="{807754BB-DAB5-3844-84A7-ACF98FC4D2B1}" type="presOf" srcId="{48F54BF4-BC34-5B4C-AADF-1136E7F66117}" destId="{E7D20852-0EDB-674D-8727-2E09E9015347}" srcOrd="2" destOrd="0" presId="urn:microsoft.com/office/officeart/2005/8/layout/gear1"/>
    <dgm:cxn modelId="{B75C4491-36CD-624E-A7E0-54F6028CB42B}" type="presOf" srcId="{0783903F-B453-ED43-8A69-6FC0FE5185AE}" destId="{F487EAC0-5F7A-A742-BD6C-60180AE3F5FC}" srcOrd="1" destOrd="0" presId="urn:microsoft.com/office/officeart/2005/8/layout/gear1"/>
    <dgm:cxn modelId="{AC1E6C29-9771-054E-9505-4211EAE1FC7F}" type="presOf" srcId="{06DDCB96-1D50-9C49-A2F0-E49B1F1C241B}" destId="{4F8C8B6C-F09D-BD4C-AE09-1BCCA552CF0C}" srcOrd="0" destOrd="0" presId="urn:microsoft.com/office/officeart/2005/8/layout/gear1"/>
    <dgm:cxn modelId="{8633CD3F-2F75-D14A-BD36-4820AB016A6B}" type="presOf" srcId="{A021055F-EC59-3242-8F1D-F2FB752BDBDB}" destId="{2E535FB3-B14A-A046-B031-D04957F17035}" srcOrd="0" destOrd="0" presId="urn:microsoft.com/office/officeart/2005/8/layout/gear1"/>
    <dgm:cxn modelId="{7967A668-F32B-BD4C-AD01-C5447D4BE132}" type="presOf" srcId="{56B44523-4901-E64B-8CBF-560432181186}" destId="{14427729-3243-FB48-8995-875A0C0C7430}" srcOrd="0" destOrd="0" presId="urn:microsoft.com/office/officeart/2005/8/layout/gear1"/>
    <dgm:cxn modelId="{DC0B9B7D-7687-884B-B581-03844FA80EC7}" srcId="{8BB89654-93AB-8B4B-933E-1C4DD949FA38}" destId="{0783903F-B453-ED43-8A69-6FC0FE5185AE}" srcOrd="0" destOrd="0" parTransId="{87A2F313-7563-4047-B9B0-982FA2E2DFE3}" sibTransId="{56B44523-4901-E64B-8CBF-560432181186}"/>
    <dgm:cxn modelId="{5A9A0ED1-2DB8-954A-9F44-6D24172F20CE}" type="presOf" srcId="{8BB89654-93AB-8B4B-933E-1C4DD949FA38}" destId="{624752BD-B38C-234E-A9B9-954084425F7B}" srcOrd="0" destOrd="0" presId="urn:microsoft.com/office/officeart/2005/8/layout/gear1"/>
    <dgm:cxn modelId="{D6B55CDC-6F1B-694A-89FD-D4CD5658ED3D}" srcId="{8BB89654-93AB-8B4B-933E-1C4DD949FA38}" destId="{06DDCB96-1D50-9C49-A2F0-E49B1F1C241B}" srcOrd="2" destOrd="0" parTransId="{9777906A-4954-0748-AEF1-5CF32E28C383}" sibTransId="{A021055F-EC59-3242-8F1D-F2FB752BDBDB}"/>
    <dgm:cxn modelId="{754C78CB-4D19-F942-9E2B-D3A1217B16FE}" type="presParOf" srcId="{624752BD-B38C-234E-A9B9-954084425F7B}" destId="{1B0322E5-DED3-D34A-9D3D-92D472B7FC5A}" srcOrd="0" destOrd="0" presId="urn:microsoft.com/office/officeart/2005/8/layout/gear1"/>
    <dgm:cxn modelId="{F118DB70-C537-5A4D-9695-3D0C43E58DE1}" type="presParOf" srcId="{624752BD-B38C-234E-A9B9-954084425F7B}" destId="{F487EAC0-5F7A-A742-BD6C-60180AE3F5FC}" srcOrd="1" destOrd="0" presId="urn:microsoft.com/office/officeart/2005/8/layout/gear1"/>
    <dgm:cxn modelId="{A7DD8E55-5986-554A-8E0D-501534DA8DC6}" type="presParOf" srcId="{624752BD-B38C-234E-A9B9-954084425F7B}" destId="{DB6F0CFB-CCFE-9440-9365-E3B038A476C6}" srcOrd="2" destOrd="0" presId="urn:microsoft.com/office/officeart/2005/8/layout/gear1"/>
    <dgm:cxn modelId="{BA34E177-F525-2F49-B462-7D6CB8FE458A}" type="presParOf" srcId="{624752BD-B38C-234E-A9B9-954084425F7B}" destId="{13F04E6A-F7AC-0C41-BA48-DF1AF3A9444C}" srcOrd="3" destOrd="0" presId="urn:microsoft.com/office/officeart/2005/8/layout/gear1"/>
    <dgm:cxn modelId="{9EB40F1B-00F8-AF48-9DC4-64CD17FEBA8F}" type="presParOf" srcId="{624752BD-B38C-234E-A9B9-954084425F7B}" destId="{4D6E0C66-F989-304F-8BA9-72FFE6F42864}" srcOrd="4" destOrd="0" presId="urn:microsoft.com/office/officeart/2005/8/layout/gear1"/>
    <dgm:cxn modelId="{E78DE7C6-6BA0-854B-8F37-267BF8E046A0}" type="presParOf" srcId="{624752BD-B38C-234E-A9B9-954084425F7B}" destId="{E7D20852-0EDB-674D-8727-2E09E9015347}" srcOrd="5" destOrd="0" presId="urn:microsoft.com/office/officeart/2005/8/layout/gear1"/>
    <dgm:cxn modelId="{81A579C2-2F03-644C-8167-BA3CA5E5E2A8}" type="presParOf" srcId="{624752BD-B38C-234E-A9B9-954084425F7B}" destId="{4F8C8B6C-F09D-BD4C-AE09-1BCCA552CF0C}" srcOrd="6" destOrd="0" presId="urn:microsoft.com/office/officeart/2005/8/layout/gear1"/>
    <dgm:cxn modelId="{737C7883-70B6-9A48-9D15-6747E109FB68}" type="presParOf" srcId="{624752BD-B38C-234E-A9B9-954084425F7B}" destId="{BF18118C-339A-8142-9C01-2649F6A0831B}" srcOrd="7" destOrd="0" presId="urn:microsoft.com/office/officeart/2005/8/layout/gear1"/>
    <dgm:cxn modelId="{E0EB8181-550D-CB4D-98A7-FAC1DB02F123}" type="presParOf" srcId="{624752BD-B38C-234E-A9B9-954084425F7B}" destId="{FF2CC7D0-4C62-8145-9BF6-540143C76CB4}" srcOrd="8" destOrd="0" presId="urn:microsoft.com/office/officeart/2005/8/layout/gear1"/>
    <dgm:cxn modelId="{9F707F74-4705-9245-8F13-D711132A1828}" type="presParOf" srcId="{624752BD-B38C-234E-A9B9-954084425F7B}" destId="{FE2FED8E-66AB-2749-8425-77F6B4599DBF}" srcOrd="9" destOrd="0" presId="urn:microsoft.com/office/officeart/2005/8/layout/gear1"/>
    <dgm:cxn modelId="{2911D793-8865-A94D-B9F7-6523C6D3C54C}" type="presParOf" srcId="{624752BD-B38C-234E-A9B9-954084425F7B}" destId="{14427729-3243-FB48-8995-875A0C0C7430}" srcOrd="10" destOrd="0" presId="urn:microsoft.com/office/officeart/2005/8/layout/gear1"/>
    <dgm:cxn modelId="{4378E43A-714F-7B4A-A742-BFECACBF11F8}" type="presParOf" srcId="{624752BD-B38C-234E-A9B9-954084425F7B}" destId="{CFEDA130-AD5A-5A4F-B41D-D547788DA800}" srcOrd="11" destOrd="0" presId="urn:microsoft.com/office/officeart/2005/8/layout/gear1"/>
    <dgm:cxn modelId="{B8346B74-0FD9-B049-90B7-05A0608B8D04}" type="presParOf" srcId="{624752BD-B38C-234E-A9B9-954084425F7B}" destId="{2E535FB3-B14A-A046-B031-D04957F1703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322E5-DED3-D34A-9D3D-92D472B7FC5A}">
      <dsp:nvSpPr>
        <dsp:cNvPr id="0" name=""/>
        <dsp:cNvSpPr/>
      </dsp:nvSpPr>
      <dsp:spPr>
        <a:xfrm>
          <a:off x="3793066" y="2438400"/>
          <a:ext cx="2980266" cy="2980266"/>
        </a:xfrm>
        <a:prstGeom prst="gear9">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workspace</a:t>
          </a:r>
          <a:endParaRPr lang="zh-CN" altLang="en-US" sz="2400" kern="1200" dirty="0"/>
        </a:p>
      </dsp:txBody>
      <dsp:txXfrm>
        <a:off x="4392232" y="3136513"/>
        <a:ext cx="1781934" cy="1531918"/>
      </dsp:txXfrm>
    </dsp:sp>
    <dsp:sp modelId="{13F04E6A-F7AC-0C41-BA48-DF1AF3A9444C}">
      <dsp:nvSpPr>
        <dsp:cNvPr id="0" name=""/>
        <dsp:cNvSpPr/>
      </dsp:nvSpPr>
      <dsp:spPr>
        <a:xfrm>
          <a:off x="2059093" y="1733973"/>
          <a:ext cx="2167466" cy="2167466"/>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toolbox</a:t>
          </a:r>
          <a:endParaRPr lang="zh-CN" altLang="en-US" sz="2400" kern="1200" dirty="0"/>
        </a:p>
      </dsp:txBody>
      <dsp:txXfrm>
        <a:off x="2604759" y="2282937"/>
        <a:ext cx="1076134" cy="1069538"/>
      </dsp:txXfrm>
    </dsp:sp>
    <dsp:sp modelId="{4F8C8B6C-F09D-BD4C-AE09-1BCCA552CF0C}">
      <dsp:nvSpPr>
        <dsp:cNvPr id="0" name=""/>
        <dsp:cNvSpPr/>
      </dsp:nvSpPr>
      <dsp:spPr>
        <a:xfrm rot="20700000">
          <a:off x="3273095" y="238642"/>
          <a:ext cx="2123675" cy="2123675"/>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blocks</a:t>
          </a:r>
          <a:endParaRPr lang="zh-CN" altLang="en-US" sz="2400" kern="1200" dirty="0"/>
        </a:p>
      </dsp:txBody>
      <dsp:txXfrm rot="-20700000">
        <a:off x="3738879" y="704426"/>
        <a:ext cx="1192106" cy="1192106"/>
      </dsp:txXfrm>
    </dsp:sp>
    <dsp:sp modelId="{14427729-3243-FB48-8995-875A0C0C7430}">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FEDA130-AD5A-5A4F-B41D-D547788DA800}">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E535FB3-B14A-A046-B031-D04957F17035}">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C64ED-ADE2-B54F-9BD4-65C82190D6C3}" type="datetimeFigureOut">
              <a:rPr lang="en-US" smtClean="0"/>
              <a:t>6/2/19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7C013-6879-7643-9B66-1709B8753452}" type="slidenum">
              <a:rPr lang="en-US" smtClean="0"/>
              <a:t>‹#›</a:t>
            </a:fld>
            <a:endParaRPr lang="en-US"/>
          </a:p>
        </p:txBody>
      </p:sp>
    </p:spTree>
    <p:extLst>
      <p:ext uri="{BB962C8B-B14F-4D97-AF65-F5344CB8AC3E}">
        <p14:creationId xmlns:p14="http://schemas.microsoft.com/office/powerpoint/2010/main" val="130241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632CCCB-436D-1B46-A435-458E6DC0DAA8}" type="slidenum">
              <a:rPr kumimoji="1" lang="zh-CN" altLang="en-US" smtClean="0"/>
              <a:t>14</a:t>
            </a:fld>
            <a:endParaRPr kumimoji="1" lang="zh-CN" altLang="en-US"/>
          </a:p>
        </p:txBody>
      </p:sp>
    </p:spTree>
    <p:extLst>
      <p:ext uri="{BB962C8B-B14F-4D97-AF65-F5344CB8AC3E}">
        <p14:creationId xmlns:p14="http://schemas.microsoft.com/office/powerpoint/2010/main" val="160586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BB56F1-9724-4270-AC10-0DB59EC44E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9281E5A3-EDB3-48EE-8DC1-C86A17E0A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7F91CE7C-32A8-4FEB-84E1-93616F467133}"/>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xmlns="" id="{84DD3647-419D-4E52-8C78-BDC7129F20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A99297D-B9EF-4297-8C77-8C47294BDD33}"/>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377927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01F87C-127C-4C70-B073-122D701D74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EE094FA-8D36-41A3-A8B4-89627386577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89B5C48-A34F-43F5-8281-572E399EC563}"/>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xmlns="" id="{2F1F57D6-F54E-4FBC-878F-FB676340AC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350C403-A119-45A4-9151-A2A8769A4E53}"/>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337136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14F171BF-D6ED-4FCC-8D7A-57E8D054D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F8D0FF2A-1180-49BD-94E4-655E977E556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A799409-7EAD-425E-9B65-A00A2AFAC5BD}"/>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xmlns="" id="{9EA352B4-154B-4712-8A5D-AF7E7E76C4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7039AF9-C042-4F55-B0CC-3464C3AAB367}"/>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1006255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92181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Image"/>
          <p:cNvSpPr>
            <a:spLocks noGrp="1"/>
          </p:cNvSpPr>
          <p:nvPr>
            <p:ph type="pic" sz="half" idx="13"/>
          </p:nvPr>
        </p:nvSpPr>
        <p:spPr>
          <a:xfrm>
            <a:off x="6298406" y="1821656"/>
            <a:ext cx="5000625" cy="4420195"/>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892969" y="1821656"/>
            <a:ext cx="5000625" cy="4420195"/>
          </a:xfrm>
          <a:prstGeom prst="rect">
            <a:avLst/>
          </a:prstGeom>
        </p:spPr>
        <p:txBody>
          <a:bodyPr/>
          <a:lstStyle>
            <a:lvl1pPr marL="241093" indent="-241093">
              <a:spcBef>
                <a:spcPts val="2250"/>
              </a:spcBef>
              <a:defRPr sz="1969"/>
            </a:lvl1pPr>
            <a:lvl2pPr marL="482186" indent="-241093">
              <a:spcBef>
                <a:spcPts val="2250"/>
              </a:spcBef>
              <a:defRPr sz="1969"/>
            </a:lvl2pPr>
            <a:lvl3pPr marL="723279" indent="-241093">
              <a:spcBef>
                <a:spcPts val="2250"/>
              </a:spcBef>
              <a:defRPr sz="1969"/>
            </a:lvl3pPr>
            <a:lvl4pPr marL="964372" indent="-241093">
              <a:spcBef>
                <a:spcPts val="2250"/>
              </a:spcBef>
              <a:defRPr sz="1969"/>
            </a:lvl4pPr>
            <a:lvl5pPr marL="1205465" indent="-241093">
              <a:spcBef>
                <a:spcPts val="2250"/>
              </a:spcBef>
              <a:defRPr sz="1969"/>
            </a:lvl5pPr>
          </a:lstStyle>
          <a:p>
            <a:r>
              <a:t>正文级别 1</a:t>
            </a:r>
          </a:p>
          <a:p>
            <a:pPr lvl="1"/>
            <a:r>
              <a:t>正文级别 2</a:t>
            </a:r>
          </a:p>
          <a:p>
            <a:pPr lvl="2"/>
            <a:r>
              <a:t>正文级别 3</a:t>
            </a:r>
          </a:p>
          <a:p>
            <a:pPr lvl="3"/>
            <a:r>
              <a:t>正文级别 4</a:t>
            </a:r>
          </a:p>
          <a:p>
            <a:pPr lvl="4"/>
            <a:r>
              <a:t>正文级别 5</a:t>
            </a:r>
          </a:p>
        </p:txBody>
      </p:sp>
      <p:sp>
        <p:nvSpPr>
          <p:cNvPr id="68" name="Slide Number"/>
          <p:cNvSpPr txBox="1">
            <a:spLocks noGrp="1"/>
          </p:cNvSpPr>
          <p:nvPr>
            <p:ph type="sldNum" sz="quarter" idx="2"/>
          </p:nvPr>
        </p:nvSpPr>
        <p:spPr>
          <a:xfrm>
            <a:off x="5933329" y="6536531"/>
            <a:ext cx="318993" cy="241102"/>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5309254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89329BC-ECE5-42C1-A79B-B532AC8D3D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005707E-DE4D-4185-B11C-E7114A9C575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08CDE98E-A975-4E21-B8C6-1CC23D11771B}"/>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xmlns="" id="{5AB6FBBD-5786-4C01-8E5B-1A746339DA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871F7D7-39A6-4F88-B9C5-AB0E7A0EC65B}"/>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27449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170827-8DC9-4CCB-B4EE-021DD2A1E5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5632C3BC-7AE1-4A9F-BA58-BDE453AE1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4D2FEE46-8655-47CC-BE96-72007D05B432}"/>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xmlns="" id="{828451C2-1DE7-465F-9D1F-2D04D50702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B8F06B6-BB8C-4270-BDA2-7DB35203CB1F}"/>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355686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4D47BE-70C7-4D98-B041-57CB6CCC7D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70586D1-DCDB-4EFD-8DF8-CD3F8EDE21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631176B1-F7E1-43A1-AFA9-F52B050DA19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2CC0F52B-DC59-4A92-8A4C-A96DAA8F0CB3}"/>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6" name="页脚占位符 5">
            <a:extLst>
              <a:ext uri="{FF2B5EF4-FFF2-40B4-BE49-F238E27FC236}">
                <a16:creationId xmlns:a16="http://schemas.microsoft.com/office/drawing/2014/main" xmlns="" id="{E4EB9D4F-66B2-4324-93D6-560C36EA23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DB41768-7FD7-48C5-8670-8C18E55B1683}"/>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105666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7A1D5C-7BAD-450A-85DF-C966387D9D9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836545C-EC76-4ABF-A8BC-EF1A3095C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7044902C-85C4-40D7-ABE6-CE7E8567EC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754C0592-0533-4241-BE09-B2291529B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EEC5D167-DA55-4480-ACF0-486FAD25046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6F10CA03-E80B-4A29-BAD0-B3F981592C6C}"/>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8" name="页脚占位符 7">
            <a:extLst>
              <a:ext uri="{FF2B5EF4-FFF2-40B4-BE49-F238E27FC236}">
                <a16:creationId xmlns:a16="http://schemas.microsoft.com/office/drawing/2014/main" xmlns="" id="{542DEC53-CB55-44F6-9D64-310A9F5F1B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7DD25A41-036A-4FC6-A8C1-6539E7F0187D}"/>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339491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903F2BB-8502-42DD-A263-8C5038513C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7F4AEBB-5F82-4884-A85B-EDEA23E03650}"/>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4" name="页脚占位符 3">
            <a:extLst>
              <a:ext uri="{FF2B5EF4-FFF2-40B4-BE49-F238E27FC236}">
                <a16:creationId xmlns:a16="http://schemas.microsoft.com/office/drawing/2014/main" xmlns="" id="{050413BD-5B1E-499C-99F0-586704EA4C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F70B80D6-9481-4534-80C6-C43BA5788AC8}"/>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94769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06E490FC-C74D-45A4-92EC-BF96AF8D85F8}"/>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3" name="页脚占位符 2">
            <a:extLst>
              <a:ext uri="{FF2B5EF4-FFF2-40B4-BE49-F238E27FC236}">
                <a16:creationId xmlns:a16="http://schemas.microsoft.com/office/drawing/2014/main" xmlns="" id="{142D03EB-9945-452E-B008-DCB3F86659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FD945022-C8FB-46D2-9CB2-BF1F33A66438}"/>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620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F2177A-5D1B-4727-8774-6062CE7DCB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6BEA6B9-3D89-40A7-AFA4-19206CB9A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CCE95419-D7CF-46BA-AB05-F56CB04F0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7C4081F-BCB6-4237-818D-DEFE21E56D59}"/>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6" name="页脚占位符 5">
            <a:extLst>
              <a:ext uri="{FF2B5EF4-FFF2-40B4-BE49-F238E27FC236}">
                <a16:creationId xmlns:a16="http://schemas.microsoft.com/office/drawing/2014/main" xmlns="" id="{BC475B98-D18A-466E-9B1F-55182934B3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F4EF036-BD8B-498F-ADCE-CC96C03DF5E5}"/>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431219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0E8B08-0DBC-4AC2-A49A-7A4F778D42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19840B9A-8014-427D-8250-4173FD6D1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22BE7139-5BBD-488C-9D48-285FDCA1D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2F034B2B-42F3-4323-B39C-9E0BB5A11EF0}"/>
              </a:ext>
            </a:extLst>
          </p:cNvPr>
          <p:cNvSpPr>
            <a:spLocks noGrp="1"/>
          </p:cNvSpPr>
          <p:nvPr>
            <p:ph type="dt" sz="half" idx="10"/>
          </p:nvPr>
        </p:nvSpPr>
        <p:spPr/>
        <p:txBody>
          <a:bodyPr/>
          <a:lstStyle/>
          <a:p>
            <a:fld id="{9EBEB691-E76C-4687-8B8E-0B8DF14178D9}" type="datetimeFigureOut">
              <a:rPr lang="zh-CN" altLang="en-US" smtClean="0"/>
              <a:t>2019/6/2</a:t>
            </a:fld>
            <a:endParaRPr lang="zh-CN" altLang="en-US"/>
          </a:p>
        </p:txBody>
      </p:sp>
      <p:sp>
        <p:nvSpPr>
          <p:cNvPr id="6" name="页脚占位符 5">
            <a:extLst>
              <a:ext uri="{FF2B5EF4-FFF2-40B4-BE49-F238E27FC236}">
                <a16:creationId xmlns:a16="http://schemas.microsoft.com/office/drawing/2014/main" xmlns="" id="{DE1786E5-F977-42A4-A2F1-67A6266AF8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16324ED-8A9E-4726-86C8-FE9DCD362FD4}"/>
              </a:ext>
            </a:extLst>
          </p:cNvPr>
          <p:cNvSpPr>
            <a:spLocks noGrp="1"/>
          </p:cNvSpPr>
          <p:nvPr>
            <p:ph type="sldNum" sz="quarter" idx="12"/>
          </p:nvPr>
        </p:nvSpPr>
        <p:spPr/>
        <p:txBody>
          <a:body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7915901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0FDA7EEE-828D-499D-A46C-BFC05985AF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38B4837-F042-40CD-85A9-06F890201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AC0A304A-65D8-4105-AA48-6425E73E8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EB691-E76C-4687-8B8E-0B8DF14178D9}" type="datetimeFigureOut">
              <a:rPr lang="zh-CN" altLang="en-US" smtClean="0"/>
              <a:t>2019/6/2</a:t>
            </a:fld>
            <a:endParaRPr lang="zh-CN" altLang="en-US"/>
          </a:p>
        </p:txBody>
      </p:sp>
      <p:sp>
        <p:nvSpPr>
          <p:cNvPr id="5" name="页脚占位符 4">
            <a:extLst>
              <a:ext uri="{FF2B5EF4-FFF2-40B4-BE49-F238E27FC236}">
                <a16:creationId xmlns:a16="http://schemas.microsoft.com/office/drawing/2014/main" xmlns="" id="{91A4C040-3227-48E9-815C-2BE8A9BA1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D6A3AFC5-7821-4A34-B58E-CF9B130B5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433F8-885D-4DAA-9DE6-7A3D4E6AA374}" type="slidenum">
              <a:rPr lang="zh-CN" altLang="en-US" smtClean="0"/>
              <a:t>‹#›</a:t>
            </a:fld>
            <a:endParaRPr lang="zh-CN" altLang="en-US"/>
          </a:p>
        </p:txBody>
      </p:sp>
    </p:spTree>
    <p:extLst>
      <p:ext uri="{BB962C8B-B14F-4D97-AF65-F5344CB8AC3E}">
        <p14:creationId xmlns:p14="http://schemas.microsoft.com/office/powerpoint/2010/main" val="1079098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swimlane.github.io/ngx-charts/#/ngx-charts/line-chart" TargetMode="External"/><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13E263-A840-4076-8096-F5C22C36A481}"/>
              </a:ext>
            </a:extLst>
          </p:cNvPr>
          <p:cNvSpPr>
            <a:spLocks noGrp="1"/>
          </p:cNvSpPr>
          <p:nvPr>
            <p:ph type="ctrTitle"/>
          </p:nvPr>
        </p:nvSpPr>
        <p:spPr>
          <a:xfrm>
            <a:off x="1523999" y="1122363"/>
            <a:ext cx="9284043" cy="2246913"/>
          </a:xfrm>
        </p:spPr>
        <p:txBody>
          <a:bodyPr>
            <a:normAutofit fontScale="90000"/>
          </a:bodyPr>
          <a:lstStyle/>
          <a:p>
            <a:r>
              <a:rPr lang="en-US" altLang="zh-CN" sz="4800" b="1" dirty="0">
                <a:solidFill>
                  <a:schemeClr val="tx1">
                    <a:lumMod val="75000"/>
                    <a:lumOff val="25000"/>
                  </a:schemeClr>
                </a:solidFill>
                <a:latin typeface="+mn-ea"/>
                <a:ea typeface="+mn-ea"/>
              </a:rPr>
              <a:t>      </a:t>
            </a:r>
            <a:r>
              <a:rPr lang="zh-CN" altLang="en-US" sz="4800" b="1" dirty="0">
                <a:solidFill>
                  <a:schemeClr val="tx1">
                    <a:lumMod val="65000"/>
                    <a:lumOff val="35000"/>
                  </a:schemeClr>
                </a:solidFill>
                <a:latin typeface="+mn-ea"/>
                <a:ea typeface="+mn-ea"/>
              </a:rPr>
              <a:t>基于</a:t>
            </a:r>
            <a:r>
              <a:rPr lang="en-US" altLang="zh-CN" sz="4800" b="1" dirty="0">
                <a:solidFill>
                  <a:schemeClr val="tx1">
                    <a:lumMod val="65000"/>
                    <a:lumOff val="35000"/>
                  </a:schemeClr>
                </a:solidFill>
                <a:latin typeface="+mn-ea"/>
                <a:ea typeface="+mn-ea"/>
              </a:rPr>
              <a:t>Google </a:t>
            </a:r>
            <a:r>
              <a:rPr lang="en-US" altLang="zh-CN" sz="4800" b="1" dirty="0" err="1">
                <a:solidFill>
                  <a:schemeClr val="tx1">
                    <a:lumMod val="65000"/>
                    <a:lumOff val="35000"/>
                  </a:schemeClr>
                </a:solidFill>
                <a:latin typeface="+mn-ea"/>
                <a:ea typeface="+mn-ea"/>
              </a:rPr>
              <a:t>Blockly</a:t>
            </a:r>
            <a:r>
              <a:rPr lang="zh-CN" altLang="en-US" sz="4800" b="1" dirty="0">
                <a:solidFill>
                  <a:schemeClr val="tx1">
                    <a:lumMod val="65000"/>
                    <a:lumOff val="35000"/>
                  </a:schemeClr>
                </a:solidFill>
                <a:latin typeface="+mn-ea"/>
                <a:ea typeface="+mn-ea"/>
              </a:rPr>
              <a:t>的设计模     式教学平台 </a:t>
            </a:r>
            <a:r>
              <a:rPr lang="en-US" altLang="zh-CN" sz="4800" b="1" dirty="0">
                <a:solidFill>
                  <a:schemeClr val="tx1">
                    <a:lumMod val="65000"/>
                    <a:lumOff val="35000"/>
                  </a:schemeClr>
                </a:solidFill>
                <a:latin typeface="+mn-ea"/>
                <a:ea typeface="+mn-ea"/>
              </a:rPr>
              <a:t/>
            </a:r>
            <a:br>
              <a:rPr lang="en-US" altLang="zh-CN" sz="4800" b="1" dirty="0">
                <a:solidFill>
                  <a:schemeClr val="tx1">
                    <a:lumMod val="65000"/>
                    <a:lumOff val="35000"/>
                  </a:schemeClr>
                </a:solidFill>
                <a:latin typeface="+mn-ea"/>
                <a:ea typeface="+mn-ea"/>
              </a:rPr>
            </a:br>
            <a:r>
              <a:rPr lang="en-US" altLang="zh-CN" sz="4800" b="1" dirty="0">
                <a:solidFill>
                  <a:schemeClr val="tx1">
                    <a:lumMod val="65000"/>
                    <a:lumOff val="35000"/>
                  </a:schemeClr>
                </a:solidFill>
                <a:latin typeface="+mn-ea"/>
                <a:ea typeface="+mn-ea"/>
              </a:rPr>
              <a:t>							</a:t>
            </a:r>
            <a:r>
              <a:rPr lang="en-US" altLang="zh-CN" sz="4800" b="1" dirty="0" smtClean="0">
                <a:solidFill>
                  <a:schemeClr val="tx1">
                    <a:lumMod val="65000"/>
                    <a:lumOff val="35000"/>
                  </a:schemeClr>
                </a:solidFill>
                <a:latin typeface="+mn-ea"/>
                <a:ea typeface="+mn-ea"/>
              </a:rPr>
              <a:t>——</a:t>
            </a:r>
            <a:r>
              <a:rPr lang="en-US" altLang="zh-CN" sz="3200" b="1" dirty="0" smtClean="0">
                <a:solidFill>
                  <a:schemeClr val="tx1">
                    <a:lumMod val="65000"/>
                    <a:lumOff val="35000"/>
                  </a:schemeClr>
                </a:solidFill>
                <a:latin typeface="+mn-ea"/>
                <a:ea typeface="+mn-ea"/>
              </a:rPr>
              <a:t>P</a:t>
            </a:r>
            <a:r>
              <a:rPr lang="en-US" altLang="zh-CN" sz="3200" b="1" dirty="0" smtClean="0">
                <a:solidFill>
                  <a:schemeClr val="tx1">
                    <a:lumMod val="65000"/>
                    <a:lumOff val="35000"/>
                  </a:schemeClr>
                </a:solidFill>
                <a:latin typeface="+mn-ea"/>
                <a:ea typeface="+mn-ea"/>
              </a:rPr>
              <a:t>roject </a:t>
            </a:r>
            <a:r>
              <a:rPr lang="en-US" altLang="zh-CN" sz="3200" b="1" dirty="0">
                <a:solidFill>
                  <a:schemeClr val="tx1">
                    <a:lumMod val="65000"/>
                    <a:lumOff val="35000"/>
                  </a:schemeClr>
                </a:solidFill>
                <a:latin typeface="+mn-ea"/>
                <a:ea typeface="+mn-ea"/>
              </a:rPr>
              <a:t>3</a:t>
            </a:r>
            <a:endParaRPr lang="zh-CN" altLang="en-US" sz="4800" b="1" dirty="0">
              <a:solidFill>
                <a:schemeClr val="tx1">
                  <a:lumMod val="65000"/>
                  <a:lumOff val="35000"/>
                </a:schemeClr>
              </a:solidFill>
              <a:latin typeface="+mn-ea"/>
              <a:ea typeface="+mn-ea"/>
            </a:endParaRPr>
          </a:p>
        </p:txBody>
      </p:sp>
      <p:sp>
        <p:nvSpPr>
          <p:cNvPr id="3" name="副标题 2">
            <a:extLst>
              <a:ext uri="{FF2B5EF4-FFF2-40B4-BE49-F238E27FC236}">
                <a16:creationId xmlns:a16="http://schemas.microsoft.com/office/drawing/2014/main" xmlns="" id="{F565168A-ECC1-4A43-8828-D79B314385EE}"/>
              </a:ext>
            </a:extLst>
          </p:cNvPr>
          <p:cNvSpPr>
            <a:spLocks noGrp="1"/>
          </p:cNvSpPr>
          <p:nvPr>
            <p:ph type="subTitle" idx="1"/>
          </p:nvPr>
        </p:nvSpPr>
        <p:spPr>
          <a:xfrm>
            <a:off x="2067697" y="3962400"/>
            <a:ext cx="9144000" cy="990600"/>
          </a:xfrm>
        </p:spPr>
        <p:txBody>
          <a:bodyPr/>
          <a:lstStyle/>
          <a:p>
            <a:r>
              <a:rPr lang="en-US" altLang="zh-CN" dirty="0"/>
              <a:t>				</a:t>
            </a:r>
            <a:r>
              <a:rPr lang="zh-CN" altLang="en-US" sz="1800" dirty="0"/>
              <a:t>邱轶扬  安晨鑫 王国镔 崔帅帅</a:t>
            </a:r>
            <a:endParaRPr lang="zh-CN" altLang="en-US" dirty="0"/>
          </a:p>
        </p:txBody>
      </p:sp>
    </p:spTree>
    <p:extLst>
      <p:ext uri="{BB962C8B-B14F-4D97-AF65-F5344CB8AC3E}">
        <p14:creationId xmlns:p14="http://schemas.microsoft.com/office/powerpoint/2010/main" val="224008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nvPr>
        </p:nvGraphicFramePr>
        <p:xfrm>
          <a:off x="1871361" y="110353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1717583" y="370703"/>
            <a:ext cx="8946292" cy="523220"/>
          </a:xfrm>
          <a:prstGeom prst="rect">
            <a:avLst/>
          </a:prstGeom>
          <a:noFill/>
        </p:spPr>
        <p:txBody>
          <a:bodyPr wrap="square" rtlCol="0">
            <a:spAutoFit/>
          </a:bodyPr>
          <a:lstStyle/>
          <a:p>
            <a:pPr algn="ctr"/>
            <a:r>
              <a:rPr kumimoji="1" lang="en-US" altLang="zh-CN" sz="2800" b="1" dirty="0" err="1" smtClean="0"/>
              <a:t>Blockly</a:t>
            </a:r>
            <a:r>
              <a:rPr kumimoji="1" lang="zh-CN" altLang="en-US" sz="2800" b="1" dirty="0" smtClean="0"/>
              <a:t>主要分为三部分：</a:t>
            </a:r>
            <a:r>
              <a:rPr kumimoji="1" lang="en-US" altLang="zh-CN" sz="2800" b="1" dirty="0" smtClean="0"/>
              <a:t>blocks</a:t>
            </a:r>
            <a:r>
              <a:rPr kumimoji="1" lang="zh-CN" altLang="en-US" sz="2800" b="1" dirty="0" smtClean="0"/>
              <a:t>、</a:t>
            </a:r>
            <a:r>
              <a:rPr kumimoji="1" lang="en-US" altLang="zh-CN" sz="2800" b="1" dirty="0" smtClean="0"/>
              <a:t>toolbox</a:t>
            </a:r>
            <a:r>
              <a:rPr kumimoji="1" lang="zh-CN" altLang="en-US" sz="2800" b="1" dirty="0" smtClean="0"/>
              <a:t>和</a:t>
            </a:r>
            <a:r>
              <a:rPr kumimoji="1" lang="en-US" altLang="zh-CN" sz="2800" b="1" dirty="0" smtClean="0"/>
              <a:t>workspace</a:t>
            </a:r>
          </a:p>
        </p:txBody>
      </p:sp>
    </p:spTree>
    <p:extLst>
      <p:ext uri="{BB962C8B-B14F-4D97-AF65-F5344CB8AC3E}">
        <p14:creationId xmlns:p14="http://schemas.microsoft.com/office/powerpoint/2010/main" val="1716742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sz="2800" b="1" dirty="0" smtClean="0"/>
              <a:t>blocks</a:t>
            </a:r>
            <a:endParaRPr kumimoji="1" lang="zh-CN" altLang="en-US" sz="2800" b="1" dirty="0"/>
          </a:p>
        </p:txBody>
      </p:sp>
      <p:sp>
        <p:nvSpPr>
          <p:cNvPr id="3" name="内容占位符 2"/>
          <p:cNvSpPr>
            <a:spLocks noGrp="1"/>
          </p:cNvSpPr>
          <p:nvPr>
            <p:ph idx="1"/>
          </p:nvPr>
        </p:nvSpPr>
        <p:spPr/>
        <p:txBody>
          <a:bodyPr/>
          <a:lstStyle/>
          <a:p>
            <a:r>
              <a:rPr kumimoji="1" lang="en-US" altLang="zh-CN" dirty="0" smtClean="0"/>
              <a:t>Blocks</a:t>
            </a:r>
            <a:r>
              <a:rPr kumimoji="1" lang="zh-CN" altLang="en-US" dirty="0" smtClean="0"/>
              <a:t>：</a:t>
            </a:r>
            <a:r>
              <a:rPr kumimoji="1" lang="en-US" altLang="zh-CN" dirty="0" smtClean="0"/>
              <a:t>blocks</a:t>
            </a:r>
            <a:r>
              <a:rPr kumimoji="1" lang="zh-CN" altLang="en-US" dirty="0" smtClean="0"/>
              <a:t>就是</a:t>
            </a:r>
            <a:r>
              <a:rPr kumimoji="1" lang="en-US" altLang="zh-CN" dirty="0" err="1" smtClean="0"/>
              <a:t>blockly</a:t>
            </a:r>
            <a:r>
              <a:rPr kumimoji="1" lang="zh-CN" altLang="en-US" dirty="0" smtClean="0"/>
              <a:t>中最小也是最重要的部分，即可拖动的代码块，每个</a:t>
            </a:r>
            <a:r>
              <a:rPr kumimoji="1" lang="en-US" altLang="zh-CN" dirty="0" smtClean="0"/>
              <a:t>block</a:t>
            </a:r>
            <a:r>
              <a:rPr kumimoji="1" lang="zh-CN" altLang="en-US" dirty="0" smtClean="0"/>
              <a:t>具有一定的语义。</a:t>
            </a:r>
            <a:endParaRPr kumimoji="1" lang="en-US" altLang="zh-CN" dirty="0" smtClean="0"/>
          </a:p>
          <a:p>
            <a:endParaRPr kumimoji="1" lang="zh-CN" altLang="en-US" dirty="0"/>
          </a:p>
        </p:txBody>
      </p:sp>
      <p:pic>
        <p:nvPicPr>
          <p:cNvPr id="4" name="图片 3"/>
          <p:cNvPicPr>
            <a:picLocks noChangeAspect="1"/>
          </p:cNvPicPr>
          <p:nvPr/>
        </p:nvPicPr>
        <p:blipFill>
          <a:blip r:embed="rId2"/>
          <a:stretch>
            <a:fillRect/>
          </a:stretch>
        </p:blipFill>
        <p:spPr>
          <a:xfrm>
            <a:off x="4514335" y="2872267"/>
            <a:ext cx="3163330" cy="2961845"/>
          </a:xfrm>
          <a:prstGeom prst="rect">
            <a:avLst/>
          </a:prstGeom>
        </p:spPr>
      </p:pic>
    </p:spTree>
    <p:extLst>
      <p:ext uri="{BB962C8B-B14F-4D97-AF65-F5344CB8AC3E}">
        <p14:creationId xmlns:p14="http://schemas.microsoft.com/office/powerpoint/2010/main" val="1576215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2800" b="1" dirty="0" smtClean="0"/>
              <a:t>toolbox</a:t>
            </a:r>
            <a:endParaRPr kumimoji="1" lang="zh-CN" altLang="en-US" sz="2800" b="1" dirty="0"/>
          </a:p>
        </p:txBody>
      </p:sp>
      <p:sp>
        <p:nvSpPr>
          <p:cNvPr id="3" name="内容占位符 2"/>
          <p:cNvSpPr>
            <a:spLocks noGrp="1"/>
          </p:cNvSpPr>
          <p:nvPr>
            <p:ph idx="1"/>
          </p:nvPr>
        </p:nvSpPr>
        <p:spPr>
          <a:xfrm>
            <a:off x="838200" y="1825625"/>
            <a:ext cx="7280189" cy="4351338"/>
          </a:xfrm>
        </p:spPr>
        <p:txBody>
          <a:bodyPr/>
          <a:lstStyle/>
          <a:p>
            <a:r>
              <a:rPr kumimoji="1" lang="en-US" altLang="zh-CN" dirty="0" smtClean="0"/>
              <a:t>Toolbox</a:t>
            </a:r>
            <a:r>
              <a:rPr kumimoji="1" lang="zh-CN" altLang="en-US" dirty="0" smtClean="0"/>
              <a:t>：</a:t>
            </a:r>
            <a:r>
              <a:rPr kumimoji="1" lang="en-US" altLang="zh-CN" dirty="0" smtClean="0"/>
              <a:t>toolbox</a:t>
            </a:r>
            <a:r>
              <a:rPr kumimoji="1" lang="zh-CN" altLang="en-US" dirty="0" smtClean="0"/>
              <a:t>是一个菜单，将</a:t>
            </a:r>
            <a:r>
              <a:rPr kumimoji="1" lang="en-US" altLang="zh-CN" dirty="0" smtClean="0"/>
              <a:t>blocks</a:t>
            </a:r>
            <a:r>
              <a:rPr kumimoji="1" lang="zh-CN" altLang="en-US" dirty="0" smtClean="0"/>
              <a:t>进行分类后包含在子菜单中，便于用户进行选择。</a:t>
            </a:r>
            <a:endParaRPr kumimoji="1" lang="en-US" altLang="zh-CN" dirty="0" smtClean="0"/>
          </a:p>
        </p:txBody>
      </p:sp>
      <p:pic>
        <p:nvPicPr>
          <p:cNvPr id="6" name="图片 5"/>
          <p:cNvPicPr>
            <a:picLocks noChangeAspect="1"/>
          </p:cNvPicPr>
          <p:nvPr/>
        </p:nvPicPr>
        <p:blipFill>
          <a:blip r:embed="rId2"/>
          <a:stretch>
            <a:fillRect/>
          </a:stretch>
        </p:blipFill>
        <p:spPr>
          <a:xfrm>
            <a:off x="8291384" y="1690688"/>
            <a:ext cx="1623130" cy="5003410"/>
          </a:xfrm>
          <a:prstGeom prst="rect">
            <a:avLst/>
          </a:prstGeom>
        </p:spPr>
      </p:pic>
    </p:spTree>
    <p:extLst>
      <p:ext uri="{BB962C8B-B14F-4D97-AF65-F5344CB8AC3E}">
        <p14:creationId xmlns:p14="http://schemas.microsoft.com/office/powerpoint/2010/main" val="1250803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2800" b="1" dirty="0" smtClean="0"/>
              <a:t>workspace</a:t>
            </a:r>
            <a:endParaRPr kumimoji="1" lang="zh-CN" altLang="en-US" sz="2800" b="1" dirty="0"/>
          </a:p>
        </p:txBody>
      </p:sp>
      <p:sp>
        <p:nvSpPr>
          <p:cNvPr id="3" name="内容占位符 2"/>
          <p:cNvSpPr>
            <a:spLocks noGrp="1"/>
          </p:cNvSpPr>
          <p:nvPr>
            <p:ph idx="1"/>
          </p:nvPr>
        </p:nvSpPr>
        <p:spPr>
          <a:xfrm>
            <a:off x="838201" y="1825625"/>
            <a:ext cx="5698524" cy="4351338"/>
          </a:xfrm>
        </p:spPr>
        <p:txBody>
          <a:bodyPr/>
          <a:lstStyle/>
          <a:p>
            <a:r>
              <a:rPr kumimoji="1" lang="en-US" altLang="zh-CN" dirty="0" smtClean="0"/>
              <a:t>Workspace</a:t>
            </a:r>
            <a:r>
              <a:rPr kumimoji="1" lang="zh-CN" altLang="en-US" dirty="0" smtClean="0"/>
              <a:t>：</a:t>
            </a:r>
            <a:r>
              <a:rPr kumimoji="1" lang="en-US" altLang="zh-CN" dirty="0" smtClean="0"/>
              <a:t>workspace</a:t>
            </a:r>
            <a:r>
              <a:rPr kumimoji="1" lang="zh-CN" altLang="en-US" dirty="0" smtClean="0"/>
              <a:t>是用于用户放置、拼接代码块的区域。</a:t>
            </a:r>
            <a:endParaRPr kumimoji="1" lang="zh-CN" altLang="en-US" dirty="0"/>
          </a:p>
        </p:txBody>
      </p:sp>
      <p:pic>
        <p:nvPicPr>
          <p:cNvPr id="4" name="图片 3"/>
          <p:cNvPicPr>
            <a:picLocks noChangeAspect="1"/>
          </p:cNvPicPr>
          <p:nvPr/>
        </p:nvPicPr>
        <p:blipFill>
          <a:blip r:embed="rId2"/>
          <a:stretch>
            <a:fillRect/>
          </a:stretch>
        </p:blipFill>
        <p:spPr>
          <a:xfrm>
            <a:off x="6343135" y="1690688"/>
            <a:ext cx="4876800" cy="4412062"/>
          </a:xfrm>
          <a:prstGeom prst="rect">
            <a:avLst/>
          </a:prstGeom>
        </p:spPr>
      </p:pic>
    </p:spTree>
    <p:extLst>
      <p:ext uri="{BB962C8B-B14F-4D97-AF65-F5344CB8AC3E}">
        <p14:creationId xmlns:p14="http://schemas.microsoft.com/office/powerpoint/2010/main" val="1435309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8186"/>
            <a:ext cx="10515600" cy="5917471"/>
          </a:xfrm>
        </p:spPr>
        <p:txBody>
          <a:bodyPr>
            <a:normAutofit/>
          </a:bodyPr>
          <a:lstStyle/>
          <a:p>
            <a:r>
              <a:rPr kumimoji="1" lang="zh-CN" altLang="en-US" sz="2000" dirty="0" smtClean="0"/>
              <a:t>在</a:t>
            </a:r>
            <a:r>
              <a:rPr kumimoji="1" lang="en-US" altLang="zh-CN" sz="2000" dirty="0" err="1" smtClean="0"/>
              <a:t>pj</a:t>
            </a:r>
            <a:r>
              <a:rPr kumimoji="1" lang="zh-CN" altLang="en-US" sz="2000" dirty="0" smtClean="0"/>
              <a:t>中，首先需要自定义所需的代码块。我们利用了</a:t>
            </a:r>
            <a:r>
              <a:rPr kumimoji="1" lang="en-US" altLang="zh-CN" sz="2000" dirty="0" smtClean="0"/>
              <a:t>google</a:t>
            </a:r>
            <a:r>
              <a:rPr kumimoji="1" lang="zh-CN" altLang="en-US" sz="2000" dirty="0" smtClean="0"/>
              <a:t>提供的接口进行定义。</a:t>
            </a:r>
            <a:endParaRPr kumimoji="1" lang="en-US" altLang="zh-CN" sz="2000" dirty="0" smtClean="0"/>
          </a:p>
        </p:txBody>
      </p:sp>
      <p:pic>
        <p:nvPicPr>
          <p:cNvPr id="5" name="图片 4"/>
          <p:cNvPicPr>
            <a:picLocks noChangeAspect="1"/>
          </p:cNvPicPr>
          <p:nvPr/>
        </p:nvPicPr>
        <p:blipFill>
          <a:blip r:embed="rId3"/>
          <a:stretch>
            <a:fillRect/>
          </a:stretch>
        </p:blipFill>
        <p:spPr>
          <a:xfrm>
            <a:off x="6096000" y="1604621"/>
            <a:ext cx="5659599" cy="4248337"/>
          </a:xfrm>
          <a:prstGeom prst="rect">
            <a:avLst/>
          </a:prstGeom>
        </p:spPr>
      </p:pic>
      <p:pic>
        <p:nvPicPr>
          <p:cNvPr id="6" name="图片 5"/>
          <p:cNvPicPr>
            <a:picLocks noChangeAspect="1"/>
          </p:cNvPicPr>
          <p:nvPr/>
        </p:nvPicPr>
        <p:blipFill>
          <a:blip r:embed="rId4"/>
          <a:stretch>
            <a:fillRect/>
          </a:stretch>
        </p:blipFill>
        <p:spPr>
          <a:xfrm>
            <a:off x="44450" y="1604621"/>
            <a:ext cx="5649751" cy="3597491"/>
          </a:xfrm>
          <a:prstGeom prst="rect">
            <a:avLst/>
          </a:prstGeom>
        </p:spPr>
      </p:pic>
    </p:spTree>
    <p:extLst>
      <p:ext uri="{BB962C8B-B14F-4D97-AF65-F5344CB8AC3E}">
        <p14:creationId xmlns:p14="http://schemas.microsoft.com/office/powerpoint/2010/main" val="363099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2913" y="404598"/>
            <a:ext cx="10515600" cy="4351338"/>
          </a:xfrm>
        </p:spPr>
        <p:txBody>
          <a:bodyPr>
            <a:normAutofit/>
          </a:bodyPr>
          <a:lstStyle/>
          <a:p>
            <a:r>
              <a:rPr kumimoji="1" lang="zh-CN" altLang="en-US" sz="2000" dirty="0" smtClean="0"/>
              <a:t>在定义块之后，我们使用</a:t>
            </a:r>
            <a:r>
              <a:rPr kumimoji="1" lang="en-US" altLang="zh-CN" sz="2000" dirty="0" smtClean="0"/>
              <a:t>xml</a:t>
            </a:r>
            <a:r>
              <a:rPr kumimoji="1" lang="zh-CN" altLang="en-US" sz="2000" dirty="0" smtClean="0"/>
              <a:t>在</a:t>
            </a:r>
            <a:r>
              <a:rPr kumimoji="1" lang="en-US" altLang="zh-CN" sz="2000" dirty="0" smtClean="0"/>
              <a:t>html</a:t>
            </a:r>
            <a:r>
              <a:rPr kumimoji="1" lang="zh-CN" altLang="en-US" sz="2000" dirty="0" smtClean="0"/>
              <a:t>中引入我们自定义的</a:t>
            </a:r>
            <a:r>
              <a:rPr kumimoji="1" lang="en-US" altLang="zh-CN" sz="2000" dirty="0" smtClean="0"/>
              <a:t>toolbox</a:t>
            </a:r>
            <a:endParaRPr kumimoji="1" lang="zh-CN" altLang="en-US" sz="2000" dirty="0"/>
          </a:p>
        </p:txBody>
      </p:sp>
      <p:pic>
        <p:nvPicPr>
          <p:cNvPr id="5" name="图片 4"/>
          <p:cNvPicPr>
            <a:picLocks noChangeAspect="1"/>
          </p:cNvPicPr>
          <p:nvPr/>
        </p:nvPicPr>
        <p:blipFill>
          <a:blip r:embed="rId2"/>
          <a:stretch>
            <a:fillRect/>
          </a:stretch>
        </p:blipFill>
        <p:spPr>
          <a:xfrm>
            <a:off x="4603961" y="3600214"/>
            <a:ext cx="3033504" cy="2874725"/>
          </a:xfrm>
          <a:prstGeom prst="rect">
            <a:avLst/>
          </a:prstGeom>
        </p:spPr>
      </p:pic>
      <p:pic>
        <p:nvPicPr>
          <p:cNvPr id="6" name="图片 5"/>
          <p:cNvPicPr>
            <a:picLocks noChangeAspect="1"/>
          </p:cNvPicPr>
          <p:nvPr/>
        </p:nvPicPr>
        <p:blipFill>
          <a:blip r:embed="rId3"/>
          <a:stretch>
            <a:fillRect/>
          </a:stretch>
        </p:blipFill>
        <p:spPr>
          <a:xfrm>
            <a:off x="356286" y="1305963"/>
            <a:ext cx="11528854" cy="2177905"/>
          </a:xfrm>
          <a:prstGeom prst="rect">
            <a:avLst/>
          </a:prstGeom>
        </p:spPr>
      </p:pic>
    </p:spTree>
    <p:extLst>
      <p:ext uri="{BB962C8B-B14F-4D97-AF65-F5344CB8AC3E}">
        <p14:creationId xmlns:p14="http://schemas.microsoft.com/office/powerpoint/2010/main" val="1606785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843" y="293387"/>
            <a:ext cx="10515600" cy="4351338"/>
          </a:xfrm>
        </p:spPr>
        <p:txBody>
          <a:bodyPr>
            <a:normAutofit/>
          </a:bodyPr>
          <a:lstStyle/>
          <a:p>
            <a:r>
              <a:rPr kumimoji="1" lang="zh-CN" altLang="en-US" sz="2000" dirty="0" smtClean="0"/>
              <a:t>相应的，最后我们进行了</a:t>
            </a:r>
            <a:r>
              <a:rPr kumimoji="1" lang="en-US" altLang="zh-CN" sz="2000" dirty="0" smtClean="0"/>
              <a:t>workspace</a:t>
            </a:r>
            <a:r>
              <a:rPr kumimoji="1" lang="zh-CN" altLang="en-US" sz="2000" dirty="0" smtClean="0"/>
              <a:t>的配置</a:t>
            </a:r>
            <a:endParaRPr kumimoji="1" lang="zh-CN" altLang="en-US" sz="2000" dirty="0"/>
          </a:p>
        </p:txBody>
      </p:sp>
      <p:pic>
        <p:nvPicPr>
          <p:cNvPr id="4" name="图片 3"/>
          <p:cNvPicPr>
            <a:picLocks noChangeAspect="1"/>
          </p:cNvPicPr>
          <p:nvPr/>
        </p:nvPicPr>
        <p:blipFill>
          <a:blip r:embed="rId2"/>
          <a:stretch>
            <a:fillRect/>
          </a:stretch>
        </p:blipFill>
        <p:spPr>
          <a:xfrm>
            <a:off x="1372345" y="1260389"/>
            <a:ext cx="9422596" cy="4497571"/>
          </a:xfrm>
          <a:prstGeom prst="rect">
            <a:avLst/>
          </a:prstGeom>
        </p:spPr>
      </p:pic>
    </p:spTree>
    <p:extLst>
      <p:ext uri="{BB962C8B-B14F-4D97-AF65-F5344CB8AC3E}">
        <p14:creationId xmlns:p14="http://schemas.microsoft.com/office/powerpoint/2010/main" val="1313115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7628" y="1998619"/>
            <a:ext cx="10515600" cy="4351338"/>
          </a:xfrm>
        </p:spPr>
        <p:txBody>
          <a:bodyPr>
            <a:normAutofit/>
          </a:bodyPr>
          <a:lstStyle/>
          <a:p>
            <a:r>
              <a:rPr kumimoji="1" lang="zh-CN" altLang="en-US" sz="2000" dirty="0" smtClean="0"/>
              <a:t>但是光是如此我们只能实现一个可供用户拖动拼接的页面，但是无法对用户操作的结果作出相应，我们需要拿到用户的拼接结果并转换成标准的程序语言用于对用户的操作做出评价。</a:t>
            </a:r>
            <a:endParaRPr kumimoji="1" lang="en-US" altLang="zh-CN" sz="2000" dirty="0" smtClean="0"/>
          </a:p>
          <a:p>
            <a:r>
              <a:rPr kumimoji="1" lang="zh-CN" altLang="en-US" sz="2000" dirty="0" smtClean="0"/>
              <a:t>因此，我们所自定义的每个块都需要有对应的解析函数来进行解析，让我们在需要的时候拿到其对应的真正代码。</a:t>
            </a:r>
            <a:endParaRPr kumimoji="1" lang="en-US" altLang="zh-CN" sz="2000" dirty="0" smtClean="0"/>
          </a:p>
        </p:txBody>
      </p:sp>
    </p:spTree>
    <p:extLst>
      <p:ext uri="{BB962C8B-B14F-4D97-AF65-F5344CB8AC3E}">
        <p14:creationId xmlns:p14="http://schemas.microsoft.com/office/powerpoint/2010/main" val="1335349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07800" y="630195"/>
            <a:ext cx="10287422" cy="5511114"/>
          </a:xfrm>
          <a:prstGeom prst="rect">
            <a:avLst/>
          </a:prstGeom>
        </p:spPr>
      </p:pic>
    </p:spTree>
    <p:extLst>
      <p:ext uri="{BB962C8B-B14F-4D97-AF65-F5344CB8AC3E}">
        <p14:creationId xmlns:p14="http://schemas.microsoft.com/office/powerpoint/2010/main" val="844298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80767" y="594213"/>
            <a:ext cx="10968682" cy="5658053"/>
          </a:xfrm>
          <a:prstGeom prst="rect">
            <a:avLst/>
          </a:prstGeom>
        </p:spPr>
      </p:pic>
    </p:spTree>
    <p:extLst>
      <p:ext uri="{BB962C8B-B14F-4D97-AF65-F5344CB8AC3E}">
        <p14:creationId xmlns:p14="http://schemas.microsoft.com/office/powerpoint/2010/main" val="597059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47EFF2-DF33-4D4A-A26C-D03725DEF79F}"/>
              </a:ext>
            </a:extLst>
          </p:cNvPr>
          <p:cNvSpPr>
            <a:spLocks noGrp="1"/>
          </p:cNvSpPr>
          <p:nvPr>
            <p:ph type="ctrTitle"/>
          </p:nvPr>
        </p:nvSpPr>
        <p:spPr/>
        <p:txBody>
          <a:bodyPr/>
          <a:lstStyle/>
          <a:p>
            <a:r>
              <a:rPr kumimoji="1" lang="en-US" altLang="zh-CN" dirty="0" err="1"/>
              <a:t>Part.I</a:t>
            </a:r>
            <a:r>
              <a:rPr kumimoji="1" lang="zh-CN" altLang="en-US" dirty="0"/>
              <a:t> </a:t>
            </a:r>
            <a:r>
              <a:rPr lang="en-US" altLang="zh-CN" b="1" dirty="0"/>
              <a:t>Angular </a:t>
            </a:r>
            <a:r>
              <a:rPr lang="zh-CN" altLang="en-US" b="1" dirty="0"/>
              <a:t>技术分享</a:t>
            </a:r>
          </a:p>
        </p:txBody>
      </p:sp>
      <p:sp>
        <p:nvSpPr>
          <p:cNvPr id="3" name="副标题 2">
            <a:extLst>
              <a:ext uri="{FF2B5EF4-FFF2-40B4-BE49-F238E27FC236}">
                <a16:creationId xmlns:a16="http://schemas.microsoft.com/office/drawing/2014/main" xmlns="" id="{E220AED9-DA7D-4AAB-8A6F-138614FF045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04654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7627" y="861798"/>
            <a:ext cx="10515600" cy="4351338"/>
          </a:xfrm>
        </p:spPr>
        <p:txBody>
          <a:bodyPr>
            <a:normAutofit/>
          </a:bodyPr>
          <a:lstStyle/>
          <a:p>
            <a:r>
              <a:rPr kumimoji="1" lang="zh-CN" altLang="en-US" sz="2000" dirty="0" smtClean="0"/>
              <a:t>除此以外，我们做了一点额外的工作。为了去改变</a:t>
            </a:r>
            <a:r>
              <a:rPr kumimoji="1" lang="en-US" altLang="zh-CN" sz="2000" dirty="0" smtClean="0"/>
              <a:t>toolbox</a:t>
            </a:r>
            <a:r>
              <a:rPr kumimoji="1" lang="zh-CN" altLang="en-US" sz="2000" dirty="0" smtClean="0"/>
              <a:t>的样式表，我们阅读了</a:t>
            </a:r>
            <a:r>
              <a:rPr kumimoji="1" lang="en-US" altLang="zh-CN" sz="2000" dirty="0" smtClean="0"/>
              <a:t>google</a:t>
            </a:r>
            <a:r>
              <a:rPr kumimoji="1" lang="zh-CN" altLang="en-US" sz="2000" dirty="0" smtClean="0"/>
              <a:t> </a:t>
            </a:r>
            <a:r>
              <a:rPr kumimoji="1" lang="en-US" altLang="zh-CN" sz="2000" dirty="0" err="1" smtClean="0"/>
              <a:t>blockly</a:t>
            </a:r>
            <a:r>
              <a:rPr kumimoji="1" lang="zh-CN" altLang="en-US" sz="2000" dirty="0" smtClean="0"/>
              <a:t>的源码，找到了内置的</a:t>
            </a:r>
            <a:r>
              <a:rPr kumimoji="1" lang="en-US" altLang="zh-CN" sz="2000" dirty="0" err="1" smtClean="0"/>
              <a:t>css</a:t>
            </a:r>
            <a:r>
              <a:rPr kumimoji="1" lang="zh-CN" altLang="en-US" sz="2000" dirty="0" smtClean="0"/>
              <a:t>样式表和</a:t>
            </a:r>
            <a:r>
              <a:rPr kumimoji="1" lang="en-US" altLang="zh-CN" sz="2000" dirty="0" err="1" smtClean="0"/>
              <a:t>js</a:t>
            </a:r>
            <a:r>
              <a:rPr kumimoji="1" lang="zh-CN" altLang="en-US" sz="2000" dirty="0" smtClean="0"/>
              <a:t>中解析</a:t>
            </a:r>
            <a:r>
              <a:rPr kumimoji="1" lang="en-US" altLang="zh-CN" sz="2000" dirty="0" smtClean="0"/>
              <a:t>xml</a:t>
            </a:r>
            <a:r>
              <a:rPr kumimoji="1" lang="zh-CN" altLang="en-US" sz="2000" dirty="0" smtClean="0"/>
              <a:t>生成对应</a:t>
            </a:r>
            <a:r>
              <a:rPr kumimoji="1" lang="en-US" altLang="zh-CN" sz="2000" dirty="0" err="1" smtClean="0"/>
              <a:t>dom</a:t>
            </a:r>
            <a:r>
              <a:rPr kumimoji="1" lang="zh-CN" altLang="en-US" sz="2000" dirty="0" smtClean="0"/>
              <a:t>树的地方。添加了自己的样式。</a:t>
            </a:r>
            <a:endParaRPr kumimoji="1" lang="zh-CN" altLang="en-US" sz="2000" dirty="0"/>
          </a:p>
        </p:txBody>
      </p:sp>
      <p:pic>
        <p:nvPicPr>
          <p:cNvPr id="4" name="图片 3"/>
          <p:cNvPicPr>
            <a:picLocks noChangeAspect="1"/>
          </p:cNvPicPr>
          <p:nvPr/>
        </p:nvPicPr>
        <p:blipFill>
          <a:blip r:embed="rId2"/>
          <a:stretch>
            <a:fillRect/>
          </a:stretch>
        </p:blipFill>
        <p:spPr>
          <a:xfrm>
            <a:off x="1801800" y="1738867"/>
            <a:ext cx="8687253" cy="4909069"/>
          </a:xfrm>
          <a:prstGeom prst="rect">
            <a:avLst/>
          </a:prstGeom>
        </p:spPr>
      </p:pic>
    </p:spTree>
    <p:extLst>
      <p:ext uri="{BB962C8B-B14F-4D97-AF65-F5344CB8AC3E}">
        <p14:creationId xmlns:p14="http://schemas.microsoft.com/office/powerpoint/2010/main" val="601502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后端结构"/>
          <p:cNvSpPr txBox="1">
            <a:spLocks noGrp="1"/>
          </p:cNvSpPr>
          <p:nvPr>
            <p:ph type="ctrTitle"/>
          </p:nvPr>
        </p:nvSpPr>
        <p:spPr>
          <a:prstGeom prst="rect">
            <a:avLst/>
          </a:prstGeom>
        </p:spPr>
        <p:txBody>
          <a:bodyPr/>
          <a:lstStyle/>
          <a:p>
            <a:r>
              <a:rPr kumimoji="1" lang="en-US" sz="4219" dirty="0"/>
              <a:t>Part III. </a:t>
            </a:r>
            <a:r>
              <a:rPr dirty="0" smtClean="0"/>
              <a:t>后端结构</a:t>
            </a:r>
            <a:endParaRPr dirty="0"/>
          </a:p>
        </p:txBody>
      </p:sp>
      <p:sp>
        <p:nvSpPr>
          <p:cNvPr id="120" name="Spring Boot &amp; MyBatis &amp; Java动态编译"/>
          <p:cNvSpPr txBox="1">
            <a:spLocks noGrp="1"/>
          </p:cNvSpPr>
          <p:nvPr>
            <p:ph type="subTitle" sz="quarter" idx="1"/>
          </p:nvPr>
        </p:nvSpPr>
        <p:spPr>
          <a:prstGeom prst="rect">
            <a:avLst/>
          </a:prstGeom>
        </p:spPr>
        <p:txBody>
          <a:bodyPr/>
          <a:lstStyle/>
          <a:p>
            <a:r>
              <a:t>Spring Boot &amp; MyBatis &amp; Java动态编译</a:t>
            </a:r>
          </a:p>
        </p:txBody>
      </p:sp>
    </p:spTree>
    <p:extLst>
      <p:ext uri="{BB962C8B-B14F-4D97-AF65-F5344CB8AC3E}">
        <p14:creationId xmlns:p14="http://schemas.microsoft.com/office/powerpoint/2010/main" val="1345028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后端服务器主要功能接口"/>
          <p:cNvSpPr txBox="1">
            <a:spLocks noGrp="1"/>
          </p:cNvSpPr>
          <p:nvPr>
            <p:ph type="title"/>
          </p:nvPr>
        </p:nvSpPr>
        <p:spPr>
          <a:prstGeom prst="rect">
            <a:avLst/>
          </a:prstGeom>
        </p:spPr>
        <p:txBody>
          <a:bodyPr>
            <a:normAutofit/>
          </a:bodyPr>
          <a:lstStyle>
            <a:lvl1pPr defTabSz="572516">
              <a:defRPr sz="7840"/>
            </a:lvl1pPr>
          </a:lstStyle>
          <a:p>
            <a:r>
              <a:rPr sz="6000" dirty="0"/>
              <a:t>后端服务器主要功能接口 </a:t>
            </a:r>
          </a:p>
        </p:txBody>
      </p:sp>
      <p:sp>
        <p:nvSpPr>
          <p:cNvPr id="123" name="登录与注册功能（Spring Boot &amp; MyBatis xml实现）…"/>
          <p:cNvSpPr txBox="1">
            <a:spLocks noGrp="1"/>
          </p:cNvSpPr>
          <p:nvPr>
            <p:ph type="body" idx="1"/>
          </p:nvPr>
        </p:nvSpPr>
        <p:spPr>
          <a:xfrm>
            <a:off x="689317" y="1854513"/>
            <a:ext cx="10128737" cy="4420195"/>
          </a:xfrm>
          <a:prstGeom prst="rect">
            <a:avLst/>
          </a:prstGeom>
        </p:spPr>
        <p:txBody>
          <a:bodyPr/>
          <a:lstStyle/>
          <a:p>
            <a:pPr>
              <a:lnSpc>
                <a:spcPct val="150000"/>
              </a:lnSpc>
            </a:pPr>
            <a:r>
              <a:rPr dirty="0"/>
              <a:t>登录与注册功能（Spring Boot &amp; MyBatis xml实现）</a:t>
            </a:r>
          </a:p>
          <a:p>
            <a:pPr>
              <a:lnSpc>
                <a:spcPct val="150000"/>
              </a:lnSpc>
            </a:pPr>
            <a:r>
              <a:rPr dirty="0"/>
              <a:t>学习记录查询与持久化（Spring Boot &amp; MyBatis xml实现)</a:t>
            </a:r>
          </a:p>
          <a:p>
            <a:pPr marL="321457" indent="-321457">
              <a:lnSpc>
                <a:spcPct val="150000"/>
              </a:lnSpc>
              <a:defRPr sz="4200" b="1">
                <a:latin typeface="Helvetica"/>
                <a:ea typeface="Helvetica"/>
                <a:cs typeface="Helvetica"/>
                <a:sym typeface="Helvetica"/>
              </a:defRPr>
            </a:pPr>
            <a:r>
              <a:rPr dirty="0"/>
              <a:t>代码在线编译与正确性测试(Java动态编译）</a:t>
            </a:r>
          </a:p>
        </p:txBody>
      </p:sp>
    </p:spTree>
    <p:extLst>
      <p:ext uri="{BB962C8B-B14F-4D97-AF65-F5344CB8AC3E}">
        <p14:creationId xmlns:p14="http://schemas.microsoft.com/office/powerpoint/2010/main" val="213935526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Image" descr="Image"/>
          <p:cNvPicPr>
            <a:picLocks noGrp="1" noChangeAspect="1"/>
          </p:cNvPicPr>
          <p:nvPr>
            <p:ph type="pic" idx="13"/>
          </p:nvPr>
        </p:nvPicPr>
        <p:blipFill>
          <a:blip r:embed="rId2">
            <a:extLst/>
          </a:blip>
          <a:srcRect t="6596" b="6596"/>
          <a:stretch>
            <a:fillRect/>
          </a:stretch>
        </p:blipFill>
        <p:spPr>
          <a:xfrm>
            <a:off x="6158508" y="1821656"/>
            <a:ext cx="3750469" cy="4420195"/>
          </a:xfrm>
          <a:prstGeom prst="rect">
            <a:avLst/>
          </a:prstGeom>
        </p:spPr>
      </p:pic>
      <p:sp>
        <p:nvSpPr>
          <p:cNvPr id="126" name="基于Java反射机制的动态编译"/>
          <p:cNvSpPr txBox="1">
            <a:spLocks noGrp="1"/>
          </p:cNvSpPr>
          <p:nvPr>
            <p:ph type="title"/>
          </p:nvPr>
        </p:nvSpPr>
        <p:spPr>
          <a:prstGeom prst="rect">
            <a:avLst/>
          </a:prstGeom>
        </p:spPr>
        <p:txBody>
          <a:bodyPr>
            <a:normAutofit fontScale="90000"/>
          </a:bodyPr>
          <a:lstStyle>
            <a:lvl1pPr defTabSz="479044">
              <a:defRPr sz="6560"/>
            </a:lvl1pPr>
          </a:lstStyle>
          <a:p>
            <a:r>
              <a:t>基于Java反射机制的动态编译</a:t>
            </a:r>
          </a:p>
        </p:txBody>
      </p:sp>
      <p:sp>
        <p:nvSpPr>
          <p:cNvPr id="127" name="JavaCompiler类的使用…"/>
          <p:cNvSpPr txBox="1">
            <a:spLocks noGrp="1"/>
          </p:cNvSpPr>
          <p:nvPr>
            <p:ph type="body" sz="half" idx="1"/>
          </p:nvPr>
        </p:nvSpPr>
        <p:spPr>
          <a:prstGeom prst="rect">
            <a:avLst/>
          </a:prstGeom>
        </p:spPr>
        <p:txBody>
          <a:bodyPr/>
          <a:lstStyle/>
          <a:p>
            <a:r>
              <a:t>JavaCompiler类的使用</a:t>
            </a:r>
          </a:p>
          <a:p>
            <a:r>
              <a:t>字符串代码动态编译实现</a:t>
            </a:r>
          </a:p>
          <a:p>
            <a:r>
              <a:t>正确性分析：利用反射机制的类结构判断</a:t>
            </a:r>
          </a:p>
          <a:p>
            <a:r>
              <a:t>如何解决ClassLoader缓存问题？</a:t>
            </a:r>
          </a:p>
        </p:txBody>
      </p:sp>
      <p:sp>
        <p:nvSpPr>
          <p:cNvPr id="128" name="Oval"/>
          <p:cNvSpPr/>
          <p:nvPr/>
        </p:nvSpPr>
        <p:spPr>
          <a:xfrm>
            <a:off x="7453312" y="5040564"/>
            <a:ext cx="1076901" cy="303261"/>
          </a:xfrm>
          <a:prstGeom prst="ellipse">
            <a:avLst/>
          </a:prstGeom>
          <a:ln w="50800">
            <a:solidFill>
              <a:srgbClr val="DA3C26"/>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46896384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JavaCompiler类"/>
          <p:cNvSpPr txBox="1">
            <a:spLocks noGrp="1"/>
          </p:cNvSpPr>
          <p:nvPr>
            <p:ph type="title"/>
          </p:nvPr>
        </p:nvSpPr>
        <p:spPr>
          <a:prstGeom prst="rect">
            <a:avLst/>
          </a:prstGeom>
        </p:spPr>
        <p:txBody>
          <a:bodyPr/>
          <a:lstStyle/>
          <a:p>
            <a:r>
              <a:t>JavaCompiler类</a:t>
            </a:r>
          </a:p>
        </p:txBody>
      </p:sp>
      <p:sp>
        <p:nvSpPr>
          <p:cNvPr id="131" name="通过设置classpath和输入JavaFileObject集合对象编译…"/>
          <p:cNvSpPr txBox="1">
            <a:spLocks noGrp="1"/>
          </p:cNvSpPr>
          <p:nvPr>
            <p:ph type="body" idx="1"/>
          </p:nvPr>
        </p:nvSpPr>
        <p:spPr>
          <a:xfrm>
            <a:off x="2193726" y="1690688"/>
            <a:ext cx="7804548" cy="4420195"/>
          </a:xfrm>
          <a:prstGeom prst="rect">
            <a:avLst/>
          </a:prstGeom>
        </p:spPr>
        <p:txBody>
          <a:bodyPr/>
          <a:lstStyle/>
          <a:p>
            <a:r>
              <a:t>通过设置classpath和输入JavaFileObject集合对象编译</a:t>
            </a:r>
          </a:p>
          <a:p>
            <a:r>
              <a:rPr dirty="0"/>
              <a:t>自定义实现JavaFileObject接口的类InMemoryJavaFileObject以实现内存中代码编译</a:t>
            </a:r>
          </a:p>
        </p:txBody>
      </p:sp>
      <p:pic>
        <p:nvPicPr>
          <p:cNvPr id="132" name="Image" descr="Image"/>
          <p:cNvPicPr>
            <a:picLocks noChangeAspect="1"/>
          </p:cNvPicPr>
          <p:nvPr/>
        </p:nvPicPr>
        <p:blipFill>
          <a:blip r:embed="rId2">
            <a:extLst/>
          </a:blip>
          <a:stretch>
            <a:fillRect/>
          </a:stretch>
        </p:blipFill>
        <p:spPr>
          <a:xfrm>
            <a:off x="2662196" y="3264457"/>
            <a:ext cx="6867609" cy="2996887"/>
          </a:xfrm>
          <a:prstGeom prst="rect">
            <a:avLst/>
          </a:prstGeom>
          <a:ln w="12700">
            <a:miter lim="400000"/>
          </a:ln>
        </p:spPr>
      </p:pic>
    </p:spTree>
    <p:extLst>
      <p:ext uri="{BB962C8B-B14F-4D97-AF65-F5344CB8AC3E}">
        <p14:creationId xmlns:p14="http://schemas.microsoft.com/office/powerpoint/2010/main" val="61209300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代码正确性判断：基于反射机制的用例设计"/>
          <p:cNvSpPr txBox="1">
            <a:spLocks noGrp="1"/>
          </p:cNvSpPr>
          <p:nvPr>
            <p:ph type="title"/>
          </p:nvPr>
        </p:nvSpPr>
        <p:spPr>
          <a:xfrm>
            <a:off x="838200" y="252606"/>
            <a:ext cx="10515600" cy="1325563"/>
          </a:xfrm>
          <a:prstGeom prst="rect">
            <a:avLst/>
          </a:prstGeom>
        </p:spPr>
        <p:txBody>
          <a:bodyPr/>
          <a:lstStyle>
            <a:lvl1pPr>
              <a:defRPr sz="4400"/>
            </a:lvl1pPr>
          </a:lstStyle>
          <a:p>
            <a:r>
              <a:t>代码正确性判断：基于反射机制的用例设计</a:t>
            </a:r>
          </a:p>
        </p:txBody>
      </p:sp>
      <p:sp>
        <p:nvSpPr>
          <p:cNvPr id="135" name="自定义Tester接口…"/>
          <p:cNvSpPr txBox="1">
            <a:spLocks noGrp="1"/>
          </p:cNvSpPr>
          <p:nvPr>
            <p:ph type="body" idx="1"/>
          </p:nvPr>
        </p:nvSpPr>
        <p:spPr>
          <a:xfrm>
            <a:off x="838200" y="2160442"/>
            <a:ext cx="10515600" cy="4351338"/>
          </a:xfrm>
          <a:prstGeom prst="rect">
            <a:avLst/>
          </a:prstGeom>
        </p:spPr>
        <p:txBody>
          <a:bodyPr anchor="t"/>
          <a:lstStyle/>
          <a:p>
            <a:r>
              <a:rPr dirty="0"/>
              <a:t>自定义Tester接口</a:t>
            </a:r>
          </a:p>
          <a:p>
            <a:endParaRPr dirty="0"/>
          </a:p>
          <a:p>
            <a:r>
              <a:rPr dirty="0"/>
              <a:t>用例实现</a:t>
            </a:r>
          </a:p>
        </p:txBody>
      </p:sp>
      <p:pic>
        <p:nvPicPr>
          <p:cNvPr id="136" name="Image" descr="Image"/>
          <p:cNvPicPr>
            <a:picLocks noChangeAspect="1"/>
          </p:cNvPicPr>
          <p:nvPr/>
        </p:nvPicPr>
        <p:blipFill>
          <a:blip r:embed="rId2">
            <a:extLst/>
          </a:blip>
          <a:stretch>
            <a:fillRect/>
          </a:stretch>
        </p:blipFill>
        <p:spPr>
          <a:xfrm>
            <a:off x="4847561" y="1821656"/>
            <a:ext cx="5266104" cy="4690124"/>
          </a:xfrm>
          <a:prstGeom prst="rect">
            <a:avLst/>
          </a:prstGeom>
          <a:ln w="12700">
            <a:miter lim="400000"/>
          </a:ln>
        </p:spPr>
      </p:pic>
    </p:spTree>
    <p:extLst>
      <p:ext uri="{BB962C8B-B14F-4D97-AF65-F5344CB8AC3E}">
        <p14:creationId xmlns:p14="http://schemas.microsoft.com/office/powerpoint/2010/main" val="191984472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无法重复编译？"/>
          <p:cNvSpPr txBox="1">
            <a:spLocks noGrp="1"/>
          </p:cNvSpPr>
          <p:nvPr>
            <p:ph type="title"/>
          </p:nvPr>
        </p:nvSpPr>
        <p:spPr>
          <a:prstGeom prst="rect">
            <a:avLst/>
          </a:prstGeom>
        </p:spPr>
        <p:txBody>
          <a:bodyPr/>
          <a:lstStyle/>
          <a:p>
            <a:r>
              <a:t>无法重复编译？</a:t>
            </a:r>
          </a:p>
        </p:txBody>
      </p:sp>
      <p:sp>
        <p:nvSpPr>
          <p:cNvPr id="139" name="编译问题？缓存问题！…"/>
          <p:cNvSpPr txBox="1">
            <a:spLocks noGrp="1"/>
          </p:cNvSpPr>
          <p:nvPr>
            <p:ph type="body" idx="1"/>
          </p:nvPr>
        </p:nvSpPr>
        <p:spPr>
          <a:xfrm>
            <a:off x="2193727" y="1625203"/>
            <a:ext cx="7804547" cy="4420195"/>
          </a:xfrm>
          <a:prstGeom prst="rect">
            <a:avLst/>
          </a:prstGeom>
        </p:spPr>
        <p:txBody>
          <a:bodyPr anchor="t"/>
          <a:lstStyle/>
          <a:p>
            <a:r>
              <a:t>编译问题？缓存问题！</a:t>
            </a:r>
          </a:p>
          <a:p>
            <a:r>
              <a:t>使用默认ClassLoader对象实现反射存在类缓存问题</a:t>
            </a:r>
          </a:p>
          <a:p>
            <a:r>
              <a:t>会导致重新编译的代码无法从外存读入JVM</a:t>
            </a:r>
          </a:p>
          <a:p>
            <a:r>
              <a:t>解决方案：自定义ClassLoader类，每次用例运行都使用不同的ClassLoader对象</a:t>
            </a:r>
          </a:p>
        </p:txBody>
      </p:sp>
      <p:pic>
        <p:nvPicPr>
          <p:cNvPr id="140" name="Image" descr="Image"/>
          <p:cNvPicPr>
            <a:picLocks noChangeAspect="1"/>
          </p:cNvPicPr>
          <p:nvPr/>
        </p:nvPicPr>
        <p:blipFill>
          <a:blip r:embed="rId2">
            <a:extLst/>
          </a:blip>
          <a:stretch>
            <a:fillRect/>
          </a:stretch>
        </p:blipFill>
        <p:spPr>
          <a:xfrm>
            <a:off x="3551039" y="5058668"/>
            <a:ext cx="5089922" cy="866180"/>
          </a:xfrm>
          <a:prstGeom prst="rect">
            <a:avLst/>
          </a:prstGeom>
          <a:ln w="12700">
            <a:miter lim="400000"/>
          </a:ln>
        </p:spPr>
      </p:pic>
    </p:spTree>
    <p:extLst>
      <p:ext uri="{BB962C8B-B14F-4D97-AF65-F5344CB8AC3E}">
        <p14:creationId xmlns:p14="http://schemas.microsoft.com/office/powerpoint/2010/main" val="204612626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谢谢聆听</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4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DCBCF7-01D9-4B99-95D6-D9E8E9375535}"/>
              </a:ext>
            </a:extLst>
          </p:cNvPr>
          <p:cNvSpPr>
            <a:spLocks noGrp="1"/>
          </p:cNvSpPr>
          <p:nvPr>
            <p:ph type="title"/>
          </p:nvPr>
        </p:nvSpPr>
        <p:spPr>
          <a:xfrm>
            <a:off x="648729" y="562833"/>
            <a:ext cx="9747422" cy="878789"/>
          </a:xfrm>
        </p:spPr>
        <p:txBody>
          <a:bodyPr/>
          <a:lstStyle/>
          <a:p>
            <a:r>
              <a:rPr lang="zh-CN" altLang="en-US" b="1" dirty="0"/>
              <a:t>引入</a:t>
            </a:r>
            <a:r>
              <a:rPr lang="en-US" altLang="zh-CN" b="1" dirty="0"/>
              <a:t>Particles.js</a:t>
            </a:r>
            <a:r>
              <a:rPr lang="zh-CN" altLang="en-US" b="1" dirty="0"/>
              <a:t>增强</a:t>
            </a:r>
            <a:r>
              <a:rPr lang="en-US" altLang="zh-CN" b="1" dirty="0"/>
              <a:t>UI</a:t>
            </a:r>
            <a:endParaRPr lang="zh-CN" altLang="en-US" b="1" dirty="0"/>
          </a:p>
        </p:txBody>
      </p:sp>
      <p:pic>
        <p:nvPicPr>
          <p:cNvPr id="5" name="内容占位符 4">
            <a:extLst>
              <a:ext uri="{FF2B5EF4-FFF2-40B4-BE49-F238E27FC236}">
                <a16:creationId xmlns:a16="http://schemas.microsoft.com/office/drawing/2014/main" xmlns="" id="{C612AC96-816F-4DBD-B007-C22B3329A72D}"/>
              </a:ext>
            </a:extLst>
          </p:cNvPr>
          <p:cNvPicPr>
            <a:picLocks noGrp="1" noChangeAspect="1"/>
          </p:cNvPicPr>
          <p:nvPr>
            <p:ph idx="1"/>
          </p:nvPr>
        </p:nvPicPr>
        <p:blipFill>
          <a:blip r:embed="rId2"/>
          <a:stretch>
            <a:fillRect/>
          </a:stretch>
        </p:blipFill>
        <p:spPr>
          <a:xfrm>
            <a:off x="366009" y="1965712"/>
            <a:ext cx="5095677" cy="3527018"/>
          </a:xfrm>
          <a:prstGeom prst="rect">
            <a:avLst/>
          </a:prstGeom>
        </p:spPr>
      </p:pic>
      <p:sp>
        <p:nvSpPr>
          <p:cNvPr id="6" name="文本框 5">
            <a:extLst>
              <a:ext uri="{FF2B5EF4-FFF2-40B4-BE49-F238E27FC236}">
                <a16:creationId xmlns:a16="http://schemas.microsoft.com/office/drawing/2014/main" xmlns="" id="{C6EFA397-E847-44B1-BE66-E748FE4FB63A}"/>
              </a:ext>
            </a:extLst>
          </p:cNvPr>
          <p:cNvSpPr txBox="1"/>
          <p:nvPr/>
        </p:nvSpPr>
        <p:spPr>
          <a:xfrm>
            <a:off x="6096000" y="1664043"/>
            <a:ext cx="5733535" cy="5355312"/>
          </a:xfrm>
          <a:prstGeom prst="rect">
            <a:avLst/>
          </a:prstGeom>
          <a:noFill/>
        </p:spPr>
        <p:txBody>
          <a:bodyPr wrap="square" rtlCol="0">
            <a:spAutoFit/>
          </a:bodyPr>
          <a:lstStyle/>
          <a:p>
            <a:r>
              <a:rPr lang="zh-CN" altLang="en-US" dirty="0"/>
              <a:t>安装： </a:t>
            </a:r>
            <a:r>
              <a:rPr lang="en-US" altLang="zh-CN" dirty="0" err="1"/>
              <a:t>npm</a:t>
            </a:r>
            <a:r>
              <a:rPr lang="en-US" altLang="zh-CN" dirty="0"/>
              <a:t> install angular-particle --save</a:t>
            </a:r>
            <a:br>
              <a:rPr lang="en-US" altLang="zh-CN" dirty="0"/>
            </a:br>
            <a:endParaRPr lang="en-US" altLang="zh-CN" dirty="0"/>
          </a:p>
          <a:p>
            <a:r>
              <a:rPr lang="zh-CN" altLang="en-US" dirty="0"/>
              <a:t>注意：</a:t>
            </a:r>
            <a:endParaRPr lang="en-US" altLang="zh-CN" dirty="0"/>
          </a:p>
          <a:p>
            <a:r>
              <a:rPr lang="zh-CN" altLang="en-US" dirty="0"/>
              <a:t>由于 </a:t>
            </a:r>
            <a:r>
              <a:rPr lang="en-US" altLang="zh-CN" dirty="0"/>
              <a:t>particles.js </a:t>
            </a:r>
            <a:r>
              <a:rPr lang="zh-CN" altLang="en-US" dirty="0"/>
              <a:t>使用了全局变量来存储其所用的对象，在切换路由时</a:t>
            </a:r>
            <a:r>
              <a:rPr lang="zh-CN" altLang="en-US" b="1" dirty="0"/>
              <a:t>全局变量无法清除</a:t>
            </a:r>
            <a:r>
              <a:rPr lang="zh-CN" altLang="en-US" dirty="0"/>
              <a:t>，导致 </a:t>
            </a:r>
            <a:r>
              <a:rPr lang="en-US" altLang="zh-CN" dirty="0" err="1"/>
              <a:t>cpu</a:t>
            </a:r>
            <a:r>
              <a:rPr lang="en-US" altLang="zh-CN" dirty="0"/>
              <a:t> </a:t>
            </a:r>
            <a:r>
              <a:rPr lang="zh-CN" altLang="en-US" dirty="0"/>
              <a:t>依然在做着大量的 </a:t>
            </a:r>
            <a:r>
              <a:rPr lang="en-US" altLang="zh-CN" dirty="0" err="1"/>
              <a:t>js</a:t>
            </a:r>
            <a:r>
              <a:rPr lang="en-US" altLang="zh-CN" dirty="0"/>
              <a:t> </a:t>
            </a:r>
            <a:r>
              <a:rPr lang="zh-CN" altLang="en-US" dirty="0"/>
              <a:t>运算。</a:t>
            </a:r>
          </a:p>
          <a:p>
            <a:r>
              <a:rPr lang="zh-CN" altLang="en-US" dirty="0"/>
              <a:t>我们可以为了炫酷的效果牺牲一些性能，但是登录完成后它的任务也就结束了，所以必须销毁它，以免对应用产生性能影响。</a:t>
            </a:r>
            <a:endParaRPr lang="en-US" altLang="zh-CN" dirty="0"/>
          </a:p>
          <a:p>
            <a:endParaRPr lang="en-US" altLang="zh-CN" dirty="0"/>
          </a:p>
          <a:p>
            <a:r>
              <a:rPr lang="en-US" altLang="zh-CN" i="1" dirty="0">
                <a:solidFill>
                  <a:schemeClr val="tx1">
                    <a:lumMod val="50000"/>
                    <a:lumOff val="50000"/>
                  </a:schemeClr>
                </a:solidFill>
              </a:rPr>
              <a:t> </a:t>
            </a:r>
            <a:r>
              <a:rPr lang="en-US" altLang="zh-CN" i="1" dirty="0" err="1">
                <a:solidFill>
                  <a:schemeClr val="tx1">
                    <a:lumMod val="50000"/>
                    <a:lumOff val="50000"/>
                  </a:schemeClr>
                </a:solidFill>
              </a:rPr>
              <a:t>ngOnInit</a:t>
            </a:r>
            <a:r>
              <a:rPr lang="en-US" altLang="zh-CN" i="1" dirty="0">
                <a:solidFill>
                  <a:schemeClr val="tx1">
                    <a:lumMod val="50000"/>
                    <a:lumOff val="50000"/>
                  </a:schemeClr>
                </a:solidFill>
              </a:rPr>
              <a:t>() {</a:t>
            </a:r>
          </a:p>
          <a:p>
            <a:r>
              <a:rPr lang="en-US" altLang="zh-CN" i="1" dirty="0">
                <a:solidFill>
                  <a:schemeClr val="tx1">
                    <a:lumMod val="50000"/>
                    <a:lumOff val="50000"/>
                  </a:schemeClr>
                </a:solidFill>
              </a:rPr>
              <a:t>        </a:t>
            </a:r>
            <a:r>
              <a:rPr lang="en-US" altLang="zh-CN" i="1" dirty="0" err="1">
                <a:solidFill>
                  <a:schemeClr val="tx1">
                    <a:lumMod val="50000"/>
                    <a:lumOff val="50000"/>
                  </a:schemeClr>
                </a:solidFill>
              </a:rPr>
              <a:t>particlesJS</a:t>
            </a:r>
            <a:r>
              <a:rPr lang="en-US" altLang="zh-CN" i="1" dirty="0">
                <a:solidFill>
                  <a:schemeClr val="tx1">
                    <a:lumMod val="50000"/>
                    <a:lumOff val="50000"/>
                  </a:schemeClr>
                </a:solidFill>
              </a:rPr>
              <a:t>('particles', </a:t>
            </a:r>
            <a:r>
              <a:rPr lang="en-US" altLang="zh-CN" i="1" dirty="0" err="1">
                <a:solidFill>
                  <a:schemeClr val="tx1">
                    <a:lumMod val="50000"/>
                    <a:lumOff val="50000"/>
                  </a:schemeClr>
                </a:solidFill>
              </a:rPr>
              <a:t>Settings.ParticlesConfig</a:t>
            </a:r>
            <a:r>
              <a:rPr lang="en-US" altLang="zh-CN" i="1" dirty="0">
                <a:solidFill>
                  <a:schemeClr val="tx1">
                    <a:lumMod val="50000"/>
                    <a:lumOff val="50000"/>
                  </a:schemeClr>
                </a:solidFill>
              </a:rPr>
              <a:t>);</a:t>
            </a:r>
          </a:p>
          <a:p>
            <a:r>
              <a:rPr lang="en-US" altLang="zh-CN" i="1" dirty="0">
                <a:solidFill>
                  <a:schemeClr val="tx1">
                    <a:lumMod val="50000"/>
                    <a:lumOff val="50000"/>
                  </a:schemeClr>
                </a:solidFill>
              </a:rPr>
              <a:t>    }</a:t>
            </a:r>
          </a:p>
          <a:p>
            <a:endParaRPr lang="en-US" altLang="zh-CN" dirty="0"/>
          </a:p>
          <a:p>
            <a:r>
              <a:rPr lang="en-US" altLang="zh-CN" i="1" dirty="0">
                <a:solidFill>
                  <a:schemeClr val="tx1">
                    <a:lumMod val="50000"/>
                    <a:lumOff val="50000"/>
                  </a:schemeClr>
                </a:solidFill>
              </a:rPr>
              <a:t> </a:t>
            </a:r>
            <a:r>
              <a:rPr lang="en-US" altLang="zh-CN" i="1" dirty="0" err="1">
                <a:solidFill>
                  <a:schemeClr val="tx1">
                    <a:lumMod val="50000"/>
                    <a:lumOff val="50000"/>
                  </a:schemeClr>
                </a:solidFill>
              </a:rPr>
              <a:t>ngOnDestroy</a:t>
            </a:r>
            <a:r>
              <a:rPr lang="en-US" altLang="zh-CN" i="1" dirty="0">
                <a:solidFill>
                  <a:schemeClr val="tx1">
                    <a:lumMod val="50000"/>
                    <a:lumOff val="50000"/>
                  </a:schemeClr>
                </a:solidFill>
              </a:rPr>
              <a:t>() {</a:t>
            </a:r>
          </a:p>
          <a:p>
            <a:r>
              <a:rPr lang="en-US" altLang="zh-CN" i="1" dirty="0">
                <a:solidFill>
                  <a:schemeClr val="tx1">
                    <a:lumMod val="50000"/>
                    <a:lumOff val="50000"/>
                  </a:schemeClr>
                </a:solidFill>
              </a:rPr>
              <a:t>   // destroy </a:t>
            </a:r>
            <a:r>
              <a:rPr lang="en-US" altLang="zh-CN" i="1" dirty="0" err="1">
                <a:solidFill>
                  <a:schemeClr val="tx1">
                    <a:lumMod val="50000"/>
                    <a:lumOff val="50000"/>
                  </a:schemeClr>
                </a:solidFill>
              </a:rPr>
              <a:t>particleJS</a:t>
            </a:r>
            <a:endParaRPr lang="en-US" altLang="zh-CN" i="1" dirty="0">
              <a:solidFill>
                <a:schemeClr val="tx1">
                  <a:lumMod val="50000"/>
                  <a:lumOff val="50000"/>
                </a:schemeClr>
              </a:solidFill>
            </a:endParaRPr>
          </a:p>
          <a:p>
            <a:r>
              <a:rPr lang="en-US" altLang="zh-CN" i="1" dirty="0">
                <a:solidFill>
                  <a:schemeClr val="tx1">
                    <a:lumMod val="50000"/>
                    <a:lumOff val="50000"/>
                  </a:schemeClr>
                </a:solidFill>
              </a:rPr>
              <a:t>    ……</a:t>
            </a:r>
          </a:p>
          <a:p>
            <a:r>
              <a:rPr lang="en-US" altLang="zh-CN" i="1" dirty="0">
                <a:solidFill>
                  <a:schemeClr val="tx1">
                    <a:lumMod val="50000"/>
                    <a:lumOff val="50000"/>
                  </a:schemeClr>
                </a:solidFill>
              </a:rPr>
              <a:t>}</a:t>
            </a:r>
          </a:p>
          <a:p>
            <a:endParaRPr lang="zh-CN" altLang="en-US" dirty="0"/>
          </a:p>
        </p:txBody>
      </p:sp>
    </p:spTree>
    <p:extLst>
      <p:ext uri="{BB962C8B-B14F-4D97-AF65-F5344CB8AC3E}">
        <p14:creationId xmlns:p14="http://schemas.microsoft.com/office/powerpoint/2010/main" val="264869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8140F9-FAD5-44F9-8B2D-FBCC4816B3B1}"/>
              </a:ext>
            </a:extLst>
          </p:cNvPr>
          <p:cNvSpPr>
            <a:spLocks noGrp="1"/>
          </p:cNvSpPr>
          <p:nvPr>
            <p:ph type="title"/>
          </p:nvPr>
        </p:nvSpPr>
        <p:spPr>
          <a:xfrm>
            <a:off x="591065" y="612261"/>
            <a:ext cx="9541476" cy="903502"/>
          </a:xfrm>
        </p:spPr>
        <p:txBody>
          <a:bodyPr/>
          <a:lstStyle/>
          <a:p>
            <a:r>
              <a:rPr lang="en-US" altLang="zh-CN" b="1" dirty="0"/>
              <a:t>Treat </a:t>
            </a:r>
            <a:r>
              <a:rPr lang="en-US" altLang="zh-CN" b="1" dirty="0" err="1"/>
              <a:t>LocalStorage</a:t>
            </a:r>
            <a:r>
              <a:rPr lang="en-US" altLang="zh-CN" b="1" dirty="0"/>
              <a:t> As A Cache</a:t>
            </a:r>
            <a:endParaRPr lang="zh-CN" altLang="en-US" b="1" dirty="0"/>
          </a:p>
        </p:txBody>
      </p:sp>
      <p:sp>
        <p:nvSpPr>
          <p:cNvPr id="3" name="内容占位符 2">
            <a:extLst>
              <a:ext uri="{FF2B5EF4-FFF2-40B4-BE49-F238E27FC236}">
                <a16:creationId xmlns:a16="http://schemas.microsoft.com/office/drawing/2014/main" xmlns="" id="{35C8D40C-4BFF-457D-9077-6E773A14FAD3}"/>
              </a:ext>
            </a:extLst>
          </p:cNvPr>
          <p:cNvSpPr>
            <a:spLocks noGrp="1"/>
          </p:cNvSpPr>
          <p:nvPr>
            <p:ph idx="1"/>
          </p:nvPr>
        </p:nvSpPr>
        <p:spPr>
          <a:xfrm>
            <a:off x="1035908" y="1853513"/>
            <a:ext cx="8783595" cy="4117504"/>
          </a:xfrm>
        </p:spPr>
        <p:txBody>
          <a:bodyPr/>
          <a:lstStyle/>
          <a:p>
            <a:endParaRPr lang="en-US" altLang="zh-CN" sz="2000" dirty="0">
              <a:solidFill>
                <a:schemeClr val="tx1">
                  <a:lumMod val="65000"/>
                  <a:lumOff val="35000"/>
                </a:schemeClr>
              </a:solidFill>
            </a:endParaRPr>
          </a:p>
          <a:p>
            <a:r>
              <a:rPr lang="en-US" altLang="zh-CN" sz="2000" dirty="0">
                <a:solidFill>
                  <a:schemeClr val="tx1">
                    <a:lumMod val="65000"/>
                    <a:lumOff val="35000"/>
                  </a:schemeClr>
                </a:solidFill>
              </a:rPr>
              <a:t>Step</a:t>
            </a:r>
            <a:r>
              <a:rPr lang="zh-CN" altLang="en-US" sz="2000" dirty="0">
                <a:solidFill>
                  <a:schemeClr val="tx1">
                    <a:lumMod val="65000"/>
                    <a:lumOff val="35000"/>
                  </a:schemeClr>
                </a:solidFill>
              </a:rPr>
              <a:t> </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 在登陆时比对用户场景数量是否和</a:t>
            </a:r>
            <a:r>
              <a:rPr lang="en-US" altLang="zh-CN" sz="2000" dirty="0" err="1">
                <a:solidFill>
                  <a:schemeClr val="tx1">
                    <a:lumMod val="65000"/>
                    <a:lumOff val="35000"/>
                  </a:schemeClr>
                </a:solidFill>
              </a:rPr>
              <a:t>localStorage</a:t>
            </a:r>
            <a:r>
              <a:rPr lang="zh-CN" altLang="en-US" sz="2000" dirty="0">
                <a:solidFill>
                  <a:schemeClr val="tx1">
                    <a:lumMod val="65000"/>
                    <a:lumOff val="35000"/>
                  </a:schemeClr>
                </a:solidFill>
              </a:rPr>
              <a:t>一致</a:t>
            </a:r>
            <a:endParaRPr lang="en-US" altLang="zh-CN" sz="2000" dirty="0">
              <a:solidFill>
                <a:schemeClr val="tx1">
                  <a:lumMod val="65000"/>
                  <a:lumOff val="35000"/>
                </a:schemeClr>
              </a:solidFill>
            </a:endParaRPr>
          </a:p>
          <a:p>
            <a:pPr marL="0" indent="0">
              <a:buNone/>
            </a:pPr>
            <a:r>
              <a:rPr lang="en-US" altLang="zh-CN" sz="2000" dirty="0">
                <a:solidFill>
                  <a:schemeClr val="tx1">
                    <a:lumMod val="65000"/>
                    <a:lumOff val="35000"/>
                  </a:schemeClr>
                </a:solidFill>
              </a:rPr>
              <a:t>	</a:t>
            </a:r>
            <a:r>
              <a:rPr lang="zh-CN" altLang="en-US" sz="2000" dirty="0">
                <a:solidFill>
                  <a:schemeClr val="tx1">
                    <a:lumMod val="65000"/>
                    <a:lumOff val="35000"/>
                  </a:schemeClr>
                </a:solidFill>
              </a:rPr>
              <a:t>如果一致 不做操作</a:t>
            </a:r>
            <a:endParaRPr lang="en-US" altLang="zh-CN" sz="2000" dirty="0">
              <a:solidFill>
                <a:schemeClr val="tx1">
                  <a:lumMod val="65000"/>
                  <a:lumOff val="35000"/>
                </a:schemeClr>
              </a:solidFill>
            </a:endParaRPr>
          </a:p>
          <a:p>
            <a:pPr marL="914400" lvl="2" indent="0">
              <a:buNone/>
            </a:pPr>
            <a:r>
              <a:rPr lang="zh-CN" altLang="en-US" dirty="0">
                <a:solidFill>
                  <a:schemeClr val="tx1">
                    <a:lumMod val="65000"/>
                    <a:lumOff val="35000"/>
                  </a:schemeClr>
                </a:solidFill>
              </a:rPr>
              <a:t>如果不一致，更新</a:t>
            </a:r>
            <a:r>
              <a:rPr lang="en-US" altLang="zh-CN" dirty="0" err="1">
                <a:solidFill>
                  <a:schemeClr val="tx1">
                    <a:lumMod val="65000"/>
                    <a:lumOff val="35000"/>
                  </a:schemeClr>
                </a:solidFill>
              </a:rPr>
              <a:t>localStorage</a:t>
            </a:r>
            <a:endParaRPr lang="en-US" altLang="zh-CN" dirty="0"/>
          </a:p>
          <a:p>
            <a:r>
              <a:rPr lang="en-US" altLang="zh-CN" sz="2000" dirty="0">
                <a:solidFill>
                  <a:schemeClr val="tx1">
                    <a:lumMod val="65000"/>
                    <a:lumOff val="35000"/>
                  </a:schemeClr>
                </a:solidFill>
              </a:rPr>
              <a:t>Step 2: </a:t>
            </a:r>
            <a:r>
              <a:rPr lang="zh-CN" altLang="en-US" sz="2000" dirty="0">
                <a:solidFill>
                  <a:schemeClr val="tx1">
                    <a:lumMod val="65000"/>
                    <a:lumOff val="35000"/>
                  </a:schemeClr>
                </a:solidFill>
              </a:rPr>
              <a:t>在获取操作记录时直接访问</a:t>
            </a:r>
            <a:r>
              <a:rPr lang="en-US" altLang="zh-CN" sz="2000" dirty="0" err="1">
                <a:solidFill>
                  <a:schemeClr val="tx1">
                    <a:lumMod val="65000"/>
                    <a:lumOff val="35000"/>
                  </a:schemeClr>
                </a:solidFill>
              </a:rPr>
              <a:t>localStorage</a:t>
            </a:r>
            <a:endParaRPr lang="en-US" altLang="zh-CN" sz="2000" dirty="0">
              <a:solidFill>
                <a:schemeClr val="tx1">
                  <a:lumMod val="65000"/>
                  <a:lumOff val="35000"/>
                </a:schemeClr>
              </a:solidFill>
            </a:endParaRPr>
          </a:p>
          <a:p>
            <a:endParaRPr lang="en-US" altLang="zh-CN" sz="2000" dirty="0">
              <a:solidFill>
                <a:schemeClr val="tx1">
                  <a:lumMod val="65000"/>
                  <a:lumOff val="35000"/>
                </a:schemeClr>
              </a:solidFill>
            </a:endParaRPr>
          </a:p>
          <a:p>
            <a:r>
              <a:rPr lang="zh-CN" altLang="en-US" sz="2000" dirty="0"/>
              <a:t>利用好</a:t>
            </a:r>
            <a:r>
              <a:rPr lang="en-US" altLang="zh-CN" sz="2000" dirty="0" err="1"/>
              <a:t>localStorage</a:t>
            </a:r>
            <a:r>
              <a:rPr lang="zh-CN" altLang="en-US" sz="2000" dirty="0"/>
              <a:t>可以减少不必要的后台交互，不必每次查看历史记录都从后台拿到，显著增加交互的流畅性</a:t>
            </a:r>
            <a:endParaRPr lang="en-US" altLang="zh-CN" sz="2000" dirty="0"/>
          </a:p>
          <a:p>
            <a:endParaRPr lang="zh-CN" altLang="en-US" sz="2000" dirty="0">
              <a:solidFill>
                <a:schemeClr val="tx1">
                  <a:lumMod val="65000"/>
                  <a:lumOff val="35000"/>
                </a:schemeClr>
              </a:solidFill>
            </a:endParaRPr>
          </a:p>
        </p:txBody>
      </p:sp>
    </p:spTree>
    <p:extLst>
      <p:ext uri="{BB962C8B-B14F-4D97-AF65-F5344CB8AC3E}">
        <p14:creationId xmlns:p14="http://schemas.microsoft.com/office/powerpoint/2010/main" val="115400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B31357-5050-4773-BD23-6E16F1771A08}"/>
              </a:ext>
            </a:extLst>
          </p:cNvPr>
          <p:cNvSpPr>
            <a:spLocks noGrp="1"/>
          </p:cNvSpPr>
          <p:nvPr>
            <p:ph type="title"/>
          </p:nvPr>
        </p:nvSpPr>
        <p:spPr>
          <a:xfrm>
            <a:off x="838200" y="365126"/>
            <a:ext cx="9211962" cy="705794"/>
          </a:xfrm>
        </p:spPr>
        <p:txBody>
          <a:bodyPr/>
          <a:lstStyle/>
          <a:p>
            <a:r>
              <a:rPr lang="zh-CN" altLang="en-US" b="1" dirty="0"/>
              <a:t>使用</a:t>
            </a:r>
            <a:r>
              <a:rPr lang="en-US" altLang="zh-CN" b="1" dirty="0"/>
              <a:t>pipe</a:t>
            </a:r>
            <a:r>
              <a:rPr lang="zh-CN" altLang="en-US" b="1" dirty="0"/>
              <a:t>和</a:t>
            </a:r>
            <a:r>
              <a:rPr lang="en-US" altLang="zh-CN" b="1" dirty="0" err="1"/>
              <a:t>innerHTML</a:t>
            </a:r>
            <a:r>
              <a:rPr lang="en-US" altLang="zh-CN" b="1" dirty="0"/>
              <a:t> </a:t>
            </a:r>
            <a:r>
              <a:rPr lang="zh-CN" altLang="en-US" b="1" dirty="0"/>
              <a:t>显示</a:t>
            </a:r>
            <a:r>
              <a:rPr lang="en-US" altLang="zh-CN" b="1" dirty="0"/>
              <a:t>html</a:t>
            </a:r>
            <a:r>
              <a:rPr lang="zh-CN" altLang="en-US" b="1" dirty="0"/>
              <a:t>文本</a:t>
            </a:r>
          </a:p>
        </p:txBody>
      </p:sp>
      <p:pic>
        <p:nvPicPr>
          <p:cNvPr id="4" name="内容占位符 3">
            <a:extLst>
              <a:ext uri="{FF2B5EF4-FFF2-40B4-BE49-F238E27FC236}">
                <a16:creationId xmlns:a16="http://schemas.microsoft.com/office/drawing/2014/main" xmlns="" id="{CC2AECAF-573D-4698-8AB0-DF55F64DCA71}"/>
              </a:ext>
            </a:extLst>
          </p:cNvPr>
          <p:cNvPicPr>
            <a:picLocks noGrp="1" noChangeAspect="1"/>
          </p:cNvPicPr>
          <p:nvPr>
            <p:ph idx="1"/>
          </p:nvPr>
        </p:nvPicPr>
        <p:blipFill>
          <a:blip r:embed="rId2"/>
          <a:stretch>
            <a:fillRect/>
          </a:stretch>
        </p:blipFill>
        <p:spPr>
          <a:xfrm>
            <a:off x="567253" y="1325712"/>
            <a:ext cx="4081154" cy="2191845"/>
          </a:xfrm>
          <a:prstGeom prst="rect">
            <a:avLst/>
          </a:prstGeom>
        </p:spPr>
      </p:pic>
      <p:pic>
        <p:nvPicPr>
          <p:cNvPr id="5" name="图片 4">
            <a:extLst>
              <a:ext uri="{FF2B5EF4-FFF2-40B4-BE49-F238E27FC236}">
                <a16:creationId xmlns:a16="http://schemas.microsoft.com/office/drawing/2014/main" xmlns="" id="{FA118DA1-FEBC-4B21-BEAE-A159355EFFE6}"/>
              </a:ext>
            </a:extLst>
          </p:cNvPr>
          <p:cNvPicPr>
            <a:picLocks noChangeAspect="1"/>
          </p:cNvPicPr>
          <p:nvPr/>
        </p:nvPicPr>
        <p:blipFill>
          <a:blip r:embed="rId3"/>
          <a:stretch>
            <a:fillRect/>
          </a:stretch>
        </p:blipFill>
        <p:spPr>
          <a:xfrm>
            <a:off x="496330" y="3676328"/>
            <a:ext cx="4358023" cy="1855960"/>
          </a:xfrm>
          <a:prstGeom prst="rect">
            <a:avLst/>
          </a:prstGeom>
        </p:spPr>
      </p:pic>
      <p:sp>
        <p:nvSpPr>
          <p:cNvPr id="6" name="文本框 5">
            <a:extLst>
              <a:ext uri="{FF2B5EF4-FFF2-40B4-BE49-F238E27FC236}">
                <a16:creationId xmlns:a16="http://schemas.microsoft.com/office/drawing/2014/main" xmlns="" id="{758640A8-E80B-4815-BFFD-6970AB389C75}"/>
              </a:ext>
            </a:extLst>
          </p:cNvPr>
          <p:cNvSpPr txBox="1"/>
          <p:nvPr/>
        </p:nvSpPr>
        <p:spPr>
          <a:xfrm>
            <a:off x="5444181" y="1392195"/>
            <a:ext cx="6014651" cy="2585323"/>
          </a:xfrm>
          <a:prstGeom prst="rect">
            <a:avLst/>
          </a:prstGeom>
          <a:noFill/>
        </p:spPr>
        <p:txBody>
          <a:bodyPr wrap="square" rtlCol="0">
            <a:spAutoFit/>
          </a:bodyPr>
          <a:lstStyle/>
          <a:p>
            <a:r>
              <a:rPr lang="en-US" altLang="zh-CN" sz="1600" dirty="0"/>
              <a:t>Angular </a:t>
            </a:r>
            <a:r>
              <a:rPr lang="zh-CN" altLang="en-US" sz="1600" dirty="0"/>
              <a:t>中有 </a:t>
            </a:r>
            <a:r>
              <a:rPr lang="en-US" altLang="zh-CN" sz="1600" dirty="0" err="1"/>
              <a:t>innerHTML</a:t>
            </a:r>
            <a:r>
              <a:rPr lang="en-US" altLang="zh-CN" sz="1600" dirty="0"/>
              <a:t> </a:t>
            </a:r>
            <a:r>
              <a:rPr lang="zh-CN" altLang="en-US" sz="1600" dirty="0"/>
              <a:t>属性来设置要显示的内容</a:t>
            </a:r>
            <a:endParaRPr lang="en-US" altLang="zh-CN" sz="1600" dirty="0"/>
          </a:p>
          <a:p>
            <a:r>
              <a:rPr lang="zh-CN" altLang="en-US" sz="1600" dirty="0"/>
              <a:t>但是如果内容包含 </a:t>
            </a:r>
            <a:r>
              <a:rPr lang="en-US" altLang="zh-CN" sz="1600" dirty="0"/>
              <a:t>CSS </a:t>
            </a:r>
            <a:r>
              <a:rPr lang="zh-CN" altLang="en-US" sz="1600" dirty="0"/>
              <a:t>样式，无法显示样式的效果。</a:t>
            </a:r>
            <a:endParaRPr lang="en-US" altLang="zh-CN" sz="1600" dirty="0"/>
          </a:p>
          <a:p>
            <a:endParaRPr lang="en-US" altLang="zh-CN" sz="1600" dirty="0"/>
          </a:p>
          <a:p>
            <a:r>
              <a:rPr lang="en-US" altLang="zh-CN" sz="1600" dirty="0"/>
              <a:t>Angular</a:t>
            </a:r>
            <a:r>
              <a:rPr lang="zh-CN" altLang="en-US" sz="1600" dirty="0"/>
              <a:t>默认把所有值都当做不可信任的。 当值从模板中以属性（</a:t>
            </a:r>
            <a:r>
              <a:rPr lang="en-US" altLang="zh-CN" sz="1600" dirty="0"/>
              <a:t>Property</a:t>
            </a:r>
            <a:r>
              <a:rPr lang="zh-CN" altLang="en-US" sz="1600" dirty="0"/>
              <a:t>）、</a:t>
            </a:r>
            <a:r>
              <a:rPr lang="en-US" altLang="zh-CN" sz="1600" dirty="0"/>
              <a:t>DOM</a:t>
            </a:r>
            <a:r>
              <a:rPr lang="zh-CN" altLang="en-US" sz="1600" dirty="0"/>
              <a:t>元素属性（</a:t>
            </a:r>
            <a:r>
              <a:rPr lang="en-US" altLang="zh-CN" sz="1600" dirty="0" err="1"/>
              <a:t>Attribte</a:t>
            </a:r>
            <a:r>
              <a:rPr lang="en-US" altLang="zh-CN" sz="1600" dirty="0"/>
              <a:t>)</a:t>
            </a:r>
            <a:r>
              <a:rPr lang="zh-CN" altLang="en-US" sz="1600" dirty="0"/>
              <a:t>、</a:t>
            </a:r>
            <a:r>
              <a:rPr lang="en-US" altLang="zh-CN" sz="1600" dirty="0"/>
              <a:t>CSS</a:t>
            </a:r>
            <a:r>
              <a:rPr lang="zh-CN" altLang="en-US" sz="1600" dirty="0"/>
              <a:t>类绑定或插值表达式等途径插入到</a:t>
            </a:r>
            <a:r>
              <a:rPr lang="en-US" altLang="zh-CN" sz="1600" dirty="0"/>
              <a:t>DOM</a:t>
            </a:r>
            <a:r>
              <a:rPr lang="zh-CN" altLang="en-US" sz="1600" dirty="0"/>
              <a:t>中的时候， </a:t>
            </a:r>
            <a:r>
              <a:rPr lang="en-US" altLang="zh-CN" sz="1600" dirty="0"/>
              <a:t>Angular</a:t>
            </a:r>
            <a:r>
              <a:rPr lang="zh-CN" altLang="en-US" sz="1600" dirty="0"/>
              <a:t>将对这些值进行无害化处理（</a:t>
            </a:r>
            <a:r>
              <a:rPr lang="en-US" altLang="zh-CN" sz="1600" dirty="0"/>
              <a:t>Sanitize</a:t>
            </a:r>
            <a:r>
              <a:rPr lang="zh-CN" altLang="en-US" sz="1600" dirty="0"/>
              <a:t>），对不可信的值进行编码。</a:t>
            </a:r>
            <a:endParaRPr lang="en-US" altLang="zh-CN" sz="1600" dirty="0"/>
          </a:p>
          <a:p>
            <a:endParaRPr lang="en-US" altLang="zh-CN" sz="1600" dirty="0"/>
          </a:p>
          <a:p>
            <a:r>
              <a:rPr lang="zh-CN" altLang="en-US" sz="1600" dirty="0"/>
              <a:t>自定义一个 </a:t>
            </a:r>
            <a:r>
              <a:rPr lang="en-US" altLang="zh-CN" sz="1600" dirty="0"/>
              <a:t>Pipe </a:t>
            </a:r>
            <a:r>
              <a:rPr lang="zh-CN" altLang="en-US" sz="1600" dirty="0"/>
              <a:t>来对内容做转换。</a:t>
            </a:r>
            <a:r>
              <a:rPr lang="zh-CN" altLang="en-US" dirty="0"/>
              <a:t/>
            </a:r>
            <a:br>
              <a:rPr lang="zh-CN" altLang="en-US" dirty="0"/>
            </a:br>
            <a:endParaRPr lang="zh-CN" altLang="en-US" dirty="0"/>
          </a:p>
        </p:txBody>
      </p:sp>
      <p:sp>
        <p:nvSpPr>
          <p:cNvPr id="8" name="Rectangle 1">
            <a:extLst>
              <a:ext uri="{FF2B5EF4-FFF2-40B4-BE49-F238E27FC236}">
                <a16:creationId xmlns:a16="http://schemas.microsoft.com/office/drawing/2014/main" xmlns="" id="{F8E6BD64-9BD6-4558-8627-EA6B1E7E83FA}"/>
              </a:ext>
            </a:extLst>
          </p:cNvPr>
          <p:cNvSpPr>
            <a:spLocks noChangeArrowheads="1"/>
          </p:cNvSpPr>
          <p:nvPr/>
        </p:nvSpPr>
        <p:spPr bwMode="auto">
          <a:xfrm>
            <a:off x="5605333" y="3815218"/>
            <a:ext cx="5692346"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altLang="zh-CN" sz="1000" dirty="0">
              <a:solidFill>
                <a:schemeClr val="bg1"/>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1400" dirty="0">
                <a:solidFill>
                  <a:schemeClr val="bg1"/>
                </a:solidFill>
                <a:latin typeface="宋体" panose="02010600030101010101" pitchFamily="2" charset="-122"/>
                <a:ea typeface="宋体" panose="02010600030101010101" pitchFamily="2" charset="-122"/>
              </a:rPr>
              <a:t>@Pipe({</a:t>
            </a:r>
          </a:p>
          <a:p>
            <a:pPr lvl="0" eaLnBrk="0" fontAlgn="base" hangingPunct="0">
              <a:spcBef>
                <a:spcPct val="0"/>
              </a:spcBef>
              <a:spcAft>
                <a:spcPct val="0"/>
              </a:spcAft>
            </a:pPr>
            <a:r>
              <a:rPr lang="en-US" altLang="zh-CN" sz="1400" dirty="0">
                <a:solidFill>
                  <a:schemeClr val="bg1"/>
                </a:solidFill>
                <a:latin typeface="宋体" panose="02010600030101010101" pitchFamily="2" charset="-122"/>
                <a:ea typeface="宋体" panose="02010600030101010101" pitchFamily="2" charset="-122"/>
              </a:rPr>
              <a:t>    name: "html"</a:t>
            </a:r>
          </a:p>
          <a:p>
            <a:pPr lvl="0" eaLnBrk="0" fontAlgn="base" hangingPunct="0">
              <a:spcBef>
                <a:spcPct val="0"/>
              </a:spcBef>
              <a:spcAft>
                <a:spcPct val="0"/>
              </a:spcAft>
            </a:pPr>
            <a:r>
              <a:rPr lang="en-US" altLang="zh-CN" sz="1400" dirty="0">
                <a:solidFill>
                  <a:schemeClr val="bg1"/>
                </a:solidFill>
                <a:latin typeface="宋体" panose="02010600030101010101" pitchFamily="2" charset="-122"/>
                <a:ea typeface="宋体" panose="02010600030101010101" pitchFamily="2" charset="-122"/>
              </a:rPr>
              <a:t>})</a:t>
            </a:r>
          </a:p>
          <a:p>
            <a:pPr lvl="0" eaLnBrk="0" fontAlgn="base" hangingPunct="0">
              <a:spcBef>
                <a:spcPct val="0"/>
              </a:spcBef>
              <a:spcAft>
                <a:spcPct val="0"/>
              </a:spcAft>
            </a:pPr>
            <a:r>
              <a:rPr lang="en-US" altLang="zh-CN" sz="1400" dirty="0">
                <a:solidFill>
                  <a:schemeClr val="bg1"/>
                </a:solidFill>
                <a:latin typeface="宋体" panose="02010600030101010101" pitchFamily="2" charset="-122"/>
                <a:ea typeface="宋体" panose="02010600030101010101" pitchFamily="2" charset="-122"/>
              </a:rPr>
              <a:t>export class </a:t>
            </a:r>
            <a:r>
              <a:rPr lang="en-US" altLang="zh-CN" sz="1400" dirty="0" err="1">
                <a:solidFill>
                  <a:schemeClr val="bg1"/>
                </a:solidFill>
                <a:latin typeface="宋体" panose="02010600030101010101" pitchFamily="2" charset="-122"/>
                <a:ea typeface="宋体" panose="02010600030101010101" pitchFamily="2" charset="-122"/>
              </a:rPr>
              <a:t>HtmlPipe</a:t>
            </a:r>
            <a:r>
              <a:rPr lang="en-US" altLang="zh-CN" sz="1400" dirty="0">
                <a:solidFill>
                  <a:schemeClr val="bg1"/>
                </a:solidFill>
                <a:latin typeface="宋体" panose="02010600030101010101" pitchFamily="2" charset="-122"/>
                <a:ea typeface="宋体" panose="02010600030101010101" pitchFamily="2" charset="-122"/>
              </a:rPr>
              <a:t> implements </a:t>
            </a:r>
            <a:r>
              <a:rPr lang="en-US" altLang="zh-CN" sz="1400" dirty="0" err="1">
                <a:solidFill>
                  <a:schemeClr val="bg1"/>
                </a:solidFill>
                <a:latin typeface="宋体" panose="02010600030101010101" pitchFamily="2" charset="-122"/>
                <a:ea typeface="宋体" panose="02010600030101010101" pitchFamily="2" charset="-122"/>
              </a:rPr>
              <a:t>PipeTransform</a:t>
            </a:r>
            <a:r>
              <a:rPr lang="en-US" altLang="zh-CN" sz="1400" dirty="0">
                <a:solidFill>
                  <a:schemeClr val="bg1"/>
                </a:solidFill>
                <a:latin typeface="宋体" panose="02010600030101010101" pitchFamily="2" charset="-122"/>
                <a:ea typeface="宋体" panose="02010600030101010101" pitchFamily="2" charset="-122"/>
              </a:rPr>
              <a:t>{</a:t>
            </a:r>
          </a:p>
          <a:p>
            <a:pPr lvl="0" eaLnBrk="0" fontAlgn="base" hangingPunct="0">
              <a:spcBef>
                <a:spcPct val="0"/>
              </a:spcBef>
              <a:spcAft>
                <a:spcPct val="0"/>
              </a:spcAft>
            </a:pPr>
            <a:r>
              <a:rPr lang="en-US" altLang="zh-CN" sz="1400" dirty="0">
                <a:solidFill>
                  <a:schemeClr val="bg1"/>
                </a:solidFill>
                <a:latin typeface="宋体" panose="02010600030101010101" pitchFamily="2" charset="-122"/>
                <a:ea typeface="宋体" panose="02010600030101010101" pitchFamily="2" charset="-122"/>
              </a:rPr>
              <a:t>    constructor (private sanitizer: </a:t>
            </a:r>
            <a:r>
              <a:rPr lang="en-US" altLang="zh-CN" sz="1400" dirty="0" err="1">
                <a:solidFill>
                  <a:schemeClr val="bg1"/>
                </a:solidFill>
                <a:latin typeface="宋体" panose="02010600030101010101" pitchFamily="2" charset="-122"/>
                <a:ea typeface="宋体" panose="02010600030101010101" pitchFamily="2" charset="-122"/>
              </a:rPr>
              <a:t>DomSanitizer</a:t>
            </a:r>
            <a:r>
              <a:rPr lang="en-US" altLang="zh-CN" sz="1400" dirty="0">
                <a:solidFill>
                  <a:schemeClr val="bg1"/>
                </a:solidFill>
                <a:latin typeface="宋体" panose="02010600030101010101" pitchFamily="2" charset="-122"/>
                <a:ea typeface="宋体" panose="02010600030101010101" pitchFamily="2" charset="-122"/>
              </a:rPr>
              <a:t>) {</a:t>
            </a:r>
          </a:p>
          <a:p>
            <a:pPr lvl="0" eaLnBrk="0" fontAlgn="base" hangingPunct="0">
              <a:spcBef>
                <a:spcPct val="0"/>
              </a:spcBef>
              <a:spcAft>
                <a:spcPct val="0"/>
              </a:spcAft>
            </a:pPr>
            <a:r>
              <a:rPr lang="en-US" altLang="zh-CN" sz="1400" dirty="0">
                <a:solidFill>
                  <a:schemeClr val="bg1"/>
                </a:solidFill>
                <a:latin typeface="宋体" panose="02010600030101010101" pitchFamily="2" charset="-122"/>
                <a:ea typeface="宋体" panose="02010600030101010101" pitchFamily="2" charset="-122"/>
              </a:rPr>
              <a:t>    }</a:t>
            </a:r>
          </a:p>
          <a:p>
            <a:pPr lvl="0" eaLnBrk="0" fontAlgn="base" hangingPunct="0">
              <a:spcBef>
                <a:spcPct val="0"/>
              </a:spcBef>
              <a:spcAft>
                <a:spcPct val="0"/>
              </a:spcAft>
            </a:pPr>
            <a:r>
              <a:rPr lang="en-US" altLang="zh-CN" sz="1400" dirty="0">
                <a:solidFill>
                  <a:schemeClr val="bg1"/>
                </a:solidFill>
                <a:latin typeface="宋体" panose="02010600030101010101" pitchFamily="2" charset="-122"/>
                <a:ea typeface="宋体" panose="02010600030101010101" pitchFamily="2" charset="-122"/>
              </a:rPr>
              <a:t>    transform(style) {</a:t>
            </a:r>
          </a:p>
          <a:p>
            <a:pPr lvl="0" eaLnBrk="0" fontAlgn="base" hangingPunct="0">
              <a:spcBef>
                <a:spcPct val="0"/>
              </a:spcBef>
              <a:spcAft>
                <a:spcPct val="0"/>
              </a:spcAft>
            </a:pPr>
            <a:r>
              <a:rPr lang="en-US" altLang="zh-CN" sz="1400" dirty="0">
                <a:solidFill>
                  <a:schemeClr val="bg1"/>
                </a:solidFill>
                <a:latin typeface="宋体" panose="02010600030101010101" pitchFamily="2" charset="-122"/>
                <a:ea typeface="宋体" panose="02010600030101010101" pitchFamily="2" charset="-122"/>
              </a:rPr>
              <a:t>        return </a:t>
            </a:r>
            <a:r>
              <a:rPr lang="en-US" altLang="zh-CN" sz="1400" dirty="0" err="1">
                <a:solidFill>
                  <a:schemeClr val="bg1"/>
                </a:solidFill>
                <a:latin typeface="宋体" panose="02010600030101010101" pitchFamily="2" charset="-122"/>
                <a:ea typeface="宋体" panose="02010600030101010101" pitchFamily="2" charset="-122"/>
              </a:rPr>
              <a:t>this.sanitizer.bypassSecurityTrustHtml</a:t>
            </a:r>
            <a:r>
              <a:rPr lang="en-US" altLang="zh-CN" sz="1400" dirty="0">
                <a:solidFill>
                  <a:schemeClr val="bg1"/>
                </a:solidFill>
                <a:latin typeface="宋体" panose="02010600030101010101" pitchFamily="2" charset="-122"/>
                <a:ea typeface="宋体" panose="02010600030101010101" pitchFamily="2" charset="-122"/>
              </a:rPr>
              <a:t>(style);</a:t>
            </a:r>
          </a:p>
          <a:p>
            <a:pPr lvl="0" eaLnBrk="0" fontAlgn="base" hangingPunct="0">
              <a:spcBef>
                <a:spcPct val="0"/>
              </a:spcBef>
              <a:spcAft>
                <a:spcPct val="0"/>
              </a:spcAft>
            </a:pPr>
            <a:r>
              <a:rPr lang="en-US" altLang="zh-CN" sz="1400" dirty="0">
                <a:solidFill>
                  <a:schemeClr val="bg1"/>
                </a:solidFill>
                <a:latin typeface="宋体" panose="02010600030101010101" pitchFamily="2" charset="-122"/>
                <a:ea typeface="宋体" panose="02010600030101010101" pitchFamily="2" charset="-122"/>
              </a:rPr>
              <a:t>    }</a:t>
            </a:r>
          </a:p>
          <a:p>
            <a:pPr lvl="0" eaLnBrk="0" fontAlgn="base" hangingPunct="0">
              <a:spcBef>
                <a:spcPct val="0"/>
              </a:spcBef>
              <a:spcAft>
                <a:spcPct val="0"/>
              </a:spcAft>
            </a:pPr>
            <a:r>
              <a:rPr lang="en-US" altLang="zh-CN" sz="1400" dirty="0">
                <a:solidFill>
                  <a:schemeClr val="bg1"/>
                </a:solidFill>
                <a:latin typeface="宋体" panose="02010600030101010101" pitchFamily="2" charset="-122"/>
                <a:ea typeface="宋体" panose="02010600030101010101" pitchFamily="2" charset="-122"/>
              </a:rPr>
              <a:t>}</a:t>
            </a:r>
          </a:p>
          <a:p>
            <a:pPr lvl="0" eaLnBrk="0" fontAlgn="base" hangingPunct="0">
              <a:spcBef>
                <a:spcPct val="0"/>
              </a:spcBef>
              <a:spcAft>
                <a:spcPct val="0"/>
              </a:spcAf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898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82B151-D130-4695-A746-7EA278CC9B83}"/>
              </a:ext>
            </a:extLst>
          </p:cNvPr>
          <p:cNvSpPr>
            <a:spLocks noGrp="1"/>
          </p:cNvSpPr>
          <p:nvPr>
            <p:ph type="title"/>
          </p:nvPr>
        </p:nvSpPr>
        <p:spPr/>
        <p:txBody>
          <a:bodyPr/>
          <a:lstStyle/>
          <a:p>
            <a:r>
              <a:rPr lang="zh-CN" altLang="en-US" b="1" dirty="0"/>
              <a:t>在</a:t>
            </a:r>
            <a:r>
              <a:rPr lang="en-US" altLang="zh-CN" b="1" dirty="0"/>
              <a:t>angular</a:t>
            </a:r>
            <a:r>
              <a:rPr lang="zh-CN" altLang="en-US" b="1" dirty="0"/>
              <a:t>中引入</a:t>
            </a:r>
            <a:r>
              <a:rPr lang="en-US" altLang="zh-CN" b="1" dirty="0"/>
              <a:t>canvas</a:t>
            </a:r>
            <a:endParaRPr lang="zh-CN" altLang="en-US" b="1" dirty="0"/>
          </a:p>
        </p:txBody>
      </p:sp>
      <p:sp>
        <p:nvSpPr>
          <p:cNvPr id="3" name="内容占位符 2">
            <a:extLst>
              <a:ext uri="{FF2B5EF4-FFF2-40B4-BE49-F238E27FC236}">
                <a16:creationId xmlns:a16="http://schemas.microsoft.com/office/drawing/2014/main" xmlns="" id="{E707FC48-355F-4BB8-9F44-F5DC59FA3E80}"/>
              </a:ext>
            </a:extLst>
          </p:cNvPr>
          <p:cNvSpPr>
            <a:spLocks noGrp="1"/>
          </p:cNvSpPr>
          <p:nvPr>
            <p:ph idx="1"/>
          </p:nvPr>
        </p:nvSpPr>
        <p:spPr>
          <a:xfrm>
            <a:off x="838199" y="1690688"/>
            <a:ext cx="10315833" cy="4486275"/>
          </a:xfrm>
        </p:spPr>
        <p:txBody>
          <a:bodyPr/>
          <a:lstStyle/>
          <a:p>
            <a:pPr marL="0" indent="0">
              <a:buNone/>
            </a:pPr>
            <a:endParaRPr lang="en-US" altLang="zh-CN" sz="2400" dirty="0"/>
          </a:p>
          <a:p>
            <a:pPr marL="0" indent="0">
              <a:buNone/>
            </a:pPr>
            <a:r>
              <a:rPr lang="zh-CN" altLang="en-US" sz="2400" dirty="0"/>
              <a:t>在组件类中，我们可以使用</a:t>
            </a:r>
            <a:r>
              <a:rPr lang="en-US" altLang="zh-CN" sz="2400" dirty="0"/>
              <a:t>@</a:t>
            </a:r>
            <a:r>
              <a:rPr lang="en-US" altLang="zh-CN" sz="2400" dirty="0" err="1"/>
              <a:t>ViewChild</a:t>
            </a:r>
            <a:r>
              <a:rPr lang="en-US" altLang="zh-CN" sz="2400" dirty="0"/>
              <a:t>()</a:t>
            </a:r>
            <a:r>
              <a:rPr lang="zh-CN" altLang="en-US" sz="2400" dirty="0"/>
              <a:t>装饰器向画布注入引用。组件初始化后，我们就可以访问</a:t>
            </a:r>
            <a:r>
              <a:rPr lang="en-US" altLang="zh-CN" sz="2400" dirty="0"/>
              <a:t>Canvas DOM</a:t>
            </a:r>
            <a:r>
              <a:rPr lang="zh-CN" altLang="en-US" sz="2400" dirty="0"/>
              <a:t>节点以及其绘图上下文</a:t>
            </a:r>
            <a:endParaRPr lang="en-US" altLang="zh-CN" sz="2400" dirty="0"/>
          </a:p>
          <a:p>
            <a:endParaRPr lang="en-US" altLang="zh-CN" sz="2400" dirty="0"/>
          </a:p>
          <a:p>
            <a:pPr marL="0" indent="0">
              <a:buNone/>
            </a:pPr>
            <a:r>
              <a:rPr lang="en-US" altLang="zh-CN" sz="2400" i="1" dirty="0">
                <a:solidFill>
                  <a:schemeClr val="tx1">
                    <a:lumMod val="50000"/>
                    <a:lumOff val="50000"/>
                  </a:schemeClr>
                </a:solidFill>
              </a:rPr>
              <a:t>Code</a:t>
            </a:r>
            <a:r>
              <a:rPr lang="zh-CN" altLang="en-US" sz="2400" i="1" dirty="0">
                <a:solidFill>
                  <a:schemeClr val="tx1">
                    <a:lumMod val="50000"/>
                    <a:lumOff val="50000"/>
                  </a:schemeClr>
                </a:solidFill>
              </a:rPr>
              <a:t>：</a:t>
            </a:r>
            <a:endParaRPr lang="en-US" altLang="zh-CN" sz="2400" i="1" dirty="0">
              <a:solidFill>
                <a:schemeClr val="tx1">
                  <a:lumMod val="50000"/>
                  <a:lumOff val="50000"/>
                </a:schemeClr>
              </a:solidFill>
            </a:endParaRPr>
          </a:p>
          <a:p>
            <a:pPr lvl="1"/>
            <a:r>
              <a:rPr lang="en-US" altLang="zh-CN" sz="1800" i="1" dirty="0">
                <a:solidFill>
                  <a:schemeClr val="tx1">
                    <a:lumMod val="50000"/>
                    <a:lumOff val="50000"/>
                  </a:schemeClr>
                </a:solidFill>
              </a:rPr>
              <a:t> &lt;canvas #</a:t>
            </a:r>
            <a:r>
              <a:rPr lang="en-US" altLang="zh-CN" sz="1800" i="1" dirty="0" err="1">
                <a:solidFill>
                  <a:schemeClr val="tx1">
                    <a:lumMod val="50000"/>
                    <a:lumOff val="50000"/>
                  </a:schemeClr>
                </a:solidFill>
              </a:rPr>
              <a:t>mycanvas</a:t>
            </a:r>
            <a:r>
              <a:rPr lang="en-US" altLang="zh-CN" sz="1800" i="1" dirty="0">
                <a:solidFill>
                  <a:schemeClr val="tx1">
                    <a:lumMod val="50000"/>
                    <a:lumOff val="50000"/>
                  </a:schemeClr>
                </a:solidFill>
              </a:rPr>
              <a:t> class="</a:t>
            </a:r>
            <a:r>
              <a:rPr lang="en-US" altLang="zh-CN" sz="1800" i="1" dirty="0" err="1">
                <a:solidFill>
                  <a:schemeClr val="tx1">
                    <a:lumMod val="50000"/>
                    <a:lumOff val="50000"/>
                  </a:schemeClr>
                </a:solidFill>
              </a:rPr>
              <a:t>mycanvas</a:t>
            </a:r>
            <a:r>
              <a:rPr lang="en-US" altLang="zh-CN" sz="1800" i="1" dirty="0">
                <a:solidFill>
                  <a:schemeClr val="tx1">
                    <a:lumMod val="50000"/>
                    <a:lumOff val="50000"/>
                  </a:schemeClr>
                </a:solidFill>
              </a:rPr>
              <a:t>"&gt;&lt;/canvas&gt;</a:t>
            </a:r>
          </a:p>
          <a:p>
            <a:pPr lvl="1"/>
            <a:r>
              <a:rPr lang="en-US" altLang="zh-CN" sz="1800" i="1" dirty="0">
                <a:solidFill>
                  <a:schemeClr val="tx1">
                    <a:lumMod val="50000"/>
                    <a:lumOff val="50000"/>
                  </a:schemeClr>
                </a:solidFill>
              </a:rPr>
              <a:t> @</a:t>
            </a:r>
            <a:r>
              <a:rPr lang="en-US" altLang="zh-CN" sz="1800" i="1" dirty="0" err="1">
                <a:solidFill>
                  <a:schemeClr val="tx1">
                    <a:lumMod val="50000"/>
                    <a:lumOff val="50000"/>
                  </a:schemeClr>
                </a:solidFill>
              </a:rPr>
              <a:t>ViewChild</a:t>
            </a:r>
            <a:r>
              <a:rPr lang="en-US" altLang="zh-CN" sz="1800" i="1" dirty="0">
                <a:solidFill>
                  <a:schemeClr val="tx1">
                    <a:lumMod val="50000"/>
                    <a:lumOff val="50000"/>
                  </a:schemeClr>
                </a:solidFill>
              </a:rPr>
              <a:t>('</a:t>
            </a:r>
            <a:r>
              <a:rPr lang="en-US" altLang="zh-CN" sz="1800" i="1" dirty="0" err="1">
                <a:solidFill>
                  <a:schemeClr val="tx1">
                    <a:lumMod val="50000"/>
                    <a:lumOff val="50000"/>
                  </a:schemeClr>
                </a:solidFill>
              </a:rPr>
              <a:t>mycanvas</a:t>
            </a:r>
            <a:r>
              <a:rPr lang="en-US" altLang="zh-CN" sz="1800" i="1" dirty="0">
                <a:solidFill>
                  <a:schemeClr val="tx1">
                    <a:lumMod val="50000"/>
                    <a:lumOff val="50000"/>
                  </a:schemeClr>
                </a:solidFill>
              </a:rPr>
              <a:t>') </a:t>
            </a:r>
            <a:r>
              <a:rPr lang="en-US" altLang="zh-CN" sz="1800" i="1" dirty="0" err="1">
                <a:solidFill>
                  <a:schemeClr val="tx1">
                    <a:lumMod val="50000"/>
                    <a:lumOff val="50000"/>
                  </a:schemeClr>
                </a:solidFill>
              </a:rPr>
              <a:t>canvasRef</a:t>
            </a:r>
            <a:r>
              <a:rPr lang="en-US" altLang="zh-CN" sz="1800" i="1" dirty="0">
                <a:solidFill>
                  <a:schemeClr val="tx1">
                    <a:lumMod val="50000"/>
                    <a:lumOff val="50000"/>
                  </a:schemeClr>
                </a:solidFill>
              </a:rPr>
              <a:t>: </a:t>
            </a:r>
            <a:r>
              <a:rPr lang="en-US" altLang="zh-CN" sz="1800" i="1" dirty="0" err="1">
                <a:solidFill>
                  <a:schemeClr val="tx1">
                    <a:lumMod val="50000"/>
                    <a:lumOff val="50000"/>
                  </a:schemeClr>
                </a:solidFill>
              </a:rPr>
              <a:t>ElementRef</a:t>
            </a:r>
            <a:r>
              <a:rPr lang="en-US" altLang="zh-CN" sz="1800" i="1" dirty="0">
                <a:solidFill>
                  <a:schemeClr val="tx1">
                    <a:lumMod val="50000"/>
                    <a:lumOff val="50000"/>
                  </a:schemeClr>
                </a:solidFill>
              </a:rPr>
              <a:t>;</a:t>
            </a:r>
          </a:p>
          <a:p>
            <a:pPr lvl="1"/>
            <a:r>
              <a:rPr lang="en-US" altLang="zh-CN" sz="1800" i="1" dirty="0">
                <a:solidFill>
                  <a:schemeClr val="tx1">
                    <a:lumMod val="50000"/>
                    <a:lumOff val="50000"/>
                  </a:schemeClr>
                </a:solidFill>
              </a:rPr>
              <a:t> </a:t>
            </a:r>
            <a:r>
              <a:rPr lang="en-US" altLang="zh-CN" sz="1800" i="1" dirty="0" err="1">
                <a:solidFill>
                  <a:schemeClr val="tx1">
                    <a:lumMod val="50000"/>
                    <a:lumOff val="50000"/>
                  </a:schemeClr>
                </a:solidFill>
              </a:rPr>
              <a:t>this.context</a:t>
            </a:r>
            <a:r>
              <a:rPr lang="en-US" altLang="zh-CN" sz="1800" i="1" dirty="0">
                <a:solidFill>
                  <a:schemeClr val="tx1">
                    <a:lumMod val="50000"/>
                    <a:lumOff val="50000"/>
                  </a:schemeClr>
                </a:solidFill>
              </a:rPr>
              <a:t> = </a:t>
            </a:r>
            <a:r>
              <a:rPr lang="en-US" altLang="zh-CN" sz="1800" i="1" dirty="0" err="1">
                <a:solidFill>
                  <a:schemeClr val="tx1">
                    <a:lumMod val="50000"/>
                    <a:lumOff val="50000"/>
                  </a:schemeClr>
                </a:solidFill>
              </a:rPr>
              <a:t>this.canvasRef.nativeElement.getContext</a:t>
            </a:r>
            <a:r>
              <a:rPr lang="en-US" altLang="zh-CN" sz="1800" i="1" dirty="0">
                <a:solidFill>
                  <a:schemeClr val="tx1">
                    <a:lumMod val="50000"/>
                    <a:lumOff val="50000"/>
                  </a:schemeClr>
                </a:solidFill>
              </a:rPr>
              <a:t>('2d');</a:t>
            </a:r>
          </a:p>
          <a:p>
            <a:endParaRPr lang="zh-CN" altLang="en-US" dirty="0"/>
          </a:p>
        </p:txBody>
      </p:sp>
    </p:spTree>
    <p:extLst>
      <p:ext uri="{BB962C8B-B14F-4D97-AF65-F5344CB8AC3E}">
        <p14:creationId xmlns:p14="http://schemas.microsoft.com/office/powerpoint/2010/main" val="278275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F28FD8-70F0-433A-BDBC-84783B3F03D5}"/>
              </a:ext>
            </a:extLst>
          </p:cNvPr>
          <p:cNvSpPr>
            <a:spLocks noGrp="1"/>
          </p:cNvSpPr>
          <p:nvPr>
            <p:ph type="title"/>
          </p:nvPr>
        </p:nvSpPr>
        <p:spPr>
          <a:xfrm>
            <a:off x="838199" y="365125"/>
            <a:ext cx="9673281" cy="664605"/>
          </a:xfrm>
        </p:spPr>
        <p:txBody>
          <a:bodyPr>
            <a:normAutofit fontScale="90000"/>
          </a:bodyPr>
          <a:lstStyle/>
          <a:p>
            <a:r>
              <a:rPr lang="zh-CN" altLang="en-US" dirty="0"/>
              <a:t>基于</a:t>
            </a:r>
            <a:r>
              <a:rPr lang="en-US" altLang="zh-CN" dirty="0"/>
              <a:t>angular material </a:t>
            </a:r>
            <a:r>
              <a:rPr lang="zh-CN" altLang="en-US" dirty="0"/>
              <a:t>的图表插件</a:t>
            </a:r>
            <a:r>
              <a:rPr lang="en-US" altLang="zh-CN" dirty="0" err="1"/>
              <a:t>ngx</a:t>
            </a:r>
            <a:r>
              <a:rPr lang="en-US" altLang="zh-CN" dirty="0"/>
              <a:t>-chart</a:t>
            </a:r>
            <a:endParaRPr lang="zh-CN" altLang="en-US" dirty="0"/>
          </a:p>
        </p:txBody>
      </p:sp>
      <p:pic>
        <p:nvPicPr>
          <p:cNvPr id="4" name="内容占位符 3">
            <a:extLst>
              <a:ext uri="{FF2B5EF4-FFF2-40B4-BE49-F238E27FC236}">
                <a16:creationId xmlns:a16="http://schemas.microsoft.com/office/drawing/2014/main" xmlns="" id="{A19E164F-D1AE-4C41-8637-7D10421E2F51}"/>
              </a:ext>
            </a:extLst>
          </p:cNvPr>
          <p:cNvPicPr>
            <a:picLocks noGrp="1" noChangeAspect="1"/>
          </p:cNvPicPr>
          <p:nvPr>
            <p:ph idx="1"/>
          </p:nvPr>
        </p:nvPicPr>
        <p:blipFill>
          <a:blip r:embed="rId2"/>
          <a:stretch>
            <a:fillRect/>
          </a:stretch>
        </p:blipFill>
        <p:spPr>
          <a:xfrm>
            <a:off x="736720" y="1578490"/>
            <a:ext cx="4131842" cy="2528560"/>
          </a:xfrm>
          <a:prstGeom prst="rect">
            <a:avLst/>
          </a:prstGeom>
        </p:spPr>
      </p:pic>
      <p:pic>
        <p:nvPicPr>
          <p:cNvPr id="5" name="图片 4">
            <a:extLst>
              <a:ext uri="{FF2B5EF4-FFF2-40B4-BE49-F238E27FC236}">
                <a16:creationId xmlns:a16="http://schemas.microsoft.com/office/drawing/2014/main" xmlns="" id="{BA76F6D8-E88B-4415-8948-2C9689FDB3DB}"/>
              </a:ext>
            </a:extLst>
          </p:cNvPr>
          <p:cNvPicPr>
            <a:picLocks noChangeAspect="1"/>
          </p:cNvPicPr>
          <p:nvPr/>
        </p:nvPicPr>
        <p:blipFill>
          <a:blip r:embed="rId3"/>
          <a:stretch>
            <a:fillRect/>
          </a:stretch>
        </p:blipFill>
        <p:spPr>
          <a:xfrm>
            <a:off x="736720" y="4406300"/>
            <a:ext cx="4225925" cy="2086576"/>
          </a:xfrm>
          <a:prstGeom prst="rect">
            <a:avLst/>
          </a:prstGeom>
        </p:spPr>
      </p:pic>
      <p:sp>
        <p:nvSpPr>
          <p:cNvPr id="6" name="文本框 5">
            <a:extLst>
              <a:ext uri="{FF2B5EF4-FFF2-40B4-BE49-F238E27FC236}">
                <a16:creationId xmlns:a16="http://schemas.microsoft.com/office/drawing/2014/main" xmlns="" id="{79A37C9E-7042-462A-A76B-95FB039A15AC}"/>
              </a:ext>
            </a:extLst>
          </p:cNvPr>
          <p:cNvSpPr txBox="1"/>
          <p:nvPr/>
        </p:nvSpPr>
        <p:spPr>
          <a:xfrm>
            <a:off x="5519351" y="1578490"/>
            <a:ext cx="5832389" cy="646331"/>
          </a:xfrm>
          <a:prstGeom prst="rect">
            <a:avLst/>
          </a:prstGeom>
          <a:noFill/>
        </p:spPr>
        <p:txBody>
          <a:bodyPr wrap="square" rtlCol="0">
            <a:spAutoFit/>
          </a:bodyPr>
          <a:lstStyle/>
          <a:p>
            <a:r>
              <a:rPr lang="en-US" altLang="zh-CN" dirty="0">
                <a:hlinkClick r:id="rId4"/>
              </a:rPr>
              <a:t>https://swimlane.github.io/ngx-charts/#/ngx-charts/line-chart</a:t>
            </a:r>
            <a:endParaRPr lang="zh-CN" altLang="en-US" dirty="0"/>
          </a:p>
        </p:txBody>
      </p:sp>
      <p:pic>
        <p:nvPicPr>
          <p:cNvPr id="7" name="图片 6">
            <a:extLst>
              <a:ext uri="{FF2B5EF4-FFF2-40B4-BE49-F238E27FC236}">
                <a16:creationId xmlns:a16="http://schemas.microsoft.com/office/drawing/2014/main" xmlns="" id="{01A9F717-BE10-4FD8-8AA6-5CB570AFC046}"/>
              </a:ext>
            </a:extLst>
          </p:cNvPr>
          <p:cNvPicPr>
            <a:picLocks noChangeAspect="1"/>
          </p:cNvPicPr>
          <p:nvPr/>
        </p:nvPicPr>
        <p:blipFill>
          <a:blip r:embed="rId5"/>
          <a:stretch>
            <a:fillRect/>
          </a:stretch>
        </p:blipFill>
        <p:spPr>
          <a:xfrm>
            <a:off x="5232701" y="2587333"/>
            <a:ext cx="6563884" cy="3039434"/>
          </a:xfrm>
          <a:prstGeom prst="rect">
            <a:avLst/>
          </a:prstGeom>
        </p:spPr>
      </p:pic>
    </p:spTree>
    <p:extLst>
      <p:ext uri="{BB962C8B-B14F-4D97-AF65-F5344CB8AC3E}">
        <p14:creationId xmlns:p14="http://schemas.microsoft.com/office/powerpoint/2010/main" val="405743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14438"/>
            <a:ext cx="9144000" cy="2387600"/>
          </a:xfrm>
        </p:spPr>
        <p:txBody>
          <a:bodyPr/>
          <a:lstStyle/>
          <a:p>
            <a:r>
              <a:rPr kumimoji="1" lang="en-US" altLang="zh-CN" dirty="0" err="1" smtClean="0"/>
              <a:t>Part.II</a:t>
            </a:r>
            <a:r>
              <a:rPr kumimoji="1" lang="zh-CN" altLang="en-US" dirty="0" smtClean="0"/>
              <a:t> </a:t>
            </a:r>
            <a:r>
              <a:rPr kumimoji="1" lang="en-US" altLang="zh-CN" b="1" dirty="0" smtClean="0"/>
              <a:t>Google </a:t>
            </a:r>
            <a:r>
              <a:rPr kumimoji="1" lang="en-US" altLang="zh-CN" b="1" dirty="0" err="1" smtClean="0"/>
              <a:t>Blockly</a:t>
            </a:r>
            <a:endParaRPr kumimoji="1" lang="zh-CN" altLang="en-US" b="1" dirty="0"/>
          </a:p>
        </p:txBody>
      </p:sp>
    </p:spTree>
    <p:extLst>
      <p:ext uri="{BB962C8B-B14F-4D97-AF65-F5344CB8AC3E}">
        <p14:creationId xmlns:p14="http://schemas.microsoft.com/office/powerpoint/2010/main" val="170275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smtClean="0">
                <a:latin typeface="+mn-lt"/>
              </a:rPr>
              <a:t>什么是</a:t>
            </a:r>
            <a:r>
              <a:rPr kumimoji="1" lang="en-US" altLang="zh-CN" sz="2800" dirty="0" smtClean="0">
                <a:latin typeface="+mn-lt"/>
              </a:rPr>
              <a:t>Google </a:t>
            </a:r>
            <a:r>
              <a:rPr kumimoji="1" lang="en-US" altLang="zh-CN" sz="2800" dirty="0" err="1" smtClean="0">
                <a:latin typeface="+mn-lt"/>
              </a:rPr>
              <a:t>Blockly</a:t>
            </a:r>
            <a:endParaRPr kumimoji="1" lang="zh-CN" altLang="en-US" sz="2800" dirty="0">
              <a:latin typeface="+mn-lt"/>
            </a:endParaRPr>
          </a:p>
        </p:txBody>
      </p:sp>
      <p:pic>
        <p:nvPicPr>
          <p:cNvPr id="4" name="内容占位符 3"/>
          <p:cNvPicPr>
            <a:picLocks noGrp="1" noChangeAspect="1"/>
          </p:cNvPicPr>
          <p:nvPr>
            <p:ph idx="1"/>
          </p:nvPr>
        </p:nvPicPr>
        <p:blipFill>
          <a:blip r:embed="rId2"/>
          <a:stretch>
            <a:fillRect/>
          </a:stretch>
        </p:blipFill>
        <p:spPr>
          <a:xfrm>
            <a:off x="6301855" y="1690688"/>
            <a:ext cx="5435004" cy="4351338"/>
          </a:xfrm>
          <a:prstGeom prst="rect">
            <a:avLst/>
          </a:prstGeom>
        </p:spPr>
      </p:pic>
      <p:sp>
        <p:nvSpPr>
          <p:cNvPr id="5" name="文本框 4"/>
          <p:cNvSpPr txBox="1"/>
          <p:nvPr/>
        </p:nvSpPr>
        <p:spPr>
          <a:xfrm>
            <a:off x="630195" y="1808957"/>
            <a:ext cx="5465805" cy="2308324"/>
          </a:xfrm>
          <a:prstGeom prst="rect">
            <a:avLst/>
          </a:prstGeom>
          <a:noFill/>
        </p:spPr>
        <p:txBody>
          <a:bodyPr wrap="square" rtlCol="0">
            <a:spAutoFit/>
          </a:bodyPr>
          <a:lstStyle/>
          <a:p>
            <a:r>
              <a:rPr kumimoji="1" lang="en-US" altLang="zh-CN" dirty="0"/>
              <a:t> </a:t>
            </a:r>
            <a:r>
              <a:rPr kumimoji="1" lang="en-US" altLang="zh-CN" dirty="0" smtClean="0"/>
              <a:t>       </a:t>
            </a:r>
            <a:r>
              <a:rPr kumimoji="1" lang="en-US" altLang="zh-CN" dirty="0" err="1" smtClean="0"/>
              <a:t>Blockly</a:t>
            </a:r>
            <a:r>
              <a:rPr kumimoji="1" lang="zh-CN" altLang="en-US" dirty="0" smtClean="0"/>
              <a:t>是为网络和移动应用程序添加可视代码编辑器的库。 </a:t>
            </a:r>
            <a:r>
              <a:rPr kumimoji="1" lang="en-US" altLang="zh-CN" dirty="0" err="1" smtClean="0"/>
              <a:t>Blockly</a:t>
            </a:r>
            <a:r>
              <a:rPr kumimoji="1" lang="zh-CN" altLang="en-US" dirty="0" smtClean="0"/>
              <a:t>编辑器使用互锁的图形块来表示代码概念，如变量，逻辑表达式，循环等。 它允许用户应用编程原则，而不必担心命令行上的闪烁光标的语法或恐吓。</a:t>
            </a:r>
            <a:endParaRPr kumimoji="1" lang="en-US" altLang="zh-CN" dirty="0" smtClean="0"/>
          </a:p>
          <a:p>
            <a:endParaRPr kumimoji="1" lang="en-US" altLang="zh-CN" dirty="0"/>
          </a:p>
          <a:p>
            <a:r>
              <a:rPr kumimoji="1" lang="en-US" altLang="zh-CN" dirty="0" smtClean="0"/>
              <a:t>        </a:t>
            </a:r>
            <a:r>
              <a:rPr kumimoji="1" lang="zh-CN" altLang="en-US" dirty="0" smtClean="0"/>
              <a:t>通过</a:t>
            </a:r>
            <a:r>
              <a:rPr kumimoji="1" lang="en-US" altLang="zh-CN" dirty="0" err="1" smtClean="0"/>
              <a:t>blockly</a:t>
            </a:r>
            <a:r>
              <a:rPr kumimoji="1" lang="zh-CN" altLang="en-US" dirty="0" smtClean="0"/>
              <a:t>构建的应用程序可以让用户在不了解编程语言的情况下可以进行编程思想的学习。</a:t>
            </a:r>
            <a:endParaRPr kumimoji="1" lang="zh-CN" altLang="en-US" dirty="0"/>
          </a:p>
        </p:txBody>
      </p:sp>
    </p:spTree>
    <p:extLst>
      <p:ext uri="{BB962C8B-B14F-4D97-AF65-F5344CB8AC3E}">
        <p14:creationId xmlns:p14="http://schemas.microsoft.com/office/powerpoint/2010/main" val="666144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714</Words>
  <Application>Microsoft Macintosh PowerPoint</Application>
  <PresentationFormat>Widescreen</PresentationFormat>
  <Paragraphs>99</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Calibri</vt:lpstr>
      <vt:lpstr>DengXian</vt:lpstr>
      <vt:lpstr>Helvetica</vt:lpstr>
      <vt:lpstr>Helvetica Light</vt:lpstr>
      <vt:lpstr>Helvetica Neue Medium</vt:lpstr>
      <vt:lpstr>宋体</vt:lpstr>
      <vt:lpstr>等线</vt:lpstr>
      <vt:lpstr>等线 Light</vt:lpstr>
      <vt:lpstr>Arial</vt:lpstr>
      <vt:lpstr>Office 主题​​</vt:lpstr>
      <vt:lpstr>      基于Google Blockly的设计模     式教学平台         ——Project 3</vt:lpstr>
      <vt:lpstr>Part.I Angular 技术分享</vt:lpstr>
      <vt:lpstr>引入Particles.js增强UI</vt:lpstr>
      <vt:lpstr>Treat LocalStorage As A Cache</vt:lpstr>
      <vt:lpstr>使用pipe和innerHTML 显示html文本</vt:lpstr>
      <vt:lpstr>在angular中引入canvas</vt:lpstr>
      <vt:lpstr>基于angular material 的图表插件ngx-chart</vt:lpstr>
      <vt:lpstr>Part.II Google Blockly</vt:lpstr>
      <vt:lpstr>什么是Google Blockly</vt:lpstr>
      <vt:lpstr>PowerPoint Presentation</vt:lpstr>
      <vt:lpstr>blocks</vt:lpstr>
      <vt:lpstr>toolbox</vt:lpstr>
      <vt:lpstr>workspace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III. 后端结构</vt:lpstr>
      <vt:lpstr>后端服务器主要功能接口 </vt:lpstr>
      <vt:lpstr>基于Java反射机制的动态编译</vt:lpstr>
      <vt:lpstr>JavaCompiler类</vt:lpstr>
      <vt:lpstr>代码正确性判断：基于反射机制的用例设计</vt:lpstr>
      <vt:lpstr>无法重复编译？</vt:lpstr>
      <vt:lpstr>谢谢聆听</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技术分享</dc:title>
  <dc:creator>晨鑫 安</dc:creator>
  <cp:lastModifiedBy>Microsoft Office User</cp:lastModifiedBy>
  <cp:revision>8</cp:revision>
  <dcterms:created xsi:type="dcterms:W3CDTF">2019-06-02T08:00:29Z</dcterms:created>
  <dcterms:modified xsi:type="dcterms:W3CDTF">2019-06-02T09:48:17Z</dcterms:modified>
</cp:coreProperties>
</file>