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5" r:id="rId2"/>
    <p:sldId id="28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4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19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750"/>
    <a:srgbClr val="BA4F5A"/>
    <a:srgbClr val="473952"/>
    <a:srgbClr val="304A74"/>
    <a:srgbClr val="2B3E73"/>
    <a:srgbClr val="874459"/>
    <a:srgbClr val="233656"/>
    <a:srgbClr val="563F53"/>
    <a:srgbClr val="2597A2"/>
    <a:srgbClr val="70D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47" autoAdjust="0"/>
  </p:normalViewPr>
  <p:slideViewPr>
    <p:cSldViewPr>
      <p:cViewPr varScale="1">
        <p:scale>
          <a:sx n="100" d="100"/>
          <a:sy n="100" d="100"/>
        </p:scale>
        <p:origin x="9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2019-05-20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5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41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8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30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2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8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4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1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599892" y="2204864"/>
            <a:ext cx="1944216" cy="936674"/>
          </a:xfr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2951820" y="3356992"/>
            <a:ext cx="3240360" cy="504626"/>
          </a:xfr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951820" y="3937913"/>
            <a:ext cx="3240360" cy="665668"/>
          </a:xfrm>
        </p:spPr>
        <p:txBody>
          <a:bodyPr anchor="t"/>
          <a:lstStyle>
            <a:lvl1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267538" y="1480592"/>
            <a:ext cx="4608924" cy="3896816"/>
            <a:chOff x="2267332" y="1480592"/>
            <a:chExt cx="4608924" cy="3896816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2267744" y="1480592"/>
              <a:ext cx="4608512" cy="3896816"/>
              <a:chOff x="2195736" y="1556792"/>
              <a:chExt cx="4608512" cy="3896816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339752" y="1556792"/>
                <a:ext cx="4464496" cy="37444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2195736" y="1709192"/>
                <a:ext cx="4464496" cy="37444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" name="직선 연결선 3"/>
            <p:cNvCxnSpPr>
              <a:cxnSpLocks/>
            </p:cNvCxnSpPr>
            <p:nvPr userDrawn="1"/>
          </p:nvCxnSpPr>
          <p:spPr>
            <a:xfrm flipV="1">
              <a:off x="2267744" y="1480592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 userDrawn="1"/>
          </p:nvCxnSpPr>
          <p:spPr>
            <a:xfrm flipV="1">
              <a:off x="6732240" y="1480592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 userDrawn="1"/>
          </p:nvCxnSpPr>
          <p:spPr>
            <a:xfrm flipV="1">
              <a:off x="6732240" y="5225008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 userDrawn="1"/>
          </p:nvCxnSpPr>
          <p:spPr>
            <a:xfrm flipV="1">
              <a:off x="2267332" y="5225008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0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764704"/>
            <a:ext cx="9144000" cy="609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227758" y="6165031"/>
            <a:ext cx="1664747" cy="288305"/>
          </a:xfrm>
        </p:spPr>
        <p:txBody>
          <a:bodyPr/>
          <a:lstStyle>
            <a:lvl1pPr marL="0" indent="0" algn="r">
              <a:buNone/>
              <a:defRPr sz="11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6156176" y="6381055"/>
            <a:ext cx="2736329" cy="288305"/>
          </a:xfrm>
        </p:spPr>
        <p:txBody>
          <a:bodyPr/>
          <a:lstStyle>
            <a:lvl1pPr marL="0" indent="0" algn="r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23364"/>
            <a:ext cx="8229600" cy="369332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33872" y="908720"/>
            <a:ext cx="3528442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227758" y="6165031"/>
            <a:ext cx="1664747" cy="288305"/>
          </a:xfrm>
        </p:spPr>
        <p:txBody>
          <a:bodyPr/>
          <a:lstStyle>
            <a:lvl1pPr marL="0" indent="0" algn="r">
              <a:buNone/>
              <a:defRPr sz="11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6156176" y="6381055"/>
            <a:ext cx="2736329" cy="288305"/>
          </a:xfrm>
        </p:spPr>
        <p:txBody>
          <a:bodyPr/>
          <a:lstStyle>
            <a:lvl1pPr marL="0" indent="0" algn="r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263B3-7E3F-4EE5-89AF-46A7692D186E}" type="datetimeFigureOut">
              <a:rPr lang="ko-KR" altLang="en-US"/>
              <a:pPr>
                <a:defRPr/>
              </a:pPr>
              <a:t>2019-05-20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5E72A-296D-42CB-AED5-4FD68F7F890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1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2019-05-20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5" r:id="rId3"/>
    <p:sldLayoutId id="2147483657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ws-samples/aws-mobile-appsync-events-starter-re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tif"/><Relationship Id="rId4" Type="http://schemas.openxmlformats.org/officeDocument/2006/relationships/image" Target="../media/image31.t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자유형: 도형 21"/>
          <p:cNvSpPr/>
          <p:nvPr/>
        </p:nvSpPr>
        <p:spPr>
          <a:xfrm>
            <a:off x="0" y="-1"/>
            <a:ext cx="9144000" cy="6858000"/>
          </a:xfrm>
          <a:custGeom>
            <a:avLst/>
            <a:gdLst>
              <a:gd name="connsiteX0" fmla="*/ 2794488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2173585 h 6858000"/>
              <a:gd name="connsiteX3" fmla="*/ 6349512 w 9144000"/>
              <a:gd name="connsiteY3" fmla="*/ 6858000 h 6858000"/>
              <a:gd name="connsiteX4" fmla="*/ 0 w 9144000"/>
              <a:gd name="connsiteY4" fmla="*/ 6858000 h 6858000"/>
              <a:gd name="connsiteX5" fmla="*/ 0 w 9144000"/>
              <a:gd name="connsiteY5" fmla="*/ 4684416 h 6858000"/>
              <a:gd name="connsiteX6" fmla="*/ 2794488 w 9144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58000">
                <a:moveTo>
                  <a:pt x="2794488" y="0"/>
                </a:moveTo>
                <a:lnTo>
                  <a:pt x="9144000" y="0"/>
                </a:lnTo>
                <a:lnTo>
                  <a:pt x="9144000" y="2173585"/>
                </a:lnTo>
                <a:lnTo>
                  <a:pt x="6349512" y="6858000"/>
                </a:lnTo>
                <a:lnTo>
                  <a:pt x="0" y="6858000"/>
                </a:lnTo>
                <a:lnTo>
                  <a:pt x="0" y="4684416"/>
                </a:lnTo>
                <a:lnTo>
                  <a:pt x="2794488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141984" y="2492896"/>
            <a:ext cx="4860032" cy="1080120"/>
            <a:chOff x="864096" y="2665673"/>
            <a:chExt cx="4860032" cy="1080120"/>
          </a:xfrm>
        </p:grpSpPr>
        <p:sp>
          <p:nvSpPr>
            <p:cNvPr id="3075" name="Rectangle 4"/>
            <p:cNvSpPr>
              <a:spLocks noChangeArrowheads="1"/>
            </p:cNvSpPr>
            <p:nvPr/>
          </p:nvSpPr>
          <p:spPr bwMode="auto">
            <a:xfrm>
              <a:off x="917848" y="2665673"/>
              <a:ext cx="4752528" cy="31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400" spc="100" dirty="0"/>
            </a:p>
          </p:txBody>
        </p:sp>
        <p:sp>
          <p:nvSpPr>
            <p:cNvPr id="3077" name="Text Box 10"/>
            <p:cNvSpPr txBox="1">
              <a:spLocks noChangeArrowheads="1"/>
            </p:cNvSpPr>
            <p:nvPr/>
          </p:nvSpPr>
          <p:spPr bwMode="auto">
            <a:xfrm>
              <a:off x="864096" y="2944323"/>
              <a:ext cx="4860032" cy="80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400" dirty="0"/>
                <a:t>云</a:t>
              </a:r>
              <a:r>
                <a:rPr lang="zh-CN" altLang="en-US" sz="4400" dirty="0" smtClean="0"/>
                <a:t>计算及相关运用</a:t>
              </a:r>
              <a:endParaRPr kumimoji="0" lang="ko-KR" altLang="en-US" sz="44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55576" y="0"/>
            <a:ext cx="1728192" cy="2880320"/>
            <a:chOff x="953725" y="0"/>
            <a:chExt cx="1728192" cy="2880320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953725" y="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 flipH="1">
              <a:off x="1663454" y="0"/>
              <a:ext cx="717514" cy="1195857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674837" y="513100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郑文峰 朴世勋 罗翱放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540568" y="404664"/>
            <a:ext cx="5148064" cy="12223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zh-CN" b="1" dirty="0" smtClean="0"/>
              <a:t>AWS Lambda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5472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AWS Lambda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92D050"/>
                </a:solidFill>
              </a:rPr>
              <a:t>无需预置或管理服务器</a:t>
            </a:r>
            <a:r>
              <a:rPr lang="zh-CN" altLang="en-US" dirty="0"/>
              <a:t>即可运行代码。您只需按使用的计算时间付费 </a:t>
            </a:r>
            <a:r>
              <a:rPr lang="en-US" altLang="zh-CN" dirty="0"/>
              <a:t>– </a:t>
            </a:r>
            <a:r>
              <a:rPr lang="zh-CN" altLang="en-US" dirty="0"/>
              <a:t>代码未运行时不产生费用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借助 </a:t>
            </a:r>
            <a:r>
              <a:rPr lang="en-US" altLang="zh-CN" dirty="0"/>
              <a:t>Lambda</a:t>
            </a:r>
            <a:r>
              <a:rPr lang="zh-CN" altLang="en-US" dirty="0"/>
              <a:t>，您几乎可以为任何类型的应用程序或后端服务运行代码，而且完全无需管理。只需上传您的代码，</a:t>
            </a:r>
            <a:r>
              <a:rPr lang="en-US" altLang="zh-CN" dirty="0"/>
              <a:t>Lambda </a:t>
            </a:r>
            <a:r>
              <a:rPr lang="zh-CN" altLang="en-US" dirty="0"/>
              <a:t>会处理运行和扩展高可用性代码所需的一切工作。您可以将您的代码设置为自动从其他 </a:t>
            </a:r>
            <a:r>
              <a:rPr lang="en-US" altLang="zh-CN" dirty="0"/>
              <a:t>AWS </a:t>
            </a:r>
            <a:r>
              <a:rPr lang="zh-CN" altLang="en-US" dirty="0"/>
              <a:t>产品触发，或者直接从任何 </a:t>
            </a:r>
            <a:r>
              <a:rPr lang="en-US" altLang="zh-CN" dirty="0"/>
              <a:t>Web </a:t>
            </a:r>
            <a:r>
              <a:rPr lang="zh-CN" altLang="en-US" dirty="0"/>
              <a:t>或移动应用程序调用。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79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08520" y="404664"/>
            <a:ext cx="5148064" cy="12223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zh-CN" b="1" dirty="0" smtClean="0"/>
              <a:t>AWS Lambda </a:t>
            </a:r>
            <a:r>
              <a:rPr kumimoji="0" lang="zh-CN" altLang="en-US" b="1" dirty="0" smtClean="0"/>
              <a:t>优势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2060848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无需管理服务器</a:t>
            </a:r>
          </a:p>
          <a:p>
            <a:r>
              <a:rPr lang="en-US" altLang="zh-CN" dirty="0"/>
              <a:t>AWS Lambda </a:t>
            </a:r>
            <a:r>
              <a:rPr lang="zh-CN" altLang="en-US" dirty="0"/>
              <a:t>可以自动运行您的代码，而您无需配置或管理服务器。只需编写代码并将其上传至 </a:t>
            </a:r>
            <a:r>
              <a:rPr lang="en-US" altLang="zh-CN" dirty="0"/>
              <a:t>Lambda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59832" y="2029127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持续扩展</a:t>
            </a:r>
          </a:p>
          <a:p>
            <a:r>
              <a:rPr lang="en-US" altLang="zh-CN" dirty="0"/>
              <a:t>AWS Lambda </a:t>
            </a:r>
            <a:r>
              <a:rPr lang="zh-CN" altLang="en-US" dirty="0"/>
              <a:t>可通过运行代码以响应每个触发器来自动扩展您的应用程序。您的代码将并行运行并逐个处理每个触发器，按照工作负载的大小精密扩展。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00204" y="1890627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次秒级计量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AWS Lambda </a:t>
            </a:r>
            <a:r>
              <a:rPr lang="zh-CN" altLang="en-US" dirty="0"/>
              <a:t>时，按代码执行时间 （以每 </a:t>
            </a:r>
            <a:r>
              <a:rPr lang="en-US" altLang="zh-CN" dirty="0"/>
              <a:t>100 </a:t>
            </a:r>
            <a:r>
              <a:rPr lang="zh-CN" altLang="en-US" dirty="0"/>
              <a:t>毫秒为单位）和代码触发次数收费。代码未运行时，无需支付任何费用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3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7676" y="116632"/>
            <a:ext cx="9151676" cy="122231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b="1" dirty="0" smtClean="0"/>
              <a:t/>
            </a:r>
            <a:br>
              <a:rPr kumimoji="0" lang="zh-CN" altLang="en-US" b="1" dirty="0" smtClean="0"/>
            </a:br>
            <a:r>
              <a:rPr kumimoji="0" lang="zh-CN" altLang="en-US" b="1" dirty="0" smtClean="0"/>
              <a:t>用 </a:t>
            </a:r>
            <a:r>
              <a:rPr kumimoji="0" lang="en-US" altLang="zh-CN" b="1" dirty="0" smtClean="0"/>
              <a:t>Node.js </a:t>
            </a:r>
            <a:r>
              <a:rPr kumimoji="0" lang="zh-CN" altLang="en-US" b="1" dirty="0" smtClean="0"/>
              <a:t>和 </a:t>
            </a:r>
            <a:r>
              <a:rPr kumimoji="0" lang="en-US" altLang="zh-CN" b="1" dirty="0" smtClean="0"/>
              <a:t>AWS Lambda </a:t>
            </a:r>
            <a:r>
              <a:rPr kumimoji="0" lang="zh-CN" altLang="en-US" b="1" dirty="0" smtClean="0"/>
              <a:t>创建无服务器的微服务 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47525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步骤网址：</a:t>
            </a:r>
            <a:endParaRPr lang="en-US" altLang="zh-CN" sz="2000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://www.oschina.net/translate/getting-started-node-js-aws-lambda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0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599891" y="2204864"/>
            <a:ext cx="1944217" cy="936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59536">
              <a:spcBef>
                <a:spcPts val="1300"/>
              </a:spcBef>
              <a:defRPr sz="5640"/>
            </a:lvl1pPr>
          </a:lstStyle>
          <a:p>
            <a:r>
              <a:t>02</a:t>
            </a:r>
          </a:p>
        </p:txBody>
      </p:sp>
      <p:sp>
        <p:nvSpPr>
          <p:cNvPr id="73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2951820" y="3356991"/>
            <a:ext cx="3240360" cy="5046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>
            <a:lvl1pPr marL="0" indent="0" algn="ctr">
              <a:spcBef>
                <a:spcPts val="400"/>
              </a:spcBef>
              <a:buSzTx/>
              <a:buFontTx/>
              <a:buNone/>
              <a:defRPr sz="2300" b="1"/>
            </a:lvl1pPr>
          </a:lstStyle>
          <a:p>
            <a:r>
              <a:rPr dirty="0" smtClean="0"/>
              <a:t>AppSync</a:t>
            </a:r>
            <a:r>
              <a:rPr lang="zh-CN" altLang="en-US" dirty="0" smtClean="0"/>
              <a:t>及</a:t>
            </a:r>
            <a:r>
              <a:rPr dirty="0" err="1" smtClean="0"/>
              <a:t>GraphQL</a:t>
            </a:r>
            <a:r>
              <a:rPr lang="zh-CN" altLang="en-US" dirty="0" smtClean="0"/>
              <a:t>介绍</a:t>
            </a:r>
            <a:endParaRPr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129831" y="2780928"/>
            <a:ext cx="4860032" cy="8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991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303748" y="332656"/>
            <a:ext cx="4536504" cy="936674"/>
          </a:xfrm>
        </p:spPr>
        <p:txBody>
          <a:bodyPr/>
          <a:lstStyle/>
          <a:p>
            <a:r>
              <a:rPr lang="en-US" altLang="zh-CN" sz="2800" dirty="0" smtClean="0"/>
              <a:t>AppSync</a:t>
            </a:r>
            <a:endParaRPr lang="en-US" altLang="ko-KR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366755" y="1412776"/>
            <a:ext cx="4410490" cy="1512168"/>
          </a:xfrm>
        </p:spPr>
        <p:txBody>
          <a:bodyPr/>
          <a:lstStyle/>
          <a:p>
            <a:pPr algn="l"/>
            <a:r>
              <a:rPr lang="en-US" altLang="zh-CN" sz="1600" dirty="0"/>
              <a:t>AWS AppSync </a:t>
            </a:r>
            <a:r>
              <a:rPr lang="zh-CN" altLang="en-US" sz="1600" dirty="0"/>
              <a:t>使用 </a:t>
            </a:r>
            <a:r>
              <a:rPr lang="en-US" altLang="zh-CN" sz="1600" dirty="0" err="1"/>
              <a:t>GraphQL</a:t>
            </a:r>
            <a:r>
              <a:rPr lang="en-US" altLang="zh-CN" sz="1600" dirty="0"/>
              <a:t> </a:t>
            </a:r>
            <a:r>
              <a:rPr lang="zh-CN" altLang="en-US" sz="1600" dirty="0"/>
              <a:t>这一数据语言，让客户端应用程序可以从服务器提取、更改</a:t>
            </a:r>
            <a:r>
              <a:rPr lang="zh-CN" altLang="en-US" sz="1600" dirty="0" smtClean="0"/>
              <a:t>和监听数据。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22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303748" y="332656"/>
            <a:ext cx="4536504" cy="936674"/>
          </a:xfrm>
        </p:spPr>
        <p:txBody>
          <a:bodyPr/>
          <a:lstStyle/>
          <a:p>
            <a:r>
              <a:rPr lang="zh-CN" altLang="en-US" sz="2800" dirty="0"/>
              <a:t>实时数据访问和更新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366755" y="1772816"/>
            <a:ext cx="4410490" cy="864096"/>
          </a:xfrm>
        </p:spPr>
        <p:txBody>
          <a:bodyPr/>
          <a:lstStyle/>
          <a:p>
            <a:pPr algn="l"/>
            <a:r>
              <a:rPr lang="zh-CN" altLang="en-US" sz="1600" dirty="0" smtClean="0"/>
              <a:t>借助</a:t>
            </a:r>
            <a:r>
              <a:rPr lang="en-US" altLang="zh-CN" sz="1600" dirty="0" smtClean="0"/>
              <a:t>AppSync,</a:t>
            </a: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GraphQL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Subscriptions </a:t>
            </a:r>
            <a:r>
              <a:rPr lang="zh-CN" altLang="en-US" sz="1600" dirty="0"/>
              <a:t>来指定应以实时方式提供数据的哪些</a:t>
            </a:r>
            <a:r>
              <a:rPr lang="zh-CN" altLang="en-US" sz="1600" dirty="0" smtClean="0"/>
              <a:t>部分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5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273029" y="332656"/>
            <a:ext cx="4536504" cy="936674"/>
          </a:xfrm>
        </p:spPr>
        <p:txBody>
          <a:bodyPr/>
          <a:lstStyle/>
          <a:p>
            <a:r>
              <a:rPr lang="zh-CN" altLang="en-US" sz="2800" dirty="0"/>
              <a:t>离线数据同步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421972" y="1700808"/>
            <a:ext cx="4410490" cy="1512168"/>
          </a:xfrm>
        </p:spPr>
        <p:txBody>
          <a:bodyPr/>
          <a:lstStyle/>
          <a:p>
            <a:pPr algn="l"/>
            <a:r>
              <a:rPr lang="en-US" altLang="zh-CN" sz="1800" b="0" dirty="0" smtClean="0"/>
              <a:t>AWS </a:t>
            </a:r>
            <a:r>
              <a:rPr lang="en-US" altLang="zh-CN" sz="1800" b="0" dirty="0"/>
              <a:t>AppSync </a:t>
            </a:r>
            <a:r>
              <a:rPr lang="zh-CN" altLang="en-US" sz="1800" b="0" dirty="0"/>
              <a:t>支持离线编程</a:t>
            </a:r>
            <a:r>
              <a:rPr lang="zh-CN" altLang="en-US" sz="1800" b="0" dirty="0" smtClean="0"/>
              <a:t>模式，即使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离线状态下也可以与数据交互并更新数据</a:t>
            </a:r>
          </a:p>
        </p:txBody>
      </p:sp>
    </p:spTree>
    <p:extLst>
      <p:ext uri="{BB962C8B-B14F-4D97-AF65-F5344CB8AC3E}">
        <p14:creationId xmlns:p14="http://schemas.microsoft.com/office/powerpoint/2010/main" val="360308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1952709" y="332656"/>
            <a:ext cx="5364596" cy="936674"/>
          </a:xfrm>
        </p:spPr>
        <p:txBody>
          <a:bodyPr/>
          <a:lstStyle/>
          <a:p>
            <a:pPr algn="l"/>
            <a:r>
              <a:rPr lang="zh-CN" altLang="en-US" sz="2400" dirty="0"/>
              <a:t>在应用程序内查询、筛选和搜索数据</a:t>
            </a:r>
            <a:endParaRPr lang="en-US" altLang="ko-KR" sz="24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429762" y="1772816"/>
            <a:ext cx="4410490" cy="1512168"/>
          </a:xfrm>
        </p:spPr>
        <p:txBody>
          <a:bodyPr/>
          <a:lstStyle/>
          <a:p>
            <a:pPr algn="l"/>
            <a:r>
              <a:rPr lang="en-US" altLang="zh-CN" sz="1800" dirty="0"/>
              <a:t>AWS AppSync </a:t>
            </a:r>
            <a:r>
              <a:rPr lang="zh-CN" altLang="en-US" sz="1800" dirty="0"/>
              <a:t>让客户端应用程序能够使用 </a:t>
            </a:r>
            <a:r>
              <a:rPr lang="en-US" altLang="zh-CN" sz="1800" dirty="0" err="1"/>
              <a:t>GraphQL</a:t>
            </a:r>
            <a:r>
              <a:rPr lang="en-US" altLang="zh-CN" sz="1800" dirty="0"/>
              <a:t> </a:t>
            </a:r>
            <a:r>
              <a:rPr lang="zh-CN" altLang="en-US" sz="1800" dirty="0"/>
              <a:t>来指定数据需求，这样就能确保只提取需要的数据，并且服务器和客户端都可以进行筛选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algn="l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5762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59324" y="81496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endParaRPr lang="en-US" altLang="ko-KR" sz="3200" dirty="0"/>
          </a:p>
        </p:txBody>
      </p:sp>
      <p:sp>
        <p:nvSpPr>
          <p:cNvPr id="4" name="矩形 3"/>
          <p:cNvSpPr/>
          <p:nvPr/>
        </p:nvSpPr>
        <p:spPr>
          <a:xfrm>
            <a:off x="971600" y="1861395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queryObj</a:t>
            </a:r>
            <a:r>
              <a:rPr lang="en-US" altLang="zh-CN" dirty="0"/>
              <a:t> = new </a:t>
            </a:r>
            <a:r>
              <a:rPr lang="en-US" altLang="zh-CN" dirty="0" err="1"/>
              <a:t>GraphQLObjectType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    name: '</a:t>
            </a:r>
            <a:r>
              <a:rPr lang="en-US" altLang="zh-CN" dirty="0" err="1"/>
              <a:t>myFirstQuery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description: 'a hello world demo',</a:t>
            </a:r>
          </a:p>
          <a:p>
            <a:r>
              <a:rPr lang="en-US" altLang="zh-CN" dirty="0"/>
              <a:t>    fields: {}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hello: {</a:t>
            </a:r>
          </a:p>
          <a:p>
            <a:r>
              <a:rPr lang="en-US" altLang="zh-CN" dirty="0"/>
              <a:t>            name: 'a hello world query',</a:t>
            </a:r>
          </a:p>
          <a:p>
            <a:r>
              <a:rPr lang="en-US" altLang="zh-CN" dirty="0"/>
              <a:t>            description: 'a hello world demo',</a:t>
            </a:r>
          </a:p>
          <a:p>
            <a:r>
              <a:rPr lang="en-US" altLang="zh-CN" dirty="0"/>
              <a:t>            type: </a:t>
            </a:r>
            <a:r>
              <a:rPr lang="en-US" altLang="zh-CN" dirty="0" err="1"/>
              <a:t>GraphQLString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resolve(</a:t>
            </a:r>
            <a:r>
              <a:rPr lang="en-US" altLang="zh-CN" dirty="0" err="1"/>
              <a:t>parentValue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, request) {</a:t>
            </a:r>
          </a:p>
          <a:p>
            <a:r>
              <a:rPr lang="en-US" altLang="zh-CN" dirty="0"/>
              <a:t>                return 'hello world !';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53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755576" y="0"/>
            <a:ext cx="1728192" cy="2880320"/>
            <a:chOff x="953725" y="0"/>
            <a:chExt cx="1728192" cy="2880320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953725" y="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 flipH="1">
              <a:off x="1663454" y="0"/>
              <a:ext cx="717514" cy="1195857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059324" y="81496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1331640" y="1845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Schema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query</a:t>
            </a:r>
            <a:r>
              <a:rPr lang="zh-CN" altLang="en-US" dirty="0"/>
              <a:t>（查询）</a:t>
            </a:r>
            <a:endParaRPr lang="en-US" altLang="zh-CN" dirty="0"/>
          </a:p>
          <a:p>
            <a:r>
              <a:rPr lang="en-US" altLang="zh-CN" dirty="0"/>
              <a:t>mutation</a:t>
            </a:r>
            <a:r>
              <a:rPr lang="zh-CN" altLang="en-US" dirty="0"/>
              <a:t>（变更）</a:t>
            </a:r>
            <a:endParaRPr lang="en-US" altLang="zh-CN" dirty="0"/>
          </a:p>
          <a:p>
            <a:r>
              <a:rPr lang="en-US" altLang="zh-CN" dirty="0"/>
              <a:t>subscription</a:t>
            </a:r>
            <a:r>
              <a:rPr lang="zh-CN" altLang="en-US" dirty="0"/>
              <a:t>（监听）</a:t>
            </a:r>
            <a:endParaRPr lang="en-US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5" y="3429000"/>
            <a:ext cx="7370703" cy="1871634"/>
          </a:xfrm>
          <a:prstGeom prst="rect">
            <a:avLst/>
          </a:prstGeom>
        </p:spPr>
      </p:pic>
      <p:cxnSp>
        <p:nvCxnSpPr>
          <p:cNvPr id="21" name="직선 연결선 36"/>
          <p:cNvCxnSpPr>
            <a:cxnSpLocks/>
          </p:cNvCxnSpPr>
          <p:nvPr/>
        </p:nvCxnSpPr>
        <p:spPr>
          <a:xfrm flipH="1">
            <a:off x="1617705" y="152400"/>
            <a:ext cx="717514" cy="1195857"/>
          </a:xfrm>
          <a:prstGeom prst="line">
            <a:avLst/>
          </a:prstGeom>
          <a:ln w="63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599891" y="2204864"/>
            <a:ext cx="1944217" cy="936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59536">
              <a:spcBef>
                <a:spcPts val="1300"/>
              </a:spcBef>
              <a:defRPr sz="5640"/>
            </a:lvl1pPr>
          </a:lstStyle>
          <a:p>
            <a:r>
              <a:t>01</a:t>
            </a:r>
          </a:p>
        </p:txBody>
      </p:sp>
      <p:sp>
        <p:nvSpPr>
          <p:cNvPr id="70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2951820" y="3356991"/>
            <a:ext cx="3240360" cy="5046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300" b="1"/>
            </a:lvl1pPr>
          </a:lstStyle>
          <a:p>
            <a:r>
              <a:rPr lang="zh-CN" altLang="en-US" dirty="0" smtClean="0"/>
              <a:t>云计算与微服务介绍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" y="-12164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779912" y="156850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575360" y="770989"/>
            <a:ext cx="78488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mutation </a:t>
            </a:r>
            <a:r>
              <a:rPr lang="en-US" altLang="zh-CN" dirty="0" err="1"/>
              <a:t>CreateReviewForEpisode</a:t>
            </a:r>
            <a:r>
              <a:rPr lang="en-US" altLang="zh-CN" dirty="0"/>
              <a:t>($ep: Episode!, $review: </a:t>
            </a:r>
            <a:r>
              <a:rPr lang="en-US" altLang="zh-CN" dirty="0" err="1"/>
              <a:t>ReviewInput</a:t>
            </a:r>
            <a:r>
              <a:rPr lang="en-US" altLang="zh-CN" dirty="0"/>
              <a:t>!)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createReview</a:t>
            </a:r>
            <a:r>
              <a:rPr lang="en-US" altLang="zh-CN" dirty="0"/>
              <a:t>(episode: $ep, review: $review) {</a:t>
            </a:r>
          </a:p>
          <a:p>
            <a:r>
              <a:rPr lang="en-US" altLang="zh-CN" dirty="0"/>
              <a:t>    stars</a:t>
            </a:r>
          </a:p>
          <a:p>
            <a:r>
              <a:rPr lang="en-US" altLang="zh-CN" dirty="0"/>
              <a:t>    commentary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"ep": "JEDI",</a:t>
            </a:r>
          </a:p>
          <a:p>
            <a:r>
              <a:rPr lang="en-US" altLang="zh-CN" dirty="0"/>
              <a:t>  "review": {</a:t>
            </a:r>
          </a:p>
          <a:p>
            <a:r>
              <a:rPr lang="en-US" altLang="zh-CN" dirty="0"/>
              <a:t>    "stars": 5,</a:t>
            </a:r>
          </a:p>
          <a:p>
            <a:r>
              <a:rPr lang="en-US" altLang="zh-CN" dirty="0"/>
              <a:t>    "commentary": "This is a great movie!"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"data": {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createReview</a:t>
            </a:r>
            <a:r>
              <a:rPr lang="en-US" altLang="zh-CN" dirty="0"/>
              <a:t>": {</a:t>
            </a:r>
          </a:p>
          <a:p>
            <a:r>
              <a:rPr lang="en-US" altLang="zh-CN" dirty="0"/>
              <a:t>      "stars": 5,</a:t>
            </a:r>
          </a:p>
          <a:p>
            <a:r>
              <a:rPr lang="en-US" altLang="zh-CN" dirty="0"/>
              <a:t>      "commentary": "This is a great movie!"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79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27384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403648" y="637283"/>
            <a:ext cx="544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GraphQL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subscription </a:t>
            </a:r>
            <a:endParaRPr lang="en-US" altLang="ko-KR" sz="3200" dirty="0"/>
          </a:p>
        </p:txBody>
      </p:sp>
      <p:sp>
        <p:nvSpPr>
          <p:cNvPr id="5" name="矩形 4"/>
          <p:cNvSpPr/>
          <p:nvPr/>
        </p:nvSpPr>
        <p:spPr>
          <a:xfrm>
            <a:off x="1029524" y="1859341"/>
            <a:ext cx="7344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subscription </a:t>
            </a:r>
            <a:r>
              <a:rPr lang="en-US" altLang="zh-CN" dirty="0" err="1"/>
              <a:t>StoryLikeSubscription</a:t>
            </a:r>
            <a:r>
              <a:rPr lang="en-US" altLang="zh-CN" dirty="0"/>
              <a:t>($input: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StoryLikeSubscribeInput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storyLikeSubscribe</a:t>
            </a:r>
            <a:r>
              <a:rPr lang="en-US" altLang="zh-CN" dirty="0"/>
              <a:t>(input: $input) {</a:t>
            </a:r>
          </a:p>
          <a:p>
            <a:r>
              <a:rPr lang="en-US" altLang="zh-CN" dirty="0"/>
              <a:t>    story {</a:t>
            </a:r>
          </a:p>
          <a:p>
            <a:r>
              <a:rPr lang="en-US" altLang="zh-CN" dirty="0"/>
              <a:t>      likers { count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likeSentence</a:t>
            </a:r>
            <a:r>
              <a:rPr lang="en-US" altLang="zh-CN" dirty="0"/>
              <a:t> { text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input </a:t>
            </a:r>
            <a:r>
              <a:rPr lang="en-US" altLang="zh-CN" dirty="0" err="1"/>
              <a:t>StoryLikeSubscribeInput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storyId</a:t>
            </a:r>
            <a:r>
              <a:rPr lang="en-US" altLang="zh-CN" dirty="0"/>
              <a:t>: string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clientSubscriptionId</a:t>
            </a:r>
            <a:r>
              <a:rPr lang="en-US" altLang="zh-CN" dirty="0"/>
              <a:t>: string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49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99392"/>
            <a:ext cx="9144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31640" y="814964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GraphQL</a:t>
            </a:r>
            <a:r>
              <a:rPr lang="en-US" altLang="zh-CN" sz="3200" dirty="0" smtClean="0"/>
              <a:t> introspection 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-100540" y="1844824"/>
            <a:ext cx="9224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//query string 	     //response data</a:t>
            </a:r>
          </a:p>
          <a:p>
            <a:pPr marL="0" indent="0">
              <a:buNone/>
            </a:pPr>
            <a:r>
              <a:rPr lang="en-US" altLang="zh-CN" dirty="0"/>
              <a:t>{                             </a:t>
            </a:r>
            <a:r>
              <a:rPr lang="en-US" altLang="zh-CN" dirty="0" smtClean="0"/>
              <a:t> {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__schema {                    “data”: {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types {			     “__schema”: {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smtClean="0"/>
              <a:t>name</a:t>
            </a:r>
            <a:r>
              <a:rPr lang="en-US" altLang="zh-CN" dirty="0"/>
              <a:t>				“types”: [</a:t>
            </a:r>
          </a:p>
          <a:p>
            <a:pPr marL="0" indent="0">
              <a:buNone/>
            </a:pPr>
            <a:r>
              <a:rPr lang="en-US" altLang="zh-CN" dirty="0"/>
              <a:t>        }					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“String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                                   { </a:t>
            </a:r>
            <a:r>
              <a:rPr lang="en-US" altLang="zh-CN" dirty="0"/>
              <a:t>“name”: </a:t>
            </a:r>
            <a:r>
              <a:rPr lang="en-US" altLang="zh-CN" dirty="0" smtClean="0"/>
              <a:t>“Person”},    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r>
              <a:rPr lang="en-US" altLang="zh-CN" dirty="0"/>
              <a:t>					      </a:t>
            </a:r>
            <a:r>
              <a:rPr lang="en-US" altLang="zh-CN" dirty="0" smtClean="0"/>
              <a:t> { </a:t>
            </a:r>
            <a:r>
              <a:rPr lang="en-US" altLang="zh-CN" dirty="0"/>
              <a:t>“name”: </a:t>
            </a:r>
            <a:r>
              <a:rPr lang="en-US" altLang="zh-CN" dirty="0" smtClean="0"/>
              <a:t>“__Directive”},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      </a:t>
            </a:r>
            <a:r>
              <a:rPr lang="en-US" altLang="zh-CN" dirty="0" smtClean="0"/>
              <a:t>        …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]                 </a:t>
            </a:r>
            <a:r>
              <a:rPr lang="en-US" altLang="zh-CN" dirty="0"/>
              <a:t>					</a:t>
            </a:r>
            <a:r>
              <a:rPr lang="en-US" altLang="zh-CN" dirty="0" smtClean="0"/>
              <a:t>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      </a:t>
            </a:r>
            <a:r>
              <a:rPr lang="en-US" altLang="zh-CN" dirty="0" smtClean="0"/>
              <a:t>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          </a:t>
            </a:r>
            <a:r>
              <a:rPr lang="en-US" altLang="zh-CN" dirty="0" smtClean="0"/>
              <a:t> 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48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022" y="0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387483" y="753242"/>
            <a:ext cx="6563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Amazon </a:t>
            </a:r>
            <a:r>
              <a:rPr lang="en-US" altLang="ko-KR" sz="2800" dirty="0" err="1" smtClean="0"/>
              <a:t>DynamoDB</a:t>
            </a:r>
            <a:endParaRPr lang="en-US" altLang="ko-KR" sz="2800" dirty="0"/>
          </a:p>
        </p:txBody>
      </p:sp>
      <p:sp>
        <p:nvSpPr>
          <p:cNvPr id="3" name="矩形 2"/>
          <p:cNvSpPr/>
          <p:nvPr/>
        </p:nvSpPr>
        <p:spPr>
          <a:xfrm>
            <a:off x="1475656" y="2165406"/>
            <a:ext cx="62602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Amazon </a:t>
            </a:r>
            <a:r>
              <a:rPr lang="en-US" altLang="zh-CN" dirty="0" err="1"/>
              <a:t>DynamoDB</a:t>
            </a:r>
            <a:r>
              <a:rPr lang="en-US" altLang="zh-CN" dirty="0"/>
              <a:t> </a:t>
            </a:r>
            <a:r>
              <a:rPr lang="zh-CN" altLang="en-US" dirty="0"/>
              <a:t>是一种完全托管的 </a:t>
            </a:r>
            <a:r>
              <a:rPr lang="en-US" altLang="zh-CN" dirty="0"/>
              <a:t>NoSQL </a:t>
            </a:r>
            <a:r>
              <a:rPr lang="zh-CN" altLang="en-US" dirty="0"/>
              <a:t>数据库服务，提供快速而可预测的性能，能够实现无缝扩展。</a:t>
            </a:r>
            <a:r>
              <a:rPr lang="en-US" altLang="zh-CN" dirty="0" err="1"/>
              <a:t>DynamoDB</a:t>
            </a:r>
            <a:r>
              <a:rPr lang="en-US" altLang="zh-CN" dirty="0"/>
              <a:t> </a:t>
            </a:r>
            <a:r>
              <a:rPr lang="zh-CN" altLang="en-US" dirty="0"/>
              <a:t>可以从表中自动删除过期的项，从而帮助您降低存储用量，减少用于存储不相关数据的成本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DynamoDB</a:t>
            </a:r>
            <a:r>
              <a:rPr lang="zh-CN" altLang="en-US" dirty="0"/>
              <a:t>中核心组件是表、项目和属性。表是项目的集合，项目是属性的集合，</a:t>
            </a:r>
            <a:r>
              <a:rPr lang="en-US" altLang="zh-CN" dirty="0" err="1"/>
              <a:t>DynamoDB</a:t>
            </a:r>
            <a:r>
              <a:rPr lang="zh-CN" altLang="en-US" dirty="0"/>
              <a:t>使用主键来标识表中的每个项目，还提供了二级索引来提供更大的查询灵活性，还可以使用</a:t>
            </a:r>
            <a:r>
              <a:rPr lang="en-US" altLang="zh-CN" dirty="0" err="1"/>
              <a:t>DynamoDB</a:t>
            </a:r>
            <a:r>
              <a:rPr lang="zh-CN" altLang="en-US" dirty="0"/>
              <a:t>流来捕获</a:t>
            </a:r>
            <a:r>
              <a:rPr lang="en-US" altLang="zh-CN" dirty="0" err="1"/>
              <a:t>DynamoDB</a:t>
            </a:r>
            <a:r>
              <a:rPr lang="zh-CN" altLang="en-US" dirty="0"/>
              <a:t>表中的数据修改事件。</a:t>
            </a:r>
          </a:p>
        </p:txBody>
      </p:sp>
    </p:spTree>
    <p:extLst>
      <p:ext uri="{BB962C8B-B14F-4D97-AF65-F5344CB8AC3E}">
        <p14:creationId xmlns:p14="http://schemas.microsoft.com/office/powerpoint/2010/main" val="85928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617705" y="855385"/>
            <a:ext cx="6563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AWS AppSync </a:t>
            </a:r>
            <a:r>
              <a:rPr lang="zh-CN" altLang="en-US" sz="3200" dirty="0"/>
              <a:t>开发工具包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1331640" y="2627071"/>
            <a:ext cx="6260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支持 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 </a:t>
            </a:r>
            <a:r>
              <a:rPr lang="zh-CN" altLang="en-US" dirty="0"/>
              <a:t>和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  <a:r>
              <a:rPr lang="en-US" altLang="zh-CN" dirty="0"/>
              <a:t>JavaScript </a:t>
            </a:r>
            <a:r>
              <a:rPr lang="zh-CN" altLang="en-US" dirty="0"/>
              <a:t>支持涵盖了 </a:t>
            </a:r>
            <a:r>
              <a:rPr lang="en-US" altLang="zh-CN" dirty="0"/>
              <a:t>React </a:t>
            </a:r>
            <a:r>
              <a:rPr lang="zh-CN" altLang="en-US" dirty="0"/>
              <a:t>和 </a:t>
            </a:r>
            <a:r>
              <a:rPr lang="en-US" altLang="zh-CN" dirty="0"/>
              <a:t>Angular </a:t>
            </a:r>
            <a:r>
              <a:rPr lang="zh-CN" altLang="en-US" dirty="0"/>
              <a:t>等 </a:t>
            </a:r>
            <a:r>
              <a:rPr lang="en-US" altLang="zh-CN" dirty="0"/>
              <a:t>Web </a:t>
            </a:r>
            <a:r>
              <a:rPr lang="zh-CN" altLang="en-US" dirty="0"/>
              <a:t>框架，以及 </a:t>
            </a:r>
            <a:r>
              <a:rPr lang="en-US" altLang="zh-CN" dirty="0"/>
              <a:t>React Native </a:t>
            </a:r>
            <a:r>
              <a:rPr lang="zh-CN" altLang="en-US" dirty="0"/>
              <a:t>和 </a:t>
            </a:r>
            <a:r>
              <a:rPr lang="en-US" altLang="zh-CN" dirty="0"/>
              <a:t>Ionic </a:t>
            </a:r>
            <a:r>
              <a:rPr lang="zh-CN" altLang="en-US" dirty="0"/>
              <a:t>等技术。</a:t>
            </a:r>
          </a:p>
        </p:txBody>
      </p:sp>
    </p:spTree>
    <p:extLst>
      <p:ext uri="{BB962C8B-B14F-4D97-AF65-F5344CB8AC3E}">
        <p14:creationId xmlns:p14="http://schemas.microsoft.com/office/powerpoint/2010/main" val="3275965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599891" y="2204864"/>
            <a:ext cx="1944217" cy="936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59536">
              <a:spcBef>
                <a:spcPts val="1300"/>
              </a:spcBef>
              <a:defRPr sz="5640"/>
            </a:lvl1pPr>
          </a:lstStyle>
          <a:p>
            <a:r>
              <a:t>03</a:t>
            </a:r>
          </a:p>
        </p:txBody>
      </p:sp>
      <p:sp>
        <p:nvSpPr>
          <p:cNvPr id="76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2951820" y="3356991"/>
            <a:ext cx="3240360" cy="5046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300" b="1"/>
            </a:lvl1pPr>
          </a:lstStyle>
          <a:p>
            <a:r>
              <a:rPr lang="zh-CN" altLang="en-US" dirty="0" smtClean="0"/>
              <a:t>如何使用</a:t>
            </a:r>
            <a:r>
              <a:rPr dirty="0" smtClean="0"/>
              <a:t>AppSync</a:t>
            </a:r>
            <a:endParaRPr dirty="0"/>
          </a:p>
        </p:txBody>
      </p:sp>
      <p:sp>
        <p:nvSpPr>
          <p:cNvPr id="77" name="텍스트 개체 틀 8"/>
          <p:cNvSpPr>
            <a:spLocks noGrp="1"/>
          </p:cNvSpPr>
          <p:nvPr>
            <p:ph type="body" idx="4294967295"/>
          </p:nvPr>
        </p:nvSpPr>
        <p:spPr>
          <a:xfrm>
            <a:off x="2951820" y="3937913"/>
            <a:ext cx="3240360" cy="936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171450" indent="-171450" algn="ctr">
              <a:lnSpc>
                <a:spcPct val="130000"/>
              </a:lnSpc>
              <a:spcBef>
                <a:spcPts val="200"/>
              </a:spcBef>
              <a:defRPr sz="1100"/>
            </a:pPr>
            <a:r>
              <a:rPr dirty="0"/>
              <a:t>Setting up</a:t>
            </a:r>
          </a:p>
          <a:p>
            <a:pPr marL="171450" indent="-171450" algn="ctr">
              <a:lnSpc>
                <a:spcPct val="130000"/>
              </a:lnSpc>
              <a:spcBef>
                <a:spcPts val="200"/>
              </a:spcBef>
              <a:defRPr sz="1100"/>
            </a:pPr>
            <a:r>
              <a:rPr dirty="0" smtClean="0"/>
              <a:t>Schem</a:t>
            </a:r>
            <a:r>
              <a:rPr lang="en-US" altLang="zh-CN" dirty="0" smtClean="0"/>
              <a:t>a</a:t>
            </a:r>
            <a:endParaRPr dirty="0"/>
          </a:p>
          <a:p>
            <a:pPr marL="171450" indent="-171450" algn="ctr">
              <a:lnSpc>
                <a:spcPct val="130000"/>
              </a:lnSpc>
              <a:spcBef>
                <a:spcPts val="200"/>
              </a:spcBef>
              <a:defRPr sz="1100"/>
            </a:pPr>
            <a:r>
              <a:rPr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9448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80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Create appsync and reference git repository</a:t>
            </a:r>
          </a:p>
        </p:txBody>
      </p:sp>
      <p:pic>
        <p:nvPicPr>
          <p:cNvPr id="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590" y="1218221"/>
            <a:ext cx="2289645" cy="1342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4261" y="2700091"/>
            <a:ext cx="5791348" cy="160243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화살표 11"/>
          <p:cNvSpPr/>
          <p:nvPr/>
        </p:nvSpPr>
        <p:spPr>
          <a:xfrm rot="1588262">
            <a:off x="1506114" y="2758450"/>
            <a:ext cx="854386" cy="64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4"/>
          </a:blip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84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858" y="4469177"/>
            <a:ext cx="5657548" cy="200248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화살표 11"/>
          <p:cNvSpPr/>
          <p:nvPr/>
        </p:nvSpPr>
        <p:spPr>
          <a:xfrm rot="8585663">
            <a:off x="6354296" y="4634907"/>
            <a:ext cx="854387" cy="64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4"/>
          </a:blip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1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88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Create AppSync and reference git repository</a:t>
            </a:r>
          </a:p>
        </p:txBody>
      </p:sp>
      <p:sp>
        <p:nvSpPr>
          <p:cNvPr id="89" name="AWS 提供 sample version open source。…"/>
          <p:cNvSpPr txBox="1"/>
          <p:nvPr/>
        </p:nvSpPr>
        <p:spPr>
          <a:xfrm>
            <a:off x="567540" y="1412775"/>
            <a:ext cx="6564398" cy="186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AWS 提供 sample version open source。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我们使用的sample 用 react framework。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Git repository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https://github.com/aws-samples/aws-mobile-appsync-events-starter-react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t>AppSync 连接时最主要的文件是 aws-exports.js</a:t>
            </a:r>
          </a:p>
        </p:txBody>
      </p:sp>
      <p:pic>
        <p:nvPicPr>
          <p:cNvPr id="9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025" y="3715573"/>
            <a:ext cx="38735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449" y="4887750"/>
            <a:ext cx="7344421" cy="14892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51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94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Create AppSync and reference git repository</a:t>
            </a:r>
          </a:p>
        </p:txBody>
      </p:sp>
      <p:pic>
        <p:nvPicPr>
          <p:cNvPr id="9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49" y="4887750"/>
            <a:ext cx="7344421" cy="1489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35" y="1412775"/>
            <a:ext cx="5958803" cy="247849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직사각형"/>
          <p:cNvSpPr/>
          <p:nvPr/>
        </p:nvSpPr>
        <p:spPr>
          <a:xfrm>
            <a:off x="271417" y="2520705"/>
            <a:ext cx="897103" cy="167303"/>
          </a:xfrm>
          <a:prstGeom prst="rect">
            <a:avLst/>
          </a:prstGeom>
          <a:ln w="25400">
            <a:solidFill>
              <a:srgbClr val="B807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8" name="직사각형"/>
          <p:cNvSpPr/>
          <p:nvPr/>
        </p:nvSpPr>
        <p:spPr>
          <a:xfrm>
            <a:off x="2446831" y="2344075"/>
            <a:ext cx="3006734" cy="343933"/>
          </a:xfrm>
          <a:prstGeom prst="rect">
            <a:avLst/>
          </a:prstGeom>
          <a:ln w="25400">
            <a:solidFill>
              <a:srgbClr val="B807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9" name="직사각형"/>
          <p:cNvSpPr/>
          <p:nvPr/>
        </p:nvSpPr>
        <p:spPr>
          <a:xfrm>
            <a:off x="2446831" y="3257034"/>
            <a:ext cx="3006734" cy="262633"/>
          </a:xfrm>
          <a:prstGeom prst="rect">
            <a:avLst/>
          </a:prstGeom>
          <a:ln w="25400">
            <a:solidFill>
              <a:srgbClr val="B807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0" name="선"/>
          <p:cNvSpPr/>
          <p:nvPr/>
        </p:nvSpPr>
        <p:spPr>
          <a:xfrm flipH="1">
            <a:off x="4338412" y="2745188"/>
            <a:ext cx="776932" cy="239301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1" name="선"/>
          <p:cNvSpPr/>
          <p:nvPr/>
        </p:nvSpPr>
        <p:spPr>
          <a:xfrm flipH="1">
            <a:off x="3132473" y="3538696"/>
            <a:ext cx="666211" cy="222636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5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104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Npm start or yurn start</a:t>
            </a:r>
          </a:p>
        </p:txBody>
      </p:sp>
      <p:pic>
        <p:nvPicPr>
          <p:cNvPr id="10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928" y="1819307"/>
            <a:ext cx="7551353" cy="3219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79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544" y="764704"/>
            <a:ext cx="289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云计算定义</a:t>
            </a:r>
            <a:endParaRPr lang="zh-CN" altLang="en-US" sz="36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0" y="1434517"/>
            <a:ext cx="91440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2400" dirty="0" smtClean="0"/>
              <a:t>美国国家标准与</a:t>
            </a:r>
            <a:r>
              <a:rPr kumimoji="0" lang="zh-CN" altLang="en-US" sz="2400" dirty="0"/>
              <a:t>技术研究院</a:t>
            </a:r>
            <a:r>
              <a:rPr kumimoji="0" lang="zh-CN" altLang="en-US" sz="2400" dirty="0" smtClean="0"/>
              <a:t>（</a:t>
            </a:r>
            <a:r>
              <a:rPr kumimoji="0" lang="en-US" altLang="zh-CN" sz="2400" dirty="0" smtClean="0"/>
              <a:t>NIST</a:t>
            </a:r>
            <a:r>
              <a:rPr kumimoji="0" lang="zh-CN" altLang="en-US" sz="2400" dirty="0" smtClean="0"/>
              <a:t>）</a:t>
            </a:r>
            <a:r>
              <a:rPr kumimoji="0" lang="zh-CN" altLang="en-US" sz="2400" dirty="0"/>
              <a:t>定义：云计算是一种按使用量付费的模式，这种模式提供可用的、便捷的、按需的网络访问， 进入可配置的计算资源共享池（资源</a:t>
            </a:r>
            <a:r>
              <a:rPr kumimoji="0" lang="zh-CN" altLang="en-US" sz="2400" dirty="0" smtClean="0"/>
              <a:t>包括网络，</a:t>
            </a:r>
            <a:r>
              <a:rPr kumimoji="0" lang="zh-CN" altLang="en-US" sz="2400" dirty="0"/>
              <a:t>服务器，存储，应用软件，服务），这些资源能够被快速提供，只需投入很少的管理工作，或与服务供应商进行很少的交互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528" y="3401777"/>
            <a:ext cx="536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云计算是一种技术的融合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3" y="4048108"/>
            <a:ext cx="903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云计算（</a:t>
            </a:r>
            <a:r>
              <a:rPr lang="en-US" altLang="zh-CN" dirty="0"/>
              <a:t>Cloud Computing</a:t>
            </a:r>
            <a:r>
              <a:rPr lang="zh-CN" altLang="en-US" dirty="0"/>
              <a:t>）是分布式计算（</a:t>
            </a:r>
            <a:r>
              <a:rPr lang="en-US" altLang="zh-CN" dirty="0"/>
              <a:t>Distributed Computing</a:t>
            </a:r>
            <a:r>
              <a:rPr lang="zh-CN" altLang="en-US" dirty="0"/>
              <a:t>）、并行计算（</a:t>
            </a:r>
            <a:r>
              <a:rPr lang="en-US" altLang="zh-CN" dirty="0"/>
              <a:t>Parallel Computing</a:t>
            </a:r>
            <a:r>
              <a:rPr lang="zh-CN" altLang="en-US" dirty="0"/>
              <a:t>）、效用计算（</a:t>
            </a:r>
            <a:r>
              <a:rPr lang="en-US" altLang="zh-CN" dirty="0"/>
              <a:t>Utility Computing</a:t>
            </a:r>
            <a:r>
              <a:rPr lang="zh-CN" altLang="en-US" dirty="0"/>
              <a:t>）、</a:t>
            </a:r>
            <a:r>
              <a:rPr lang="en-US" altLang="zh-CN" baseline="30000" dirty="0"/>
              <a:t> [5]</a:t>
            </a:r>
            <a:r>
              <a:rPr lang="en-US" altLang="zh-CN" dirty="0"/>
              <a:t>  </a:t>
            </a:r>
            <a:r>
              <a:rPr lang="zh-CN" altLang="en-US" b="1" dirty="0"/>
              <a:t>网络存储</a:t>
            </a:r>
            <a:r>
              <a:rPr lang="zh-CN" altLang="en-US" dirty="0"/>
              <a:t>（</a:t>
            </a:r>
            <a:r>
              <a:rPr lang="en-US" altLang="zh-CN" dirty="0"/>
              <a:t>Network Storage Technologies</a:t>
            </a:r>
            <a:r>
              <a:rPr lang="zh-CN" altLang="en-US" dirty="0"/>
              <a:t>）、</a:t>
            </a:r>
            <a:r>
              <a:rPr lang="zh-CN" altLang="en-US" b="1" dirty="0"/>
              <a:t>虚拟化</a:t>
            </a:r>
            <a:r>
              <a:rPr lang="zh-CN" altLang="en-US" dirty="0"/>
              <a:t>（</a:t>
            </a:r>
            <a:r>
              <a:rPr lang="en-US" altLang="zh-CN" dirty="0"/>
              <a:t>Virtualization</a:t>
            </a:r>
            <a:r>
              <a:rPr lang="zh-CN" altLang="en-US" dirty="0"/>
              <a:t>）、</a:t>
            </a:r>
            <a:r>
              <a:rPr lang="zh-CN" altLang="en-US" b="1" dirty="0"/>
              <a:t>负载均衡</a:t>
            </a:r>
            <a:r>
              <a:rPr lang="zh-CN" altLang="en-US" dirty="0"/>
              <a:t>（</a:t>
            </a:r>
            <a:r>
              <a:rPr lang="en-US" altLang="zh-CN" dirty="0"/>
              <a:t>Load Balance</a:t>
            </a:r>
            <a:r>
              <a:rPr lang="zh-CN" altLang="en-US" dirty="0"/>
              <a:t>）、热备份冗余（</a:t>
            </a:r>
            <a:r>
              <a:rPr lang="en-US" altLang="zh-CN" dirty="0"/>
              <a:t>High Available</a:t>
            </a:r>
            <a:r>
              <a:rPr lang="zh-CN" altLang="en-US" dirty="0"/>
              <a:t>）等传统计算机和网络技术发展融合的产物</a:t>
            </a:r>
          </a:p>
        </p:txBody>
      </p:sp>
    </p:spTree>
    <p:extLst>
      <p:ext uri="{BB962C8B-B14F-4D97-AF65-F5344CB8AC3E}">
        <p14:creationId xmlns:p14="http://schemas.microsoft.com/office/powerpoint/2010/main" val="65151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2.Schem</a:t>
            </a:r>
            <a:r>
              <a:rPr lang="en-US" dirty="0" smtClean="0"/>
              <a:t>a</a:t>
            </a:r>
            <a:endParaRPr dirty="0"/>
          </a:p>
        </p:txBody>
      </p:sp>
      <p:sp>
        <p:nvSpPr>
          <p:cNvPr id="108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的构造与resolve</a:t>
            </a:r>
            <a:r>
              <a:rPr lang="en-US" dirty="0" err="1" smtClean="0"/>
              <a:t>r</a:t>
            </a:r>
            <a:endParaRPr dirty="0"/>
          </a:p>
        </p:txBody>
      </p:sp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19" y="3364495"/>
            <a:ext cx="2038003" cy="893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8413" y="2033245"/>
            <a:ext cx="4632262" cy="116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857" y="3534334"/>
            <a:ext cx="3235320" cy="1611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32634" y="5478505"/>
            <a:ext cx="3859537" cy="82768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선"/>
          <p:cNvSpPr/>
          <p:nvPr/>
        </p:nvSpPr>
        <p:spPr>
          <a:xfrm flipV="1">
            <a:off x="1378014" y="2199829"/>
            <a:ext cx="2250869" cy="1399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5" name="선"/>
          <p:cNvSpPr/>
          <p:nvPr/>
        </p:nvSpPr>
        <p:spPr>
          <a:xfrm flipV="1">
            <a:off x="1769641" y="3593271"/>
            <a:ext cx="1780038" cy="2275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6" name="선"/>
          <p:cNvSpPr/>
          <p:nvPr/>
        </p:nvSpPr>
        <p:spPr>
          <a:xfrm>
            <a:off x="1926045" y="4114445"/>
            <a:ext cx="1768475" cy="143747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0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2.Schem</a:t>
            </a:r>
            <a:r>
              <a:rPr lang="en-US" dirty="0" smtClean="0"/>
              <a:t>a</a:t>
            </a:r>
            <a:endParaRPr dirty="0"/>
          </a:p>
        </p:txBody>
      </p:sp>
      <p:sp>
        <p:nvSpPr>
          <p:cNvPr id="119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的构造与</a:t>
            </a:r>
            <a:r>
              <a:rPr dirty="0" err="1"/>
              <a:t>resolver</a:t>
            </a:r>
            <a:endParaRPr dirty="0"/>
          </a:p>
        </p:txBody>
      </p:sp>
      <p:pic>
        <p:nvPicPr>
          <p:cNvPr id="1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6372" y="1858825"/>
            <a:ext cx="4405269" cy="111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991" y="3548655"/>
            <a:ext cx="3810204" cy="134733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텍스트 개체 틀 6"/>
          <p:cNvSpPr txBox="1"/>
          <p:nvPr/>
        </p:nvSpPr>
        <p:spPr>
          <a:xfrm>
            <a:off x="333871" y="1300347"/>
            <a:ext cx="4252838" cy="28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>
            <a:lvl1pPr marL="168021" indent="-168021" defTabSz="896111">
              <a:spcBef>
                <a:spcPts val="200"/>
              </a:spcBef>
              <a:buSzPct val="100000"/>
              <a:buFont typeface="Arial"/>
              <a:buChar char="•"/>
              <a:defRPr sz="1176">
                <a:solidFill>
                  <a:srgbClr val="404040"/>
                </a:solidFill>
              </a:defRPr>
            </a:lvl1pPr>
          </a:lstStyle>
          <a:p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里</a:t>
            </a:r>
            <a:r>
              <a:rPr lang="zh-CN" altLang="en-US" dirty="0" smtClean="0"/>
              <a:t>定义了各种类型  </a:t>
            </a:r>
            <a:r>
              <a:rPr dirty="0" err="1" smtClean="0"/>
              <a:t>getEvent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返回相应的事件</a:t>
            </a:r>
            <a:endParaRPr dirty="0"/>
          </a:p>
        </p:txBody>
      </p:sp>
      <p:sp>
        <p:nvSpPr>
          <p:cNvPr id="123" name="선"/>
          <p:cNvSpPr/>
          <p:nvPr/>
        </p:nvSpPr>
        <p:spPr>
          <a:xfrm flipV="1">
            <a:off x="720733" y="2424087"/>
            <a:ext cx="2596348" cy="10989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4" name="텍스트"/>
          <p:cNvSpPr txBox="1"/>
          <p:nvPr/>
        </p:nvSpPr>
        <p:spPr>
          <a:xfrm>
            <a:off x="1890678" y="3632282"/>
            <a:ext cx="697358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25" name="Event structure"/>
          <p:cNvSpPr txBox="1"/>
          <p:nvPr/>
        </p:nvSpPr>
        <p:spPr>
          <a:xfrm>
            <a:off x="1749414" y="3632282"/>
            <a:ext cx="16414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Event structure</a:t>
            </a:r>
          </a:p>
        </p:txBody>
      </p:sp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980" y="5261445"/>
            <a:ext cx="26162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선"/>
          <p:cNvSpPr/>
          <p:nvPr/>
        </p:nvSpPr>
        <p:spPr>
          <a:xfrm flipV="1">
            <a:off x="1446273" y="4766925"/>
            <a:ext cx="1144540" cy="44147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01687" y="4868002"/>
            <a:ext cx="2323701" cy="140095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선"/>
          <p:cNvSpPr/>
          <p:nvPr/>
        </p:nvSpPr>
        <p:spPr>
          <a:xfrm flipH="1">
            <a:off x="2087922" y="4924277"/>
            <a:ext cx="2714997" cy="6785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1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2.Schem</a:t>
            </a:r>
            <a:r>
              <a:rPr lang="en-US" dirty="0" smtClean="0"/>
              <a:t>a</a:t>
            </a:r>
            <a:endParaRPr dirty="0"/>
          </a:p>
        </p:txBody>
      </p:sp>
      <p:sp>
        <p:nvSpPr>
          <p:cNvPr id="132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的构造与</a:t>
            </a:r>
            <a:r>
              <a:rPr dirty="0" err="1"/>
              <a:t>resolver</a:t>
            </a:r>
            <a:endParaRPr dirty="0"/>
          </a:p>
        </p:txBody>
      </p:sp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871" y="1538515"/>
            <a:ext cx="2794957" cy="319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스크린샷 2019-05-18 오후 4.53.29.png" descr="스크린샷 2019-05-18 오후 4.53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4970" y="1763508"/>
            <a:ext cx="4927601" cy="252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직사각형"/>
          <p:cNvSpPr/>
          <p:nvPr/>
        </p:nvSpPr>
        <p:spPr>
          <a:xfrm>
            <a:off x="6720490" y="3156771"/>
            <a:ext cx="1992482" cy="544458"/>
          </a:xfrm>
          <a:prstGeom prst="rect">
            <a:avLst/>
          </a:prstGeom>
          <a:ln w="25400">
            <a:solidFill>
              <a:srgbClr val="B81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resolver是一种appsync与DB之间的communication。"/>
          <p:cNvSpPr txBox="1"/>
          <p:nvPr/>
        </p:nvSpPr>
        <p:spPr>
          <a:xfrm>
            <a:off x="498932" y="5080205"/>
            <a:ext cx="52770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resolver是一种appsync与DB之间的communication。</a:t>
            </a:r>
          </a:p>
        </p:txBody>
      </p:sp>
    </p:spTree>
    <p:extLst>
      <p:ext uri="{BB962C8B-B14F-4D97-AF65-F5344CB8AC3E}">
        <p14:creationId xmlns:p14="http://schemas.microsoft.com/office/powerpoint/2010/main" val="25315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2.Schem</a:t>
            </a:r>
            <a:r>
              <a:rPr lang="en-US" altLang="zh-CN" dirty="0" smtClean="0"/>
              <a:t>a</a:t>
            </a:r>
            <a:endParaRPr dirty="0"/>
          </a:p>
        </p:txBody>
      </p:sp>
      <p:sp>
        <p:nvSpPr>
          <p:cNvPr id="139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的构造与</a:t>
            </a:r>
            <a:r>
              <a:rPr dirty="0" err="1"/>
              <a:t>resolver</a:t>
            </a:r>
            <a:endParaRPr dirty="0"/>
          </a:p>
        </p:txBody>
      </p:sp>
      <p:pic>
        <p:nvPicPr>
          <p:cNvPr id="1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97" y="1953387"/>
            <a:ext cx="4202252" cy="2616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4277" y="2703936"/>
            <a:ext cx="4202251" cy="111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mutation scheme里的createEvent field的resolver。"/>
          <p:cNvSpPr txBox="1"/>
          <p:nvPr/>
        </p:nvSpPr>
        <p:spPr>
          <a:xfrm>
            <a:off x="351917" y="1406687"/>
            <a:ext cx="5640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dirty="0"/>
              <a:t>mutation </a:t>
            </a:r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里的</a:t>
            </a:r>
            <a:r>
              <a:rPr dirty="0" err="1"/>
              <a:t>createEvent</a:t>
            </a:r>
            <a:r>
              <a:rPr dirty="0"/>
              <a:t> </a:t>
            </a:r>
            <a:r>
              <a:rPr dirty="0" err="1"/>
              <a:t>field的resolver</a:t>
            </a:r>
            <a:r>
              <a:rPr dirty="0"/>
              <a:t>。</a:t>
            </a:r>
          </a:p>
        </p:txBody>
      </p:sp>
      <p:sp>
        <p:nvSpPr>
          <p:cNvPr id="143" name="operation的PutItem是sql的insert句一样。key的id是主键，attributeValues是db里定义的数据名称。…"/>
          <p:cNvSpPr txBox="1"/>
          <p:nvPr/>
        </p:nvSpPr>
        <p:spPr>
          <a:xfrm>
            <a:off x="333871" y="4729884"/>
            <a:ext cx="3528443" cy="197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t>operation的PutItem是sql的insert句一样。key的id是主键，attributeValues是db里定义的数据名称。</a:t>
            </a:r>
          </a:p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t>还有arguments.*** 是scheme里定义的名称。</a:t>
            </a:r>
          </a:p>
        </p:txBody>
      </p:sp>
      <p:sp>
        <p:nvSpPr>
          <p:cNvPr id="144" name="执行结果的数据翻译返回到GraphQL。"/>
          <p:cNvSpPr txBox="1"/>
          <p:nvPr/>
        </p:nvSpPr>
        <p:spPr>
          <a:xfrm>
            <a:off x="5101181" y="4945507"/>
            <a:ext cx="3528443" cy="70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>
                    <a:lumOff val="-1764"/>
                  </a:schemeClr>
                </a:solidFill>
              </a:defRPr>
            </a:lvl1pPr>
          </a:lstStyle>
          <a:p>
            <a:r>
              <a:t>执行结果的数据翻译返回到GraphQL。</a:t>
            </a:r>
          </a:p>
        </p:txBody>
      </p:sp>
    </p:spTree>
    <p:extLst>
      <p:ext uri="{BB962C8B-B14F-4D97-AF65-F5344CB8AC3E}">
        <p14:creationId xmlns:p14="http://schemas.microsoft.com/office/powerpoint/2010/main" val="11894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DynomoDB</a:t>
            </a:r>
            <a:r>
              <a:rPr lang="en-US" altLang="zh-CN" dirty="0"/>
              <a:t> Operation</a:t>
            </a:r>
            <a:r>
              <a:rPr lang="zh-CN" altLang="en-US" dirty="0"/>
              <a:t>的种类</a:t>
            </a:r>
          </a:p>
        </p:txBody>
      </p:sp>
      <p:graphicFrame>
        <p:nvGraphicFramePr>
          <p:cNvPr id="148" name="표"/>
          <p:cNvGraphicFramePr/>
          <p:nvPr>
            <p:extLst>
              <p:ext uri="{D42A27DB-BD31-4B8C-83A1-F6EECF244321}">
                <p14:modId xmlns:p14="http://schemas.microsoft.com/office/powerpoint/2010/main" val="4172486248"/>
              </p:ext>
            </p:extLst>
          </p:nvPr>
        </p:nvGraphicFramePr>
        <p:xfrm>
          <a:off x="385162" y="775970"/>
          <a:ext cx="8291294" cy="6019800"/>
        </p:xfrm>
        <a:graphic>
          <a:graphicData uri="http://schemas.openxmlformats.org/drawingml/2006/table">
            <a:tbl>
              <a:tblPr/>
              <a:tblGrid>
                <a:gridCol w="2619891"/>
                <a:gridCol w="5671403"/>
              </a:tblGrid>
              <a:tr h="421970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555555"/>
                        </a:buClr>
                        <a:buSzPct val="100000"/>
                        <a:buFont typeface="나눔고딕"/>
                        <a:buChar char="•"/>
                        <a:defRPr b="1">
                          <a:solidFill>
                            <a:srgbClr val="555555"/>
                          </a:solidFill>
                        </a:defRPr>
                      </a:pPr>
                      <a:r>
                        <a:rPr dirty="0"/>
                        <a:t> Operation</a:t>
                      </a:r>
                    </a:p>
                  </a:txBody>
                  <a:tcPr marL="304800" marR="304800" marT="114300" marB="1143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555555"/>
                        </a:buClr>
                        <a:buSzPct val="100000"/>
                        <a:buFont typeface="나눔고딕"/>
                        <a:buChar char="•"/>
                        <a:defRPr b="1">
                          <a:solidFill>
                            <a:srgbClr val="555555"/>
                          </a:solidFill>
                        </a:defRPr>
                      </a:pPr>
                      <a:r>
                        <a:t> Isolation level</a:t>
                      </a:r>
                    </a:p>
                  </a:txBody>
                  <a:tcPr marL="304800" marR="304800" marT="114300" marB="1143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DeleteItem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PutItem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UpdateItem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GetItem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BatchGetItem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Read-committed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BatchWriteItem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Not 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Query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Read-committed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Scan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Read-committed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TransactWriteItems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/>
                        <a:t>TransactGetItems</a:t>
                      </a:r>
                      <a:endParaRPr dirty="0"/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9" name="텍스트"/>
          <p:cNvSpPr txBox="1"/>
          <p:nvPr/>
        </p:nvSpPr>
        <p:spPr>
          <a:xfrm>
            <a:off x="4223321" y="3249929"/>
            <a:ext cx="697358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50" name="DynomoDB Operation的种类"/>
          <p:cNvSpPr txBox="1"/>
          <p:nvPr/>
        </p:nvSpPr>
        <p:spPr>
          <a:xfrm>
            <a:off x="547524" y="1485332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8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3.Query</a:t>
            </a:r>
          </a:p>
        </p:txBody>
      </p:sp>
      <p:sp>
        <p:nvSpPr>
          <p:cNvPr id="153" name="AWS 提供interactive query 测试的环境"/>
          <p:cNvSpPr txBox="1"/>
          <p:nvPr/>
        </p:nvSpPr>
        <p:spPr>
          <a:xfrm>
            <a:off x="273509" y="1172113"/>
            <a:ext cx="39592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AWS 提供interactive query 测试的环境</a:t>
            </a:r>
          </a:p>
        </p:txBody>
      </p:sp>
      <p:sp>
        <p:nvSpPr>
          <p:cNvPr id="154" name="用已经定义的scheme来写query代码后…"/>
          <p:cNvSpPr txBox="1"/>
          <p:nvPr/>
        </p:nvSpPr>
        <p:spPr>
          <a:xfrm>
            <a:off x="5272030" y="1936593"/>
            <a:ext cx="393472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/>
              <a:t>用已经定义的</a:t>
            </a:r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来写</a:t>
            </a:r>
            <a:r>
              <a:rPr dirty="0" err="1"/>
              <a:t>query</a:t>
            </a:r>
            <a:r>
              <a:rPr dirty="0" err="1" smtClean="0"/>
              <a:t>代码</a:t>
            </a:r>
            <a:endParaRPr lang="en-US" dirty="0" smtClean="0"/>
          </a:p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 smtClean="0"/>
              <a:t>后可以进行检查从</a:t>
            </a:r>
            <a:r>
              <a:rPr dirty="0" err="1"/>
              <a:t>db过来的响应</a:t>
            </a:r>
            <a:r>
              <a:rPr dirty="0"/>
              <a:t>。</a:t>
            </a:r>
          </a:p>
        </p:txBody>
      </p:sp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40993" y="1855999"/>
            <a:ext cx="5100107" cy="3910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7413" y="2763602"/>
            <a:ext cx="1798592" cy="133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선"/>
          <p:cNvSpPr/>
          <p:nvPr/>
        </p:nvSpPr>
        <p:spPr>
          <a:xfrm flipV="1">
            <a:off x="4464586" y="3250781"/>
            <a:ext cx="1796624" cy="3154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직사각형"/>
          <p:cNvSpPr/>
          <p:nvPr/>
        </p:nvSpPr>
        <p:spPr>
          <a:xfrm>
            <a:off x="2447244" y="3176352"/>
            <a:ext cx="1883407" cy="78148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11737" y="4661931"/>
            <a:ext cx="2589944" cy="110289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"/>
          <p:cNvSpPr/>
          <p:nvPr/>
        </p:nvSpPr>
        <p:spPr>
          <a:xfrm>
            <a:off x="2447244" y="4018826"/>
            <a:ext cx="1883407" cy="343933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선"/>
          <p:cNvSpPr/>
          <p:nvPr/>
        </p:nvSpPr>
        <p:spPr>
          <a:xfrm>
            <a:off x="4346561" y="4261340"/>
            <a:ext cx="1505924" cy="91469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2" name="Request"/>
          <p:cNvSpPr txBox="1"/>
          <p:nvPr/>
        </p:nvSpPr>
        <p:spPr>
          <a:xfrm>
            <a:off x="1359919" y="3381672"/>
            <a:ext cx="9555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Request</a:t>
            </a:r>
          </a:p>
        </p:txBody>
      </p:sp>
      <p:sp>
        <p:nvSpPr>
          <p:cNvPr id="163" name="Response"/>
          <p:cNvSpPr txBox="1"/>
          <p:nvPr/>
        </p:nvSpPr>
        <p:spPr>
          <a:xfrm>
            <a:off x="1270957" y="4005372"/>
            <a:ext cx="11335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Response</a:t>
            </a:r>
          </a:p>
        </p:txBody>
      </p:sp>
      <p:sp>
        <p:nvSpPr>
          <p:cNvPr id="164" name="可以选择要response的数据"/>
          <p:cNvSpPr txBox="1"/>
          <p:nvPr/>
        </p:nvSpPr>
        <p:spPr>
          <a:xfrm>
            <a:off x="4468347" y="6021369"/>
            <a:ext cx="271904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可以选择要response的数据</a:t>
            </a:r>
          </a:p>
        </p:txBody>
      </p:sp>
    </p:spTree>
    <p:extLst>
      <p:ext uri="{BB962C8B-B14F-4D97-AF65-F5344CB8AC3E}">
        <p14:creationId xmlns:p14="http://schemas.microsoft.com/office/powerpoint/2010/main" val="23312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3.Query</a:t>
            </a:r>
          </a:p>
        </p:txBody>
      </p:sp>
      <p:sp>
        <p:nvSpPr>
          <p:cNvPr id="167" name="AWS 提供interactive query 测试的环境"/>
          <p:cNvSpPr txBox="1"/>
          <p:nvPr/>
        </p:nvSpPr>
        <p:spPr>
          <a:xfrm>
            <a:off x="273509" y="1172113"/>
            <a:ext cx="39592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AWS 提供interactive query 测试的环境</a:t>
            </a:r>
          </a:p>
        </p:txBody>
      </p:sp>
      <p:sp>
        <p:nvSpPr>
          <p:cNvPr id="168" name="用已经定义的scheme来写query代码后…"/>
          <p:cNvSpPr txBox="1"/>
          <p:nvPr/>
        </p:nvSpPr>
        <p:spPr>
          <a:xfrm>
            <a:off x="5272030" y="1936593"/>
            <a:ext cx="393472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/>
              <a:t>用已经定义的</a:t>
            </a:r>
            <a:r>
              <a:rPr dirty="0" err="1" smtClean="0"/>
              <a:t>schem</a:t>
            </a:r>
            <a:r>
              <a:rPr lang="en-US" dirty="0" err="1" smtClean="0"/>
              <a:t>a</a:t>
            </a:r>
            <a:r>
              <a:rPr dirty="0" err="1" smtClean="0"/>
              <a:t>来写</a:t>
            </a:r>
            <a:r>
              <a:rPr dirty="0" err="1"/>
              <a:t>query</a:t>
            </a:r>
            <a:r>
              <a:rPr dirty="0" err="1" smtClean="0"/>
              <a:t>代码</a:t>
            </a:r>
            <a:endParaRPr lang="en-US" dirty="0" smtClean="0"/>
          </a:p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 smtClean="0"/>
              <a:t>后可以进行检查从</a:t>
            </a:r>
            <a:r>
              <a:rPr dirty="0" err="1"/>
              <a:t>db过来的响应</a:t>
            </a:r>
            <a:r>
              <a:rPr dirty="0"/>
              <a:t>。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40993" y="1855999"/>
            <a:ext cx="5100107" cy="391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직사각형"/>
          <p:cNvSpPr/>
          <p:nvPr/>
        </p:nvSpPr>
        <p:spPr>
          <a:xfrm>
            <a:off x="2384609" y="4673419"/>
            <a:ext cx="1883407" cy="274317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직사각형"/>
          <p:cNvSpPr/>
          <p:nvPr/>
        </p:nvSpPr>
        <p:spPr>
          <a:xfrm>
            <a:off x="2384609" y="4946712"/>
            <a:ext cx="1883407" cy="383540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2" name="선"/>
          <p:cNvSpPr/>
          <p:nvPr/>
        </p:nvSpPr>
        <p:spPr>
          <a:xfrm>
            <a:off x="4340709" y="5176030"/>
            <a:ext cx="1511776" cy="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Request"/>
          <p:cNvSpPr txBox="1"/>
          <p:nvPr/>
        </p:nvSpPr>
        <p:spPr>
          <a:xfrm>
            <a:off x="1356329" y="4625157"/>
            <a:ext cx="9555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Request</a:t>
            </a:r>
          </a:p>
        </p:txBody>
      </p:sp>
      <p:sp>
        <p:nvSpPr>
          <p:cNvPr id="174" name="Response"/>
          <p:cNvSpPr txBox="1"/>
          <p:nvPr/>
        </p:nvSpPr>
        <p:spPr>
          <a:xfrm>
            <a:off x="1267367" y="5023110"/>
            <a:ext cx="11335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Response</a:t>
            </a:r>
          </a:p>
        </p:txBody>
      </p:sp>
      <p:sp>
        <p:nvSpPr>
          <p:cNvPr id="175" name="可以选择要response的数据"/>
          <p:cNvSpPr txBox="1"/>
          <p:nvPr/>
        </p:nvSpPr>
        <p:spPr>
          <a:xfrm>
            <a:off x="4468347" y="6021369"/>
            <a:ext cx="271904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可以选择要response的数据</a:t>
            </a:r>
          </a:p>
        </p:txBody>
      </p:sp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2478" y="4472362"/>
            <a:ext cx="2588462" cy="1472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8830" y="2754967"/>
            <a:ext cx="2855758" cy="92952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선"/>
          <p:cNvSpPr/>
          <p:nvPr/>
        </p:nvSpPr>
        <p:spPr>
          <a:xfrm flipV="1">
            <a:off x="4243711" y="3377915"/>
            <a:ext cx="1629828" cy="13982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7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1746"/>
            </a:lvl1pPr>
          </a:lstStyle>
          <a:p>
            <a:r>
              <a:t>Request和Response</a:t>
            </a:r>
          </a:p>
        </p:txBody>
      </p:sp>
      <p:sp>
        <p:nvSpPr>
          <p:cNvPr id="181" name="Request和Response的过程"/>
          <p:cNvSpPr txBox="1"/>
          <p:nvPr/>
        </p:nvSpPr>
        <p:spPr>
          <a:xfrm>
            <a:off x="185300" y="936888"/>
            <a:ext cx="28067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Request和Response的过程</a:t>
            </a:r>
          </a:p>
        </p:txBody>
      </p:sp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581" y="1596371"/>
            <a:ext cx="1742209" cy="1414814"/>
          </a:xfrm>
          <a:prstGeom prst="rect">
            <a:avLst/>
          </a:prstGeom>
          <a:ln w="12700">
            <a:solidFill>
              <a:schemeClr val="accent3">
                <a:lumOff val="-1764"/>
              </a:schemeClr>
            </a:solidFill>
          </a:ln>
        </p:spPr>
      </p:pic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784" y="3843277"/>
            <a:ext cx="2727803" cy="1414814"/>
          </a:xfrm>
          <a:prstGeom prst="rect">
            <a:avLst/>
          </a:prstGeom>
          <a:ln w="12700">
            <a:solidFill>
              <a:schemeClr val="accent3">
                <a:lumOff val="-1764"/>
              </a:schemeClr>
            </a:solidFill>
          </a:ln>
        </p:spPr>
      </p:pic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28906" y="5309544"/>
            <a:ext cx="1333338" cy="133333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선"/>
          <p:cNvSpPr/>
          <p:nvPr/>
        </p:nvSpPr>
        <p:spPr>
          <a:xfrm>
            <a:off x="1901685" y="3015657"/>
            <a:ext cx="1" cy="8266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3" name="연결선"/>
          <p:cNvSpPr/>
          <p:nvPr/>
        </p:nvSpPr>
        <p:spPr>
          <a:xfrm>
            <a:off x="1858665" y="5287030"/>
            <a:ext cx="2270505" cy="1058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74" extrusionOk="0">
                <a:moveTo>
                  <a:pt x="21600" y="18309"/>
                </a:moveTo>
                <a:cubicBezTo>
                  <a:pt x="8200" y="21600"/>
                  <a:pt x="1000" y="15497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28906" y="3685797"/>
            <a:ext cx="1333338" cy="91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선"/>
          <p:cNvSpPr/>
          <p:nvPr/>
        </p:nvSpPr>
        <p:spPr>
          <a:xfrm flipV="1">
            <a:off x="4895575" y="4691322"/>
            <a:ext cx="1" cy="5312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32702" y="1929949"/>
            <a:ext cx="2648916" cy="781753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90" name="선"/>
          <p:cNvSpPr/>
          <p:nvPr/>
        </p:nvSpPr>
        <p:spPr>
          <a:xfrm flipV="1">
            <a:off x="4895575" y="2789583"/>
            <a:ext cx="1" cy="91852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96233" y="3948955"/>
            <a:ext cx="2648916" cy="120345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94" name="연결선"/>
          <p:cNvSpPr/>
          <p:nvPr/>
        </p:nvSpPr>
        <p:spPr>
          <a:xfrm>
            <a:off x="6412034" y="2280566"/>
            <a:ext cx="1448375" cy="155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2" h="21600" extrusionOk="0">
                <a:moveTo>
                  <a:pt x="0" y="0"/>
                </a:moveTo>
                <a:cubicBezTo>
                  <a:pt x="14613" y="392"/>
                  <a:pt x="21600" y="7592"/>
                  <a:pt x="20962" y="21600"/>
                </a:cubicBezTo>
              </a:path>
            </a:pathLst>
          </a:custGeom>
          <a:ln w="25400">
            <a:solidFill>
              <a:schemeClr val="accent1"/>
            </a:solidFill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5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"/>
          <p:cNvSpPr/>
          <p:nvPr/>
        </p:nvSpPr>
        <p:spPr>
          <a:xfrm>
            <a:off x="653657" y="1941502"/>
            <a:ext cx="7836686" cy="4274053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BEFF"/>
                </a:solidFill>
              </a:defRPr>
            </a:pPr>
            <a:endParaRPr/>
          </a:p>
        </p:txBody>
      </p:sp>
      <p:pic>
        <p:nvPicPr>
          <p:cNvPr id="197" name="스크린샷 2019-05-17 오후 7.28.02.png" descr="스크린샷 2019-05-17 오후 7.28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49" y="1984654"/>
            <a:ext cx="7734301" cy="200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数据的要求是每个机器都不一样，多人共享数据的话…"/>
          <p:cNvSpPr txBox="1"/>
          <p:nvPr/>
        </p:nvSpPr>
        <p:spPr>
          <a:xfrm>
            <a:off x="724356" y="4092818"/>
            <a:ext cx="153571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数据的要求是每个机器都不一样，多人共享数据的话</a:t>
            </a:r>
          </a:p>
          <a:p>
            <a:pPr>
              <a:defRPr sz="1400"/>
            </a:pPr>
            <a:r>
              <a:t>特别更难</a:t>
            </a:r>
          </a:p>
        </p:txBody>
      </p:sp>
      <p:sp>
        <p:nvSpPr>
          <p:cNvPr id="199" name="用户希望立即接近到数据"/>
          <p:cNvSpPr txBox="1"/>
          <p:nvPr/>
        </p:nvSpPr>
        <p:spPr>
          <a:xfrm>
            <a:off x="2713550" y="4098618"/>
            <a:ext cx="153571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用户希望立即接近到数据</a:t>
            </a:r>
          </a:p>
        </p:txBody>
      </p:sp>
      <p:sp>
        <p:nvSpPr>
          <p:cNvPr id="200" name="不管网络是否连接不好或者断开，用户希望继续使用application"/>
          <p:cNvSpPr txBox="1"/>
          <p:nvPr/>
        </p:nvSpPr>
        <p:spPr>
          <a:xfrm>
            <a:off x="4702745" y="4098618"/>
            <a:ext cx="1535710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不管网络是否连接不好或者断开，用户希望继续使用application</a:t>
            </a:r>
          </a:p>
        </p:txBody>
      </p:sp>
      <p:sp>
        <p:nvSpPr>
          <p:cNvPr id="201" name="没有distributed system概念学习，建立可扩展的数据为基础的application是不容易"/>
          <p:cNvSpPr txBox="1"/>
          <p:nvPr/>
        </p:nvSpPr>
        <p:spPr>
          <a:xfrm>
            <a:off x="6691939" y="4098618"/>
            <a:ext cx="1535710" cy="155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没有distributed system概念学习，建立可扩展的数据为基础的application是不容易</a:t>
            </a:r>
          </a:p>
        </p:txBody>
      </p:sp>
      <p:sp>
        <p:nvSpPr>
          <p:cNvPr id="202" name="AppSync可以解决开发者遇到的困难"/>
          <p:cNvSpPr txBox="1"/>
          <p:nvPr/>
        </p:nvSpPr>
        <p:spPr>
          <a:xfrm>
            <a:off x="626346" y="1201516"/>
            <a:ext cx="417237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 b="1">
                <a:solidFill>
                  <a:srgbClr val="000000"/>
                </a:solidFill>
              </a:defRPr>
            </a:lvl1pPr>
          </a:lstStyle>
          <a:p>
            <a:r>
              <a:t>AppSync可以解决开发者遇到的困难</a:t>
            </a:r>
          </a:p>
        </p:txBody>
      </p:sp>
    </p:spTree>
    <p:extLst>
      <p:ext uri="{BB962C8B-B14F-4D97-AF65-F5344CB8AC3E}">
        <p14:creationId xmlns:p14="http://schemas.microsoft.com/office/powerpoint/2010/main" val="5580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47865" y="2851731"/>
            <a:ext cx="2520280" cy="936675"/>
          </a:xfrm>
          <a:prstGeom prst="rect">
            <a:avLst/>
          </a:prstGeom>
        </p:spPr>
        <p:txBody>
          <a:bodyPr/>
          <a:lstStyle>
            <a:lvl1pPr defTabSz="548640">
              <a:spcBef>
                <a:spcPts val="800"/>
              </a:spcBef>
              <a:defRPr sz="3600"/>
            </a:lvl1pPr>
          </a:lstStyle>
          <a:p>
            <a:r>
              <a:rPr dirty="0" err="1"/>
              <a:t>谢谢大家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1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116632" y="394977"/>
            <a:ext cx="6953881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 smtClean="0"/>
              <a:t>云计算的区分</a:t>
            </a:r>
            <a:endParaRPr kumimoji="0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252536" y="1556792"/>
            <a:ext cx="9396536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1800" dirty="0" smtClean="0"/>
              <a:t>云计算常与网格计算、效用计算、自主计算相混淆。</a:t>
            </a:r>
          </a:p>
          <a:p>
            <a:r>
              <a:rPr kumimoji="0" lang="zh-CN" altLang="en-US" sz="1800" dirty="0" smtClean="0"/>
              <a:t>网格计算：分布式计算的一种，由一群松散耦合的计算机组成的一个超级虚拟计算机，常用来执行一些大型任务；</a:t>
            </a:r>
          </a:p>
          <a:p>
            <a:r>
              <a:rPr kumimoji="0" lang="zh-CN" altLang="en-US" sz="1800" dirty="0" smtClean="0"/>
              <a:t>效用计算：</a:t>
            </a:r>
            <a:r>
              <a:rPr kumimoji="0" lang="en-US" altLang="zh-CN" sz="1800" dirty="0" smtClean="0"/>
              <a:t>IT</a:t>
            </a:r>
            <a:r>
              <a:rPr kumimoji="0" lang="zh-CN" altLang="en-US" sz="1800" dirty="0" smtClean="0"/>
              <a:t>资源的一种打包和计费方式，比如按照计算、存储分别计量费用，像传统的电力等公共设施一样；</a:t>
            </a:r>
          </a:p>
          <a:p>
            <a:r>
              <a:rPr kumimoji="0" lang="zh-CN" altLang="en-US" sz="1800" dirty="0" smtClean="0"/>
              <a:t>自主计算：具有自我管理功能的计算机系统。</a:t>
            </a:r>
          </a:p>
          <a:p>
            <a:r>
              <a:rPr kumimoji="0" lang="zh-CN" altLang="en-US" sz="1800" dirty="0" smtClean="0"/>
              <a:t>云计算：部署依赖于计算机集群（但与网格的组成、体系结构、目的、工作方式大相径庭），也吸收了自主计算和效用计算的特点。</a:t>
            </a:r>
          </a:p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8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764704" y="404664"/>
            <a:ext cx="7519784" cy="111298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smtClean="0"/>
              <a:t>云计算的特征</a:t>
            </a:r>
            <a:endParaRPr kumimoji="0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832" y="1340768"/>
            <a:ext cx="10058400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000" b="1" dirty="0" smtClean="0"/>
              <a:t>(1) </a:t>
            </a:r>
            <a:r>
              <a:rPr kumimoji="0" lang="zh-CN" altLang="en-US" sz="2000" b="1" dirty="0" smtClean="0"/>
              <a:t>超大规模</a:t>
            </a:r>
            <a:endParaRPr kumimoji="0" lang="en-US" altLang="zh-CN" sz="2000" b="1" dirty="0" smtClean="0"/>
          </a:p>
          <a:p>
            <a:r>
              <a:rPr kumimoji="0" lang="en-US" altLang="zh-CN" sz="2000" b="1" dirty="0" smtClean="0"/>
              <a:t>(2) </a:t>
            </a:r>
            <a:r>
              <a:rPr kumimoji="0" lang="zh-CN" altLang="en-US" sz="2000" b="1" dirty="0" smtClean="0"/>
              <a:t>虚拟化</a:t>
            </a:r>
            <a:endParaRPr kumimoji="0" lang="en-US" altLang="zh-CN" sz="2000" b="1" dirty="0" smtClean="0"/>
          </a:p>
          <a:p>
            <a:pPr lvl="1"/>
            <a:r>
              <a:rPr kumimoji="0" lang="zh-CN" altLang="en-US" sz="1800" dirty="0" smtClean="0"/>
              <a:t>整合服务器的资源</a:t>
            </a:r>
            <a:endParaRPr kumimoji="0" lang="en-US" altLang="zh-CN" sz="1800" dirty="0" smtClean="0"/>
          </a:p>
          <a:p>
            <a:pPr marL="384048" lvl="2" indent="0">
              <a:buFont typeface="Arial" panose="020B0604020202020204" pitchFamily="34" charset="0"/>
              <a:buNone/>
            </a:pPr>
            <a:r>
              <a:rPr kumimoji="0" lang="zh-CN" altLang="en-US" sz="1800" smtClean="0"/>
              <a:t>     故障</a:t>
            </a:r>
            <a:r>
              <a:rPr kumimoji="0" lang="zh-CN" altLang="en-US" sz="1800" dirty="0" smtClean="0"/>
              <a:t>恢复、业务部署、迁移、转换、更新、维护等方面的便利</a:t>
            </a:r>
            <a:endParaRPr kumimoji="0" lang="en-US" altLang="zh-CN" sz="1800" b="1" dirty="0" smtClean="0"/>
          </a:p>
          <a:p>
            <a:r>
              <a:rPr kumimoji="0" lang="en-US" altLang="zh-CN" sz="2000" b="1" dirty="0" smtClean="0"/>
              <a:t>(3) </a:t>
            </a:r>
            <a:r>
              <a:rPr kumimoji="0" lang="zh-CN" altLang="en-US" sz="2000" b="1" dirty="0" smtClean="0"/>
              <a:t>高可靠性</a:t>
            </a:r>
            <a:endParaRPr kumimoji="0" lang="en-US" altLang="zh-CN" sz="2000" b="1" dirty="0" smtClean="0"/>
          </a:p>
          <a:p>
            <a:pPr lvl="1"/>
            <a:r>
              <a:rPr kumimoji="0" lang="zh-CN" altLang="en-US" sz="1800" dirty="0" smtClean="0"/>
              <a:t>数据多副本容错、计算节点同构可互换</a:t>
            </a:r>
            <a:endParaRPr kumimoji="0" lang="en-US" altLang="zh-CN" sz="1800" b="1" dirty="0" smtClean="0"/>
          </a:p>
          <a:p>
            <a:r>
              <a:rPr kumimoji="0" lang="en-US" altLang="zh-CN" sz="2000" b="1" dirty="0" smtClean="0"/>
              <a:t>(4) </a:t>
            </a:r>
            <a:r>
              <a:rPr kumimoji="0" lang="zh-CN" altLang="en-US" sz="2000" b="1" dirty="0" smtClean="0"/>
              <a:t>通用性</a:t>
            </a:r>
            <a:endParaRPr kumimoji="0" lang="en-US" altLang="zh-CN" sz="2000" b="1" dirty="0" smtClean="0"/>
          </a:p>
          <a:p>
            <a:r>
              <a:rPr kumimoji="0" lang="en-US" altLang="zh-CN" sz="2000" b="1" dirty="0" smtClean="0"/>
              <a:t>(5) </a:t>
            </a:r>
            <a:r>
              <a:rPr kumimoji="0" lang="zh-CN" altLang="en-US" sz="2000" b="1" dirty="0" smtClean="0"/>
              <a:t>高可扩展性</a:t>
            </a:r>
            <a:endParaRPr kumimoji="0" lang="en-US" altLang="zh-CN" sz="2000" b="1" dirty="0" smtClean="0"/>
          </a:p>
          <a:p>
            <a:pPr lvl="1"/>
            <a:r>
              <a:rPr kumimoji="0" lang="zh-CN" altLang="en-US" sz="1800" dirty="0" smtClean="0"/>
              <a:t>动态伸缩</a:t>
            </a:r>
            <a:endParaRPr kumimoji="0" lang="en-US" altLang="zh-CN" sz="1800" b="1" dirty="0" smtClean="0"/>
          </a:p>
          <a:p>
            <a:endParaRPr kumimoji="0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673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1188640" y="404664"/>
            <a:ext cx="5863600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 smtClean="0"/>
              <a:t>云计算特征</a:t>
            </a:r>
            <a:endParaRPr kumimoji="0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7504" y="1196752"/>
            <a:ext cx="8928992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000" b="1" dirty="0" smtClean="0"/>
              <a:t>(6) </a:t>
            </a:r>
            <a:r>
              <a:rPr kumimoji="0" lang="zh-CN" altLang="en-US" sz="2000" b="1" dirty="0" smtClean="0"/>
              <a:t>按需服务</a:t>
            </a:r>
            <a:endParaRPr kumimoji="0" lang="en-US" altLang="zh-CN" sz="2000" b="1" dirty="0" smtClean="0"/>
          </a:p>
          <a:p>
            <a:r>
              <a:rPr kumimoji="0" lang="en-US" altLang="zh-CN" sz="2000" b="1" dirty="0" smtClean="0"/>
              <a:t>(7) </a:t>
            </a:r>
            <a:r>
              <a:rPr kumimoji="0" lang="zh-CN" altLang="en-US" sz="2000" b="1" dirty="0" smtClean="0"/>
              <a:t>廉价服务</a:t>
            </a:r>
            <a:endParaRPr kumimoji="0" lang="en-US" altLang="zh-CN" sz="2000" b="1" dirty="0" smtClean="0"/>
          </a:p>
          <a:p>
            <a:r>
              <a:rPr kumimoji="0" lang="en-US" altLang="zh-CN" sz="2000" b="1" dirty="0" smtClean="0"/>
              <a:t>(8) </a:t>
            </a:r>
            <a:r>
              <a:rPr kumimoji="0" lang="zh-CN" altLang="en-US" sz="2000" b="1" dirty="0" smtClean="0"/>
              <a:t>潜在的危险性</a:t>
            </a:r>
            <a:endParaRPr kumimoji="0" lang="en-US" altLang="zh-CN" sz="2000" b="1" dirty="0" smtClean="0"/>
          </a:p>
          <a:p>
            <a:pPr lvl="1"/>
            <a:r>
              <a:rPr kumimoji="0" lang="zh-CN" altLang="en-US" sz="1800" dirty="0" smtClean="0"/>
              <a:t>一、随着第三方云计算服务越来越多地采取多重硬件资源池，负载均衡和各种松散的云服务之间难以预测的互动可能会导致“云宕机”（系统崩溃）</a:t>
            </a:r>
            <a:endParaRPr kumimoji="0" lang="en-US" altLang="zh-CN" sz="1800" dirty="0" smtClean="0"/>
          </a:p>
          <a:p>
            <a:pPr lvl="1"/>
            <a:r>
              <a:rPr kumimoji="0" lang="zh-CN" altLang="en-US" sz="1800" dirty="0" smtClean="0"/>
              <a:t>二、不透明的分层架构使得很多“独立”云计算服务商实际上在底层共享资源，可能会导致灾难性的”连坐“后果（数据分离）</a:t>
            </a:r>
            <a:endParaRPr kumimoji="0" lang="en-US" altLang="zh-CN" sz="1800" dirty="0" smtClean="0"/>
          </a:p>
          <a:p>
            <a:pPr lvl="1"/>
            <a:r>
              <a:rPr kumimoji="0" lang="zh-CN" altLang="en-US" sz="1800" dirty="0" smtClean="0"/>
              <a:t>三、云计算使得长久保存数据的挑战变得更加严峻。云计算打破了过去的去中心化的数据备份模式，导致只有云计算服务商能够“备份”架构云应用和云端数据（数据安全）</a:t>
            </a:r>
          </a:p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94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1044624" y="332656"/>
            <a:ext cx="6511672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 smtClean="0"/>
              <a:t>云计算与微服务</a:t>
            </a:r>
            <a:endParaRPr kumimoji="0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-108520" y="1412776"/>
            <a:ext cx="9252520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1800" dirty="0" smtClean="0"/>
              <a:t>微服务：云中部署应用和服务</a:t>
            </a:r>
            <a:endParaRPr kumimoji="0" lang="en-US" altLang="zh-CN" sz="1800" dirty="0" smtClean="0"/>
          </a:p>
          <a:p>
            <a:r>
              <a:rPr kumimoji="0" lang="zh-CN" altLang="en-US" sz="1800" dirty="0" smtClean="0"/>
              <a:t>微服务可以在“自己的程序”中运行，并通过“轻量级设备与</a:t>
            </a:r>
            <a:r>
              <a:rPr kumimoji="0" lang="en-US" altLang="zh-CN" sz="1800" dirty="0" smtClean="0"/>
              <a:t>HTTP</a:t>
            </a:r>
            <a:r>
              <a:rPr kumimoji="0" lang="zh-CN" altLang="en-US" sz="1800" dirty="0" smtClean="0"/>
              <a:t>型</a:t>
            </a:r>
            <a:r>
              <a:rPr kumimoji="0" lang="en-US" altLang="zh-CN" sz="1800" dirty="0" smtClean="0"/>
              <a:t>API</a:t>
            </a:r>
            <a:r>
              <a:rPr kumimoji="0" lang="zh-CN" altLang="en-US" sz="1800" dirty="0" smtClean="0"/>
              <a:t>进行沟通”。关键在于该服务可以在自己的程序中运行</a:t>
            </a:r>
            <a:endParaRPr kumimoji="0" lang="en-US" altLang="zh-CN" sz="1800" dirty="0" smtClean="0"/>
          </a:p>
          <a:p>
            <a:endParaRPr kumimoji="0" lang="en-US" altLang="zh-CN" sz="1800" dirty="0" smtClean="0"/>
          </a:p>
          <a:p>
            <a:r>
              <a:rPr kumimoji="0" lang="zh-CN" altLang="en-US" sz="1800" dirty="0" smtClean="0"/>
              <a:t>现状：企业和服务提供商正在寻找更好的方法将应用程序部署在云环境中，微服务被认为是未来的方向。通过将应用和服务分解成更小的、松散耦合的组件，它们可以更加容易升级和扩展，理论上是这样</a:t>
            </a:r>
            <a:endParaRPr kumimoji="0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15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252536" y="260648"/>
            <a:ext cx="9577064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 smtClean="0"/>
              <a:t>微服务的优势       传统</a:t>
            </a:r>
            <a:r>
              <a:rPr kumimoji="0" lang="en-US" altLang="zh-CN" dirty="0" smtClean="0"/>
              <a:t>SOA</a:t>
            </a:r>
            <a:endParaRPr kumimoji="0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-11241" y="1412776"/>
            <a:ext cx="4871274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000" b="1" dirty="0" smtClean="0"/>
              <a:t>1.</a:t>
            </a:r>
            <a:r>
              <a:rPr kumimoji="0" lang="zh-CN" altLang="en-US" sz="2000" b="1" dirty="0" smtClean="0"/>
              <a:t>云计算基础设施</a:t>
            </a:r>
            <a:endParaRPr kumimoji="0" lang="en-US" altLang="zh-CN" sz="2000" b="1" dirty="0" smtClean="0"/>
          </a:p>
          <a:p>
            <a:pPr lvl="1"/>
            <a:r>
              <a:rPr kumimoji="0" lang="zh-CN" altLang="en-US" sz="1800" dirty="0" smtClean="0"/>
              <a:t>云计算基础架构的自动缩放功能</a:t>
            </a:r>
            <a:endParaRPr kumimoji="0" lang="en-US" altLang="zh-CN" sz="1800" b="1" dirty="0" smtClean="0"/>
          </a:p>
          <a:p>
            <a:r>
              <a:rPr kumimoji="0" lang="en-US" altLang="zh-CN" sz="2000" b="1" dirty="0" smtClean="0"/>
              <a:t>2.</a:t>
            </a:r>
            <a:r>
              <a:rPr kumimoji="0" lang="zh-CN" altLang="en-US" sz="2000" b="1" dirty="0" smtClean="0"/>
              <a:t>新容器技术</a:t>
            </a:r>
            <a:endParaRPr kumimoji="0" lang="en-US" altLang="zh-CN" sz="2000" b="1" dirty="0" smtClean="0"/>
          </a:p>
          <a:p>
            <a:pPr lvl="1"/>
            <a:r>
              <a:rPr kumimoji="0" lang="en-US" altLang="zh-CN" sz="1800" dirty="0" smtClean="0"/>
              <a:t>Docker</a:t>
            </a:r>
            <a:r>
              <a:rPr kumimoji="0" lang="zh-CN" altLang="en-US" sz="1800" dirty="0" smtClean="0"/>
              <a:t>和周围的生态系统，包括</a:t>
            </a:r>
            <a:r>
              <a:rPr kumimoji="0" lang="en-US" altLang="zh-CN" sz="1800" dirty="0" err="1" smtClean="0"/>
              <a:t>Mesos</a:t>
            </a:r>
            <a:r>
              <a:rPr kumimoji="0" lang="zh-CN" altLang="en-US" sz="1800" dirty="0" smtClean="0"/>
              <a:t>和</a:t>
            </a:r>
            <a:r>
              <a:rPr kumimoji="0" lang="en-US" altLang="zh-CN" sz="1800" dirty="0" err="1" smtClean="0"/>
              <a:t>Kubernates</a:t>
            </a:r>
            <a:endParaRPr kumimoji="0" lang="en-US" altLang="zh-CN" sz="1800" b="1" dirty="0" smtClean="0"/>
          </a:p>
          <a:p>
            <a:r>
              <a:rPr kumimoji="0" lang="en-US" altLang="zh-CN" sz="2000" b="1" dirty="0" smtClean="0"/>
              <a:t>3.</a:t>
            </a:r>
            <a:r>
              <a:rPr kumimoji="0" lang="zh-CN" altLang="en-US" sz="2000" b="1" dirty="0" smtClean="0"/>
              <a:t>较少的政治活动</a:t>
            </a:r>
            <a:endParaRPr kumimoji="0" lang="en-US" altLang="zh-CN" sz="2000" b="1" dirty="0" smtClean="0"/>
          </a:p>
          <a:p>
            <a:pPr lvl="1"/>
            <a:r>
              <a:rPr kumimoji="0" lang="zh-CN" altLang="en-US" sz="1800" dirty="0" smtClean="0"/>
              <a:t>用简单的互联网本土技术，而不是臃肿的大供应商解决方案，避免不必要的工作</a:t>
            </a:r>
            <a:endParaRPr kumimoji="0" lang="en-US" altLang="zh-CN" sz="1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81589" y="1628800"/>
            <a:ext cx="437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为了实现</a:t>
            </a:r>
            <a:r>
              <a:rPr lang="en-US" altLang="zh-CN" dirty="0"/>
              <a:t>SOA</a:t>
            </a:r>
            <a:r>
              <a:rPr lang="zh-CN" altLang="en-US" dirty="0"/>
              <a:t>，企业被告知找到在自己的组织之下有多个应用程序共享的“最佳”服务。但是，当过多的应用程序，同时</a:t>
            </a:r>
            <a:r>
              <a:rPr lang="en-US" altLang="zh-CN" dirty="0"/>
              <a:t>ping</a:t>
            </a:r>
            <a:r>
              <a:rPr lang="zh-CN" altLang="en-US" dirty="0"/>
              <a:t>通相同的服务时，就会出现减速和超时限定的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分解整体应用程序的服务会带来很多的操作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需要重大的组织变革</a:t>
            </a:r>
            <a:r>
              <a:rPr lang="zh-CN" altLang="en-US" dirty="0" smtClean="0"/>
              <a:t>。希望将</a:t>
            </a:r>
            <a:r>
              <a:rPr lang="zh-CN" altLang="en-US" dirty="0"/>
              <a:t>所有遇到阻力的地方的业务功能进行任务切片</a:t>
            </a:r>
          </a:p>
        </p:txBody>
      </p:sp>
    </p:spTree>
    <p:extLst>
      <p:ext uri="{BB962C8B-B14F-4D97-AF65-F5344CB8AC3E}">
        <p14:creationId xmlns:p14="http://schemas.microsoft.com/office/powerpoint/2010/main" val="14109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044624" y="692696"/>
            <a:ext cx="7591792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 smtClean="0"/>
              <a:t>微服务架构和技术栈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2420888"/>
            <a:ext cx="4758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多云</a:t>
            </a:r>
            <a:r>
              <a:rPr lang="zh-CN" altLang="en-US" dirty="0"/>
              <a:t>平台为微服务提供了资源能力（计算、存储和网络等），容器作为最小工作单元被</a:t>
            </a:r>
            <a:r>
              <a:rPr lang="en-US" altLang="zh-CN" dirty="0"/>
              <a:t>Kubernetes</a:t>
            </a:r>
            <a:r>
              <a:rPr lang="zh-CN" altLang="en-US" dirty="0"/>
              <a:t>调度和编排，</a:t>
            </a:r>
            <a:r>
              <a:rPr lang="en-US" altLang="zh-CN" dirty="0"/>
              <a:t>Service Mesh</a:t>
            </a:r>
            <a:r>
              <a:rPr lang="zh-CN" altLang="en-US" dirty="0"/>
              <a:t>管理微服务的服务通信，最后通过</a:t>
            </a:r>
            <a:r>
              <a:rPr lang="en-US" altLang="zh-CN" dirty="0"/>
              <a:t>API Gateway</a:t>
            </a:r>
            <a:r>
              <a:rPr lang="zh-CN" altLang="en-US" dirty="0"/>
              <a:t>向外暴露微服务的业务接口</a:t>
            </a:r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00413"/>
            <a:ext cx="3511486" cy="43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1726</Words>
  <Application>Microsoft Office PowerPoint</Application>
  <PresentationFormat>全屏显示(4:3)</PresentationFormat>
  <Paragraphs>236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굴림</vt:lpstr>
      <vt:lpstr>맑은 고딕</vt:lpstr>
      <vt:lpstr>나눔고딕</vt:lpstr>
      <vt:lpstr>宋体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Setting up</vt:lpstr>
      <vt:lpstr>1. Setting up</vt:lpstr>
      <vt:lpstr>1. Setting up</vt:lpstr>
      <vt:lpstr>1. Setting up</vt:lpstr>
      <vt:lpstr>2.Schema</vt:lpstr>
      <vt:lpstr>2.Schema</vt:lpstr>
      <vt:lpstr>2.Schema</vt:lpstr>
      <vt:lpstr>2.Schema</vt:lpstr>
      <vt:lpstr>DynomoDB Operation的种类</vt:lpstr>
      <vt:lpstr>3.Query</vt:lpstr>
      <vt:lpstr>3.Query</vt:lpstr>
      <vt:lpstr>Request和Response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파워포인트배경(붉은빛의 밤하늘)</dc:title>
  <dc:creator>㈜비즈폼</dc:creator>
  <dc:description>무단 복제 배포시 법적 불이익을 받을 수 있습니다.</dc:description>
  <cp:lastModifiedBy>罗 翱放</cp:lastModifiedBy>
  <cp:revision>441</cp:revision>
  <dcterms:created xsi:type="dcterms:W3CDTF">2013-12-05T04:50:26Z</dcterms:created>
  <dcterms:modified xsi:type="dcterms:W3CDTF">2019-05-20T00:48:55Z</dcterms:modified>
  <cp:category>본 문서의 저작권은 비즈폼에 있습니다.</cp:category>
</cp:coreProperties>
</file>