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76" r:id="rId2"/>
    <p:sldId id="277" r:id="rId3"/>
    <p:sldId id="28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10" r:id="rId34"/>
    <p:sldId id="270" r:id="rId35"/>
    <p:sldId id="271" r:id="rId36"/>
    <p:sldId id="272" r:id="rId37"/>
    <p:sldId id="273" r:id="rId38"/>
    <p:sldId id="274" r:id="rId39"/>
    <p:sldId id="275" r:id="rId40"/>
    <p:sldId id="257" r:id="rId41"/>
    <p:sldId id="269" r:id="rId42"/>
    <p:sldId id="258" r:id="rId43"/>
    <p:sldId id="260" r:id="rId44"/>
    <p:sldId id="261" r:id="rId45"/>
    <p:sldId id="259" r:id="rId46"/>
    <p:sldId id="268" r:id="rId47"/>
    <p:sldId id="263" r:id="rId48"/>
    <p:sldId id="264" r:id="rId49"/>
    <p:sldId id="262" r:id="rId50"/>
    <p:sldId id="265" r:id="rId51"/>
    <p:sldId id="266" r:id="rId52"/>
    <p:sldId id="267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09" autoAdjust="0"/>
  </p:normalViewPr>
  <p:slideViewPr>
    <p:cSldViewPr snapToGrid="0">
      <p:cViewPr varScale="1">
        <p:scale>
          <a:sx n="53" d="100"/>
          <a:sy n="53" d="100"/>
        </p:scale>
        <p:origin x="11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04CF-3CDA-4601-A92C-90671C9D5732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B3FE4-E0BA-4A90-93ED-BA8B3BE70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7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B3FE4-E0BA-4A90-93ED-BA8B3BE705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91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14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15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21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获取城市信息详情实例</a:t>
            </a:r>
            <a:endParaRPr lang="zh-CN" altLang="en-US" sz="1000" b="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933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更新用户策略：先更新数据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，成功之后，删除原来的缓存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删除用户策略：删除数据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中数据，然后删除缓存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59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98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02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53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9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不需要实现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，系统会自动根据方法名在映射文件中找对应的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2904-C49C-4DA5-B5C4-5D033D16158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27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0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/>
              <a:t>添加</a:t>
            </a:r>
            <a:r>
              <a:rPr lang="en-US" altLang="zh-CN" sz="1100" dirty="0" err="1"/>
              <a:t>Springboot-Mybatis</a:t>
            </a:r>
            <a:r>
              <a:rPr lang="zh-CN" altLang="en-US" sz="1100" dirty="0"/>
              <a:t>依赖</a:t>
            </a:r>
            <a:endParaRPr lang="en-US" altLang="zh-CN" sz="1100" dirty="0"/>
          </a:p>
          <a:p>
            <a:r>
              <a:rPr lang="zh-CN" altLang="en-US" sz="1100" dirty="0"/>
              <a:t>添加</a:t>
            </a:r>
            <a:r>
              <a:rPr lang="en-US" altLang="zh-CN" sz="1100" dirty="0" err="1"/>
              <a:t>Myslq</a:t>
            </a:r>
            <a:r>
              <a:rPr lang="zh-CN" altLang="en-US" sz="1100" dirty="0"/>
              <a:t>依赖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2904-C49C-4DA5-B5C4-5D033D16158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4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数据库配置就是一些信息，数据库的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，数据库连接的驱动，还有就是用户名和密码，还可以有一些其他的比如会话时间。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配置信息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 必须配置，多数据源时会有多个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，同时也需要配置多个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来对应。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typeAliasesPackage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对应实体类的包名 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Mapperlocation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mapper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文件的位置。如果在项目中你的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mapper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文件是按目录来放置，那么对应的配置就变成：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mapper-locations: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classpath:mapper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/*/*.xml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，会自动扫描该路径下的所有文件并解析。</a:t>
            </a:r>
          </a:p>
          <a:p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2904-C49C-4DA5-B5C4-5D033D16158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5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 XML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resultMap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强制配置字段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进行数据库列和返回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对象的属性之间的映射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可被其他语句引用的可重用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地位相当于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辅助方法或常量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最主要的就是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语句，进行数据库操作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这孩子那个通过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实现的好处就是，他把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语句与代码分离，放在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文件中，比较清晰；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用标签代替编写逻辑代码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拼接复杂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语句时，代码灵活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性比较差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，拼写比较复杂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唯一地对应于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中的方法。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2904-C49C-4DA5-B5C4-5D033D16158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48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RequestMapping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处理请求地址映射。</a:t>
            </a:r>
          </a:p>
          <a:p>
            <a:r>
              <a:rPr lang="en-US" altLang="zh-CN" sz="1100" dirty="0">
                <a:effectLst/>
              </a:rPr>
              <a:t>method – </a:t>
            </a:r>
            <a:r>
              <a:rPr lang="zh-CN" altLang="en-US" sz="1100" dirty="0">
                <a:effectLst/>
              </a:rPr>
              <a:t>指定请求的方法类型：</a:t>
            </a:r>
            <a:r>
              <a:rPr lang="en-US" altLang="zh-CN" sz="1100" dirty="0">
                <a:effectLst/>
              </a:rPr>
              <a:t>POST/GET/DELETE/PUT </a:t>
            </a:r>
            <a:r>
              <a:rPr lang="zh-CN" altLang="en-US" sz="1100" dirty="0">
                <a:effectLst/>
              </a:rPr>
              <a:t>等</a:t>
            </a:r>
          </a:p>
          <a:p>
            <a:r>
              <a:rPr lang="en-US" altLang="zh-CN" sz="1100" dirty="0">
                <a:effectLst/>
              </a:rPr>
              <a:t>value – </a:t>
            </a:r>
            <a:r>
              <a:rPr lang="zh-CN" altLang="en-US" sz="1100" dirty="0">
                <a:effectLst/>
              </a:rPr>
              <a:t>指定实际的请求地址</a:t>
            </a:r>
          </a:p>
          <a:p>
            <a:r>
              <a:rPr lang="en-US" altLang="zh-CN" sz="1100" dirty="0">
                <a:effectLst/>
              </a:rPr>
              <a:t>consumes – </a:t>
            </a:r>
            <a:r>
              <a:rPr lang="zh-CN" altLang="en-US" sz="1100" dirty="0">
                <a:effectLst/>
              </a:rPr>
              <a:t>指定处理请求的提交内容类型，例如 </a:t>
            </a:r>
            <a:r>
              <a:rPr lang="en-US" altLang="zh-CN" sz="1100" dirty="0">
                <a:effectLst/>
              </a:rPr>
              <a:t>Content-Type </a:t>
            </a:r>
            <a:r>
              <a:rPr lang="zh-CN" altLang="en-US" sz="1100" dirty="0">
                <a:effectLst/>
              </a:rPr>
              <a:t>头部设置</a:t>
            </a:r>
            <a:r>
              <a:rPr lang="en-US" altLang="zh-CN" sz="1100" dirty="0">
                <a:effectLst/>
              </a:rPr>
              <a:t>application/json, text/html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produces –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指定返回的内容类型</a:t>
            </a:r>
          </a:p>
          <a:p>
            <a:endParaRPr lang="en-US" altLang="zh-CN" sz="1100" dirty="0"/>
          </a:p>
          <a:p>
            <a:r>
              <a:rPr lang="en-US" altLang="zh-CN" sz="1100" dirty="0"/>
              <a:t>Rest</a:t>
            </a:r>
            <a:r>
              <a:rPr lang="zh-CN" altLang="en-US" sz="1100" dirty="0"/>
              <a:t>体现</a:t>
            </a:r>
            <a:endParaRPr lang="en-US" altLang="zh-CN" sz="1100" dirty="0"/>
          </a:p>
          <a:p>
            <a:r>
              <a:rPr lang="zh-CN" altLang="en-US" sz="1100" dirty="0"/>
              <a:t>可以自己设定请求方法，</a:t>
            </a:r>
            <a:r>
              <a:rPr lang="en-US" altLang="zh-CN" sz="1100" dirty="0">
                <a:effectLst/>
              </a:rPr>
              <a:t>POST/GET/DELETE/PUT </a:t>
            </a:r>
            <a:endParaRPr lang="en-US" altLang="zh-CN" sz="1100" dirty="0"/>
          </a:p>
          <a:p>
            <a:r>
              <a:rPr lang="zh-CN" altLang="en-US" sz="1100" dirty="0"/>
              <a:t>没有</a:t>
            </a:r>
            <a:r>
              <a:rPr lang="en-US" altLang="zh-CN" sz="1100" dirty="0"/>
              <a:t>rest</a:t>
            </a:r>
            <a:r>
              <a:rPr lang="zh-CN" altLang="en-US" sz="1100" dirty="0"/>
              <a:t>的情况下可能需要更多</a:t>
            </a:r>
            <a:r>
              <a:rPr lang="en-US" altLang="zh-CN" sz="1100" dirty="0" err="1"/>
              <a:t>RequestMapping</a:t>
            </a:r>
            <a:r>
              <a:rPr lang="zh-CN" altLang="en-US" sz="1100" dirty="0"/>
              <a:t>对应</a:t>
            </a:r>
            <a:r>
              <a:rPr lang="en-US" altLang="zh-CN" sz="1100" dirty="0"/>
              <a:t>value</a:t>
            </a:r>
            <a:r>
              <a:rPr lang="zh-CN" altLang="en-US" sz="1100" dirty="0"/>
              <a:t>，对应不同的请求地址</a:t>
            </a:r>
            <a:endParaRPr lang="en-US" altLang="zh-CN" sz="1100" dirty="0"/>
          </a:p>
          <a:p>
            <a:r>
              <a:rPr lang="zh-CN" altLang="en-US" sz="1100" dirty="0"/>
              <a:t>比如删除操作，</a:t>
            </a:r>
            <a:r>
              <a:rPr lang="en-US" altLang="zh-CN" sz="1100" dirty="0"/>
              <a:t>delete1</a:t>
            </a:r>
            <a:r>
              <a:rPr lang="zh-CN" altLang="en-US" sz="1100" dirty="0"/>
              <a:t>，</a:t>
            </a:r>
            <a:r>
              <a:rPr lang="en-US" altLang="zh-CN" sz="1100" dirty="0"/>
              <a:t>delete2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2904-C49C-4DA5-B5C4-5D033D16158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5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Postman</a:t>
            </a:r>
            <a:r>
              <a:rPr lang="zh-CN" altLang="en-US" dirty="0"/>
              <a:t>工具</a:t>
            </a:r>
            <a:r>
              <a:rPr lang="zh-CN" altLang="en-US"/>
              <a:t>帮助查看，演示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2904-C49C-4DA5-B5C4-5D033D16158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84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6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F154-D10B-4217-8098-E9B94BCC3F2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8DAD-BC43-416C-8E44-D1E624BD707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EAD2-D1CA-468E-8AE6-B77942299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8DAD-BC43-416C-8E44-D1E624BD707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EAD2-D1CA-468E-8AE6-B77942299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3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8DAD-BC43-416C-8E44-D1E624BD707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EAD2-D1CA-468E-8AE6-B77942299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61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874713" y="1592796"/>
            <a:ext cx="4523843" cy="4523842"/>
          </a:xfrm>
          <a:custGeom>
            <a:avLst/>
            <a:gdLst>
              <a:gd name="connsiteX0" fmla="*/ 0 w 4523842"/>
              <a:gd name="connsiteY0" fmla="*/ 0 h 4523842"/>
              <a:gd name="connsiteX1" fmla="*/ 4523842 w 4523842"/>
              <a:gd name="connsiteY1" fmla="*/ 0 h 4523842"/>
              <a:gd name="connsiteX2" fmla="*/ 4523842 w 4523842"/>
              <a:gd name="connsiteY2" fmla="*/ 4523842 h 4523842"/>
              <a:gd name="connsiteX3" fmla="*/ 0 w 4523842"/>
              <a:gd name="connsiteY3" fmla="*/ 4523842 h 45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842" h="4523842">
                <a:moveTo>
                  <a:pt x="0" y="0"/>
                </a:moveTo>
                <a:lnTo>
                  <a:pt x="4523842" y="0"/>
                </a:lnTo>
                <a:lnTo>
                  <a:pt x="4523842" y="4523842"/>
                </a:lnTo>
                <a:lnTo>
                  <a:pt x="0" y="45238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8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8DAD-BC43-416C-8E44-D1E624BD707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EAD2-D1CA-468E-8AE6-B77942299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94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8DAD-BC43-416C-8E44-D1E624BD707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EAD2-D1CA-468E-8AE6-B77942299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7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8DAD-BC43-416C-8E44-D1E624BD707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EAD2-D1CA-468E-8AE6-B77942299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2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8DAD-BC43-416C-8E44-D1E624BD707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EAD2-D1CA-468E-8AE6-B77942299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9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8DAD-BC43-416C-8E44-D1E624BD707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EAD2-D1CA-468E-8AE6-B77942299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1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8DAD-BC43-416C-8E44-D1E624BD707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EAD2-D1CA-468E-8AE6-B77942299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6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8DAD-BC43-416C-8E44-D1E624BD707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EAD2-D1CA-468E-8AE6-B77942299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4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8DAD-BC43-416C-8E44-D1E624BD707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EAD2-D1CA-468E-8AE6-B77942299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68DAD-BC43-416C-8E44-D1E624BD707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5EAD2-D1CA-468E-8AE6-B77942299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1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167" cy="4083608"/>
            <a:chOff x="757282" y="1700808"/>
            <a:chExt cx="10763167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167" cy="4083608"/>
              <a:chOff x="1175743" y="1700808"/>
              <a:chExt cx="10344707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55" y="1740518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zh-CN" sz="2000" dirty="0"/>
                  <a:t>配置</a:t>
                </a:r>
                <a:r>
                  <a:rPr lang="zh-CN" altLang="zh-CN" sz="2000" dirty="0" smtClean="0"/>
                  <a:t>环境</a:t>
                </a:r>
                <a:r>
                  <a:rPr lang="en-US" altLang="zh-CN" sz="2000" dirty="0" smtClean="0"/>
                  <a:t>  pom.xml</a:t>
                </a:r>
                <a:r>
                  <a:rPr lang="zh-CN" altLang="en-US" sz="2000" dirty="0" smtClean="0"/>
                  <a:t>和</a:t>
                </a:r>
                <a:r>
                  <a:rPr lang="en-US" altLang="zh-CN" sz="2000" dirty="0" err="1" smtClean="0"/>
                  <a:t>application.properties</a:t>
                </a:r>
                <a:endParaRPr lang="zh-CN" altLang="zh-CN" sz="2000" dirty="0"/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2000" dirty="0" err="1">
                    <a:sym typeface="+mn-lt"/>
                  </a:rPr>
                  <a:t>Springboot</a:t>
                </a:r>
                <a:r>
                  <a:rPr lang="zh-CN" altLang="en-US" sz="2000" dirty="0">
                    <a:sym typeface="+mn-lt"/>
                  </a:rPr>
                  <a:t>简单的项目</a:t>
                </a:r>
                <a:r>
                  <a:rPr lang="en-US" altLang="zh-CN" sz="2000" dirty="0" smtClean="0">
                    <a:sym typeface="+mn-lt"/>
                  </a:rPr>
                  <a:t>HelloWorld</a:t>
                </a:r>
                <a:endParaRPr lang="en-US" altLang="zh-CN" sz="2000" dirty="0">
                  <a:sym typeface="+mn-lt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2000" dirty="0"/>
                  <a:t>RESTful API</a:t>
                </a:r>
                <a:r>
                  <a:rPr lang="zh-CN" altLang="en-US" sz="2000" dirty="0" smtClean="0"/>
                  <a:t>权限控制</a:t>
                </a:r>
                <a:endParaRPr lang="en-US" altLang="zh-CN" sz="2000" dirty="0"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S</a:t>
                </a:r>
                <a:r>
                  <a:rPr lang="en-US" altLang="zh-CN" sz="28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pring boot     </a:t>
                </a:r>
              </a:p>
              <a:p>
                <a:pPr algn="r"/>
                <a:r>
                  <a:rPr lang="en-US" altLang="zh-CN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28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  </a:t>
                </a:r>
                <a:r>
                  <a:rPr lang="zh-CN" altLang="en-US" sz="28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入门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3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5718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权限控制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531150" y="1367364"/>
            <a:ext cx="10989337" cy="505190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RESTful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FF0000"/>
                </a:solidFill>
              </a:rPr>
              <a:t>无状态的</a:t>
            </a:r>
            <a:r>
              <a:rPr lang="zh-CN" altLang="zh-CN" dirty="0"/>
              <a:t>，所以每次请求就需要对起进行认证和授权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zh-CN" dirty="0" smtClean="0">
                <a:solidFill>
                  <a:srgbClr val="FF0000"/>
                </a:solidFill>
              </a:rPr>
              <a:t>认证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sz="1800" dirty="0"/>
              <a:t>身份认证，即登录验证用户是否拥有相应的身份。简单的说就是一个</a:t>
            </a:r>
            <a:r>
              <a:rPr lang="en-US" altLang="zh-CN" sz="1800" dirty="0"/>
              <a:t>Web</a:t>
            </a:r>
            <a:r>
              <a:rPr lang="zh-CN" altLang="zh-CN" sz="1800" dirty="0"/>
              <a:t>页面点击登录后，服务端进行用户密码的校验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endParaRPr lang="zh-CN" altLang="zh-CN" sz="1800" dirty="0"/>
          </a:p>
          <a:p>
            <a:r>
              <a:rPr lang="zh-CN" altLang="zh-CN" dirty="0">
                <a:solidFill>
                  <a:srgbClr val="FF0000"/>
                </a:solidFill>
              </a:rPr>
              <a:t>权限验证（授权）</a:t>
            </a:r>
          </a:p>
          <a:p>
            <a:r>
              <a:rPr lang="zh-CN" altLang="zh-CN" sz="1800" dirty="0"/>
              <a:t>也可以说成授权，就是在身份认证后，验证该身份具体拥有某种权限。即针对于某种资源的</a:t>
            </a:r>
            <a:r>
              <a:rPr lang="en-US" altLang="zh-CN" sz="1800" dirty="0"/>
              <a:t>CRUD,</a:t>
            </a:r>
            <a:r>
              <a:rPr lang="zh-CN" altLang="zh-CN" sz="1800" dirty="0"/>
              <a:t>不同用户的操作权限是不同的。</a:t>
            </a:r>
          </a:p>
          <a:p>
            <a:r>
              <a:rPr lang="zh-CN" altLang="zh-CN" sz="1800" dirty="0"/>
              <a:t>一般简单项目：做个</a:t>
            </a:r>
            <a:r>
              <a:rPr lang="en-US" altLang="zh-CN" sz="1800" dirty="0"/>
              <a:t>sign</a:t>
            </a:r>
            <a:r>
              <a:rPr lang="zh-CN" altLang="zh-CN" sz="1800" dirty="0"/>
              <a:t>（加密加盐参数）</a:t>
            </a:r>
            <a:r>
              <a:rPr lang="en-US" altLang="zh-CN" sz="1800" dirty="0"/>
              <a:t>+ </a:t>
            </a:r>
            <a:r>
              <a:rPr lang="zh-CN" altLang="zh-CN" sz="1800" dirty="0"/>
              <a:t>针对用户的</a:t>
            </a:r>
            <a:r>
              <a:rPr lang="en-US" altLang="zh-CN" sz="1800" dirty="0" err="1"/>
              <a:t>access_token</a:t>
            </a:r>
            <a:r>
              <a:rPr lang="zh-CN" altLang="zh-CN" sz="1800" dirty="0"/>
              <a:t>，复杂的话，加入</a:t>
            </a:r>
            <a:r>
              <a:rPr lang="en-US" altLang="zh-CN" sz="1800" dirty="0"/>
              <a:t> SLL </a:t>
            </a:r>
            <a:r>
              <a:rPr lang="zh-CN" altLang="zh-CN" sz="1800" dirty="0"/>
              <a:t>，并使用</a:t>
            </a:r>
            <a:r>
              <a:rPr lang="en-US" altLang="zh-CN" sz="1800" dirty="0"/>
              <a:t>OAuth2</a:t>
            </a:r>
            <a:r>
              <a:rPr lang="zh-CN" altLang="zh-CN" sz="1800" dirty="0"/>
              <a:t>进行对</a:t>
            </a:r>
            <a:r>
              <a:rPr lang="en-US" altLang="zh-CN" sz="1800" dirty="0"/>
              <a:t>token</a:t>
            </a:r>
            <a:r>
              <a:rPr lang="zh-CN" altLang="zh-CN" sz="1800" dirty="0"/>
              <a:t>的安全传输。</a:t>
            </a:r>
          </a:p>
          <a:p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59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6630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权限控制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拦截器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69924" y="1348892"/>
            <a:ext cx="10989337" cy="505190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 smtClean="0"/>
              <a:t>在</a:t>
            </a:r>
            <a:r>
              <a:rPr lang="zh-CN" altLang="zh-CN" dirty="0"/>
              <a:t>Spring MVC 与Spring Boot 中使用拦截器一般是实现</a:t>
            </a:r>
            <a:r>
              <a:rPr lang="zh-CN" altLang="zh-CN" dirty="0">
                <a:solidFill>
                  <a:srgbClr val="C7254E"/>
                </a:solidFill>
                <a:latin typeface="Arial Unicode MS" panose="020B0604020202020204" pitchFamily="34" charset="-122"/>
                <a:ea typeface="Source Code Pro"/>
              </a:rPr>
              <a:t>HandlerInterceptor</a:t>
            </a:r>
            <a:r>
              <a:rPr lang="zh-CN" altLang="zh-CN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/>
              <a:t>接口有三个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err="1" smtClean="0"/>
              <a:t>preHandle</a:t>
            </a:r>
            <a:r>
              <a:rPr lang="en-US" altLang="zh-CN" dirty="0"/>
              <a:t>()</a:t>
            </a:r>
            <a:r>
              <a:rPr lang="zh-CN" altLang="zh-CN" dirty="0"/>
              <a:t>：这个方法可以实现处理器的预处理，也就是它会在</a:t>
            </a:r>
            <a:r>
              <a:rPr lang="en-US" altLang="zh-CN" dirty="0"/>
              <a:t>handler </a:t>
            </a:r>
            <a:r>
              <a:rPr lang="zh-CN" altLang="zh-CN" dirty="0"/>
              <a:t>方法执行之前就开始执行。当返回值是</a:t>
            </a:r>
            <a:r>
              <a:rPr lang="en-US" altLang="zh-CN" dirty="0"/>
              <a:t>true </a:t>
            </a:r>
            <a:r>
              <a:rPr lang="zh-CN" altLang="zh-CN" dirty="0"/>
              <a:t>时表示继续执行，返回</a:t>
            </a:r>
            <a:r>
              <a:rPr lang="en-US" altLang="zh-CN" dirty="0"/>
              <a:t>false </a:t>
            </a:r>
            <a:r>
              <a:rPr lang="zh-CN" altLang="zh-CN" dirty="0"/>
              <a:t>时则不会执行后续的拦截器或处理器。 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作用：身份验证，身份授权等。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postHandle</a:t>
            </a:r>
            <a:r>
              <a:rPr lang="en-US" altLang="zh-CN" dirty="0"/>
              <a:t>()</a:t>
            </a:r>
            <a:r>
              <a:rPr lang="zh-CN" altLang="zh-CN" dirty="0"/>
              <a:t>：这个方法是后处理回调方法，也就是在控制器完成后</a:t>
            </a:r>
            <a:r>
              <a:rPr lang="en-US" altLang="zh-CN" dirty="0"/>
              <a:t>(</a:t>
            </a:r>
            <a:r>
              <a:rPr lang="zh-CN" altLang="zh-CN" dirty="0"/>
              <a:t>试图渲染之前</a:t>
            </a:r>
            <a:r>
              <a:rPr lang="en-US" altLang="zh-CN" dirty="0"/>
              <a:t>)</a:t>
            </a:r>
            <a:r>
              <a:rPr lang="zh-CN" altLang="zh-CN" dirty="0"/>
              <a:t>执行。 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作用：将公用的模型数据传到视图，也可以在这里统一指定视图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zh-CN" dirty="0">
                <a:solidFill>
                  <a:srgbClr val="FF0000"/>
                </a:solidFill>
              </a:rPr>
              <a:t>菜单导航等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 err="1"/>
              <a:t>afterCompletion</a:t>
            </a:r>
            <a:r>
              <a:rPr lang="en-US" altLang="zh-CN" dirty="0"/>
              <a:t>()</a:t>
            </a:r>
            <a:r>
              <a:rPr lang="zh-CN" altLang="zh-CN" dirty="0"/>
              <a:t>：这个方法是请求处理完毕后的回调方法，即在视图渲染完毕时调用。 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作用：进行统一的异常处理，日志处理等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拦截器</a:t>
            </a:r>
            <a:r>
              <a:rPr lang="en-US" altLang="zh-CN" sz="1600" dirty="0" smtClean="0"/>
              <a:t>demo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684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0067" cy="5266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拦截器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权限控制（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关键部分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69924" y="1346299"/>
            <a:ext cx="4409609" cy="505190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/>
              <a:t>1 </a:t>
            </a:r>
            <a:r>
              <a:rPr lang="en-US" altLang="zh-CN" b="1" dirty="0" err="1"/>
              <a:t>AccessToken</a:t>
            </a:r>
            <a:r>
              <a:rPr lang="en-US" altLang="zh-CN" b="1" dirty="0"/>
              <a:t> </a:t>
            </a:r>
            <a:r>
              <a:rPr lang="zh-CN" altLang="zh-CN" b="1" dirty="0"/>
              <a:t>拦截</a:t>
            </a:r>
            <a:r>
              <a:rPr lang="zh-CN" altLang="zh-CN" b="1" dirty="0" smtClean="0"/>
              <a:t>器</a:t>
            </a:r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zh-CN" altLang="zh-CN" sz="1800" dirty="0"/>
              <a:t>第一步：从</a:t>
            </a:r>
            <a:r>
              <a:rPr lang="en-US" altLang="zh-CN" sz="1800" dirty="0"/>
              <a:t>request</a:t>
            </a:r>
            <a:r>
              <a:rPr lang="zh-CN" altLang="zh-CN" sz="1800" dirty="0"/>
              <a:t>获取</a:t>
            </a:r>
            <a:r>
              <a:rPr lang="en-US" altLang="zh-CN" sz="1800" dirty="0"/>
              <a:t>token</a:t>
            </a:r>
            <a:endParaRPr lang="zh-CN" altLang="zh-CN" sz="1800" dirty="0"/>
          </a:p>
          <a:p>
            <a:pPr>
              <a:lnSpc>
                <a:spcPct val="150000"/>
              </a:lnSpc>
            </a:pPr>
            <a:r>
              <a:rPr lang="zh-CN" altLang="zh-CN" sz="1800" dirty="0"/>
              <a:t>第二步：根据</a:t>
            </a:r>
            <a:r>
              <a:rPr lang="en-US" altLang="zh-CN" sz="1800" dirty="0"/>
              <a:t>token</a:t>
            </a:r>
            <a:r>
              <a:rPr lang="zh-CN" altLang="zh-CN" sz="1800" dirty="0"/>
              <a:t>获取校验对象信息（也可以加入过期时间校验，简单）</a:t>
            </a:r>
          </a:p>
          <a:p>
            <a:pPr>
              <a:lnSpc>
                <a:spcPct val="150000"/>
              </a:lnSpc>
            </a:pPr>
            <a:r>
              <a:rPr lang="zh-CN" altLang="zh-CN" sz="1800" dirty="0"/>
              <a:t>第三步：通过校验信息获取用户</a:t>
            </a:r>
            <a:r>
              <a:rPr lang="zh-CN" altLang="zh-CN" sz="1800" dirty="0" smtClean="0"/>
              <a:t>信息</a:t>
            </a:r>
            <a:endParaRPr lang="en-US" altLang="zh-CN" sz="18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1074225"/>
            <a:ext cx="7218608" cy="4964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2712"/>
            <a:ext cx="5680364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96111" cy="6340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拦截器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权限控制（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关键部分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69924" y="1346299"/>
            <a:ext cx="3902076" cy="505190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/>
              <a:t>2 </a:t>
            </a:r>
            <a:r>
              <a:rPr lang="zh-CN" altLang="zh-CN" b="1" dirty="0"/>
              <a:t>配置拦截</a:t>
            </a:r>
          </a:p>
          <a:p>
            <a:pPr>
              <a:lnSpc>
                <a:spcPct val="200000"/>
              </a:lnSpc>
            </a:pPr>
            <a:r>
              <a:rPr lang="zh-CN" altLang="zh-CN" sz="1800" dirty="0"/>
              <a:t>第一步：将拦截器配置成</a:t>
            </a:r>
            <a:r>
              <a:rPr lang="en-US" altLang="zh-CN" sz="1800" dirty="0"/>
              <a:t>Bean</a:t>
            </a:r>
            <a:endParaRPr lang="zh-CN" altLang="zh-CN" sz="1800" dirty="0"/>
          </a:p>
          <a:p>
            <a:pPr>
              <a:lnSpc>
                <a:spcPct val="200000"/>
              </a:lnSpc>
            </a:pPr>
            <a:r>
              <a:rPr lang="zh-CN" altLang="zh-CN" sz="1800" dirty="0"/>
              <a:t>第二步：拦截器注册注入该拦截器，并配置拦截的</a:t>
            </a:r>
            <a:r>
              <a:rPr lang="en-US" altLang="zh-CN" sz="1800" dirty="0"/>
              <a:t>URL</a:t>
            </a:r>
            <a:endParaRPr lang="zh-CN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22"/>
            <a:ext cx="7284164" cy="53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78567" y="1595956"/>
            <a:ext cx="7891032" cy="34173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模板</a:t>
            </a:r>
            <a:endParaRPr lang="en-US" altLang="zh-CN" sz="3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 err="1" smtClean="0"/>
              <a:t>Springboot</a:t>
            </a:r>
            <a:r>
              <a:rPr lang="zh-CN" altLang="en-US" sz="3600" dirty="0" smtClean="0"/>
              <a:t>如何集成三类模板引擎</a:t>
            </a:r>
            <a:endParaRPr lang="en-US" altLang="zh-CN" sz="3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600" dirty="0"/>
              <a:t>三</a:t>
            </a:r>
            <a:r>
              <a:rPr lang="zh-CN" altLang="en-US" sz="3600" dirty="0" smtClean="0"/>
              <a:t>类模板引擎的区别</a:t>
            </a:r>
            <a:endParaRPr lang="en-US" altLang="zh-CN" sz="3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600" dirty="0"/>
              <a:t>热部署</a:t>
            </a:r>
            <a:endParaRPr lang="en-US" altLang="zh-CN" sz="3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3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125104" y="1334346"/>
            <a:ext cx="2623129" cy="4083608"/>
            <a:chOff x="757282" y="1700808"/>
            <a:chExt cx="2623129" cy="4083608"/>
          </a:xfrm>
        </p:grpSpPr>
        <p:grpSp>
          <p:nvGrpSpPr>
            <p:cNvPr id="5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2623129" cy="4083608"/>
              <a:chOff x="1175743" y="1700808"/>
              <a:chExt cx="2521145" cy="408360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45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781" y="73892"/>
            <a:ext cx="5609552" cy="131464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引擎是什么？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1564" y="2004146"/>
            <a:ext cx="9144000" cy="430429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模板的诞生是为了将显示与数据分离，模板技术多种多样，但其本质是将模板文件和数据通过模板引擎生成最终的</a:t>
            </a:r>
            <a:r>
              <a:rPr lang="en-US" altLang="zh-CN" dirty="0"/>
              <a:t>HTML</a:t>
            </a:r>
            <a:r>
              <a:rPr lang="zh-CN" altLang="en-US" dirty="0"/>
              <a:t>代码。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46" y="3013434"/>
            <a:ext cx="690476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6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6" y="1"/>
            <a:ext cx="4974296" cy="134337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为什么用模板引擎？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9964" y="1824181"/>
            <a:ext cx="9144000" cy="521854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因为模板引擎可以让（网站）程序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</a:t>
            </a:r>
            <a:r>
              <a:rPr lang="zh-CN" altLang="en-US" dirty="0"/>
              <a:t>分离（业务逻辑代码和用户界面代码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</a:t>
            </a:r>
            <a:r>
              <a:rPr lang="zh-CN" altLang="en-US" dirty="0"/>
              <a:t>分离（动态数据与静态数据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代码单元共享（代码重用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多</a:t>
            </a:r>
            <a:r>
              <a:rPr lang="zh-CN" altLang="en-US" dirty="0"/>
              <a:t>语言、动态页面与静态页面自动均衡（</a:t>
            </a:r>
            <a:r>
              <a:rPr lang="en-US" altLang="zh-CN" dirty="0"/>
              <a:t>SDE</a:t>
            </a:r>
            <a:r>
              <a:rPr lang="zh-CN" altLang="en-US" dirty="0"/>
              <a:t>）等等与用户界面可能没有关系的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dirty="0" smtClean="0"/>
              <a:t>大大</a:t>
            </a:r>
            <a:r>
              <a:rPr lang="zh-CN" altLang="en-US" dirty="0"/>
              <a:t>提升了开发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dirty="0" smtClean="0"/>
              <a:t>良好</a:t>
            </a:r>
            <a:r>
              <a:rPr lang="zh-CN" altLang="en-US" dirty="0"/>
              <a:t>的设计也使得代码重用变得更加</a:t>
            </a:r>
            <a:r>
              <a:rPr lang="zh-CN" altLang="en-US" dirty="0" smtClean="0"/>
              <a:t>容易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4825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6" y="0"/>
            <a:ext cx="4353407" cy="110631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常见的模板引擎？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9964" y="1824181"/>
            <a:ext cx="9144000" cy="521854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Thymeleaf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Freemaker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jsp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154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6" y="0"/>
            <a:ext cx="4003452" cy="109502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Thymeleaf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709" y="1588656"/>
            <a:ext cx="9836727" cy="479367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2800" b="1" dirty="0"/>
              <a:t>特性</a:t>
            </a:r>
            <a:r>
              <a:rPr lang="zh-CN" altLang="en-US" sz="2800" dirty="0"/>
              <a:t>：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 smtClean="0"/>
              <a:t>Thymeleaf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在有网络和无网络的环境下皆可运行，即它可以让美工在浏览器查看页面的静态效果，也可以让程序员在服务器查看带数据的动态页面效果。这是由于它支持 </a:t>
            </a:r>
            <a:r>
              <a:rPr lang="en-US" altLang="zh-CN" sz="2000" dirty="0"/>
              <a:t>html </a:t>
            </a:r>
            <a:r>
              <a:rPr lang="zh-CN" altLang="en-US" sz="2000" dirty="0"/>
              <a:t>原型，然后在 </a:t>
            </a:r>
            <a:r>
              <a:rPr lang="en-US" altLang="zh-CN" sz="2000" dirty="0"/>
              <a:t>html </a:t>
            </a:r>
            <a:r>
              <a:rPr lang="zh-CN" altLang="en-US" sz="2000" dirty="0"/>
              <a:t>标签里增加额外的属性来达到模板</a:t>
            </a:r>
            <a:r>
              <a:rPr lang="en-US" altLang="zh-CN" sz="2000" dirty="0"/>
              <a:t>+</a:t>
            </a:r>
            <a:r>
              <a:rPr lang="zh-CN" altLang="en-US" sz="2000" dirty="0"/>
              <a:t>数据的展示方式。浏览器解释 </a:t>
            </a:r>
            <a:r>
              <a:rPr lang="en-US" altLang="zh-CN" sz="2000" dirty="0"/>
              <a:t>html </a:t>
            </a:r>
            <a:r>
              <a:rPr lang="zh-CN" altLang="en-US" sz="2000" dirty="0"/>
              <a:t>时会忽略未定义的标签属性，所以 </a:t>
            </a:r>
            <a:r>
              <a:rPr lang="en-US" altLang="zh-CN" sz="2000" dirty="0" err="1"/>
              <a:t>thymeleaf</a:t>
            </a:r>
            <a:r>
              <a:rPr lang="en-US" altLang="zh-CN" sz="2000" dirty="0"/>
              <a:t> </a:t>
            </a:r>
            <a:r>
              <a:rPr lang="zh-CN" altLang="en-US" sz="2000" dirty="0"/>
              <a:t>的模板可以静态地运行；当有数据返回到页面时，</a:t>
            </a:r>
            <a:r>
              <a:rPr lang="en-US" altLang="zh-CN" sz="2000" dirty="0" err="1"/>
              <a:t>Thymeleaf</a:t>
            </a:r>
            <a:r>
              <a:rPr lang="en-US" altLang="zh-CN" sz="2000" dirty="0"/>
              <a:t> </a:t>
            </a:r>
            <a:r>
              <a:rPr lang="zh-CN" altLang="en-US" sz="2000" dirty="0"/>
              <a:t>标签会动态地替换掉静态内容，使页面动态显示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 smtClean="0"/>
              <a:t>Thymeleaf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开箱即用的特性。它提供标准和</a:t>
            </a:r>
            <a:r>
              <a:rPr lang="en-US" altLang="zh-CN" sz="2000" dirty="0"/>
              <a:t>spring</a:t>
            </a:r>
            <a:r>
              <a:rPr lang="zh-CN" altLang="en-US" sz="2000" dirty="0"/>
              <a:t>标准两种方言，可以直接套用模板实现</a:t>
            </a:r>
            <a:r>
              <a:rPr lang="en-US" altLang="zh-CN" sz="2000" dirty="0"/>
              <a:t>JSTL</a:t>
            </a:r>
            <a:r>
              <a:rPr lang="zh-CN" altLang="en-US" sz="2000" dirty="0"/>
              <a:t>、 </a:t>
            </a:r>
            <a:r>
              <a:rPr lang="en-US" altLang="zh-CN" sz="2000" dirty="0"/>
              <a:t>OGNL</a:t>
            </a:r>
            <a:r>
              <a:rPr lang="zh-CN" altLang="en-US" sz="2000" dirty="0"/>
              <a:t>表达式效果，避免每天套模板、该</a:t>
            </a:r>
            <a:r>
              <a:rPr lang="en-US" altLang="zh-CN" sz="2000" dirty="0" err="1"/>
              <a:t>jstl</a:t>
            </a:r>
            <a:r>
              <a:rPr lang="zh-CN" altLang="en-US" sz="2000" dirty="0"/>
              <a:t>、改标签的困扰。同时开发人员也可以扩展和创建自定义的方言。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 smtClean="0"/>
              <a:t>Thymeleaf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提供</a:t>
            </a:r>
            <a:r>
              <a:rPr lang="en-US" altLang="zh-CN" sz="2000" dirty="0"/>
              <a:t>spring</a:t>
            </a:r>
            <a:r>
              <a:rPr lang="zh-CN" altLang="en-US" sz="2000" dirty="0"/>
              <a:t>标准方言和一个与 </a:t>
            </a:r>
            <a:r>
              <a:rPr lang="en-US" altLang="zh-CN" sz="2000" dirty="0" err="1"/>
              <a:t>SpringMVC</a:t>
            </a:r>
            <a:r>
              <a:rPr lang="en-US" altLang="zh-CN" sz="2000" dirty="0"/>
              <a:t> </a:t>
            </a:r>
            <a:r>
              <a:rPr lang="zh-CN" altLang="en-US" sz="2000" dirty="0"/>
              <a:t>完美集成的可选模块，可以快速的实现表单绑定、属性编辑器、国际化等功能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(</a:t>
            </a:r>
            <a:r>
              <a:rPr lang="zh-CN" altLang="en-US" sz="2000" dirty="0"/>
              <a:t>目前主流的模板引擎之一，</a:t>
            </a:r>
            <a:r>
              <a:rPr lang="en-US" altLang="zh-CN" sz="2000" dirty="0"/>
              <a:t>Spring Boot</a:t>
            </a:r>
            <a:r>
              <a:rPr lang="zh-CN" altLang="en-US" sz="2000" dirty="0"/>
              <a:t>推荐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649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6" y="0"/>
            <a:ext cx="4037318" cy="109502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Thymeleaf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709" y="1911929"/>
            <a:ext cx="9836727" cy="4793672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/>
              <a:t>优点</a:t>
            </a:r>
            <a:r>
              <a:rPr lang="zh-CN" altLang="en-US" dirty="0"/>
              <a:t>：语法简洁，功能强大。</a:t>
            </a:r>
          </a:p>
          <a:p>
            <a:pPr algn="l"/>
            <a:r>
              <a:rPr lang="zh-CN" altLang="en-US" b="1" dirty="0" smtClean="0"/>
              <a:t>缺点</a:t>
            </a:r>
            <a:r>
              <a:rPr lang="zh-CN" altLang="en-US" dirty="0"/>
              <a:t>：性能差。</a:t>
            </a:r>
          </a:p>
        </p:txBody>
      </p:sp>
    </p:spTree>
    <p:extLst>
      <p:ext uri="{BB962C8B-B14F-4D97-AF65-F5344CB8AC3E}">
        <p14:creationId xmlns:p14="http://schemas.microsoft.com/office/powerpoint/2010/main" val="365246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30134" y="2001951"/>
            <a:ext cx="7590354" cy="3021606"/>
          </a:xfrm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Boot(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英文中是“引导”的意思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，是用来简化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应用的搭建到开发的过程。应用开箱即用，只要通过 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 run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”（可能是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java -jar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tomcat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maven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脚本），就可以启动项目。二者，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只要很少的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配置文件（例如那些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因为“习惯优先于配置”的原则，使得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在快速开发应用和微服务架构实践中得到广泛应用。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BF50EA8-844D-448A-A8DA-0514AC0170CA}"/>
              </a:ext>
            </a:extLst>
          </p:cNvPr>
          <p:cNvCxnSpPr/>
          <p:nvPr/>
        </p:nvCxnSpPr>
        <p:spPr>
          <a:xfrm>
            <a:off x="3847006" y="1846516"/>
            <a:ext cx="813530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5F3D9E4-F3C1-4AD2-8E2A-DB1E4EEB23AF}"/>
              </a:ext>
            </a:extLst>
          </p:cNvPr>
          <p:cNvCxnSpPr/>
          <p:nvPr/>
        </p:nvCxnSpPr>
        <p:spPr>
          <a:xfrm>
            <a:off x="3930134" y="5484349"/>
            <a:ext cx="813530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4" y="1846516"/>
            <a:ext cx="3357636" cy="29917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6" y="2504242"/>
            <a:ext cx="3503432" cy="10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5" y="1"/>
            <a:ext cx="8451275" cy="117404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Thymeleaf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169" y="1881962"/>
            <a:ext cx="9144000" cy="3151211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中添加依赖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中关闭缓存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5494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6" y="0"/>
            <a:ext cx="7909408" cy="1173511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Thymeleaf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169" y="1881962"/>
            <a:ext cx="9144000" cy="3151211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中添加依赖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69" y="2590412"/>
            <a:ext cx="8748068" cy="1734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65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6" y="1"/>
            <a:ext cx="8767364" cy="115888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Thymeleaf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169" y="1881962"/>
            <a:ext cx="9144000" cy="3151211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中添加依赖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中关闭缓存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69" y="2796473"/>
            <a:ext cx="7674457" cy="2959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35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6" y="0"/>
            <a:ext cx="8259363" cy="118533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Thymeleaf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169" y="1881962"/>
            <a:ext cx="9144000" cy="3151211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中添加依赖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中关闭缓存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（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演示）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835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7" y="0"/>
            <a:ext cx="4161496" cy="1128889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709" y="1588656"/>
            <a:ext cx="9836727" cy="479367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/>
              <a:t>特性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所有采用网页静态化手段的网站中，</a:t>
            </a:r>
            <a:r>
              <a:rPr lang="en-US" altLang="zh-CN" sz="1600" dirty="0" err="1"/>
              <a:t>FreeMarker</a:t>
            </a:r>
            <a:r>
              <a:rPr lang="zh-CN" altLang="en-US" sz="1600" dirty="0"/>
              <a:t>使用的比例大大的超过了其他的一些技术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HTML</a:t>
            </a:r>
            <a:r>
              <a:rPr lang="zh-CN" altLang="en-US" sz="1600" dirty="0"/>
              <a:t>静态化也是某些缓存策略使用的手段，对于系统中频繁使用数据库查询但是内容更新很小的应用，可以使用</a:t>
            </a:r>
            <a:r>
              <a:rPr lang="en-US" altLang="zh-CN" sz="1600" dirty="0" err="1"/>
              <a:t>FreeMarker</a:t>
            </a:r>
            <a:r>
              <a:rPr lang="zh-CN" altLang="en-US" sz="1600" dirty="0"/>
              <a:t>将</a:t>
            </a:r>
            <a:r>
              <a:rPr lang="en-US" altLang="zh-CN" sz="1600" dirty="0"/>
              <a:t>HTML</a:t>
            </a:r>
            <a:r>
              <a:rPr lang="zh-CN" altLang="en-US" sz="1600" dirty="0"/>
              <a:t>静态化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比如</a:t>
            </a:r>
            <a:r>
              <a:rPr lang="zh-CN" altLang="en-US" sz="1600" dirty="0"/>
              <a:t>一些网站的公用设置信息，这些信息基本都是可以通过后台来管理并存储在数据库中，这些信息其实会大量的被前台程序调用，每一次调用都会去查询一次数据库，但是这些信息的更新频率又会很小，因此也可以考虑将这部分内容进行后台更新的时候进行静态化，这样就避免了大量的数据库访问请求，提高了网站的性能</a:t>
            </a:r>
            <a:r>
              <a:rPr lang="zh-CN" altLang="en-US" sz="1600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(</a:t>
            </a:r>
            <a:r>
              <a:rPr lang="zh-CN" altLang="en-US" dirty="0"/>
              <a:t>目前主流的模板引擎之一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26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7" y="1"/>
            <a:ext cx="4037318" cy="109502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709" y="1588656"/>
            <a:ext cx="9836727" cy="4793672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/>
              <a:t>优点：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en-US" altLang="zh-CN" sz="1800" dirty="0" err="1" smtClean="0"/>
              <a:t>FreeMarker</a:t>
            </a:r>
            <a:r>
              <a:rPr lang="zh-CN" altLang="en-US" sz="1800" dirty="0"/>
              <a:t>的一个优点在于不能轻易突破模板语言开始编写</a:t>
            </a:r>
            <a:r>
              <a:rPr lang="en-US" altLang="zh-CN" sz="1800" dirty="0"/>
              <a:t>Java</a:t>
            </a:r>
            <a:r>
              <a:rPr lang="zh-CN" altLang="en-US" sz="1800" dirty="0"/>
              <a:t>代码，因此降低了领域逻辑漏进视图层的危险几率，也提高了网站的性能。</a:t>
            </a:r>
          </a:p>
          <a:p>
            <a:pPr algn="l"/>
            <a:r>
              <a:rPr lang="zh-CN" altLang="en-US" b="1" dirty="0" smtClean="0"/>
              <a:t>缺点</a:t>
            </a:r>
            <a:r>
              <a:rPr lang="zh-CN" altLang="en-US" b="1" dirty="0"/>
              <a:t>：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需要</a:t>
            </a:r>
            <a:r>
              <a:rPr lang="zh-CN" altLang="en-US" sz="1800" dirty="0"/>
              <a:t>一点附加配置来将其平稳地集成到应用程序中，一些</a:t>
            </a:r>
            <a:r>
              <a:rPr lang="en-US" altLang="zh-CN" sz="1800" dirty="0"/>
              <a:t>IDE</a:t>
            </a:r>
            <a:r>
              <a:rPr lang="zh-CN" altLang="en-US" sz="1800" dirty="0"/>
              <a:t>可能并不完全支持它，当然还有开发者或设计者也许需要学习一门陌生的模板语言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858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5" y="1"/>
            <a:ext cx="9106031" cy="117404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9964" y="1824181"/>
            <a:ext cx="9144000" cy="521854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中添加依赖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中关闭缓存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9884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5" y="0"/>
            <a:ext cx="8686943" cy="1128889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9964" y="1824181"/>
            <a:ext cx="9144000" cy="521854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中添加依赖</a:t>
            </a:r>
            <a:endParaRPr lang="en-US" altLang="zh-CN" dirty="0" smtClean="0"/>
          </a:p>
          <a:p>
            <a:pPr algn="l"/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63" y="2476182"/>
            <a:ext cx="8068105" cy="1627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467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6" y="1"/>
            <a:ext cx="8801230" cy="112888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9964" y="1824181"/>
            <a:ext cx="9144000" cy="521854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中添加依赖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中关闭缓存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64" y="2931139"/>
            <a:ext cx="7718214" cy="3004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894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6" y="1"/>
            <a:ext cx="8891542" cy="1095022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FreeMarker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9964" y="1824181"/>
            <a:ext cx="9144000" cy="521854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中添加依赖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中关闭缓存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（演示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563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44" y="396081"/>
            <a:ext cx="9501554" cy="531690"/>
          </a:xfrm>
        </p:spPr>
        <p:txBody>
          <a:bodyPr>
            <a:normAutofit/>
          </a:bodyPr>
          <a:lstStyle/>
          <a:p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配置环境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pom.xml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0" name="文本占位符 2"/>
          <p:cNvSpPr txBox="1">
            <a:spLocks/>
          </p:cNvSpPr>
          <p:nvPr/>
        </p:nvSpPr>
        <p:spPr>
          <a:xfrm>
            <a:off x="531152" y="1367364"/>
            <a:ext cx="10293866" cy="410979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必填项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groupId</a:t>
            </a:r>
            <a:r>
              <a:rPr lang="zh-CN" altLang="zh-CN" dirty="0"/>
              <a:t>和</a:t>
            </a:r>
            <a:r>
              <a:rPr lang="en-US" altLang="zh-CN" dirty="0" err="1"/>
              <a:t>artifactId</a:t>
            </a:r>
            <a:r>
              <a:rPr lang="zh-CN" altLang="zh-CN" dirty="0"/>
              <a:t>被统称为“坐标”是为了保证项目唯一性而提出</a:t>
            </a:r>
            <a:r>
              <a:rPr lang="zh-CN" altLang="zh-CN" dirty="0" smtClean="0"/>
              <a:t>的。</a:t>
            </a:r>
            <a:endParaRPr lang="zh-CN" altLang="zh-CN" dirty="0"/>
          </a:p>
          <a:p>
            <a:r>
              <a:rPr lang="en-US" altLang="zh-CN" dirty="0" err="1" smtClean="0"/>
              <a:t>groupId</a:t>
            </a:r>
            <a:r>
              <a:rPr lang="en-US" altLang="zh-CN" dirty="0" smtClean="0"/>
              <a:t> </a:t>
            </a:r>
            <a:r>
              <a:rPr lang="en-US" altLang="zh-CN" dirty="0"/>
              <a:t> </a:t>
            </a:r>
            <a:r>
              <a:rPr lang="zh-CN" altLang="zh-CN" dirty="0"/>
              <a:t>是项目组织唯一的标识符，实际对应</a:t>
            </a:r>
            <a:r>
              <a:rPr lang="en-US" altLang="zh-CN" dirty="0"/>
              <a:t>JAVA</a:t>
            </a:r>
            <a:r>
              <a:rPr lang="zh-CN" altLang="zh-CN" dirty="0"/>
              <a:t>的包的结构，是</a:t>
            </a:r>
            <a:r>
              <a:rPr lang="en-US" altLang="zh-CN" dirty="0"/>
              <a:t>main</a:t>
            </a:r>
            <a:r>
              <a:rPr lang="zh-CN" altLang="zh-CN" dirty="0"/>
              <a:t>目录里</a:t>
            </a:r>
            <a:r>
              <a:rPr lang="en-US" altLang="zh-CN" dirty="0"/>
              <a:t>java</a:t>
            </a:r>
            <a:r>
              <a:rPr lang="zh-CN" altLang="zh-CN" dirty="0"/>
              <a:t>的目录结构。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 smtClean="0"/>
              <a:t>artifactId</a:t>
            </a:r>
            <a:r>
              <a:rPr lang="zh-CN" altLang="zh-CN" dirty="0" smtClean="0"/>
              <a:t>是</a:t>
            </a:r>
            <a:r>
              <a:rPr lang="zh-CN" altLang="zh-CN" dirty="0"/>
              <a:t>项目的唯一的标识符，实际对应项目的名称，就是项目根目录的名称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选</a:t>
            </a:r>
            <a:r>
              <a:rPr lang="zh-CN" altLang="zh-CN" dirty="0" smtClean="0"/>
              <a:t>填</a:t>
            </a:r>
            <a:r>
              <a:rPr lang="zh-CN" altLang="en-US" dirty="0"/>
              <a:t>项</a:t>
            </a:r>
            <a:r>
              <a:rPr lang="zh-CN" altLang="zh-CN" dirty="0" smtClean="0"/>
              <a:t>：</a:t>
            </a:r>
            <a:r>
              <a:rPr lang="en-US" altLang="zh-CN" dirty="0"/>
              <a:t>&lt;version&gt;</a:t>
            </a:r>
            <a:r>
              <a:rPr lang="zh-CN" altLang="zh-CN" dirty="0"/>
              <a:t>、</a:t>
            </a:r>
            <a:r>
              <a:rPr lang="en-US" altLang="zh-CN" dirty="0"/>
              <a:t>&lt;scope&gt;</a:t>
            </a:r>
            <a:r>
              <a:rPr lang="zh-CN" altLang="zh-CN" dirty="0"/>
              <a:t>、</a:t>
            </a:r>
            <a:r>
              <a:rPr lang="en-US" altLang="zh-CN" dirty="0"/>
              <a:t>&lt;configuration&gt;</a:t>
            </a:r>
            <a:r>
              <a:rPr lang="zh-CN" altLang="zh-CN" dirty="0"/>
              <a:t>之类的</a:t>
            </a:r>
          </a:p>
          <a:p>
            <a:pPr marL="0" indent="0">
              <a:buNone/>
            </a:pP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85" y="1367364"/>
            <a:ext cx="6911760" cy="16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6" y="0"/>
            <a:ext cx="2998741" cy="108373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709" y="1588656"/>
            <a:ext cx="9836727" cy="479367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/>
              <a:t>特性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/>
              <a:t>虽然是一款功能比较强大的模板引擎，并被广大开发者熟悉，但它前后端耦合比较高。比如说前端的</a:t>
            </a:r>
            <a:r>
              <a:rPr lang="en-US" altLang="zh-CN" sz="1800" dirty="0"/>
              <a:t>html</a:t>
            </a:r>
            <a:r>
              <a:rPr lang="zh-CN" altLang="en-US" sz="1800" dirty="0"/>
              <a:t>页面还要手动修改成</a:t>
            </a:r>
            <a:r>
              <a:rPr lang="en-US" altLang="zh-CN" sz="1800" dirty="0" err="1"/>
              <a:t>jsp</a:t>
            </a:r>
            <a:r>
              <a:rPr lang="zh-CN" altLang="en-US" sz="1800" dirty="0"/>
              <a:t>页面，大大加重了工作量，而且动态和静态资源也是耦合性太高。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/>
              <a:t>其次是</a:t>
            </a:r>
            <a:r>
              <a:rPr lang="en-US" altLang="zh-CN" sz="1800" dirty="0"/>
              <a:t>JSP</a:t>
            </a:r>
            <a:r>
              <a:rPr lang="zh-CN" altLang="en-US" sz="1800" dirty="0"/>
              <a:t>页面的效率没有</a:t>
            </a:r>
            <a:r>
              <a:rPr lang="en-US" altLang="zh-CN" sz="1800" dirty="0"/>
              <a:t>HTML</a:t>
            </a:r>
            <a:r>
              <a:rPr lang="zh-CN" altLang="en-US" sz="1800" dirty="0"/>
              <a:t>高，因为</a:t>
            </a:r>
            <a:r>
              <a:rPr lang="en-US" altLang="zh-CN" sz="1800" dirty="0"/>
              <a:t>JSP</a:t>
            </a:r>
            <a:r>
              <a:rPr lang="zh-CN" altLang="en-US" sz="1800" dirty="0"/>
              <a:t>是同步加载。而且</a:t>
            </a:r>
            <a:r>
              <a:rPr lang="en-US" altLang="zh-CN" sz="1800" dirty="0"/>
              <a:t>JSP</a:t>
            </a:r>
            <a:r>
              <a:rPr lang="zh-CN" altLang="en-US" sz="1800" dirty="0"/>
              <a:t>需要</a:t>
            </a:r>
            <a:r>
              <a:rPr lang="en-US" altLang="zh-CN" sz="1800" dirty="0"/>
              <a:t>tomcat</a:t>
            </a:r>
            <a:r>
              <a:rPr lang="zh-CN" altLang="en-US" sz="1800" dirty="0"/>
              <a:t>，但又不支持</a:t>
            </a:r>
            <a:r>
              <a:rPr lang="en-US" altLang="zh-CN" sz="1800" dirty="0" err="1"/>
              <a:t>nginx</a:t>
            </a:r>
            <a:r>
              <a:rPr lang="zh-CN" altLang="en-US" sz="1800" dirty="0"/>
              <a:t>等，已经跟不上时代的潮流。</a:t>
            </a:r>
          </a:p>
        </p:txBody>
      </p:sp>
    </p:spTree>
    <p:extLst>
      <p:ext uri="{BB962C8B-B14F-4D97-AF65-F5344CB8AC3E}">
        <p14:creationId xmlns:p14="http://schemas.microsoft.com/office/powerpoint/2010/main" val="4165132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5" y="1"/>
            <a:ext cx="8914119" cy="11176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9964" y="1824181"/>
            <a:ext cx="9144000" cy="521854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Maven web project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文件添加依赖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配置</a:t>
            </a:r>
            <a:r>
              <a:rPr lang="en-US" altLang="zh-CN" dirty="0" err="1" smtClean="0"/>
              <a:t>application.properties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jsp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编写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编写启动类</a:t>
            </a:r>
            <a:r>
              <a:rPr lang="en-US" altLang="zh-CN" dirty="0" smtClean="0"/>
              <a:t>app.java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zh-CN" dirty="0"/>
          </a:p>
          <a:p>
            <a:pPr algn="l"/>
            <a:r>
              <a:rPr lang="zh-CN" altLang="en-US" dirty="0" smtClean="0"/>
              <a:t>（不常用，无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7304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5" y="1"/>
            <a:ext cx="9083453" cy="1095022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热部署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3564" y="1704108"/>
            <a:ext cx="9144000" cy="4031674"/>
          </a:xfrm>
        </p:spPr>
        <p:txBody>
          <a:bodyPr>
            <a:normAutofit/>
          </a:bodyPr>
          <a:lstStyle/>
          <a:p>
            <a:pPr algn="l" latinLnBrk="1"/>
            <a:r>
              <a:rPr lang="zh-CN" altLang="en-US" b="1" dirty="0"/>
              <a:t>场景：</a:t>
            </a:r>
          </a:p>
          <a:p>
            <a:pPr algn="l" latinLnBrk="1">
              <a:lnSpc>
                <a:spcPct val="150000"/>
              </a:lnSpc>
            </a:pPr>
            <a:r>
              <a:rPr lang="zh-CN" altLang="en-US" sz="1800" dirty="0"/>
              <a:t>本地调试（频繁的启动</a:t>
            </a:r>
            <a:r>
              <a:rPr lang="en-US" altLang="zh-CN" sz="1800" dirty="0"/>
              <a:t>/</a:t>
            </a:r>
            <a:r>
              <a:rPr lang="zh-CN" altLang="en-US" sz="1800" dirty="0"/>
              <a:t>停止服务器）</a:t>
            </a:r>
          </a:p>
          <a:p>
            <a:pPr algn="l" latinLnBrk="1">
              <a:lnSpc>
                <a:spcPct val="150000"/>
              </a:lnSpc>
            </a:pPr>
            <a:r>
              <a:rPr lang="zh-CN" altLang="en-US" sz="1800" dirty="0"/>
              <a:t>线上发布（每次都需要启动</a:t>
            </a:r>
            <a:r>
              <a:rPr lang="en-US" altLang="zh-CN" sz="1800" dirty="0"/>
              <a:t>/</a:t>
            </a:r>
            <a:r>
              <a:rPr lang="zh-CN" altLang="en-US" sz="1800" dirty="0"/>
              <a:t>停止服务器）</a:t>
            </a:r>
          </a:p>
          <a:p>
            <a:pPr algn="l" latinLnBrk="1"/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pPr algn="l" latinLnBrk="1"/>
            <a:r>
              <a:rPr lang="zh-CN" altLang="en-US" b="1" dirty="0"/>
              <a:t>优点：</a:t>
            </a:r>
          </a:p>
          <a:p>
            <a:pPr algn="l" latinLnBrk="1">
              <a:lnSpc>
                <a:spcPct val="150000"/>
              </a:lnSpc>
            </a:pPr>
            <a:r>
              <a:rPr lang="zh-CN" altLang="en-US" sz="1800" dirty="0"/>
              <a:t>无论本地还是线上，都适用</a:t>
            </a:r>
          </a:p>
          <a:p>
            <a:pPr algn="l" latinLnBrk="1">
              <a:lnSpc>
                <a:spcPct val="150000"/>
              </a:lnSpc>
            </a:pPr>
            <a:r>
              <a:rPr lang="zh-CN" altLang="en-US" sz="1800" dirty="0"/>
              <a:t>无需重启服务器，提高开发、调试效率；提升发布、运维效率，降低运维成本</a:t>
            </a:r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8707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126" y="1"/>
            <a:ext cx="8947986" cy="1162756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热部署步骤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3563" y="1704108"/>
            <a:ext cx="10700577" cy="403167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开启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的自动编译（静态）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开启</a:t>
            </a:r>
            <a:r>
              <a:rPr lang="en-US" altLang="zh-CN" dirty="0"/>
              <a:t>IDEA</a:t>
            </a:r>
            <a:r>
              <a:rPr lang="zh-CN" altLang="en-US" dirty="0"/>
              <a:t>的自动编译（动态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开启</a:t>
            </a:r>
            <a:r>
              <a:rPr lang="en-US" altLang="zh-CN" dirty="0"/>
              <a:t>IDEA</a:t>
            </a:r>
            <a:r>
              <a:rPr lang="zh-CN" altLang="en-US" dirty="0"/>
              <a:t>的热部署策略（非常重要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在项目添加热部署插件（可选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五、关闭浏览器缓存（重要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654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8D26E-690B-4143-A1A3-291F1D2E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422" y="2032001"/>
            <a:ext cx="9132711" cy="1622778"/>
          </a:xfrm>
        </p:spPr>
        <p:txBody>
          <a:bodyPr>
            <a:no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以及实现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287491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570D1-E54C-48A5-AD8C-B43A7B69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732"/>
            <a:ext cx="7583311" cy="733957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添加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连接和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F7AF021-2277-43B5-92AE-43D3F3834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3037" y="2071687"/>
            <a:ext cx="5381625" cy="31337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FE5E27-89DE-45EC-827F-B41810FC2833}"/>
              </a:ext>
            </a:extLst>
          </p:cNvPr>
          <p:cNvSpPr txBox="1"/>
          <p:nvPr/>
        </p:nvSpPr>
        <p:spPr>
          <a:xfrm>
            <a:off x="1366837" y="1506022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pom.xml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421838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570D1-E54C-48A5-AD8C-B43A7B6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配置数据库和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E5E27-89DE-45EC-827F-B41810FC2833}"/>
              </a:ext>
            </a:extLst>
          </p:cNvPr>
          <p:cNvSpPr txBox="1"/>
          <p:nvPr/>
        </p:nvSpPr>
        <p:spPr>
          <a:xfrm>
            <a:off x="1366837" y="1506022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application.properties</a:t>
            </a:r>
            <a:r>
              <a:rPr lang="zh-CN" altLang="en-US" dirty="0"/>
              <a:t>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D0C70A-2C04-422A-97DA-D53C25C1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144197"/>
            <a:ext cx="61912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42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570D1-E54C-48A5-AD8C-B43A7B6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CityMapper.xml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499925-5932-4570-9A7B-BED1476E0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905"/>
          <a:stretch/>
        </p:blipFill>
        <p:spPr>
          <a:xfrm>
            <a:off x="1462087" y="1828800"/>
            <a:ext cx="5605463" cy="5507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7865C5-E63B-4789-B932-008157AB8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5" y="2781300"/>
            <a:ext cx="6515100" cy="2895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1DDC9F5-290A-48D0-A723-82204CB90608}"/>
              </a:ext>
            </a:extLst>
          </p:cNvPr>
          <p:cNvSpPr txBox="1"/>
          <p:nvPr/>
        </p:nvSpPr>
        <p:spPr>
          <a:xfrm>
            <a:off x="1476375" y="146208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 </a:t>
            </a:r>
            <a:r>
              <a:rPr lang="en-US" altLang="zh-CN" dirty="0"/>
              <a:t>namespace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C620BB-544B-422B-9654-863722444E24}"/>
              </a:ext>
            </a:extLst>
          </p:cNvPr>
          <p:cNvSpPr txBox="1"/>
          <p:nvPr/>
        </p:nvSpPr>
        <p:spPr>
          <a:xfrm>
            <a:off x="1462087" y="233295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 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465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570D1-E54C-48A5-AD8C-B43A7B6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FE5E27-89DE-45EC-827F-B41810FC2833}"/>
              </a:ext>
            </a:extLst>
          </p:cNvPr>
          <p:cNvSpPr txBox="1"/>
          <p:nvPr/>
        </p:nvSpPr>
        <p:spPr>
          <a:xfrm>
            <a:off x="1366837" y="150602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@</a:t>
            </a:r>
            <a:r>
              <a:rPr lang="en-US" altLang="zh-CN" b="1" dirty="0" err="1"/>
              <a:t>RestController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9C2134-3427-442C-BF6D-E05EEF04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978025"/>
            <a:ext cx="58102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4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7DA72F-EBB2-4D72-95E5-B9DEBD97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439" y="776950"/>
            <a:ext cx="8743122" cy="530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0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22" y="350595"/>
            <a:ext cx="8207022" cy="608961"/>
          </a:xfrm>
        </p:spPr>
        <p:txBody>
          <a:bodyPr>
            <a:noAutofit/>
          </a:bodyPr>
          <a:lstStyle/>
          <a:p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配置环境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pom.xml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595806" y="1368709"/>
            <a:ext cx="5333939" cy="410979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&lt;</a:t>
            </a:r>
            <a:r>
              <a:rPr lang="en-US" altLang="zh-CN" dirty="0"/>
              <a:t>dependencies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依赖</a:t>
            </a:r>
            <a:r>
              <a:rPr lang="zh-CN" altLang="zh-CN" dirty="0" smtClean="0"/>
              <a:t>组</a:t>
            </a:r>
            <a:endParaRPr lang="en-US" altLang="zh-CN" dirty="0"/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添加项目所需要的依赖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/>
              <a:t>比如热部署所需要的</a:t>
            </a:r>
            <a:r>
              <a:rPr lang="en-US" altLang="zh-CN" sz="1800" dirty="0" err="1" smtClean="0"/>
              <a:t>devtools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格式：</a:t>
            </a:r>
            <a:r>
              <a:rPr lang="en-US" altLang="zh-CN" sz="1800" dirty="0" smtClean="0"/>
              <a:t>spring-boot-XXX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dirty="0"/>
              <a:t>&lt;</a:t>
            </a:r>
            <a:r>
              <a:rPr lang="en-US" altLang="zh-CN" dirty="0" smtClean="0"/>
              <a:t>build&gt;</a:t>
            </a:r>
            <a:r>
              <a:rPr lang="en-US" altLang="zh-CN" dirty="0"/>
              <a:t>Maven</a:t>
            </a:r>
            <a:r>
              <a:rPr lang="zh-CN" altLang="en-US" dirty="0"/>
              <a:t>插件</a:t>
            </a:r>
            <a:r>
              <a:rPr lang="zh-CN" altLang="en-US" dirty="0" smtClean="0"/>
              <a:t>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Maven</a:t>
            </a:r>
            <a:r>
              <a:rPr lang="zh-CN" altLang="en-US" sz="1800" dirty="0" smtClean="0">
                <a:solidFill>
                  <a:srgbClr val="FF0000"/>
                </a:solidFill>
              </a:rPr>
              <a:t>插件能够</a:t>
            </a:r>
            <a:r>
              <a:rPr lang="zh-CN" altLang="en-US" sz="1800" dirty="0">
                <a:solidFill>
                  <a:srgbClr val="FF0000"/>
                </a:solidFill>
              </a:rPr>
              <a:t>以</a:t>
            </a:r>
            <a:r>
              <a:rPr lang="en-US" altLang="zh-CN" sz="1800" dirty="0">
                <a:solidFill>
                  <a:srgbClr val="FF0000"/>
                </a:solidFill>
              </a:rPr>
              <a:t>Maven</a:t>
            </a:r>
            <a:r>
              <a:rPr lang="zh-CN" altLang="en-US" sz="1800" dirty="0">
                <a:solidFill>
                  <a:srgbClr val="FF0000"/>
                </a:solidFill>
              </a:rPr>
              <a:t>的</a:t>
            </a:r>
            <a:r>
              <a:rPr lang="zh-CN" altLang="en-US" sz="1800" dirty="0" smtClean="0">
                <a:solidFill>
                  <a:srgbClr val="FF0000"/>
                </a:solidFill>
              </a:rPr>
              <a:t>方式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为应用</a:t>
            </a:r>
            <a:r>
              <a:rPr lang="zh-CN" altLang="en-US" sz="1800" dirty="0">
                <a:solidFill>
                  <a:srgbClr val="FF0000"/>
                </a:solidFill>
              </a:rPr>
              <a:t>提供</a:t>
            </a:r>
            <a:r>
              <a:rPr lang="en-US" altLang="zh-CN" sz="1800" dirty="0">
                <a:solidFill>
                  <a:srgbClr val="FF0000"/>
                </a:solidFill>
              </a:rPr>
              <a:t>Spring Boot</a:t>
            </a:r>
            <a:r>
              <a:rPr lang="zh-CN" altLang="en-US" sz="1800" dirty="0">
                <a:solidFill>
                  <a:srgbClr val="FF0000"/>
                </a:solidFill>
              </a:rPr>
              <a:t>的支持</a:t>
            </a:r>
            <a:r>
              <a:rPr lang="zh-CN" altLang="en-US" sz="1800" dirty="0" smtClean="0">
                <a:solidFill>
                  <a:srgbClr val="FF0000"/>
                </a:solidFill>
              </a:rPr>
              <a:t>，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即</a:t>
            </a:r>
            <a:r>
              <a:rPr lang="zh-CN" altLang="en-US" sz="1800" dirty="0">
                <a:solidFill>
                  <a:srgbClr val="FF0000"/>
                </a:solidFill>
              </a:rPr>
              <a:t>为</a:t>
            </a:r>
            <a:r>
              <a:rPr lang="en-US" altLang="zh-CN" sz="1800" dirty="0">
                <a:solidFill>
                  <a:srgbClr val="FF0000"/>
                </a:solidFill>
              </a:rPr>
              <a:t>Spring Boot</a:t>
            </a:r>
            <a:r>
              <a:rPr lang="zh-CN" altLang="en-US" sz="1800" dirty="0">
                <a:solidFill>
                  <a:srgbClr val="FF0000"/>
                </a:solidFill>
              </a:rPr>
              <a:t>应用提供</a:t>
            </a:r>
            <a:r>
              <a:rPr lang="zh-CN" altLang="en-US" sz="1800" dirty="0" smtClean="0">
                <a:solidFill>
                  <a:srgbClr val="FF0000"/>
                </a:solidFill>
              </a:rPr>
              <a:t>了执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行</a:t>
            </a:r>
            <a:r>
              <a:rPr lang="en-US" altLang="zh-CN" sz="1800" dirty="0">
                <a:solidFill>
                  <a:srgbClr val="FF0000"/>
                </a:solidFill>
              </a:rPr>
              <a:t>Maven</a:t>
            </a:r>
            <a:r>
              <a:rPr lang="zh-CN" altLang="en-US" sz="1800" dirty="0">
                <a:solidFill>
                  <a:srgbClr val="FF0000"/>
                </a:solidFill>
              </a:rPr>
              <a:t>操作的可能。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zh-CN" altLang="zh-CN" sz="1800" dirty="0"/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29" y="1228437"/>
            <a:ext cx="8075539" cy="26046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10" y="4441917"/>
            <a:ext cx="6623542" cy="23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3454399" y="2799644"/>
            <a:ext cx="4786489" cy="7563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b="1" dirty="0" err="1" smtClean="0"/>
              <a:t>Redis</a:t>
            </a:r>
            <a:r>
              <a:rPr lang="en-US" altLang="zh-CN" sz="4000" b="1" dirty="0" smtClean="0"/>
              <a:t> </a:t>
            </a:r>
            <a:r>
              <a:rPr lang="zh-CN" altLang="en-US" sz="4000" b="1" dirty="0"/>
              <a:t>实现缓存操作</a:t>
            </a:r>
          </a:p>
        </p:txBody>
      </p:sp>
    </p:spTree>
    <p:extLst>
      <p:ext uri="{BB962C8B-B14F-4D97-AF65-F5344CB8AC3E}">
        <p14:creationId xmlns:p14="http://schemas.microsoft.com/office/powerpoint/2010/main" val="275420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25153" y="300570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Redis</a:t>
            </a:r>
            <a:endParaRPr lang="zh-CN" alt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825153" y="1530697"/>
            <a:ext cx="8281988" cy="43211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Redis</a:t>
            </a:r>
            <a:r>
              <a:rPr lang="zh-CN" altLang="zh-CN" dirty="0"/>
              <a:t>是</a:t>
            </a:r>
            <a:r>
              <a:rPr lang="en-US" altLang="zh-CN" dirty="0"/>
              <a:t>Remote Dictionary Server(</a:t>
            </a:r>
            <a:r>
              <a:rPr lang="zh-CN" altLang="zh-CN" dirty="0"/>
              <a:t>远程数据服务</a:t>
            </a:r>
            <a:r>
              <a:rPr lang="en-US" altLang="zh-CN" dirty="0"/>
              <a:t>)</a:t>
            </a:r>
            <a:r>
              <a:rPr lang="zh-CN" altLang="zh-CN" dirty="0"/>
              <a:t>的缩写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zh-CN" dirty="0"/>
              <a:t>是一个高性能的</a:t>
            </a:r>
            <a:r>
              <a:rPr lang="en-US" altLang="zh-CN" dirty="0"/>
              <a:t> key-value </a:t>
            </a:r>
            <a:r>
              <a:rPr lang="zh-CN" altLang="zh-CN" dirty="0"/>
              <a:t>数据库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zh-CN" dirty="0"/>
              <a:t>可以存储键与</a:t>
            </a:r>
            <a:r>
              <a:rPr lang="en-US" altLang="zh-CN" dirty="0"/>
              <a:t>5</a:t>
            </a:r>
            <a:r>
              <a:rPr lang="zh-CN" altLang="zh-CN" dirty="0"/>
              <a:t>种不同数据结构类型之间的映射，这</a:t>
            </a:r>
            <a:r>
              <a:rPr lang="en-US" altLang="zh-CN" dirty="0"/>
              <a:t>5</a:t>
            </a:r>
            <a:r>
              <a:rPr lang="zh-CN" altLang="zh-CN" dirty="0"/>
              <a:t>种数据结构类型分别为</a:t>
            </a:r>
            <a:r>
              <a:rPr lang="en-US" altLang="zh-CN" dirty="0" smtClean="0"/>
              <a:t>String</a:t>
            </a:r>
            <a:r>
              <a:rPr lang="zh-CN" altLang="zh-CN" dirty="0" smtClean="0"/>
              <a:t>、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、</a:t>
            </a:r>
            <a:r>
              <a:rPr lang="en-US" altLang="zh-CN" dirty="0" smtClean="0"/>
              <a:t>Set</a:t>
            </a:r>
            <a:r>
              <a:rPr lang="zh-CN" altLang="zh-CN" dirty="0" smtClean="0"/>
              <a:t>、</a:t>
            </a:r>
            <a:r>
              <a:rPr lang="en-US" altLang="zh-CN" dirty="0" smtClean="0"/>
              <a:t>Hash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Zset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80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25153" y="300570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Redis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缓存</a:t>
            </a:r>
            <a:endParaRPr lang="zh-CN" alt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825153" y="1530697"/>
            <a:ext cx="9725616" cy="43211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/>
              <a:t>Redis</a:t>
            </a:r>
            <a:r>
              <a:rPr lang="en-US" altLang="zh-CN" sz="2400" dirty="0"/>
              <a:t> </a:t>
            </a:r>
            <a:r>
              <a:rPr lang="zh-CN" altLang="zh-CN" sz="2400" dirty="0"/>
              <a:t>基于内存，</a:t>
            </a:r>
            <a:r>
              <a:rPr lang="en-US" altLang="zh-CN" sz="2400" dirty="0" err="1"/>
              <a:t>Redis</a:t>
            </a:r>
            <a:r>
              <a:rPr lang="zh-CN" altLang="zh-CN" sz="2400" dirty="0"/>
              <a:t>的数据全部缓存在内存</a:t>
            </a:r>
            <a:r>
              <a:rPr lang="zh-CN" altLang="zh-CN" sz="2400" dirty="0" smtClean="0"/>
              <a:t>中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好处</a:t>
            </a:r>
            <a:endParaRPr lang="en-US" altLang="zh-CN" sz="2400" dirty="0" smtClean="0"/>
          </a:p>
          <a:p>
            <a:pPr marL="342900" lvl="1" indent="0">
              <a:buNone/>
            </a:pPr>
            <a:r>
              <a:rPr lang="en-US" altLang="zh-CN" sz="2200" dirty="0" err="1"/>
              <a:t>redis</a:t>
            </a:r>
            <a:r>
              <a:rPr lang="zh-CN" altLang="zh-CN" sz="2200" dirty="0"/>
              <a:t>作为缓存的作用就是减少对数据库的访问压力</a:t>
            </a:r>
            <a:r>
              <a:rPr lang="zh-CN" altLang="zh-CN" sz="2200" dirty="0" smtClean="0"/>
              <a:t>，访问数据</a:t>
            </a:r>
            <a:r>
              <a:rPr lang="zh-CN" altLang="en-US" sz="2200" dirty="0" smtClean="0"/>
              <a:t>时</a:t>
            </a:r>
            <a:r>
              <a:rPr lang="zh-CN" altLang="zh-CN" sz="2200" dirty="0" smtClean="0"/>
              <a:t>先从</a:t>
            </a:r>
            <a:r>
              <a:rPr lang="en-US" altLang="zh-CN" sz="2200" dirty="0" err="1"/>
              <a:t>redis</a:t>
            </a:r>
            <a:r>
              <a:rPr lang="zh-CN" altLang="zh-CN" sz="2200" dirty="0"/>
              <a:t>中查看是否有该数据，如果没有，则从数据库中读取，将从数据库中读取的数据存放到缓存中，下次再访问同样的</a:t>
            </a:r>
            <a:r>
              <a:rPr lang="zh-CN" altLang="zh-CN" sz="2200" dirty="0" smtClean="0"/>
              <a:t>数据的是，还是先判断</a:t>
            </a:r>
            <a:r>
              <a:rPr lang="en-US" altLang="zh-CN" sz="2200" dirty="0" err="1" smtClean="0"/>
              <a:t>redis</a:t>
            </a:r>
            <a:r>
              <a:rPr lang="zh-CN" altLang="zh-CN" sz="2200" dirty="0"/>
              <a:t>中是否存在该数据，如果有，则从缓存中读取，</a:t>
            </a:r>
            <a:r>
              <a:rPr lang="zh-CN" altLang="zh-CN" sz="2200" dirty="0" smtClean="0"/>
              <a:t>不</a:t>
            </a:r>
            <a:r>
              <a:rPr lang="zh-CN" altLang="en-US" sz="2200" dirty="0" smtClean="0"/>
              <a:t>再</a:t>
            </a:r>
            <a:r>
              <a:rPr lang="zh-CN" altLang="zh-CN" sz="2200" dirty="0" smtClean="0"/>
              <a:t>访问数据库</a:t>
            </a:r>
            <a:r>
              <a:rPr lang="zh-CN" altLang="en-US" sz="2200" dirty="0" smtClean="0"/>
              <a:t>。</a:t>
            </a:r>
            <a:endParaRPr lang="zh-CN" altLang="zh-CN" sz="22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84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25153" y="300570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数据库和</a:t>
            </a:r>
            <a:r>
              <a:rPr lang="en-US" altLang="zh-CN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Redis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准备</a:t>
            </a:r>
            <a:endParaRPr lang="zh-CN" alt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825153" y="1530697"/>
            <a:ext cx="8281988" cy="43211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/>
              <a:t>a</a:t>
            </a:r>
            <a:r>
              <a:rPr lang="zh-CN" altLang="zh-CN" sz="2200" dirty="0"/>
              <a:t>、创建</a:t>
            </a:r>
            <a:r>
              <a:rPr lang="en-US" altLang="zh-CN" sz="2200" dirty="0"/>
              <a:t>MySQL</a:t>
            </a:r>
            <a:r>
              <a:rPr lang="zh-CN" altLang="zh-CN" sz="2200" dirty="0"/>
              <a:t>数据库</a:t>
            </a:r>
            <a:r>
              <a:rPr lang="en-US" altLang="zh-CN" sz="2200" dirty="0" err="1" smtClean="0"/>
              <a:t>springbootdb</a:t>
            </a:r>
            <a:endParaRPr lang="en-US" altLang="zh-CN" sz="2200" dirty="0" smtClean="0"/>
          </a:p>
          <a:p>
            <a:endParaRPr lang="zh-CN" altLang="zh-CN" sz="2200" dirty="0"/>
          </a:p>
          <a:p>
            <a:r>
              <a:rPr lang="en-US" altLang="zh-CN" sz="2200" dirty="0"/>
              <a:t>b</a:t>
            </a:r>
            <a:r>
              <a:rPr lang="zh-CN" altLang="zh-CN" sz="2200" dirty="0"/>
              <a:t>、创建表</a:t>
            </a:r>
            <a:r>
              <a:rPr lang="en-US" altLang="zh-CN" sz="2200" dirty="0" smtClean="0"/>
              <a:t>city</a:t>
            </a:r>
          </a:p>
          <a:p>
            <a:endParaRPr lang="zh-CN" altLang="zh-CN" sz="2200" dirty="0"/>
          </a:p>
          <a:p>
            <a:r>
              <a:rPr lang="en-US" altLang="zh-CN" sz="2200" dirty="0"/>
              <a:t>c</a:t>
            </a:r>
            <a:r>
              <a:rPr lang="zh-CN" altLang="zh-CN" sz="2200" dirty="0"/>
              <a:t>、插入</a:t>
            </a:r>
            <a:r>
              <a:rPr lang="zh-CN" altLang="zh-CN" sz="2200" dirty="0" smtClean="0"/>
              <a:t>数据</a:t>
            </a:r>
            <a:endParaRPr lang="en-US" altLang="zh-CN" sz="2200" dirty="0" smtClean="0"/>
          </a:p>
          <a:p>
            <a:endParaRPr lang="zh-CN" altLang="zh-CN" sz="2200" dirty="0"/>
          </a:p>
          <a:p>
            <a:r>
              <a:rPr lang="en-US" altLang="zh-CN" sz="2200" dirty="0"/>
              <a:t>d</a:t>
            </a:r>
            <a:r>
              <a:rPr lang="zh-CN" altLang="zh-CN" sz="2200" dirty="0"/>
              <a:t>、本地安装</a:t>
            </a:r>
            <a:r>
              <a:rPr lang="en-US" altLang="zh-CN" sz="2200" dirty="0" err="1"/>
              <a:t>redis</a:t>
            </a:r>
            <a:r>
              <a:rPr lang="zh-CN" altLang="zh-CN" sz="2200" dirty="0"/>
              <a:t>并启动</a:t>
            </a:r>
            <a:r>
              <a:rPr lang="en-US" altLang="zh-CN" sz="2200" dirty="0" err="1"/>
              <a:t>redis</a:t>
            </a:r>
            <a:r>
              <a:rPr lang="zh-CN" altLang="zh-CN" sz="2200" dirty="0"/>
              <a:t>服务</a:t>
            </a:r>
            <a:r>
              <a:rPr lang="zh-CN" altLang="zh-CN" sz="2200" dirty="0" smtClean="0"/>
              <a:t>端</a:t>
            </a:r>
            <a:r>
              <a:rPr lang="zh-CN" altLang="en-US" sz="2200" dirty="0" smtClean="0"/>
              <a:t>和客户端</a:t>
            </a:r>
            <a:endParaRPr lang="zh-CN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84517" t="10587" r="1223" b="65224"/>
          <a:stretch/>
        </p:blipFill>
        <p:spPr>
          <a:xfrm>
            <a:off x="7321107" y="1373988"/>
            <a:ext cx="4114537" cy="39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25153" y="30057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项目结构</a:t>
            </a:r>
            <a:endParaRPr lang="zh-CN" alt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825153" y="1230489"/>
            <a:ext cx="6580358" cy="514773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 err="1"/>
              <a:t>org.spring.springboot.controller</a:t>
            </a:r>
            <a:r>
              <a:rPr lang="en-US" altLang="zh-CN" sz="2200" dirty="0"/>
              <a:t> - Controller </a:t>
            </a:r>
            <a:r>
              <a:rPr lang="zh-CN" altLang="zh-CN" sz="2200" dirty="0" smtClean="0"/>
              <a:t>层</a:t>
            </a:r>
            <a:endParaRPr lang="en-US" altLang="zh-CN" sz="2200" dirty="0" smtClean="0"/>
          </a:p>
          <a:p>
            <a:endParaRPr lang="zh-CN" altLang="zh-CN" sz="2200" dirty="0"/>
          </a:p>
          <a:p>
            <a:r>
              <a:rPr lang="en-US" altLang="zh-CN" sz="2200" dirty="0" err="1"/>
              <a:t>org.spring.springboot.dao</a:t>
            </a:r>
            <a:r>
              <a:rPr lang="en-US" altLang="zh-CN" sz="2200" dirty="0"/>
              <a:t> - </a:t>
            </a:r>
            <a:r>
              <a:rPr lang="zh-CN" altLang="zh-CN" sz="2200" dirty="0"/>
              <a:t>数据操作层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DAO</a:t>
            </a:r>
          </a:p>
          <a:p>
            <a:endParaRPr lang="zh-CN" altLang="zh-CN" sz="2200" dirty="0"/>
          </a:p>
          <a:p>
            <a:r>
              <a:rPr lang="en-US" altLang="zh-CN" sz="2200" dirty="0" err="1"/>
              <a:t>org.spring.springboot.domain</a:t>
            </a:r>
            <a:r>
              <a:rPr lang="en-US" altLang="zh-CN" sz="2200" dirty="0"/>
              <a:t> - </a:t>
            </a:r>
            <a:r>
              <a:rPr lang="zh-CN" altLang="zh-CN" sz="2200" dirty="0"/>
              <a:t>实体</a:t>
            </a:r>
            <a:r>
              <a:rPr lang="zh-CN" altLang="zh-CN" sz="2200" dirty="0" smtClean="0"/>
              <a:t>类</a:t>
            </a:r>
            <a:endParaRPr lang="en-US" altLang="zh-CN" sz="2200" dirty="0" smtClean="0"/>
          </a:p>
          <a:p>
            <a:endParaRPr lang="zh-CN" altLang="zh-CN" sz="2200" dirty="0"/>
          </a:p>
          <a:p>
            <a:r>
              <a:rPr lang="en-US" altLang="zh-CN" sz="2200" dirty="0" err="1"/>
              <a:t>org.spring.springboot.service</a:t>
            </a:r>
            <a:r>
              <a:rPr lang="en-US" altLang="zh-CN" sz="2200" dirty="0"/>
              <a:t> - </a:t>
            </a:r>
            <a:r>
              <a:rPr lang="zh-CN" altLang="zh-CN" sz="2200" dirty="0"/>
              <a:t>业务逻辑</a:t>
            </a:r>
            <a:r>
              <a:rPr lang="zh-CN" altLang="zh-CN" sz="2200" dirty="0" smtClean="0"/>
              <a:t>层</a:t>
            </a:r>
            <a:endParaRPr lang="en-US" altLang="zh-CN" sz="2200" dirty="0" smtClean="0"/>
          </a:p>
          <a:p>
            <a:endParaRPr lang="zh-CN" altLang="zh-CN" sz="2200" dirty="0"/>
          </a:p>
          <a:p>
            <a:r>
              <a:rPr lang="en-US" altLang="zh-CN" sz="2200" dirty="0"/>
              <a:t>Application - </a:t>
            </a:r>
            <a:r>
              <a:rPr lang="zh-CN" altLang="zh-CN" sz="2200" dirty="0"/>
              <a:t>应用启动</a:t>
            </a:r>
            <a:r>
              <a:rPr lang="zh-CN" altLang="zh-CN" sz="2200" dirty="0" smtClean="0"/>
              <a:t>类</a:t>
            </a:r>
            <a:endParaRPr lang="en-US" altLang="zh-CN" sz="2200" dirty="0" smtClean="0"/>
          </a:p>
          <a:p>
            <a:endParaRPr lang="zh-CN" altLang="zh-CN" sz="2200" dirty="0"/>
          </a:p>
          <a:p>
            <a:r>
              <a:rPr lang="en-US" altLang="zh-CN" sz="2200" dirty="0" err="1"/>
              <a:t>application.properties</a:t>
            </a:r>
            <a:r>
              <a:rPr lang="en-US" altLang="zh-CN" sz="2200" dirty="0"/>
              <a:t> - </a:t>
            </a:r>
            <a:r>
              <a:rPr lang="zh-CN" altLang="zh-CN" sz="2200" dirty="0"/>
              <a:t>应用配置文件，应用启动会自动读取配置</a:t>
            </a:r>
          </a:p>
        </p:txBody>
      </p:sp>
      <p:pic>
        <p:nvPicPr>
          <p:cNvPr id="4" name="图片 3"/>
          <p:cNvPicPr/>
          <p:nvPr/>
        </p:nvPicPr>
        <p:blipFill rotWithShape="1">
          <a:blip r:embed="rId3"/>
          <a:srcRect l="4861" r="15364"/>
          <a:stretch/>
        </p:blipFill>
        <p:spPr>
          <a:xfrm>
            <a:off x="7405511" y="1144051"/>
            <a:ext cx="4334933" cy="42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5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25153" y="3005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获取城市信息</a:t>
            </a:r>
            <a:endParaRPr lang="zh-CN" alt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825153" y="1530697"/>
            <a:ext cx="5261611" cy="43211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a. </a:t>
            </a:r>
            <a:r>
              <a:rPr lang="zh-CN" altLang="zh-CN" dirty="0" smtClean="0"/>
              <a:t>从</a:t>
            </a:r>
            <a:r>
              <a:rPr lang="zh-CN" altLang="en-US" dirty="0"/>
              <a:t>缓存</a:t>
            </a:r>
            <a:r>
              <a:rPr lang="zh-CN" altLang="zh-CN" dirty="0" smtClean="0"/>
              <a:t>中获取</a:t>
            </a:r>
            <a:r>
              <a:rPr lang="zh-CN" altLang="en-US" dirty="0" smtClean="0"/>
              <a:t>城市信息</a:t>
            </a:r>
            <a:r>
              <a:rPr lang="zh-CN" altLang="zh-CN" dirty="0" smtClean="0"/>
              <a:t>，</a:t>
            </a:r>
            <a:r>
              <a:rPr lang="zh-CN" altLang="zh-CN" dirty="0"/>
              <a:t>如果存在，则</a:t>
            </a:r>
            <a:r>
              <a:rPr lang="zh-CN" altLang="zh-CN" dirty="0" smtClean="0"/>
              <a:t>获取数据</a:t>
            </a:r>
            <a:r>
              <a:rPr lang="zh-CN" altLang="zh-CN" dirty="0"/>
              <a:t>返回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b. </a:t>
            </a:r>
            <a:r>
              <a:rPr lang="zh-CN" altLang="zh-CN" dirty="0"/>
              <a:t>如果不存在，则</a:t>
            </a:r>
            <a:r>
              <a:rPr lang="zh-CN" altLang="zh-CN" dirty="0" smtClean="0"/>
              <a:t>从</a:t>
            </a:r>
            <a:r>
              <a:rPr lang="en-US" altLang="zh-CN" dirty="0" smtClean="0"/>
              <a:t>DB </a:t>
            </a:r>
            <a:r>
              <a:rPr lang="zh-CN" altLang="zh-CN" dirty="0"/>
              <a:t>中获取。获取成功后，将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写到缓存</a:t>
            </a:r>
            <a:r>
              <a:rPr lang="zh-CN" altLang="zh-CN" dirty="0" smtClean="0"/>
              <a:t>中</a:t>
            </a:r>
            <a:r>
              <a:rPr lang="zh-CN" altLang="zh-CN" dirty="0"/>
              <a:t>。则下次</a:t>
            </a:r>
            <a:r>
              <a:rPr lang="zh-CN" altLang="zh-CN" dirty="0" smtClean="0"/>
              <a:t>获取</a:t>
            </a:r>
            <a:r>
              <a:rPr lang="zh-CN" altLang="en-US" dirty="0"/>
              <a:t>城市</a:t>
            </a:r>
            <a:r>
              <a:rPr lang="zh-CN" altLang="zh-CN" dirty="0" smtClean="0"/>
              <a:t>详情</a:t>
            </a:r>
            <a:r>
              <a:rPr lang="zh-CN" altLang="en-US" dirty="0" smtClean="0"/>
              <a:t>时</a:t>
            </a:r>
            <a:r>
              <a:rPr lang="zh-CN" altLang="zh-CN" dirty="0" smtClean="0"/>
              <a:t>，</a:t>
            </a:r>
            <a:r>
              <a:rPr lang="zh-CN" altLang="zh-CN" dirty="0"/>
              <a:t>就可以</a:t>
            </a:r>
            <a:r>
              <a:rPr lang="zh-CN" altLang="zh-CN" dirty="0" smtClean="0"/>
              <a:t>从</a:t>
            </a:r>
            <a:r>
              <a:rPr lang="zh-CN" altLang="en-US" dirty="0"/>
              <a:t>缓存</a:t>
            </a:r>
            <a:r>
              <a:rPr lang="zh-CN" altLang="zh-CN" dirty="0" smtClean="0"/>
              <a:t>就</a:t>
            </a:r>
            <a:r>
              <a:rPr lang="zh-CN" altLang="zh-CN" dirty="0"/>
              <a:t>可以</a:t>
            </a:r>
            <a:r>
              <a:rPr lang="zh-CN" altLang="zh-CN" dirty="0" smtClean="0"/>
              <a:t>得到</a:t>
            </a:r>
            <a:r>
              <a:rPr lang="zh-CN" altLang="en-US" dirty="0" smtClean="0"/>
              <a:t>城市</a:t>
            </a:r>
            <a:r>
              <a:rPr lang="zh-CN" altLang="zh-CN" dirty="0" smtClean="0"/>
              <a:t>详情</a:t>
            </a:r>
            <a:r>
              <a:rPr lang="zh-CN" altLang="zh-CN" dirty="0"/>
              <a:t>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c. </a:t>
            </a:r>
            <a:r>
              <a:rPr lang="zh-CN" altLang="zh-CN" dirty="0" smtClean="0"/>
              <a:t>从</a:t>
            </a:r>
            <a:r>
              <a:rPr lang="en-US" altLang="zh-CN" dirty="0" smtClean="0"/>
              <a:t>DB </a:t>
            </a:r>
            <a:r>
              <a:rPr lang="zh-CN" altLang="zh-CN" dirty="0"/>
              <a:t>中更新或者</a:t>
            </a:r>
            <a:r>
              <a:rPr lang="zh-CN" altLang="zh-CN" dirty="0" smtClean="0"/>
              <a:t>删除</a:t>
            </a:r>
            <a:r>
              <a:rPr lang="zh-CN" altLang="en-US" dirty="0" smtClean="0"/>
              <a:t>城市信息</a:t>
            </a:r>
            <a:r>
              <a:rPr lang="zh-CN" altLang="zh-CN" dirty="0" smtClean="0"/>
              <a:t>成功</a:t>
            </a:r>
            <a:r>
              <a:rPr lang="zh-CN" altLang="zh-CN" dirty="0"/>
              <a:t>后，则从缓存中删除</a:t>
            </a:r>
            <a:r>
              <a:rPr lang="zh-CN" altLang="zh-CN" dirty="0" smtClean="0"/>
              <a:t>对应</a:t>
            </a:r>
            <a:r>
              <a:rPr lang="zh-CN" altLang="en-US" dirty="0" smtClean="0"/>
              <a:t>的城市信息</a:t>
            </a:r>
            <a:r>
              <a:rPr lang="zh-CN" altLang="zh-CN" dirty="0" smtClean="0"/>
              <a:t>缓存。</a:t>
            </a:r>
            <a:endParaRPr lang="zh-CN" altLang="zh-CN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 descr="https://7n.w3cschool.cn/attachments/image/20170603/WX20170414-19433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1653309"/>
            <a:ext cx="5237018" cy="3565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5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25153" y="30057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运行效果</a:t>
            </a:r>
            <a:endParaRPr lang="zh-CN" alt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711200" y="1241779"/>
            <a:ext cx="10227733" cy="515902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根据 </a:t>
            </a:r>
            <a:r>
              <a:rPr lang="en-US" altLang="zh-CN" b="1" dirty="0"/>
              <a:t>ID</a:t>
            </a:r>
            <a:r>
              <a:rPr lang="zh-CN" altLang="en-US" b="1" dirty="0"/>
              <a:t>，获取城市</a:t>
            </a:r>
            <a:r>
              <a:rPr lang="zh-CN" altLang="en-US" b="1" dirty="0" smtClean="0"/>
              <a:t>信息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GET</a:t>
            </a:r>
            <a:r>
              <a:rPr lang="en-US" altLang="zh-CN" dirty="0"/>
              <a:t> http://127.0.0.1:8080/api/city/1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更新</a:t>
            </a:r>
            <a:r>
              <a:rPr lang="zh-CN" altLang="en-US" b="1" dirty="0"/>
              <a:t>城市信息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PUT</a:t>
            </a:r>
            <a:r>
              <a:rPr lang="en-US" altLang="zh-CN" dirty="0"/>
              <a:t> http://</a:t>
            </a:r>
            <a:r>
              <a:rPr lang="en-US" altLang="zh-CN" dirty="0" smtClean="0"/>
              <a:t>127.0.0.1:8080/api/city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删除城市信息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DELETE </a:t>
            </a:r>
            <a:r>
              <a:rPr lang="en-US" altLang="zh-CN" dirty="0"/>
              <a:t>http://127.0.0.1:8080/api/city/2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11200" y="1930401"/>
            <a:ext cx="11356622" cy="9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25153" y="300570"/>
            <a:ext cx="399821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pom.xml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依赖配置</a:t>
            </a:r>
            <a:endParaRPr lang="zh-CN" alt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825153" y="1530697"/>
            <a:ext cx="8281988" cy="74965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234958" y="1161365"/>
            <a:ext cx="980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添加</a:t>
            </a:r>
            <a:r>
              <a:rPr lang="en-US" altLang="zh-CN" dirty="0">
                <a:solidFill>
                  <a:srgbClr val="33333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 Spring Boot </a:t>
            </a:r>
            <a:r>
              <a:rPr lang="en-US" altLang="zh-CN" dirty="0" err="1">
                <a:solidFill>
                  <a:srgbClr val="33333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Reids</a:t>
            </a:r>
            <a:r>
              <a:rPr lang="en-US" altLang="zh-CN" dirty="0">
                <a:solidFill>
                  <a:srgbClr val="33333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solidFill>
                  <a:srgbClr val="33333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依赖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34958" y="2032000"/>
            <a:ext cx="8021931" cy="241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3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25153" y="300570"/>
            <a:ext cx="603402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application.properties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配置</a:t>
            </a:r>
            <a:endParaRPr lang="zh-CN" alt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1219199" y="1377245"/>
            <a:ext cx="7887941" cy="88053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添加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zh-CN" dirty="0"/>
              <a:t>相关配置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55914" y="2111024"/>
            <a:ext cx="8218664" cy="33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779344" y="339981"/>
            <a:ext cx="7085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application.properties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配置</a:t>
            </a:r>
            <a:endParaRPr lang="zh-CN" alt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779344" y="1591732"/>
            <a:ext cx="8644320" cy="426013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添加</a:t>
            </a:r>
            <a:r>
              <a:rPr lang="zh-CN" altLang="en-US" dirty="0" smtClean="0"/>
              <a:t>数据库配置</a:t>
            </a:r>
            <a:endParaRPr lang="en-US" altLang="zh-CN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7" name="图片 6"/>
          <p:cNvPicPr/>
          <p:nvPr/>
        </p:nvPicPr>
        <p:blipFill rotWithShape="1">
          <a:blip r:embed="rId3"/>
          <a:srcRect r="12591"/>
          <a:stretch/>
        </p:blipFill>
        <p:spPr>
          <a:xfrm>
            <a:off x="880532" y="2336111"/>
            <a:ext cx="10443959" cy="23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3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73711" cy="680703"/>
          </a:xfrm>
        </p:spPr>
        <p:txBody>
          <a:bodyPr>
            <a:normAutofit/>
          </a:bodyPr>
          <a:lstStyle/>
          <a:p>
            <a:r>
              <a:rPr lang="zh-CN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配置环境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application.properties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69924" y="1367364"/>
            <a:ext cx="5195166" cy="410979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一般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属性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使用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1800" dirty="0"/>
              <a:t>主要用来配置数据库连接、日志相关</a:t>
            </a:r>
            <a:r>
              <a:rPr lang="zh-CN" altLang="en-US" sz="1800" dirty="0" smtClean="0"/>
              <a:t>配置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自定义属性使用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/>
              <a:t>比如配置一些项目需要的实体的属性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城市、学生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城市</a:t>
            </a:r>
            <a:r>
              <a:rPr lang="en-US" altLang="zh-CN" sz="1400" dirty="0" smtClean="0"/>
              <a:t>demo</a:t>
            </a:r>
            <a:endParaRPr lang="zh-CN" altLang="zh-CN" sz="1600" dirty="0"/>
          </a:p>
        </p:txBody>
      </p:sp>
      <p:pic>
        <p:nvPicPr>
          <p:cNvPr id="9" name="图片 8" descr="C:\Users\hp\AppData\Local\Temp\1557924372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72" y="1205345"/>
            <a:ext cx="5929746" cy="223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67" y="3869456"/>
            <a:ext cx="6401956" cy="11591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67" y="5121992"/>
            <a:ext cx="7014868" cy="9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25153" y="300570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Controller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层</a:t>
            </a:r>
            <a:endParaRPr lang="zh-CN" alt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151467"/>
            <a:ext cx="8444089" cy="250613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CityRestController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层实现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Restful HTTP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RequestMapping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处理请求地址映射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method –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指定请求的方法类型：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POST/GET/DELETE/PUT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value –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指定实际的请求地址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PathVariable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- 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请求地址的变量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名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5842" t="51712" r="43421" b="38547"/>
          <a:stretch/>
        </p:blipFill>
        <p:spPr>
          <a:xfrm>
            <a:off x="712264" y="4021797"/>
            <a:ext cx="9482072" cy="169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9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25153" y="300570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Redis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序列化</a:t>
            </a:r>
            <a:endParaRPr lang="zh-CN" alt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825153" y="1530697"/>
            <a:ext cx="10113780" cy="432117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City</a:t>
            </a:r>
            <a:r>
              <a:rPr lang="zh-CN" altLang="en-US" dirty="0" smtClean="0"/>
              <a:t>类</a:t>
            </a:r>
            <a:r>
              <a:rPr lang="zh-CN" altLang="zh-CN" dirty="0" smtClean="0"/>
              <a:t>必须</a:t>
            </a:r>
            <a:r>
              <a:rPr lang="zh-CN" altLang="zh-CN" dirty="0"/>
              <a:t>实现序列化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因</a:t>
            </a:r>
            <a:r>
              <a:rPr lang="zh-CN" altLang="zh-CN" dirty="0" smtClean="0"/>
              <a:t>为</a:t>
            </a:r>
            <a:r>
              <a:rPr lang="en-US" altLang="zh-CN" dirty="0" err="1"/>
              <a:t>redis</a:t>
            </a:r>
            <a:r>
              <a:rPr lang="zh-CN" altLang="zh-CN" dirty="0"/>
              <a:t>保存对象的时候要求对象是序列化的</a:t>
            </a:r>
            <a:endParaRPr lang="en-US" altLang="zh-CN" dirty="0" smtClean="0"/>
          </a:p>
          <a:p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4533" t="32632" r="52464" b="63277"/>
          <a:stretch/>
        </p:blipFill>
        <p:spPr>
          <a:xfrm>
            <a:off x="1264355" y="2235198"/>
            <a:ext cx="8464155" cy="8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9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825153" y="300570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RedisTemplate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对象</a:t>
            </a:r>
            <a:endParaRPr lang="zh-CN" altLang="en-US" sz="3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4BC946AE-1D39-44BC-9B11-D88D0087D6E7}"/>
              </a:ext>
            </a:extLst>
          </p:cNvPr>
          <p:cNvSpPr txBox="1">
            <a:spLocks noChangeArrowheads="1"/>
          </p:cNvSpPr>
          <p:nvPr/>
        </p:nvSpPr>
        <p:spPr>
          <a:xfrm>
            <a:off x="825153" y="1530697"/>
            <a:ext cx="10113780" cy="96414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CityServiceImpl</a:t>
            </a:r>
            <a:r>
              <a:rPr lang="zh-CN" altLang="zh-CN" dirty="0" smtClean="0"/>
              <a:t>城市</a:t>
            </a:r>
            <a:r>
              <a:rPr lang="zh-CN" altLang="zh-CN" dirty="0"/>
              <a:t>业务逻辑实现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spring </a:t>
            </a:r>
            <a:r>
              <a:rPr lang="zh-CN" altLang="zh-CN" dirty="0"/>
              <a:t>封装了</a:t>
            </a:r>
            <a:r>
              <a:rPr lang="en-US" altLang="zh-CN" dirty="0"/>
              <a:t> </a:t>
            </a:r>
            <a:r>
              <a:rPr lang="en-US" altLang="zh-CN" dirty="0" err="1"/>
              <a:t>RedisTemplate</a:t>
            </a:r>
            <a:r>
              <a:rPr lang="en-US" altLang="zh-CN" dirty="0"/>
              <a:t> </a:t>
            </a:r>
            <a:r>
              <a:rPr lang="zh-CN" altLang="zh-CN" dirty="0"/>
              <a:t>对象来进行对</a:t>
            </a:r>
            <a:r>
              <a:rPr lang="en-US" altLang="zh-CN" dirty="0" err="1"/>
              <a:t>redis</a:t>
            </a:r>
            <a:r>
              <a:rPr lang="zh-CN" altLang="zh-CN" dirty="0" smtClean="0"/>
              <a:t>的</a:t>
            </a:r>
            <a:r>
              <a:rPr lang="zh-CN" altLang="en-US" dirty="0"/>
              <a:t>存取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7910" t="37688" r="29381" b="42749"/>
          <a:stretch/>
        </p:blipFill>
        <p:spPr>
          <a:xfrm>
            <a:off x="846666" y="2494844"/>
            <a:ext cx="10092267" cy="26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1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5831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简单项目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Springboot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之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HelloWorld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743587" y="1358127"/>
            <a:ext cx="7707685" cy="410979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一般的步骤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zh-CN" sz="1800" dirty="0"/>
              <a:t>创建一个</a:t>
            </a:r>
            <a:r>
              <a:rPr lang="en-US" altLang="zh-CN" sz="1800" dirty="0" smtClean="0"/>
              <a:t>controller</a:t>
            </a:r>
            <a:r>
              <a:rPr lang="zh-CN" altLang="en-US" sz="1800" dirty="0" smtClean="0"/>
              <a:t>层</a:t>
            </a:r>
            <a:r>
              <a:rPr lang="zh-CN" altLang="zh-CN" sz="1800" dirty="0" smtClean="0"/>
              <a:t>，</a:t>
            </a:r>
            <a:endParaRPr lang="zh-CN" altLang="zh-CN" sz="1800" dirty="0"/>
          </a:p>
          <a:p>
            <a:r>
              <a:rPr lang="zh-CN" altLang="zh-CN" sz="1800" dirty="0"/>
              <a:t>新建一个启动类（</a:t>
            </a:r>
            <a:r>
              <a:rPr lang="en-US" altLang="zh-CN" sz="1800" dirty="0"/>
              <a:t>App-main</a:t>
            </a:r>
            <a:r>
              <a:rPr lang="zh-CN" altLang="zh-CN" sz="1800" dirty="0"/>
              <a:t>方法），</a:t>
            </a:r>
          </a:p>
          <a:p>
            <a:r>
              <a:rPr lang="zh-CN" altLang="zh-CN" sz="1800" dirty="0"/>
              <a:t>测试代码（进行访问测试，默认端口号是</a:t>
            </a:r>
            <a:r>
              <a:rPr lang="en-US" altLang="zh-CN" sz="1800" dirty="0" smtClean="0"/>
              <a:t>8080</a:t>
            </a:r>
            <a:r>
              <a:rPr lang="zh-CN" altLang="zh-CN" sz="1800" dirty="0" smtClean="0"/>
              <a:t>）</a:t>
            </a:r>
            <a:endParaRPr lang="zh-CN" altLang="zh-CN" sz="1800" dirty="0"/>
          </a:p>
          <a:p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8" y="3034146"/>
            <a:ext cx="6176034" cy="265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89711" cy="6635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HelloWorld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之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531150" y="1524382"/>
            <a:ext cx="10989337" cy="410979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j-ea"/>
                <a:ea typeface="+mj-ea"/>
              </a:rPr>
              <a:t>@</a:t>
            </a:r>
            <a:r>
              <a:rPr lang="en-US" altLang="zh-CN" dirty="0" err="1">
                <a:latin typeface="+mj-ea"/>
                <a:ea typeface="+mj-ea"/>
              </a:rPr>
              <a:t>RestController</a:t>
            </a:r>
            <a:r>
              <a:rPr lang="zh-CN" altLang="zh-CN" dirty="0">
                <a:latin typeface="+mj-ea"/>
                <a:ea typeface="+mj-ea"/>
              </a:rPr>
              <a:t>和</a:t>
            </a:r>
            <a:r>
              <a:rPr lang="en-US" altLang="zh-CN" dirty="0">
                <a:latin typeface="+mj-ea"/>
                <a:ea typeface="+mj-ea"/>
              </a:rPr>
              <a:t>@</a:t>
            </a:r>
            <a:r>
              <a:rPr lang="en-US" altLang="zh-CN" dirty="0" err="1">
                <a:latin typeface="+mj-ea"/>
                <a:ea typeface="+mj-ea"/>
              </a:rPr>
              <a:t>RequestMapping</a:t>
            </a:r>
            <a:r>
              <a:rPr lang="zh-CN" altLang="zh-CN" dirty="0">
                <a:latin typeface="+mj-ea"/>
                <a:ea typeface="+mj-ea"/>
              </a:rPr>
              <a:t>注解是来自</a:t>
            </a:r>
            <a:r>
              <a:rPr lang="en-US" altLang="zh-CN" dirty="0" err="1">
                <a:latin typeface="+mj-ea"/>
                <a:ea typeface="+mj-ea"/>
              </a:rPr>
              <a:t>SpringMVC</a:t>
            </a:r>
            <a:r>
              <a:rPr lang="zh-CN" altLang="zh-CN" dirty="0">
                <a:latin typeface="+mj-ea"/>
                <a:ea typeface="+mj-ea"/>
              </a:rPr>
              <a:t>的注解，它们不是</a:t>
            </a:r>
            <a:r>
              <a:rPr lang="en-US" altLang="zh-CN" dirty="0" err="1">
                <a:latin typeface="+mj-ea"/>
                <a:ea typeface="+mj-ea"/>
              </a:rPr>
              <a:t>SpringBoot</a:t>
            </a:r>
            <a:r>
              <a:rPr lang="zh-CN" altLang="zh-CN" dirty="0">
                <a:latin typeface="+mj-ea"/>
                <a:ea typeface="+mj-ea"/>
              </a:rPr>
              <a:t>的特定部分。</a:t>
            </a:r>
          </a:p>
          <a:p>
            <a:r>
              <a:rPr lang="en-US" altLang="zh-CN" dirty="0"/>
              <a:t>1. @</a:t>
            </a:r>
            <a:r>
              <a:rPr lang="en-US" altLang="zh-CN" dirty="0" err="1"/>
              <a:t>RestController</a:t>
            </a:r>
            <a:r>
              <a:rPr lang="zh-CN" altLang="zh-CN" dirty="0"/>
              <a:t>：提供实现了</a:t>
            </a:r>
            <a:r>
              <a:rPr lang="en-US" altLang="zh-CN" dirty="0"/>
              <a:t>REST API</a:t>
            </a:r>
            <a:r>
              <a:rPr lang="zh-CN" altLang="zh-CN" dirty="0"/>
              <a:t>，可以服务</a:t>
            </a:r>
            <a:r>
              <a:rPr lang="en-US" altLang="zh-CN" dirty="0"/>
              <a:t>JSON,XML</a:t>
            </a:r>
            <a:r>
              <a:rPr lang="zh-CN" altLang="zh-CN" dirty="0"/>
              <a:t>或者其他。这里是以</a:t>
            </a:r>
            <a:r>
              <a:rPr lang="en-US" altLang="zh-CN" dirty="0"/>
              <a:t>String</a:t>
            </a:r>
            <a:r>
              <a:rPr lang="zh-CN" altLang="zh-CN" dirty="0"/>
              <a:t>的形式渲染出结果。</a:t>
            </a:r>
          </a:p>
          <a:p>
            <a:r>
              <a:rPr lang="en-US" altLang="zh-CN" dirty="0"/>
              <a:t>2. @</a:t>
            </a:r>
            <a:r>
              <a:rPr lang="en-US" altLang="zh-CN" dirty="0" err="1"/>
              <a:t>RequestMapping</a:t>
            </a:r>
            <a:r>
              <a:rPr lang="zh-CN" altLang="zh-CN" dirty="0"/>
              <a:t>：提供路由信息，”</a:t>
            </a:r>
            <a:r>
              <a:rPr lang="en-US" altLang="zh-CN" dirty="0"/>
              <a:t>/hello</a:t>
            </a:r>
            <a:r>
              <a:rPr lang="zh-CN" altLang="zh-CN" dirty="0"/>
              <a:t>“路径的</a:t>
            </a:r>
            <a:r>
              <a:rPr lang="en-US" altLang="zh-CN" dirty="0"/>
              <a:t>HTTP Request</a:t>
            </a:r>
            <a:r>
              <a:rPr lang="zh-CN" altLang="zh-CN" dirty="0"/>
              <a:t>都会被映射到</a:t>
            </a:r>
            <a:r>
              <a:rPr lang="en-US" altLang="zh-CN" dirty="0" err="1"/>
              <a:t>sayHello</a:t>
            </a:r>
            <a:r>
              <a:rPr lang="zh-CN" altLang="zh-CN" dirty="0"/>
              <a:t>方法进行处理。可以通过</a:t>
            </a:r>
            <a:r>
              <a:rPr lang="en-US" altLang="zh-CN" dirty="0"/>
              <a:t>localhost:8080/hello</a:t>
            </a:r>
            <a:r>
              <a:rPr lang="zh-CN" altLang="zh-CN" dirty="0"/>
              <a:t>访问到 </a:t>
            </a:r>
            <a:r>
              <a:rPr lang="en-US" altLang="zh-CN" dirty="0"/>
              <a:t>Hello, World</a:t>
            </a:r>
            <a:r>
              <a:rPr lang="en-US" altLang="zh-CN" dirty="0" smtClean="0"/>
              <a:t>!</a:t>
            </a:r>
            <a:endParaRPr lang="zh-CN" altLang="zh-CN" sz="1800" dirty="0"/>
          </a:p>
          <a:p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9" name="图片 8" descr="C:\Users\hp\AppData\Local\Temp\1557925313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109" y="3487201"/>
            <a:ext cx="5572364" cy="2642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2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41089" cy="642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HelloWorld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之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启动类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69924" y="1367364"/>
            <a:ext cx="10930949" cy="410979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r>
              <a:rPr lang="zh-CN" altLang="zh-CN" dirty="0"/>
              <a:t>：</a:t>
            </a:r>
            <a:r>
              <a:rPr lang="en-US" altLang="zh-CN" dirty="0"/>
              <a:t>Spring Boot </a:t>
            </a:r>
            <a:r>
              <a:rPr lang="zh-CN" altLang="zh-CN" dirty="0"/>
              <a:t>应用的标识</a:t>
            </a:r>
          </a:p>
          <a:p>
            <a:r>
              <a:rPr lang="en-US" altLang="zh-CN" dirty="0" smtClean="0"/>
              <a:t> </a:t>
            </a:r>
            <a:r>
              <a:rPr lang="en-US" altLang="zh-CN" sz="1800" dirty="0"/>
              <a:t>Application</a:t>
            </a:r>
            <a:r>
              <a:rPr lang="zh-CN" altLang="zh-CN" sz="1800" dirty="0"/>
              <a:t>很简单，一个</a:t>
            </a:r>
            <a:r>
              <a:rPr lang="en-US" altLang="zh-CN" sz="1800" dirty="0"/>
              <a:t>main</a:t>
            </a:r>
            <a:r>
              <a:rPr lang="zh-CN" altLang="zh-CN" sz="1800" dirty="0"/>
              <a:t>函数作为主入口。</a:t>
            </a:r>
            <a:r>
              <a:rPr lang="en-US" altLang="zh-CN" sz="1800" dirty="0" err="1"/>
              <a:t>SpringApplication</a:t>
            </a:r>
            <a:r>
              <a:rPr lang="zh-CN" altLang="zh-CN" sz="1800" dirty="0"/>
              <a:t>引导应用，并将</a:t>
            </a:r>
            <a:r>
              <a:rPr lang="en-US" altLang="zh-CN" sz="1800" dirty="0"/>
              <a:t>Application</a:t>
            </a:r>
            <a:r>
              <a:rPr lang="zh-CN" altLang="zh-CN" sz="1800" dirty="0"/>
              <a:t>本身作为参数传递给</a:t>
            </a:r>
            <a:r>
              <a:rPr lang="en-US" altLang="zh-CN" sz="1800" dirty="0"/>
              <a:t>run</a:t>
            </a:r>
            <a:r>
              <a:rPr lang="zh-CN" altLang="zh-CN" sz="1800" dirty="0"/>
              <a:t>方法。具体</a:t>
            </a:r>
            <a:r>
              <a:rPr lang="en-US" altLang="zh-CN" sz="1800" dirty="0"/>
              <a:t>run</a:t>
            </a:r>
            <a:r>
              <a:rPr lang="zh-CN" altLang="zh-CN" sz="1800" dirty="0"/>
              <a:t>方法会启动嵌入式的</a:t>
            </a:r>
            <a:r>
              <a:rPr lang="en-US" altLang="zh-CN" sz="1800" dirty="0"/>
              <a:t>Tomcat</a:t>
            </a:r>
            <a:r>
              <a:rPr lang="zh-CN" altLang="zh-CN" sz="1800" dirty="0"/>
              <a:t>并初始化</a:t>
            </a:r>
            <a:r>
              <a:rPr lang="en-US" altLang="zh-CN" sz="1800" dirty="0"/>
              <a:t>Spring</a:t>
            </a:r>
            <a:r>
              <a:rPr lang="zh-CN" altLang="zh-CN" sz="1800" dirty="0"/>
              <a:t>环境及其各</a:t>
            </a:r>
            <a:r>
              <a:rPr lang="en-US" altLang="zh-CN" sz="1800" dirty="0"/>
              <a:t>Spring</a:t>
            </a:r>
            <a:r>
              <a:rPr lang="zh-CN" altLang="zh-CN" sz="1800" dirty="0"/>
              <a:t>组件。</a:t>
            </a:r>
          </a:p>
          <a:p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8" name="图片 7" descr="C:\Users\hp\AppData\Local\Temp\1557925531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035" y="2692401"/>
            <a:ext cx="5190838" cy="25446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22593" y="47958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最后测试：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访问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CN" kern="100" dirty="0" smtClean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localhost:8080/hello</a:t>
            </a:r>
            <a:r>
              <a:rPr lang="en-US" altLang="zh-CN" kern="100" dirty="0" smtClean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即可在页面中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看到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Hello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World!!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7844" cy="5266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69924" y="1245945"/>
            <a:ext cx="10986367" cy="5051909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五个关键要素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sz="1800" dirty="0" smtClean="0"/>
              <a:t>资源</a:t>
            </a:r>
            <a:r>
              <a:rPr lang="zh-CN" altLang="zh-CN" sz="1800" dirty="0"/>
              <a:t>（</a:t>
            </a:r>
            <a:r>
              <a:rPr lang="en-US" altLang="zh-CN" sz="1800" dirty="0"/>
              <a:t>Resource</a:t>
            </a:r>
            <a:r>
              <a:rPr lang="zh-CN" altLang="zh-CN" sz="1800" dirty="0"/>
              <a:t>）</a:t>
            </a:r>
          </a:p>
          <a:p>
            <a:r>
              <a:rPr lang="zh-CN" altLang="zh-CN" sz="1800" dirty="0"/>
              <a:t>资源的表述（</a:t>
            </a:r>
            <a:r>
              <a:rPr lang="en-US" altLang="zh-CN" sz="1800" dirty="0"/>
              <a:t>Representation</a:t>
            </a:r>
            <a:r>
              <a:rPr lang="zh-CN" altLang="zh-CN" sz="1800" dirty="0"/>
              <a:t>）</a:t>
            </a:r>
          </a:p>
          <a:p>
            <a:r>
              <a:rPr lang="zh-CN" altLang="zh-CN" sz="1800" dirty="0"/>
              <a:t>状态转移（</a:t>
            </a:r>
            <a:r>
              <a:rPr lang="en-US" altLang="zh-CN" sz="1800" dirty="0"/>
              <a:t>State Transfer</a:t>
            </a:r>
            <a:r>
              <a:rPr lang="zh-CN" altLang="zh-CN" sz="1800" dirty="0"/>
              <a:t>）</a:t>
            </a:r>
          </a:p>
          <a:p>
            <a:r>
              <a:rPr lang="zh-CN" altLang="zh-CN" sz="1800" dirty="0"/>
              <a:t>统一接口（</a:t>
            </a:r>
            <a:r>
              <a:rPr lang="en-US" altLang="zh-CN" sz="1800" dirty="0"/>
              <a:t>Uniform Interface</a:t>
            </a:r>
            <a:r>
              <a:rPr lang="zh-CN" altLang="zh-CN" sz="1800" dirty="0"/>
              <a:t>）</a:t>
            </a:r>
          </a:p>
          <a:p>
            <a:r>
              <a:rPr lang="zh-CN" altLang="zh-CN" sz="1800" dirty="0"/>
              <a:t>超文本驱动（</a:t>
            </a:r>
            <a:r>
              <a:rPr lang="en-US" altLang="zh-CN" sz="1800" dirty="0"/>
              <a:t>Hypertext Driven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六个特征：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sz="1800" dirty="0"/>
              <a:t>面向资源是</a:t>
            </a:r>
            <a:r>
              <a:rPr lang="en-US" altLang="zh-CN" sz="1800" dirty="0"/>
              <a:t> REST </a:t>
            </a:r>
            <a:r>
              <a:rPr lang="zh-CN" altLang="zh-CN" sz="1800" dirty="0"/>
              <a:t>最明显的特征，即，</a:t>
            </a:r>
            <a:r>
              <a:rPr lang="en-US" altLang="zh-CN" sz="1800" dirty="0"/>
              <a:t>REST </a:t>
            </a:r>
            <a:r>
              <a:rPr lang="zh-CN" altLang="zh-CN" sz="1800" dirty="0"/>
              <a:t>架构设计是以资源抽象为核心展开的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 smtClean="0"/>
              <a:t>可寻址：</a:t>
            </a:r>
            <a:r>
              <a:rPr lang="zh-CN" altLang="zh-CN" sz="1800" dirty="0"/>
              <a:t>每一个资源在</a:t>
            </a:r>
            <a:r>
              <a:rPr lang="en-US" altLang="zh-CN" sz="1800" dirty="0"/>
              <a:t> Web </a:t>
            </a:r>
            <a:r>
              <a:rPr lang="zh-CN" altLang="zh-CN" sz="1800" dirty="0"/>
              <a:t>之上都有自己的地址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 smtClean="0"/>
              <a:t>连通性：</a:t>
            </a:r>
            <a:r>
              <a:rPr lang="zh-CN" altLang="zh-CN" sz="1800" dirty="0"/>
              <a:t>应该尽量避免设计孤立的资源，除了设计资源本身，还需要设计资源之间的关联关系，并且通过超链接将资源关联起来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 smtClean="0"/>
              <a:t>无</a:t>
            </a:r>
            <a:r>
              <a:rPr lang="zh-CN" altLang="zh-CN" sz="1800" dirty="0"/>
              <a:t>状态、统一</a:t>
            </a:r>
            <a:r>
              <a:rPr lang="zh-CN" altLang="zh-CN" sz="1800" dirty="0" smtClean="0"/>
              <a:t>接口</a:t>
            </a:r>
            <a:r>
              <a:rPr lang="zh-CN" altLang="en-US" sz="1800" dirty="0" smtClean="0"/>
              <a:t>、</a:t>
            </a:r>
            <a:r>
              <a:rPr lang="zh-CN" altLang="zh-CN" sz="1800" dirty="0" smtClean="0"/>
              <a:t>超文本驱动</a:t>
            </a:r>
            <a:r>
              <a:rPr lang="zh-CN" altLang="en-US" sz="1800" dirty="0" smtClean="0"/>
              <a:t>。</a:t>
            </a:r>
            <a:endParaRPr lang="zh-CN" altLang="zh-CN" sz="1800" dirty="0"/>
          </a:p>
          <a:p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87" y="1128086"/>
            <a:ext cx="7112000" cy="30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2322</Words>
  <Application>Microsoft Office PowerPoint</Application>
  <PresentationFormat>宽屏</PresentationFormat>
  <Paragraphs>356</Paragraphs>
  <Slides>52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Arial Unicode MS</vt:lpstr>
      <vt:lpstr>Source Code Pro</vt:lpstr>
      <vt:lpstr>等线</vt:lpstr>
      <vt:lpstr>等线 Light</vt:lpstr>
      <vt:lpstr>宋体</vt:lpstr>
      <vt:lpstr>微软雅黑</vt:lpstr>
      <vt:lpstr>Arial</vt:lpstr>
      <vt:lpstr>Century Gothic</vt:lpstr>
      <vt:lpstr>Times New Roman</vt:lpstr>
      <vt:lpstr>Wingdings</vt:lpstr>
      <vt:lpstr>Office 主题​​</vt:lpstr>
      <vt:lpstr>PowerPoint 演示文稿</vt:lpstr>
      <vt:lpstr>PowerPoint 演示文稿</vt:lpstr>
      <vt:lpstr>配置环境  pom.xml</vt:lpstr>
      <vt:lpstr>配置环境  pom.xml</vt:lpstr>
      <vt:lpstr>配置环境  application.properties</vt:lpstr>
      <vt:lpstr>简单项目Springboot 之HelloWorld</vt:lpstr>
      <vt:lpstr>HelloWorld之Controller层</vt:lpstr>
      <vt:lpstr>HelloWorld之启动类</vt:lpstr>
      <vt:lpstr>RESTful API权限</vt:lpstr>
      <vt:lpstr>RESTful API权限控制</vt:lpstr>
      <vt:lpstr>权限控制——拦截器</vt:lpstr>
      <vt:lpstr>拦截器实现RESTful权限控制（关键部分）</vt:lpstr>
      <vt:lpstr>拦截器实现RESTful权限控制（关键部分）</vt:lpstr>
      <vt:lpstr>PowerPoint 演示文稿</vt:lpstr>
      <vt:lpstr>模板引擎是什么？</vt:lpstr>
      <vt:lpstr>为什么用模板引擎？</vt:lpstr>
      <vt:lpstr>常见的模板引擎？</vt:lpstr>
      <vt:lpstr>关于Thymeleaf</vt:lpstr>
      <vt:lpstr>关于Thymeleaf</vt:lpstr>
      <vt:lpstr>Springboot集成Thymeleaf</vt:lpstr>
      <vt:lpstr>Springboot集成Thymeleaf</vt:lpstr>
      <vt:lpstr>Springboot集成Thymeleaf</vt:lpstr>
      <vt:lpstr>Springboot集成Thymeleaf</vt:lpstr>
      <vt:lpstr>关于FreeMarker</vt:lpstr>
      <vt:lpstr>关于FreeMarker</vt:lpstr>
      <vt:lpstr>Springboot集成FreeMarker</vt:lpstr>
      <vt:lpstr>Springboot集成FreeMarker</vt:lpstr>
      <vt:lpstr>Springboot集成FreeMarker</vt:lpstr>
      <vt:lpstr>Springboot集成FreeMarker</vt:lpstr>
      <vt:lpstr>关于Jsp</vt:lpstr>
      <vt:lpstr>Springboot集成Jsp</vt:lpstr>
      <vt:lpstr>Springboot热部署</vt:lpstr>
      <vt:lpstr>Springboot热部署步骤</vt:lpstr>
      <vt:lpstr>SpringBoot 集成 Mybatis  以及实现 Restful 服务</vt:lpstr>
      <vt:lpstr>    添加Mysql连接和Mybatis依赖</vt:lpstr>
      <vt:lpstr>    配置数据库和Mybatis</vt:lpstr>
      <vt:lpstr>    CityMapper.xml</vt:lpstr>
      <vt:lpstr>    实现Restful服务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1569196256@qq.com</dc:creator>
  <cp:lastModifiedBy>卢 振洁</cp:lastModifiedBy>
  <cp:revision>29</cp:revision>
  <dcterms:created xsi:type="dcterms:W3CDTF">2019-05-15T18:40:33Z</dcterms:created>
  <dcterms:modified xsi:type="dcterms:W3CDTF">2019-05-16T11:04:50Z</dcterms:modified>
</cp:coreProperties>
</file>