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1" r:id="rId5"/>
    <p:sldId id="262" r:id="rId6"/>
    <p:sldId id="263" r:id="rId8"/>
    <p:sldId id="271" r:id="rId9"/>
    <p:sldId id="272" r:id="rId10"/>
    <p:sldId id="280" r:id="rId11"/>
    <p:sldId id="281" r:id="rId12"/>
    <p:sldId id="282" r:id="rId13"/>
    <p:sldId id="283" r:id="rId14"/>
    <p:sldId id="284" r:id="rId15"/>
    <p:sldId id="286" r:id="rId16"/>
    <p:sldId id="285" r:id="rId17"/>
    <p:sldId id="287" r:id="rId18"/>
    <p:sldId id="289" r:id="rId19"/>
    <p:sldId id="293" r:id="rId20"/>
    <p:sldId id="297" r:id="rId21"/>
    <p:sldId id="298" r:id="rId22"/>
    <p:sldId id="299" r:id="rId23"/>
    <p:sldId id="302" r:id="rId24"/>
    <p:sldId id="306" r:id="rId25"/>
    <p:sldId id="307" r:id="rId26"/>
    <p:sldId id="30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F52C"/>
    <a:srgbClr val="FFC000"/>
    <a:srgbClr val="ED7D31"/>
    <a:srgbClr val="182028"/>
    <a:srgbClr val="5B5B59"/>
    <a:srgbClr val="484847"/>
    <a:srgbClr val="363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78" y="-15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0BA89-EBEE-4922-8FEA-58535B6D7C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0E37B-33BA-4D46-9E1B-CBC288661C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通过生成器创建的应用一般都有如上目录结构</a:t>
            </a:r>
            <a:endParaRPr lang="zh-CN" altLang="en-US"/>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Express 是一款提供路由和中间件的 Web 框架，但其本身的功能却异常精简。</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app和router是形为function(request, response, next)形式的函数对象，使用app.verb()，router.verb()形式函数实现路由注册（路由注册本质上是一个观察者模式）。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Express将上面代码中对每个rest资源的操作(switch分支)转换为路由，</a:t>
            </a:r>
            <a:endParaRPr lang="zh-CN" altLang="en-US"/>
          </a:p>
          <a:p>
            <a:r>
              <a:rPr lang="zh-CN" altLang="en-US"/>
              <a:t>路由中的路径为rest资源的URI，处理端点为function(request, response, next)形式、对rest资源的操作函数。</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在处理不同路径的HTTP请求时，常常需要在请求处理前和处理后做一些通用操作，这种应用需求是一个典型的AOP应用要求。</a:t>
            </a:r>
            <a:endParaRPr lang="zh-CN" altLang="en-US"/>
          </a:p>
          <a:p>
            <a:r>
              <a:rPr lang="zh-CN" altLang="en-US"/>
              <a:t>Express中允许定义一个具有通配路径的路由，在调用其它路径的路由前会先调用该通配路径路由。此通配路径路由也成为其它路径路由切面的一个注入点，</a:t>
            </a:r>
            <a:endParaRPr lang="zh-CN" altLang="en-US"/>
          </a:p>
          <a:p>
            <a:endParaRPr lang="zh-CN" altLang="en-US"/>
          </a:p>
          <a:p>
            <a:r>
              <a:rPr lang="zh-CN" altLang="en-US"/>
              <a:t>上述代码中，在执行router的'/chart1'路由和'/querymysql/:id'路由之前都会执行timelog函数，在日志中记录当前路由执行时间。</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在Node.js中，由于多使用异步函数，常会出现异步回调函数中嵌套异步回调函数的情形。当出现多重异步回调时,则代码会变得混乱和难以维护。</a:t>
            </a:r>
            <a:endParaRPr lang="zh-CN" altLang="en-US"/>
          </a:p>
          <a:p>
            <a:endParaRPr lang="zh-CN" altLang="en-US"/>
          </a:p>
          <a:p>
            <a:r>
              <a:rPr lang="zh-CN" altLang="en-US"/>
              <a:t>Express中路由的责任链应用特性使得多重异步嵌套的代码变得清晰和优雅。</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责任链模式本质上是一个逐级调用模型。在分布式服务架构（微服务架构）中，深度调用常常需要考虑调用可达性问题，</a:t>
            </a:r>
            <a:endParaRPr lang="zh-CN" altLang="en-US"/>
          </a:p>
          <a:p>
            <a:r>
              <a:rPr lang="zh-CN" altLang="en-US"/>
              <a:t>即需要考虑某级调用会否一直不响应。调用可达性问题常使用熔断器模式，即在调用端设置一个熔断器，熔断条件产生时，</a:t>
            </a:r>
            <a:endParaRPr lang="zh-CN" altLang="en-US"/>
          </a:p>
          <a:p>
            <a:r>
              <a:rPr lang="zh-CN" altLang="en-US"/>
              <a:t>熔断器发生熔断，返回给调用方调用失败信息</a:t>
            </a:r>
            <a:endParaRPr lang="zh-CN" altLang="en-US"/>
          </a:p>
          <a:p>
            <a:endParaRPr lang="zh-CN" altLang="en-US"/>
          </a:p>
          <a:p>
            <a:r>
              <a:rPr lang="zh-CN" altLang="en-US"/>
              <a:t>代码：对于一些有处理时间要求的请求，当在指定时间内没有完成处理，需要向请求方返回处理失败信息。针对此应用场景，</a:t>
            </a:r>
            <a:endParaRPr lang="zh-CN" altLang="en-US"/>
          </a:p>
          <a:p>
            <a:r>
              <a:rPr lang="zh-CN" altLang="en-US"/>
              <a:t>可在Express路由中设置超时熔断器，当处理超时，开启熔断器，通知请求方本次处理请求失败。</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package.json用于项目依赖配置及开发者信息，scripts属性是用于定义操作命令的，可以非常方便的增加启动命令，</a:t>
            </a:r>
            <a:endParaRPr lang="zh-CN" altLang="en-US"/>
          </a:p>
          <a:p>
            <a:r>
              <a:rPr lang="zh-CN" altLang="en-US"/>
              <a:t>比如默认的start，用npm start代表执行node ./bin/www命令。当在 dependencies 中添加依赖的模块时，</a:t>
            </a:r>
            <a:endParaRPr lang="zh-CN" altLang="en-US"/>
          </a:p>
          <a:p>
            <a:r>
              <a:rPr lang="zh-CN" altLang="en-US"/>
              <a:t>运行 npm install ，npm 会检查当前目录下的 package.json，并自动安装所有指定的模块。</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文件 /bin/www 是应用入口！它做的第一件事是 require() “真实”的应用入</a:t>
            </a:r>
            <a:endParaRPr lang="zh-CN" altLang="en-US"/>
          </a:p>
          <a:p>
            <a:pPr algn="l"/>
            <a:r>
              <a:rPr lang="zh-CN" altLang="en-US">
                <a:sym typeface="+mn-ea"/>
              </a:rPr>
              <a:t>口（即项目根目录中的 app.js ），app.js 会设置并返回 express() 应用对象。</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此文件创建一个 express 应用对象（依照惯例命名为 app），通过各种设置选项和中间件来设置这个应用，</a:t>
            </a:r>
            <a:endParaRPr lang="zh-CN" altLang="en-US"/>
          </a:p>
          <a:p>
            <a:r>
              <a:rPr lang="zh-CN" altLang="en-US"/>
              <a:t>然后从该模块中导出。代码只展示了文件中创建和导出应用对象的部分</a:t>
            </a:r>
            <a:endParaRPr lang="zh-CN" altLang="en-US"/>
          </a:p>
          <a:p>
            <a:endParaRPr lang="zh-CN" altLang="en-US"/>
          </a:p>
          <a:p>
            <a:r>
              <a:rPr lang="zh-CN" altLang="en-US"/>
              <a:t>下面我们用导入的 express 模块来创建 app 对象，然后使用它来设置视图（模板）引擎。</a:t>
            </a:r>
            <a:endParaRPr lang="zh-CN" altLang="en-US"/>
          </a:p>
          <a:p>
            <a:r>
              <a:rPr lang="zh-CN" altLang="en-US"/>
              <a:t>设置引擎分两步：首先设置 'views' 以指定模板的存储文件夹（此处设为子文件夹 /views）。然后设置 'view engine' 以指定模板库（本例中设为 “pug” ）。</a:t>
            </a:r>
            <a:endParaRPr lang="zh-CN" altLang="en-US"/>
          </a:p>
          <a:p>
            <a:endParaRPr lang="zh-CN" altLang="en-US"/>
          </a:p>
          <a:p>
            <a:r>
              <a:rPr lang="zh-CN" altLang="en-US"/>
              <a:t>下一组 app.use() 调用将中间件库添加进请求处理链。除了之前导入的第三方库之外，</a:t>
            </a:r>
            <a:endParaRPr lang="zh-CN" altLang="en-US"/>
          </a:p>
          <a:p>
            <a:r>
              <a:rPr lang="zh-CN" altLang="en-US"/>
              <a:t>我们还使用 express.static 中间件将项目根目录下所有静态文件托管至 /public 目录。</a:t>
            </a:r>
            <a:endParaRPr lang="zh-CN" altLang="en-US"/>
          </a:p>
          <a:p>
            <a:endParaRPr lang="zh-CN" altLang="en-US"/>
          </a:p>
          <a:p>
            <a:r>
              <a:rPr lang="zh-CN" altLang="en-US"/>
              <a:t>错误处理函数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我们先来分析一下从浏览器地址栏输入url到客户端显示数据之间这个过程到底发生了什么。</a:t>
            </a:r>
            <a:endParaRPr lang="zh-CN" altLang="en-US"/>
          </a:p>
          <a:p>
            <a:endParaRPr lang="zh-CN" altLang="en-US"/>
          </a:p>
          <a:p>
            <a:endParaRPr lang="zh-CN" altLang="en-US"/>
          </a:p>
          <a:p>
            <a:endParaRPr lang="zh-CN" altLang="en-US"/>
          </a:p>
          <a:p>
            <a:r>
              <a:rPr lang="zh-CN" altLang="en-US"/>
              <a:t>浏览器向服务器发送一个请求后，服务器直接通过request.定位属性的方式得到通过request携带过去的数据（有用户输入的数据和浏览器本身的数据信息）。这中间就一定有一个函数将这些数据分类做了处理，已经处理好了，最后让request对象调用使用，对的，这个处理数据处理函数就是我们要说的 中间件 。由此可见，中间件可以总结以下几点：</a:t>
            </a:r>
            <a:endParaRPr lang="zh-CN" altLang="en-US"/>
          </a:p>
          <a:p>
            <a:endParaRPr lang="zh-CN" altLang="en-US"/>
          </a:p>
          <a:p>
            <a:r>
              <a:rPr lang="zh-CN" altLang="en-US"/>
              <a:t>1、封装了一些处理一个完整事件的功能函数。</a:t>
            </a:r>
            <a:endParaRPr lang="zh-CN" altLang="en-US"/>
          </a:p>
          <a:p>
            <a:endParaRPr lang="zh-CN" altLang="en-US"/>
          </a:p>
          <a:p>
            <a:r>
              <a:rPr lang="zh-CN" altLang="en-US"/>
              <a:t>2、非内置的中间件需要通过安装后，require到文件就可以运行。</a:t>
            </a:r>
            <a:endParaRPr lang="zh-CN" altLang="en-US"/>
          </a:p>
          <a:p>
            <a:endParaRPr lang="zh-CN" altLang="en-US"/>
          </a:p>
          <a:p>
            <a:r>
              <a:rPr lang="zh-CN" altLang="en-US"/>
              <a:t>3、封装了一些或许复杂但肯定是通用的功能。</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路由级使用 router.use() 或 router.VERB() 加载。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solidFill>
          <a:srgbClr val="FCFBF9"/>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8FE53-55C0-41F9-8266-CAC9071067F6}" type="slidenum">
              <a:rPr lang="zh-CN" altLang="en-US" smtClean="0"/>
            </a:fld>
            <a:endParaRPr lang="zh-CN" altLang="en-US"/>
          </a:p>
        </p:txBody>
      </p:sp>
      <p:sp>
        <p:nvSpPr>
          <p:cNvPr id="9" name="矩形 8"/>
          <p:cNvSpPr/>
          <p:nvPr userDrawn="1"/>
        </p:nvSpPr>
        <p:spPr>
          <a:xfrm>
            <a:off x="8733453" y="6414793"/>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E94DBC1-2A95-4A71-A1D5-28FEDFD9CF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A8FE53-55C0-41F9-8266-CAC9071067F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4DBC1-2A95-4A71-A1D5-28FEDFD9CFB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8FE53-55C0-41F9-8266-CAC9071067F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2"/>
          <p:cNvSpPr/>
          <p:nvPr/>
        </p:nvSpPr>
        <p:spPr>
          <a:xfrm rot="5248205">
            <a:off x="375695" y="834566"/>
            <a:ext cx="2012216" cy="202070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815" y="1684655"/>
            <a:ext cx="12117070" cy="1322070"/>
          </a:xfrm>
          <a:prstGeom prst="rect">
            <a:avLst/>
          </a:prstGeom>
          <a:noFill/>
        </p:spPr>
        <p:txBody>
          <a:bodyPr wrap="square" rtlCol="0">
            <a:spAutoFit/>
          </a:bodyPr>
          <a:p>
            <a:pPr algn="ctr"/>
            <a:r>
              <a:rPr lang="en-US" altLang="zh-CN" sz="8000"/>
              <a:t>Express</a:t>
            </a:r>
            <a:r>
              <a:rPr lang="zh-CN" altLang="en-US" sz="8000"/>
              <a:t>框架</a:t>
            </a:r>
            <a:endParaRPr lang="zh-CN" altLang="en-US" sz="8000"/>
          </a:p>
        </p:txBody>
      </p:sp>
      <p:sp>
        <p:nvSpPr>
          <p:cNvPr id="3" name="文本框 2"/>
          <p:cNvSpPr txBox="1"/>
          <p:nvPr/>
        </p:nvSpPr>
        <p:spPr>
          <a:xfrm>
            <a:off x="5727065" y="3522345"/>
            <a:ext cx="4559300" cy="368300"/>
          </a:xfrm>
          <a:prstGeom prst="rect">
            <a:avLst/>
          </a:prstGeom>
          <a:noFill/>
        </p:spPr>
        <p:txBody>
          <a:bodyPr wrap="square" rtlCol="0">
            <a:spAutoFit/>
          </a:bodyPr>
          <a:p>
            <a:r>
              <a:rPr lang="zh-CN" altLang="en-US"/>
              <a:t>－安鑫，张一驰，马兵，曾威，黄文浦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中间件的类别</a:t>
            </a:r>
            <a:endParaRPr lang="zh-CN" altLang="en-US" sz="2400"/>
          </a:p>
        </p:txBody>
      </p:sp>
      <p:sp>
        <p:nvSpPr>
          <p:cNvPr id="12" name="文本框 11"/>
          <p:cNvSpPr txBox="1"/>
          <p:nvPr/>
        </p:nvSpPr>
        <p:spPr>
          <a:xfrm>
            <a:off x="2995295" y="1998345"/>
            <a:ext cx="5536565" cy="2861310"/>
          </a:xfrm>
          <a:prstGeom prst="rect">
            <a:avLst/>
          </a:prstGeom>
          <a:noFill/>
        </p:spPr>
        <p:txBody>
          <a:bodyPr wrap="square" rtlCol="0">
            <a:spAutoFit/>
          </a:bodyPr>
          <a:p>
            <a:pPr marL="342900" indent="-342900" algn="l">
              <a:lnSpc>
                <a:spcPct val="150000"/>
              </a:lnSpc>
              <a:buFont typeface="Wingdings" panose="05000000000000000000" charset="0"/>
              <a:buChar char=""/>
            </a:pPr>
            <a:r>
              <a:rPr lang="zh-CN" altLang="en-US" sz="2400">
                <a:sym typeface="+mn-ea"/>
              </a:rPr>
              <a:t>应用层中间件</a:t>
            </a:r>
            <a:endParaRPr lang="zh-CN" altLang="en-US" sz="2400">
              <a:sym typeface="+mn-ea"/>
            </a:endParaRPr>
          </a:p>
          <a:p>
            <a:pPr marL="342900" indent="-342900" algn="l">
              <a:lnSpc>
                <a:spcPct val="150000"/>
              </a:lnSpc>
              <a:buFont typeface="Wingdings" panose="05000000000000000000" charset="0"/>
              <a:buChar char=""/>
            </a:pPr>
            <a:r>
              <a:rPr lang="zh-CN" altLang="en-US" sz="2400">
                <a:sym typeface="+mn-ea"/>
              </a:rPr>
              <a:t>路由器层中间件</a:t>
            </a:r>
            <a:endParaRPr lang="zh-CN" altLang="en-US" sz="2400">
              <a:sym typeface="+mn-ea"/>
            </a:endParaRPr>
          </a:p>
          <a:p>
            <a:pPr marL="342900" indent="-342900" algn="l">
              <a:lnSpc>
                <a:spcPct val="150000"/>
              </a:lnSpc>
              <a:buFont typeface="Wingdings" panose="05000000000000000000" charset="0"/>
              <a:buChar char=""/>
            </a:pPr>
            <a:r>
              <a:rPr lang="zh-CN" altLang="en-US" sz="2400">
                <a:sym typeface="+mn-ea"/>
              </a:rPr>
              <a:t>错误处理中间件</a:t>
            </a:r>
            <a:endParaRPr lang="zh-CN" altLang="en-US" sz="2400">
              <a:sym typeface="+mn-ea"/>
            </a:endParaRPr>
          </a:p>
          <a:p>
            <a:pPr marL="342900" indent="-342900" algn="l">
              <a:lnSpc>
                <a:spcPct val="150000"/>
              </a:lnSpc>
              <a:buFont typeface="Wingdings" panose="05000000000000000000" charset="0"/>
              <a:buChar char=""/>
            </a:pPr>
            <a:r>
              <a:rPr lang="zh-CN" altLang="en-US" sz="2400">
                <a:sym typeface="+mn-ea"/>
              </a:rPr>
              <a:t>内置中间件</a:t>
            </a:r>
            <a:endParaRPr lang="zh-CN" altLang="en-US" sz="2400">
              <a:sym typeface="+mn-ea"/>
            </a:endParaRPr>
          </a:p>
          <a:p>
            <a:pPr marL="342900" indent="-342900" algn="l">
              <a:lnSpc>
                <a:spcPct val="150000"/>
              </a:lnSpc>
              <a:buFont typeface="Wingdings" panose="05000000000000000000" charset="0"/>
              <a:buChar char=""/>
            </a:pPr>
            <a:r>
              <a:rPr lang="zh-CN" altLang="en-US" sz="2400">
                <a:sym typeface="+mn-ea"/>
              </a:rPr>
              <a:t>第三方中间件</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应用级中间件</a:t>
            </a:r>
            <a:endParaRPr lang="zh-CN" altLang="en-US" sz="2400"/>
          </a:p>
        </p:txBody>
      </p:sp>
      <p:sp>
        <p:nvSpPr>
          <p:cNvPr id="3" name="文本框 2"/>
          <p:cNvSpPr txBox="1"/>
          <p:nvPr/>
        </p:nvSpPr>
        <p:spPr>
          <a:xfrm>
            <a:off x="1870710" y="1886585"/>
            <a:ext cx="9210040" cy="645160"/>
          </a:xfrm>
          <a:prstGeom prst="rect">
            <a:avLst/>
          </a:prstGeom>
          <a:noFill/>
        </p:spPr>
        <p:txBody>
          <a:bodyPr wrap="none" rtlCol="0">
            <a:spAutoFit/>
          </a:bodyPr>
          <a:p>
            <a:pPr algn="l"/>
            <a:r>
              <a:rPr lang="zh-CN" altLang="en-US"/>
              <a:t>应用级中间件绑定到app对象使用app.use和app.METHOD()-需要处理http请求的方法，</a:t>
            </a:r>
            <a:endParaRPr lang="zh-CN" altLang="en-US"/>
          </a:p>
          <a:p>
            <a:pPr algn="l"/>
            <a:r>
              <a:rPr lang="zh-CN" altLang="en-US"/>
              <a:t>例如GET、PUT、POST</a:t>
            </a:r>
            <a:endParaRPr lang="zh-CN" altLang="en-US"/>
          </a:p>
        </p:txBody>
      </p:sp>
      <p:sp>
        <p:nvSpPr>
          <p:cNvPr id="4" name="文本框 3"/>
          <p:cNvSpPr txBox="1"/>
          <p:nvPr/>
        </p:nvSpPr>
        <p:spPr>
          <a:xfrm>
            <a:off x="1957070" y="2531745"/>
            <a:ext cx="8907145" cy="3969385"/>
          </a:xfrm>
          <a:prstGeom prst="rect">
            <a:avLst/>
          </a:prstGeom>
          <a:solidFill>
            <a:schemeClr val="tx1"/>
          </a:solidFill>
        </p:spPr>
        <p:txBody>
          <a:bodyPr wrap="square" rtlCol="0">
            <a:spAutoFit/>
          </a:bodyPr>
          <a:p>
            <a:pPr algn="l"/>
            <a:r>
              <a:rPr lang="zh-CN" altLang="en-US" sz="1400">
                <a:solidFill>
                  <a:srgbClr val="60F52C"/>
                </a:solidFill>
              </a:rPr>
              <a:t>var app = express();</a:t>
            </a:r>
            <a:endParaRPr lang="zh-CN" altLang="en-US" sz="1400">
              <a:solidFill>
                <a:srgbClr val="60F52C"/>
              </a:solidFill>
            </a:endParaRPr>
          </a:p>
          <a:p>
            <a:pPr algn="l"/>
            <a:endParaRPr lang="zh-CN" altLang="en-US" sz="1400">
              <a:solidFill>
                <a:srgbClr val="60F52C"/>
              </a:solidFill>
            </a:endParaRPr>
          </a:p>
          <a:p>
            <a:pPr algn="l"/>
            <a:r>
              <a:rPr lang="zh-CN" altLang="en-US" sz="1400">
                <a:solidFill>
                  <a:srgbClr val="60F52C"/>
                </a:solidFill>
              </a:rPr>
              <a:t>// 没有挂载路径的中间件，应用的每个请求都会执行该中间件</a:t>
            </a:r>
            <a:endParaRPr lang="zh-CN" altLang="en-US" sz="1400">
              <a:solidFill>
                <a:srgbClr val="60F52C"/>
              </a:solidFill>
            </a:endParaRPr>
          </a:p>
          <a:p>
            <a:pPr algn="l"/>
            <a:r>
              <a:rPr lang="zh-CN" altLang="en-US" sz="1400">
                <a:solidFill>
                  <a:srgbClr val="60F52C"/>
                </a:solidFill>
              </a:rPr>
              <a:t>app.use(function (req, res, next) {</a:t>
            </a:r>
            <a:endParaRPr lang="zh-CN" altLang="en-US" sz="1400">
              <a:solidFill>
                <a:srgbClr val="60F52C"/>
              </a:solidFill>
            </a:endParaRPr>
          </a:p>
          <a:p>
            <a:pPr algn="l"/>
            <a:r>
              <a:rPr lang="zh-CN" altLang="en-US" sz="1400">
                <a:solidFill>
                  <a:srgbClr val="60F52C"/>
                </a:solidFill>
              </a:rPr>
              <a:t>  console.log('Time:', Date.now());</a:t>
            </a:r>
            <a:endParaRPr lang="zh-CN" altLang="en-US" sz="1400">
              <a:solidFill>
                <a:srgbClr val="60F52C"/>
              </a:solidFill>
            </a:endParaRPr>
          </a:p>
          <a:p>
            <a:pPr algn="l"/>
            <a:r>
              <a:rPr lang="zh-CN" altLang="en-US" sz="1400">
                <a:solidFill>
                  <a:srgbClr val="60F52C"/>
                </a:solidFill>
              </a:rPr>
              <a:t>  next();</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a:p>
            <a:pPr algn="l"/>
            <a:endParaRPr lang="zh-CN" altLang="en-US" sz="1400">
              <a:solidFill>
                <a:srgbClr val="60F52C"/>
              </a:solidFill>
            </a:endParaRPr>
          </a:p>
          <a:p>
            <a:pPr algn="l"/>
            <a:r>
              <a:rPr lang="zh-CN" altLang="en-US" sz="1400">
                <a:solidFill>
                  <a:srgbClr val="60F52C"/>
                </a:solidFill>
              </a:rPr>
              <a:t>// 挂载至 /user/:id 的中间件，任何指向 /user/:id 的请求都会执行它</a:t>
            </a:r>
            <a:endParaRPr lang="zh-CN" altLang="en-US" sz="1400">
              <a:solidFill>
                <a:srgbClr val="60F52C"/>
              </a:solidFill>
            </a:endParaRPr>
          </a:p>
          <a:p>
            <a:pPr algn="l"/>
            <a:r>
              <a:rPr lang="zh-CN" altLang="en-US" sz="1400">
                <a:solidFill>
                  <a:srgbClr val="60F52C"/>
                </a:solidFill>
              </a:rPr>
              <a:t>app.use('/user/:id', function (req, res, next) {</a:t>
            </a:r>
            <a:endParaRPr lang="zh-CN" altLang="en-US" sz="1400">
              <a:solidFill>
                <a:srgbClr val="60F52C"/>
              </a:solidFill>
            </a:endParaRPr>
          </a:p>
          <a:p>
            <a:pPr algn="l"/>
            <a:r>
              <a:rPr lang="zh-CN" altLang="en-US" sz="1400">
                <a:solidFill>
                  <a:srgbClr val="60F52C"/>
                </a:solidFill>
              </a:rPr>
              <a:t>  console.log('Request Type:', req.method);</a:t>
            </a:r>
            <a:endParaRPr lang="zh-CN" altLang="en-US" sz="1400">
              <a:solidFill>
                <a:srgbClr val="60F52C"/>
              </a:solidFill>
            </a:endParaRPr>
          </a:p>
          <a:p>
            <a:pPr algn="l"/>
            <a:r>
              <a:rPr lang="zh-CN" altLang="en-US" sz="1400">
                <a:solidFill>
                  <a:srgbClr val="60F52C"/>
                </a:solidFill>
              </a:rPr>
              <a:t>  next();</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a:p>
            <a:pPr algn="l"/>
            <a:endParaRPr lang="zh-CN" altLang="en-US" sz="1400">
              <a:solidFill>
                <a:srgbClr val="60F52C"/>
              </a:solidFill>
            </a:endParaRPr>
          </a:p>
          <a:p>
            <a:pPr algn="l"/>
            <a:r>
              <a:rPr lang="zh-CN" altLang="en-US" sz="1400">
                <a:solidFill>
                  <a:srgbClr val="60F52C"/>
                </a:solidFill>
              </a:rPr>
              <a:t>// 路由和句柄函数(中间件系统)，处理指向 /user/:id 的 GET 请求</a:t>
            </a:r>
            <a:endParaRPr lang="zh-CN" altLang="en-US" sz="1400">
              <a:solidFill>
                <a:srgbClr val="60F52C"/>
              </a:solidFill>
            </a:endParaRPr>
          </a:p>
          <a:p>
            <a:pPr algn="l"/>
            <a:r>
              <a:rPr lang="zh-CN" altLang="en-US" sz="1400">
                <a:solidFill>
                  <a:srgbClr val="60F52C"/>
                </a:solidFill>
              </a:rPr>
              <a:t>app.get('/user/:id', function (req, res, next) {</a:t>
            </a:r>
            <a:endParaRPr lang="zh-CN" altLang="en-US" sz="1400">
              <a:solidFill>
                <a:srgbClr val="60F52C"/>
              </a:solidFill>
            </a:endParaRPr>
          </a:p>
          <a:p>
            <a:pPr algn="l"/>
            <a:r>
              <a:rPr lang="zh-CN" altLang="en-US" sz="1400">
                <a:solidFill>
                  <a:srgbClr val="60F52C"/>
                </a:solidFill>
              </a:rPr>
              <a:t>  res.send('USER');</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路由级中间件</a:t>
            </a:r>
            <a:endParaRPr lang="zh-CN" altLang="en-US" sz="2400"/>
          </a:p>
        </p:txBody>
      </p:sp>
      <p:sp>
        <p:nvSpPr>
          <p:cNvPr id="3" name="文本框 2"/>
          <p:cNvSpPr txBox="1"/>
          <p:nvPr/>
        </p:nvSpPr>
        <p:spPr>
          <a:xfrm>
            <a:off x="1870710" y="1886585"/>
            <a:ext cx="7792720" cy="368300"/>
          </a:xfrm>
          <a:prstGeom prst="rect">
            <a:avLst/>
          </a:prstGeom>
          <a:noFill/>
        </p:spPr>
        <p:txBody>
          <a:bodyPr wrap="none" rtlCol="0">
            <a:spAutoFit/>
          </a:bodyPr>
          <a:p>
            <a:pPr algn="l"/>
            <a:r>
              <a:rPr lang="zh-CN" altLang="en-US"/>
              <a:t>路由级中间件和应用级中间件一样，只是它绑定的对象为 express.Router()</a:t>
            </a:r>
            <a:endParaRPr lang="zh-CN" altLang="en-US"/>
          </a:p>
        </p:txBody>
      </p:sp>
      <p:sp>
        <p:nvSpPr>
          <p:cNvPr id="4" name="文本框 3"/>
          <p:cNvSpPr txBox="1"/>
          <p:nvPr/>
        </p:nvSpPr>
        <p:spPr>
          <a:xfrm>
            <a:off x="1957070" y="2531745"/>
            <a:ext cx="8907145" cy="3969385"/>
          </a:xfrm>
          <a:prstGeom prst="rect">
            <a:avLst/>
          </a:prstGeom>
          <a:solidFill>
            <a:schemeClr val="tx1"/>
          </a:solidFill>
        </p:spPr>
        <p:txBody>
          <a:bodyPr wrap="square" rtlCol="0">
            <a:spAutoFit/>
          </a:bodyPr>
          <a:p>
            <a:pPr algn="l"/>
            <a:r>
              <a:rPr lang="zh-CN" altLang="en-US" sz="1400">
                <a:solidFill>
                  <a:srgbClr val="60F52C"/>
                </a:solidFill>
              </a:rPr>
              <a:t>var app = express();</a:t>
            </a:r>
            <a:endParaRPr lang="zh-CN" altLang="en-US" sz="1400">
              <a:solidFill>
                <a:srgbClr val="60F52C"/>
              </a:solidFill>
            </a:endParaRPr>
          </a:p>
          <a:p>
            <a:pPr algn="l"/>
            <a:r>
              <a:rPr lang="zh-CN" altLang="en-US" sz="1400">
                <a:solidFill>
                  <a:srgbClr val="60F52C"/>
                </a:solidFill>
              </a:rPr>
              <a:t>var router = express.Router();</a:t>
            </a:r>
            <a:endParaRPr lang="zh-CN" altLang="en-US" sz="1400">
              <a:solidFill>
                <a:srgbClr val="60F52C"/>
              </a:solidFill>
            </a:endParaRPr>
          </a:p>
          <a:p>
            <a:pPr algn="l"/>
            <a:endParaRPr lang="zh-CN" altLang="en-US" sz="1400">
              <a:solidFill>
                <a:srgbClr val="60F52C"/>
              </a:solidFill>
            </a:endParaRPr>
          </a:p>
          <a:p>
            <a:pPr algn="l"/>
            <a:r>
              <a:rPr lang="zh-CN" altLang="en-US" sz="1400">
                <a:solidFill>
                  <a:srgbClr val="60F52C"/>
                </a:solidFill>
              </a:rPr>
              <a:t>// 没有挂载路径的中间件，通过该路由的每个请求都会执行该中间件</a:t>
            </a:r>
            <a:endParaRPr lang="zh-CN" altLang="en-US" sz="1400">
              <a:solidFill>
                <a:srgbClr val="60F52C"/>
              </a:solidFill>
            </a:endParaRPr>
          </a:p>
          <a:p>
            <a:pPr algn="l"/>
            <a:r>
              <a:rPr lang="zh-CN" altLang="en-US" sz="1400">
                <a:solidFill>
                  <a:srgbClr val="60F52C"/>
                </a:solidFill>
              </a:rPr>
              <a:t>router.use(function (req, res, next) {</a:t>
            </a:r>
            <a:endParaRPr lang="zh-CN" altLang="en-US" sz="1400">
              <a:solidFill>
                <a:srgbClr val="60F52C"/>
              </a:solidFill>
            </a:endParaRPr>
          </a:p>
          <a:p>
            <a:pPr algn="l"/>
            <a:r>
              <a:rPr lang="zh-CN" altLang="en-US" sz="1400">
                <a:solidFill>
                  <a:srgbClr val="60F52C"/>
                </a:solidFill>
              </a:rPr>
              <a:t>  console.log('Time:', Date.now());</a:t>
            </a:r>
            <a:endParaRPr lang="zh-CN" altLang="en-US" sz="1400">
              <a:solidFill>
                <a:srgbClr val="60F52C"/>
              </a:solidFill>
            </a:endParaRPr>
          </a:p>
          <a:p>
            <a:pPr algn="l"/>
            <a:r>
              <a:rPr lang="zh-CN" altLang="en-US" sz="1400">
                <a:solidFill>
                  <a:srgbClr val="60F52C"/>
                </a:solidFill>
              </a:rPr>
              <a:t>  next();</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a:p>
            <a:pPr algn="l"/>
            <a:r>
              <a:rPr lang="zh-CN" altLang="en-US" sz="1400">
                <a:solidFill>
                  <a:srgbClr val="60F52C"/>
                </a:solidFill>
              </a:rPr>
              <a:t>// 一个中间件栈，处理指向 /user/:id 的 GET 请求</a:t>
            </a:r>
            <a:endParaRPr lang="zh-CN" altLang="en-US" sz="1400">
              <a:solidFill>
                <a:srgbClr val="60F52C"/>
              </a:solidFill>
            </a:endParaRPr>
          </a:p>
          <a:p>
            <a:pPr algn="l"/>
            <a:r>
              <a:rPr lang="zh-CN" altLang="en-US" sz="1400">
                <a:solidFill>
                  <a:srgbClr val="60F52C"/>
                </a:solidFill>
              </a:rPr>
              <a:t>router.get('/user/:id', function (req, res, next) {</a:t>
            </a:r>
            <a:endParaRPr lang="zh-CN" altLang="en-US" sz="1400">
              <a:solidFill>
                <a:srgbClr val="60F52C"/>
              </a:solidFill>
            </a:endParaRPr>
          </a:p>
          <a:p>
            <a:pPr algn="l"/>
            <a:r>
              <a:rPr lang="zh-CN" altLang="en-US" sz="1400">
                <a:solidFill>
                  <a:srgbClr val="60F52C"/>
                </a:solidFill>
              </a:rPr>
              <a:t>  // 如果 user id 为 0, 跳到下一个路由</a:t>
            </a:r>
            <a:endParaRPr lang="zh-CN" altLang="en-US" sz="1400">
              <a:solidFill>
                <a:srgbClr val="60F52C"/>
              </a:solidFill>
            </a:endParaRPr>
          </a:p>
          <a:p>
            <a:pPr algn="l"/>
            <a:r>
              <a:rPr lang="zh-CN" altLang="en-US" sz="1400">
                <a:solidFill>
                  <a:srgbClr val="60F52C"/>
                </a:solidFill>
              </a:rPr>
              <a:t>  if (req.params.id == 0) next('route');</a:t>
            </a:r>
            <a:endParaRPr lang="zh-CN" altLang="en-US" sz="1400">
              <a:solidFill>
                <a:srgbClr val="60F52C"/>
              </a:solidFill>
            </a:endParaRPr>
          </a:p>
          <a:p>
            <a:pPr algn="l"/>
            <a:r>
              <a:rPr lang="zh-CN" altLang="en-US" sz="1400">
                <a:solidFill>
                  <a:srgbClr val="60F52C"/>
                </a:solidFill>
              </a:rPr>
              <a:t>  // 负责将控制权交给栈中下一个中间件</a:t>
            </a:r>
            <a:endParaRPr lang="zh-CN" altLang="en-US" sz="1400">
              <a:solidFill>
                <a:srgbClr val="60F52C"/>
              </a:solidFill>
            </a:endParaRPr>
          </a:p>
          <a:p>
            <a:pPr algn="l"/>
            <a:r>
              <a:rPr lang="zh-CN" altLang="en-US" sz="1400">
                <a:solidFill>
                  <a:srgbClr val="60F52C"/>
                </a:solidFill>
              </a:rPr>
              <a:t>  else next(); // </a:t>
            </a:r>
            <a:endParaRPr lang="zh-CN" altLang="en-US" sz="1400">
              <a:solidFill>
                <a:srgbClr val="60F52C"/>
              </a:solidFill>
            </a:endParaRPr>
          </a:p>
          <a:p>
            <a:pPr algn="l"/>
            <a:r>
              <a:rPr lang="zh-CN" altLang="en-US" sz="1400">
                <a:solidFill>
                  <a:srgbClr val="60F52C"/>
                </a:solidFill>
              </a:rPr>
              <a:t>}, function (req, res, next) {</a:t>
            </a:r>
            <a:endParaRPr lang="zh-CN" altLang="en-US" sz="1400">
              <a:solidFill>
                <a:srgbClr val="60F52C"/>
              </a:solidFill>
            </a:endParaRPr>
          </a:p>
          <a:p>
            <a:pPr algn="l"/>
            <a:r>
              <a:rPr lang="zh-CN" altLang="en-US" sz="1400">
                <a:solidFill>
                  <a:srgbClr val="60F52C"/>
                </a:solidFill>
              </a:rPr>
              <a:t>  // 渲染常规页面</a:t>
            </a:r>
            <a:endParaRPr lang="zh-CN" altLang="en-US" sz="1400">
              <a:solidFill>
                <a:srgbClr val="60F52C"/>
              </a:solidFill>
            </a:endParaRPr>
          </a:p>
          <a:p>
            <a:pPr algn="l"/>
            <a:r>
              <a:rPr lang="zh-CN" altLang="en-US" sz="1400">
                <a:solidFill>
                  <a:srgbClr val="60F52C"/>
                </a:solidFill>
              </a:rPr>
              <a:t>  res.render('regular');</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错误处理中间件</a:t>
            </a:r>
            <a:endParaRPr lang="zh-CN" altLang="en-US" sz="2400"/>
          </a:p>
        </p:txBody>
      </p:sp>
      <p:sp>
        <p:nvSpPr>
          <p:cNvPr id="3" name="文本框 2"/>
          <p:cNvSpPr txBox="1"/>
          <p:nvPr/>
        </p:nvSpPr>
        <p:spPr>
          <a:xfrm>
            <a:off x="1870710" y="1886585"/>
            <a:ext cx="7752080" cy="922020"/>
          </a:xfrm>
          <a:prstGeom prst="rect">
            <a:avLst/>
          </a:prstGeom>
          <a:noFill/>
        </p:spPr>
        <p:txBody>
          <a:bodyPr wrap="none" rtlCol="0">
            <a:spAutoFit/>
          </a:bodyPr>
          <a:p>
            <a:pPr algn="l"/>
            <a:r>
              <a:rPr lang="zh-CN" altLang="en-US"/>
              <a:t>错误处理中间件有 4 个参数，定义错误处理中间件时必须使用这 4 个参数。</a:t>
            </a:r>
            <a:endParaRPr lang="zh-CN" altLang="en-US"/>
          </a:p>
          <a:p>
            <a:pPr algn="l"/>
            <a:r>
              <a:rPr lang="zh-CN" altLang="en-US"/>
              <a:t>即使不需要 next 对象，也必须在签名中声明它，否则中间件会被识别为一</a:t>
            </a:r>
            <a:endParaRPr lang="zh-CN" altLang="en-US"/>
          </a:p>
          <a:p>
            <a:pPr algn="l"/>
            <a:r>
              <a:rPr lang="zh-CN" altLang="en-US"/>
              <a:t>个常规中间件，不能处理错误</a:t>
            </a:r>
            <a:endParaRPr lang="zh-CN" altLang="en-US"/>
          </a:p>
        </p:txBody>
      </p:sp>
      <p:sp>
        <p:nvSpPr>
          <p:cNvPr id="4" name="文本框 3"/>
          <p:cNvSpPr txBox="1"/>
          <p:nvPr/>
        </p:nvSpPr>
        <p:spPr>
          <a:xfrm>
            <a:off x="2027555" y="3446780"/>
            <a:ext cx="8907145" cy="953135"/>
          </a:xfrm>
          <a:prstGeom prst="rect">
            <a:avLst/>
          </a:prstGeom>
          <a:solidFill>
            <a:schemeClr val="tx1"/>
          </a:solidFill>
        </p:spPr>
        <p:txBody>
          <a:bodyPr wrap="square" rtlCol="0">
            <a:spAutoFit/>
          </a:bodyPr>
          <a:p>
            <a:pPr algn="l"/>
            <a:r>
              <a:rPr lang="zh-CN" altLang="en-US" sz="1400">
                <a:solidFill>
                  <a:srgbClr val="60F52C"/>
                </a:solidFill>
              </a:rPr>
              <a:t>app.use(function(err, req, res, next) {</a:t>
            </a:r>
            <a:endParaRPr lang="zh-CN" altLang="en-US" sz="1400">
              <a:solidFill>
                <a:srgbClr val="60F52C"/>
              </a:solidFill>
            </a:endParaRPr>
          </a:p>
          <a:p>
            <a:pPr algn="l"/>
            <a:r>
              <a:rPr lang="zh-CN" altLang="en-US" sz="1400">
                <a:solidFill>
                  <a:srgbClr val="60F52C"/>
                </a:solidFill>
              </a:rPr>
              <a:t>  console.error(err.stack);</a:t>
            </a:r>
            <a:endParaRPr lang="zh-CN" altLang="en-US" sz="1400">
              <a:solidFill>
                <a:srgbClr val="60F52C"/>
              </a:solidFill>
            </a:endParaRPr>
          </a:p>
          <a:p>
            <a:pPr algn="l"/>
            <a:r>
              <a:rPr lang="zh-CN" altLang="en-US" sz="1400">
                <a:solidFill>
                  <a:srgbClr val="60F52C"/>
                </a:solidFill>
              </a:rPr>
              <a:t>  res.status(500).send('Something broke!');</a:t>
            </a:r>
            <a:endParaRPr lang="zh-CN" altLang="en-US" sz="1400">
              <a:solidFill>
                <a:srgbClr val="60F52C"/>
              </a:solidFill>
            </a:endParaRPr>
          </a:p>
          <a:p>
            <a:pPr algn="l"/>
            <a:r>
              <a:rPr lang="zh-CN" altLang="en-US" sz="1400">
                <a:solidFill>
                  <a:srgbClr val="60F52C"/>
                </a:solidFill>
              </a:rPr>
              <a:t>});</a:t>
            </a:r>
            <a:endParaRPr lang="zh-CN" altLang="en-US" sz="1400">
              <a:solidFill>
                <a:srgbClr val="60F52C"/>
              </a:solidFill>
            </a:endParaRPr>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内置中间件</a:t>
            </a:r>
            <a:endParaRPr lang="zh-CN" altLang="en-US" sz="2400"/>
          </a:p>
        </p:txBody>
      </p:sp>
      <p:sp>
        <p:nvSpPr>
          <p:cNvPr id="3" name="文本框 2"/>
          <p:cNvSpPr txBox="1"/>
          <p:nvPr/>
        </p:nvSpPr>
        <p:spPr>
          <a:xfrm>
            <a:off x="1870710" y="1886585"/>
            <a:ext cx="8859520" cy="1229995"/>
          </a:xfrm>
          <a:prstGeom prst="rect">
            <a:avLst/>
          </a:prstGeom>
          <a:noFill/>
        </p:spPr>
        <p:txBody>
          <a:bodyPr wrap="none" rtlCol="0">
            <a:spAutoFit/>
          </a:bodyPr>
          <a:p>
            <a:pPr algn="l"/>
            <a:r>
              <a:rPr lang="zh-CN" altLang="en-US" sz="2000"/>
              <a:t>express.static(root, [options])</a:t>
            </a:r>
            <a:endParaRPr lang="zh-CN" altLang="en-US" sz="2000"/>
          </a:p>
          <a:p>
            <a:pPr algn="l"/>
            <a:endParaRPr lang="zh-CN" altLang="en-US"/>
          </a:p>
          <a:p>
            <a:pPr algn="l"/>
            <a:r>
              <a:rPr lang="zh-CN" altLang="en-US"/>
              <a:t>express.static 是 Express 唯一内置的中间件，它基于 serve-static，负责在 Express</a:t>
            </a:r>
            <a:endParaRPr lang="zh-CN" altLang="en-US"/>
          </a:p>
          <a:p>
            <a:pPr algn="l"/>
            <a:r>
              <a:rPr lang="zh-CN" altLang="en-US"/>
              <a:t> 应用中提供静态资源。 参数 root 指提供静态资源的根目录。</a:t>
            </a:r>
            <a:endParaRPr lang="zh-CN" altLang="en-US"/>
          </a:p>
        </p:txBody>
      </p:sp>
      <p:sp>
        <p:nvSpPr>
          <p:cNvPr id="5" name="文本框 4"/>
          <p:cNvSpPr txBox="1"/>
          <p:nvPr/>
        </p:nvSpPr>
        <p:spPr>
          <a:xfrm>
            <a:off x="3282950" y="4092575"/>
            <a:ext cx="5054600" cy="1014730"/>
          </a:xfrm>
          <a:prstGeom prst="rect">
            <a:avLst/>
          </a:prstGeom>
          <a:solidFill>
            <a:schemeClr val="tx1"/>
          </a:solidFill>
        </p:spPr>
        <p:txBody>
          <a:bodyPr wrap="square" rtlCol="0">
            <a:spAutoFit/>
          </a:bodyPr>
          <a:p>
            <a:r>
              <a:rPr lang="zh-CN" altLang="en-US" sz="2000">
                <a:solidFill>
                  <a:srgbClr val="60F52C"/>
                </a:solidFill>
              </a:rPr>
              <a:t>app.use(express.static('public'));</a:t>
            </a:r>
            <a:endParaRPr lang="zh-CN" altLang="en-US" sz="2000">
              <a:solidFill>
                <a:srgbClr val="60F52C"/>
              </a:solidFill>
            </a:endParaRPr>
          </a:p>
          <a:p>
            <a:r>
              <a:rPr lang="zh-CN" altLang="en-US" sz="2000">
                <a:solidFill>
                  <a:srgbClr val="60F52C"/>
                </a:solidFill>
              </a:rPr>
              <a:t>app.use(express.static('uploads'));</a:t>
            </a:r>
            <a:endParaRPr lang="zh-CN" altLang="en-US" sz="2000">
              <a:solidFill>
                <a:srgbClr val="60F52C"/>
              </a:solidFill>
            </a:endParaRPr>
          </a:p>
          <a:p>
            <a:r>
              <a:rPr lang="zh-CN" altLang="en-US" sz="2000">
                <a:solidFill>
                  <a:srgbClr val="60F52C"/>
                </a:solidFill>
              </a:rPr>
              <a:t>app.use(express.static('files'));</a:t>
            </a:r>
            <a:endParaRPr lang="zh-CN" altLang="en-US" sz="2000">
              <a:solidFill>
                <a:srgbClr val="60F52C"/>
              </a:solidFill>
            </a:endParaRPr>
          </a:p>
        </p:txBody>
      </p:sp>
      <p:sp>
        <p:nvSpPr>
          <p:cNvPr id="7" name="文本框 6"/>
          <p:cNvSpPr txBox="1"/>
          <p:nvPr/>
        </p:nvSpPr>
        <p:spPr>
          <a:xfrm>
            <a:off x="1870710" y="3402965"/>
            <a:ext cx="5182235" cy="368300"/>
          </a:xfrm>
          <a:prstGeom prst="rect">
            <a:avLst/>
          </a:prstGeom>
          <a:noFill/>
        </p:spPr>
        <p:txBody>
          <a:bodyPr wrap="square" rtlCol="0">
            <a:spAutoFit/>
          </a:bodyPr>
          <a:p>
            <a:r>
              <a:rPr lang="zh-CN" altLang="en-US"/>
              <a:t>每个应用可有多个静态目录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751330" y="3827780"/>
            <a:ext cx="5661660" cy="1753235"/>
          </a:xfrm>
          <a:prstGeom prst="rect">
            <a:avLst/>
          </a:prstGeom>
          <a:solidFill>
            <a:schemeClr val="tx1"/>
          </a:solidFill>
        </p:spPr>
        <p:txBody>
          <a:bodyPr wrap="square">
            <a:spAutoFit/>
          </a:bodyPr>
          <a:lstStyle/>
          <a:p>
            <a:r>
              <a:rPr lang="zh-CN" altLang="en-US" dirty="0">
                <a:solidFill>
                  <a:srgbClr val="60F52C"/>
                </a:solidFill>
                <a:latin typeface="微软雅黑" panose="020B0503020204020204" pitchFamily="34" charset="-122"/>
                <a:ea typeface="微软雅黑" panose="020B0503020204020204" pitchFamily="34" charset="-122"/>
              </a:rPr>
              <a:t>var express = require('express');</a:t>
            </a:r>
            <a:endParaRPr lang="zh-CN" altLang="en-US" dirty="0">
              <a:solidFill>
                <a:srgbClr val="60F52C"/>
              </a:solidFill>
              <a:latin typeface="微软雅黑" panose="020B0503020204020204" pitchFamily="34" charset="-122"/>
              <a:ea typeface="微软雅黑" panose="020B0503020204020204" pitchFamily="34" charset="-122"/>
            </a:endParaRPr>
          </a:p>
          <a:p>
            <a:r>
              <a:rPr lang="en-US" altLang="zh-CN" dirty="0">
                <a:solidFill>
                  <a:srgbClr val="60F52C"/>
                </a:solidFill>
                <a:latin typeface="微软雅黑" panose="020B0503020204020204" pitchFamily="34" charset="-122"/>
                <a:ea typeface="微软雅黑" panose="020B0503020204020204" pitchFamily="34" charset="-122"/>
              </a:rPr>
              <a:t>var app = express();</a:t>
            </a:r>
            <a:endParaRPr lang="en-US" altLang="zh-CN" dirty="0">
              <a:solidFill>
                <a:srgbClr val="60F52C"/>
              </a:solidFill>
              <a:latin typeface="微软雅黑" panose="020B0503020204020204" pitchFamily="34" charset="-122"/>
              <a:ea typeface="微软雅黑" panose="020B0503020204020204" pitchFamily="34" charset="-122"/>
            </a:endParaRPr>
          </a:p>
          <a:p>
            <a:r>
              <a:rPr lang="en-US" altLang="zh-CN" dirty="0">
                <a:solidFill>
                  <a:srgbClr val="60F52C"/>
                </a:solidFill>
                <a:latin typeface="微软雅黑" panose="020B0503020204020204" pitchFamily="34" charset="-122"/>
                <a:ea typeface="微软雅黑" panose="020B0503020204020204" pitchFamily="34" charset="-122"/>
              </a:rPr>
              <a:t>var cookieParser = require('cookie-parser');</a:t>
            </a:r>
            <a:endParaRPr lang="en-US" altLang="zh-CN" dirty="0">
              <a:solidFill>
                <a:srgbClr val="60F52C"/>
              </a:solidFill>
              <a:latin typeface="微软雅黑" panose="020B0503020204020204" pitchFamily="34" charset="-122"/>
              <a:ea typeface="微软雅黑" panose="020B0503020204020204" pitchFamily="34" charset="-122"/>
            </a:endParaRPr>
          </a:p>
          <a:p>
            <a:endParaRPr lang="en-US" altLang="zh-CN" dirty="0">
              <a:solidFill>
                <a:srgbClr val="60F52C"/>
              </a:solidFill>
              <a:latin typeface="微软雅黑" panose="020B0503020204020204" pitchFamily="34" charset="-122"/>
              <a:ea typeface="微软雅黑" panose="020B0503020204020204" pitchFamily="34" charset="-122"/>
            </a:endParaRPr>
          </a:p>
          <a:p>
            <a:r>
              <a:rPr lang="en-US" altLang="zh-CN" dirty="0">
                <a:solidFill>
                  <a:srgbClr val="60F52C"/>
                </a:solidFill>
                <a:latin typeface="微软雅黑" panose="020B0503020204020204" pitchFamily="34" charset="-122"/>
                <a:ea typeface="微软雅黑" panose="020B0503020204020204" pitchFamily="34" charset="-122"/>
              </a:rPr>
              <a:t>// 加载 cookie 解析中间件</a:t>
            </a:r>
            <a:endParaRPr lang="en-US" altLang="zh-CN" dirty="0">
              <a:solidFill>
                <a:srgbClr val="60F52C"/>
              </a:solidFill>
              <a:latin typeface="微软雅黑" panose="020B0503020204020204" pitchFamily="34" charset="-122"/>
              <a:ea typeface="微软雅黑" panose="020B0503020204020204" pitchFamily="34" charset="-122"/>
            </a:endParaRPr>
          </a:p>
          <a:p>
            <a:r>
              <a:rPr lang="en-US" altLang="zh-CN" dirty="0">
                <a:solidFill>
                  <a:srgbClr val="60F52C"/>
                </a:solidFill>
                <a:latin typeface="微软雅黑" panose="020B0503020204020204" pitchFamily="34" charset="-122"/>
                <a:ea typeface="微软雅黑" panose="020B0503020204020204" pitchFamily="34" charset="-122"/>
              </a:rPr>
              <a:t>app.use(cookieParser());</a:t>
            </a:r>
            <a:endParaRPr lang="en-US" altLang="zh-CN" sz="1000" dirty="0">
              <a:solidFill>
                <a:srgbClr val="60F52C"/>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第三方中间件</a:t>
            </a:r>
            <a:endParaRPr lang="zh-CN" altLang="en-US" sz="2400"/>
          </a:p>
        </p:txBody>
      </p:sp>
      <p:sp>
        <p:nvSpPr>
          <p:cNvPr id="3" name="文本框 2"/>
          <p:cNvSpPr txBox="1"/>
          <p:nvPr/>
        </p:nvSpPr>
        <p:spPr>
          <a:xfrm>
            <a:off x="1572260" y="1922145"/>
            <a:ext cx="8866505" cy="1198880"/>
          </a:xfrm>
          <a:prstGeom prst="rect">
            <a:avLst/>
          </a:prstGeom>
          <a:noFill/>
        </p:spPr>
        <p:txBody>
          <a:bodyPr wrap="none" rtlCol="0">
            <a:spAutoFit/>
          </a:bodyPr>
          <a:p>
            <a:pPr algn="l"/>
            <a:r>
              <a:rPr lang="zh-CN" altLang="en-US"/>
              <a:t>Express 应用的功能通过第三方中间件来添加。安装所需功能的 node 模块，并在应用</a:t>
            </a:r>
            <a:endParaRPr lang="zh-CN" altLang="en-US"/>
          </a:p>
          <a:p>
            <a:pPr algn="l"/>
            <a:r>
              <a:rPr lang="zh-CN" altLang="en-US"/>
              <a:t>中加载，可以在应用级加载，也可以在路由级加载。</a:t>
            </a:r>
            <a:endParaRPr lang="zh-CN" altLang="en-US"/>
          </a:p>
          <a:p>
            <a:pPr algn="l"/>
            <a:r>
              <a:rPr lang="zh-CN" altLang="en-US"/>
              <a:t>下面的例子安装并加载了一个解析 cookie 的中间件： cookie-parser</a:t>
            </a:r>
            <a:endParaRPr lang="zh-CN" altLang="en-US"/>
          </a:p>
          <a:p>
            <a:pPr algn="l"/>
            <a:endParaRPr lang="zh-CN" altLang="en-US"/>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751330" y="3027045"/>
            <a:ext cx="3204210" cy="368300"/>
          </a:xfrm>
          <a:prstGeom prst="rect">
            <a:avLst/>
          </a:prstGeom>
          <a:noFill/>
        </p:spPr>
        <p:txBody>
          <a:bodyPr wrap="none" rtlCol="0">
            <a:spAutoFit/>
          </a:bodyPr>
          <a:p>
            <a:pPr algn="l"/>
            <a:r>
              <a:rPr lang="zh-CN" altLang="en-US"/>
              <a:t>$ npm install cookie-parser</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bldLvl="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47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路由</a:t>
            </a:r>
            <a:endParaRPr lang="en-US" altLang="zh-CN" sz="3200"/>
          </a:p>
        </p:txBody>
      </p:sp>
      <p:sp>
        <p:nvSpPr>
          <p:cNvPr id="4" name="文本框 3"/>
          <p:cNvSpPr txBox="1"/>
          <p:nvPr/>
        </p:nvSpPr>
        <p:spPr>
          <a:xfrm>
            <a:off x="1444625" y="966470"/>
            <a:ext cx="9026525" cy="1198880"/>
          </a:xfrm>
          <a:prstGeom prst="rect">
            <a:avLst/>
          </a:prstGeom>
          <a:noFill/>
        </p:spPr>
        <p:txBody>
          <a:bodyPr wrap="square" rtlCol="0">
            <a:spAutoFit/>
          </a:bodyPr>
          <a:p>
            <a:r>
              <a:rPr lang="zh-CN" altLang="en-US"/>
              <a:t>Express具有典型的MVC模型特征。我们将路由定义为一个二元组route=(path, endpoint)：其中path为HTTP请求的路径，endpoint为请求路径应映射到的端点（端点可视为处理该请求的实体）,则Express中的路由器负责将请求映射到对应端点进行处理。</a:t>
            </a:r>
            <a:endParaRPr lang="zh-CN" altLang="en-US"/>
          </a:p>
        </p:txBody>
      </p:sp>
      <p:sp>
        <p:nvSpPr>
          <p:cNvPr id="12" name="文本框 11"/>
          <p:cNvSpPr txBox="1"/>
          <p:nvPr/>
        </p:nvSpPr>
        <p:spPr>
          <a:xfrm>
            <a:off x="1444625" y="2367280"/>
            <a:ext cx="8618220" cy="368300"/>
          </a:xfrm>
          <a:prstGeom prst="rect">
            <a:avLst/>
          </a:prstGeom>
          <a:noFill/>
        </p:spPr>
        <p:txBody>
          <a:bodyPr wrap="square" rtlCol="0">
            <a:spAutoFit/>
          </a:bodyPr>
          <a:p>
            <a:r>
              <a:rPr lang="zh-CN" altLang="en-US"/>
              <a:t>Express中的路由器分为两种类型:</a:t>
            </a:r>
            <a:endParaRPr lang="zh-CN" altLang="en-US"/>
          </a:p>
        </p:txBody>
      </p:sp>
      <p:sp>
        <p:nvSpPr>
          <p:cNvPr id="13" name="文本框 12"/>
          <p:cNvSpPr txBox="1"/>
          <p:nvPr/>
        </p:nvSpPr>
        <p:spPr>
          <a:xfrm>
            <a:off x="1468755" y="2956560"/>
            <a:ext cx="6998970" cy="368300"/>
          </a:xfrm>
          <a:prstGeom prst="rect">
            <a:avLst/>
          </a:prstGeom>
          <a:noFill/>
        </p:spPr>
        <p:txBody>
          <a:bodyPr wrap="square" rtlCol="0">
            <a:spAutoFit/>
          </a:bodyPr>
          <a:p>
            <a:r>
              <a:rPr lang="zh-CN" altLang="en-US"/>
              <a:t>app类型的路由器常使用如下代码创建：</a:t>
            </a:r>
            <a:endParaRPr lang="zh-CN" altLang="en-US"/>
          </a:p>
        </p:txBody>
      </p:sp>
      <p:sp>
        <p:nvSpPr>
          <p:cNvPr id="14" name="文本框 13"/>
          <p:cNvSpPr txBox="1"/>
          <p:nvPr/>
        </p:nvSpPr>
        <p:spPr>
          <a:xfrm>
            <a:off x="2131695" y="3407410"/>
            <a:ext cx="5477510" cy="645160"/>
          </a:xfrm>
          <a:prstGeom prst="rect">
            <a:avLst/>
          </a:prstGeom>
          <a:solidFill>
            <a:schemeClr val="tx1"/>
          </a:solidFill>
        </p:spPr>
        <p:txBody>
          <a:bodyPr wrap="square" rtlCol="0">
            <a:spAutoFit/>
          </a:bodyPr>
          <a:p>
            <a:r>
              <a:rPr lang="zh-CN" altLang="en-US">
                <a:solidFill>
                  <a:srgbClr val="60F52C"/>
                </a:solidFill>
                <a:sym typeface="+mn-ea"/>
              </a:rPr>
              <a:t>var express = require('express');</a:t>
            </a:r>
            <a:endParaRPr lang="zh-CN" altLang="en-US">
              <a:solidFill>
                <a:srgbClr val="60F52C"/>
              </a:solidFill>
            </a:endParaRPr>
          </a:p>
          <a:p>
            <a:r>
              <a:rPr lang="zh-CN" altLang="en-US">
                <a:solidFill>
                  <a:srgbClr val="60F52C"/>
                </a:solidFill>
                <a:sym typeface="+mn-ea"/>
              </a:rPr>
              <a:t>var app = express();</a:t>
            </a:r>
            <a:endParaRPr lang="zh-CN" altLang="en-US">
              <a:solidFill>
                <a:srgbClr val="60F52C"/>
              </a:solidFill>
              <a:sym typeface="+mn-ea"/>
            </a:endParaRPr>
          </a:p>
        </p:txBody>
      </p:sp>
      <p:sp>
        <p:nvSpPr>
          <p:cNvPr id="15" name="文本框 14"/>
          <p:cNvSpPr txBox="1"/>
          <p:nvPr/>
        </p:nvSpPr>
        <p:spPr>
          <a:xfrm>
            <a:off x="1468755" y="4235450"/>
            <a:ext cx="5294630" cy="368300"/>
          </a:xfrm>
          <a:prstGeom prst="rect">
            <a:avLst/>
          </a:prstGeom>
          <a:noFill/>
        </p:spPr>
        <p:txBody>
          <a:bodyPr wrap="square" rtlCol="0">
            <a:spAutoFit/>
          </a:bodyPr>
          <a:p>
            <a:r>
              <a:rPr lang="zh-CN" altLang="en-US"/>
              <a:t>router类型的路由器常使用如下代码创建:</a:t>
            </a:r>
            <a:endParaRPr lang="zh-CN" altLang="en-US"/>
          </a:p>
        </p:txBody>
      </p:sp>
      <p:sp>
        <p:nvSpPr>
          <p:cNvPr id="16" name="文本框 15"/>
          <p:cNvSpPr txBox="1"/>
          <p:nvPr/>
        </p:nvSpPr>
        <p:spPr>
          <a:xfrm>
            <a:off x="2131695" y="4682490"/>
            <a:ext cx="5476875" cy="645160"/>
          </a:xfrm>
          <a:prstGeom prst="rect">
            <a:avLst/>
          </a:prstGeom>
          <a:solidFill>
            <a:schemeClr val="tx1"/>
          </a:solidFill>
        </p:spPr>
        <p:txBody>
          <a:bodyPr wrap="square" rtlCol="0">
            <a:spAutoFit/>
          </a:bodyPr>
          <a:p>
            <a:r>
              <a:rPr lang="zh-CN" altLang="en-US">
                <a:solidFill>
                  <a:srgbClr val="60F52C"/>
                </a:solidFill>
              </a:rPr>
              <a:t>var express = require('express');</a:t>
            </a:r>
            <a:endParaRPr lang="zh-CN" altLang="en-US">
              <a:solidFill>
                <a:srgbClr val="60F52C"/>
              </a:solidFill>
            </a:endParaRPr>
          </a:p>
          <a:p>
            <a:r>
              <a:rPr lang="zh-CN" altLang="en-US">
                <a:solidFill>
                  <a:srgbClr val="60F52C"/>
                </a:solidFill>
              </a:rPr>
              <a:t>var router = express.Router();</a:t>
            </a:r>
            <a:endParaRPr lang="zh-CN" altLang="en-US">
              <a:solidFill>
                <a:srgbClr val="60F52C"/>
              </a:solidFill>
            </a:endParaRPr>
          </a:p>
        </p:txBody>
      </p:sp>
      <p:pic>
        <p:nvPicPr>
          <p:cNvPr id="17" name="图片 16"/>
          <p:cNvPicPr>
            <a:picLocks noChangeAspect="1"/>
          </p:cNvPicPr>
          <p:nvPr/>
        </p:nvPicPr>
        <p:blipFill>
          <a:blip r:embed="rId1"/>
          <a:stretch>
            <a:fillRect/>
          </a:stretch>
        </p:blipFill>
        <p:spPr>
          <a:xfrm>
            <a:off x="8721090" y="1978025"/>
            <a:ext cx="2011680" cy="4218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p:tgtEl>
                                          <p:spTgt spid="27"/>
                                        </p:tgtEl>
                                        <p:attrNameLst>
                                          <p:attrName>ppt_x</p:attrName>
                                        </p:attrNameLst>
                                      </p:cBhvr>
                                      <p:tavLst>
                                        <p:tav tm="0">
                                          <p:val>
                                            <p:strVal val="#ppt_x-#ppt_w*1.125000"/>
                                          </p:val>
                                        </p:tav>
                                        <p:tav tm="100000">
                                          <p:val>
                                            <p:strVal val="#ppt_x"/>
                                          </p:val>
                                        </p:tav>
                                      </p:tavLst>
                                    </p:anim>
                                    <p:animEffect transition="in" filter="wipe(righ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1829435" y="1579245"/>
            <a:ext cx="8140065" cy="4831080"/>
          </a:xfrm>
          <a:prstGeom prst="rect">
            <a:avLst/>
          </a:prstGeom>
          <a:solidFill>
            <a:schemeClr val="tx1"/>
          </a:solidFill>
        </p:spPr>
        <p:txBody>
          <a:bodyPr wrap="square">
            <a:spAutoFit/>
          </a:bodyPr>
          <a:lstStyle/>
          <a:p>
            <a:r>
              <a:rPr lang="zh-CN" altLang="en-US" sz="1400" dirty="0">
                <a:solidFill>
                  <a:srgbClr val="60F52C"/>
                </a:solidFill>
                <a:latin typeface="微软雅黑" panose="020B0503020204020204" pitchFamily="34" charset="-122"/>
                <a:ea typeface="微软雅黑" panose="020B0503020204020204" pitchFamily="34" charset="-122"/>
              </a:rPr>
              <a:t>var server = http.createServer(function (request, response) {</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switch (request.url) {</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case 'uri1'</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handleUri1 (request, response);</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break;</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case ' uri2'</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handleU ri2(request, response);</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break;</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default:</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logToConsole('unknown path:' + path);</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response.writeHead(404);</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response.end("404 Not found");</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break;</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                }</a:t>
            </a:r>
            <a:endParaRPr lang="zh-CN" altLang="en-US" sz="1400" dirty="0">
              <a:solidFill>
                <a:srgbClr val="60F52C"/>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60F52C"/>
                </a:solidFill>
                <a:latin typeface="微软雅黑" panose="020B0503020204020204" pitchFamily="34" charset="-122"/>
                <a:ea typeface="微软雅黑" panose="020B0503020204020204" pitchFamily="34" charset="-122"/>
              </a:rPr>
              <a:t>}</a:t>
            </a:r>
            <a:endParaRPr lang="zh-CN" altLang="en-US" sz="1400" dirty="0">
              <a:solidFill>
                <a:srgbClr val="60F52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117215" cy="583565"/>
          </a:xfrm>
          <a:prstGeom prst="rect">
            <a:avLst/>
          </a:prstGeom>
          <a:noFill/>
        </p:spPr>
        <p:txBody>
          <a:bodyPr wrap="square" rtlCol="0">
            <a:spAutoFit/>
          </a:bodyPr>
          <a:p>
            <a:r>
              <a:rPr lang="zh-CN" altLang="en-US" sz="3200"/>
              <a:t>路由应用模式</a:t>
            </a:r>
            <a:endParaRPr lang="zh-CN" altLang="en-US" sz="3200"/>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36040" y="996950"/>
            <a:ext cx="3252470" cy="460375"/>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REST模式</a:t>
            </a:r>
            <a:endParaRPr lang="zh-CN" alt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1829435" y="1790700"/>
            <a:ext cx="8140065" cy="3969385"/>
          </a:xfrm>
          <a:prstGeom prst="rect">
            <a:avLst/>
          </a:prstGeom>
          <a:solidFill>
            <a:schemeClr val="tx1"/>
          </a:solidFill>
        </p:spPr>
        <p:txBody>
          <a:bodyPr wrap="square">
            <a:spAutoFit/>
          </a:bodyPr>
          <a:lstStyle/>
          <a:p>
            <a:r>
              <a:rPr lang="zh-CN" altLang="en-US" dirty="0">
                <a:solidFill>
                  <a:srgbClr val="60F52C"/>
                </a:solidFill>
                <a:latin typeface="微软雅黑" panose="020B0503020204020204" pitchFamily="34" charset="-122"/>
                <a:ea typeface="微软雅黑" panose="020B0503020204020204" pitchFamily="34" charset="-122"/>
              </a:rPr>
              <a:t>router.use(function timelog(req,res,next){</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console.log("receive report request time is:",Date.now());</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next(); //注意next函数的使用，必须声明该函数才能调用后继映射函数</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router.get('/chart1', proxy({</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target: 'http://127.0.0.1:8082',</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changeOrigin: true,</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pathRewrite: {</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'^/reports/chart1': '/loadChart1'</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 </a:t>
            </a:r>
            <a:endParaRPr lang="zh-CN" altLang="en-US" dirty="0">
              <a:solidFill>
                <a:srgbClr val="60F52C"/>
              </a:solidFill>
              <a:latin typeface="微软雅黑" panose="020B0503020204020204" pitchFamily="34" charset="-122"/>
              <a:ea typeface="微软雅黑" panose="020B0503020204020204" pitchFamily="34" charset="-122"/>
            </a:endParaRPr>
          </a:p>
          <a:p>
            <a:r>
              <a:rPr lang="zh-CN" altLang="en-US" dirty="0">
                <a:solidFill>
                  <a:srgbClr val="60F52C"/>
                </a:solidFill>
                <a:latin typeface="微软雅黑" panose="020B0503020204020204" pitchFamily="34" charset="-122"/>
                <a:ea typeface="微软雅黑" panose="020B0503020204020204" pitchFamily="34" charset="-122"/>
              </a:rPr>
              <a:t>router.get('/querymysql/:id', queryMysqlData, handleQueryData);</a:t>
            </a:r>
            <a:endParaRPr lang="zh-CN" altLang="en-US" dirty="0">
              <a:solidFill>
                <a:srgbClr val="60F52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117215" cy="583565"/>
          </a:xfrm>
          <a:prstGeom prst="rect">
            <a:avLst/>
          </a:prstGeom>
          <a:noFill/>
        </p:spPr>
        <p:txBody>
          <a:bodyPr wrap="square" rtlCol="0">
            <a:spAutoFit/>
          </a:bodyPr>
          <a:p>
            <a:r>
              <a:rPr lang="zh-CN" altLang="en-US" sz="3200"/>
              <a:t>路由应用模式</a:t>
            </a:r>
            <a:endParaRPr lang="zh-CN" altLang="en-US" sz="3200"/>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36040" y="996950"/>
            <a:ext cx="3252470" cy="460375"/>
          </a:xfrm>
          <a:prstGeom prst="rect">
            <a:avLst/>
          </a:prstGeom>
          <a:noFill/>
        </p:spPr>
        <p:txBody>
          <a:bodyPr wrap="square" rtlCol="0">
            <a:spAutoFit/>
            <a:scene3d>
              <a:camera prst="orthographicFront"/>
              <a:lightRig rig="threePt" dir="t"/>
            </a:scene3d>
          </a:bodyPr>
          <a:p>
            <a:r>
              <a:rPr lang="zh-CN" altLang="en-US" sz="2400">
                <a:ln/>
                <a:solidFill>
                  <a:schemeClr val="accent1"/>
                </a:solidFill>
                <a:effectLst>
                  <a:outerShdw blurRad="38100" dist="25400" dir="5400000" algn="ctr" rotWithShape="0">
                    <a:srgbClr val="6E747A">
                      <a:alpha val="43000"/>
                    </a:srgbClr>
                  </a:outerShdw>
                </a:effectLst>
              </a:rPr>
              <a:t>AOP模式</a:t>
            </a:r>
            <a:endParaRPr lang="zh-CN" alt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1906270" y="2747010"/>
            <a:ext cx="8140065" cy="2861310"/>
          </a:xfrm>
          <a:prstGeom prst="rect">
            <a:avLst/>
          </a:prstGeom>
          <a:solidFill>
            <a:schemeClr val="tx1"/>
          </a:solidFill>
        </p:spPr>
        <p:txBody>
          <a:bodyPr wrap="square">
            <a:spAutoFit/>
          </a:bodyPr>
          <a:lstStyle/>
          <a:p>
            <a:r>
              <a:rPr lang="zh-CN" altLang="en-US" sz="2000" dirty="0">
                <a:solidFill>
                  <a:srgbClr val="60F52C"/>
                </a:solidFill>
                <a:latin typeface="微软雅黑" panose="020B0503020204020204" pitchFamily="34" charset="-122"/>
                <a:ea typeface="微软雅黑" panose="020B0503020204020204" pitchFamily="34" charset="-122"/>
              </a:rPr>
              <a:t>app.get('/test',function(req,res,next){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    handle1();</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    next();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},function(req,res,next){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    handle2();</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    next();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},function(req,res,next){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   handle3();</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a:t>
            </a:r>
            <a:endParaRPr lang="zh-CN" altLang="en-US" sz="2000" dirty="0">
              <a:solidFill>
                <a:srgbClr val="60F52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117215" cy="583565"/>
          </a:xfrm>
          <a:prstGeom prst="rect">
            <a:avLst/>
          </a:prstGeom>
          <a:noFill/>
        </p:spPr>
        <p:txBody>
          <a:bodyPr wrap="square" rtlCol="0">
            <a:spAutoFit/>
          </a:bodyPr>
          <a:p>
            <a:r>
              <a:rPr lang="zh-CN" altLang="en-US" sz="3200"/>
              <a:t>路由应用模式</a:t>
            </a:r>
            <a:endParaRPr lang="zh-CN" altLang="en-US" sz="3200"/>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36040" y="996950"/>
            <a:ext cx="3252470" cy="460375"/>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责任链模式</a:t>
            </a:r>
            <a:endParaRPr lang="zh-CN" altLang="en-US" sz="2400">
              <a:ln/>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1906270" y="1633220"/>
            <a:ext cx="7576185" cy="922020"/>
          </a:xfrm>
          <a:prstGeom prst="rect">
            <a:avLst/>
          </a:prstGeom>
          <a:noFill/>
        </p:spPr>
        <p:txBody>
          <a:bodyPr wrap="square" rtlCol="0">
            <a:spAutoFit/>
          </a:bodyPr>
          <a:p>
            <a:r>
              <a:rPr lang="zh-CN" altLang="en-US">
                <a:sym typeface="+mn-ea"/>
              </a:rPr>
              <a:t>Express的一个路由可定义多个处理函数，这些处理函数可设计为链式调用handle1, handle2, handle3构成了一个处理责任链“handle1-&gt;handle2-&gt;handle3”，通过next函数指引链式调用。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22"/>
          <p:cNvSpPr/>
          <p:nvPr/>
        </p:nvSpPr>
        <p:spPr>
          <a:xfrm rot="5248205">
            <a:off x="375695" y="834566"/>
            <a:ext cx="2012216" cy="202070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47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115" y="536575"/>
            <a:ext cx="12129770" cy="829945"/>
          </a:xfrm>
          <a:prstGeom prst="rect">
            <a:avLst/>
          </a:prstGeom>
          <a:noFill/>
        </p:spPr>
        <p:txBody>
          <a:bodyPr wrap="square" rtlCol="0">
            <a:spAutoFit/>
          </a:bodyPr>
          <a:p>
            <a:pPr algn="ctr"/>
            <a:r>
              <a:rPr lang="zh-CN" altLang="en-US" sz="4800"/>
              <a:t>Express简介</a:t>
            </a:r>
            <a:endParaRPr lang="en-US" altLang="zh-CN" sz="4800"/>
          </a:p>
        </p:txBody>
      </p:sp>
      <p:sp>
        <p:nvSpPr>
          <p:cNvPr id="4" name="文本框 3"/>
          <p:cNvSpPr txBox="1"/>
          <p:nvPr/>
        </p:nvSpPr>
        <p:spPr>
          <a:xfrm>
            <a:off x="2138045" y="1892300"/>
            <a:ext cx="8249920" cy="1322070"/>
          </a:xfrm>
          <a:prstGeom prst="rect">
            <a:avLst/>
          </a:prstGeom>
          <a:noFill/>
        </p:spPr>
        <p:txBody>
          <a:bodyPr wrap="square" rtlCol="0">
            <a:spAutoFit/>
          </a:bodyPr>
          <a:p>
            <a:pPr algn="l"/>
            <a:r>
              <a:rPr lang="zh-CN" altLang="en-US" sz="2000"/>
              <a:t>Express 是一个简洁而灵活的 node.js Web应用框架, 提供了一系列强大特性帮助你创建各种 Web 应用，和丰富的 HTTP 工具。</a:t>
            </a:r>
            <a:endParaRPr lang="zh-CN" altLang="en-US" sz="2000"/>
          </a:p>
          <a:p>
            <a:pPr algn="l"/>
            <a:endParaRPr lang="zh-CN" altLang="en-US" sz="2000"/>
          </a:p>
          <a:p>
            <a:pPr algn="l"/>
            <a:r>
              <a:rPr lang="zh-CN" altLang="en-US" sz="2000"/>
              <a:t>使用 Express 可以快速地搭建一个完整功能的网站。</a:t>
            </a:r>
            <a:endParaRPr lang="zh-CN" altLang="en-US" sz="2000"/>
          </a:p>
        </p:txBody>
      </p:sp>
      <p:sp>
        <p:nvSpPr>
          <p:cNvPr id="8" name="文本框 7"/>
          <p:cNvSpPr txBox="1"/>
          <p:nvPr/>
        </p:nvSpPr>
        <p:spPr>
          <a:xfrm>
            <a:off x="2298065" y="3582035"/>
            <a:ext cx="8011795" cy="2306955"/>
          </a:xfrm>
          <a:prstGeom prst="rect">
            <a:avLst/>
          </a:prstGeom>
          <a:noFill/>
        </p:spPr>
        <p:txBody>
          <a:bodyPr wrap="square" rtlCol="0">
            <a:spAutoFit/>
          </a:bodyPr>
          <a:p>
            <a:pPr algn="l"/>
            <a:r>
              <a:rPr lang="zh-CN" altLang="en-US"/>
              <a:t>Express 框架核心特性：</a:t>
            </a:r>
            <a:endParaRPr lang="zh-CN" altLang="en-US"/>
          </a:p>
          <a:p>
            <a:pPr algn="l"/>
            <a:endParaRPr lang="zh-CN" altLang="en-US"/>
          </a:p>
          <a:p>
            <a:pPr algn="l"/>
            <a:r>
              <a:rPr lang="en-US" altLang="zh-CN"/>
              <a:t>	</a:t>
            </a:r>
            <a:r>
              <a:rPr lang="zh-CN" altLang="en-US"/>
              <a:t>可以设置中间件来响应 HTTP 请求。</a:t>
            </a:r>
            <a:endParaRPr lang="zh-CN" altLang="en-US"/>
          </a:p>
          <a:p>
            <a:pPr algn="l"/>
            <a:endParaRPr lang="zh-CN" altLang="en-US"/>
          </a:p>
          <a:p>
            <a:pPr algn="l"/>
            <a:r>
              <a:rPr lang="en-US" altLang="zh-CN"/>
              <a:t>	</a:t>
            </a:r>
            <a:r>
              <a:rPr lang="zh-CN" altLang="en-US"/>
              <a:t>定义了路由表用于执行不同的 HTTP 请求动作。</a:t>
            </a:r>
            <a:endParaRPr lang="zh-CN" altLang="en-US"/>
          </a:p>
          <a:p>
            <a:pPr algn="l"/>
            <a:endParaRPr lang="zh-CN" altLang="en-US"/>
          </a:p>
          <a:p>
            <a:pPr algn="l"/>
            <a:r>
              <a:rPr lang="en-US" altLang="zh-CN"/>
              <a:t>	</a:t>
            </a:r>
            <a:r>
              <a:rPr lang="zh-CN" altLang="en-US"/>
              <a:t>可以通过向模板传递参数来动态渲染 HTML 页面。</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564967" y="493174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1829435" y="1579245"/>
            <a:ext cx="8140065" cy="5015865"/>
          </a:xfrm>
          <a:prstGeom prst="rect">
            <a:avLst/>
          </a:prstGeom>
          <a:solidFill>
            <a:schemeClr val="tx1"/>
          </a:solidFill>
        </p:spPr>
        <p:txBody>
          <a:bodyPr wrap="square">
            <a:spAutoFit/>
          </a:bodyPr>
          <a:lstStyle/>
          <a:p>
            <a:r>
              <a:rPr lang="zh-CN" altLang="en-US" sz="1600" dirty="0">
                <a:solidFill>
                  <a:srgbClr val="60F52C"/>
                </a:solidFill>
                <a:latin typeface="微软雅黑" panose="020B0503020204020204" pitchFamily="34" charset="-122"/>
                <a:ea typeface="微软雅黑" panose="020B0503020204020204" pitchFamily="34" charset="-122"/>
              </a:rPr>
              <a:t>app.get('/circuit',function(req, res, 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var bt=setTimeout(function () {</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next('route'); //触发熔断</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},3000); //设置熔断时间为3秒</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res.breakTimer = bt;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},function(req,res,next){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handle2();</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},function(req,res,next){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handle3();</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clearTimeout(res.breakTimer);//正常执行完毕，取消熔断定时器</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app.get('/circuit ',function(req,res,next){</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if(!res.finished){ //如果还没有响应，启动熔断</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//返回给调用者熔断信息</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res.send("breakCondition is true, notify the invoker.");</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  }</a:t>
            </a:r>
            <a:endParaRPr lang="zh-CN" altLang="en-US" sz="1600" dirty="0">
              <a:solidFill>
                <a:srgbClr val="60F52C"/>
              </a:solidFill>
              <a:latin typeface="微软雅黑" panose="020B0503020204020204" pitchFamily="34" charset="-122"/>
              <a:ea typeface="微软雅黑" panose="020B0503020204020204" pitchFamily="34" charset="-122"/>
            </a:endParaRPr>
          </a:p>
          <a:p>
            <a:r>
              <a:rPr lang="zh-CN" altLang="en-US" sz="1600" dirty="0">
                <a:solidFill>
                  <a:srgbClr val="60F52C"/>
                </a:solidFill>
                <a:latin typeface="微软雅黑" panose="020B0503020204020204" pitchFamily="34" charset="-122"/>
                <a:ea typeface="微软雅黑" panose="020B0503020204020204" pitchFamily="34" charset="-122"/>
              </a:rPr>
              <a:t>});</a:t>
            </a:r>
            <a:endParaRPr lang="zh-CN" altLang="en-US" sz="1600" dirty="0">
              <a:solidFill>
                <a:srgbClr val="60F52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117215" cy="583565"/>
          </a:xfrm>
          <a:prstGeom prst="rect">
            <a:avLst/>
          </a:prstGeom>
          <a:noFill/>
        </p:spPr>
        <p:txBody>
          <a:bodyPr wrap="square" rtlCol="0">
            <a:spAutoFit/>
          </a:bodyPr>
          <a:p>
            <a:r>
              <a:rPr lang="zh-CN" altLang="en-US" sz="3200"/>
              <a:t>路由应用模式</a:t>
            </a:r>
            <a:endParaRPr lang="zh-CN" altLang="en-US" sz="3200"/>
          </a:p>
        </p:txBody>
      </p:sp>
      <p:sp>
        <p:nvSpPr>
          <p:cNvPr id="5" name="等腰三角形 22"/>
          <p:cNvSpPr/>
          <p:nvPr/>
        </p:nvSpPr>
        <p:spPr>
          <a:xfrm rot="222105">
            <a:off x="10110224" y="4730226"/>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36040" y="996950"/>
            <a:ext cx="3252470" cy="460375"/>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熔断器模式</a:t>
            </a:r>
            <a:endParaRPr lang="zh-CN" alt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10110224" y="535316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204287" y="5450540"/>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004820" cy="583565"/>
          </a:xfrm>
          <a:prstGeom prst="rect">
            <a:avLst/>
          </a:prstGeom>
          <a:noFill/>
        </p:spPr>
        <p:txBody>
          <a:bodyPr wrap="square" rtlCol="0">
            <a:spAutoFit/>
          </a:bodyPr>
          <a:p>
            <a:r>
              <a:rPr lang="zh-CN" altLang="en-US" sz="3200"/>
              <a:t>模板引擎</a:t>
            </a:r>
            <a:endParaRPr lang="en-US" altLang="zh-CN" sz="3200"/>
          </a:p>
        </p:txBody>
      </p:sp>
      <p:sp>
        <p:nvSpPr>
          <p:cNvPr id="7" name="文本框 6"/>
          <p:cNvSpPr txBox="1"/>
          <p:nvPr/>
        </p:nvSpPr>
        <p:spPr>
          <a:xfrm>
            <a:off x="1160145" y="1661795"/>
            <a:ext cx="9589770" cy="1568450"/>
          </a:xfrm>
          <a:prstGeom prst="rect">
            <a:avLst/>
          </a:prstGeom>
          <a:noFill/>
        </p:spPr>
        <p:txBody>
          <a:bodyPr wrap="square" rtlCol="0">
            <a:spAutoFit/>
          </a:bodyPr>
          <a:p>
            <a:r>
              <a:rPr lang="zh-CN" altLang="en-US" sz="2400"/>
              <a:t>模板引擎（Template Engine）, 是用来解析对应类型模板文件然后动态生成由数据和静态页面组成的视图文件的一个工具．它通过标签(tag)来响应各种解析动作，通过变量占位的方式动态的将对应数据展示到指定位置．</a:t>
            </a:r>
            <a:r>
              <a:rPr lang="zh-CN" altLang="en-US" sz="2400">
                <a:sym typeface="+mn-ea"/>
              </a:rPr>
              <a:t>在 express web框架中，ejs 和jade都有很好的集成支持。</a:t>
            </a:r>
            <a:endParaRPr lang="zh-CN" altLang="en-US" sz="2400"/>
          </a:p>
        </p:txBody>
      </p:sp>
      <p:sp>
        <p:nvSpPr>
          <p:cNvPr id="14" name="文本框 13"/>
          <p:cNvSpPr txBox="1"/>
          <p:nvPr/>
        </p:nvSpPr>
        <p:spPr>
          <a:xfrm>
            <a:off x="1258570" y="3679825"/>
            <a:ext cx="8899525" cy="1198880"/>
          </a:xfrm>
          <a:prstGeom prst="rect">
            <a:avLst/>
          </a:prstGeom>
          <a:noFill/>
        </p:spPr>
        <p:txBody>
          <a:bodyPr wrap="square" rtlCol="0">
            <a:spAutoFit/>
          </a:bodyPr>
          <a:p>
            <a:pPr marL="285750" indent="-285750">
              <a:buFont typeface="Arial" panose="02080604020202020204" pitchFamily="34" charset="0"/>
              <a:buChar char="•"/>
            </a:pPr>
            <a:r>
              <a:rPr lang="en-US" altLang="zh-CN"/>
              <a:t>EJS</a:t>
            </a:r>
            <a:endParaRPr lang="en-US" altLang="zh-CN"/>
          </a:p>
          <a:p>
            <a:pPr marL="285750" indent="-285750">
              <a:buFont typeface="Arial" panose="02080604020202020204" pitchFamily="34" charset="0"/>
              <a:buChar char="•"/>
            </a:pPr>
            <a:r>
              <a:rPr lang="en-US" altLang="zh-CN"/>
              <a:t>Pug(Jade)</a:t>
            </a:r>
            <a:endParaRPr lang="en-US" altLang="zh-CN"/>
          </a:p>
          <a:p>
            <a:pPr marL="285750" indent="-285750">
              <a:buFont typeface="Arial" panose="02080604020202020204" pitchFamily="34" charset="0"/>
              <a:buChar char="•"/>
            </a:pPr>
            <a:r>
              <a:rPr lang="en-US" altLang="zh-CN"/>
              <a:t>Dust</a:t>
            </a:r>
            <a:endParaRPr lang="en-US" altLang="zh-CN"/>
          </a:p>
          <a:p>
            <a:pPr marL="285750" indent="-285750">
              <a:buFont typeface="Arial" panose="02080604020202020204" pitchFamily="34" charset="0"/>
              <a:buChar char="•"/>
            </a:pPr>
            <a:r>
              <a:rPr lang="en-US" altLang="zh-CN"/>
              <a:t>Twig</a:t>
            </a:r>
            <a:endParaRPr lang="en-US" altLang="zh-CN"/>
          </a:p>
        </p:txBody>
      </p:sp>
      <p:sp>
        <p:nvSpPr>
          <p:cNvPr id="16" name="文本框 15"/>
          <p:cNvSpPr txBox="1"/>
          <p:nvPr/>
        </p:nvSpPr>
        <p:spPr>
          <a:xfrm>
            <a:off x="4804410" y="3771265"/>
            <a:ext cx="5946140" cy="922020"/>
          </a:xfrm>
          <a:prstGeom prst="rect">
            <a:avLst/>
          </a:prstGeom>
          <a:solidFill>
            <a:schemeClr val="tx1"/>
          </a:solidFill>
        </p:spPr>
        <p:txBody>
          <a:bodyPr wrap="square" rtlCol="0">
            <a:spAutoFit/>
          </a:bodyPr>
          <a:p>
            <a:r>
              <a:rPr lang="zh-CN" altLang="en-US">
                <a:solidFill>
                  <a:srgbClr val="60F52C"/>
                </a:solidFill>
              </a:rPr>
              <a:t>app.get('/',function(req,res) {</a:t>
            </a:r>
            <a:endParaRPr lang="zh-CN" altLang="en-US">
              <a:solidFill>
                <a:srgbClr val="60F52C"/>
              </a:solidFill>
            </a:endParaRPr>
          </a:p>
          <a:p>
            <a:r>
              <a:rPr lang="zh-CN" altLang="en-US">
                <a:solidFill>
                  <a:srgbClr val="60F52C"/>
                </a:solidFill>
              </a:rPr>
              <a:t>    res.render(</a:t>
            </a:r>
            <a:r>
              <a:rPr lang="en-US" altLang="zh-CN">
                <a:solidFill>
                  <a:srgbClr val="60F52C"/>
                </a:solidFill>
              </a:rPr>
              <a:t>'</a:t>
            </a:r>
            <a:r>
              <a:rPr lang="zh-CN" altLang="en-US">
                <a:solidFill>
                  <a:srgbClr val="60F52C"/>
                </a:solidFill>
                <a:sym typeface="+mn-ea"/>
              </a:rPr>
              <a:t>模板名</a:t>
            </a:r>
            <a:r>
              <a:rPr lang="en-US" altLang="zh-CN">
                <a:solidFill>
                  <a:srgbClr val="60F52C"/>
                </a:solidFill>
              </a:rPr>
              <a:t>'</a:t>
            </a:r>
            <a:r>
              <a:rPr lang="zh-CN" altLang="en-US">
                <a:solidFill>
                  <a:srgbClr val="60F52C"/>
                </a:solidFill>
              </a:rPr>
              <a:t>,数据) ;</a:t>
            </a:r>
            <a:endParaRPr lang="zh-CN" altLang="en-US">
              <a:solidFill>
                <a:srgbClr val="60F52C"/>
              </a:solidFill>
            </a:endParaRPr>
          </a:p>
          <a:p>
            <a:r>
              <a:rPr lang="zh-CN" altLang="en-US">
                <a:solidFill>
                  <a:srgbClr val="60F52C"/>
                </a:solidFill>
              </a:rPr>
              <a:t>}) ;</a:t>
            </a:r>
            <a:endParaRPr lang="zh-CN" altLang="en-US">
              <a:solidFill>
                <a:srgbClr val="60F52C"/>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10110224" y="535316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204287" y="5450540"/>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3004820" cy="583565"/>
          </a:xfrm>
          <a:prstGeom prst="rect">
            <a:avLst/>
          </a:prstGeom>
          <a:noFill/>
        </p:spPr>
        <p:txBody>
          <a:bodyPr wrap="square" rtlCol="0">
            <a:spAutoFit/>
          </a:bodyPr>
          <a:p>
            <a:r>
              <a:rPr lang="en-US" altLang="zh-CN" sz="3200"/>
              <a:t>Express  MVC</a:t>
            </a:r>
            <a:endParaRPr lang="en-US" altLang="zh-CN" sz="3200"/>
          </a:p>
        </p:txBody>
      </p:sp>
      <p:sp>
        <p:nvSpPr>
          <p:cNvPr id="3" name="文本框 2"/>
          <p:cNvSpPr txBox="1"/>
          <p:nvPr/>
        </p:nvSpPr>
        <p:spPr>
          <a:xfrm>
            <a:off x="1468755" y="996950"/>
            <a:ext cx="4250055" cy="2306955"/>
          </a:xfrm>
          <a:prstGeom prst="rect">
            <a:avLst/>
          </a:prstGeom>
          <a:noFill/>
        </p:spPr>
        <p:txBody>
          <a:bodyPr wrap="none" rtlCol="0">
            <a:spAutoFit/>
          </a:bodyPr>
          <a:p>
            <a:pPr algn="l"/>
            <a:r>
              <a:rPr lang="zh-CN" altLang="en-US"/>
              <a:t>在Express中，我们可以创建如下结构：</a:t>
            </a:r>
            <a:endParaRPr lang="zh-CN" altLang="en-US"/>
          </a:p>
          <a:p>
            <a:pPr algn="l"/>
            <a:endParaRPr lang="zh-CN" altLang="en-US"/>
          </a:p>
          <a:p>
            <a:pPr algn="l"/>
            <a:r>
              <a:rPr lang="zh-CN" altLang="en-US"/>
              <a:t>routes/</a:t>
            </a:r>
            <a:endParaRPr lang="zh-CN" altLang="en-US"/>
          </a:p>
          <a:p>
            <a:pPr algn="l"/>
            <a:r>
              <a:rPr lang="zh-CN" altLang="en-US"/>
              <a:t>views/</a:t>
            </a:r>
            <a:endParaRPr lang="zh-CN" altLang="en-US"/>
          </a:p>
          <a:p>
            <a:pPr algn="l"/>
            <a:r>
              <a:rPr lang="zh-CN" altLang="en-US"/>
              <a:t>models/</a:t>
            </a:r>
            <a:endParaRPr lang="zh-CN" altLang="en-US"/>
          </a:p>
          <a:p>
            <a:pPr algn="l"/>
            <a:r>
              <a:rPr lang="zh-CN" altLang="en-US"/>
              <a:t>services/</a:t>
            </a:r>
            <a:endParaRPr lang="zh-CN" altLang="en-US"/>
          </a:p>
          <a:p>
            <a:pPr algn="l"/>
            <a:r>
              <a:rPr lang="zh-CN" altLang="en-US"/>
              <a:t>public/</a:t>
            </a:r>
            <a:endParaRPr lang="zh-CN" altLang="en-US"/>
          </a:p>
          <a:p>
            <a:endParaRPr lang="zh-CN" altLang="en-US"/>
          </a:p>
        </p:txBody>
      </p:sp>
      <p:sp>
        <p:nvSpPr>
          <p:cNvPr id="4" name="文本框 3"/>
          <p:cNvSpPr txBox="1"/>
          <p:nvPr/>
        </p:nvSpPr>
        <p:spPr>
          <a:xfrm>
            <a:off x="1468755" y="3303905"/>
            <a:ext cx="8054975" cy="2861310"/>
          </a:xfrm>
          <a:prstGeom prst="rect">
            <a:avLst/>
          </a:prstGeom>
          <a:noFill/>
        </p:spPr>
        <p:txBody>
          <a:bodyPr wrap="square" rtlCol="0">
            <a:spAutoFit/>
          </a:bodyPr>
          <a:p>
            <a:r>
              <a:rPr lang="zh-CN" altLang="en-US">
                <a:latin typeface="Source Han Serif CN" panose="02020400000000000000" charset="-122"/>
                <a:ea typeface="Source Han Serif CN" panose="02020400000000000000" charset="-122"/>
                <a:cs typeface="Source Han Serif CN" panose="02020400000000000000" charset="-122"/>
              </a:rPr>
              <a:t>其中，由于express的特点，根据设置，views目录下的文件会被模板引擎在调用res.render('view_name')的时候自动渲染</a:t>
            </a:r>
            <a:endParaRPr lang="zh-CN" altLang="en-US">
              <a:latin typeface="Source Han Serif CN" panose="02020400000000000000" charset="-122"/>
              <a:ea typeface="Source Han Serif CN" panose="02020400000000000000" charset="-122"/>
              <a:cs typeface="Source Han Serif CN" panose="02020400000000000000" charset="-122"/>
            </a:endParaRPr>
          </a:p>
          <a:p>
            <a:r>
              <a:rPr lang="zh-CN" altLang="en-US">
                <a:latin typeface="Source Han Serif CN" panose="02020400000000000000" charset="-122"/>
                <a:ea typeface="Source Han Serif CN" panose="02020400000000000000" charset="-122"/>
                <a:cs typeface="Source Han Serif CN" panose="02020400000000000000" charset="-122"/>
              </a:rPr>
              <a:t>view层可以理解为模板引擎+views文件夹中的文件</a:t>
            </a:r>
            <a:endParaRPr lang="zh-CN" altLang="en-US">
              <a:latin typeface="Source Han Serif CN" panose="02020400000000000000" charset="-122"/>
              <a:ea typeface="Source Han Serif CN" panose="02020400000000000000" charset="-122"/>
              <a:cs typeface="Source Han Serif CN" panose="02020400000000000000" charset="-122"/>
            </a:endParaRPr>
          </a:p>
          <a:p>
            <a:r>
              <a:rPr lang="zh-CN" altLang="en-US">
                <a:latin typeface="Source Han Serif CN" panose="02020400000000000000" charset="-122"/>
                <a:ea typeface="Source Han Serif CN" panose="02020400000000000000" charset="-122"/>
                <a:cs typeface="Source Han Serif CN" panose="02020400000000000000" charset="-122"/>
              </a:rPr>
              <a:t>而routes可以理解为controller，负责根据用户的请求，调取相关的service，最终得到model并用于渲染</a:t>
            </a:r>
            <a:endParaRPr lang="zh-CN" altLang="en-US">
              <a:latin typeface="Source Han Serif CN" panose="02020400000000000000" charset="-122"/>
              <a:ea typeface="Source Han Serif CN" panose="02020400000000000000" charset="-122"/>
              <a:cs typeface="Source Han Serif CN" panose="02020400000000000000" charset="-122"/>
            </a:endParaRPr>
          </a:p>
          <a:p>
            <a:r>
              <a:rPr lang="zh-CN" altLang="en-US">
                <a:latin typeface="Source Han Serif CN" panose="02020400000000000000" charset="-122"/>
                <a:ea typeface="Source Han Serif CN" panose="02020400000000000000" charset="-122"/>
                <a:cs typeface="Source Han Serif CN" panose="02020400000000000000" charset="-122"/>
              </a:rPr>
              <a:t>models则代表了model和相关逻辑</a:t>
            </a:r>
            <a:endParaRPr lang="zh-CN" altLang="en-US">
              <a:latin typeface="Source Han Serif CN" panose="02020400000000000000" charset="-122"/>
              <a:ea typeface="Source Han Serif CN" panose="02020400000000000000" charset="-122"/>
              <a:cs typeface="Source Han Serif CN" panose="02020400000000000000" charset="-122"/>
            </a:endParaRPr>
          </a:p>
          <a:p>
            <a:r>
              <a:rPr lang="zh-CN" altLang="en-US">
                <a:latin typeface="Source Han Serif CN" panose="02020400000000000000" charset="-122"/>
                <a:ea typeface="Source Han Serif CN" panose="02020400000000000000" charset="-122"/>
                <a:cs typeface="Source Han Serif CN" panose="02020400000000000000" charset="-122"/>
              </a:rPr>
              <a:t>services则有些特别，由于同层model之间解耦的需要，单个model往往不应该包含太多对其他model的操作，我们应该在services中对一系列逻辑上有关的model进行统一操作.</a:t>
            </a:r>
            <a:endParaRPr lang="zh-CN" altLang="en-US">
              <a:latin typeface="Source Han Serif CN" panose="02020400000000000000" charset="-122"/>
              <a:ea typeface="Source Han Serif CN" panose="02020400000000000000" charset="-122"/>
              <a:cs typeface="Source Han Serif CN" panose="02020400000000000000" charset="-122"/>
            </a:endParaRPr>
          </a:p>
          <a:p>
            <a:r>
              <a:rPr lang="zh-CN" altLang="en-US">
                <a:latin typeface="Source Han Serif CN" panose="02020400000000000000" charset="-122"/>
                <a:ea typeface="Source Han Serif CN" panose="02020400000000000000" charset="-122"/>
                <a:cs typeface="Source Han Serif CN" panose="02020400000000000000" charset="-122"/>
              </a:rPr>
              <a:t>public主要是放公用的静态资源。</a:t>
            </a:r>
            <a:endParaRPr lang="zh-CN" altLang="en-US">
              <a:latin typeface="Source Han Serif CN" panose="02020400000000000000" charset="-122"/>
              <a:ea typeface="Source Han Serif CN" panose="02020400000000000000" charset="-122"/>
              <a:cs typeface="Source Han Serif CN" panose="020204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2"/>
          <p:cNvSpPr/>
          <p:nvPr/>
        </p:nvSpPr>
        <p:spPr>
          <a:xfrm rot="5248205">
            <a:off x="375695" y="834566"/>
            <a:ext cx="2012216" cy="202070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7465" y="1291590"/>
            <a:ext cx="12117070" cy="1106805"/>
          </a:xfrm>
          <a:prstGeom prst="rect">
            <a:avLst/>
          </a:prstGeom>
          <a:noFill/>
        </p:spPr>
        <p:txBody>
          <a:bodyPr wrap="square" rtlCol="0">
            <a:spAutoFit/>
          </a:bodyPr>
          <a:p>
            <a:pPr algn="ctr"/>
            <a:r>
              <a:rPr lang="en-US" sz="6600"/>
              <a:t>Demo</a:t>
            </a:r>
            <a:r>
              <a:rPr lang="zh-CN" altLang="en-US" sz="6600"/>
              <a:t>介绍</a:t>
            </a:r>
            <a:endParaRPr lang="zh-CN" altLang="en-US" sz="6600"/>
          </a:p>
        </p:txBody>
      </p:sp>
      <p:sp>
        <p:nvSpPr>
          <p:cNvPr id="4" name="文本框 3"/>
          <p:cNvSpPr txBox="1"/>
          <p:nvPr/>
        </p:nvSpPr>
        <p:spPr>
          <a:xfrm>
            <a:off x="6468745" y="2894330"/>
            <a:ext cx="3562350" cy="583565"/>
          </a:xfrm>
          <a:prstGeom prst="rect">
            <a:avLst/>
          </a:prstGeom>
          <a:noFill/>
        </p:spPr>
        <p:txBody>
          <a:bodyPr wrap="square" rtlCol="0">
            <a:spAutoFit/>
          </a:bodyPr>
          <a:p>
            <a:r>
              <a:rPr lang="en-US" altLang="zh-CN" sz="3200"/>
              <a:t>--</a:t>
            </a:r>
            <a:r>
              <a:rPr lang="zh-CN" altLang="en-US" sz="3200"/>
              <a:t>本地图书馆网站</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2"/>
          <p:cNvSpPr/>
          <p:nvPr/>
        </p:nvSpPr>
        <p:spPr>
          <a:xfrm rot="5248205">
            <a:off x="375695" y="834566"/>
            <a:ext cx="2012216" cy="202070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7465" y="2126615"/>
            <a:ext cx="12117070" cy="1568450"/>
          </a:xfrm>
          <a:prstGeom prst="rect">
            <a:avLst/>
          </a:prstGeom>
          <a:noFill/>
        </p:spPr>
        <p:txBody>
          <a:bodyPr wrap="square" rtlCol="0">
            <a:spAutoFit/>
          </a:bodyPr>
          <a:p>
            <a:pPr algn="ctr"/>
            <a:r>
              <a:rPr lang="en-US" sz="9600"/>
              <a:t>Thanks</a:t>
            </a:r>
            <a:endParaRPr lang="en-US" sz="9600"/>
          </a:p>
        </p:txBody>
      </p:sp>
      <p:sp>
        <p:nvSpPr>
          <p:cNvPr id="3" name="文本框 2"/>
          <p:cNvSpPr txBox="1"/>
          <p:nvPr/>
        </p:nvSpPr>
        <p:spPr>
          <a:xfrm>
            <a:off x="6172835" y="4125595"/>
            <a:ext cx="4435475" cy="368300"/>
          </a:xfrm>
          <a:prstGeom prst="rect">
            <a:avLst/>
          </a:prstGeom>
          <a:noFill/>
        </p:spPr>
        <p:txBody>
          <a:bodyPr wrap="square" rtlCol="0">
            <a:spAutoFit/>
          </a:bodyPr>
          <a:p>
            <a:r>
              <a:rPr lang="en-US" altLang="zh-CN"/>
              <a:t>--</a:t>
            </a:r>
            <a:r>
              <a:rPr lang="zh-CN" altLang="en-US"/>
              <a:t>安鑫．张一弛．马兵．曾威．黄文浦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9924169" y="495184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274772" y="5153360"/>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22"/>
          <p:cNvSpPr/>
          <p:nvPr/>
        </p:nvSpPr>
        <p:spPr>
          <a:xfrm rot="5248205">
            <a:off x="10147710" y="-5539"/>
            <a:ext cx="2012216" cy="202070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36140" y="681990"/>
            <a:ext cx="8531860" cy="645160"/>
          </a:xfrm>
          <a:prstGeom prst="rect">
            <a:avLst/>
          </a:prstGeom>
          <a:noFill/>
        </p:spPr>
        <p:txBody>
          <a:bodyPr wrap="square" rtlCol="0">
            <a:spAutoFit/>
          </a:bodyPr>
          <a:p>
            <a:r>
              <a:rPr lang="zh-CN" altLang="en-US" sz="3600"/>
              <a:t>Express 应用程序生成器</a:t>
            </a:r>
            <a:endParaRPr lang="zh-CN" altLang="en-US" sz="3600"/>
          </a:p>
        </p:txBody>
      </p:sp>
      <p:sp>
        <p:nvSpPr>
          <p:cNvPr id="4" name="等腰三角形 22"/>
          <p:cNvSpPr/>
          <p:nvPr/>
        </p:nvSpPr>
        <p:spPr>
          <a:xfrm rot="7784481">
            <a:off x="355417" y="57945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619885" y="1514475"/>
            <a:ext cx="7437755" cy="4799965"/>
          </a:xfrm>
          <a:prstGeom prst="rect">
            <a:avLst/>
          </a:prstGeom>
          <a:noFill/>
        </p:spPr>
        <p:txBody>
          <a:bodyPr wrap="none" rtlCol="0">
            <a:spAutoFit/>
          </a:bodyPr>
          <a:p>
            <a:pPr algn="l"/>
            <a:r>
              <a:rPr lang="zh-CN" altLang="en-US"/>
              <a:t>通过应用生成器工具 express-generator 可以快速创建一个应用的骨架</a:t>
            </a:r>
            <a:endParaRPr lang="zh-CN" altLang="en-US"/>
          </a:p>
          <a:p>
            <a:pPr algn="l"/>
            <a:endParaRPr lang="zh-CN" altLang="en-US"/>
          </a:p>
          <a:p>
            <a:pPr algn="l"/>
            <a:r>
              <a:rPr lang="zh-CN" altLang="en-US"/>
              <a:t>express-generator 包含了 express 命令行工具。</a:t>
            </a:r>
            <a:endParaRPr lang="zh-CN" altLang="en-US"/>
          </a:p>
          <a:p>
            <a:pPr algn="l"/>
            <a:endParaRPr lang="zh-CN" altLang="en-US"/>
          </a:p>
          <a:p>
            <a:pPr algn="l"/>
            <a:r>
              <a:rPr lang="zh-CN" altLang="en-US"/>
              <a:t>通过如下命令即可安装：</a:t>
            </a:r>
            <a:endParaRPr lang="zh-CN" altLang="en-US"/>
          </a:p>
          <a:p>
            <a:pPr algn="l"/>
            <a:endParaRPr lang="zh-CN" altLang="en-US"/>
          </a:p>
          <a:p>
            <a:pPr algn="l"/>
            <a:r>
              <a:rPr lang="zh-CN" altLang="en-US"/>
              <a:t>　　$ npm install express-generator -g</a:t>
            </a:r>
            <a:endParaRPr lang="zh-CN" altLang="en-US"/>
          </a:p>
          <a:p>
            <a:pPr algn="l"/>
            <a:endParaRPr lang="zh-CN" altLang="en-US"/>
          </a:p>
          <a:p>
            <a:pPr algn="l"/>
            <a:r>
              <a:rPr lang="zh-CN" altLang="en-US"/>
              <a:t>例如，下面的示例就是在当前工作目录下创建一个命名为demo的应用。</a:t>
            </a:r>
            <a:endParaRPr lang="zh-CN" altLang="en-US"/>
          </a:p>
          <a:p>
            <a:pPr algn="l"/>
            <a:r>
              <a:rPr lang="en-US" altLang="zh-CN"/>
              <a:t>	</a:t>
            </a:r>
            <a:r>
              <a:rPr lang="zh-CN" altLang="en-US"/>
              <a:t>express demo</a:t>
            </a:r>
            <a:endParaRPr lang="zh-CN" altLang="en-US"/>
          </a:p>
          <a:p>
            <a:pPr algn="l"/>
            <a:r>
              <a:rPr lang="zh-CN" altLang="en-US"/>
              <a:t>然后安装所有依赖包</a:t>
            </a:r>
            <a:endParaRPr lang="zh-CN" altLang="en-US"/>
          </a:p>
          <a:p>
            <a:pPr algn="l"/>
            <a:r>
              <a:rPr lang="en-US" altLang="zh-CN"/>
              <a:t>	</a:t>
            </a:r>
            <a:r>
              <a:rPr lang="zh-CN" altLang="en-US"/>
              <a:t>cd myapp </a:t>
            </a:r>
            <a:endParaRPr lang="zh-CN" altLang="en-US"/>
          </a:p>
          <a:p>
            <a:pPr algn="l"/>
            <a:r>
              <a:rPr lang="en-US" altLang="zh-CN"/>
              <a:t>	</a:t>
            </a:r>
            <a:r>
              <a:rPr lang="zh-CN" altLang="en-US"/>
              <a:t>npm install</a:t>
            </a:r>
            <a:endParaRPr lang="zh-CN" altLang="en-US"/>
          </a:p>
          <a:p>
            <a:pPr algn="l"/>
            <a:endParaRPr lang="zh-CN" altLang="en-US"/>
          </a:p>
          <a:p>
            <a:pPr algn="l"/>
            <a:r>
              <a:rPr lang="zh-CN" altLang="en-US"/>
              <a:t>启动这个应用，windows平台使用如下命令：</a:t>
            </a:r>
            <a:endParaRPr lang="zh-CN" altLang="en-US"/>
          </a:p>
          <a:p>
            <a:pPr algn="l"/>
            <a:r>
              <a:rPr lang="en-US" altLang="zh-CN"/>
              <a:t>	</a:t>
            </a:r>
            <a:r>
              <a:rPr lang="zh-CN" altLang="en-US"/>
              <a:t>npm start</a:t>
            </a:r>
            <a:endParaRPr lang="zh-CN" altLang="en-US"/>
          </a:p>
          <a:p>
            <a:pPr algn="l"/>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22"/>
          <p:cNvSpPr/>
          <p:nvPr/>
        </p:nvSpPr>
        <p:spPr>
          <a:xfrm rot="5248205">
            <a:off x="212725" y="1005205"/>
            <a:ext cx="1501775" cy="1205230"/>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30000"/>
                </a:srgbClr>
              </a:gs>
              <a:gs pos="100000">
                <a:srgbClr val="5B5B59"/>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4730"/>
          </a:xfrm>
          <a:prstGeom prst="rect">
            <a:avLst/>
          </a:prstGeom>
        </p:spPr>
        <p:txBody>
          <a:bodyPr wrap="square">
            <a:spAutoFit/>
          </a:bodyPr>
          <a:lstStyle/>
          <a:p>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6520" y="521970"/>
            <a:ext cx="12028805" cy="768350"/>
          </a:xfrm>
          <a:prstGeom prst="rect">
            <a:avLst/>
          </a:prstGeom>
          <a:noFill/>
        </p:spPr>
        <p:txBody>
          <a:bodyPr wrap="square" rtlCol="0">
            <a:spAutoFit/>
          </a:bodyPr>
          <a:p>
            <a:pPr algn="ctr"/>
            <a:r>
              <a:rPr lang="en-US" altLang="zh-CN" sz="4400"/>
              <a:t>Express</a:t>
            </a:r>
            <a:r>
              <a:rPr lang="zh-CN" altLang="en-US" sz="4400"/>
              <a:t>骨架</a:t>
            </a:r>
            <a:endParaRPr lang="zh-CN" altLang="en-US" sz="4400"/>
          </a:p>
        </p:txBody>
      </p:sp>
      <p:sp>
        <p:nvSpPr>
          <p:cNvPr id="3" name="文本框 2"/>
          <p:cNvSpPr txBox="1"/>
          <p:nvPr/>
        </p:nvSpPr>
        <p:spPr>
          <a:xfrm>
            <a:off x="3138805" y="1452880"/>
            <a:ext cx="6544945" cy="5077460"/>
          </a:xfrm>
          <a:prstGeom prst="rect">
            <a:avLst/>
          </a:prstGeom>
          <a:solidFill>
            <a:schemeClr val="tx1"/>
          </a:solidFill>
        </p:spPr>
        <p:txBody>
          <a:bodyPr wrap="square" rtlCol="0">
            <a:spAutoFit/>
          </a:bodyPr>
          <a:p>
            <a:pPr algn="l"/>
            <a:r>
              <a:rPr lang="zh-CN" altLang="en-US">
                <a:solidFill>
                  <a:srgbClr val="60F52C"/>
                </a:solidFill>
              </a:rPr>
              <a:t>├── app.js</a:t>
            </a:r>
            <a:endParaRPr lang="zh-CN" altLang="en-US">
              <a:solidFill>
                <a:srgbClr val="60F52C"/>
              </a:solidFill>
            </a:endParaRPr>
          </a:p>
          <a:p>
            <a:pPr algn="l"/>
            <a:r>
              <a:rPr lang="zh-CN" altLang="en-US">
                <a:solidFill>
                  <a:srgbClr val="60F52C"/>
                </a:solidFill>
              </a:rPr>
              <a:t>├── bin</a:t>
            </a:r>
            <a:endParaRPr lang="zh-CN" altLang="en-US">
              <a:solidFill>
                <a:srgbClr val="60F52C"/>
              </a:solidFill>
            </a:endParaRPr>
          </a:p>
          <a:p>
            <a:pPr algn="l"/>
            <a:r>
              <a:rPr lang="zh-CN" altLang="en-US">
                <a:solidFill>
                  <a:srgbClr val="60F52C"/>
                </a:solidFill>
              </a:rPr>
              <a:t>│   └── www</a:t>
            </a:r>
            <a:endParaRPr lang="zh-CN" altLang="en-US">
              <a:solidFill>
                <a:srgbClr val="60F52C"/>
              </a:solidFill>
            </a:endParaRPr>
          </a:p>
          <a:p>
            <a:pPr algn="l"/>
            <a:r>
              <a:rPr lang="zh-CN" altLang="en-US">
                <a:solidFill>
                  <a:srgbClr val="60F52C"/>
                </a:solidFill>
              </a:rPr>
              <a:t>├── package.json</a:t>
            </a:r>
            <a:endParaRPr lang="zh-CN" altLang="en-US">
              <a:solidFill>
                <a:srgbClr val="60F52C"/>
              </a:solidFill>
            </a:endParaRPr>
          </a:p>
          <a:p>
            <a:pPr algn="l"/>
            <a:r>
              <a:rPr lang="zh-CN" altLang="en-US">
                <a:solidFill>
                  <a:srgbClr val="60F52C"/>
                </a:solidFill>
              </a:rPr>
              <a:t>├── public</a:t>
            </a:r>
            <a:endParaRPr lang="zh-CN" altLang="en-US">
              <a:solidFill>
                <a:srgbClr val="60F52C"/>
              </a:solidFill>
            </a:endParaRPr>
          </a:p>
          <a:p>
            <a:pPr algn="l"/>
            <a:r>
              <a:rPr lang="zh-CN" altLang="en-US">
                <a:solidFill>
                  <a:srgbClr val="60F52C"/>
                </a:solidFill>
              </a:rPr>
              <a:t>│   ├── images</a:t>
            </a:r>
            <a:endParaRPr lang="zh-CN" altLang="en-US">
              <a:solidFill>
                <a:srgbClr val="60F52C"/>
              </a:solidFill>
            </a:endParaRPr>
          </a:p>
          <a:p>
            <a:pPr algn="l"/>
            <a:r>
              <a:rPr lang="zh-CN" altLang="en-US">
                <a:solidFill>
                  <a:srgbClr val="60F52C"/>
                </a:solidFill>
              </a:rPr>
              <a:t>│   ├── javascripts</a:t>
            </a:r>
            <a:endParaRPr lang="zh-CN" altLang="en-US">
              <a:solidFill>
                <a:srgbClr val="60F52C"/>
              </a:solidFill>
            </a:endParaRPr>
          </a:p>
          <a:p>
            <a:pPr algn="l"/>
            <a:r>
              <a:rPr lang="zh-CN" altLang="en-US">
                <a:solidFill>
                  <a:srgbClr val="60F52C"/>
                </a:solidFill>
              </a:rPr>
              <a:t>│   └── stylesheets</a:t>
            </a:r>
            <a:endParaRPr lang="zh-CN" altLang="en-US">
              <a:solidFill>
                <a:srgbClr val="60F52C"/>
              </a:solidFill>
            </a:endParaRPr>
          </a:p>
          <a:p>
            <a:pPr algn="l"/>
            <a:r>
              <a:rPr lang="zh-CN" altLang="en-US">
                <a:solidFill>
                  <a:srgbClr val="60F52C"/>
                </a:solidFill>
              </a:rPr>
              <a:t>│       └── style.css</a:t>
            </a:r>
            <a:endParaRPr lang="zh-CN" altLang="en-US">
              <a:solidFill>
                <a:srgbClr val="60F52C"/>
              </a:solidFill>
            </a:endParaRPr>
          </a:p>
          <a:p>
            <a:pPr algn="l"/>
            <a:r>
              <a:rPr lang="zh-CN" altLang="en-US">
                <a:solidFill>
                  <a:srgbClr val="60F52C"/>
                </a:solidFill>
              </a:rPr>
              <a:t>├── routes</a:t>
            </a:r>
            <a:endParaRPr lang="zh-CN" altLang="en-US">
              <a:solidFill>
                <a:srgbClr val="60F52C"/>
              </a:solidFill>
            </a:endParaRPr>
          </a:p>
          <a:p>
            <a:pPr algn="l"/>
            <a:r>
              <a:rPr lang="zh-CN" altLang="en-US">
                <a:solidFill>
                  <a:srgbClr val="60F52C"/>
                </a:solidFill>
              </a:rPr>
              <a:t>│   ├── index.js</a:t>
            </a:r>
            <a:endParaRPr lang="zh-CN" altLang="en-US">
              <a:solidFill>
                <a:srgbClr val="60F52C"/>
              </a:solidFill>
            </a:endParaRPr>
          </a:p>
          <a:p>
            <a:pPr algn="l"/>
            <a:r>
              <a:rPr lang="zh-CN" altLang="en-US">
                <a:solidFill>
                  <a:srgbClr val="60F52C"/>
                </a:solidFill>
              </a:rPr>
              <a:t>│   └── users.js</a:t>
            </a:r>
            <a:endParaRPr lang="zh-CN" altLang="en-US">
              <a:solidFill>
                <a:srgbClr val="60F52C"/>
              </a:solidFill>
            </a:endParaRPr>
          </a:p>
          <a:p>
            <a:pPr algn="l"/>
            <a:r>
              <a:rPr lang="zh-CN" altLang="en-US">
                <a:solidFill>
                  <a:srgbClr val="60F52C"/>
                </a:solidFill>
              </a:rPr>
              <a:t>└── views</a:t>
            </a:r>
            <a:endParaRPr lang="zh-CN" altLang="en-US">
              <a:solidFill>
                <a:srgbClr val="60F52C"/>
              </a:solidFill>
            </a:endParaRPr>
          </a:p>
          <a:p>
            <a:pPr algn="l"/>
            <a:r>
              <a:rPr lang="zh-CN" altLang="en-US">
                <a:solidFill>
                  <a:srgbClr val="60F52C"/>
                </a:solidFill>
              </a:rPr>
              <a:t>    ├── error.pug</a:t>
            </a:r>
            <a:endParaRPr lang="zh-CN" altLang="en-US">
              <a:solidFill>
                <a:srgbClr val="60F52C"/>
              </a:solidFill>
            </a:endParaRPr>
          </a:p>
          <a:p>
            <a:pPr algn="l"/>
            <a:r>
              <a:rPr lang="zh-CN" altLang="en-US">
                <a:solidFill>
                  <a:srgbClr val="60F52C"/>
                </a:solidFill>
              </a:rPr>
              <a:t>    ├── index.pug</a:t>
            </a:r>
            <a:endParaRPr lang="zh-CN" altLang="en-US">
              <a:solidFill>
                <a:srgbClr val="60F52C"/>
              </a:solidFill>
            </a:endParaRPr>
          </a:p>
          <a:p>
            <a:pPr algn="l"/>
            <a:r>
              <a:rPr lang="zh-CN" altLang="en-US">
                <a:solidFill>
                  <a:srgbClr val="60F52C"/>
                </a:solidFill>
              </a:rPr>
              <a:t>    └── layout.pug</a:t>
            </a:r>
            <a:endParaRPr lang="zh-CN" altLang="en-US">
              <a:solidFill>
                <a:srgbClr val="60F52C"/>
              </a:solidFill>
            </a:endParaRPr>
          </a:p>
          <a:p>
            <a:pPr algn="l"/>
            <a:endParaRPr lang="zh-CN" altLang="en-US">
              <a:solidFill>
                <a:srgbClr val="60F52C"/>
              </a:solidFill>
            </a:endParaRPr>
          </a:p>
          <a:p>
            <a:pPr algn="l"/>
            <a:r>
              <a:rPr lang="zh-CN" altLang="en-US">
                <a:solidFill>
                  <a:srgbClr val="60F52C"/>
                </a:solidFill>
              </a:rPr>
              <a:t>7 directories, 9 files</a:t>
            </a:r>
            <a:endParaRPr lang="zh-CN" altLang="en-US">
              <a:solidFill>
                <a:srgbClr val="60F52C"/>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1808480" cy="583565"/>
          </a:xfrm>
          <a:prstGeom prst="rect">
            <a:avLst/>
          </a:prstGeom>
          <a:noFill/>
        </p:spPr>
        <p:txBody>
          <a:bodyPr wrap="square" rtlCol="0">
            <a:spAutoFit/>
          </a:bodyPr>
          <a:p>
            <a:r>
              <a:rPr lang="zh-CN" altLang="en-US" sz="3200"/>
              <a:t>骨架</a:t>
            </a:r>
            <a:endParaRPr lang="en-US" altLang="zh-CN" sz="3200"/>
          </a:p>
        </p:txBody>
      </p:sp>
      <p:sp>
        <p:nvSpPr>
          <p:cNvPr id="3" name="文本框 2"/>
          <p:cNvSpPr txBox="1"/>
          <p:nvPr/>
        </p:nvSpPr>
        <p:spPr>
          <a:xfrm>
            <a:off x="1371600" y="996950"/>
            <a:ext cx="3655695"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Package.json</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2980055" y="1651635"/>
            <a:ext cx="7042785" cy="4799965"/>
          </a:xfrm>
          <a:prstGeom prst="rect">
            <a:avLst/>
          </a:prstGeom>
          <a:solidFill>
            <a:schemeClr val="tx1"/>
          </a:solidFill>
        </p:spPr>
        <p:txBody>
          <a:bodyPr wrap="square" rtlCol="0">
            <a:spAutoFit/>
          </a:bodyPr>
          <a:p>
            <a:pPr algn="l"/>
            <a:r>
              <a:rPr lang="zh-CN" altLang="en-US"/>
              <a:t>{</a:t>
            </a:r>
            <a:endParaRPr lang="zh-CN" altLang="en-US">
              <a:solidFill>
                <a:srgbClr val="60F52C"/>
              </a:solidFill>
            </a:endParaRPr>
          </a:p>
          <a:p>
            <a:pPr algn="l"/>
            <a:r>
              <a:rPr lang="zh-CN" altLang="en-US">
                <a:solidFill>
                  <a:srgbClr val="60F52C"/>
                </a:solidFill>
              </a:rPr>
              <a:t>  "name": "myapp",</a:t>
            </a:r>
            <a:endParaRPr lang="zh-CN" altLang="en-US">
              <a:solidFill>
                <a:srgbClr val="60F52C"/>
              </a:solidFill>
            </a:endParaRPr>
          </a:p>
          <a:p>
            <a:pPr algn="l"/>
            <a:r>
              <a:rPr lang="zh-CN" altLang="en-US">
                <a:solidFill>
                  <a:srgbClr val="60F52C"/>
                </a:solidFill>
              </a:rPr>
              <a:t>  "version": "0.0.0",</a:t>
            </a:r>
            <a:endParaRPr lang="zh-CN" altLang="en-US">
              <a:solidFill>
                <a:srgbClr val="60F52C"/>
              </a:solidFill>
            </a:endParaRPr>
          </a:p>
          <a:p>
            <a:pPr algn="l"/>
            <a:r>
              <a:rPr lang="zh-CN" altLang="en-US">
                <a:solidFill>
                  <a:srgbClr val="60F52C"/>
                </a:solidFill>
              </a:rPr>
              <a:t>  "private": true,</a:t>
            </a:r>
            <a:endParaRPr lang="zh-CN" altLang="en-US">
              <a:solidFill>
                <a:srgbClr val="60F52C"/>
              </a:solidFill>
            </a:endParaRPr>
          </a:p>
          <a:p>
            <a:pPr algn="l"/>
            <a:r>
              <a:rPr lang="zh-CN" altLang="en-US">
                <a:solidFill>
                  <a:srgbClr val="60F52C"/>
                </a:solidFill>
              </a:rPr>
              <a:t>  "scripts": {</a:t>
            </a:r>
            <a:endParaRPr lang="zh-CN" altLang="en-US">
              <a:solidFill>
                <a:srgbClr val="60F52C"/>
              </a:solidFill>
            </a:endParaRPr>
          </a:p>
          <a:p>
            <a:pPr algn="l"/>
            <a:r>
              <a:rPr lang="zh-CN" altLang="en-US">
                <a:solidFill>
                  <a:srgbClr val="60F52C"/>
                </a:solidFill>
              </a:rPr>
              <a:t>    "start": "node ./bin/www"</a:t>
            </a:r>
            <a:endParaRPr lang="zh-CN" altLang="en-US">
              <a:solidFill>
                <a:srgbClr val="60F52C"/>
              </a:solidFill>
            </a:endParaRPr>
          </a:p>
          <a:p>
            <a:pPr algn="l"/>
            <a:r>
              <a:rPr lang="zh-CN" altLang="en-US">
                <a:solidFill>
                  <a:srgbClr val="60F52C"/>
                </a:solidFill>
              </a:rPr>
              <a:t>  },</a:t>
            </a:r>
            <a:endParaRPr lang="zh-CN" altLang="en-US">
              <a:solidFill>
                <a:srgbClr val="60F52C"/>
              </a:solidFill>
            </a:endParaRPr>
          </a:p>
          <a:p>
            <a:pPr algn="l"/>
            <a:r>
              <a:rPr lang="zh-CN" altLang="en-US">
                <a:solidFill>
                  <a:srgbClr val="60F52C"/>
                </a:solidFill>
              </a:rPr>
              <a:t>  "dependencies": {</a:t>
            </a:r>
            <a:endParaRPr lang="zh-CN" altLang="en-US">
              <a:solidFill>
                <a:srgbClr val="60F52C"/>
              </a:solidFill>
            </a:endParaRPr>
          </a:p>
          <a:p>
            <a:pPr algn="l"/>
            <a:r>
              <a:rPr lang="zh-CN" altLang="en-US">
                <a:solidFill>
                  <a:srgbClr val="60F52C"/>
                </a:solidFill>
              </a:rPr>
              <a:t>    "body-parser": "~1.13.2",</a:t>
            </a:r>
            <a:endParaRPr lang="zh-CN" altLang="en-US">
              <a:solidFill>
                <a:srgbClr val="60F52C"/>
              </a:solidFill>
            </a:endParaRPr>
          </a:p>
          <a:p>
            <a:pPr algn="l"/>
            <a:r>
              <a:rPr lang="zh-CN" altLang="en-US">
                <a:solidFill>
                  <a:srgbClr val="60F52C"/>
                </a:solidFill>
              </a:rPr>
              <a:t>    "cookie-parser": "~1.3.5",</a:t>
            </a:r>
            <a:endParaRPr lang="zh-CN" altLang="en-US">
              <a:solidFill>
                <a:srgbClr val="60F52C"/>
              </a:solidFill>
            </a:endParaRPr>
          </a:p>
          <a:p>
            <a:pPr algn="l"/>
            <a:r>
              <a:rPr lang="zh-CN" altLang="en-US">
                <a:solidFill>
                  <a:srgbClr val="60F52C"/>
                </a:solidFill>
              </a:rPr>
              <a:t>    "debug": "~2.2.0",</a:t>
            </a:r>
            <a:endParaRPr lang="zh-CN" altLang="en-US">
              <a:solidFill>
                <a:srgbClr val="60F52C"/>
              </a:solidFill>
            </a:endParaRPr>
          </a:p>
          <a:p>
            <a:pPr algn="l"/>
            <a:r>
              <a:rPr lang="zh-CN" altLang="en-US">
                <a:solidFill>
                  <a:srgbClr val="60F52C"/>
                </a:solidFill>
              </a:rPr>
              <a:t>    "express": "~4.13.1",</a:t>
            </a:r>
            <a:endParaRPr lang="zh-CN" altLang="en-US">
              <a:solidFill>
                <a:srgbClr val="60F52C"/>
              </a:solidFill>
            </a:endParaRPr>
          </a:p>
          <a:p>
            <a:pPr algn="l"/>
            <a:r>
              <a:rPr lang="zh-CN" altLang="en-US">
                <a:solidFill>
                  <a:srgbClr val="60F52C"/>
                </a:solidFill>
              </a:rPr>
              <a:t>    "jade": "~1.11.0",</a:t>
            </a:r>
            <a:endParaRPr lang="zh-CN" altLang="en-US">
              <a:solidFill>
                <a:srgbClr val="60F52C"/>
              </a:solidFill>
            </a:endParaRPr>
          </a:p>
          <a:p>
            <a:pPr algn="l"/>
            <a:r>
              <a:rPr lang="zh-CN" altLang="en-US">
                <a:solidFill>
                  <a:srgbClr val="60F52C"/>
                </a:solidFill>
              </a:rPr>
              <a:t>    "morgan": "~1.6.1",</a:t>
            </a:r>
            <a:endParaRPr lang="zh-CN" altLang="en-US">
              <a:solidFill>
                <a:srgbClr val="60F52C"/>
              </a:solidFill>
            </a:endParaRPr>
          </a:p>
          <a:p>
            <a:pPr algn="l"/>
            <a:r>
              <a:rPr lang="zh-CN" altLang="en-US">
                <a:solidFill>
                  <a:srgbClr val="60F52C"/>
                </a:solidFill>
              </a:rPr>
              <a:t>    "serve-favicon": "~2.3.0"</a:t>
            </a:r>
            <a:endParaRPr lang="zh-CN" altLang="en-US">
              <a:solidFill>
                <a:srgbClr val="60F52C"/>
              </a:solidFill>
            </a:endParaRPr>
          </a:p>
          <a:p>
            <a:pPr algn="l"/>
            <a:r>
              <a:rPr lang="zh-CN" altLang="en-US">
                <a:solidFill>
                  <a:srgbClr val="60F52C"/>
                </a:solidFill>
              </a:rPr>
              <a:t>  }</a:t>
            </a:r>
            <a:endParaRPr lang="zh-CN" altLang="en-US">
              <a:solidFill>
                <a:srgbClr val="60F52C"/>
              </a:solidFill>
            </a:endParaRPr>
          </a:p>
          <a:p>
            <a:pPr algn="l"/>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040890" y="1712595"/>
            <a:ext cx="7782560" cy="3169285"/>
          </a:xfrm>
          <a:prstGeom prst="rect">
            <a:avLst/>
          </a:prstGeom>
          <a:solidFill>
            <a:schemeClr val="tx1"/>
          </a:solidFill>
        </p:spPr>
        <p:txBody>
          <a:bodyPr wrap="square">
            <a:spAutoFit/>
          </a:bodyPr>
          <a:lstStyle/>
          <a:p>
            <a:r>
              <a:rPr lang="zh-CN" altLang="en-US" sz="2000" dirty="0">
                <a:solidFill>
                  <a:srgbClr val="60F52C"/>
                </a:solidFill>
                <a:latin typeface="微软雅黑" panose="020B0503020204020204" pitchFamily="34" charset="-122"/>
                <a:ea typeface="微软雅黑" panose="020B0503020204020204" pitchFamily="34" charset="-122"/>
              </a:rPr>
              <a:t>var app = require('../app');</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var http = require('http');</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en-US" altLang="zh-CN" sz="2000" dirty="0">
                <a:solidFill>
                  <a:srgbClr val="60F52C"/>
                </a:solidFill>
                <a:latin typeface="微软雅黑" panose="020B0503020204020204" pitchFamily="34" charset="-122"/>
                <a:ea typeface="微软雅黑" panose="020B0503020204020204" pitchFamily="34" charset="-122"/>
              </a:rPr>
              <a: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var port = normalizePort(process.env.PORT || '3000');</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var server = http.createServer(app);</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en-US" altLang="zh-CN" sz="2000" dirty="0">
                <a:solidFill>
                  <a:srgbClr val="60F52C"/>
                </a:solidFill>
                <a:latin typeface="微软雅黑" panose="020B0503020204020204" pitchFamily="34" charset="-122"/>
                <a:ea typeface="微软雅黑" panose="020B0503020204020204" pitchFamily="34" charset="-122"/>
              </a:rPr>
              <a: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server.listen(port);</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server.on('error', onError);</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zh-CN" altLang="en-US" sz="2000" dirty="0">
                <a:solidFill>
                  <a:srgbClr val="60F52C"/>
                </a:solidFill>
                <a:latin typeface="微软雅黑" panose="020B0503020204020204" pitchFamily="34" charset="-122"/>
                <a:ea typeface="微软雅黑" panose="020B0503020204020204" pitchFamily="34" charset="-122"/>
              </a:rPr>
              <a:t>server.on('listening', onListening);</a:t>
            </a:r>
            <a:endParaRPr lang="zh-CN" altLang="en-US" sz="2000" dirty="0">
              <a:solidFill>
                <a:srgbClr val="60F52C"/>
              </a:solidFill>
              <a:latin typeface="微软雅黑" panose="020B0503020204020204" pitchFamily="34" charset="-122"/>
              <a:ea typeface="微软雅黑" panose="020B0503020204020204" pitchFamily="34" charset="-122"/>
            </a:endParaRPr>
          </a:p>
          <a:p>
            <a:r>
              <a:rPr lang="en-US" altLang="zh-CN" sz="2000" dirty="0">
                <a:solidFill>
                  <a:srgbClr val="60F52C"/>
                </a:solidFill>
                <a:latin typeface="微软雅黑" panose="020B0503020204020204" pitchFamily="34" charset="-122"/>
                <a:ea typeface="微软雅黑" panose="020B0503020204020204" pitchFamily="34" charset="-122"/>
              </a:rPr>
              <a:t>...</a:t>
            </a:r>
            <a:endParaRPr lang="en-US" altLang="zh-CN" sz="2000" dirty="0">
              <a:solidFill>
                <a:srgbClr val="60F52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1808480" cy="583565"/>
          </a:xfrm>
          <a:prstGeom prst="rect">
            <a:avLst/>
          </a:prstGeom>
          <a:noFill/>
        </p:spPr>
        <p:txBody>
          <a:bodyPr wrap="square" rtlCol="0">
            <a:spAutoFit/>
          </a:bodyPr>
          <a:p>
            <a:r>
              <a:rPr lang="zh-CN" altLang="en-US" sz="3200"/>
              <a:t>骨架</a:t>
            </a:r>
            <a:endParaRPr lang="en-US" altLang="zh-CN" sz="3200"/>
          </a:p>
        </p:txBody>
      </p:sp>
      <p:sp>
        <p:nvSpPr>
          <p:cNvPr id="3" name="文本框 2"/>
          <p:cNvSpPr txBox="1"/>
          <p:nvPr/>
        </p:nvSpPr>
        <p:spPr>
          <a:xfrm>
            <a:off x="1371600" y="996950"/>
            <a:ext cx="3655695"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Bin/www</a:t>
            </a:r>
            <a:endParaRPr lang="zh-CN" altLang="en-US" sz="2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1808480" cy="583565"/>
          </a:xfrm>
          <a:prstGeom prst="rect">
            <a:avLst/>
          </a:prstGeom>
          <a:noFill/>
        </p:spPr>
        <p:txBody>
          <a:bodyPr wrap="square" rtlCol="0">
            <a:spAutoFit/>
          </a:bodyPr>
          <a:p>
            <a:r>
              <a:rPr lang="zh-CN" altLang="en-US" sz="3200"/>
              <a:t>骨架</a:t>
            </a:r>
            <a:endParaRPr lang="en-US" altLang="zh-CN" sz="3200"/>
          </a:p>
        </p:txBody>
      </p:sp>
      <p:sp>
        <p:nvSpPr>
          <p:cNvPr id="3" name="文本框 2"/>
          <p:cNvSpPr txBox="1"/>
          <p:nvPr/>
        </p:nvSpPr>
        <p:spPr>
          <a:xfrm>
            <a:off x="1371600" y="996950"/>
            <a:ext cx="3655695"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app.js</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1957070" y="1657350"/>
            <a:ext cx="7042785" cy="3692525"/>
          </a:xfrm>
          <a:prstGeom prst="rect">
            <a:avLst/>
          </a:prstGeom>
          <a:solidFill>
            <a:schemeClr val="tx1"/>
          </a:solidFill>
        </p:spPr>
        <p:txBody>
          <a:bodyPr wrap="square" rtlCol="0">
            <a:spAutoFit/>
          </a:bodyPr>
          <a:p>
            <a:pPr algn="l"/>
            <a:r>
              <a:rPr lang="zh-CN" altLang="en-US">
                <a:solidFill>
                  <a:srgbClr val="60F52C"/>
                </a:solidFill>
              </a:rPr>
              <a:t>var express = require('express');</a:t>
            </a:r>
            <a:endParaRPr lang="zh-CN" altLang="en-US">
              <a:solidFill>
                <a:srgbClr val="60F52C"/>
              </a:solidFill>
            </a:endParaRPr>
          </a:p>
          <a:p>
            <a:pPr algn="l"/>
            <a:r>
              <a:rPr lang="en-US" altLang="zh-CN">
                <a:solidFill>
                  <a:srgbClr val="60F52C"/>
                </a:solidFill>
              </a:rPr>
              <a:t>var indexRouter = require('./routes/index');</a:t>
            </a:r>
            <a:endParaRPr lang="zh-CN" altLang="en-US">
              <a:solidFill>
                <a:srgbClr val="60F52C"/>
              </a:solidFill>
            </a:endParaRPr>
          </a:p>
          <a:p>
            <a:pPr algn="l"/>
            <a:r>
              <a:rPr lang="zh-CN" altLang="en-US">
                <a:solidFill>
                  <a:srgbClr val="60F52C"/>
                </a:solidFill>
              </a:rPr>
              <a:t>var app = express();</a:t>
            </a:r>
            <a:endParaRPr lang="zh-CN" altLang="en-US">
              <a:solidFill>
                <a:srgbClr val="60F52C"/>
              </a:solidFill>
            </a:endParaRPr>
          </a:p>
          <a:p>
            <a:pPr algn="l"/>
            <a:r>
              <a:rPr lang="zh-CN" altLang="en-US">
                <a:solidFill>
                  <a:srgbClr val="60F52C"/>
                </a:solidFill>
              </a:rPr>
              <a:t>...</a:t>
            </a:r>
            <a:endParaRPr lang="zh-CN" altLang="en-US">
              <a:solidFill>
                <a:srgbClr val="60F52C"/>
              </a:solidFill>
            </a:endParaRPr>
          </a:p>
          <a:p>
            <a:pPr algn="l"/>
            <a:r>
              <a:rPr lang="zh-CN" altLang="en-US">
                <a:solidFill>
                  <a:srgbClr val="60F52C"/>
                </a:solidFill>
              </a:rPr>
              <a:t>app.set('views', path.join(__dirname, 'views'));</a:t>
            </a:r>
            <a:endParaRPr lang="zh-CN" altLang="en-US">
              <a:solidFill>
                <a:srgbClr val="60F52C"/>
              </a:solidFill>
            </a:endParaRPr>
          </a:p>
          <a:p>
            <a:pPr algn="l"/>
            <a:r>
              <a:rPr lang="zh-CN" altLang="en-US">
                <a:solidFill>
                  <a:srgbClr val="60F52C"/>
                </a:solidFill>
              </a:rPr>
              <a:t>app.set('view engine', 'pug');</a:t>
            </a:r>
            <a:endParaRPr lang="zh-CN" altLang="en-US">
              <a:solidFill>
                <a:srgbClr val="60F52C"/>
              </a:solidFill>
            </a:endParaRPr>
          </a:p>
          <a:p>
            <a:pPr algn="l"/>
            <a:r>
              <a:rPr lang="zh-CN" altLang="en-US">
                <a:solidFill>
                  <a:srgbClr val="60F52C"/>
                </a:solidFill>
              </a:rPr>
              <a:t>app.use(express.json());</a:t>
            </a:r>
            <a:endParaRPr lang="zh-CN" altLang="en-US">
              <a:solidFill>
                <a:srgbClr val="60F52C"/>
              </a:solidFill>
            </a:endParaRPr>
          </a:p>
          <a:p>
            <a:pPr algn="l"/>
            <a:r>
              <a:rPr lang="zh-CN" altLang="en-US">
                <a:solidFill>
                  <a:srgbClr val="60F52C"/>
                </a:solidFill>
              </a:rPr>
              <a:t>app.use('/', indexRouter);</a:t>
            </a:r>
            <a:endParaRPr lang="zh-CN" altLang="en-US">
              <a:solidFill>
                <a:srgbClr val="60F52C"/>
              </a:solidFill>
            </a:endParaRPr>
          </a:p>
          <a:p>
            <a:pPr algn="l"/>
            <a:r>
              <a:rPr lang="en-US" altLang="zh-CN">
                <a:solidFill>
                  <a:srgbClr val="60F52C"/>
                </a:solidFill>
              </a:rPr>
              <a:t>...</a:t>
            </a:r>
            <a:endParaRPr lang="en-US" altLang="zh-CN">
              <a:solidFill>
                <a:srgbClr val="60F52C"/>
              </a:solidFill>
            </a:endParaRPr>
          </a:p>
          <a:p>
            <a:pPr algn="l"/>
            <a:r>
              <a:rPr lang="zh-CN" altLang="en-US">
                <a:solidFill>
                  <a:srgbClr val="60F52C"/>
                </a:solidFill>
              </a:rPr>
              <a:t>app.use(function(err, req, res, next) {</a:t>
            </a:r>
            <a:endParaRPr lang="zh-CN" altLang="en-US">
              <a:solidFill>
                <a:srgbClr val="60F52C"/>
              </a:solidFill>
            </a:endParaRPr>
          </a:p>
          <a:p>
            <a:pPr algn="l"/>
            <a:r>
              <a:rPr lang="zh-CN" altLang="en-US">
                <a:solidFill>
                  <a:srgbClr val="60F52C"/>
                </a:solidFill>
              </a:rPr>
              <a:t>   </a:t>
            </a:r>
            <a:r>
              <a:rPr lang="en-US" altLang="zh-CN">
                <a:solidFill>
                  <a:srgbClr val="60F52C"/>
                </a:solidFill>
              </a:rPr>
              <a:t>...</a:t>
            </a:r>
            <a:endParaRPr lang="zh-CN" altLang="en-US">
              <a:solidFill>
                <a:srgbClr val="60F52C"/>
              </a:solidFill>
            </a:endParaRPr>
          </a:p>
          <a:p>
            <a:pPr algn="l"/>
            <a:r>
              <a:rPr lang="en-US" altLang="zh-CN">
                <a:solidFill>
                  <a:srgbClr val="60F52C"/>
                </a:solidFill>
              </a:rPr>
              <a:t>}</a:t>
            </a:r>
            <a:endParaRPr lang="zh-CN" altLang="en-US">
              <a:solidFill>
                <a:srgbClr val="60F52C"/>
              </a:solidFill>
            </a:endParaRPr>
          </a:p>
          <a:p>
            <a:pPr algn="l"/>
            <a:r>
              <a:rPr lang="zh-CN" altLang="en-US">
                <a:solidFill>
                  <a:srgbClr val="60F52C"/>
                </a:solidFill>
              </a:rPr>
              <a:t>module.exports = app;</a:t>
            </a:r>
            <a:endParaRPr lang="en-US" altLang="zh-CN">
              <a:solidFill>
                <a:srgbClr val="60F52C"/>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1808480" cy="583565"/>
          </a:xfrm>
          <a:prstGeom prst="rect">
            <a:avLst/>
          </a:prstGeom>
          <a:noFill/>
        </p:spPr>
        <p:txBody>
          <a:bodyPr wrap="square" rtlCol="0">
            <a:spAutoFit/>
          </a:bodyPr>
          <a:p>
            <a:r>
              <a:rPr lang="zh-CN" altLang="en-US" sz="3200"/>
              <a:t>骨架</a:t>
            </a:r>
            <a:endParaRPr lang="en-US" altLang="zh-CN" sz="3200"/>
          </a:p>
        </p:txBody>
      </p:sp>
      <p:sp>
        <p:nvSpPr>
          <p:cNvPr id="3" name="文本框 2"/>
          <p:cNvSpPr txBox="1"/>
          <p:nvPr/>
        </p:nvSpPr>
        <p:spPr>
          <a:xfrm>
            <a:off x="1371600" y="996950"/>
            <a:ext cx="3655695"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其他</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1957070" y="1906270"/>
            <a:ext cx="7125970" cy="3046095"/>
          </a:xfrm>
          <a:prstGeom prst="rect">
            <a:avLst/>
          </a:prstGeom>
          <a:noFill/>
        </p:spPr>
        <p:txBody>
          <a:bodyPr wrap="square" rtlCol="0">
            <a:spAutoFit/>
          </a:bodyPr>
          <a:p>
            <a:pPr marL="457200" indent="-457200">
              <a:lnSpc>
                <a:spcPct val="100000"/>
              </a:lnSpc>
              <a:buFont typeface="Arial" panose="02080604020202020204" pitchFamily="34" charset="0"/>
              <a:buChar char="•"/>
            </a:pPr>
            <a:r>
              <a:rPr lang="en-US" altLang="zh-CN" sz="2800" b="1">
                <a:solidFill>
                  <a:schemeClr val="tx1">
                    <a:lumMod val="95000"/>
                    <a:lumOff val="5000"/>
                  </a:schemeClr>
                </a:solidFill>
              </a:rPr>
              <a:t>public</a:t>
            </a:r>
            <a:endParaRPr lang="en-US" altLang="zh-CN" sz="2800">
              <a:solidFill>
                <a:schemeClr val="tx1">
                  <a:lumMod val="95000"/>
                  <a:lumOff val="5000"/>
                </a:schemeClr>
              </a:solidFill>
            </a:endParaRPr>
          </a:p>
          <a:p>
            <a:pPr marL="914400" lvl="1" indent="-457200">
              <a:lnSpc>
                <a:spcPct val="100000"/>
              </a:lnSpc>
              <a:buFont typeface="Arial" panose="02080604020202020204" pitchFamily="34" charset="0"/>
              <a:buChar char="•"/>
            </a:pPr>
            <a:r>
              <a:rPr lang="zh-CN" altLang="en-US" sz="2000">
                <a:solidFill>
                  <a:schemeClr val="tx1">
                    <a:lumMod val="95000"/>
                    <a:lumOff val="5000"/>
                  </a:schemeClr>
                </a:solidFill>
              </a:rPr>
              <a:t>可托管的静态文件夹</a:t>
            </a:r>
            <a:endParaRPr lang="en-US" altLang="zh-CN" sz="2800">
              <a:solidFill>
                <a:schemeClr val="tx1">
                  <a:lumMod val="95000"/>
                  <a:lumOff val="5000"/>
                </a:schemeClr>
              </a:solidFill>
            </a:endParaRPr>
          </a:p>
          <a:p>
            <a:pPr marL="457200" indent="-457200">
              <a:lnSpc>
                <a:spcPct val="100000"/>
              </a:lnSpc>
              <a:buFont typeface="Arial" panose="02080604020202020204" pitchFamily="34" charset="0"/>
              <a:buChar char="•"/>
            </a:pPr>
            <a:r>
              <a:rPr lang="en-US" altLang="zh-CN" sz="2800" b="1">
                <a:solidFill>
                  <a:schemeClr val="tx1">
                    <a:lumMod val="95000"/>
                    <a:lumOff val="5000"/>
                  </a:schemeClr>
                </a:solidFill>
              </a:rPr>
              <a:t>routes</a:t>
            </a:r>
            <a:endParaRPr lang="en-US" altLang="zh-CN" sz="2800">
              <a:solidFill>
                <a:schemeClr val="tx1">
                  <a:lumMod val="95000"/>
                  <a:lumOff val="5000"/>
                </a:schemeClr>
              </a:solidFill>
            </a:endParaRPr>
          </a:p>
          <a:p>
            <a:pPr marL="914400" lvl="1" indent="-457200">
              <a:lnSpc>
                <a:spcPct val="100000"/>
              </a:lnSpc>
              <a:buFont typeface="Arial" panose="02080604020202020204" pitchFamily="34" charset="0"/>
              <a:buChar char="•"/>
            </a:pPr>
            <a:r>
              <a:rPr lang="zh-CN" altLang="en-US" sz="2000">
                <a:solidFill>
                  <a:schemeClr val="tx1">
                    <a:lumMod val="95000"/>
                    <a:lumOff val="5000"/>
                  </a:schemeClr>
                </a:solidFill>
              </a:rPr>
              <a:t>路由</a:t>
            </a:r>
            <a:endParaRPr lang="en-US" altLang="zh-CN" sz="2800">
              <a:solidFill>
                <a:schemeClr val="tx1">
                  <a:lumMod val="95000"/>
                  <a:lumOff val="5000"/>
                </a:schemeClr>
              </a:solidFill>
            </a:endParaRPr>
          </a:p>
          <a:p>
            <a:pPr marL="457200" indent="-457200">
              <a:lnSpc>
                <a:spcPct val="100000"/>
              </a:lnSpc>
              <a:buFont typeface="Arial" panose="02080604020202020204" pitchFamily="34" charset="0"/>
              <a:buChar char="•"/>
            </a:pPr>
            <a:r>
              <a:rPr lang="en-US" altLang="zh-CN" sz="2800" b="1">
                <a:solidFill>
                  <a:schemeClr val="tx1">
                    <a:lumMod val="95000"/>
                    <a:lumOff val="5000"/>
                  </a:schemeClr>
                </a:solidFill>
              </a:rPr>
              <a:t>views</a:t>
            </a:r>
            <a:endParaRPr lang="en-US" altLang="zh-CN" sz="2800">
              <a:solidFill>
                <a:schemeClr val="tx1">
                  <a:lumMod val="95000"/>
                  <a:lumOff val="5000"/>
                </a:schemeClr>
              </a:solidFill>
            </a:endParaRPr>
          </a:p>
          <a:p>
            <a:pPr marL="914400" lvl="1" indent="-457200">
              <a:lnSpc>
                <a:spcPct val="100000"/>
              </a:lnSpc>
              <a:buFont typeface="Arial" panose="02080604020202020204" pitchFamily="34" charset="0"/>
              <a:buChar char="•"/>
            </a:pPr>
            <a:r>
              <a:rPr lang="zh-CN" altLang="en-US" sz="2000">
                <a:solidFill>
                  <a:schemeClr val="tx1">
                    <a:lumMod val="95000"/>
                    <a:lumOff val="5000"/>
                  </a:schemeClr>
                </a:solidFill>
              </a:rPr>
              <a:t>模板文件</a:t>
            </a:r>
            <a:endParaRPr lang="en-US" altLang="zh-CN" sz="2800">
              <a:solidFill>
                <a:schemeClr val="tx1">
                  <a:lumMod val="95000"/>
                  <a:lumOff val="5000"/>
                </a:schemeClr>
              </a:solidFill>
            </a:endParaRPr>
          </a:p>
          <a:p>
            <a:pPr marL="457200" indent="-457200">
              <a:lnSpc>
                <a:spcPct val="100000"/>
              </a:lnSpc>
              <a:buFont typeface="Arial" panose="02080604020202020204" pitchFamily="34" charset="0"/>
              <a:buChar char="•"/>
            </a:pPr>
            <a:r>
              <a:rPr lang="en-US" altLang="zh-CN" sz="2800" b="1">
                <a:solidFill>
                  <a:schemeClr val="tx1">
                    <a:lumMod val="95000"/>
                    <a:lumOff val="5000"/>
                  </a:schemeClr>
                </a:solidFill>
              </a:rPr>
              <a:t>node_modules</a:t>
            </a:r>
            <a:endParaRPr lang="en-US" altLang="zh-CN" sz="2800">
              <a:solidFill>
                <a:schemeClr val="tx1">
                  <a:lumMod val="95000"/>
                  <a:lumOff val="5000"/>
                </a:schemeClr>
              </a:solidFill>
            </a:endParaRPr>
          </a:p>
          <a:p>
            <a:pPr marL="914400" lvl="1" indent="-457200">
              <a:lnSpc>
                <a:spcPct val="100000"/>
              </a:lnSpc>
              <a:buFont typeface="Arial" panose="02080604020202020204" pitchFamily="34" charset="0"/>
              <a:buChar char="•"/>
            </a:pPr>
            <a:r>
              <a:rPr lang="zh-CN" altLang="en-US" sz="2000">
                <a:solidFill>
                  <a:schemeClr val="tx1">
                    <a:lumMod val="95000"/>
                    <a:lumOff val="5000"/>
                  </a:schemeClr>
                </a:solidFill>
              </a:rPr>
              <a:t>依赖的第三方包</a:t>
            </a:r>
            <a:endParaRPr lang="zh-CN" altLang="en-US" sz="200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2"/>
          <p:cNvSpPr/>
          <p:nvPr/>
        </p:nvSpPr>
        <p:spPr>
          <a:xfrm rot="222105">
            <a:off x="2004449" y="5397611"/>
            <a:ext cx="1518234" cy="1524635"/>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solidFill>
            <a:srgbClr val="484847">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22"/>
          <p:cNvSpPr/>
          <p:nvPr/>
        </p:nvSpPr>
        <p:spPr>
          <a:xfrm rot="4304482">
            <a:off x="355417" y="4040205"/>
            <a:ext cx="1115714" cy="1120418"/>
          </a:xfrm>
          <a:custGeom>
            <a:avLst/>
            <a:gdLst>
              <a:gd name="connsiteX0" fmla="*/ 0 w 1511300"/>
              <a:gd name="connsiteY0" fmla="*/ 1435100 h 1435100"/>
              <a:gd name="connsiteX1" fmla="*/ 755650 w 1511300"/>
              <a:gd name="connsiteY1" fmla="*/ 0 h 1435100"/>
              <a:gd name="connsiteX2" fmla="*/ 1511300 w 1511300"/>
              <a:gd name="connsiteY2" fmla="*/ 1435100 h 1435100"/>
              <a:gd name="connsiteX3" fmla="*/ 0 w 1511300"/>
              <a:gd name="connsiteY3" fmla="*/ 1435100 h 1435100"/>
              <a:gd name="connsiteX0-1" fmla="*/ 0 w 1518234"/>
              <a:gd name="connsiteY0-2" fmla="*/ 1524635 h 1524635"/>
              <a:gd name="connsiteX1-3" fmla="*/ 762584 w 1518234"/>
              <a:gd name="connsiteY1-4" fmla="*/ 0 h 1524635"/>
              <a:gd name="connsiteX2-5" fmla="*/ 1518234 w 1518234"/>
              <a:gd name="connsiteY2-6" fmla="*/ 1435100 h 1524635"/>
              <a:gd name="connsiteX3-7" fmla="*/ 0 w 1518234"/>
              <a:gd name="connsiteY3-8" fmla="*/ 1524635 h 1524635"/>
            </a:gdLst>
            <a:ahLst/>
            <a:cxnLst>
              <a:cxn ang="0">
                <a:pos x="connsiteX0-1" y="connsiteY0-2"/>
              </a:cxn>
              <a:cxn ang="0">
                <a:pos x="connsiteX1-3" y="connsiteY1-4"/>
              </a:cxn>
              <a:cxn ang="0">
                <a:pos x="connsiteX2-5" y="connsiteY2-6"/>
              </a:cxn>
              <a:cxn ang="0">
                <a:pos x="connsiteX3-7" y="connsiteY3-8"/>
              </a:cxn>
            </a:cxnLst>
            <a:rect l="l" t="t" r="r" b="b"/>
            <a:pathLst>
              <a:path w="1518234" h="1524635">
                <a:moveTo>
                  <a:pt x="0" y="1524635"/>
                </a:moveTo>
                <a:lnTo>
                  <a:pt x="762584" y="0"/>
                </a:lnTo>
                <a:lnTo>
                  <a:pt x="1518234" y="1435100"/>
                </a:lnTo>
                <a:lnTo>
                  <a:pt x="0" y="1524635"/>
                </a:lnTo>
                <a:close/>
              </a:path>
            </a:pathLst>
          </a:custGeom>
          <a:gradFill>
            <a:gsLst>
              <a:gs pos="0">
                <a:srgbClr val="363635">
                  <a:alpha val="23000"/>
                </a:srgbClr>
              </a:gs>
              <a:gs pos="100000">
                <a:srgbClr val="484847"/>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2"/>
          <p:cNvSpPr>
            <a:spLocks noGrp="1"/>
          </p:cNvSpPr>
          <p:nvPr>
            <p:ph type="title"/>
          </p:nvPr>
        </p:nvSpPr>
        <p:spPr>
          <a:xfrm>
            <a:off x="1468500" y="352425"/>
            <a:ext cx="2986494" cy="644525"/>
          </a:xfrm>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目录 </a:t>
            </a:r>
            <a:r>
              <a:rPr lang="en-US" altLang="zh-CN" sz="2400" dirty="0">
                <a:solidFill>
                  <a:schemeClr val="bg1"/>
                </a:solidFill>
                <a:latin typeface="微软雅黑" panose="020B0503020204020204" pitchFamily="34" charset="-122"/>
                <a:ea typeface="微软雅黑" panose="020B0503020204020204" pitchFamily="34" charset="-122"/>
              </a:rPr>
              <a:t>CONTENTS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1"/>
          <p:cNvSpPr>
            <a:spLocks noGrp="1"/>
          </p:cNvSpPr>
          <p:nvPr>
            <p:ph type="sldNum" sz="quarter" idx="12"/>
          </p:nvPr>
        </p:nvSpPr>
        <p:spPr>
          <a:xfrm>
            <a:off x="11201867" y="6356350"/>
            <a:ext cx="474133" cy="365125"/>
          </a:xfrm>
        </p:spPr>
        <p:txBody>
          <a:bodyPr/>
          <a:lstStyle/>
          <a:p>
            <a:fld id="{18AF668F-848C-4CC0-8143-F2E483CC7783}" type="slidenum">
              <a:rPr lang="zh-CN" altLang="en-US" smtClean="0"/>
            </a:fld>
            <a:endParaRPr lang="zh-CN" altLang="en-US"/>
          </a:p>
        </p:txBody>
      </p:sp>
      <p:sp>
        <p:nvSpPr>
          <p:cNvPr id="11" name="矩形 10"/>
          <p:cNvSpPr/>
          <p:nvPr/>
        </p:nvSpPr>
        <p:spPr>
          <a:xfrm>
            <a:off x="2504737"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公司介绍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COMPANY PROFILE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13690" y="377131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产品服务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PRODUCT SERVICE</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7323414" y="2213004"/>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市场分析 </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MARKET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7276993" y="3888703"/>
            <a:ext cx="2986494" cy="1015663"/>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财务分析</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FINANCIAL ANALYSIS</a:t>
            </a:r>
            <a:endParaRPr lang="zh-CN" altLang="en-US" sz="1200" dirty="0">
              <a:solidFill>
                <a:schemeClr val="bg1"/>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bg1"/>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925" y="382905"/>
            <a:ext cx="2469515" cy="583565"/>
          </a:xfrm>
          <a:prstGeom prst="rect">
            <a:avLst/>
          </a:prstGeom>
          <a:noFill/>
        </p:spPr>
        <p:txBody>
          <a:bodyPr wrap="square" rtlCol="0">
            <a:spAutoFit/>
          </a:bodyPr>
          <a:p>
            <a:r>
              <a:rPr lang="zh-CN" altLang="en-US" sz="3200"/>
              <a:t>中间件</a:t>
            </a:r>
            <a:endParaRPr lang="en-US" altLang="zh-CN" sz="3200"/>
          </a:p>
        </p:txBody>
      </p:sp>
      <p:sp>
        <p:nvSpPr>
          <p:cNvPr id="8" name="文本框 7"/>
          <p:cNvSpPr txBox="1"/>
          <p:nvPr/>
        </p:nvSpPr>
        <p:spPr>
          <a:xfrm>
            <a:off x="1152525" y="1182370"/>
            <a:ext cx="7379335" cy="460375"/>
          </a:xfrm>
          <a:prstGeom prst="rect">
            <a:avLst/>
          </a:prstGeom>
          <a:noFill/>
        </p:spPr>
        <p:txBody>
          <a:bodyPr wrap="square" rtlCol="0">
            <a:spAutoFit/>
          </a:bodyPr>
          <a:p>
            <a:r>
              <a:rPr lang="zh-CN" altLang="en-US" sz="2400"/>
              <a:t>什么是中间件</a:t>
            </a:r>
            <a:endParaRPr lang="zh-CN" altLang="en-US" sz="2400"/>
          </a:p>
        </p:txBody>
      </p:sp>
      <p:sp>
        <p:nvSpPr>
          <p:cNvPr id="12" name="文本框 11"/>
          <p:cNvSpPr txBox="1"/>
          <p:nvPr/>
        </p:nvSpPr>
        <p:spPr>
          <a:xfrm>
            <a:off x="1709420" y="1705610"/>
            <a:ext cx="9647555" cy="3169285"/>
          </a:xfrm>
          <a:prstGeom prst="rect">
            <a:avLst/>
          </a:prstGeom>
          <a:noFill/>
        </p:spPr>
        <p:txBody>
          <a:bodyPr wrap="square" rtlCol="0">
            <a:spAutoFit/>
          </a:bodyPr>
          <a:p>
            <a:pPr algn="l"/>
            <a:endParaRPr lang="zh-CN" altLang="en-US" sz="2000"/>
          </a:p>
          <a:p>
            <a:pPr algn="l"/>
            <a:r>
              <a:rPr lang="zh-CN" altLang="en-US" sz="2000"/>
              <a:t>中间件是一个可访问请求对象（req）和响应对象（res）的函数，在 Express 应用</a:t>
            </a:r>
            <a:endParaRPr lang="zh-CN" altLang="en-US" sz="2000"/>
          </a:p>
          <a:p>
            <a:pPr algn="l"/>
            <a:r>
              <a:rPr lang="zh-CN" altLang="en-US" sz="2000"/>
              <a:t>的请求-响应循环里，下一个内联的中间件通常用变量 next 表示。</a:t>
            </a:r>
            <a:endParaRPr lang="zh-CN" altLang="en-US" sz="2000"/>
          </a:p>
          <a:p>
            <a:pPr algn="l"/>
            <a:endParaRPr lang="zh-CN" altLang="en-US" sz="2000"/>
          </a:p>
          <a:p>
            <a:pPr algn="l"/>
            <a:r>
              <a:rPr lang="zh-CN" altLang="en-US" sz="2000"/>
              <a:t>中间件的功能包括：</a:t>
            </a:r>
            <a:endParaRPr lang="zh-CN" altLang="en-US" sz="2000"/>
          </a:p>
          <a:p>
            <a:pPr algn="l"/>
            <a:endParaRPr lang="zh-CN" altLang="en-US" sz="2000"/>
          </a:p>
          <a:p>
            <a:pPr marL="285750" indent="-285750" algn="l">
              <a:buFont typeface="Arial" panose="02080604020202020204" pitchFamily="34" charset="0"/>
              <a:buChar char="•"/>
            </a:pPr>
            <a:r>
              <a:rPr lang="zh-CN" altLang="en-US" sz="2000"/>
              <a:t>执行任何代码</a:t>
            </a:r>
            <a:endParaRPr lang="zh-CN" altLang="en-US" sz="2000"/>
          </a:p>
          <a:p>
            <a:pPr marL="285750" indent="-285750" algn="l">
              <a:buFont typeface="Arial" panose="02080604020202020204" pitchFamily="34" charset="0"/>
              <a:buChar char="•"/>
            </a:pPr>
            <a:r>
              <a:rPr lang="zh-CN" altLang="en-US" sz="2000">
                <a:sym typeface="+mn-ea"/>
              </a:rPr>
              <a:t>修改请求和响应对象</a:t>
            </a:r>
            <a:endParaRPr lang="zh-CN" altLang="en-US" sz="2000">
              <a:sym typeface="+mn-ea"/>
            </a:endParaRPr>
          </a:p>
          <a:p>
            <a:pPr marL="285750" indent="-285750" algn="l">
              <a:buFont typeface="Arial" panose="02080604020202020204" pitchFamily="34" charset="0"/>
              <a:buChar char="•"/>
            </a:pPr>
            <a:r>
              <a:rPr lang="zh-CN" altLang="en-US" sz="2000">
                <a:sym typeface="+mn-ea"/>
              </a:rPr>
              <a:t>终结请求-响应循环</a:t>
            </a:r>
            <a:endParaRPr lang="zh-CN" altLang="en-US" sz="2000">
              <a:sym typeface="+mn-ea"/>
            </a:endParaRPr>
          </a:p>
          <a:p>
            <a:pPr marL="285750" indent="-285750" algn="l">
              <a:buFont typeface="Arial" panose="02080604020202020204" pitchFamily="34" charset="0"/>
              <a:buChar char="•"/>
            </a:pPr>
            <a:r>
              <a:rPr lang="zh-CN" altLang="en-US" sz="2000">
                <a:sym typeface="+mn-ea"/>
              </a:rPr>
              <a:t>调用堆栈中的下一个中间件</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7" grpId="0"/>
      <p:bldP spid="2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9884</Words>
  <Application>WPS 演示</Application>
  <PresentationFormat>自定义</PresentationFormat>
  <Paragraphs>707</Paragraphs>
  <Slides>24</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Calibri</vt:lpstr>
      <vt:lpstr>宋体</vt:lpstr>
      <vt:lpstr>微软雅黑</vt:lpstr>
      <vt:lpstr>等线</vt:lpstr>
      <vt:lpstr>Source Han Serif CN</vt:lpstr>
      <vt:lpstr>WenQuanYi Micro Hei</vt:lpstr>
      <vt:lpstr>宋体</vt:lpstr>
      <vt:lpstr>Arial Unicode MS</vt:lpstr>
      <vt:lpstr>等线 Light</vt:lpstr>
      <vt:lpstr>DejaVu Sans</vt:lpstr>
      <vt:lpstr>NanumBarunGothic</vt:lpstr>
      <vt:lpstr>Wingdings</vt:lpstr>
      <vt:lpstr>第一PPT，www.1ppt.com</vt:lpstr>
      <vt:lpstr>PowerPoint 演示文稿</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目录 CONTENTS </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dc:title>
  <dc:creator>第一PPT</dc:creator>
  <cp:keywords>www.1ppt.com</cp:keywords>
  <dc:description>www.1ppt.com</dc:description>
  <cp:lastModifiedBy>猴哥</cp:lastModifiedBy>
  <cp:revision>52</cp:revision>
  <dcterms:created xsi:type="dcterms:W3CDTF">2019-05-16T15:14:54Z</dcterms:created>
  <dcterms:modified xsi:type="dcterms:W3CDTF">2019-05-16T15:14:54Z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