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2" r:id="rId4"/>
  </p:sldMasterIdLst>
  <p:notesMasterIdLst>
    <p:notesMasterId r:id="rId45"/>
  </p:notesMasterIdLst>
  <p:sldIdLst>
    <p:sldId id="256" r:id="rId5"/>
    <p:sldId id="257" r:id="rId6"/>
    <p:sldId id="31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95" r:id="rId26"/>
    <p:sldId id="296" r:id="rId27"/>
    <p:sldId id="29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74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2286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2743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3200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3657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7548DA-8DF6-4FA0-BF03-3BA94CF5C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6AB4F0-DB15-45A9-B06C-32CAE0A87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"/>
          <p:cNvSpPr/>
          <p:nvPr/>
        </p:nvSpPr>
        <p:spPr>
          <a:xfrm>
            <a:off x="-1" y="2571750"/>
            <a:ext cx="1296989" cy="1157288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1" name="矩形"/>
          <p:cNvSpPr/>
          <p:nvPr/>
        </p:nvSpPr>
        <p:spPr>
          <a:xfrm>
            <a:off x="11023600" y="2571750"/>
            <a:ext cx="1168401" cy="1157288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2" name="微型web框架—Flask介绍…"/>
          <p:cNvSpPr txBox="1"/>
          <p:nvPr/>
        </p:nvSpPr>
        <p:spPr>
          <a:xfrm>
            <a:off x="-20639" y="2420936"/>
            <a:ext cx="12192003" cy="130556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6000" b="1">
                <a:solidFill>
                  <a:srgbClr val="87B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微型web框架—Flask介绍</a:t>
            </a:r>
          </a:p>
          <a:p>
            <a:pPr algn="ctr" defTabSz="457200"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易旭日 高永瞻   余田甜 </a:t>
            </a:r>
            <a:r>
              <a:rPr lang="zh-CN">
                <a:ea typeface="宋体" panose="02010600030101010101" pitchFamily="2" charset="-122"/>
              </a:rPr>
              <a:t>吴喻</a:t>
            </a:r>
            <a:endParaRPr lang="zh-CN">
              <a:ea typeface="宋体" panose="02010600030101010101" pitchFamily="2" charset="-122"/>
            </a:endParaRPr>
          </a:p>
        </p:txBody>
      </p:sp>
      <p:grpSp>
        <p:nvGrpSpPr>
          <p:cNvPr id="25" name="吴喻"/>
          <p:cNvGrpSpPr/>
          <p:nvPr/>
        </p:nvGrpSpPr>
        <p:grpSpPr>
          <a:xfrm>
            <a:off x="8805861" y="3778250"/>
            <a:ext cx="2501902" cy="3081339"/>
            <a:chOff x="193522" y="0"/>
            <a:chExt cx="2501901" cy="3081338"/>
          </a:xfrm>
        </p:grpSpPr>
        <p:sp>
          <p:nvSpPr>
            <p:cNvPr id="23" name="三角形"/>
            <p:cNvSpPr/>
            <p:nvPr/>
          </p:nvSpPr>
          <p:spPr>
            <a:xfrm>
              <a:off x="193522" y="0"/>
              <a:ext cx="2501903" cy="3081339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sp>
          <p:nvSpPr>
            <p:cNvPr id="24" name="吴喻"/>
            <p:cNvSpPr txBox="1"/>
            <p:nvPr/>
          </p:nvSpPr>
          <p:spPr>
            <a:xfrm>
              <a:off x="818998" y="2106534"/>
              <a:ext cx="1250952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吴喻</a:t>
              </a:r>
            </a:p>
          </p:txBody>
        </p:sp>
      </p:grpSp>
      <p:sp>
        <p:nvSpPr>
          <p:cNvPr id="26" name="三角形"/>
          <p:cNvSpPr/>
          <p:nvPr/>
        </p:nvSpPr>
        <p:spPr>
          <a:xfrm>
            <a:off x="9272586" y="5003800"/>
            <a:ext cx="1674814" cy="1855788"/>
          </a:xfrm>
          <a:prstGeom prst="triangle">
            <a:avLst/>
          </a:prstGeom>
          <a:solidFill>
            <a:srgbClr val="87BB3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7" name="矩形"/>
          <p:cNvSpPr/>
          <p:nvPr/>
        </p:nvSpPr>
        <p:spPr>
          <a:xfrm>
            <a:off x="1628775" y="4500562"/>
            <a:ext cx="1549400" cy="2357439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8" name="矩形"/>
          <p:cNvSpPr/>
          <p:nvPr/>
        </p:nvSpPr>
        <p:spPr>
          <a:xfrm>
            <a:off x="2325686" y="6118225"/>
            <a:ext cx="447677" cy="739775"/>
          </a:xfrm>
          <a:prstGeom prst="rect">
            <a:avLst/>
          </a:prstGeom>
          <a:solidFill>
            <a:srgbClr val="F4A03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9" name="矩形"/>
          <p:cNvSpPr/>
          <p:nvPr/>
        </p:nvSpPr>
        <p:spPr>
          <a:xfrm>
            <a:off x="2941636" y="5851525"/>
            <a:ext cx="530227" cy="1006475"/>
          </a:xfrm>
          <a:prstGeom prst="rect">
            <a:avLst/>
          </a:prstGeom>
          <a:solidFill>
            <a:srgbClr val="87BB3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0" name="三角形"/>
          <p:cNvSpPr/>
          <p:nvPr/>
        </p:nvSpPr>
        <p:spPr>
          <a:xfrm>
            <a:off x="3641725" y="4465637"/>
            <a:ext cx="1552575" cy="2392363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1" name="三角形"/>
          <p:cNvSpPr/>
          <p:nvPr/>
        </p:nvSpPr>
        <p:spPr>
          <a:xfrm>
            <a:off x="5702300" y="5645150"/>
            <a:ext cx="746125" cy="1212850"/>
          </a:xfrm>
          <a:prstGeom prst="triangle">
            <a:avLst/>
          </a:pr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2" name="三角形"/>
          <p:cNvSpPr/>
          <p:nvPr/>
        </p:nvSpPr>
        <p:spPr>
          <a:xfrm>
            <a:off x="650875" y="5645150"/>
            <a:ext cx="746125" cy="1212850"/>
          </a:xfrm>
          <a:prstGeom prst="triangle">
            <a:avLst/>
          </a:pr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11" name="构造 URL"/>
          <p:cNvSpPr txBox="1"/>
          <p:nvPr/>
        </p:nvSpPr>
        <p:spPr>
          <a:xfrm>
            <a:off x="303212" y="127000"/>
            <a:ext cx="1632943" cy="69164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5100"/>
              </a:lnSpc>
              <a:spcBef>
                <a:spcPts val="1000"/>
              </a:spcBef>
              <a:defRPr sz="1900" b="1">
                <a:solidFill>
                  <a:srgbClr val="3E4349"/>
                </a:solidFill>
              </a:defRPr>
            </a:lvl1pPr>
          </a:lstStyle>
          <a:p>
            <a:r>
              <a:t>构造 URL</a:t>
            </a:r>
          </a:p>
        </p:txBody>
      </p:sp>
      <p:sp>
        <p:nvSpPr>
          <p:cNvPr id="112" name="以用 url_for()来给指定的函数构造 URL。它接受函数名作为第一个参数，也接受对应 URL 规则的变量部分的命名参数。未知变量部分会添加到 URL 末尾作为查询参数"/>
          <p:cNvSpPr txBox="1"/>
          <p:nvPr/>
        </p:nvSpPr>
        <p:spPr>
          <a:xfrm>
            <a:off x="1405911" y="741680"/>
            <a:ext cx="7763062" cy="158724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000"/>
              </a:lnSpc>
              <a:defRPr sz="1700">
                <a:solidFill>
                  <a:srgbClr val="3E4349"/>
                </a:solidFill>
              </a:defRPr>
            </a:pPr>
            <a:r>
              <a:t>以用 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url_for()</a:t>
            </a:r>
            <a:r>
              <a:t>来给指定的函数构造 URL。它接受函数名作为第一个参数，也接受对应 URL 规则的变量部分的命名参数。未知变量部分会添加到 URL 末尾作为查询参数</a:t>
            </a:r>
          </a:p>
        </p:txBody>
      </p:sp>
      <p:pic>
        <p:nvPicPr>
          <p:cNvPr id="113" name="屏幕快照 2019-05-15 下午9.28.52.png" descr="屏幕快照 2019-05-15 下午9.28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14" y="2333575"/>
            <a:ext cx="6350002" cy="41529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16" name="HTTP方法"/>
          <p:cNvSpPr txBox="1"/>
          <p:nvPr/>
        </p:nvSpPr>
        <p:spPr>
          <a:xfrm>
            <a:off x="315912" y="139700"/>
            <a:ext cx="1628727" cy="71475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5200"/>
              </a:lnSpc>
              <a:defRPr sz="2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HTTP方法</a:t>
            </a:r>
          </a:p>
        </p:txBody>
      </p:sp>
      <p:sp>
        <p:nvSpPr>
          <p:cNvPr id="117" name="默认情况下，Flask路由响应GET请求。但是，可以通过为route()装饰器提供方法参数来更改此首选项。…"/>
          <p:cNvSpPr txBox="1"/>
          <p:nvPr/>
        </p:nvSpPr>
        <p:spPr>
          <a:xfrm>
            <a:off x="1114073" y="913130"/>
            <a:ext cx="9963854" cy="121132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默认情况下，Flask路由响应GET请求。但是，可以通过为route()装饰器提供方法参数来更改此首选项。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下面总结了不同的http方法：</a:t>
            </a:r>
          </a:p>
        </p:txBody>
      </p:sp>
      <p:pic>
        <p:nvPicPr>
          <p:cNvPr id="118" name="屏幕快照 2019-05-15 下午9.31.46.png" descr="屏幕快照 2019-05-15 下午9.31.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53" y="1827161"/>
            <a:ext cx="4419603" cy="455930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21" name="静态文件¶"/>
          <p:cNvSpPr txBox="1"/>
          <p:nvPr/>
        </p:nvSpPr>
        <p:spPr>
          <a:xfrm>
            <a:off x="354012" y="253440"/>
            <a:ext cx="2692401" cy="7526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5700"/>
              </a:lnSpc>
              <a:spcBef>
                <a:spcPts val="1000"/>
              </a:spcBef>
              <a:defRPr sz="1900" b="1">
                <a:solidFill>
                  <a:srgbClr val="3E43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静态文件</a:t>
            </a:r>
          </a:p>
        </p:txBody>
      </p:sp>
      <p:sp>
        <p:nvSpPr>
          <p:cNvPr id="122" name="Web应用程序通常需要静态文件，例如javascript文件或支持网页显示的CSS文件。通常，配置Web服务器并为您提供这些服务，但在开发过程中，这些文件是从您的包或模块旁边的static文件夹中提供，应用中使用 /static 即可访问。"/>
          <p:cNvSpPr txBox="1"/>
          <p:nvPr/>
        </p:nvSpPr>
        <p:spPr>
          <a:xfrm>
            <a:off x="1819666" y="1554480"/>
            <a:ext cx="8911195" cy="16939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Web应用程序通常需要静态文件，例如javascript文件或支持网页显示的CSS文件。通常，配置Web服务器并为您提供这些服务，但在开发过程中，这些文件是从您的包或模块旁边的static文件夹中提供，应用中使用 /static 即可访问。</a:t>
            </a:r>
          </a:p>
        </p:txBody>
      </p:sp>
      <p:pic>
        <p:nvPicPr>
          <p:cNvPr id="123" name="屏幕快照 2019-05-15 下午9.36.11.png" descr="屏幕快照 2019-05-15 下午9.36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04" y="3491636"/>
            <a:ext cx="4838702" cy="3048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这个文件应该存储在文件系统上的 static/style.css 。"/>
          <p:cNvSpPr txBox="1"/>
          <p:nvPr/>
        </p:nvSpPr>
        <p:spPr>
          <a:xfrm>
            <a:off x="1893036" y="3796843"/>
            <a:ext cx="5585981" cy="110629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400"/>
              </a:lnSpc>
              <a:spcBef>
                <a:spcPts val="1700"/>
              </a:spcBef>
              <a:defRPr sz="1700">
                <a:solidFill>
                  <a:srgbClr val="3E43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这个文件应该存储在文件系统上的 static/style.css 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27" name="模板渲染¶"/>
          <p:cNvSpPr txBox="1"/>
          <p:nvPr/>
        </p:nvSpPr>
        <p:spPr>
          <a:xfrm>
            <a:off x="315912" y="368300"/>
            <a:ext cx="2692401" cy="7526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5700"/>
              </a:lnSpc>
              <a:spcBef>
                <a:spcPts val="1000"/>
              </a:spcBef>
              <a:defRPr sz="1900" b="1">
                <a:solidFill>
                  <a:srgbClr val="3E434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模板渲染</a:t>
            </a:r>
          </a:p>
        </p:txBody>
      </p:sp>
      <p:sp>
        <p:nvSpPr>
          <p:cNvPr id="128" name="用 Python 生成 HTML 十分无趣，而且相当繁琐，而Flask 配备了 Jinja2 模板引擎。可以使用 render_template() 方法来渲染模板。只需要将模板名和你想作为关键字的参数传入模板的变量。…"/>
          <p:cNvSpPr txBox="1"/>
          <p:nvPr/>
        </p:nvSpPr>
        <p:spPr>
          <a:xfrm>
            <a:off x="1072359" y="1490980"/>
            <a:ext cx="9152230" cy="209524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000"/>
              </a:lnSpc>
              <a:defRPr sz="1700">
                <a:solidFill>
                  <a:srgbClr val="3E434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用 Python 生成 HTML 十分无趣，而且相当繁琐，而Flask 配备了 </a:t>
            </a:r>
            <a:r>
              <a:t>Jinja2</a:t>
            </a:r>
            <a:r>
              <a:t> 模板引擎。可以使用 </a:t>
            </a:r>
            <a:r>
              <a:t>render_template()</a:t>
            </a:r>
            <a:r>
              <a:t> 方法来渲染模板。只需要将模板名和你想作为关键字的参数传入模板的变量。</a:t>
            </a:r>
          </a:p>
          <a:p>
            <a:pPr defTabSz="457200">
              <a:lnSpc>
                <a:spcPts val="4000"/>
              </a:lnSpc>
              <a:defRPr sz="1700">
                <a:solidFill>
                  <a:srgbClr val="3E434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例如：</a:t>
            </a:r>
          </a:p>
        </p:txBody>
      </p:sp>
      <p:pic>
        <p:nvPicPr>
          <p:cNvPr id="129" name="屏幕快照 2019-05-15 下午9.39.23.png" descr="屏幕快照 2019-05-15 下午9.39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98" y="3340100"/>
            <a:ext cx="6286502" cy="15621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32" name="访问请求数据"/>
          <p:cNvSpPr txBox="1"/>
          <p:nvPr/>
        </p:nvSpPr>
        <p:spPr>
          <a:xfrm>
            <a:off x="227012" y="330199"/>
            <a:ext cx="2692401" cy="421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9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访问请求数据</a:t>
            </a:r>
          </a:p>
        </p:txBody>
      </p:sp>
      <p:sp>
        <p:nvSpPr>
          <p:cNvPr id="133" name="来自客户端网页的数据作为全局请求对象发送到服务器。为了处理请求数据，应该从Flask模块导入。…"/>
          <p:cNvSpPr txBox="1"/>
          <p:nvPr/>
        </p:nvSpPr>
        <p:spPr>
          <a:xfrm>
            <a:off x="980834" y="957579"/>
            <a:ext cx="11497018" cy="47816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来自客户端网页的数据作为全局请求对象发送到服务器。为了处理请求数据，应该从Flask模块导入。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Request对象的重要属性如下所列：</a:t>
            </a:r>
          </a:p>
          <a:p>
            <a:pPr marL="457200" indent="-317500" defTabSz="457200">
              <a:lnSpc>
                <a:spcPts val="43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Arial Unicode MS" panose="020B0604020202020204" charset="-122"/>
              <a:buChar char="•"/>
              <a:defRPr sz="17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Form</a:t>
            </a:r>
            <a:r>
              <a:rPr b="0"/>
              <a:t> - 它是一个字典对象，包含表单参数及其值的键和值对。</a:t>
            </a:r>
            <a:endParaRPr b="0"/>
          </a:p>
          <a:p>
            <a:pPr marL="457200" indent="-317500" defTabSz="457200">
              <a:lnSpc>
                <a:spcPts val="43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Arial Unicode MS" panose="020B0604020202020204" charset="-122"/>
              <a:buChar char="•"/>
              <a:defRPr sz="17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args </a:t>
            </a:r>
            <a:r>
              <a:rPr b="0"/>
              <a:t>- 解析查询字符串的内容，它是问号（？）之后的URL的一部分。</a:t>
            </a:r>
            <a:endParaRPr b="0"/>
          </a:p>
          <a:p>
            <a:pPr marL="457200" indent="-317500" defTabSz="457200">
              <a:lnSpc>
                <a:spcPts val="43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Arial Unicode MS" panose="020B0604020202020204" charset="-122"/>
              <a:buChar char="•"/>
              <a:defRPr sz="17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Cookies </a:t>
            </a:r>
            <a:r>
              <a:rPr b="0"/>
              <a:t> - 保存Cookie名称和值的字典对象。</a:t>
            </a:r>
            <a:endParaRPr b="0"/>
          </a:p>
          <a:p>
            <a:pPr marL="457200" indent="-317500" defTabSz="457200">
              <a:lnSpc>
                <a:spcPts val="43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Arial Unicode MS" panose="020B0604020202020204" charset="-122"/>
              <a:buChar char="•"/>
              <a:defRPr sz="17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files</a:t>
            </a:r>
            <a:r>
              <a:rPr b="0"/>
              <a:t> - 与上传文件有关的数据。</a:t>
            </a:r>
            <a:endParaRPr b="0"/>
          </a:p>
          <a:p>
            <a:pPr marL="457200" indent="-317500" defTabSz="457200">
              <a:lnSpc>
                <a:spcPts val="43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Arial Unicode MS" panose="020B0604020202020204" charset="-122"/>
              <a:buChar char="•"/>
              <a:defRPr sz="17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method</a:t>
            </a:r>
            <a:r>
              <a:rPr b="0"/>
              <a:t> - 当前请求方法。</a:t>
            </a:r>
            <a:br>
              <a:rPr b="0"/>
            </a:br>
            <a:endParaRPr b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46" name="重定向和错误"/>
          <p:cNvSpPr txBox="1"/>
          <p:nvPr/>
        </p:nvSpPr>
        <p:spPr>
          <a:xfrm>
            <a:off x="265112" y="379986"/>
            <a:ext cx="2692401" cy="71475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5200"/>
              </a:lnSpc>
              <a:defRPr sz="2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重定向和错误</a:t>
            </a:r>
          </a:p>
        </p:txBody>
      </p:sp>
      <p:sp>
        <p:nvSpPr>
          <p:cNvPr id="147" name="用 redirect() 函数把用户重定向到其它地方。…"/>
          <p:cNvSpPr txBox="1"/>
          <p:nvPr/>
        </p:nvSpPr>
        <p:spPr>
          <a:xfrm>
            <a:off x="841134" y="1922778"/>
            <a:ext cx="5452405" cy="48451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用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redirect()</a:t>
            </a:r>
            <a:r>
              <a:t> 函数把用户重定向到其它地方。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用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abort()</a:t>
            </a:r>
            <a:r>
              <a:t> 函数,放弃请求并返回错误代码，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8" name="屏幕快照 2019-05-15 下午9.53.38.png" descr="屏幕快照 2019-05-15 下午9.53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2564734"/>
            <a:ext cx="5156202" cy="3429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9" name="屏幕快照 2019-05-15 下午9.53.54.png" descr="屏幕快照 2019-05-15 下午9.53.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08" y="4377630"/>
            <a:ext cx="2603502" cy="4064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屏幕快照 2019-05-15 下午9.54.10.png" descr="屏幕快照 2019-05-15 下午9.54.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301" y="1308914"/>
            <a:ext cx="3950748" cy="34200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53" name="Sessions（会话）"/>
          <p:cNvSpPr txBox="1"/>
          <p:nvPr/>
        </p:nvSpPr>
        <p:spPr>
          <a:xfrm>
            <a:off x="214312" y="152399"/>
            <a:ext cx="2144962" cy="6713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900"/>
              </a:lnSpc>
              <a:spcBef>
                <a:spcPts val="1000"/>
              </a:spcBef>
              <a:defRPr sz="19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Sessions（会话）</a:t>
            </a:r>
          </a:p>
        </p:txBody>
      </p:sp>
      <p:sp>
        <p:nvSpPr>
          <p:cNvPr id="154" name="Session（会话）数据存储在服务器上。…"/>
          <p:cNvSpPr txBox="1"/>
          <p:nvPr/>
        </p:nvSpPr>
        <p:spPr>
          <a:xfrm>
            <a:off x="343600" y="1428750"/>
            <a:ext cx="3399025" cy="87366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Session（会话）</a:t>
            </a:r>
            <a:r>
              <a:rPr b="0"/>
              <a:t>数据存储在服务器上。</a:t>
            </a:r>
            <a:endParaRPr b="0"/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会话是客户端登录到服务器并注销服务器的时间间隔。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需要在该会话中保存的数据会存储在服务器上的临时目录中。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为每个客户端的会话分配</a:t>
            </a:r>
            <a:r>
              <a:rPr b="1"/>
              <a:t>会话ID</a:t>
            </a:r>
            <a:r>
              <a:t>。会话数据存储在cookie的顶部，服务器以加密方式对其进行签名。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对于此加密，Flask应用程序需要一个定义的</a:t>
            </a:r>
            <a:r>
              <a:rPr b="1"/>
              <a:t>SECRET_KEY</a:t>
            </a:r>
            <a:r>
              <a:t>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Session对象也是一个字典对象，包含会话变量和关联值的键值对。</a:t>
            </a:r>
          </a:p>
          <a:p>
            <a:pPr defTabSz="457200">
              <a:lnSpc>
                <a:spcPts val="4400"/>
              </a:lnSpc>
              <a:spcBef>
                <a:spcPts val="1700"/>
              </a:spcBef>
              <a:defRPr sz="1700">
                <a:solidFill>
                  <a:srgbClr val="3E434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pPr>
          </a:p>
        </p:txBody>
      </p:sp>
      <p:pic>
        <p:nvPicPr>
          <p:cNvPr id="155" name="屏幕快照 2019-05-15 下午9.57.42.png" descr="屏幕快照 2019-05-15 下午9.57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327" y="57150"/>
            <a:ext cx="7997088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58" name="部署"/>
          <p:cNvSpPr txBox="1"/>
          <p:nvPr/>
        </p:nvSpPr>
        <p:spPr>
          <a:xfrm>
            <a:off x="442911" y="355599"/>
            <a:ext cx="1794225" cy="421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9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部署</a:t>
            </a:r>
          </a:p>
        </p:txBody>
      </p:sp>
      <p:sp>
        <p:nvSpPr>
          <p:cNvPr id="159" name="对于小型应用程序，您可以考虑在以下任何托管平台上部署它，所有这些平台都为小型应用程序提供免费计划。…"/>
          <p:cNvSpPr txBox="1"/>
          <p:nvPr/>
        </p:nvSpPr>
        <p:spPr>
          <a:xfrm>
            <a:off x="1088876" y="1681479"/>
            <a:ext cx="9760248" cy="47181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对于小型应用程序，您可以考虑在以下任何托管平台上部署它，所有这些平台都为小型应用程序提供免费计划。</a:t>
            </a:r>
          </a:p>
          <a:p>
            <a:pPr marL="457200" indent="-317500" defTabSz="457200">
              <a:lnSpc>
                <a:spcPts val="43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Arial Unicode MS" panose="020B0604020202020204" charset="-122"/>
              <a:buChar char="•"/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Heroku</a:t>
            </a:r>
          </a:p>
          <a:p>
            <a:pPr marL="457200" indent="-317500" defTabSz="457200">
              <a:lnSpc>
                <a:spcPts val="43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Arial Unicode MS" panose="020B0604020202020204" charset="-122"/>
              <a:buChar char="•"/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dotcloud</a:t>
            </a:r>
          </a:p>
          <a:p>
            <a:pPr marL="457200" indent="-317500" defTabSz="457200">
              <a:lnSpc>
                <a:spcPts val="43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Arial Unicode MS" panose="020B0604020202020204" charset="-122"/>
              <a:buChar char="•"/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webfaction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Flask应用程序可以部署在这些云平台上。此外，可以在Google云平台上部署Flask应用程序。Localtunnel服务允许您在localhost上共享您的应用程序，而不会破坏DNS和防火墙设置。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6"/>
          <p:cNvSpPr/>
          <p:nvPr/>
        </p:nvSpPr>
        <p:spPr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1" name="矩形 7"/>
          <p:cNvSpPr/>
          <p:nvPr/>
        </p:nvSpPr>
        <p:spPr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/>
          <p:nvPr/>
        </p:nvSpPr>
        <p:spPr>
          <a:xfrm>
            <a:off x="130175" y="2713038"/>
            <a:ext cx="12192000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DEMO PRESENTATION</a:t>
            </a:r>
            <a:endParaRPr lang="en-US" altLang="zh-CN" sz="6000" b="1" dirty="0">
              <a:solidFill>
                <a:srgbClr val="87BB3B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87BB3B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——A Simple Post Bar Based on Flask</a:t>
            </a:r>
            <a:endParaRPr lang="en-US" altLang="zh-CN" b="1" dirty="0">
              <a:solidFill>
                <a:srgbClr val="87BB3B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53" name="等腰三角形 52"/>
          <p:cNvSpPr/>
          <p:nvPr/>
        </p:nvSpPr>
        <p:spPr>
          <a:xfrm>
            <a:off x="8805863" y="3778250"/>
            <a:ext cx="2501900" cy="3081338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等腰三角形 53"/>
          <p:cNvSpPr/>
          <p:nvPr/>
        </p:nvSpPr>
        <p:spPr>
          <a:xfrm>
            <a:off x="9272588" y="5003800"/>
            <a:ext cx="1674812" cy="1855788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5" name="矩形 26"/>
          <p:cNvSpPr/>
          <p:nvPr/>
        </p:nvSpPr>
        <p:spPr>
          <a:xfrm>
            <a:off x="1628775" y="4500563"/>
            <a:ext cx="1549400" cy="2357437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7"/>
          <p:cNvSpPr/>
          <p:nvPr/>
        </p:nvSpPr>
        <p:spPr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7" name="矩形 28"/>
          <p:cNvSpPr/>
          <p:nvPr/>
        </p:nvSpPr>
        <p:spPr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8" name="等腰三角形 46"/>
          <p:cNvSpPr/>
          <p:nvPr/>
        </p:nvSpPr>
        <p:spPr>
          <a:xfrm>
            <a:off x="3641725" y="4465638"/>
            <a:ext cx="1552575" cy="2392362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9" name="等腰三角形 48"/>
          <p:cNvSpPr/>
          <p:nvPr/>
        </p:nvSpPr>
        <p:spPr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60" name="等腰三角形 55"/>
          <p:cNvSpPr/>
          <p:nvPr/>
        </p:nvSpPr>
        <p:spPr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4775" y="3106420"/>
            <a:ext cx="8635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http://54.198.198.223:5000/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三角形"/>
          <p:cNvSpPr/>
          <p:nvPr/>
        </p:nvSpPr>
        <p:spPr>
          <a:xfrm rot="10800000" flipH="1">
            <a:off x="2002631" y="1958975"/>
            <a:ext cx="1981202" cy="1371601"/>
          </a:xfrm>
          <a:prstGeom prst="triangle">
            <a:avLst/>
          </a:prstGeom>
          <a:gradFill>
            <a:gsLst>
              <a:gs pos="0">
                <a:srgbClr val="FFFFFF"/>
              </a:gs>
              <a:gs pos="100000">
                <a:schemeClr val="accent2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5" name="三角形"/>
          <p:cNvSpPr/>
          <p:nvPr/>
        </p:nvSpPr>
        <p:spPr>
          <a:xfrm flipV="1">
            <a:off x="5316537" y="1958975"/>
            <a:ext cx="1981202" cy="1371600"/>
          </a:xfrm>
          <a:prstGeom prst="triangle">
            <a:avLst/>
          </a:prstGeom>
          <a:gradFill>
            <a:gsLst>
              <a:gs pos="0">
                <a:srgbClr val="FFFFFF"/>
              </a:gs>
              <a:gs pos="100000">
                <a:srgbClr val="FFC000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6" name="三角形"/>
          <p:cNvSpPr/>
          <p:nvPr/>
        </p:nvSpPr>
        <p:spPr>
          <a:xfrm flipV="1">
            <a:off x="8631236" y="1958975"/>
            <a:ext cx="1981202" cy="1371600"/>
          </a:xfrm>
          <a:prstGeom prst="triangle">
            <a:avLst/>
          </a:prstGeom>
          <a:gradFill>
            <a:gsLst>
              <a:gs pos="0">
                <a:srgbClr val="FFFFFF"/>
              </a:gs>
              <a:gs pos="100000">
                <a:srgbClr val="0563C1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7" name="圆形"/>
          <p:cNvSpPr/>
          <p:nvPr/>
        </p:nvSpPr>
        <p:spPr>
          <a:xfrm>
            <a:off x="1733549" y="3432174"/>
            <a:ext cx="2519366" cy="251936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8" name="圆形"/>
          <p:cNvSpPr/>
          <p:nvPr/>
        </p:nvSpPr>
        <p:spPr>
          <a:xfrm>
            <a:off x="5073649" y="3432174"/>
            <a:ext cx="2519366" cy="2519366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9" name="圆形"/>
          <p:cNvSpPr/>
          <p:nvPr/>
        </p:nvSpPr>
        <p:spPr>
          <a:xfrm>
            <a:off x="8375650" y="3432174"/>
            <a:ext cx="2517776" cy="251936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40" name="什么是Web Framework？"/>
          <p:cNvSpPr txBox="1"/>
          <p:nvPr/>
        </p:nvSpPr>
        <p:spPr>
          <a:xfrm>
            <a:off x="1581150" y="1260474"/>
            <a:ext cx="3542804" cy="421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900" b="1">
                <a:solidFill>
                  <a:schemeClr val="accent3">
                    <a:satOff val="-6370"/>
                    <a:lumOff val="-10820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什么是Web Framework？</a:t>
            </a:r>
          </a:p>
        </p:txBody>
      </p:sp>
      <p:sp>
        <p:nvSpPr>
          <p:cNvPr id="41" name="什么是Flask？"/>
          <p:cNvSpPr txBox="1"/>
          <p:nvPr/>
        </p:nvSpPr>
        <p:spPr>
          <a:xfrm>
            <a:off x="5449092" y="1260474"/>
            <a:ext cx="2291640" cy="421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900" b="1">
                <a:solidFill>
                  <a:schemeClr val="accent3">
                    <a:satOff val="-6370"/>
                    <a:lumOff val="-1082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什么是Flask？</a:t>
            </a:r>
          </a:p>
        </p:txBody>
      </p:sp>
      <p:sp>
        <p:nvSpPr>
          <p:cNvPr id="42" name="“micro”是什么意思"/>
          <p:cNvSpPr txBox="1"/>
          <p:nvPr/>
        </p:nvSpPr>
        <p:spPr>
          <a:xfrm>
            <a:off x="8275636" y="1158874"/>
            <a:ext cx="2692402" cy="421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 defTabSz="457200">
              <a:defRPr sz="19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“micro”是什么意思</a:t>
            </a:r>
          </a:p>
        </p:txBody>
      </p:sp>
      <p:sp>
        <p:nvSpPr>
          <p:cNvPr id="43" name="表示一个库和模块的集合，使Web应用程序开发人员能够编写应用程序，而不必担心协议，线程管理等低级细节。"/>
          <p:cNvSpPr txBox="1"/>
          <p:nvPr/>
        </p:nvSpPr>
        <p:spPr>
          <a:xfrm>
            <a:off x="1991269" y="3994701"/>
            <a:ext cx="2519365" cy="14249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R="457200" defTabSz="266700">
              <a:defRPr sz="1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表示一个库和模块的集合，使Web应用程序开发人员能够编写应用程序，而不必担心协议，线程管理等低级细节。</a:t>
            </a:r>
          </a:p>
        </p:txBody>
      </p:sp>
      <p:sp>
        <p:nvSpPr>
          <p:cNvPr id="44" name="“micro”意味着 Flask 旨在保持核心简单而易于扩展。Flask没有用于数据库处理的内置抽象层，也没有形成验证支持。"/>
          <p:cNvSpPr txBox="1"/>
          <p:nvPr/>
        </p:nvSpPr>
        <p:spPr>
          <a:xfrm>
            <a:off x="8508733" y="3970318"/>
            <a:ext cx="2862860" cy="143560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R="457200" defTabSz="266700">
              <a:defRPr sz="1500">
                <a:solidFill>
                  <a:srgbClr val="FFFFFF"/>
                </a:solidFill>
              </a:defRPr>
            </a:lvl1pPr>
          </a:lstStyle>
          <a:p>
            <a:r>
              <a:t>“micro”意味着 Flask 旨在保持核心简单而易于扩展。Flask没有用于数据库处理的内置抽象层，也没有形成验证支持。</a:t>
            </a:r>
          </a:p>
        </p:txBody>
      </p:sp>
      <p:sp>
        <p:nvSpPr>
          <p:cNvPr id="45" name="Flask是一个用Python编写的Web应用程序框架。也被称为 “microframework”。"/>
          <p:cNvSpPr txBox="1"/>
          <p:nvPr/>
        </p:nvSpPr>
        <p:spPr>
          <a:xfrm>
            <a:off x="5163482" y="4261401"/>
            <a:ext cx="2862860" cy="891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R="457200" defTabSz="266700">
              <a:defRPr sz="15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Flask是一个用Python编写的Web应用程序框架。也被称为 “microframework”。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Group 3"/>
          <p:cNvGrpSpPr/>
          <p:nvPr/>
        </p:nvGrpSpPr>
        <p:grpSpPr>
          <a:xfrm>
            <a:off x="4098925" y="1749425"/>
            <a:ext cx="3952875" cy="3694113"/>
            <a:chOff x="0" y="0"/>
            <a:chExt cx="2490" cy="2327"/>
          </a:xfrm>
        </p:grpSpPr>
        <p:sp>
          <p:nvSpPr>
            <p:cNvPr id="3082" name="Freeform 4"/>
            <p:cNvSpPr/>
            <p:nvPr/>
          </p:nvSpPr>
          <p:spPr>
            <a:xfrm>
              <a:off x="5" y="689"/>
              <a:ext cx="912" cy="1231"/>
            </a:xfrm>
            <a:custGeom>
              <a:avLst/>
              <a:gdLst>
                <a:gd name="txL" fmla="*/ 0 w 1233"/>
                <a:gd name="txT" fmla="*/ 0 h 1764"/>
                <a:gd name="txR" fmla="*/ 1233 w 1233"/>
                <a:gd name="txB" fmla="*/ 1764 h 1764"/>
              </a:gdLst>
              <a:ahLst/>
              <a:cxnLst>
                <a:cxn ang="0">
                  <a:pos x="675" y="167"/>
                </a:cxn>
                <a:cxn ang="0">
                  <a:pos x="226" y="859"/>
                </a:cxn>
                <a:cxn ang="0">
                  <a:pos x="0" y="597"/>
                </a:cxn>
                <a:cxn ang="0">
                  <a:pos x="3" y="535"/>
                </a:cxn>
                <a:cxn ang="0">
                  <a:pos x="349" y="0"/>
                </a:cxn>
                <a:cxn ang="0">
                  <a:pos x="675" y="167"/>
                </a:cxn>
                <a:cxn ang="0">
                  <a:pos x="675" y="167"/>
                </a:cxn>
              </a:cxnLst>
              <a:rect l="txL" t="txT" r="txR" b="tx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ED7D3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3" name="Freeform 5"/>
            <p:cNvSpPr/>
            <p:nvPr/>
          </p:nvSpPr>
          <p:spPr>
            <a:xfrm rot="7200000">
              <a:off x="1069" y="7"/>
              <a:ext cx="860" cy="1305"/>
            </a:xfrm>
            <a:custGeom>
              <a:avLst/>
              <a:gdLst>
                <a:gd name="txL" fmla="*/ 0 w 1233"/>
                <a:gd name="txT" fmla="*/ 0 h 1764"/>
                <a:gd name="txR" fmla="*/ 1233 w 1233"/>
                <a:gd name="txB" fmla="*/ 1764 h 1764"/>
              </a:gdLst>
              <a:ahLst/>
              <a:cxnLst>
                <a:cxn ang="0">
                  <a:pos x="600" y="188"/>
                </a:cxn>
                <a:cxn ang="0">
                  <a:pos x="201" y="965"/>
                </a:cxn>
                <a:cxn ang="0">
                  <a:pos x="0" y="671"/>
                </a:cxn>
                <a:cxn ang="0">
                  <a:pos x="3" y="601"/>
                </a:cxn>
                <a:cxn ang="0">
                  <a:pos x="310" y="0"/>
                </a:cxn>
                <a:cxn ang="0">
                  <a:pos x="600" y="188"/>
                </a:cxn>
                <a:cxn ang="0">
                  <a:pos x="600" y="188"/>
                </a:cxn>
              </a:cxnLst>
              <a:rect l="txL" t="txT" r="txR" b="tx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gradFill rotWithShape="1">
              <a:gsLst>
                <a:gs pos="0">
                  <a:srgbClr val="5B9BD5">
                    <a:alpha val="100000"/>
                  </a:srgbClr>
                </a:gs>
                <a:gs pos="100000">
                  <a:srgbClr val="294761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084" name="Group 6"/>
            <p:cNvGrpSpPr/>
            <p:nvPr/>
          </p:nvGrpSpPr>
          <p:grpSpPr>
            <a:xfrm>
              <a:off x="57" y="0"/>
              <a:ext cx="1480" cy="1302"/>
              <a:chOff x="0" y="0"/>
              <a:chExt cx="1480" cy="1302"/>
            </a:xfrm>
          </p:grpSpPr>
          <p:sp>
            <p:nvSpPr>
              <p:cNvPr id="3094" name="AutoShape 7"/>
              <p:cNvSpPr/>
              <p:nvPr/>
            </p:nvSpPr>
            <p:spPr>
              <a:xfrm rot="-9000000">
                <a:off x="0" y="922"/>
                <a:ext cx="908" cy="38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095" name="Freeform 8"/>
              <p:cNvSpPr/>
              <p:nvPr/>
            </p:nvSpPr>
            <p:spPr>
              <a:xfrm rot="7200000">
                <a:off x="249" y="421"/>
                <a:ext cx="948" cy="508"/>
              </a:xfrm>
              <a:custGeom>
                <a:avLst/>
                <a:gdLst>
                  <a:gd name="txL" fmla="*/ 0 w 750"/>
                  <a:gd name="txT" fmla="*/ 0 h 378"/>
                  <a:gd name="txR" fmla="*/ 750 w 750"/>
                  <a:gd name="txB" fmla="*/ 378 h 378"/>
                </a:gdLst>
                <a:ahLst/>
                <a:cxnLst>
                  <a:cxn ang="0">
                    <a:pos x="15763" y="0"/>
                  </a:cxn>
                  <a:cxn ang="0">
                    <a:pos x="0" y="0"/>
                  </a:cxn>
                  <a:cxn ang="0">
                    <a:pos x="51" y="9066"/>
                  </a:cxn>
                  <a:cxn ang="0">
                    <a:pos x="588" y="17642"/>
                  </a:cxn>
                  <a:cxn ang="0">
                    <a:pos x="15763" y="17642"/>
                  </a:cxn>
                  <a:cxn ang="0">
                    <a:pos x="15763" y="0"/>
                  </a:cxn>
                  <a:cxn ang="0">
                    <a:pos x="15763" y="0"/>
                  </a:cxn>
                </a:cxnLst>
                <a:rect l="txL" t="txT" r="txR" b="tx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6" name="Freeform 9"/>
              <p:cNvSpPr/>
              <p:nvPr/>
            </p:nvSpPr>
            <p:spPr>
              <a:xfrm rot="7200000">
                <a:off x="925" y="-163"/>
                <a:ext cx="392" cy="718"/>
              </a:xfrm>
              <a:custGeom>
                <a:avLst/>
                <a:gdLst>
                  <a:gd name="txL" fmla="*/ 0 w 495"/>
                  <a:gd name="txT" fmla="*/ 0 h 971"/>
                  <a:gd name="txR" fmla="*/ 495 w 495"/>
                  <a:gd name="txB" fmla="*/ 971 h 971"/>
                </a:gdLst>
                <a:ahLst/>
                <a:cxnLst>
                  <a:cxn ang="0">
                    <a:pos x="24" y="5"/>
                  </a:cxn>
                  <a:cxn ang="0">
                    <a:pos x="24" y="19"/>
                  </a:cxn>
                  <a:cxn ang="0">
                    <a:pos x="22" y="19"/>
                  </a:cxn>
                  <a:cxn ang="0">
                    <a:pos x="21" y="19"/>
                  </a:cxn>
                  <a:cxn ang="0">
                    <a:pos x="20" y="18"/>
                  </a:cxn>
                  <a:cxn ang="0">
                    <a:pos x="18" y="18"/>
                  </a:cxn>
                  <a:cxn ang="0">
                    <a:pos x="16" y="17"/>
                  </a:cxn>
                  <a:cxn ang="0">
                    <a:pos x="14" y="16"/>
                  </a:cxn>
                  <a:cxn ang="0">
                    <a:pos x="13" y="15"/>
                  </a:cxn>
                  <a:cxn ang="0">
                    <a:pos x="10" y="13"/>
                  </a:cxn>
                  <a:cxn ang="0">
                    <a:pos x="9" y="11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2" y="4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5"/>
                  </a:cxn>
                  <a:cxn ang="0">
                    <a:pos x="12" y="5"/>
                  </a:cxn>
                  <a:cxn ang="0">
                    <a:pos x="24" y="5"/>
                  </a:cxn>
                </a:cxnLst>
                <a:rect l="txL" t="txT" r="txR" b="tx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85" name="Freeform 10"/>
            <p:cNvSpPr/>
            <p:nvPr/>
          </p:nvSpPr>
          <p:spPr>
            <a:xfrm rot="-7200000">
              <a:off x="1141" y="1174"/>
              <a:ext cx="860" cy="1305"/>
            </a:xfrm>
            <a:custGeom>
              <a:avLst/>
              <a:gdLst>
                <a:gd name="txL" fmla="*/ 0 w 1233"/>
                <a:gd name="txT" fmla="*/ 0 h 1764"/>
                <a:gd name="txR" fmla="*/ 1233 w 1233"/>
                <a:gd name="txB" fmla="*/ 1764 h 1764"/>
              </a:gdLst>
              <a:ahLst/>
              <a:cxnLst>
                <a:cxn ang="0">
                  <a:pos x="600" y="188"/>
                </a:cxn>
                <a:cxn ang="0">
                  <a:pos x="201" y="965"/>
                </a:cxn>
                <a:cxn ang="0">
                  <a:pos x="0" y="671"/>
                </a:cxn>
                <a:cxn ang="0">
                  <a:pos x="3" y="601"/>
                </a:cxn>
                <a:cxn ang="0">
                  <a:pos x="310" y="0"/>
                </a:cxn>
                <a:cxn ang="0">
                  <a:pos x="600" y="188"/>
                </a:cxn>
                <a:cxn ang="0">
                  <a:pos x="600" y="188"/>
                </a:cxn>
              </a:cxnLst>
              <a:rect l="txL" t="txT" r="txR" b="tx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086" name="Group 11"/>
            <p:cNvGrpSpPr/>
            <p:nvPr/>
          </p:nvGrpSpPr>
          <p:grpSpPr>
            <a:xfrm>
              <a:off x="1194" y="602"/>
              <a:ext cx="1296" cy="1381"/>
              <a:chOff x="0" y="0"/>
              <a:chExt cx="1296" cy="1381"/>
            </a:xfrm>
          </p:grpSpPr>
          <p:sp>
            <p:nvSpPr>
              <p:cNvPr id="3091" name="AutoShape 12"/>
              <p:cNvSpPr/>
              <p:nvPr/>
            </p:nvSpPr>
            <p:spPr>
              <a:xfrm rot="-1800000">
                <a:off x="0" y="0"/>
                <a:ext cx="906" cy="380"/>
              </a:xfrm>
              <a:prstGeom prst="triangle">
                <a:avLst>
                  <a:gd name="adj" fmla="val 50000"/>
                </a:avLst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092" name="Freeform 13"/>
              <p:cNvSpPr/>
              <p:nvPr/>
            </p:nvSpPr>
            <p:spPr>
              <a:xfrm rot="-7200000">
                <a:off x="246" y="373"/>
                <a:ext cx="948" cy="507"/>
              </a:xfrm>
              <a:custGeom>
                <a:avLst/>
                <a:gdLst>
                  <a:gd name="txL" fmla="*/ 0 w 750"/>
                  <a:gd name="txT" fmla="*/ 0 h 378"/>
                  <a:gd name="txR" fmla="*/ 750 w 750"/>
                  <a:gd name="txB" fmla="*/ 378 h 378"/>
                </a:gdLst>
                <a:ahLst/>
                <a:cxnLst>
                  <a:cxn ang="0">
                    <a:pos x="15763" y="0"/>
                  </a:cxn>
                  <a:cxn ang="0">
                    <a:pos x="0" y="0"/>
                  </a:cxn>
                  <a:cxn ang="0">
                    <a:pos x="51" y="8818"/>
                  </a:cxn>
                  <a:cxn ang="0">
                    <a:pos x="588" y="17182"/>
                  </a:cxn>
                  <a:cxn ang="0">
                    <a:pos x="15763" y="17182"/>
                  </a:cxn>
                  <a:cxn ang="0">
                    <a:pos x="15763" y="0"/>
                  </a:cxn>
                  <a:cxn ang="0">
                    <a:pos x="15763" y="0"/>
                  </a:cxn>
                </a:cxnLst>
                <a:rect l="txL" t="txT" r="txR" b="tx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3" name="Freeform 14"/>
              <p:cNvSpPr/>
              <p:nvPr/>
            </p:nvSpPr>
            <p:spPr>
              <a:xfrm rot="-7200000">
                <a:off x="764" y="849"/>
                <a:ext cx="346" cy="718"/>
              </a:xfrm>
              <a:custGeom>
                <a:avLst/>
                <a:gdLst>
                  <a:gd name="txL" fmla="*/ 0 w 495"/>
                  <a:gd name="txT" fmla="*/ 0 h 971"/>
                  <a:gd name="txR" fmla="*/ 495 w 495"/>
                  <a:gd name="txB" fmla="*/ 971 h 971"/>
                </a:gdLst>
                <a:ahLst/>
                <a:cxnLst>
                  <a:cxn ang="0">
                    <a:pos x="5" y="5"/>
                  </a:cxn>
                  <a:cxn ang="0">
                    <a:pos x="5" y="19"/>
                  </a:cxn>
                  <a:cxn ang="0">
                    <a:pos x="4" y="19"/>
                  </a:cxn>
                  <a:cxn ang="0">
                    <a:pos x="4" y="19"/>
                  </a:cxn>
                  <a:cxn ang="0">
                    <a:pos x="4" y="18"/>
                  </a:cxn>
                  <a:cxn ang="0">
                    <a:pos x="3" y="18"/>
                  </a:cxn>
                  <a:cxn ang="0">
                    <a:pos x="3" y="17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13"/>
                  </a:cxn>
                  <a:cxn ang="0">
                    <a:pos x="1" y="11"/>
                  </a:cxn>
                  <a:cxn ang="0">
                    <a:pos x="1" y="9"/>
                  </a:cxn>
                  <a:cxn ang="0">
                    <a:pos x="1" y="7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txL" t="txT" r="txR" b="tx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87" name="Group 15"/>
            <p:cNvGrpSpPr/>
            <p:nvPr/>
          </p:nvGrpSpPr>
          <p:grpSpPr>
            <a:xfrm>
              <a:off x="0" y="1448"/>
              <a:ext cx="1571" cy="879"/>
              <a:chOff x="0" y="0"/>
              <a:chExt cx="1571" cy="879"/>
            </a:xfrm>
          </p:grpSpPr>
          <p:sp>
            <p:nvSpPr>
              <p:cNvPr id="3088" name="Freeform 16"/>
              <p:cNvSpPr/>
              <p:nvPr/>
            </p:nvSpPr>
            <p:spPr>
              <a:xfrm>
                <a:off x="0" y="0"/>
                <a:ext cx="366" cy="692"/>
              </a:xfrm>
              <a:custGeom>
                <a:avLst/>
                <a:gdLst>
                  <a:gd name="txL" fmla="*/ 0 w 495"/>
                  <a:gd name="txT" fmla="*/ 0 h 971"/>
                  <a:gd name="txR" fmla="*/ 495 w 495"/>
                  <a:gd name="txB" fmla="*/ 971 h 971"/>
                </a:gdLst>
                <a:ahLst/>
                <a:cxnLst>
                  <a:cxn ang="0">
                    <a:pos x="10" y="4"/>
                  </a:cxn>
                  <a:cxn ang="0">
                    <a:pos x="10" y="12"/>
                  </a:cxn>
                  <a:cxn ang="0">
                    <a:pos x="9" y="12"/>
                  </a:cxn>
                  <a:cxn ang="0">
                    <a:pos x="9" y="11"/>
                  </a:cxn>
                  <a:cxn ang="0">
                    <a:pos x="8" y="11"/>
                  </a:cxn>
                  <a:cxn ang="0">
                    <a:pos x="7" y="11"/>
                  </a:cxn>
                  <a:cxn ang="0">
                    <a:pos x="7" y="11"/>
                  </a:cxn>
                  <a:cxn ang="0">
                    <a:pos x="6" y="10"/>
                  </a:cxn>
                  <a:cxn ang="0">
                    <a:pos x="5" y="9"/>
                  </a:cxn>
                  <a:cxn ang="0">
                    <a:pos x="4" y="8"/>
                  </a:cxn>
                  <a:cxn ang="0">
                    <a:pos x="4" y="7"/>
                  </a:cxn>
                  <a:cxn ang="0">
                    <a:pos x="3" y="6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10" y="4"/>
                  </a:cxn>
                </a:cxnLst>
                <a:rect l="txL" t="txT" r="txR" b="tx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ED7D31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9" name="AutoShape 17"/>
              <p:cNvSpPr/>
              <p:nvPr/>
            </p:nvSpPr>
            <p:spPr>
              <a:xfrm rot="5400000">
                <a:off x="932" y="239"/>
                <a:ext cx="872" cy="403"/>
              </a:xfrm>
              <a:prstGeom prst="triangle">
                <a:avLst>
                  <a:gd name="adj" fmla="val 50000"/>
                </a:avLst>
              </a:prstGeom>
              <a:solidFill>
                <a:srgbClr val="ED7D31"/>
              </a:solidFill>
              <a:ln w="9525">
                <a:noFill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090" name="Freeform 18"/>
              <p:cNvSpPr/>
              <p:nvPr/>
            </p:nvSpPr>
            <p:spPr>
              <a:xfrm>
                <a:off x="330" y="203"/>
                <a:ext cx="1005" cy="489"/>
              </a:xfrm>
              <a:custGeom>
                <a:avLst/>
                <a:gdLst>
                  <a:gd name="txL" fmla="*/ 0 w 750"/>
                  <a:gd name="txT" fmla="*/ 0 h 378"/>
                  <a:gd name="txR" fmla="*/ 750 w 750"/>
                  <a:gd name="txB" fmla="*/ 378 h 378"/>
                </a:gdLst>
                <a:ahLst/>
                <a:cxnLst>
                  <a:cxn ang="0">
                    <a:pos x="33694" y="0"/>
                  </a:cxn>
                  <a:cxn ang="0">
                    <a:pos x="0" y="0"/>
                  </a:cxn>
                  <a:cxn ang="0">
                    <a:pos x="91" y="5506"/>
                  </a:cxn>
                  <a:cxn ang="0">
                    <a:pos x="1261" y="10742"/>
                  </a:cxn>
                  <a:cxn ang="0">
                    <a:pos x="33694" y="10742"/>
                  </a:cxn>
                  <a:cxn ang="0">
                    <a:pos x="33694" y="0"/>
                  </a:cxn>
                  <a:cxn ang="0">
                    <a:pos x="33694" y="0"/>
                  </a:cxn>
                </a:cxnLst>
                <a:rect l="txL" t="txT" r="txR" b="tx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ED7D31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075" name="矩形 106"/>
          <p:cNvSpPr/>
          <p:nvPr/>
        </p:nvSpPr>
        <p:spPr>
          <a:xfrm>
            <a:off x="2618105" y="2843530"/>
            <a:ext cx="306705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发送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请求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(get,post)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076" name="文本框 107"/>
          <p:cNvSpPr/>
          <p:nvPr/>
        </p:nvSpPr>
        <p:spPr>
          <a:xfrm>
            <a:off x="5026025" y="541338"/>
            <a:ext cx="2693988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View</a:t>
            </a: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（浏览器页面）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078" name="文本框 109"/>
          <p:cNvSpPr/>
          <p:nvPr/>
        </p:nvSpPr>
        <p:spPr>
          <a:xfrm>
            <a:off x="8031480" y="4270375"/>
            <a:ext cx="29413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Model</a:t>
            </a:r>
            <a:r>
              <a:rPr lang="zh-CN" altLang="en-US" sz="3600" b="1" dirty="0">
                <a:solidFill>
                  <a:srgbClr val="7F7F7F"/>
                </a:solidFill>
              </a:rPr>
              <a:t>（</a:t>
            </a:r>
            <a:r>
              <a:rPr lang="en-US" altLang="zh-CN" sz="3600" b="1" dirty="0">
                <a:solidFill>
                  <a:srgbClr val="7F7F7F"/>
                </a:solidFill>
              </a:rPr>
              <a:t>jinja2</a:t>
            </a:r>
            <a:r>
              <a:rPr lang="zh-CN" altLang="en-US" sz="3600" b="1" dirty="0">
                <a:solidFill>
                  <a:srgbClr val="7F7F7F"/>
                </a:solidFill>
              </a:rPr>
              <a:t>）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079" name="矩形 110"/>
          <p:cNvSpPr/>
          <p:nvPr/>
        </p:nvSpPr>
        <p:spPr>
          <a:xfrm>
            <a:off x="5180330" y="5439410"/>
            <a:ext cx="33280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595959"/>
                </a:solidFill>
              </a:rPr>
              <a:t>处理逻辑</a:t>
            </a:r>
            <a:r>
              <a:rPr lang="en-US" altLang="zh-CN" sz="1600" b="1" dirty="0">
                <a:solidFill>
                  <a:srgbClr val="595959"/>
                </a:solidFill>
              </a:rPr>
              <a:t>return render_template()</a:t>
            </a:r>
            <a:endParaRPr lang="en-US" altLang="zh-CN" sz="1600" b="1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sp>
        <p:nvSpPr>
          <p:cNvPr id="3080" name="文本框 111"/>
          <p:cNvSpPr/>
          <p:nvPr/>
        </p:nvSpPr>
        <p:spPr>
          <a:xfrm>
            <a:off x="1628775" y="4149725"/>
            <a:ext cx="26924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Controller</a:t>
            </a:r>
            <a:endParaRPr lang="en-US" altLang="zh-CN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@app.xxxx</a:t>
            </a:r>
            <a:endParaRPr lang="en-US" altLang="zh-CN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def method():</a:t>
            </a:r>
            <a:endParaRPr lang="en-US" altLang="zh-CN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081" name="Rectangle 42"/>
          <p:cNvSpPr/>
          <p:nvPr/>
        </p:nvSpPr>
        <p:spPr>
          <a:xfrm>
            <a:off x="1104900" y="5934075"/>
            <a:ext cx="10263188" cy="973138"/>
          </a:xfrm>
          <a:prstGeom prst="rect">
            <a:avLst/>
          </a:prstGeom>
          <a:noFill/>
          <a:ln w="9525">
            <a:noFill/>
          </a:ln>
        </p:spPr>
        <p:txBody>
          <a:bodyPr tIns="0" bIns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9210" y="652780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以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mvc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模式解读本项目：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7620" y="2865120"/>
            <a:ext cx="180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数据响应（渲染到浏览器）</a:t>
            </a:r>
            <a:endParaRPr lang="zh-CN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323975"/>
            <a:ext cx="3414395" cy="502983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6265545" y="1184910"/>
            <a:ext cx="2448000" cy="8045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710295" y="82931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jinja2</a:t>
            </a:r>
            <a:r>
              <a:rPr lang="zh-CN" altLang="en-US"/>
              <a:t>模版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65545" y="1989455"/>
            <a:ext cx="2355215" cy="3587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756650" y="1804035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r>
              <a:rPr lang="en-US" altLang="zh-CN"/>
              <a:t>app,db</a:t>
            </a:r>
            <a:r>
              <a:rPr lang="zh-CN" altLang="en-US"/>
              <a:t>等实例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129655" y="3608705"/>
            <a:ext cx="2332990" cy="20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620760" y="343535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</a:t>
            </a:r>
            <a:r>
              <a:rPr lang="en-US" altLang="zh-CN"/>
              <a:t>url</a:t>
            </a:r>
            <a:r>
              <a:rPr lang="zh-CN" altLang="en-US"/>
              <a:t>路由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666490" y="3180715"/>
            <a:ext cx="1651000" cy="1809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04415" y="2854960"/>
            <a:ext cx="3961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数据模型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620135" y="2252345"/>
            <a:ext cx="1670685" cy="8356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04415" y="1979930"/>
            <a:ext cx="213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表单模型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243955" y="2807970"/>
            <a:ext cx="2203450" cy="787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478520" y="2716530"/>
            <a:ext cx="1763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404,500</a:t>
            </a:r>
            <a:r>
              <a:rPr lang="zh-CN" altLang="en-US"/>
              <a:t>等错误处理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589020" y="1216025"/>
            <a:ext cx="1701800" cy="13023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45030" y="999490"/>
            <a:ext cx="1578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发送重置密码邮件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6895" y="318770"/>
            <a:ext cx="278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项目结构介绍：</a:t>
            </a:r>
            <a:endParaRPr lang="zh-CN" altLang="en-US" sz="2800" b="1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928360" y="4573270"/>
            <a:ext cx="2426335" cy="1606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478520" y="4331335"/>
            <a:ext cx="1562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</a:t>
            </a:r>
            <a:r>
              <a:rPr lang="zh-CN" altLang="en-US"/>
              <a:t>轻量级</a:t>
            </a:r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3604895" y="4944745"/>
            <a:ext cx="1468120" cy="317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60905" y="473392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配置文件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19125" y="520065"/>
            <a:ext cx="317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Part I: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Jinja2 template</a:t>
            </a: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125" y="3126740"/>
            <a:ext cx="46583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模板其实是一个包含响应文本的文件，其中用占位符(变量)表示动态部分，告诉模板引擎其具体的值需要从使用的数据中获取</a:t>
            </a:r>
            <a:endParaRPr lang="zh-CN" altLang="en-US"/>
          </a:p>
          <a:p>
            <a:r>
              <a:rPr lang="zh-CN" altLang="en-US"/>
              <a:t>使用真实值替换变量，再返回最终得到的字符串，这个过程称为“渲染”</a:t>
            </a:r>
            <a:endParaRPr lang="zh-CN" altLang="en-US"/>
          </a:p>
          <a:p>
            <a:r>
              <a:rPr lang="zh-CN" altLang="en-US"/>
              <a:t>Flask是使用 Jinja2 这个模板引擎来渲染模板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09310" y="2849880"/>
            <a:ext cx="49377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Jinja2：是 Python 下一个被广泛应用的模板引擎，是由Python实现的模板语言，他的设计思想来源于 Django 的模板引擎，并扩展了其语法和一系列强大的功能，其是Flask内置的模板语言。</a:t>
            </a:r>
            <a:endParaRPr lang="zh-CN" altLang="en-US"/>
          </a:p>
          <a:p>
            <a:r>
              <a:rPr lang="zh-CN" altLang="en-US"/>
              <a:t>模板语言：是一种被设计来自动生成文档的简单文本格式，在模板语言中，一般都会把一些变量传给模板，替换模板的特定位置上预先定义好的占位变量名。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96180" y="732155"/>
            <a:ext cx="16764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400" b="1">
                <a:solidFill>
                  <a:schemeClr val="accent4"/>
                </a:solidFill>
                <a:effectLst/>
                <a:uFillTx/>
              </a:rPr>
              <a:t>基本语法</a:t>
            </a:r>
            <a:endParaRPr lang="zh-CN" altLang="en-US" sz="2400" b="1">
              <a:solidFill>
                <a:schemeClr val="accent4"/>
              </a:solidFill>
              <a:effectLst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125" y="2148840"/>
            <a:ext cx="30810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{{}} 来表示变量名，这种 {{}} 语法叫做</a:t>
            </a:r>
            <a:r>
              <a:rPr lang="zh-CN" altLang="en-US" b="1"/>
              <a:t>变量代码块</a:t>
            </a:r>
            <a:r>
              <a:rPr lang="en-US" altLang="zh-CN"/>
              <a:t>e.g.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&lt;h1&gt;{{ post.title }}&lt;/h1&gt;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4380" y="214884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 {%%} 定义的</a:t>
            </a:r>
            <a:r>
              <a:rPr lang="zh-CN" altLang="en-US" b="1"/>
              <a:t>控制代码块</a:t>
            </a:r>
            <a:r>
              <a:rPr lang="zh-CN" altLang="en-US"/>
              <a:t>，可以实现一些语言层次的功能，比如循环或者if语句</a:t>
            </a:r>
            <a:r>
              <a:rPr lang="en-US" altLang="zh-CN"/>
              <a:t>e.g.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64380" y="3625215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{% if user %}</a:t>
            </a:r>
            <a:endParaRPr lang="zh-CN" altLang="en-US"/>
          </a:p>
          <a:p>
            <a:r>
              <a:rPr lang="zh-CN" altLang="en-US"/>
              <a:t>    {{ user }}</a:t>
            </a:r>
            <a:endParaRPr lang="zh-CN" altLang="en-US"/>
          </a:p>
          <a:p>
            <a:r>
              <a:rPr lang="zh-CN" altLang="en-US"/>
              <a:t>{% else %}</a:t>
            </a:r>
            <a:endParaRPr lang="zh-CN" altLang="en-US"/>
          </a:p>
          <a:p>
            <a:r>
              <a:rPr lang="zh-CN" altLang="en-US"/>
              <a:t>    hello!</a:t>
            </a:r>
            <a:endParaRPr lang="zh-CN" altLang="en-US"/>
          </a:p>
          <a:p>
            <a:r>
              <a:rPr lang="zh-CN" altLang="en-US"/>
              <a:t>&lt;ul&gt;</a:t>
            </a:r>
            <a:endParaRPr lang="zh-CN" altLang="en-US"/>
          </a:p>
          <a:p>
            <a:r>
              <a:rPr lang="zh-CN" altLang="en-US"/>
              <a:t>    {% for index in indexs %}</a:t>
            </a:r>
            <a:endParaRPr lang="zh-CN" altLang="en-US"/>
          </a:p>
          <a:p>
            <a:r>
              <a:rPr lang="zh-CN" altLang="en-US"/>
              <a:t>    &lt;li&gt; {{ index }} &lt;/li&gt;</a:t>
            </a:r>
            <a:endParaRPr lang="zh-CN" altLang="en-US"/>
          </a:p>
          <a:p>
            <a:r>
              <a:rPr lang="zh-CN" altLang="en-US"/>
              <a:t>    {% endfor %}</a:t>
            </a:r>
            <a:endParaRPr lang="zh-CN" altLang="en-US"/>
          </a:p>
          <a:p>
            <a:r>
              <a:rPr lang="zh-CN" altLang="en-US"/>
              <a:t>&lt;/ul&gt;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32190" y="214884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 {# #} 进行注释，注释的内容不会在html中被渲染出来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{# {{ name }} #}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96180" y="732155"/>
            <a:ext cx="16764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400" b="1">
                <a:solidFill>
                  <a:schemeClr val="accent4"/>
                </a:solidFill>
                <a:effectLst/>
                <a:uFillTx/>
              </a:rPr>
              <a:t>基本语法</a:t>
            </a:r>
            <a:endParaRPr lang="zh-CN" altLang="en-US" sz="2400" b="1">
              <a:solidFill>
                <a:schemeClr val="accent4"/>
              </a:solidFill>
              <a:effectLst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125" y="2148840"/>
            <a:ext cx="30810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过滤器</a:t>
            </a:r>
            <a:r>
              <a:rPr lang="en-US" altLang="zh-CN" b="1"/>
              <a:t>Filter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过滤器的本质就是函数。有时候我们不仅仅只是需要输出变量的值，我们还需要修改变量的显示，甚至格式化、运算等等。</a:t>
            </a:r>
            <a:r>
              <a:rPr lang="en-US" altLang="zh-CN"/>
              <a:t>e.g.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{{ "hello world" | reverse | upper }}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0145" y="2148840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/>
              <a:t>宏</a:t>
            </a:r>
            <a:r>
              <a:rPr lang="en-US" altLang="zh-CN" b="1"/>
              <a:t>Micro</a:t>
            </a:r>
            <a:endParaRPr lang="zh-CN" b="1"/>
          </a:p>
          <a:p>
            <a:endParaRPr lang="zh-CN" b="1"/>
          </a:p>
          <a:p>
            <a:r>
              <a:rPr lang="zh-CN" altLang="en-US"/>
              <a:t>类似于</a:t>
            </a:r>
            <a:r>
              <a:rPr lang="en-US" altLang="zh-CN"/>
              <a:t>python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e.g.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700145" y="43649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{% macro 标签名(key=value)%} {% end macro %}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78855" y="415798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{% extends 'd1_base.html' %}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{% block body %}</a:t>
            </a:r>
            <a:endParaRPr lang="zh-CN" altLang="en-US"/>
          </a:p>
          <a:p>
            <a:r>
              <a:rPr lang="zh-CN" altLang="en-US"/>
              <a:t>&lt;h2&gt;detail&lt;/h2&gt;</a:t>
            </a:r>
            <a:endParaRPr lang="zh-CN" altLang="en-US"/>
          </a:p>
          <a:p>
            <a:r>
              <a:rPr lang="zh-CN" altLang="en-US"/>
              <a:t>{% endblock %}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40145" y="2148840"/>
            <a:ext cx="2585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/>
              <a:t>继承</a:t>
            </a:r>
            <a:r>
              <a:rPr lang="en-US" altLang="zh-CN" b="1"/>
              <a:t>extend</a:t>
            </a:r>
            <a:endParaRPr lang="zh-CN" b="1"/>
          </a:p>
          <a:p>
            <a:endParaRPr lang="zh-CN" b="1"/>
          </a:p>
          <a:p>
            <a:r>
              <a:rPr lang="zh-CN"/>
              <a:t>本质是代码替换</a:t>
            </a:r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r>
              <a:rPr lang="en-US" altLang="zh-CN"/>
              <a:t>e.g.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618855" y="2148840"/>
            <a:ext cx="2585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/>
              <a:t>包含</a:t>
            </a:r>
            <a:r>
              <a:rPr lang="en-US" altLang="zh-CN" b="1"/>
              <a:t>include</a:t>
            </a:r>
            <a:endParaRPr lang="zh-CN" b="1"/>
          </a:p>
          <a:p>
            <a:endParaRPr lang="zh-CN" b="1"/>
          </a:p>
          <a:p>
            <a:r>
              <a:rPr lang="zh-CN"/>
              <a:t>将一个模板加载到另一个模板里面种</a:t>
            </a:r>
            <a:endParaRPr lang="zh-CN"/>
          </a:p>
          <a:p>
            <a:endParaRPr lang="zh-CN"/>
          </a:p>
          <a:p>
            <a:endParaRPr lang="zh-CN"/>
          </a:p>
          <a:p>
            <a:r>
              <a:rPr lang="en-US" altLang="zh-CN"/>
              <a:t>e.g.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64575" y="43649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{% include 'd2_include.html' %}</a:t>
            </a:r>
            <a:endParaRPr lang="zh-CN" altLang="en-US"/>
          </a:p>
          <a:p>
            <a:r>
              <a:rPr lang="zh-CN" altLang="en-US"/>
              <a:t>&lt;hr&gt;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文本框 23"/>
          <p:cNvSpPr/>
          <p:nvPr/>
        </p:nvSpPr>
        <p:spPr>
          <a:xfrm>
            <a:off x="4956175" y="2916238"/>
            <a:ext cx="2173288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TEXT 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HERE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27" name="文本框 29"/>
          <p:cNvSpPr/>
          <p:nvPr/>
        </p:nvSpPr>
        <p:spPr>
          <a:xfrm>
            <a:off x="619125" y="520065"/>
            <a:ext cx="317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Part I: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Jinja2 template</a:t>
            </a: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75" y="2089785"/>
            <a:ext cx="4067810" cy="4462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0950" y="199453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项目</a:t>
            </a:r>
            <a:r>
              <a:rPr lang="en-US" altLang="zh-CN"/>
              <a:t>template</a:t>
            </a:r>
            <a:r>
              <a:rPr lang="zh-CN" altLang="en-US"/>
              <a:t>在</a:t>
            </a:r>
            <a:r>
              <a:rPr lang="en-US" altLang="zh-CN"/>
              <a:t>template</a:t>
            </a:r>
            <a:r>
              <a:rPr lang="zh-CN" altLang="en-US"/>
              <a:t>文件夹下，并且必须是这个名字</a:t>
            </a:r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3790950" y="2089785"/>
            <a:ext cx="1584325" cy="43243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30" y="200025"/>
            <a:ext cx="5339080" cy="3163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75" y="2984500"/>
            <a:ext cx="5334635" cy="3858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3730" y="2794000"/>
            <a:ext cx="470344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bootstrap/base.html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1800"/>
          </a:p>
          <a:p>
            <a:r>
              <a:rPr lang="zh-CN" altLang="en-US" sz="1800"/>
              <a:t>在这个基模板中，block和endblock指令定义的块中的内容可以在其衍生模板中重新定义，添加到基模板中。</a:t>
            </a:r>
            <a:endParaRPr lang="zh-CN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1751965"/>
            <a:ext cx="7230110" cy="3653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495" y="553085"/>
            <a:ext cx="4551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/>
              <a:t>jinja2 template</a:t>
            </a:r>
            <a:r>
              <a:rPr lang="zh-CN" altLang="en-US" sz="3600"/>
              <a:t>实例：</a:t>
            </a:r>
            <a:endParaRPr lang="zh-CN" altLang="en-US" sz="3600"/>
          </a:p>
          <a:p>
            <a:r>
              <a:rPr lang="en-US" altLang="zh-CN" sz="3600"/>
              <a:t>base.html</a:t>
            </a:r>
            <a:endParaRPr lang="en-US" altLang="zh-CN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3550" y="475615"/>
            <a:ext cx="4554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/>
              <a:t>jinja2 template</a:t>
            </a:r>
            <a:r>
              <a:rPr lang="zh-CN" altLang="en-US" sz="3600"/>
              <a:t>实例：</a:t>
            </a:r>
            <a:r>
              <a:rPr lang="en-US" altLang="zh-CN" sz="3600"/>
              <a:t>index.html</a:t>
            </a:r>
            <a:endParaRPr lang="en-US" altLang="zh-CN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337185"/>
            <a:ext cx="6882130" cy="62795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19125" y="520065"/>
            <a:ext cx="317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Part II: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Controller</a:t>
            </a: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5040" y="1913890"/>
            <a:ext cx="52933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Flask的controller在哪？</a:t>
            </a:r>
            <a:r>
              <a:rPr lang="en-US" altLang="zh-CN"/>
              <a:t>@app.xxxx</a:t>
            </a:r>
            <a:r>
              <a:rPr lang="zh-CN" altLang="en-US"/>
              <a:t>函数下面定义的函数就是controller，只不过在flask不把他叫控制器，叫视图函数。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客户端发起请求，</a:t>
            </a:r>
            <a:r>
              <a:rPr lang="en-US" altLang="zh-CN"/>
              <a:t>Web</a:t>
            </a:r>
            <a:r>
              <a:rPr lang="zh-CN" altLang="en-US"/>
              <a:t>服务器使用</a:t>
            </a:r>
            <a:r>
              <a:rPr lang="en-US" altLang="zh-CN"/>
              <a:t>WSGI（Web Server Gateway Interface）协议，把来自客户端的所有请求都交给Flask程序实例。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Flask</a:t>
            </a:r>
            <a:r>
              <a:rPr lang="zh-CN" altLang="en-US" b="1"/>
              <a:t>程序实例（</a:t>
            </a:r>
            <a:r>
              <a:rPr lang="en-US" altLang="zh-CN" b="1"/>
              <a:t>app</a:t>
            </a:r>
            <a:r>
              <a:rPr lang="zh-CN" altLang="en-US" b="1"/>
              <a:t>）调用视图函数</a:t>
            </a:r>
            <a:r>
              <a:rPr lang="zh-CN" altLang="en-US"/>
              <a:t>，获取响应数据后，把数据传入HTML模板文件中，模板引擎负责渲染响应数据，然后由Flask返回响应数据给浏览器，最后浏览器处理返回的结果显示给客户端。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什么是Flask？"/>
          <p:cNvSpPr txBox="1"/>
          <p:nvPr/>
        </p:nvSpPr>
        <p:spPr>
          <a:xfrm>
            <a:off x="4629307" y="737234"/>
            <a:ext cx="2291640" cy="3975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900" b="1">
                <a:solidFill>
                  <a:schemeClr val="accent3">
                    <a:satOff val="-6369"/>
                    <a:lumOff val="-10819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2000"/>
              <a:t>1</a:t>
            </a:r>
            <a:r>
              <a:rPr lang="zh-CN" altLang="en-US" sz="2000"/>
              <a:t>、</a:t>
            </a:r>
            <a:r>
              <a:rPr lang="en-US" sz="2000"/>
              <a:t>Flask</a:t>
            </a:r>
            <a:r>
              <a:rPr lang="zh-CN" altLang="en-US" sz="2000"/>
              <a:t>框架简介</a:t>
            </a:r>
            <a:endParaRPr lang="zh-CN" altLang="en-US" sz="2000"/>
          </a:p>
        </p:txBody>
      </p:sp>
      <p:sp>
        <p:nvSpPr>
          <p:cNvPr id="44" name="“micro”意味着 Flask 旨在保持核心简单而易于扩展。Flask没有用于数据库处理的内置抽象层，也没有形成验证支持。"/>
          <p:cNvSpPr txBox="1"/>
          <p:nvPr/>
        </p:nvSpPr>
        <p:spPr>
          <a:xfrm>
            <a:off x="8508733" y="3970318"/>
            <a:ext cx="2862860" cy="143560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R="457200" defTabSz="266700">
              <a:defRPr sz="1500">
                <a:solidFill>
                  <a:srgbClr val="FFFFFF"/>
                </a:solidFill>
              </a:defRPr>
            </a:lvl1pPr>
          </a:lstStyle>
          <a:p>
            <a:r>
              <a:t>“micro”意味着 Flask 旨在保持核心简单而易于扩展。Flask没有用于数据库处理的内置抽象层，也没有形成验证支持。</a:t>
            </a:r>
          </a:p>
        </p:txBody>
      </p:sp>
      <p:sp>
        <p:nvSpPr>
          <p:cNvPr id="45" name="Flask是一个用Python编写的Web应用程序框架。也被称为 “microframework”。"/>
          <p:cNvSpPr txBox="1"/>
          <p:nvPr/>
        </p:nvSpPr>
        <p:spPr>
          <a:xfrm>
            <a:off x="5163482" y="4261401"/>
            <a:ext cx="2862860" cy="891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R="457200" defTabSz="266700">
              <a:defRPr sz="15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Flask是一个用Python编写的Web应用程序框架。也被称为 “microframework”。</a:t>
            </a:r>
          </a:p>
        </p:txBody>
      </p:sp>
      <p:sp>
        <p:nvSpPr>
          <p:cNvPr id="2" name="什么是Flask？"/>
          <p:cNvSpPr txBox="1"/>
          <p:nvPr/>
        </p:nvSpPr>
        <p:spPr>
          <a:xfrm>
            <a:off x="4629307" y="2240914"/>
            <a:ext cx="2291640" cy="3975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900" b="1">
                <a:solidFill>
                  <a:schemeClr val="accent3">
                    <a:satOff val="-6368"/>
                    <a:lumOff val="-10818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Flask API </a:t>
            </a:r>
            <a:endParaRPr lang="en-US" altLang="zh-CN" sz="2000"/>
          </a:p>
        </p:txBody>
      </p:sp>
      <p:sp>
        <p:nvSpPr>
          <p:cNvPr id="3" name="什么是Flask？"/>
          <p:cNvSpPr txBox="1"/>
          <p:nvPr/>
        </p:nvSpPr>
        <p:spPr>
          <a:xfrm>
            <a:off x="4629307" y="3587749"/>
            <a:ext cx="2291640" cy="3975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900" b="1">
                <a:solidFill>
                  <a:schemeClr val="accent3">
                    <a:satOff val="-6367"/>
                    <a:lumOff val="-10817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en-US" altLang="zh-CN" sz="2000"/>
              <a:t>Demo</a:t>
            </a:r>
            <a:r>
              <a:rPr lang="zh-CN" altLang="en-US" sz="2000"/>
              <a:t>展示</a:t>
            </a:r>
            <a:r>
              <a:rPr lang="en-US" altLang="zh-CN" sz="2000"/>
              <a:t> </a:t>
            </a:r>
            <a:endParaRPr lang="en-US" altLang="zh-CN" sz="2000"/>
          </a:p>
        </p:txBody>
      </p:sp>
      <p:sp>
        <p:nvSpPr>
          <p:cNvPr id="4" name="什么是Flask？"/>
          <p:cNvSpPr txBox="1"/>
          <p:nvPr/>
        </p:nvSpPr>
        <p:spPr>
          <a:xfrm>
            <a:off x="4756307" y="5153024"/>
            <a:ext cx="2291640" cy="6743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900" b="1">
                <a:solidFill>
                  <a:schemeClr val="accent3">
                    <a:satOff val="-6366"/>
                    <a:lumOff val="-10816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Demo Flask</a:t>
            </a:r>
            <a:r>
              <a:rPr lang="zh-CN" altLang="en-US"/>
              <a:t>框架解读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19125" y="520065"/>
            <a:ext cx="3171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step1: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__init__</a:t>
            </a: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20" y="936625"/>
            <a:ext cx="5322570" cy="4072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5248910"/>
            <a:ext cx="4450715" cy="1342390"/>
          </a:xfrm>
          <a:prstGeom prst="rect">
            <a:avLst/>
          </a:prstGeom>
        </p:spPr>
      </p:pic>
      <p:sp>
        <p:nvSpPr>
          <p:cNvPr id="5" name="文本框 29"/>
          <p:cNvSpPr/>
          <p:nvPr/>
        </p:nvSpPr>
        <p:spPr>
          <a:xfrm>
            <a:off x="869950" y="5248910"/>
            <a:ext cx="317182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命令行指定入口文件，指定环境为</a:t>
            </a:r>
            <a:r>
              <a:rPr lang="en-US" altLang="zh-CN" sz="200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development</a:t>
            </a:r>
            <a:r>
              <a:rPr lang="zh-CN" altLang="en-US" sz="200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flask run</a:t>
            </a:r>
            <a:r>
              <a:rPr lang="zh-CN" altLang="en-US" sz="200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会寻找</a:t>
            </a:r>
            <a:r>
              <a:rPr lang="en-US" altLang="zh-CN" sz="200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app</a:t>
            </a:r>
            <a:r>
              <a:rPr lang="zh-CN" altLang="en-US" sz="200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实例启动服务器</a:t>
            </a:r>
            <a:endParaRPr lang="zh-CN" altLang="en-US" sz="2000" dirty="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50240" y="520065"/>
            <a:ext cx="31718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step2: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app.route</a:t>
            </a: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（）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指定视图函数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70" y="1837690"/>
            <a:ext cx="8459470" cy="4777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8385" y="662305"/>
            <a:ext cx="5015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7F7F7F"/>
                </a:solidFill>
                <a:sym typeface="宋体" panose="02010600030101010101" pitchFamily="2" charset="-122"/>
              </a:rPr>
              <a:t>example 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7F7F7F"/>
                </a:solidFill>
                <a:sym typeface="宋体" panose="02010600030101010101" pitchFamily="2" charset="-122"/>
              </a:rPr>
              <a:t>register view function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50240" y="520065"/>
            <a:ext cx="439229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step2.1: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视图函数</a:t>
            </a:r>
            <a:r>
              <a:rPr 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返回数据</a:t>
            </a:r>
            <a:endParaRPr lang="zh-CN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你可以</a:t>
            </a: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...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675" y="1279525"/>
            <a:ext cx="5878830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50240" y="520065"/>
            <a:ext cx="8538845" cy="3907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step2.1: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但是，在</a:t>
            </a:r>
            <a:r>
              <a:rPr lang="en-US" altLang="zh-CN" b="1" dirty="0">
                <a:solidFill>
                  <a:srgbClr val="7F7F7F"/>
                </a:solidFill>
                <a:sym typeface="宋体" panose="02010600030101010101" pitchFamily="2" charset="-122"/>
              </a:rPr>
              <a:t>Flask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中，为了实现业务代码与视图代码分离，实现代码复用与易于维护，</a:t>
            </a:r>
            <a:endParaRPr lang="zh-CN" altLang="en-US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视图函数一般调用</a:t>
            </a:r>
            <a:r>
              <a:rPr lang="en-US" altLang="zh-CN" b="1" dirty="0">
                <a:solidFill>
                  <a:srgbClr val="7F7F7F"/>
                </a:solidFill>
                <a:sym typeface="宋体" panose="02010600030101010101" pitchFamily="2" charset="-122"/>
              </a:rPr>
              <a:t>render_template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（）来传递数据到</a:t>
            </a:r>
            <a:r>
              <a:rPr lang="en-US" altLang="zh-CN" b="1" dirty="0">
                <a:solidFill>
                  <a:srgbClr val="7F7F7F"/>
                </a:solidFill>
                <a:sym typeface="宋体" panose="02010600030101010101" pitchFamily="2" charset="-122"/>
              </a:rPr>
              <a:t>Model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，模板引擎渲染相应数据，然后由</a:t>
            </a:r>
            <a:r>
              <a:rPr lang="en-US" altLang="zh-CN" b="1" dirty="0">
                <a:solidFill>
                  <a:srgbClr val="7F7F7F"/>
                </a:solidFill>
                <a:sym typeface="宋体" panose="02010600030101010101" pitchFamily="2" charset="-122"/>
              </a:rPr>
              <a:t>Flask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发送给浏览器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4688840"/>
            <a:ext cx="11530965" cy="9861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416560" y="539115"/>
            <a:ext cx="317182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step2: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app.errorhandler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（）</a:t>
            </a:r>
            <a:endParaRPr lang="zh-CN" altLang="en-US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特殊视图函数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22750" y="1080135"/>
            <a:ext cx="5015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7F7F7F"/>
                </a:solidFill>
                <a:sym typeface="宋体" panose="02010600030101010101" pitchFamily="2" charset="-122"/>
              </a:rPr>
              <a:t>example 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7F7F7F"/>
                </a:solidFill>
                <a:sym typeface="宋体" panose="02010600030101010101" pitchFamily="2" charset="-122"/>
              </a:rPr>
              <a:t>not_found_error view function</a:t>
            </a:r>
            <a:r>
              <a:rPr lang="zh-CN" altLang="en-US" b="1" dirty="0">
                <a:solidFill>
                  <a:srgbClr val="7F7F7F"/>
                </a:solidFill>
                <a:sym typeface="宋体" panose="02010600030101010101" pitchFamily="2" charset="-122"/>
              </a:rPr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2656840"/>
            <a:ext cx="7108190" cy="15443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58410" y="2273300"/>
            <a:ext cx="39636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flask</a:t>
            </a:r>
            <a:r>
              <a:rPr lang="zh-CN" altLang="en-US">
                <a:sym typeface="+mn-ea"/>
              </a:rPr>
              <a:t>除了视图函数控制写法，还提供了基于类的视图。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基于类的识图：比较好的编码方式是面向对象，就是一个个的类，基于函数的识图很难实现代码复用，因为我们的类可以继承，可以把一些相同代码写到基类里去。</a:t>
            </a:r>
            <a:endParaRPr lang="zh-CN" altLang="en-US"/>
          </a:p>
        </p:txBody>
      </p:sp>
      <p:sp>
        <p:nvSpPr>
          <p:cNvPr id="5127" name="文本框 29"/>
          <p:cNvSpPr/>
          <p:nvPr/>
        </p:nvSpPr>
        <p:spPr>
          <a:xfrm>
            <a:off x="619125" y="520065"/>
            <a:ext cx="317182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step3: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构建类视图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19125" y="520065"/>
            <a:ext cx="317182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step3: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构建类视图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7845" y="1607820"/>
            <a:ext cx="75012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/>
              <a:t>python</a:t>
            </a:r>
            <a:r>
              <a:rPr lang="zh-CN" altLang="en-US" b="1" i="1"/>
              <a:t>面向对象思想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一切皆对象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类即具有相同属性与方法的对象的抽象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特性：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封装</a:t>
            </a:r>
            <a:r>
              <a:rPr lang="zh-CN" altLang="en-US"/>
              <a:t>、一个函数一个功能,一个类是多个相关函数的集合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继承</a:t>
            </a:r>
            <a:r>
              <a:rPr lang="zh-CN" altLang="en-US"/>
              <a:t>、子类中相同的方法会放到父类中,减少代码重复性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多态</a:t>
            </a:r>
            <a:r>
              <a:rPr lang="zh-CN" altLang="en-US"/>
              <a:t>、python有多态,但是不是一个严谨的多态,因为Python是一个动态语言,没有强制类型（动态绑定、重载等。。。）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19125" y="520065"/>
            <a:ext cx="317182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step3: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构建类视图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9380" y="659130"/>
            <a:ext cx="3713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example User class:</a:t>
            </a:r>
            <a:endParaRPr lang="en-US" altLang="zh-CN" sz="2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80" y="1207135"/>
            <a:ext cx="7372350" cy="5247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4375" y="2395220"/>
            <a:ext cx="333883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db Model:flask </a:t>
            </a:r>
            <a:r>
              <a:rPr lang="zh-CN" altLang="en-US" sz="2000" b="1"/>
              <a:t>数据库模型</a:t>
            </a:r>
            <a:endParaRPr lang="zh-CN" altLang="en-US" sz="2000" b="1"/>
          </a:p>
          <a:p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User类把创建的几个字段定义为类变量。字段使用db.Column类创建实例，字段的类型作为参数</a:t>
            </a:r>
            <a:endParaRPr lang="zh-CN" altLang="en-US"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720" y="511937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__repr__方法告诉Python如何打印class对象，方便调试使用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7" name="文本框 29"/>
          <p:cNvSpPr/>
          <p:nvPr/>
        </p:nvSpPr>
        <p:spPr>
          <a:xfrm>
            <a:off x="619125" y="520065"/>
            <a:ext cx="31718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Summary:</a:t>
            </a: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让我们回到开始</a:t>
            </a: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......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Group 3"/>
          <p:cNvGrpSpPr/>
          <p:nvPr/>
        </p:nvGrpSpPr>
        <p:grpSpPr>
          <a:xfrm>
            <a:off x="4098925" y="1749425"/>
            <a:ext cx="3952875" cy="3694113"/>
            <a:chOff x="0" y="0"/>
            <a:chExt cx="2490" cy="2327"/>
          </a:xfrm>
        </p:grpSpPr>
        <p:sp>
          <p:nvSpPr>
            <p:cNvPr id="3082" name="Freeform 4"/>
            <p:cNvSpPr/>
            <p:nvPr/>
          </p:nvSpPr>
          <p:spPr>
            <a:xfrm>
              <a:off x="5" y="689"/>
              <a:ext cx="912" cy="1231"/>
            </a:xfrm>
            <a:custGeom>
              <a:avLst/>
              <a:gdLst>
                <a:gd name="txL" fmla="*/ 0 w 1233"/>
                <a:gd name="txT" fmla="*/ 0 h 1764"/>
                <a:gd name="txR" fmla="*/ 1233 w 1233"/>
                <a:gd name="txB" fmla="*/ 1764 h 1764"/>
              </a:gdLst>
              <a:ahLst/>
              <a:cxnLst>
                <a:cxn ang="0">
                  <a:pos x="675" y="167"/>
                </a:cxn>
                <a:cxn ang="0">
                  <a:pos x="226" y="859"/>
                </a:cxn>
                <a:cxn ang="0">
                  <a:pos x="0" y="597"/>
                </a:cxn>
                <a:cxn ang="0">
                  <a:pos x="3" y="535"/>
                </a:cxn>
                <a:cxn ang="0">
                  <a:pos x="349" y="0"/>
                </a:cxn>
                <a:cxn ang="0">
                  <a:pos x="675" y="167"/>
                </a:cxn>
                <a:cxn ang="0">
                  <a:pos x="675" y="167"/>
                </a:cxn>
              </a:cxnLst>
              <a:rect l="txL" t="txT" r="txR" b="tx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ED7D3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3" name="Freeform 5"/>
            <p:cNvSpPr/>
            <p:nvPr/>
          </p:nvSpPr>
          <p:spPr>
            <a:xfrm rot="7200000">
              <a:off x="1069" y="7"/>
              <a:ext cx="860" cy="1305"/>
            </a:xfrm>
            <a:custGeom>
              <a:avLst/>
              <a:gdLst>
                <a:gd name="txL" fmla="*/ 0 w 1233"/>
                <a:gd name="txT" fmla="*/ 0 h 1764"/>
                <a:gd name="txR" fmla="*/ 1233 w 1233"/>
                <a:gd name="txB" fmla="*/ 1764 h 1764"/>
              </a:gdLst>
              <a:ahLst/>
              <a:cxnLst>
                <a:cxn ang="0">
                  <a:pos x="600" y="188"/>
                </a:cxn>
                <a:cxn ang="0">
                  <a:pos x="201" y="965"/>
                </a:cxn>
                <a:cxn ang="0">
                  <a:pos x="0" y="671"/>
                </a:cxn>
                <a:cxn ang="0">
                  <a:pos x="3" y="601"/>
                </a:cxn>
                <a:cxn ang="0">
                  <a:pos x="310" y="0"/>
                </a:cxn>
                <a:cxn ang="0">
                  <a:pos x="600" y="188"/>
                </a:cxn>
                <a:cxn ang="0">
                  <a:pos x="600" y="188"/>
                </a:cxn>
              </a:cxnLst>
              <a:rect l="txL" t="txT" r="txR" b="tx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gradFill rotWithShape="1">
              <a:gsLst>
                <a:gs pos="0">
                  <a:srgbClr val="5B9BD5">
                    <a:alpha val="100000"/>
                  </a:srgbClr>
                </a:gs>
                <a:gs pos="100000">
                  <a:srgbClr val="294761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084" name="Group 6"/>
            <p:cNvGrpSpPr/>
            <p:nvPr/>
          </p:nvGrpSpPr>
          <p:grpSpPr>
            <a:xfrm>
              <a:off x="57" y="0"/>
              <a:ext cx="1480" cy="1302"/>
              <a:chOff x="0" y="0"/>
              <a:chExt cx="1480" cy="1302"/>
            </a:xfrm>
          </p:grpSpPr>
          <p:sp>
            <p:nvSpPr>
              <p:cNvPr id="3094" name="AutoShape 7"/>
              <p:cNvSpPr/>
              <p:nvPr/>
            </p:nvSpPr>
            <p:spPr>
              <a:xfrm rot="-9000000">
                <a:off x="0" y="922"/>
                <a:ext cx="908" cy="38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095" name="Freeform 8"/>
              <p:cNvSpPr/>
              <p:nvPr/>
            </p:nvSpPr>
            <p:spPr>
              <a:xfrm rot="7200000">
                <a:off x="249" y="421"/>
                <a:ext cx="948" cy="508"/>
              </a:xfrm>
              <a:custGeom>
                <a:avLst/>
                <a:gdLst>
                  <a:gd name="txL" fmla="*/ 0 w 750"/>
                  <a:gd name="txT" fmla="*/ 0 h 378"/>
                  <a:gd name="txR" fmla="*/ 750 w 750"/>
                  <a:gd name="txB" fmla="*/ 378 h 378"/>
                </a:gdLst>
                <a:ahLst/>
                <a:cxnLst>
                  <a:cxn ang="0">
                    <a:pos x="15763" y="0"/>
                  </a:cxn>
                  <a:cxn ang="0">
                    <a:pos x="0" y="0"/>
                  </a:cxn>
                  <a:cxn ang="0">
                    <a:pos x="51" y="9066"/>
                  </a:cxn>
                  <a:cxn ang="0">
                    <a:pos x="588" y="17642"/>
                  </a:cxn>
                  <a:cxn ang="0">
                    <a:pos x="15763" y="17642"/>
                  </a:cxn>
                  <a:cxn ang="0">
                    <a:pos x="15763" y="0"/>
                  </a:cxn>
                  <a:cxn ang="0">
                    <a:pos x="15763" y="0"/>
                  </a:cxn>
                </a:cxnLst>
                <a:rect l="txL" t="txT" r="txR" b="tx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6" name="Freeform 9"/>
              <p:cNvSpPr/>
              <p:nvPr/>
            </p:nvSpPr>
            <p:spPr>
              <a:xfrm rot="7200000">
                <a:off x="925" y="-163"/>
                <a:ext cx="392" cy="718"/>
              </a:xfrm>
              <a:custGeom>
                <a:avLst/>
                <a:gdLst>
                  <a:gd name="txL" fmla="*/ 0 w 495"/>
                  <a:gd name="txT" fmla="*/ 0 h 971"/>
                  <a:gd name="txR" fmla="*/ 495 w 495"/>
                  <a:gd name="txB" fmla="*/ 971 h 971"/>
                </a:gdLst>
                <a:ahLst/>
                <a:cxnLst>
                  <a:cxn ang="0">
                    <a:pos x="24" y="5"/>
                  </a:cxn>
                  <a:cxn ang="0">
                    <a:pos x="24" y="19"/>
                  </a:cxn>
                  <a:cxn ang="0">
                    <a:pos x="22" y="19"/>
                  </a:cxn>
                  <a:cxn ang="0">
                    <a:pos x="21" y="19"/>
                  </a:cxn>
                  <a:cxn ang="0">
                    <a:pos x="20" y="18"/>
                  </a:cxn>
                  <a:cxn ang="0">
                    <a:pos x="18" y="18"/>
                  </a:cxn>
                  <a:cxn ang="0">
                    <a:pos x="16" y="17"/>
                  </a:cxn>
                  <a:cxn ang="0">
                    <a:pos x="14" y="16"/>
                  </a:cxn>
                  <a:cxn ang="0">
                    <a:pos x="13" y="15"/>
                  </a:cxn>
                  <a:cxn ang="0">
                    <a:pos x="10" y="13"/>
                  </a:cxn>
                  <a:cxn ang="0">
                    <a:pos x="9" y="11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2" y="4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8" y="5"/>
                  </a:cxn>
                  <a:cxn ang="0">
                    <a:pos x="12" y="5"/>
                  </a:cxn>
                  <a:cxn ang="0">
                    <a:pos x="24" y="5"/>
                  </a:cxn>
                </a:cxnLst>
                <a:rect l="txL" t="txT" r="txR" b="tx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85" name="Freeform 10"/>
            <p:cNvSpPr/>
            <p:nvPr/>
          </p:nvSpPr>
          <p:spPr>
            <a:xfrm rot="-7200000">
              <a:off x="1141" y="1174"/>
              <a:ext cx="860" cy="1305"/>
            </a:xfrm>
            <a:custGeom>
              <a:avLst/>
              <a:gdLst>
                <a:gd name="txL" fmla="*/ 0 w 1233"/>
                <a:gd name="txT" fmla="*/ 0 h 1764"/>
                <a:gd name="txR" fmla="*/ 1233 w 1233"/>
                <a:gd name="txB" fmla="*/ 1764 h 1764"/>
              </a:gdLst>
              <a:ahLst/>
              <a:cxnLst>
                <a:cxn ang="0">
                  <a:pos x="600" y="188"/>
                </a:cxn>
                <a:cxn ang="0">
                  <a:pos x="201" y="965"/>
                </a:cxn>
                <a:cxn ang="0">
                  <a:pos x="0" y="671"/>
                </a:cxn>
                <a:cxn ang="0">
                  <a:pos x="3" y="601"/>
                </a:cxn>
                <a:cxn ang="0">
                  <a:pos x="310" y="0"/>
                </a:cxn>
                <a:cxn ang="0">
                  <a:pos x="600" y="188"/>
                </a:cxn>
                <a:cxn ang="0">
                  <a:pos x="600" y="188"/>
                </a:cxn>
              </a:cxnLst>
              <a:rect l="txL" t="txT" r="txR" b="tx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086" name="Group 11"/>
            <p:cNvGrpSpPr/>
            <p:nvPr/>
          </p:nvGrpSpPr>
          <p:grpSpPr>
            <a:xfrm>
              <a:off x="1194" y="602"/>
              <a:ext cx="1296" cy="1381"/>
              <a:chOff x="0" y="0"/>
              <a:chExt cx="1296" cy="1381"/>
            </a:xfrm>
          </p:grpSpPr>
          <p:sp>
            <p:nvSpPr>
              <p:cNvPr id="3091" name="AutoShape 12"/>
              <p:cNvSpPr/>
              <p:nvPr/>
            </p:nvSpPr>
            <p:spPr>
              <a:xfrm rot="-1800000">
                <a:off x="0" y="0"/>
                <a:ext cx="906" cy="380"/>
              </a:xfrm>
              <a:prstGeom prst="triangle">
                <a:avLst>
                  <a:gd name="adj" fmla="val 50000"/>
                </a:avLst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092" name="Freeform 13"/>
              <p:cNvSpPr/>
              <p:nvPr/>
            </p:nvSpPr>
            <p:spPr>
              <a:xfrm rot="-7200000">
                <a:off x="246" y="373"/>
                <a:ext cx="948" cy="507"/>
              </a:xfrm>
              <a:custGeom>
                <a:avLst/>
                <a:gdLst>
                  <a:gd name="txL" fmla="*/ 0 w 750"/>
                  <a:gd name="txT" fmla="*/ 0 h 378"/>
                  <a:gd name="txR" fmla="*/ 750 w 750"/>
                  <a:gd name="txB" fmla="*/ 378 h 378"/>
                </a:gdLst>
                <a:ahLst/>
                <a:cxnLst>
                  <a:cxn ang="0">
                    <a:pos x="15763" y="0"/>
                  </a:cxn>
                  <a:cxn ang="0">
                    <a:pos x="0" y="0"/>
                  </a:cxn>
                  <a:cxn ang="0">
                    <a:pos x="51" y="8818"/>
                  </a:cxn>
                  <a:cxn ang="0">
                    <a:pos x="588" y="17182"/>
                  </a:cxn>
                  <a:cxn ang="0">
                    <a:pos x="15763" y="17182"/>
                  </a:cxn>
                  <a:cxn ang="0">
                    <a:pos x="15763" y="0"/>
                  </a:cxn>
                  <a:cxn ang="0">
                    <a:pos x="15763" y="0"/>
                  </a:cxn>
                </a:cxnLst>
                <a:rect l="txL" t="txT" r="txR" b="tx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93" name="Freeform 14"/>
              <p:cNvSpPr/>
              <p:nvPr/>
            </p:nvSpPr>
            <p:spPr>
              <a:xfrm rot="-7200000">
                <a:off x="764" y="849"/>
                <a:ext cx="346" cy="718"/>
              </a:xfrm>
              <a:custGeom>
                <a:avLst/>
                <a:gdLst>
                  <a:gd name="txL" fmla="*/ 0 w 495"/>
                  <a:gd name="txT" fmla="*/ 0 h 971"/>
                  <a:gd name="txR" fmla="*/ 495 w 495"/>
                  <a:gd name="txB" fmla="*/ 971 h 971"/>
                </a:gdLst>
                <a:ahLst/>
                <a:cxnLst>
                  <a:cxn ang="0">
                    <a:pos x="5" y="5"/>
                  </a:cxn>
                  <a:cxn ang="0">
                    <a:pos x="5" y="19"/>
                  </a:cxn>
                  <a:cxn ang="0">
                    <a:pos x="4" y="19"/>
                  </a:cxn>
                  <a:cxn ang="0">
                    <a:pos x="4" y="19"/>
                  </a:cxn>
                  <a:cxn ang="0">
                    <a:pos x="4" y="18"/>
                  </a:cxn>
                  <a:cxn ang="0">
                    <a:pos x="3" y="18"/>
                  </a:cxn>
                  <a:cxn ang="0">
                    <a:pos x="3" y="17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13"/>
                  </a:cxn>
                  <a:cxn ang="0">
                    <a:pos x="1" y="11"/>
                  </a:cxn>
                  <a:cxn ang="0">
                    <a:pos x="1" y="9"/>
                  </a:cxn>
                  <a:cxn ang="0">
                    <a:pos x="1" y="7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txL" t="txT" r="txR" b="tx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FFC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87" name="Group 15"/>
            <p:cNvGrpSpPr/>
            <p:nvPr/>
          </p:nvGrpSpPr>
          <p:grpSpPr>
            <a:xfrm>
              <a:off x="0" y="1448"/>
              <a:ext cx="1571" cy="879"/>
              <a:chOff x="0" y="0"/>
              <a:chExt cx="1571" cy="879"/>
            </a:xfrm>
          </p:grpSpPr>
          <p:sp>
            <p:nvSpPr>
              <p:cNvPr id="3088" name="Freeform 16"/>
              <p:cNvSpPr/>
              <p:nvPr/>
            </p:nvSpPr>
            <p:spPr>
              <a:xfrm>
                <a:off x="0" y="0"/>
                <a:ext cx="366" cy="692"/>
              </a:xfrm>
              <a:custGeom>
                <a:avLst/>
                <a:gdLst>
                  <a:gd name="txL" fmla="*/ 0 w 495"/>
                  <a:gd name="txT" fmla="*/ 0 h 971"/>
                  <a:gd name="txR" fmla="*/ 495 w 495"/>
                  <a:gd name="txB" fmla="*/ 971 h 971"/>
                </a:gdLst>
                <a:ahLst/>
                <a:cxnLst>
                  <a:cxn ang="0">
                    <a:pos x="10" y="4"/>
                  </a:cxn>
                  <a:cxn ang="0">
                    <a:pos x="10" y="12"/>
                  </a:cxn>
                  <a:cxn ang="0">
                    <a:pos x="9" y="12"/>
                  </a:cxn>
                  <a:cxn ang="0">
                    <a:pos x="9" y="11"/>
                  </a:cxn>
                  <a:cxn ang="0">
                    <a:pos x="8" y="11"/>
                  </a:cxn>
                  <a:cxn ang="0">
                    <a:pos x="7" y="11"/>
                  </a:cxn>
                  <a:cxn ang="0">
                    <a:pos x="7" y="11"/>
                  </a:cxn>
                  <a:cxn ang="0">
                    <a:pos x="6" y="10"/>
                  </a:cxn>
                  <a:cxn ang="0">
                    <a:pos x="5" y="9"/>
                  </a:cxn>
                  <a:cxn ang="0">
                    <a:pos x="4" y="8"/>
                  </a:cxn>
                  <a:cxn ang="0">
                    <a:pos x="4" y="7"/>
                  </a:cxn>
                  <a:cxn ang="0">
                    <a:pos x="3" y="6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10" y="4"/>
                  </a:cxn>
                </a:cxnLst>
                <a:rect l="txL" t="txT" r="txR" b="tx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rgbClr val="ED7D31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9" name="AutoShape 17"/>
              <p:cNvSpPr/>
              <p:nvPr/>
            </p:nvSpPr>
            <p:spPr>
              <a:xfrm rot="5400000">
                <a:off x="932" y="239"/>
                <a:ext cx="872" cy="403"/>
              </a:xfrm>
              <a:prstGeom prst="triangle">
                <a:avLst>
                  <a:gd name="adj" fmla="val 50000"/>
                </a:avLst>
              </a:prstGeom>
              <a:solidFill>
                <a:srgbClr val="ED7D31"/>
              </a:solidFill>
              <a:ln w="9525">
                <a:noFill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3090" name="Freeform 18"/>
              <p:cNvSpPr/>
              <p:nvPr/>
            </p:nvSpPr>
            <p:spPr>
              <a:xfrm>
                <a:off x="330" y="203"/>
                <a:ext cx="1005" cy="489"/>
              </a:xfrm>
              <a:custGeom>
                <a:avLst/>
                <a:gdLst>
                  <a:gd name="txL" fmla="*/ 0 w 750"/>
                  <a:gd name="txT" fmla="*/ 0 h 378"/>
                  <a:gd name="txR" fmla="*/ 750 w 750"/>
                  <a:gd name="txB" fmla="*/ 378 h 378"/>
                </a:gdLst>
                <a:ahLst/>
                <a:cxnLst>
                  <a:cxn ang="0">
                    <a:pos x="33694" y="0"/>
                  </a:cxn>
                  <a:cxn ang="0">
                    <a:pos x="0" y="0"/>
                  </a:cxn>
                  <a:cxn ang="0">
                    <a:pos x="91" y="5506"/>
                  </a:cxn>
                  <a:cxn ang="0">
                    <a:pos x="1261" y="10742"/>
                  </a:cxn>
                  <a:cxn ang="0">
                    <a:pos x="33694" y="10742"/>
                  </a:cxn>
                  <a:cxn ang="0">
                    <a:pos x="33694" y="0"/>
                  </a:cxn>
                  <a:cxn ang="0">
                    <a:pos x="33694" y="0"/>
                  </a:cxn>
                </a:cxnLst>
                <a:rect l="txL" t="txT" r="txR" b="tx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ED7D31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075" name="矩形 106"/>
          <p:cNvSpPr/>
          <p:nvPr/>
        </p:nvSpPr>
        <p:spPr>
          <a:xfrm>
            <a:off x="2618105" y="2843530"/>
            <a:ext cx="306705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发送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请求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(get,post)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076" name="文本框 107"/>
          <p:cNvSpPr/>
          <p:nvPr/>
        </p:nvSpPr>
        <p:spPr>
          <a:xfrm>
            <a:off x="5026025" y="541338"/>
            <a:ext cx="2693988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View</a:t>
            </a:r>
            <a:r>
              <a:rPr lang="zh-CN" altLang="en-US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（浏览器页面）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078" name="文本框 109"/>
          <p:cNvSpPr/>
          <p:nvPr/>
        </p:nvSpPr>
        <p:spPr>
          <a:xfrm>
            <a:off x="8031480" y="4270375"/>
            <a:ext cx="29413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dirty="0">
                <a:solidFill>
                  <a:srgbClr val="7F7F7F"/>
                </a:solidFill>
              </a:rPr>
              <a:t>Model</a:t>
            </a:r>
            <a:r>
              <a:rPr lang="zh-CN" altLang="en-US" sz="3600" b="1" dirty="0">
                <a:solidFill>
                  <a:srgbClr val="7F7F7F"/>
                </a:solidFill>
              </a:rPr>
              <a:t>（</a:t>
            </a:r>
            <a:r>
              <a:rPr lang="en-US" altLang="zh-CN" sz="3600" b="1" dirty="0">
                <a:solidFill>
                  <a:srgbClr val="7F7F7F"/>
                </a:solidFill>
              </a:rPr>
              <a:t>jinja2</a:t>
            </a:r>
            <a:r>
              <a:rPr lang="zh-CN" altLang="en-US" sz="3600" b="1" dirty="0">
                <a:solidFill>
                  <a:srgbClr val="7F7F7F"/>
                </a:solidFill>
              </a:rPr>
              <a:t>）</a:t>
            </a:r>
            <a:endParaRPr lang="zh-CN" altLang="en-US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079" name="矩形 110"/>
          <p:cNvSpPr/>
          <p:nvPr/>
        </p:nvSpPr>
        <p:spPr>
          <a:xfrm>
            <a:off x="5180330" y="5439410"/>
            <a:ext cx="33280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595959"/>
                </a:solidFill>
              </a:rPr>
              <a:t>处理逻辑</a:t>
            </a:r>
            <a:r>
              <a:rPr lang="en-US" altLang="zh-CN" sz="1600" b="1" dirty="0">
                <a:solidFill>
                  <a:srgbClr val="595959"/>
                </a:solidFill>
              </a:rPr>
              <a:t>return render_template()</a:t>
            </a:r>
            <a:endParaRPr lang="en-US" altLang="zh-CN" sz="1600" b="1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sp>
        <p:nvSpPr>
          <p:cNvPr id="3080" name="文本框 111"/>
          <p:cNvSpPr/>
          <p:nvPr/>
        </p:nvSpPr>
        <p:spPr>
          <a:xfrm>
            <a:off x="1628775" y="4149725"/>
            <a:ext cx="26924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Controller</a:t>
            </a:r>
            <a:endParaRPr lang="en-US" altLang="zh-CN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@app.xxxx</a:t>
            </a:r>
            <a:endParaRPr lang="en-US" altLang="zh-CN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7F7F7F"/>
                </a:solidFill>
                <a:sym typeface="宋体" panose="02010600030101010101" pitchFamily="2" charset="-122"/>
              </a:rPr>
              <a:t>def method():</a:t>
            </a:r>
            <a:endParaRPr lang="en-US" altLang="zh-CN" sz="3600" b="1" dirty="0">
              <a:solidFill>
                <a:srgbClr val="7F7F7F"/>
              </a:solidFill>
              <a:sym typeface="宋体" panose="02010600030101010101" pitchFamily="2" charset="-122"/>
            </a:endParaRPr>
          </a:p>
        </p:txBody>
      </p:sp>
      <p:sp>
        <p:nvSpPr>
          <p:cNvPr id="3081" name="Rectangle 42"/>
          <p:cNvSpPr/>
          <p:nvPr/>
        </p:nvSpPr>
        <p:spPr>
          <a:xfrm>
            <a:off x="1104900" y="5934075"/>
            <a:ext cx="10263188" cy="973138"/>
          </a:xfrm>
          <a:prstGeom prst="rect">
            <a:avLst/>
          </a:prstGeom>
          <a:noFill/>
          <a:ln w="9525">
            <a:noFill/>
          </a:ln>
        </p:spPr>
        <p:txBody>
          <a:bodyPr tIns="0" bIns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9210" y="652780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以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mvc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模式解读本项目：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7620" y="2865120"/>
            <a:ext cx="180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数据响应（渲染到浏览器）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形"/>
          <p:cNvSpPr/>
          <p:nvPr/>
        </p:nvSpPr>
        <p:spPr>
          <a:xfrm>
            <a:off x="5037137" y="2074861"/>
            <a:ext cx="3505203" cy="3505203"/>
          </a:xfrm>
          <a:prstGeom prst="ellipse">
            <a:avLst/>
          </a:prstGeom>
          <a:ln w="25400" cap="rnd">
            <a:solidFill>
              <a:srgbClr val="FFC000"/>
            </a:solidFill>
            <a:prstDash val="sysDot"/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48" name="圆形"/>
          <p:cNvSpPr/>
          <p:nvPr/>
        </p:nvSpPr>
        <p:spPr>
          <a:xfrm>
            <a:off x="3797299" y="3375024"/>
            <a:ext cx="2519366" cy="251936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49" name="圆形"/>
          <p:cNvSpPr/>
          <p:nvPr/>
        </p:nvSpPr>
        <p:spPr>
          <a:xfrm>
            <a:off x="5635624" y="633411"/>
            <a:ext cx="2519366" cy="2519366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50" name="圆形"/>
          <p:cNvSpPr/>
          <p:nvPr/>
        </p:nvSpPr>
        <p:spPr>
          <a:xfrm>
            <a:off x="7708452" y="3375024"/>
            <a:ext cx="2519365" cy="251936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51" name="Web服务器和Web应用程序之间通用接口的规范。"/>
          <p:cNvSpPr txBox="1"/>
          <p:nvPr/>
        </p:nvSpPr>
        <p:spPr>
          <a:xfrm>
            <a:off x="5960019" y="1787525"/>
            <a:ext cx="2079081" cy="891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Web服务器和Web应用程序之间通用接口的规范。</a:t>
            </a:r>
          </a:p>
        </p:txBody>
      </p:sp>
      <p:sp>
        <p:nvSpPr>
          <p:cNvPr id="52" name="WSGI"/>
          <p:cNvSpPr txBox="1"/>
          <p:nvPr/>
        </p:nvSpPr>
        <p:spPr>
          <a:xfrm>
            <a:off x="5765005" y="1090612"/>
            <a:ext cx="2260602" cy="370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 defTabSz="457200"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WSGI</a:t>
            </a:r>
          </a:p>
        </p:txBody>
      </p:sp>
      <p:sp>
        <p:nvSpPr>
          <p:cNvPr id="53" name="Python的一个流行的模板引擎。Web模板系统将模板与特定数据源组合以呈现动态网页。"/>
          <p:cNvSpPr txBox="1"/>
          <p:nvPr/>
        </p:nvSpPr>
        <p:spPr>
          <a:xfrm>
            <a:off x="7917904" y="4492624"/>
            <a:ext cx="2260602" cy="1107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1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Python的一个流行的模板引擎。Web模板系统将模板与特定数据源组合以呈现动态网页。</a:t>
            </a:r>
          </a:p>
        </p:txBody>
      </p:sp>
      <p:sp>
        <p:nvSpPr>
          <p:cNvPr id="54" name="jinja2"/>
          <p:cNvSpPr txBox="1"/>
          <p:nvPr/>
        </p:nvSpPr>
        <p:spPr>
          <a:xfrm>
            <a:off x="8199560" y="3876674"/>
            <a:ext cx="1537149" cy="370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 defTabSz="457200"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jinja2</a:t>
            </a:r>
          </a:p>
        </p:txBody>
      </p:sp>
      <p:sp>
        <p:nvSpPr>
          <p:cNvPr id="55" name="WSGI工具包，它实现了请求，响应对象和实用函数。这使得能够在其上构建web框架。"/>
          <p:cNvSpPr txBox="1"/>
          <p:nvPr/>
        </p:nvSpPr>
        <p:spPr>
          <a:xfrm>
            <a:off x="4015580" y="4498974"/>
            <a:ext cx="2260602" cy="111775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t>WSGI工具包，它实现了请求，响应对象和实用函数。这使得能够在其上构建web框架。</a:t>
            </a:r>
          </a:p>
        </p:txBody>
      </p:sp>
      <p:sp>
        <p:nvSpPr>
          <p:cNvPr id="56" name="Werkzeug"/>
          <p:cNvSpPr txBox="1"/>
          <p:nvPr/>
        </p:nvSpPr>
        <p:spPr>
          <a:xfrm>
            <a:off x="4291805" y="3800474"/>
            <a:ext cx="1530352" cy="370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 defTabSz="457200"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Werkzeug</a:t>
            </a:r>
          </a:p>
        </p:txBody>
      </p:sp>
      <p:sp>
        <p:nvSpPr>
          <p:cNvPr id="57" name="Flask 依赖两个外部库：…"/>
          <p:cNvSpPr txBox="1"/>
          <p:nvPr/>
        </p:nvSpPr>
        <p:spPr>
          <a:xfrm>
            <a:off x="527842" y="1203325"/>
            <a:ext cx="3065466" cy="21606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600"/>
              </a:lnSpc>
              <a:spcBef>
                <a:spcPts val="1700"/>
              </a:spcBef>
              <a:defRPr sz="1900">
                <a:solidFill>
                  <a:srgbClr val="3E434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pPr>
            <a:r>
              <a:t>Flask 依赖两个外部库：</a:t>
            </a:r>
          </a:p>
          <a:p>
            <a:pPr defTabSz="457200">
              <a:lnSpc>
                <a:spcPts val="4400"/>
              </a:lnSpc>
              <a:spcBef>
                <a:spcPts val="1700"/>
              </a:spcBef>
              <a:defRPr sz="1700">
                <a:solidFill>
                  <a:srgbClr val="004B6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Werkzeug</a:t>
            </a:r>
            <a:r>
              <a:rPr>
                <a:solidFill>
                  <a:srgbClr val="3E4349"/>
                </a:solidFill>
              </a:rPr>
              <a:t> </a:t>
            </a:r>
            <a:endParaRPr>
              <a:solidFill>
                <a:srgbClr val="3E4349"/>
              </a:solidFill>
            </a:endParaRPr>
          </a:p>
          <a:p>
            <a:pPr defTabSz="457200">
              <a:lnSpc>
                <a:spcPts val="4400"/>
              </a:lnSpc>
              <a:spcBef>
                <a:spcPts val="1700"/>
              </a:spcBef>
              <a:defRPr sz="1700">
                <a:solidFill>
                  <a:srgbClr val="3E434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pPr>
            <a:r>
              <a:t>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Jinja2</a:t>
            </a:r>
            <a:r>
              <a:t> 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-1" y="2571750"/>
            <a:ext cx="1296989" cy="1157288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62" name="矩形"/>
          <p:cNvSpPr/>
          <p:nvPr/>
        </p:nvSpPr>
        <p:spPr>
          <a:xfrm>
            <a:off x="11023600" y="2571750"/>
            <a:ext cx="1168401" cy="1157288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63" name="THANKS"/>
          <p:cNvSpPr txBox="1"/>
          <p:nvPr/>
        </p:nvSpPr>
        <p:spPr>
          <a:xfrm>
            <a:off x="130175" y="2713036"/>
            <a:ext cx="12192000" cy="1005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6000" b="1">
                <a:solidFill>
                  <a:srgbClr val="87BB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THANKS</a:t>
            </a:r>
          </a:p>
        </p:txBody>
      </p:sp>
      <p:sp>
        <p:nvSpPr>
          <p:cNvPr id="164" name="矩形"/>
          <p:cNvSpPr/>
          <p:nvPr/>
        </p:nvSpPr>
        <p:spPr>
          <a:xfrm>
            <a:off x="1628775" y="4500562"/>
            <a:ext cx="1549400" cy="2357439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65" name="矩形"/>
          <p:cNvSpPr/>
          <p:nvPr/>
        </p:nvSpPr>
        <p:spPr>
          <a:xfrm>
            <a:off x="2325686" y="6118225"/>
            <a:ext cx="447677" cy="739775"/>
          </a:xfrm>
          <a:prstGeom prst="rect">
            <a:avLst/>
          </a:prstGeom>
          <a:solidFill>
            <a:srgbClr val="F4A03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66" name="矩形"/>
          <p:cNvSpPr/>
          <p:nvPr/>
        </p:nvSpPr>
        <p:spPr>
          <a:xfrm>
            <a:off x="2941636" y="5851525"/>
            <a:ext cx="530227" cy="1006475"/>
          </a:xfrm>
          <a:prstGeom prst="rect">
            <a:avLst/>
          </a:prstGeom>
          <a:solidFill>
            <a:srgbClr val="87BB3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67" name="三角形"/>
          <p:cNvSpPr/>
          <p:nvPr/>
        </p:nvSpPr>
        <p:spPr>
          <a:xfrm>
            <a:off x="3641725" y="4465637"/>
            <a:ext cx="1552575" cy="2392363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68" name="三角形"/>
          <p:cNvSpPr/>
          <p:nvPr/>
        </p:nvSpPr>
        <p:spPr>
          <a:xfrm>
            <a:off x="5702300" y="5645150"/>
            <a:ext cx="746125" cy="1212850"/>
          </a:xfrm>
          <a:prstGeom prst="triangle">
            <a:avLst/>
          </a:pr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69" name="三角形"/>
          <p:cNvSpPr/>
          <p:nvPr/>
        </p:nvSpPr>
        <p:spPr>
          <a:xfrm>
            <a:off x="650875" y="5645150"/>
            <a:ext cx="746125" cy="1212850"/>
          </a:xfrm>
          <a:prstGeom prst="triangle">
            <a:avLst/>
          </a:pr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70" name="三角形"/>
          <p:cNvSpPr/>
          <p:nvPr/>
        </p:nvSpPr>
        <p:spPr>
          <a:xfrm>
            <a:off x="8805861" y="3778250"/>
            <a:ext cx="2501902" cy="3081339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71" name="三角形"/>
          <p:cNvSpPr/>
          <p:nvPr/>
        </p:nvSpPr>
        <p:spPr>
          <a:xfrm>
            <a:off x="9272586" y="5003800"/>
            <a:ext cx="1674814" cy="1855788"/>
          </a:xfrm>
          <a:prstGeom prst="triangle">
            <a:avLst/>
          </a:prstGeom>
          <a:solidFill>
            <a:srgbClr val="87BB3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white" descr="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461" y="1744268"/>
            <a:ext cx="1346202" cy="14128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" name="white" descr="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11" y="1815707"/>
            <a:ext cx="1412877" cy="1346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Captivate your viewing…"/>
          <p:cNvSpPr txBox="1"/>
          <p:nvPr/>
        </p:nvSpPr>
        <p:spPr>
          <a:xfrm>
            <a:off x="7161945" y="1852218"/>
            <a:ext cx="1328003" cy="50514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defRPr sz="1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Captivate your viewing</a:t>
            </a:r>
          </a:p>
          <a:p>
            <a:pPr algn="r">
              <a:defRPr sz="1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audience - PowerPoint</a:t>
            </a:r>
          </a:p>
          <a:p>
            <a:pPr algn="r">
              <a:defRPr sz="1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Templates</a:t>
            </a:r>
          </a:p>
        </p:txBody>
      </p:sp>
      <p:sp>
        <p:nvSpPr>
          <p:cNvPr id="62" name="virtualenv是一个虚拟的Python环境构建器。它可以帮助用户并行创建多个Python环境。因此，它可以避免不同版本的库之间的兼容性问题。"/>
          <p:cNvSpPr txBox="1"/>
          <p:nvPr/>
        </p:nvSpPr>
        <p:spPr>
          <a:xfrm>
            <a:off x="545305" y="4444022"/>
            <a:ext cx="3352803" cy="20340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3900"/>
              </a:lnSpc>
              <a:spcBef>
                <a:spcPts val="500"/>
              </a:spcBef>
              <a:defRPr sz="14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virtualenv</a:t>
            </a:r>
            <a:r>
              <a:rPr b="0"/>
              <a:t>是一个虚拟的Python环境构建器。它可以帮助用户并行创建多个Python环境。因此，它可以避免不同版本的库之间的兼容性问题。</a:t>
            </a:r>
            <a:endParaRPr b="0"/>
          </a:p>
        </p:txBody>
      </p:sp>
      <p:sp>
        <p:nvSpPr>
          <p:cNvPr id="63" name="为开发环境安装virtualenv"/>
          <p:cNvSpPr txBox="1"/>
          <p:nvPr/>
        </p:nvSpPr>
        <p:spPr>
          <a:xfrm>
            <a:off x="543073" y="3554931"/>
            <a:ext cx="3644604" cy="6306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500"/>
              </a:lnSpc>
              <a:spcBef>
                <a:spcPts val="1000"/>
              </a:spcBef>
              <a:defRPr sz="19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为开发环境安装virtualenv</a:t>
            </a:r>
          </a:p>
        </p:txBody>
      </p:sp>
      <p:sp>
        <p:nvSpPr>
          <p:cNvPr id="64" name="安装virtualenv："/>
          <p:cNvSpPr txBox="1"/>
          <p:nvPr/>
        </p:nvSpPr>
        <p:spPr>
          <a:xfrm>
            <a:off x="6246255" y="255511"/>
            <a:ext cx="1477487" cy="48717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300"/>
              </a:lnSpc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安装</a:t>
            </a:r>
            <a:r>
              <a:rPr b="1"/>
              <a:t>virtualenv：</a:t>
            </a:r>
            <a:endParaRPr b="1"/>
          </a:p>
        </p:txBody>
      </p:sp>
      <p:pic>
        <p:nvPicPr>
          <p:cNvPr id="65" name="屏幕快照 2019-05-15 下午8.59.00.png" descr="屏幕快照 2019-05-15 下午8.59.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997" y="667626"/>
            <a:ext cx="3009902" cy="5207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" name="屏幕快照 2019-05-15 下午8.59.43.png" descr="屏幕快照 2019-05-15 下午8.59.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603" y="1350648"/>
            <a:ext cx="3746503" cy="4191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" name="安装后，将在文件夹中创建新的虚拟环境"/>
          <p:cNvSpPr txBox="1"/>
          <p:nvPr/>
        </p:nvSpPr>
        <p:spPr>
          <a:xfrm>
            <a:off x="6278879" y="1892401"/>
            <a:ext cx="3304539" cy="48717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300"/>
              </a:lnSpc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安装后，将在文件夹中创建新的虚拟环境</a:t>
            </a:r>
          </a:p>
        </p:txBody>
      </p:sp>
      <p:pic>
        <p:nvPicPr>
          <p:cNvPr id="68" name="屏幕快照 2019-05-15 下午9.00.19.png" descr="屏幕快照 2019-05-15 下午9.00.1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50" y="2357364"/>
            <a:ext cx="3352800" cy="10541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9" name="激活相应的环境（Linux / OS X）"/>
          <p:cNvSpPr txBox="1"/>
          <p:nvPr/>
        </p:nvSpPr>
        <p:spPr>
          <a:xfrm>
            <a:off x="6220297" y="3593031"/>
            <a:ext cx="2702467" cy="4871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300"/>
              </a:lnSpc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激活相应的环境（Linux / OS X）</a:t>
            </a:r>
          </a:p>
        </p:txBody>
      </p:sp>
      <p:pic>
        <p:nvPicPr>
          <p:cNvPr id="70" name="屏幕快照 2019-05-15 下午9.01.06.png" descr="屏幕快照 2019-05-15 下午9.01.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430" y="4076901"/>
            <a:ext cx="2387602" cy="4318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1" name="或（Windows ）："/>
          <p:cNvSpPr txBox="1"/>
          <p:nvPr/>
        </p:nvSpPr>
        <p:spPr>
          <a:xfrm>
            <a:off x="6264902" y="4580501"/>
            <a:ext cx="1643393" cy="4871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300"/>
              </a:lnSpc>
              <a:defRPr sz="14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或（Windows ）：</a:t>
            </a:r>
          </a:p>
        </p:txBody>
      </p:sp>
      <p:pic>
        <p:nvPicPr>
          <p:cNvPr id="72" name="屏幕快照 2019-05-15 下午9.02.06.png" descr="屏幕快照 2019-05-15 下午9.02.0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7497" y="4997743"/>
            <a:ext cx="2832102" cy="4318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3" name="安装Flask"/>
          <p:cNvSpPr txBox="1"/>
          <p:nvPr/>
        </p:nvSpPr>
        <p:spPr>
          <a:xfrm>
            <a:off x="6263332" y="5423694"/>
            <a:ext cx="884532" cy="48717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300"/>
              </a:lnSpc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安装Flask</a:t>
            </a:r>
          </a:p>
        </p:txBody>
      </p:sp>
      <p:pic>
        <p:nvPicPr>
          <p:cNvPr id="74" name="屏幕快照 2019-05-15 下午9.03.24.png" descr="屏幕快照 2019-05-15 下午9.03.2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2480" y="5761752"/>
            <a:ext cx="2349502" cy="4953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Flask安装条件"/>
          <p:cNvSpPr txBox="1"/>
          <p:nvPr/>
        </p:nvSpPr>
        <p:spPr>
          <a:xfrm>
            <a:off x="610301" y="412356"/>
            <a:ext cx="1686374" cy="63068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4500"/>
              </a:lnSpc>
              <a:spcBef>
                <a:spcPts val="1000"/>
              </a:spcBef>
              <a:defRPr sz="19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Flask安装条件</a:t>
            </a:r>
          </a:p>
        </p:txBody>
      </p:sp>
      <p:sp>
        <p:nvSpPr>
          <p:cNvPr id="76" name="Python 2.6或更高版本。…"/>
          <p:cNvSpPr txBox="1"/>
          <p:nvPr/>
        </p:nvSpPr>
        <p:spPr>
          <a:xfrm>
            <a:off x="654842" y="1174750"/>
            <a:ext cx="3065466" cy="265633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3900"/>
              </a:lnSpc>
              <a:spcBef>
                <a:spcPts val="500"/>
              </a:spcBef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Python 2.6或更高版本。</a:t>
            </a:r>
          </a:p>
          <a:p>
            <a:pPr defTabSz="457200">
              <a:lnSpc>
                <a:spcPts val="3900"/>
              </a:lnSpc>
              <a:spcBef>
                <a:spcPts val="500"/>
              </a:spcBef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虽然Flask及其依赖项适用于Python 3（Python 3.3以上版本），但是许多Flask扩展不能正确支持它。</a:t>
            </a:r>
          </a:p>
          <a:p>
            <a:pPr defTabSz="457200">
              <a:lnSpc>
                <a:spcPts val="3900"/>
              </a:lnSpc>
              <a:spcBef>
                <a:spcPts val="500"/>
              </a:spcBef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建议在Python 2.7上安装Flask。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lask 应用"/>
          <p:cNvSpPr txBox="1"/>
          <p:nvPr/>
        </p:nvSpPr>
        <p:spPr>
          <a:xfrm>
            <a:off x="536575" y="168273"/>
            <a:ext cx="2692400" cy="66116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800"/>
              </a:lnSpc>
              <a:defRPr sz="19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Flask 应用</a:t>
            </a:r>
          </a:p>
        </p:txBody>
      </p:sp>
      <p:sp>
        <p:nvSpPr>
          <p:cNvPr id="79" name="一个最小的 Flask 应用"/>
          <p:cNvSpPr txBox="1"/>
          <p:nvPr/>
        </p:nvSpPr>
        <p:spPr>
          <a:xfrm>
            <a:off x="514546" y="1021080"/>
            <a:ext cx="2228455" cy="57124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4000"/>
              </a:lnSpc>
              <a:defRPr sz="1700">
                <a:solidFill>
                  <a:srgbClr val="3E434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</a:lstStyle>
          <a:p>
            <a:r>
              <a:t>一个最小的 Flask 应用</a:t>
            </a:r>
          </a:p>
        </p:txBody>
      </p:sp>
      <p:pic>
        <p:nvPicPr>
          <p:cNvPr id="80" name="屏幕快照 2019-05-15 下午9.08.23.png" descr="屏幕快照 2019-05-15 下午9.08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8" y="1878721"/>
            <a:ext cx="4023273" cy="25199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1" name="保存为 hello.py （或是类似的），然后用 Python 解释器来运行。"/>
          <p:cNvSpPr txBox="1"/>
          <p:nvPr/>
        </p:nvSpPr>
        <p:spPr>
          <a:xfrm>
            <a:off x="433237" y="4313554"/>
            <a:ext cx="3568703" cy="107924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000"/>
              </a:lnSpc>
              <a:defRPr sz="1700">
                <a:solidFill>
                  <a:srgbClr val="3E434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pPr>
            <a:r>
              <a:t>保存为 </a:t>
            </a:r>
            <a:r>
              <a:rPr i="1"/>
              <a:t>hello.py</a:t>
            </a:r>
            <a:r>
              <a:t> （或是类似的），然后用 Python 解释器来运行。</a:t>
            </a:r>
          </a:p>
        </p:txBody>
      </p:sp>
      <p:pic>
        <p:nvPicPr>
          <p:cNvPr id="82" name="屏幕快照 2019-05-15 下午9.09.26.png" descr="屏幕快照 2019-05-15 下午9.09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5105748"/>
            <a:ext cx="4134099" cy="5050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访问 http://127.0.0.1:5000/ ，可以看见 Hello World"/>
          <p:cNvSpPr txBox="1"/>
          <p:nvPr/>
        </p:nvSpPr>
        <p:spPr>
          <a:xfrm>
            <a:off x="422740" y="5701922"/>
            <a:ext cx="3832039" cy="107924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000"/>
              </a:lnSpc>
              <a:defRPr sz="1700">
                <a:solidFill>
                  <a:srgbClr val="3E434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pPr>
            <a:r>
              <a:t>访问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http://127.0.0.1:5000/</a:t>
            </a:r>
            <a:r>
              <a:t> ，可以看见 Hello World </a:t>
            </a:r>
          </a:p>
        </p:txBody>
      </p:sp>
      <p:sp>
        <p:nvSpPr>
          <p:cNvPr id="84" name="1、导入Flask类。Flask类的实例是WSGI应用程序。"/>
          <p:cNvSpPr txBox="1"/>
          <p:nvPr/>
        </p:nvSpPr>
        <p:spPr>
          <a:xfrm>
            <a:off x="6259084" y="1588133"/>
            <a:ext cx="5070050" cy="60172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1、导入Flask类。Flask类的实例是</a:t>
            </a:r>
            <a:r>
              <a:rPr b="1"/>
              <a:t>WSGI</a:t>
            </a:r>
            <a:r>
              <a:t>应用程序。</a:t>
            </a:r>
          </a:p>
        </p:txBody>
      </p:sp>
      <p:sp>
        <p:nvSpPr>
          <p:cNvPr id="85" name="这段代码做了什么？"/>
          <p:cNvSpPr txBox="1"/>
          <p:nvPr/>
        </p:nvSpPr>
        <p:spPr>
          <a:xfrm>
            <a:off x="7572922" y="715644"/>
            <a:ext cx="2047239" cy="57124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4000"/>
              </a:lnSpc>
              <a:defRPr sz="1700">
                <a:solidFill>
                  <a:srgbClr val="3E4349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</a:lstStyle>
          <a:p>
            <a:r>
              <a:t>这段代码做了什么？</a:t>
            </a:r>
          </a:p>
        </p:txBody>
      </p:sp>
      <p:sp>
        <p:nvSpPr>
          <p:cNvPr id="86" name="2、Flask构造函数使用当前模块（__name __）的名称作为…"/>
          <p:cNvSpPr txBox="1"/>
          <p:nvPr/>
        </p:nvSpPr>
        <p:spPr>
          <a:xfrm>
            <a:off x="6304632" y="2170428"/>
            <a:ext cx="5790490" cy="121132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2、</a:t>
            </a:r>
            <a:r>
              <a:rPr b="0"/>
              <a:t>Flask构造函数使用</a:t>
            </a:r>
            <a:r>
              <a:t>当前模块（__name __）</a:t>
            </a:r>
            <a:r>
              <a:rPr b="0"/>
              <a:t>的名称作为</a:t>
            </a:r>
            <a:endParaRPr b="0"/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  参数。</a:t>
            </a:r>
          </a:p>
        </p:txBody>
      </p:sp>
      <p:sp>
        <p:nvSpPr>
          <p:cNvPr id="87" name="3、Flask类的route()函数是一个装饰器，它告诉应用程序哪个URL应该调用相关的函数。"/>
          <p:cNvSpPr txBox="1"/>
          <p:nvPr/>
        </p:nvSpPr>
        <p:spPr>
          <a:xfrm>
            <a:off x="6311373" y="3078478"/>
            <a:ext cx="5599212" cy="114782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3、Flask类的</a:t>
            </a:r>
            <a:r>
              <a:rPr b="1"/>
              <a:t>route()</a:t>
            </a:r>
            <a:r>
              <a:t>函数是一个装饰器，它告诉应用程序哪个URL应该调用相关的函数。</a:t>
            </a:r>
          </a:p>
        </p:txBody>
      </p:sp>
      <p:sp>
        <p:nvSpPr>
          <p:cNvPr id="88" name="4、’/ ' URL与hello_world()函数绑定。因此，当在浏览器中打开web服务器的主页时，将呈现该函数的输出。"/>
          <p:cNvSpPr txBox="1"/>
          <p:nvPr/>
        </p:nvSpPr>
        <p:spPr>
          <a:xfrm>
            <a:off x="6352159" y="3770629"/>
            <a:ext cx="5695441" cy="10106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3700"/>
              </a:lnSpc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4、’/ ' URL与</a:t>
            </a:r>
            <a:r>
              <a:rPr b="1"/>
              <a:t>hello_world()</a:t>
            </a:r>
            <a:r>
              <a:t>函数绑定。因此，当在浏览器中打开web服务器的主页时，将呈现该函数的输出。</a:t>
            </a:r>
          </a:p>
        </p:txBody>
      </p:sp>
      <p:sp>
        <p:nvSpPr>
          <p:cNvPr id="89" name="5、Flask类的run()方法在本地开发服务器上运行应用程序"/>
          <p:cNvSpPr txBox="1"/>
          <p:nvPr/>
        </p:nvSpPr>
        <p:spPr>
          <a:xfrm>
            <a:off x="6314921" y="4646929"/>
            <a:ext cx="5592117" cy="5407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3700"/>
              </a:lnSpc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5、Flask类的</a:t>
            </a:r>
            <a:r>
              <a:rPr b="1"/>
              <a:t>run()</a:t>
            </a:r>
            <a:r>
              <a:t>方法在本地开发服务器上运行应用程序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92" name="调试模式"/>
          <p:cNvSpPr txBox="1"/>
          <p:nvPr/>
        </p:nvSpPr>
        <p:spPr>
          <a:xfrm>
            <a:off x="684212" y="203200"/>
            <a:ext cx="2692401" cy="67132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900"/>
              </a:lnSpc>
              <a:spcBef>
                <a:spcPts val="1000"/>
              </a:spcBef>
              <a:defRPr sz="19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调试模式</a:t>
            </a:r>
          </a:p>
        </p:txBody>
      </p:sp>
      <p:sp>
        <p:nvSpPr>
          <p:cNvPr id="93" name="通过调用run()方法启动Flask应用程序。…"/>
          <p:cNvSpPr txBox="1"/>
          <p:nvPr/>
        </p:nvSpPr>
        <p:spPr>
          <a:xfrm>
            <a:off x="502735" y="1021080"/>
            <a:ext cx="11186530" cy="2367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通过调用</a:t>
            </a:r>
            <a:r>
              <a:rPr b="1"/>
              <a:t>run()</a:t>
            </a:r>
            <a:r>
              <a:t>方法启动</a:t>
            </a:r>
            <a:r>
              <a:rPr b="1"/>
              <a:t>Flask</a:t>
            </a:r>
            <a:r>
              <a:t>应用程序。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应用程序正在开发中时，应该为代码中的每个更改手动重新启动它。为避免这种不便，请启用</a:t>
            </a:r>
            <a:r>
              <a:rPr b="1"/>
              <a:t>调试支持</a:t>
            </a:r>
            <a:r>
              <a:t>。如果代码更改，服务器将自行重新加载。它还将提供一个有用的调试器来跟踪应用程序中的错误（如果有的话）。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在运行或将调试参数传递给</a:t>
            </a:r>
            <a:r>
              <a:rPr b="1"/>
              <a:t>run()</a:t>
            </a:r>
            <a:r>
              <a:t>方法之前，通过将</a:t>
            </a:r>
            <a:r>
              <a:rPr b="1"/>
              <a:t>application</a:t>
            </a:r>
            <a:r>
              <a:t>对象的</a:t>
            </a:r>
            <a:r>
              <a:rPr b="1"/>
              <a:t>debug</a:t>
            </a:r>
            <a:r>
              <a:t>属性设置为</a:t>
            </a:r>
            <a:r>
              <a:rPr b="1"/>
              <a:t>True</a:t>
            </a:r>
            <a:r>
              <a:t>来启用</a:t>
            </a:r>
            <a:r>
              <a:rPr b="1"/>
              <a:t>Debug模式</a:t>
            </a:r>
            <a:r>
              <a:t>。</a:t>
            </a:r>
          </a:p>
        </p:txBody>
      </p:sp>
      <p:pic>
        <p:nvPicPr>
          <p:cNvPr id="94" name="屏幕快照 2019-05-15 下午9.20.25.png" descr="屏幕快照 2019-05-15 下午9.20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62" y="3639144"/>
            <a:ext cx="4307364" cy="17309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97" name="Flask 路由"/>
          <p:cNvSpPr txBox="1"/>
          <p:nvPr/>
        </p:nvSpPr>
        <p:spPr>
          <a:xfrm>
            <a:off x="239712" y="127000"/>
            <a:ext cx="2692401" cy="67132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900"/>
              </a:lnSpc>
              <a:spcBef>
                <a:spcPts val="1000"/>
              </a:spcBef>
              <a:defRPr sz="1900" b="1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Flask 路由</a:t>
            </a:r>
          </a:p>
        </p:txBody>
      </p:sp>
      <p:sp>
        <p:nvSpPr>
          <p:cNvPr id="98" name="现代Web框架使用路由技术来帮助用户记住应用程序URL。可以直接访问所需的页面，而无需从主页导航。…"/>
          <p:cNvSpPr txBox="1"/>
          <p:nvPr/>
        </p:nvSpPr>
        <p:spPr>
          <a:xfrm>
            <a:off x="389658" y="836930"/>
            <a:ext cx="4982268" cy="28496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现代Web框架使用路由技术来帮助用户记住应用程序URL。可以直接访问所需的页面，而无需从主页导航。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Flask中的</a:t>
            </a:r>
            <a:r>
              <a:rPr b="1"/>
              <a:t>route()</a:t>
            </a:r>
            <a:r>
              <a:t>装饰器用于将URL绑定到函数。例如：</a:t>
            </a:r>
          </a:p>
        </p:txBody>
      </p:sp>
      <p:pic>
        <p:nvPicPr>
          <p:cNvPr id="99" name="屏幕快照 2019-05-15 下午9.21.48.png" descr="屏幕快照 2019-05-15 下午9.21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09" y="3397200"/>
            <a:ext cx="3213102" cy="990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0" name="在这里，URL '/ hello' 规则绑定到hello_world()函数。因此，如果用户访问http://localhost:5000/helloURL，hello_world()函数的输出将在浏览器中呈现。"/>
          <p:cNvSpPr txBox="1"/>
          <p:nvPr/>
        </p:nvSpPr>
        <p:spPr>
          <a:xfrm>
            <a:off x="411480" y="4583429"/>
            <a:ext cx="5688086" cy="16939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在这里，URL </a:t>
            </a:r>
            <a:r>
              <a:rPr b="1"/>
              <a:t>'/ hello' </a:t>
            </a:r>
            <a:r>
              <a:t>规则绑定到</a:t>
            </a:r>
            <a:r>
              <a:rPr b="1"/>
              <a:t>hello_world()</a:t>
            </a:r>
            <a:r>
              <a:t>函数。因此，如果用户访问</a:t>
            </a:r>
            <a:r>
              <a:rPr b="1"/>
              <a:t>http://localhost:5000/hello</a:t>
            </a:r>
            <a:r>
              <a:t>URL，</a:t>
            </a:r>
            <a:r>
              <a:rPr b="1"/>
              <a:t>hello_world()</a:t>
            </a:r>
            <a:r>
              <a:t>函数的输出将在浏览器中呈现。</a:t>
            </a:r>
          </a:p>
        </p:txBody>
      </p:sp>
      <p:sp>
        <p:nvSpPr>
          <p:cNvPr id="101" name="application对象的add_url_rule()函数也可用于将URL与函数绑定，如上例所示，使用route()。…"/>
          <p:cNvSpPr txBox="1"/>
          <p:nvPr/>
        </p:nvSpPr>
        <p:spPr>
          <a:xfrm>
            <a:off x="6129592" y="849630"/>
            <a:ext cx="5307546" cy="17574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application对象的</a:t>
            </a:r>
            <a:r>
              <a:rPr b="1"/>
              <a:t>add_url_rule()</a:t>
            </a:r>
            <a:r>
              <a:t>函数也可用于将URL与函数绑定，如上例所示，使用</a:t>
            </a:r>
            <a:r>
              <a:rPr b="1"/>
              <a:t>route()</a:t>
            </a:r>
            <a:r>
              <a:t>。</a:t>
            </a:r>
          </a:p>
          <a:p>
            <a:pPr defTabSz="457200">
              <a:lnSpc>
                <a:spcPts val="4300"/>
              </a:lnSpc>
              <a:spcBef>
                <a:spcPts val="5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装饰器的目的也由以下表示：</a:t>
            </a:r>
          </a:p>
        </p:txBody>
      </p:sp>
      <p:pic>
        <p:nvPicPr>
          <p:cNvPr id="102" name="屏幕快照 2019-05-15 下午9.22.45.png" descr="屏幕快照 2019-05-15 下午9.22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43" y="2927350"/>
            <a:ext cx="5630443" cy="1117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线条"/>
          <p:cNvSpPr/>
          <p:nvPr/>
        </p:nvSpPr>
        <p:spPr>
          <a:xfrm flipH="1">
            <a:off x="4864098" y="2257425"/>
            <a:ext cx="2" cy="2457451"/>
          </a:xfrm>
          <a:prstGeom prst="line">
            <a:avLst/>
          </a:prstGeom>
          <a:ln w="6350">
            <a:solidFill>
              <a:srgbClr val="D0CECE"/>
            </a:solidFill>
            <a:prstDash val="dash"/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05" name="变量规则¶"/>
          <p:cNvSpPr txBox="1"/>
          <p:nvPr/>
        </p:nvSpPr>
        <p:spPr>
          <a:xfrm>
            <a:off x="188912" y="101600"/>
            <a:ext cx="2317751" cy="69164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5100"/>
              </a:lnSpc>
              <a:spcBef>
                <a:spcPts val="1000"/>
              </a:spcBef>
              <a:defRPr sz="1900" b="1">
                <a:solidFill>
                  <a:srgbClr val="3E4349"/>
                </a:solidFill>
              </a:defRPr>
            </a:lvl1pPr>
          </a:lstStyle>
          <a:p>
            <a:r>
              <a:t>变量规则</a:t>
            </a:r>
          </a:p>
        </p:txBody>
      </p:sp>
      <p:sp>
        <p:nvSpPr>
          <p:cNvPr id="106" name="要给 URL 添加变量部分，你可以把这些特殊的字段标记为 &lt;variable_name&gt; ， 这个部分将会作为命名参数传递到你的函数。规则可以用 &lt;converter:variable_name&gt; 指定一个可选的转换器。"/>
          <p:cNvSpPr txBox="1"/>
          <p:nvPr/>
        </p:nvSpPr>
        <p:spPr>
          <a:xfrm>
            <a:off x="1080010" y="1122680"/>
            <a:ext cx="9113344" cy="117068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400"/>
              </a:lnSpc>
              <a:spcBef>
                <a:spcPts val="1700"/>
              </a:spcBef>
              <a:defRPr sz="1700"/>
            </a:pPr>
            <a:r>
              <a:t>要给 URL 添加变量部分，你可以把这些特殊的字段标记为 </a:t>
            </a:r>
            <a:r>
              <a:rPr sz="1500"/>
              <a:t>&lt;variable_name&gt;</a:t>
            </a:r>
            <a:r>
              <a:t> ， 这个部分将会作为命名参数传递到你的函数。规则可以用 </a:t>
            </a:r>
            <a:r>
              <a:rPr sz="1500"/>
              <a:t>&lt;converter:variable_name&gt;</a:t>
            </a:r>
            <a:r>
              <a:t> 指定一个可选的转换器。</a:t>
            </a:r>
          </a:p>
        </p:txBody>
      </p:sp>
      <p:pic>
        <p:nvPicPr>
          <p:cNvPr id="107" name="屏幕快照 2019-05-15 下午9.25.33.png" descr="屏幕快照 2019-05-15 下午9.25.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9" y="2760859"/>
            <a:ext cx="7340601" cy="2159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8" name="屏幕快照 2019-05-15 下午9.26.48.png" descr="屏幕快照 2019-05-15 下午9.26.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05" y="3110109"/>
            <a:ext cx="4064002" cy="1663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5360</Words>
  <Application>WPS 演示</Application>
  <PresentationFormat/>
  <Paragraphs>408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</vt:lpstr>
      <vt:lpstr>宋体</vt:lpstr>
      <vt:lpstr>Wingdings</vt:lpstr>
      <vt:lpstr>Helvetica Neue</vt:lpstr>
      <vt:lpstr>Calibri</vt:lpstr>
      <vt:lpstr>Calibri Light</vt:lpstr>
      <vt:lpstr>Arial</vt:lpstr>
      <vt:lpstr>Calibri Light</vt:lpstr>
      <vt:lpstr>Calibri</vt:lpstr>
      <vt:lpstr>微软雅黑</vt:lpstr>
      <vt:lpstr>Helvetica</vt:lpstr>
      <vt:lpstr>Georgia</vt:lpstr>
      <vt:lpstr>Times New Roman</vt:lpstr>
      <vt:lpstr>Arial Unicode MS</vt:lpstr>
      <vt:lpstr>Helvetica</vt:lpstr>
      <vt:lpstr>Helvetica Neue</vt:lpstr>
      <vt:lpstr>Office 主题</vt:lpstr>
      <vt:lpstr>2_Office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zt02</cp:lastModifiedBy>
  <cp:revision>3</cp:revision>
  <dcterms:created xsi:type="dcterms:W3CDTF">2019-05-15T14:54:00Z</dcterms:created>
  <dcterms:modified xsi:type="dcterms:W3CDTF">2019-05-16T02:21:46Z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