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B6DE-8AD1-36F6-961D-400B4D03C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FINANCIERO PREDICTIVO EN EMPRESAS FARMACEÚTICAS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A0598-F9E1-16B5-E411-EEE28B374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Ignacio García Santamaría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0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70EB6-6900-A7C6-C42C-39C1D311074C}"/>
              </a:ext>
            </a:extLst>
          </p:cNvPr>
          <p:cNvSpPr/>
          <p:nvPr/>
        </p:nvSpPr>
        <p:spPr>
          <a:xfrm>
            <a:off x="904240" y="1534160"/>
            <a:ext cx="10657840" cy="416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365F-C44A-A3E0-4D5D-3E4D0610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17600"/>
            <a:ext cx="10058400" cy="4751494"/>
          </a:xfrm>
        </p:spPr>
        <p:txBody>
          <a:bodyPr>
            <a:normAutofit/>
          </a:bodyPr>
          <a:lstStyle/>
          <a:p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empresas farmacéuticas son extremadamente volátiles y susceptibles a la aprobación de un medicamento por la FDA (</a:t>
            </a: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CF385-6090-4F91-BD67-FDF48820E2FD}"/>
              </a:ext>
            </a:extLst>
          </p:cNvPr>
          <p:cNvSpPr txBox="1">
            <a:spLocks/>
          </p:cNvSpPr>
          <p:nvPr/>
        </p:nvSpPr>
        <p:spPr>
          <a:xfrm>
            <a:off x="2143760" y="2367280"/>
            <a:ext cx="8534400" cy="25400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Caracterizar comportamiento farmacéuticas construyendo modelos predictivos a partir de la fecha de aprobación de un medicamento.</a:t>
            </a:r>
          </a:p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 el impacto y la idoneidad de la incorporación de la variable FDA en los modelos predictivos. 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6B46A5-786A-FD0E-94ED-B83CAC3E05E8}"/>
              </a:ext>
            </a:extLst>
          </p:cNvPr>
          <p:cNvSpPr txBox="1">
            <a:spLocks/>
          </p:cNvSpPr>
          <p:nvPr/>
        </p:nvSpPr>
        <p:spPr>
          <a:xfrm>
            <a:off x="1097280" y="106123"/>
            <a:ext cx="10058400" cy="83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MOTIVACIÓN y OBJETIVOS</a:t>
            </a:r>
            <a:endParaRPr lang="en-GB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heart with a pulse line&#10;&#10;Description automatically generated">
            <a:extLst>
              <a:ext uri="{FF2B5EF4-FFF2-40B4-BE49-F238E27FC236}">
                <a16:creationId xmlns:a16="http://schemas.microsoft.com/office/drawing/2014/main" id="{3D1D19E7-AC08-DCBB-1F33-1D522257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20" y="2374463"/>
            <a:ext cx="720000" cy="720000"/>
          </a:xfrm>
          <a:prstGeom prst="rect">
            <a:avLst/>
          </a:prstGeom>
        </p:spPr>
      </p:pic>
      <p:pic>
        <p:nvPicPr>
          <p:cNvPr id="18" name="Picture 17" descr="A blue circle with a white tick in it&#10;&#10;Description automatically generated">
            <a:extLst>
              <a:ext uri="{FF2B5EF4-FFF2-40B4-BE49-F238E27FC236}">
                <a16:creationId xmlns:a16="http://schemas.microsoft.com/office/drawing/2014/main" id="{6EEEF570-77C6-3359-F1B4-500AEFC7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20" y="368312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2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70EB6-6900-A7C6-C42C-39C1D311074C}"/>
              </a:ext>
            </a:extLst>
          </p:cNvPr>
          <p:cNvSpPr/>
          <p:nvPr/>
        </p:nvSpPr>
        <p:spPr>
          <a:xfrm>
            <a:off x="904240" y="1353680"/>
            <a:ext cx="10657840" cy="416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12D075C-B2F4-F920-5EC9-27FD2C8B3838}"/>
              </a:ext>
            </a:extLst>
          </p:cNvPr>
          <p:cNvSpPr/>
          <p:nvPr/>
        </p:nvSpPr>
        <p:spPr>
          <a:xfrm>
            <a:off x="844716" y="1597520"/>
            <a:ext cx="10502569" cy="2334678"/>
          </a:xfrm>
          <a:prstGeom prst="roundRect">
            <a:avLst/>
          </a:prstGeom>
          <a:solidFill>
            <a:schemeClr val="bg1"/>
          </a:solidFill>
          <a:ln>
            <a:solidFill>
              <a:srgbClr val="BD582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4DAF8-5CCE-AF68-6CF6-D3A1B51E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123"/>
            <a:ext cx="10058400" cy="830997"/>
          </a:xfrm>
        </p:spPr>
        <p:txBody>
          <a:bodyPr>
            <a:normAutofit/>
          </a:bodyPr>
          <a:lstStyle/>
          <a:p>
            <a:r>
              <a:rPr lang="es-E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LA FDA</a:t>
            </a:r>
            <a:endParaRPr lang="en-GB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365F-C44A-A3E0-4D5D-3E4D0610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37120"/>
            <a:ext cx="10058400" cy="660400"/>
          </a:xfrm>
        </p:spPr>
        <p:txBody>
          <a:bodyPr>
            <a:normAutofit lnSpcReduction="10000"/>
          </a:bodyPr>
          <a:lstStyle/>
          <a:p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21 empresas que cotizan en el S&amp;P500 y en el Rusell2000 con la fecha de aprobación de cada medicamento e información relativa al mismo.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1F025-FCBB-A374-C469-9A862D45F925}"/>
              </a:ext>
            </a:extLst>
          </p:cNvPr>
          <p:cNvGrpSpPr/>
          <p:nvPr/>
        </p:nvGrpSpPr>
        <p:grpSpPr>
          <a:xfrm>
            <a:off x="1033943" y="1688960"/>
            <a:ext cx="10124114" cy="2136443"/>
            <a:chOff x="904240" y="1869440"/>
            <a:chExt cx="10124114" cy="21364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06F344-59E5-F26C-AE77-F35CD2CD2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240" y="1996440"/>
              <a:ext cx="4857539" cy="18846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363D20-3DED-26E9-C2E8-09B61BDC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0815" y="1869440"/>
              <a:ext cx="4857539" cy="213644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C24D64-4F32-CE2C-3A67-421D4E5E59FD}"/>
              </a:ext>
            </a:extLst>
          </p:cNvPr>
          <p:cNvGrpSpPr/>
          <p:nvPr/>
        </p:nvGrpSpPr>
        <p:grpSpPr>
          <a:xfrm>
            <a:off x="1014714" y="3980967"/>
            <a:ext cx="10162573" cy="2136443"/>
            <a:chOff x="904240" y="4161447"/>
            <a:chExt cx="10162573" cy="21364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D4A2A8-77AE-23A2-B3AA-B54E19D5A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240" y="4285397"/>
              <a:ext cx="4896000" cy="196248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ED716B-3A4B-5E98-968B-CC637B928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814" y="4161447"/>
              <a:ext cx="4895999" cy="2136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43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70EB6-6900-A7C6-C42C-39C1D311074C}"/>
              </a:ext>
            </a:extLst>
          </p:cNvPr>
          <p:cNvSpPr/>
          <p:nvPr/>
        </p:nvSpPr>
        <p:spPr>
          <a:xfrm>
            <a:off x="904240" y="1353680"/>
            <a:ext cx="10657840" cy="416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4DAF8-5CCE-AF68-6CF6-D3A1B51E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123"/>
            <a:ext cx="10058400" cy="830997"/>
          </a:xfrm>
        </p:spPr>
        <p:txBody>
          <a:bodyPr>
            <a:normAutofit/>
          </a:bodyPr>
          <a:lstStyle/>
          <a:p>
            <a:r>
              <a:rPr lang="es-E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MONITORIZADOR de COMPAÑÍAS: BIIB </a:t>
            </a:r>
            <a:endParaRPr lang="en-GB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365F-C44A-A3E0-4D5D-3E4D0610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37120"/>
            <a:ext cx="10058400" cy="660400"/>
          </a:xfrm>
        </p:spPr>
        <p:txBody>
          <a:bodyPr>
            <a:normAutofit/>
          </a:bodyPr>
          <a:lstStyle/>
          <a:p>
            <a:r>
              <a:rPr lang="es-E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cada compañía, se puede visualizar el análisis acerca de cuando es vinculante un incremento debido a la aprobación de un medicamento y el impacto de la inclusión de dicha variable en un modelo predictivo.  </a:t>
            </a:r>
            <a:endParaRPr lang="es-E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47C20-B0B5-F8BF-B629-8F282C70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597521"/>
            <a:ext cx="4680000" cy="19661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80C0D4-BE2B-979C-3E51-211233CC81F1}"/>
              </a:ext>
            </a:extLst>
          </p:cNvPr>
          <p:cNvSpPr/>
          <p:nvPr/>
        </p:nvSpPr>
        <p:spPr>
          <a:xfrm>
            <a:off x="466139" y="154382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rgbClr val="BD58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>
                <a:solidFill>
                  <a:srgbClr val="BD58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300" dirty="0">
              <a:solidFill>
                <a:srgbClr val="BD58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5030A1-4598-EC9B-9186-8C8A38601B91}"/>
              </a:ext>
            </a:extLst>
          </p:cNvPr>
          <p:cNvCxnSpPr>
            <a:cxnSpLocks/>
          </p:cNvCxnSpPr>
          <p:nvPr/>
        </p:nvCxnSpPr>
        <p:spPr>
          <a:xfrm>
            <a:off x="5666909" y="2580598"/>
            <a:ext cx="451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9E87CDD-B845-2186-C704-5267CD36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80" y="1477454"/>
            <a:ext cx="4680000" cy="220628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BA33CB9-B295-128A-E5AF-E4A02D2A8EF9}"/>
              </a:ext>
            </a:extLst>
          </p:cNvPr>
          <p:cNvSpPr/>
          <p:nvPr/>
        </p:nvSpPr>
        <p:spPr>
          <a:xfrm>
            <a:off x="6394403" y="154382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rgbClr val="BD58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>
                <a:solidFill>
                  <a:srgbClr val="BD58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300" dirty="0">
              <a:solidFill>
                <a:srgbClr val="BD58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89B6BB-18A1-A92E-1295-242C74F5F855}"/>
              </a:ext>
            </a:extLst>
          </p:cNvPr>
          <p:cNvCxnSpPr>
            <a:cxnSpLocks/>
          </p:cNvCxnSpPr>
          <p:nvPr/>
        </p:nvCxnSpPr>
        <p:spPr>
          <a:xfrm flipH="1">
            <a:off x="5665092" y="5163413"/>
            <a:ext cx="45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160F49E-0487-B1DC-7CB5-B65EDE513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80" y="4167648"/>
            <a:ext cx="4680000" cy="195725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32B5C-8EC6-3A68-F40D-A1F32714188D}"/>
              </a:ext>
            </a:extLst>
          </p:cNvPr>
          <p:cNvCxnSpPr>
            <a:cxnSpLocks/>
          </p:cNvCxnSpPr>
          <p:nvPr/>
        </p:nvCxnSpPr>
        <p:spPr>
          <a:xfrm>
            <a:off x="8815680" y="3756136"/>
            <a:ext cx="0" cy="453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2F5D153-8554-27C6-9AFB-9D4F280A1CEE}"/>
              </a:ext>
            </a:extLst>
          </p:cNvPr>
          <p:cNvSpPr/>
          <p:nvPr/>
        </p:nvSpPr>
        <p:spPr>
          <a:xfrm>
            <a:off x="6394403" y="4148529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rgbClr val="BD58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>
                <a:solidFill>
                  <a:srgbClr val="BD58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1300" dirty="0">
              <a:solidFill>
                <a:srgbClr val="BD58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F8E1CDD-9B67-4BE5-8B4A-E9F2CFA6B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65" y="4184075"/>
            <a:ext cx="4680000" cy="1924402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D3323D59-3238-4961-66B2-6C553E7BB9ED}"/>
              </a:ext>
            </a:extLst>
          </p:cNvPr>
          <p:cNvSpPr/>
          <p:nvPr/>
        </p:nvSpPr>
        <p:spPr>
          <a:xfrm>
            <a:off x="466139" y="4148529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rgbClr val="BD58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>
                <a:solidFill>
                  <a:srgbClr val="BD58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GB" sz="1300" dirty="0">
              <a:solidFill>
                <a:srgbClr val="BD58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70EB6-6900-A7C6-C42C-39C1D311074C}"/>
              </a:ext>
            </a:extLst>
          </p:cNvPr>
          <p:cNvSpPr/>
          <p:nvPr/>
        </p:nvSpPr>
        <p:spPr>
          <a:xfrm>
            <a:off x="904240" y="1353680"/>
            <a:ext cx="10657840" cy="416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906CE7-392D-69E8-837E-3913470D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65" y="1727152"/>
            <a:ext cx="4680000" cy="1934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4DAF8-5CCE-AF68-6CF6-D3A1B51E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123"/>
            <a:ext cx="10058400" cy="830997"/>
          </a:xfrm>
        </p:spPr>
        <p:txBody>
          <a:bodyPr>
            <a:normAutofit/>
          </a:bodyPr>
          <a:lstStyle/>
          <a:p>
            <a:r>
              <a:rPr lang="es-E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MONITORIZADOR de COMPAÑÍAS: TARO </a:t>
            </a:r>
            <a:endParaRPr lang="en-GB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365F-C44A-A3E0-4D5D-3E4D0610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37120"/>
            <a:ext cx="10058400" cy="660400"/>
          </a:xfrm>
        </p:spPr>
        <p:txBody>
          <a:bodyPr>
            <a:normAutofit/>
          </a:bodyPr>
          <a:lstStyle/>
          <a:p>
            <a:r>
              <a:rPr lang="es-E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cada compañía, se puede visualizar el análisis acerca de cuándo es vinculante un incremento debido a la aprobación de un medicamento y el impacto de la inclusión de dicha variable en un modelo predictivo.  </a:t>
            </a:r>
            <a:endParaRPr lang="es-E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80C0D4-BE2B-979C-3E51-211233CC81F1}"/>
              </a:ext>
            </a:extLst>
          </p:cNvPr>
          <p:cNvSpPr/>
          <p:nvPr/>
        </p:nvSpPr>
        <p:spPr>
          <a:xfrm>
            <a:off x="466139" y="154382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rgbClr val="BD58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>
                <a:solidFill>
                  <a:srgbClr val="BD58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300" dirty="0">
              <a:solidFill>
                <a:srgbClr val="BD58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5030A1-4598-EC9B-9186-8C8A38601B91}"/>
              </a:ext>
            </a:extLst>
          </p:cNvPr>
          <p:cNvCxnSpPr>
            <a:cxnSpLocks/>
          </p:cNvCxnSpPr>
          <p:nvPr/>
        </p:nvCxnSpPr>
        <p:spPr>
          <a:xfrm>
            <a:off x="5666909" y="2580598"/>
            <a:ext cx="451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89B6BB-18A1-A92E-1295-242C74F5F855}"/>
              </a:ext>
            </a:extLst>
          </p:cNvPr>
          <p:cNvCxnSpPr>
            <a:cxnSpLocks/>
          </p:cNvCxnSpPr>
          <p:nvPr/>
        </p:nvCxnSpPr>
        <p:spPr>
          <a:xfrm flipH="1">
            <a:off x="5665092" y="5163413"/>
            <a:ext cx="45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32B5C-8EC6-3A68-F40D-A1F32714188D}"/>
              </a:ext>
            </a:extLst>
          </p:cNvPr>
          <p:cNvCxnSpPr>
            <a:cxnSpLocks/>
          </p:cNvCxnSpPr>
          <p:nvPr/>
        </p:nvCxnSpPr>
        <p:spPr>
          <a:xfrm>
            <a:off x="8815680" y="3756136"/>
            <a:ext cx="0" cy="453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0C86CB5-B4DA-9EA8-20D8-2CDE317F2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042" y="1606860"/>
            <a:ext cx="4680000" cy="214340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BA33CB9-B295-128A-E5AF-E4A02D2A8EF9}"/>
              </a:ext>
            </a:extLst>
          </p:cNvPr>
          <p:cNvSpPr/>
          <p:nvPr/>
        </p:nvSpPr>
        <p:spPr>
          <a:xfrm>
            <a:off x="6394403" y="154382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rgbClr val="BD58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>
                <a:solidFill>
                  <a:srgbClr val="BD58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300" dirty="0">
              <a:solidFill>
                <a:srgbClr val="BD58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9A06A5-6061-692D-6853-2C59957FB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403" y="4190072"/>
            <a:ext cx="4680000" cy="200765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2F5D153-8554-27C6-9AFB-9D4F280A1CEE}"/>
              </a:ext>
            </a:extLst>
          </p:cNvPr>
          <p:cNvSpPr/>
          <p:nvPr/>
        </p:nvSpPr>
        <p:spPr>
          <a:xfrm>
            <a:off x="6394403" y="4148529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rgbClr val="BD58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>
                <a:solidFill>
                  <a:srgbClr val="BD58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1300" dirty="0">
              <a:solidFill>
                <a:srgbClr val="BD58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603A4F-982C-D240-DDFD-7E6A1D397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86" y="4194209"/>
            <a:ext cx="4680000" cy="195949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D3323D59-3238-4961-66B2-6C553E7BB9ED}"/>
              </a:ext>
            </a:extLst>
          </p:cNvPr>
          <p:cNvSpPr/>
          <p:nvPr/>
        </p:nvSpPr>
        <p:spPr>
          <a:xfrm>
            <a:off x="466139" y="4148529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rgbClr val="BD58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>
                <a:solidFill>
                  <a:srgbClr val="BD58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GB" sz="1300" dirty="0">
              <a:solidFill>
                <a:srgbClr val="BD58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2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70EB6-6900-A7C6-C42C-39C1D311074C}"/>
              </a:ext>
            </a:extLst>
          </p:cNvPr>
          <p:cNvSpPr/>
          <p:nvPr/>
        </p:nvSpPr>
        <p:spPr>
          <a:xfrm>
            <a:off x="904240" y="1353680"/>
            <a:ext cx="10657840" cy="416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4DAF8-5CCE-AF68-6CF6-D3A1B51E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123"/>
            <a:ext cx="10058400" cy="830997"/>
          </a:xfrm>
        </p:spPr>
        <p:txBody>
          <a:bodyPr>
            <a:normAutofit/>
          </a:bodyPr>
          <a:lstStyle/>
          <a:p>
            <a:r>
              <a:rPr lang="es-E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METRICAS AGREGADAS Y CONCLUSIONES</a:t>
            </a:r>
            <a:endParaRPr lang="en-GB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3979AF-16C8-546D-5205-F6CF25B9F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2" y="996247"/>
            <a:ext cx="3646902" cy="22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A48F5C-BB0F-E9A5-0600-4402CD33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956" y="996247"/>
            <a:ext cx="3609633" cy="226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493812-D413-2FDD-EFE8-6E6DD83AF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072" y="996247"/>
            <a:ext cx="3660446" cy="2268000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2054ED6-7C60-A142-CD2E-4FCD0CB73CCE}"/>
              </a:ext>
            </a:extLst>
          </p:cNvPr>
          <p:cNvSpPr txBox="1">
            <a:spLocks/>
          </p:cNvSpPr>
          <p:nvPr/>
        </p:nvSpPr>
        <p:spPr>
          <a:xfrm>
            <a:off x="2143760" y="3497826"/>
            <a:ext cx="9418320" cy="254000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hay ninguna fecha previa a la aprobación del medicamento que determine un cambio en la cotización de la compañía.</a:t>
            </a:r>
          </a:p>
          <a:p>
            <a:pPr algn="just"/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se elimina el efecto de </a:t>
            </a:r>
            <a:r>
              <a:rPr lang="es-E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hay suficientes datos, el efecto de la componente exógena añadida se ve minimizado. </a:t>
            </a:r>
          </a:p>
          <a:p>
            <a:pPr algn="just"/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Previamente a la aprobación del medicamento, este tendrá diferentes fases que explicarán el comportamiento que se ha intentado capturar. 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9DA7F22-802A-BC07-438D-422226E90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09672" y="3330639"/>
            <a:ext cx="720000" cy="720000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40EE78-95F2-770F-CD3F-95B484A6F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09672" y="4304033"/>
            <a:ext cx="720000" cy="720000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7B0271B-402C-CFFB-365D-0127BCBC6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09672" y="532137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605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264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ANÁLISIS FINANCIERO PREDICTIVO EN EMPRESAS FARMACEÚTICAS</vt:lpstr>
      <vt:lpstr>PowerPoint Presentation</vt:lpstr>
      <vt:lpstr>DATOS DE LA FDA</vt:lpstr>
      <vt:lpstr>MONITORIZADOR de COMPAÑÍAS: BIIB </vt:lpstr>
      <vt:lpstr>MONITORIZADOR de COMPAÑÍAS: TARO </vt:lpstr>
      <vt:lpstr>METRICAS AGREGADAS Y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FINANCIERO PREDICTIVO EN EMPRESAS FARMACEÚTICAS</dc:title>
  <dc:creator>Ignacio García Santamaría</dc:creator>
  <cp:lastModifiedBy>Ignacio García Santamaría</cp:lastModifiedBy>
  <cp:revision>4</cp:revision>
  <dcterms:created xsi:type="dcterms:W3CDTF">2023-11-29T08:49:45Z</dcterms:created>
  <dcterms:modified xsi:type="dcterms:W3CDTF">2023-11-29T16:46:32Z</dcterms:modified>
</cp:coreProperties>
</file>