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StiEKfwGrAvJTG//3ArbpoqOm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2" y="3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/>
              <a:t>제목 어케요 조장님!!!! 설아형 신혜림 윤상현 이정우 이재은 임희윤 </a:t>
            </a:r>
            <a:endParaRPr/>
          </a:p>
        </p:txBody>
      </p:sp>
      <p:sp>
        <p:nvSpPr>
          <p:cNvPr id="44" name="Google Shape;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4be60caa20_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군집특성 간략히, 마케팅 방안 3개?</a:t>
            </a:r>
            <a:endParaRPr/>
          </a:p>
        </p:txBody>
      </p:sp>
      <p:sp>
        <p:nvSpPr>
          <p:cNvPr id="55" name="Google Shape;55;g34be60caa20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군집특성 간략히, 마케팅 방안 3개?</a:t>
            </a: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222af42b4_3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군집특성 간략히, 마케팅 방안 3개?</a:t>
            </a:r>
            <a:endParaRPr/>
          </a:p>
        </p:txBody>
      </p:sp>
      <p:sp>
        <p:nvSpPr>
          <p:cNvPr id="84" name="Google Shape;84;g35222af42b4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222af42b4_3_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군집특성 간략히, 마케팅 방안 3개?</a:t>
            </a:r>
            <a:endParaRPr/>
          </a:p>
        </p:txBody>
      </p:sp>
      <p:sp>
        <p:nvSpPr>
          <p:cNvPr id="103" name="Google Shape;103;g35222af42b4_3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222af42b4_3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군집특성 간략히, 마케팅 방안 3개?</a:t>
            </a:r>
            <a:endParaRPr/>
          </a:p>
        </p:txBody>
      </p:sp>
      <p:sp>
        <p:nvSpPr>
          <p:cNvPr id="122" name="Google Shape;122;g35222af42b4_3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222af42b4_3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군집특성 간략히, 마케팅 방안 3개?</a:t>
            </a:r>
            <a:endParaRPr/>
          </a:p>
        </p:txBody>
      </p:sp>
      <p:sp>
        <p:nvSpPr>
          <p:cNvPr id="141" name="Google Shape;141;g35222af42b4_3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222af42b4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군집특성 간략히, 마케팅 방안 3개?</a:t>
            </a:r>
            <a:endParaRPr/>
          </a:p>
        </p:txBody>
      </p:sp>
      <p:sp>
        <p:nvSpPr>
          <p:cNvPr id="161" name="Google Shape;161;g35222af42b4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222af42b4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군집특성 간략히, 마케팅 방안 3개?</a:t>
            </a:r>
            <a:endParaRPr/>
          </a:p>
        </p:txBody>
      </p:sp>
      <p:sp>
        <p:nvSpPr>
          <p:cNvPr id="180" name="Google Shape;180;g35222af42b4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1"/>
              <a:buFont typeface="Arial"/>
              <a:buNone/>
              <a:defRPr sz="180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7"/>
          <p:cNvPicPr preferRelativeResize="0"/>
          <p:nvPr/>
        </p:nvPicPr>
        <p:blipFill rotWithShape="1">
          <a:blip r:embed="rId2">
            <a:alphaModFix/>
          </a:blip>
          <a:srcRect t="67715" b="21944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/>
          <p:cNvPicPr preferRelativeResize="0"/>
          <p:nvPr/>
        </p:nvPicPr>
        <p:blipFill rotWithShape="1">
          <a:blip r:embed="rId2">
            <a:alphaModFix/>
          </a:blip>
          <a:srcRect t="25551" b="21944"/>
          <a:stretch/>
        </p:blipFill>
        <p:spPr>
          <a:xfrm>
            <a:off x="0" y="0"/>
            <a:ext cx="12192000" cy="360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7"/>
          <p:cNvPicPr preferRelativeResize="0"/>
          <p:nvPr/>
        </p:nvPicPr>
        <p:blipFill rotWithShape="1">
          <a:blip r:embed="rId2">
            <a:alphaModFix/>
          </a:blip>
          <a:srcRect t="67715" b="21944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7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1" name="Google Shape;21;p7"/>
          <p:cNvCxnSpPr>
            <a:stCxn id="19" idx="1"/>
            <a:endCxn id="19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7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ko-KR" sz="1022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22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7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2"/>
              <a:buFont typeface="Arial"/>
              <a:buNone/>
            </a:pPr>
            <a:r>
              <a:rPr lang="ko-KR" sz="1292" b="1" i="0" u="none" strike="noStrike" cap="non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sz="1723" b="0" i="0" u="none" strike="noStrike" cap="none">
              <a:solidFill>
                <a:srgbClr val="34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/>
          <p:nvPr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7"/>
          <p:cNvCxnSpPr/>
          <p:nvPr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" name="Google Shape;2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9"/>
              <a:buFont typeface="Arial"/>
              <a:buNone/>
            </a:pPr>
            <a:r>
              <a:rPr lang="ko-KR" sz="196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8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24561"/>
            <a:ext cx="12192000" cy="7502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864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70967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242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0042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7660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7660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9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9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9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9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1"/>
          <p:cNvCxnSpPr/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1"/>
          <p:cNvSpPr txBox="1"/>
          <p:nvPr/>
        </p:nvSpPr>
        <p:spPr>
          <a:xfrm>
            <a:off x="983632" y="1582801"/>
            <a:ext cx="8245800" cy="12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DX </a:t>
            </a:r>
            <a:r>
              <a:rPr lang="ko-KR" altLang="en-US" sz="20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</a:t>
            </a:r>
            <a:endParaRPr sz="2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dirty="0">
                <a:latin typeface="Malgun Gothic"/>
                <a:ea typeface="Malgun Gothic"/>
                <a:cs typeface="Malgun Gothic"/>
                <a:sym typeface="Malgun Gothic"/>
              </a:rPr>
              <a:t>보험사 마케팅 활용을 위한 고객 군집화 모델링</a:t>
            </a:r>
            <a:endParaRPr sz="44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983627" y="3444250"/>
            <a:ext cx="10033200" cy="6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1" i="0" u="none" strike="noStrike" cap="none" dirty="0">
                <a:solidFill>
                  <a:srgbClr val="1F6765"/>
                </a:solidFill>
                <a:latin typeface="Malgun Gothic"/>
                <a:ea typeface="Malgun Gothic"/>
                <a:cs typeface="Malgun Gothic"/>
                <a:sym typeface="Malgun Gothic"/>
              </a:rPr>
              <a:t>DX </a:t>
            </a:r>
            <a:endParaRPr sz="3200" b="1" i="0" u="none" strike="noStrike" cap="none" dirty="0">
              <a:solidFill>
                <a:srgbClr val="1F676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1F6765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altLang="en-US" sz="3300" b="1" dirty="0">
                <a:solidFill>
                  <a:srgbClr val="34AEAA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이정우</a:t>
            </a:r>
            <a:endParaRPr sz="5300" b="1" dirty="0">
              <a:solidFill>
                <a:srgbClr val="34AEAA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e60caa20_3_1"/>
          <p:cNvSpPr txBox="1">
            <a:spLocks noGrp="1"/>
          </p:cNvSpPr>
          <p:nvPr>
            <p:ph type="title"/>
          </p:nvPr>
        </p:nvSpPr>
        <p:spPr>
          <a:xfrm>
            <a:off x="315674" y="287375"/>
            <a:ext cx="7715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-KR" sz="3300">
                <a:latin typeface="Malgun Gothic"/>
                <a:ea typeface="Malgun Gothic"/>
                <a:cs typeface="Malgun Gothic"/>
                <a:sym typeface="Malgun Gothic"/>
              </a:rPr>
              <a:t>Elbow Method</a:t>
            </a:r>
            <a:endParaRPr sz="33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8" name="Google Shape;58;g34be60caa20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13" y="2641591"/>
            <a:ext cx="3634337" cy="22623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34be60caa20_3_1"/>
          <p:cNvSpPr txBox="1"/>
          <p:nvPr/>
        </p:nvSpPr>
        <p:spPr>
          <a:xfrm>
            <a:off x="315675" y="1341500"/>
            <a:ext cx="42066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Elbow Method로</a:t>
            </a:r>
            <a:endParaRPr sz="38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도출한 최적의 </a:t>
            </a:r>
            <a:r>
              <a:rPr lang="ko-KR" sz="3800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K</a:t>
            </a:r>
            <a:endParaRPr sz="3800"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g34be60caa20_3_1"/>
          <p:cNvSpPr txBox="1"/>
          <p:nvPr/>
        </p:nvSpPr>
        <p:spPr>
          <a:xfrm>
            <a:off x="4718825" y="3301038"/>
            <a:ext cx="7598700" cy="1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model_elbow = Kmean(random_state = 2025, n_init = 10)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Elbow_M = KElbowVisualizer(model_E, k=(2,21))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Elbow_M.fit(data)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Elbow_M.show()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1" name="Google Shape;61;g34be60caa20_3_1" title="best_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75" y="3064250"/>
            <a:ext cx="4443651" cy="29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4be60caa20_3_1"/>
          <p:cNvSpPr txBox="1"/>
          <p:nvPr/>
        </p:nvSpPr>
        <p:spPr>
          <a:xfrm>
            <a:off x="4522275" y="1388100"/>
            <a:ext cx="7598700" cy="1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inertia(이너셔)값이 마냥 작다고 최적의 K 아님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클러스터 개수가 늘어날 수록 inertia값은 계속 작아짐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따라서 Elbow Method를 사용해 최적의 K 도출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title"/>
          </p:nvPr>
        </p:nvSpPr>
        <p:spPr>
          <a:xfrm>
            <a:off x="315674" y="287375"/>
            <a:ext cx="7715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33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0</a:t>
            </a:r>
            <a:endParaRPr sz="33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13" y="2641591"/>
            <a:ext cx="3634337" cy="22623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354375" y="1341500"/>
            <a:ext cx="43599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7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오프라인 선호 중위소득 기혼자층</a:t>
            </a:r>
            <a:endParaRPr sz="37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4261000" y="1298500"/>
            <a:ext cx="7598700" cy="1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고급 상품에 대한 선호와 높은 지불 의향(WTP)을 가진 중장년층 고객군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온라인보다 대리점·설계사 등 오프라인 채널에 대한 의존도가 높음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기혼자 비중이 높고, 가족 단위 보장 상품에 대한 수요가 큼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납입액이 높고 소득도 안정적이어서 프리미엄 상품 제안이 효과적임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1" name="Google Shape;71;p2"/>
          <p:cNvGrpSpPr/>
          <p:nvPr/>
        </p:nvGrpSpPr>
        <p:grpSpPr>
          <a:xfrm>
            <a:off x="336116" y="4446000"/>
            <a:ext cx="11519759" cy="317400"/>
            <a:chOff x="185400" y="4318700"/>
            <a:chExt cx="11821200" cy="317400"/>
          </a:xfrm>
        </p:grpSpPr>
        <p:sp>
          <p:nvSpPr>
            <p:cNvPr id="72" name="Google Shape;72;p2"/>
            <p:cNvSpPr/>
            <p:nvPr/>
          </p:nvSpPr>
          <p:spPr>
            <a:xfrm>
              <a:off x="185400" y="4318700"/>
              <a:ext cx="11821200" cy="317400"/>
            </a:xfrm>
            <a:prstGeom prst="roundRect">
              <a:avLst>
                <a:gd name="adj" fmla="val 16667"/>
              </a:avLst>
            </a:prstGeom>
            <a:solidFill>
              <a:srgbClr val="75C5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88550" y="4357187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111450" y="4351412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34350" y="4351412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2"/>
          <p:cNvSpPr txBox="1"/>
          <p:nvPr/>
        </p:nvSpPr>
        <p:spPr>
          <a:xfrm>
            <a:off x="580425" y="4010925"/>
            <a:ext cx="32799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🎯 오프라인 중심 맞춤형 상담 강화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4407075" y="4010925"/>
            <a:ext cx="32799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💰 고급 상품 + 리워드 연계 마케팅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8176000" y="4010925"/>
            <a:ext cx="32799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🎁 설계사 중심 할인/혜택 프로모션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413600" y="48958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온라인 채널을 거의 안 쓰는 특성상, 전화 상담·방문 상담 채널로 접근!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기혼자 &amp; 고용 안정성 → 가족 단위 보장 상품 제안 시 설득력 UP!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4299800" y="48958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고급 상품 선호 및 높은 WTP 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→ 프리미엄 상품 번들링 제공!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○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예: "월 10만원 이상 납입 고객 전용 리워드 제공"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8109800" y="48958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갱신 인센티브도 설계사 중심 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→ 설계사를 통한 프로모션 노출이 효과적!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222af42b4_3_49"/>
          <p:cNvSpPr txBox="1">
            <a:spLocks noGrp="1"/>
          </p:cNvSpPr>
          <p:nvPr>
            <p:ph type="title"/>
          </p:nvPr>
        </p:nvSpPr>
        <p:spPr>
          <a:xfrm>
            <a:off x="315674" y="287375"/>
            <a:ext cx="7715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33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1</a:t>
            </a:r>
            <a:endParaRPr sz="33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7" name="Google Shape;87;g35222af42b4_3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13" y="2641591"/>
            <a:ext cx="3634337" cy="22623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35222af42b4_3_49"/>
          <p:cNvSpPr txBox="1"/>
          <p:nvPr/>
        </p:nvSpPr>
        <p:spPr>
          <a:xfrm>
            <a:off x="354375" y="1341488"/>
            <a:ext cx="37320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실속 중시형 </a:t>
            </a:r>
            <a:endParaRPr sz="38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전통적 중장년층</a:t>
            </a:r>
            <a:endParaRPr sz="38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g35222af42b4_3_49"/>
          <p:cNvSpPr txBox="1"/>
          <p:nvPr/>
        </p:nvSpPr>
        <p:spPr>
          <a:xfrm>
            <a:off x="4261000" y="1298500"/>
            <a:ext cx="7598700" cy="1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40대 이상 중장년층 중심으로 구성된 실속 중시형 고객군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고급 상품보다 기본/중급 상품과 가격 대비 효용을 중시함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비갱신형 상품 선호도가 높고 민원율은 낮음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오프라인 대리점 채널 중심으로 가입하며, 온라인 활용도는 가장 낮음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0" name="Google Shape;90;g35222af42b4_3_49"/>
          <p:cNvGrpSpPr/>
          <p:nvPr/>
        </p:nvGrpSpPr>
        <p:grpSpPr>
          <a:xfrm>
            <a:off x="336116" y="4446000"/>
            <a:ext cx="11519759" cy="317400"/>
            <a:chOff x="185400" y="4318700"/>
            <a:chExt cx="11821200" cy="317400"/>
          </a:xfrm>
        </p:grpSpPr>
        <p:sp>
          <p:nvSpPr>
            <p:cNvPr id="91" name="Google Shape;91;g35222af42b4_3_49"/>
            <p:cNvSpPr/>
            <p:nvPr/>
          </p:nvSpPr>
          <p:spPr>
            <a:xfrm>
              <a:off x="185400" y="4318700"/>
              <a:ext cx="11821200" cy="317400"/>
            </a:xfrm>
            <a:prstGeom prst="roundRect">
              <a:avLst>
                <a:gd name="adj" fmla="val 16667"/>
              </a:avLst>
            </a:prstGeom>
            <a:solidFill>
              <a:srgbClr val="75C5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g35222af42b4_3_49"/>
            <p:cNvSpPr/>
            <p:nvPr/>
          </p:nvSpPr>
          <p:spPr>
            <a:xfrm>
              <a:off x="288550" y="4357187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g35222af42b4_3_49"/>
            <p:cNvSpPr/>
            <p:nvPr/>
          </p:nvSpPr>
          <p:spPr>
            <a:xfrm>
              <a:off x="4111450" y="4351412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g35222af42b4_3_49"/>
            <p:cNvSpPr/>
            <p:nvPr/>
          </p:nvSpPr>
          <p:spPr>
            <a:xfrm>
              <a:off x="7934350" y="4351412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g35222af42b4_3_49"/>
          <p:cNvSpPr txBox="1"/>
          <p:nvPr/>
        </p:nvSpPr>
        <p:spPr>
          <a:xfrm>
            <a:off x="580425" y="4010925"/>
            <a:ext cx="32799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🧾 실속형 중장기 상품 패키지 제안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35222af42b4_3_49"/>
          <p:cNvSpPr txBox="1"/>
          <p:nvPr/>
        </p:nvSpPr>
        <p:spPr>
          <a:xfrm>
            <a:off x="4407075" y="4010925"/>
            <a:ext cx="34800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🧑‍💼 대면 채널 전용 맞춤 설계 캠페인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35222af42b4_3_49"/>
          <p:cNvSpPr txBox="1"/>
          <p:nvPr/>
        </p:nvSpPr>
        <p:spPr>
          <a:xfrm>
            <a:off x="8176000" y="4010925"/>
            <a:ext cx="32799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📉 가격 대비 효용 강조형 프로모션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35222af42b4_3_49"/>
          <p:cNvSpPr txBox="1"/>
          <p:nvPr/>
        </p:nvSpPr>
        <p:spPr>
          <a:xfrm>
            <a:off x="413600" y="4895825"/>
            <a:ext cx="38475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기본/중급 보장 상품을 중심으로 비갱신·납입완료형 위주 패키지 구성</a:t>
            </a:r>
            <a:b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장기 유지 시 납입 완료 보장 및 가족 단위 혜택 제공 → 경제성 강조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35222af42b4_3_49"/>
          <p:cNvSpPr txBox="1"/>
          <p:nvPr/>
        </p:nvSpPr>
        <p:spPr>
          <a:xfrm>
            <a:off x="4299800" y="48958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설계사/대리점 전용 실속상품 상담 툴킷 제공</a:t>
            </a:r>
            <a:b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 활용도가 낮기 때문에 전화/방문 상담 중심 리드 확보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35222af42b4_3_49"/>
          <p:cNvSpPr txBox="1"/>
          <p:nvPr/>
        </p:nvSpPr>
        <p:spPr>
          <a:xfrm>
            <a:off x="8109800" y="48958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“월 O만원으로 OOO 보장” 식의 실속 강조 메시지 활용</a:t>
            </a:r>
            <a:b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후기 기반 브로셔 제작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신뢰감 강화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222af42b4_3_67"/>
          <p:cNvSpPr txBox="1">
            <a:spLocks noGrp="1"/>
          </p:cNvSpPr>
          <p:nvPr>
            <p:ph type="title"/>
          </p:nvPr>
        </p:nvSpPr>
        <p:spPr>
          <a:xfrm>
            <a:off x="315674" y="287375"/>
            <a:ext cx="7715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33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2</a:t>
            </a:r>
            <a:endParaRPr sz="33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6" name="Google Shape;106;g35222af42b4_3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63" y="3156104"/>
            <a:ext cx="3634337" cy="22623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5222af42b4_3_67"/>
          <p:cNvSpPr txBox="1"/>
          <p:nvPr/>
        </p:nvSpPr>
        <p:spPr>
          <a:xfrm>
            <a:off x="364700" y="1284913"/>
            <a:ext cx="37320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저소득·무직 중심의 가성비 실속 추구형</a:t>
            </a:r>
            <a:endParaRPr sz="38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g35222af42b4_3_67"/>
          <p:cNvSpPr txBox="1"/>
          <p:nvPr/>
        </p:nvSpPr>
        <p:spPr>
          <a:xfrm>
            <a:off x="4261000" y="1298500"/>
            <a:ext cx="7715700" cy="1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주로 40대 미혼 고객으로, 소득과 납입 여력이 매우 낮은 무직자 비중이 높은 군집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기본형 상품만을 선호하고, WTP(지불 의향)도 낮아 가격 민감도가 큼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민원이 거의 없고, 갱신 없이 장기적으로 유지되는 저가형 상품에 적합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9" name="Google Shape;109;g35222af42b4_3_67"/>
          <p:cNvGrpSpPr/>
          <p:nvPr/>
        </p:nvGrpSpPr>
        <p:grpSpPr>
          <a:xfrm>
            <a:off x="336116" y="4446000"/>
            <a:ext cx="11519759" cy="317400"/>
            <a:chOff x="185400" y="4318700"/>
            <a:chExt cx="11821200" cy="317400"/>
          </a:xfrm>
        </p:grpSpPr>
        <p:sp>
          <p:nvSpPr>
            <p:cNvPr id="110" name="Google Shape;110;g35222af42b4_3_67"/>
            <p:cNvSpPr/>
            <p:nvPr/>
          </p:nvSpPr>
          <p:spPr>
            <a:xfrm>
              <a:off x="185400" y="4318700"/>
              <a:ext cx="11821200" cy="317400"/>
            </a:xfrm>
            <a:prstGeom prst="roundRect">
              <a:avLst>
                <a:gd name="adj" fmla="val 16667"/>
              </a:avLst>
            </a:prstGeom>
            <a:solidFill>
              <a:srgbClr val="75C5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g35222af42b4_3_67"/>
            <p:cNvSpPr/>
            <p:nvPr/>
          </p:nvSpPr>
          <p:spPr>
            <a:xfrm>
              <a:off x="288550" y="4357187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g35222af42b4_3_67"/>
            <p:cNvSpPr/>
            <p:nvPr/>
          </p:nvSpPr>
          <p:spPr>
            <a:xfrm>
              <a:off x="4111450" y="4351412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35222af42b4_3_67"/>
            <p:cNvSpPr/>
            <p:nvPr/>
          </p:nvSpPr>
          <p:spPr>
            <a:xfrm>
              <a:off x="7934350" y="4351412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g35222af42b4_3_67"/>
          <p:cNvSpPr txBox="1"/>
          <p:nvPr/>
        </p:nvSpPr>
        <p:spPr>
          <a:xfrm>
            <a:off x="580425" y="4010925"/>
            <a:ext cx="37320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💸 초저가 실속형 기본 상품 패키지 제공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35222af42b4_3_67"/>
          <p:cNvSpPr txBox="1"/>
          <p:nvPr/>
        </p:nvSpPr>
        <p:spPr>
          <a:xfrm>
            <a:off x="4407075" y="4010925"/>
            <a:ext cx="32799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🧑‍💼 오프라인 중심 단기 리드 캠페인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g35222af42b4_3_67"/>
          <p:cNvSpPr txBox="1"/>
          <p:nvPr/>
        </p:nvSpPr>
        <p:spPr>
          <a:xfrm>
            <a:off x="8176000" y="4010925"/>
            <a:ext cx="36342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📦 단일 보장 + 필수 특약 ‘원패스 플랜’ 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g35222af42b4_3_67"/>
          <p:cNvSpPr txBox="1"/>
          <p:nvPr/>
        </p:nvSpPr>
        <p:spPr>
          <a:xfrm>
            <a:off x="413600" y="48958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1만 원대 가입 가능한 기본 보장형 상품 설계</a:t>
            </a:r>
            <a:b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 즉시 1개월 무료, 3개월 무이자, 기본 보장 + 소액 리워드 등 가격 장벽 제거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g35222af42b4_3_67"/>
          <p:cNvSpPr txBox="1"/>
          <p:nvPr/>
        </p:nvSpPr>
        <p:spPr>
          <a:xfrm>
            <a:off x="4299800" y="48958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 상담, 방문 설계사 중심 프로모션 자료 제작</a:t>
            </a:r>
            <a:b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대리점 전용 상품 소개 브로셔 및 상담용 할인 쿠폰 제공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g35222af42b4_3_67"/>
          <p:cNvSpPr txBox="1"/>
          <p:nvPr/>
        </p:nvSpPr>
        <p:spPr>
          <a:xfrm>
            <a:off x="8109800" y="48958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복잡한 구성 없이 1개 주계약 + 1~2개 특약으로 완성되는 단순 보장</a:t>
            </a:r>
            <a:b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“한 번에 가입하고 끝내는 보험” 식의 심플 메시지 전달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222af42b4_3_85"/>
          <p:cNvSpPr txBox="1">
            <a:spLocks noGrp="1"/>
          </p:cNvSpPr>
          <p:nvPr>
            <p:ph type="title"/>
          </p:nvPr>
        </p:nvSpPr>
        <p:spPr>
          <a:xfrm>
            <a:off x="315674" y="287375"/>
            <a:ext cx="7715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33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3</a:t>
            </a:r>
            <a:endParaRPr sz="33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5" name="Google Shape;125;g35222af42b4_3_85"/>
          <p:cNvGrpSpPr/>
          <p:nvPr/>
        </p:nvGrpSpPr>
        <p:grpSpPr>
          <a:xfrm>
            <a:off x="336116" y="4446000"/>
            <a:ext cx="11519759" cy="317400"/>
            <a:chOff x="185400" y="4318700"/>
            <a:chExt cx="11821200" cy="317400"/>
          </a:xfrm>
        </p:grpSpPr>
        <p:sp>
          <p:nvSpPr>
            <p:cNvPr id="126" name="Google Shape;126;g35222af42b4_3_85"/>
            <p:cNvSpPr/>
            <p:nvPr/>
          </p:nvSpPr>
          <p:spPr>
            <a:xfrm>
              <a:off x="185400" y="4318700"/>
              <a:ext cx="11821200" cy="317400"/>
            </a:xfrm>
            <a:prstGeom prst="roundRect">
              <a:avLst>
                <a:gd name="adj" fmla="val 16667"/>
              </a:avLst>
            </a:prstGeom>
            <a:solidFill>
              <a:srgbClr val="75C5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g35222af42b4_3_85"/>
            <p:cNvSpPr/>
            <p:nvPr/>
          </p:nvSpPr>
          <p:spPr>
            <a:xfrm>
              <a:off x="288550" y="4357187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g35222af42b4_3_85"/>
            <p:cNvSpPr/>
            <p:nvPr/>
          </p:nvSpPr>
          <p:spPr>
            <a:xfrm>
              <a:off x="4111450" y="4351412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g35222af42b4_3_85"/>
            <p:cNvSpPr/>
            <p:nvPr/>
          </p:nvSpPr>
          <p:spPr>
            <a:xfrm>
              <a:off x="7934350" y="4351412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g35222af42b4_3_85"/>
          <p:cNvSpPr txBox="1"/>
          <p:nvPr/>
        </p:nvSpPr>
        <p:spPr>
          <a:xfrm>
            <a:off x="580425" y="4010925"/>
            <a:ext cx="32799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⏳ 갱신 시점 맞춤 리마인드 알림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35222af42b4_3_85"/>
          <p:cNvSpPr txBox="1"/>
          <p:nvPr/>
        </p:nvSpPr>
        <p:spPr>
          <a:xfrm>
            <a:off x="4407075" y="4010925"/>
            <a:ext cx="32799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🧑‍💼 대리점 전용 마케팅 설계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35222af42b4_3_85"/>
          <p:cNvSpPr txBox="1"/>
          <p:nvPr/>
        </p:nvSpPr>
        <p:spPr>
          <a:xfrm>
            <a:off x="8099800" y="4010925"/>
            <a:ext cx="37320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💼 직장인 맞춤 실속 플랜 캠페인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g35222af42b4_3_85"/>
          <p:cNvSpPr txBox="1"/>
          <p:nvPr/>
        </p:nvSpPr>
        <p:spPr>
          <a:xfrm>
            <a:off x="413600" y="48958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갱신 1달 전 자동 알림 및 설계사 연결 → 갱신 유도 및 이탈 방지</a:t>
            </a:r>
            <a:b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갱신 시 추가 보장 옵션 또는 할인 제공으로 업셀링 유도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g35222af42b4_3_85"/>
          <p:cNvSpPr txBox="1"/>
          <p:nvPr/>
        </p:nvSpPr>
        <p:spPr>
          <a:xfrm>
            <a:off x="4299800" y="48958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인터넷 활용률이 낮아, 전화·방문 상담 중심의 전화·방문 기반 대리점 중심 설계 제안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35222af42b4_3_85"/>
          <p:cNvSpPr txBox="1"/>
          <p:nvPr/>
        </p:nvSpPr>
        <p:spPr>
          <a:xfrm>
            <a:off x="8176000" y="48958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바쁜 직장인을 위한 '필수 보장만 담은 실속형 패키지' 구성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퇴근 후 7~9시 전용 설계사 핫라인 운영 → 응답률 증가 및 신뢰 유도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6" name="Google Shape;136;g35222af42b4_3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63" y="3156104"/>
            <a:ext cx="3634337" cy="22623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5222af42b4_3_85"/>
          <p:cNvSpPr txBox="1"/>
          <p:nvPr/>
        </p:nvSpPr>
        <p:spPr>
          <a:xfrm>
            <a:off x="364700" y="1284913"/>
            <a:ext cx="37320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고소득·실속 중심의 20-30대 직장인 가입자</a:t>
            </a:r>
            <a:endParaRPr sz="38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35222af42b4_3_85"/>
          <p:cNvSpPr txBox="1"/>
          <p:nvPr/>
        </p:nvSpPr>
        <p:spPr>
          <a:xfrm>
            <a:off x="4261000" y="1298500"/>
            <a:ext cx="7715700" cy="1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소득은 전체 군집 중 가장 높고, 기본형 상품을 선호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전원 고용 상태의 직장인으로 경제활동이 안정되며, 고학력자 비율이 높음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갱신율이 낮고, 갱신 시점에 따른 프로모션 효과 가능성 있음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오프라인 채널을 선호하고 특히, 20-30대 고객층에서 VOC가 높게 나타남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222af42b4_3_191"/>
          <p:cNvSpPr txBox="1">
            <a:spLocks noGrp="1"/>
          </p:cNvSpPr>
          <p:nvPr>
            <p:ph type="title"/>
          </p:nvPr>
        </p:nvSpPr>
        <p:spPr>
          <a:xfrm>
            <a:off x="315674" y="287375"/>
            <a:ext cx="7715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33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4</a:t>
            </a:r>
            <a:endParaRPr sz="33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4" name="Google Shape;144;g35222af42b4_3_191"/>
          <p:cNvPicPr preferRelativeResize="0"/>
          <p:nvPr/>
        </p:nvPicPr>
        <p:blipFill rotWithShape="1">
          <a:blip r:embed="rId3">
            <a:alphaModFix/>
          </a:blip>
          <a:srcRect t="-235760" b="235760"/>
          <a:stretch/>
        </p:blipFill>
        <p:spPr>
          <a:xfrm>
            <a:off x="403213" y="2641591"/>
            <a:ext cx="3634337" cy="22623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5222af42b4_3_191"/>
          <p:cNvSpPr txBox="1"/>
          <p:nvPr/>
        </p:nvSpPr>
        <p:spPr>
          <a:xfrm>
            <a:off x="354375" y="1265298"/>
            <a:ext cx="3732000" cy="13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실속형 오프라인 중심의 중산층</a:t>
            </a:r>
            <a:endParaRPr sz="38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기혼자 </a:t>
            </a:r>
            <a:endParaRPr sz="38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6" name="Google Shape;146;g35222af42b4_3_191"/>
          <p:cNvGrpSpPr/>
          <p:nvPr/>
        </p:nvGrpSpPr>
        <p:grpSpPr>
          <a:xfrm>
            <a:off x="336116" y="4446000"/>
            <a:ext cx="11519759" cy="317400"/>
            <a:chOff x="185400" y="4318700"/>
            <a:chExt cx="11821200" cy="317400"/>
          </a:xfrm>
        </p:grpSpPr>
        <p:sp>
          <p:nvSpPr>
            <p:cNvPr id="147" name="Google Shape;147;g35222af42b4_3_191"/>
            <p:cNvSpPr/>
            <p:nvPr/>
          </p:nvSpPr>
          <p:spPr>
            <a:xfrm>
              <a:off x="185400" y="4318700"/>
              <a:ext cx="11821200" cy="317400"/>
            </a:xfrm>
            <a:prstGeom prst="roundRect">
              <a:avLst>
                <a:gd name="adj" fmla="val 16667"/>
              </a:avLst>
            </a:prstGeom>
            <a:solidFill>
              <a:srgbClr val="75C5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g35222af42b4_3_191"/>
            <p:cNvSpPr/>
            <p:nvPr/>
          </p:nvSpPr>
          <p:spPr>
            <a:xfrm>
              <a:off x="288550" y="4357187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g35222af42b4_3_191"/>
            <p:cNvSpPr/>
            <p:nvPr/>
          </p:nvSpPr>
          <p:spPr>
            <a:xfrm>
              <a:off x="4111450" y="4351412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g35222af42b4_3_191"/>
            <p:cNvSpPr/>
            <p:nvPr/>
          </p:nvSpPr>
          <p:spPr>
            <a:xfrm>
              <a:off x="7934350" y="4351412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g35222af42b4_3_191"/>
          <p:cNvSpPr txBox="1"/>
          <p:nvPr/>
        </p:nvSpPr>
        <p:spPr>
          <a:xfrm>
            <a:off x="403225" y="4010925"/>
            <a:ext cx="3574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👨‍👩‍👧‍👦 가족 단위 맞춤형 실속 보장 패키지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35222af42b4_3_191"/>
          <p:cNvSpPr txBox="1"/>
          <p:nvPr/>
        </p:nvSpPr>
        <p:spPr>
          <a:xfrm>
            <a:off x="4178475" y="4010925"/>
            <a:ext cx="3574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📞 대면 채널 기반 갱신전 알림 마케팅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35222af42b4_3_191"/>
          <p:cNvSpPr txBox="1"/>
          <p:nvPr/>
        </p:nvSpPr>
        <p:spPr>
          <a:xfrm>
            <a:off x="7955175" y="4010925"/>
            <a:ext cx="39558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📢 설계사 후기 기반 리마케팅 메시지 운영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35222af42b4_3_191"/>
          <p:cNvSpPr txBox="1"/>
          <p:nvPr/>
        </p:nvSpPr>
        <p:spPr>
          <a:xfrm>
            <a:off x="413600" y="4895825"/>
            <a:ext cx="3634200" cy="1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가족 중심의 중급 보장 설계 제공 → </a:t>
            </a: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장기 유지 고객 대상 갱신 유도형 실속형 패키지 구성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일정 기간 유지 시 가족 단위 리워드/할인 제공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35222af42b4_3_191"/>
          <p:cNvSpPr txBox="1"/>
          <p:nvPr/>
        </p:nvSpPr>
        <p:spPr>
          <a:xfrm>
            <a:off x="4299800" y="48958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갱신 1개월 전 자동 알림 + 설계사 전화 연결 서비스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갱신율이 높다는 특성을 활용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설계사 상담 시 할인 또는 추가 보장 제안으로 업셀링 유도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35222af42b4_3_191"/>
          <p:cNvSpPr txBox="1"/>
          <p:nvPr/>
        </p:nvSpPr>
        <p:spPr>
          <a:xfrm>
            <a:off x="8109800" y="48958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가족 중심의 중년 가입자에게 상품 신뢰도는 중요함, 가입자 후기를 바탕으로 한 갱신 유지 경험, 보장 등 혜택에 대한 만족 사례를 문자·브로셔·콜센터로 전달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35222af42b4_3_191"/>
          <p:cNvSpPr txBox="1"/>
          <p:nvPr/>
        </p:nvSpPr>
        <p:spPr>
          <a:xfrm>
            <a:off x="4261000" y="1298500"/>
            <a:ext cx="7598700" cy="1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40대 중심의 기혼 고객군으로 구성되어 있으며, 거주지는 대부분 대형 규모의 도시 근교에 위치함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갱신율이 다른 군집에 비해 높고, 상품 유형은 중급/기본 중심으로 구성됨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자사영업 및 대리점 채널을 통한 오프라인 상담 비중이 높고, 평균 수준의 WTP와 납입 금액을 유지함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8" name="Google Shape;158;g35222af42b4_3_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63" y="3156104"/>
            <a:ext cx="3634337" cy="22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222af42b4_3_209"/>
          <p:cNvSpPr txBox="1">
            <a:spLocks noGrp="1"/>
          </p:cNvSpPr>
          <p:nvPr>
            <p:ph type="title"/>
          </p:nvPr>
        </p:nvSpPr>
        <p:spPr>
          <a:xfrm>
            <a:off x="315674" y="287375"/>
            <a:ext cx="7715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33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5</a:t>
            </a:r>
            <a:endParaRPr sz="33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35222af42b4_3_209"/>
          <p:cNvSpPr txBox="1"/>
          <p:nvPr/>
        </p:nvSpPr>
        <p:spPr>
          <a:xfrm>
            <a:off x="354375" y="1341488"/>
            <a:ext cx="37320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중위 소득</a:t>
            </a:r>
            <a:endParaRPr sz="38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고학력 기혼자</a:t>
            </a:r>
            <a:endParaRPr sz="38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실속형 고객군 </a:t>
            </a:r>
            <a:endParaRPr sz="38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g35222af42b4_3_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00" y="3156091"/>
            <a:ext cx="3634337" cy="22623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5222af42b4_3_209"/>
          <p:cNvSpPr txBox="1"/>
          <p:nvPr/>
        </p:nvSpPr>
        <p:spPr>
          <a:xfrm>
            <a:off x="4261000" y="1298500"/>
            <a:ext cx="7598700" cy="2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석사 이상으로 구성된 고학력 고객군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안정적인 고용상태, 높은 기혼자 비중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지불 금액 적은 편, 월 납입액은 중위 수준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VOC가 거의 없어 소극적, 저관여 고객일 가능성이 높음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 상품을 1건만 보유하고 있는 고객이 꽤 큰 비중을 차지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7" name="Google Shape;167;g35222af42b4_3_209"/>
          <p:cNvGrpSpPr/>
          <p:nvPr/>
        </p:nvGrpSpPr>
        <p:grpSpPr>
          <a:xfrm>
            <a:off x="336116" y="4446000"/>
            <a:ext cx="11519759" cy="317400"/>
            <a:chOff x="185400" y="4318700"/>
            <a:chExt cx="11821200" cy="317400"/>
          </a:xfrm>
        </p:grpSpPr>
        <p:sp>
          <p:nvSpPr>
            <p:cNvPr id="168" name="Google Shape;168;g35222af42b4_3_209"/>
            <p:cNvSpPr/>
            <p:nvPr/>
          </p:nvSpPr>
          <p:spPr>
            <a:xfrm>
              <a:off x="185400" y="4318700"/>
              <a:ext cx="11821200" cy="317400"/>
            </a:xfrm>
            <a:prstGeom prst="roundRect">
              <a:avLst>
                <a:gd name="adj" fmla="val 16667"/>
              </a:avLst>
            </a:prstGeom>
            <a:solidFill>
              <a:srgbClr val="75C5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g35222af42b4_3_209"/>
            <p:cNvSpPr/>
            <p:nvPr/>
          </p:nvSpPr>
          <p:spPr>
            <a:xfrm>
              <a:off x="288550" y="4357187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g35222af42b4_3_209"/>
            <p:cNvSpPr/>
            <p:nvPr/>
          </p:nvSpPr>
          <p:spPr>
            <a:xfrm>
              <a:off x="4111450" y="4351412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g35222af42b4_3_209"/>
            <p:cNvSpPr/>
            <p:nvPr/>
          </p:nvSpPr>
          <p:spPr>
            <a:xfrm>
              <a:off x="7934350" y="4351412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g35222af42b4_3_209"/>
          <p:cNvSpPr txBox="1"/>
          <p:nvPr/>
        </p:nvSpPr>
        <p:spPr>
          <a:xfrm>
            <a:off x="580425" y="4010925"/>
            <a:ext cx="32799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🧩 중단기 위주의 플랜 설계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35222af42b4_3_209"/>
          <p:cNvSpPr txBox="1"/>
          <p:nvPr/>
        </p:nvSpPr>
        <p:spPr>
          <a:xfrm>
            <a:off x="4407075" y="4010925"/>
            <a:ext cx="32799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📌 실속 강조, 혜택 중심 설득 전략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35222af42b4_3_209"/>
          <p:cNvSpPr txBox="1"/>
          <p:nvPr/>
        </p:nvSpPr>
        <p:spPr>
          <a:xfrm>
            <a:off x="8176000" y="4010925"/>
            <a:ext cx="32799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💼 신뢰 기반 설계사 중심 전략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35222af42b4_3_209"/>
          <p:cNvSpPr txBox="1"/>
          <p:nvPr/>
        </p:nvSpPr>
        <p:spPr>
          <a:xfrm>
            <a:off x="413600" y="48958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낮은 갱신율과 총 지불 금액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 →  장기적인 지불 의지가 낮은 고객층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 중단기 중심 플랜을 설계!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(ex) 3년 만기형 소액+고빈도 위험 집중 보장 플랜)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35222af42b4_3_209"/>
          <p:cNvSpPr txBox="1"/>
          <p:nvPr/>
        </p:nvSpPr>
        <p:spPr>
          <a:xfrm>
            <a:off x="4299800" y="4895825"/>
            <a:ext cx="36342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고학력자 중심, 중급 이하 상품 선택 비중이 높음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높은 정보 탐색력, 논리적 근거 기반 실질적인 혜택 및 조건 중시 경향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실속 강조 전략!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(ex) 가격 대비 혜택 강조 콘텐츠 제작)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35222af42b4_3_209"/>
          <p:cNvSpPr txBox="1"/>
          <p:nvPr/>
        </p:nvSpPr>
        <p:spPr>
          <a:xfrm>
            <a:off x="8109800" y="48958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비방문 우세, 대리점 및 자사영업을 통한 판매 우세, 설계사 독려를 통한 갱신 우세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설계사와 고객의 연결 강화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(ex) 설계사-고객 간의 신뢰 관계 콘텐츠 제작)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222af42b4_3_227"/>
          <p:cNvSpPr txBox="1">
            <a:spLocks noGrp="1"/>
          </p:cNvSpPr>
          <p:nvPr>
            <p:ph type="title"/>
          </p:nvPr>
        </p:nvSpPr>
        <p:spPr>
          <a:xfrm>
            <a:off x="315674" y="287375"/>
            <a:ext cx="77157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00" tIns="56225" rIns="112500" bIns="5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33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 6</a:t>
            </a:r>
            <a:endParaRPr sz="33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3" name="Google Shape;183;g35222af42b4_3_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13" y="2641591"/>
            <a:ext cx="3634337" cy="22623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5222af42b4_3_227"/>
          <p:cNvSpPr txBox="1"/>
          <p:nvPr/>
        </p:nvSpPr>
        <p:spPr>
          <a:xfrm>
            <a:off x="354375" y="1341488"/>
            <a:ext cx="37320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800" b="1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프리미엄 충성 고객군 </a:t>
            </a:r>
            <a:endParaRPr sz="3800" b="1">
              <a:solidFill>
                <a:schemeClr val="accen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35222af42b4_3_227"/>
          <p:cNvSpPr txBox="1"/>
          <p:nvPr/>
        </p:nvSpPr>
        <p:spPr>
          <a:xfrm>
            <a:off x="4261000" y="1298500"/>
            <a:ext cx="7598700" cy="27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기혼 비율이 약간 더 높은, 40~50대 중심의 중장년 고객층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높은 수준의 WTP, 총 지불 금액, 월 납입액, 고급 상품 선택을 보이며 낮은 수준의 VOC를 보임 → 높은 충성도와 구매력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소득은 중위 수준이지만, 고급차 및 스포츠카 보유 고객이 지배적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낮은 온라인 방문 빈도, 높은 대리점 및 자사 영업 판매 비율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할인을 통한 갱신 가능성 높음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6" name="Google Shape;186;g35222af42b4_3_227"/>
          <p:cNvGrpSpPr/>
          <p:nvPr/>
        </p:nvGrpSpPr>
        <p:grpSpPr>
          <a:xfrm>
            <a:off x="336116" y="4446000"/>
            <a:ext cx="11519759" cy="317400"/>
            <a:chOff x="185400" y="4318700"/>
            <a:chExt cx="11821200" cy="317400"/>
          </a:xfrm>
        </p:grpSpPr>
        <p:sp>
          <p:nvSpPr>
            <p:cNvPr id="187" name="Google Shape;187;g35222af42b4_3_227"/>
            <p:cNvSpPr/>
            <p:nvPr/>
          </p:nvSpPr>
          <p:spPr>
            <a:xfrm>
              <a:off x="185400" y="4318700"/>
              <a:ext cx="11821200" cy="317400"/>
            </a:xfrm>
            <a:prstGeom prst="roundRect">
              <a:avLst>
                <a:gd name="adj" fmla="val 16667"/>
              </a:avLst>
            </a:prstGeom>
            <a:solidFill>
              <a:srgbClr val="75C5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g35222af42b4_3_227"/>
            <p:cNvSpPr/>
            <p:nvPr/>
          </p:nvSpPr>
          <p:spPr>
            <a:xfrm>
              <a:off x="288550" y="4357187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g35222af42b4_3_227"/>
            <p:cNvSpPr/>
            <p:nvPr/>
          </p:nvSpPr>
          <p:spPr>
            <a:xfrm>
              <a:off x="4111450" y="4351412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g35222af42b4_3_227"/>
            <p:cNvSpPr/>
            <p:nvPr/>
          </p:nvSpPr>
          <p:spPr>
            <a:xfrm>
              <a:off x="7934350" y="4351412"/>
              <a:ext cx="252000" cy="252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g35222af42b4_3_227"/>
          <p:cNvSpPr txBox="1"/>
          <p:nvPr/>
        </p:nvSpPr>
        <p:spPr>
          <a:xfrm>
            <a:off x="580425" y="4010925"/>
            <a:ext cx="32799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latin typeface="Malgun Gothic"/>
                <a:ea typeface="Malgun Gothic"/>
                <a:cs typeface="Malgun Gothic"/>
                <a:sym typeface="Malgun Gothic"/>
              </a:rPr>
              <a:t>🫶🏻 프리미엄 VIP 맞춤 서비스 강화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g35222af42b4_3_227"/>
          <p:cNvSpPr txBox="1"/>
          <p:nvPr/>
        </p:nvSpPr>
        <p:spPr>
          <a:xfrm>
            <a:off x="4407075" y="4010925"/>
            <a:ext cx="32799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📣 가격 혜택 중심 갱신 유도 전략</a:t>
            </a:r>
            <a:endParaRPr sz="1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35222af42b4_3_227"/>
          <p:cNvSpPr txBox="1"/>
          <p:nvPr/>
        </p:nvSpPr>
        <p:spPr>
          <a:xfrm>
            <a:off x="8176000" y="4010925"/>
            <a:ext cx="32799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🎯 프리미엄 대면 상담 서비스 제공  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35222af42b4_3_227"/>
          <p:cNvSpPr txBox="1"/>
          <p:nvPr/>
        </p:nvSpPr>
        <p:spPr>
          <a:xfrm>
            <a:off x="413600" y="48958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Malgun Gothic"/>
              <a:buChar char="●"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고급차 보유, 높은 월 납입액, 고급 상품 선택 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  → 프리미엄 맞춤 서비스를 기대할 가능성 높음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500">
                <a:latin typeface="Malgun Gothic"/>
                <a:ea typeface="Malgun Gothic"/>
                <a:cs typeface="Malgun Gothic"/>
                <a:sym typeface="Malgun Gothic"/>
              </a:rPr>
              <a:t>(ex) ‘VIP 고객 감사형’ 브랜드 캠페인)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35222af42b4_3_227"/>
          <p:cNvSpPr txBox="1"/>
          <p:nvPr/>
        </p:nvSpPr>
        <p:spPr>
          <a:xfrm>
            <a:off x="4278900" y="4915800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충성도와 구매력이 높은 고객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갱신율 증가를 위해 할인 전략 도입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ex) 갱신 시 할인율 차등 제공, 장기고객 우대) 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35222af42b4_3_227"/>
          <p:cNvSpPr txBox="1"/>
          <p:nvPr/>
        </p:nvSpPr>
        <p:spPr>
          <a:xfrm>
            <a:off x="7934000" y="4972025"/>
            <a:ext cx="36342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lgun Gothic"/>
              <a:buChar char="●"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오프라인 선호 경향을 반영하여 대면 중심 충성 고객 서비스 강화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‘감정적 유대화’를 통한 충성도 유지!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Microsoft Office PowerPoint</Application>
  <PresentationFormat>와이드스크린</PresentationFormat>
  <Paragraphs>161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Elbow Method</vt:lpstr>
      <vt:lpstr>Cluster 0</vt:lpstr>
      <vt:lpstr>Cluster 1</vt:lpstr>
      <vt:lpstr>Cluster 2</vt:lpstr>
      <vt:lpstr>Cluster 3</vt:lpstr>
      <vt:lpstr>Cluster 4</vt:lpstr>
      <vt:lpstr>Cluster 5</vt:lpstr>
      <vt:lpstr>Cluster 6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modified xsi:type="dcterms:W3CDTF">2025-04-15T04:59:37Z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0x010100EEFD2EC9AE4E1C4E97A968ACD5F6A537</vt:lpwstr>
  </property>
  <property fmtid="{D5CDD505-2E9C-101B-9397-08002B2CF9AE}" pid="10" name="MediaServiceImageTags">
    <vt:lpwstr/>
  </property>
</Properties>
</file>