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57" roundtripDataSignature="AMtx7mjfiJPm/Ke39BLNM4IQEr+z1ruo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AFCE233-52EF-41A1-B2E9-B79FB3A1F9A1}">
  <a:tblStyle styleId="{EAFCE233-52EF-41A1-B2E9-B79FB3A1F9A1}" styleName="Table_0">
    <a:wholeTbl>
      <a:tcTxStyle b="off" i="off">
        <a:font>
          <a:latin typeface="Calibri Light"/>
          <a:ea typeface="Calibri Light"/>
          <a:cs typeface="Calibri Light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AF76FDB1-2983-4CDC-ABCE-F21343B884F3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E24A264D-CE13-4F21-9E3E-A0AE16158348}" styleName="Table_2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customschemas.google.com/relationships/presentationmetadata" Target="metadata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" name="Google Shape;54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6090e5a2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1" name="Google Shape;231;g136090e5a2b_0_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36090e5a2b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9" name="Google Shape;239;g136090e5a2b_0_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36090e5a2b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7" name="Google Shape;247;g136090e5a2b_3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" name="Google Shape;7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36090e5a2b_3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5" name="Google Shape;255;g136090e5a2b_3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36090e5a2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3" name="Google Shape;263;g136090e5a2b_0_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1" name="Google Shape;271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9" name="Google Shape;279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7" name="Google Shape;287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5" name="Google Shape;295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3" name="Google Shape;303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1" name="Google Shape;311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8" name="Google Shape;31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6" name="Google Shape;326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3" name="Google Shape;333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0" name="Google Shape;340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7" name="Google Shape;34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4" name="Google Shape;354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1" name="Google Shape;361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8" name="Google Shape;368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5" name="Google Shape;375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2" name="Google Shape;382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9" name="Google Shape;389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6" name="Google Shape;396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3" name="Google Shape;403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0" name="Google Shape;410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36090e5a2b_3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7" name="Google Shape;417;g136090e5a2b_3_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4" name="Google Shape;424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1" name="Google Shape;431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0" name="Google Shape;440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8" name="Google Shape;448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9" name="Google Shape;459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1" name="Google Shape;471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8" name="Google Shape;478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6090e5a2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g136090e5a2b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4" name="Google Shape;484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6090e5a2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g136090e5a2b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36090e5a2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g136090e5a2b_0_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>
  <p:cSld name="제목 슬라이드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0"/>
          <p:cNvSpPr txBox="1"/>
          <p:nvPr>
            <p:ph idx="10" type="dt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0"/>
          <p:cNvSpPr txBox="1"/>
          <p:nvPr>
            <p:ph idx="11" type="ftr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0"/>
          <p:cNvSpPr txBox="1"/>
          <p:nvPr>
            <p:ph idx="12" type="sldNum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0" name="Google Shape;20;p40"/>
          <p:cNvSpPr txBox="1"/>
          <p:nvPr>
            <p:ph type="ctrTitle"/>
          </p:nvPr>
        </p:nvSpPr>
        <p:spPr>
          <a:xfrm>
            <a:off x="1043607" y="2348880"/>
            <a:ext cx="3960440" cy="1872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400"/>
              <a:buFont typeface="Gulimche"/>
              <a:buNone/>
              <a:defRPr sz="5400">
                <a:solidFill>
                  <a:srgbClr val="1D1B1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1"/>
          <p:cNvSpPr txBox="1"/>
          <p:nvPr>
            <p:ph idx="10" type="dt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1"/>
          <p:cNvSpPr txBox="1"/>
          <p:nvPr>
            <p:ph idx="11" type="ftr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1"/>
          <p:cNvSpPr txBox="1"/>
          <p:nvPr>
            <p:ph idx="12" type="sldNum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>
  <p:cSld name="구역 머리글"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2"/>
          <p:cNvSpPr txBox="1"/>
          <p:nvPr>
            <p:ph idx="10" type="dt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2"/>
          <p:cNvSpPr txBox="1"/>
          <p:nvPr>
            <p:ph idx="11" type="ftr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2"/>
          <p:cNvSpPr txBox="1"/>
          <p:nvPr>
            <p:ph idx="12" type="sldNum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>
  <p:cSld name="제목 및 내용">
    <p:bg>
      <p:bgPr>
        <a:solidFill>
          <a:schemeClr val="lt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43"/>
          <p:cNvSpPr txBox="1"/>
          <p:nvPr>
            <p:ph idx="10" type="dt"/>
          </p:nvPr>
        </p:nvSpPr>
        <p:spPr>
          <a:xfrm>
            <a:off x="457200" y="6500834"/>
            <a:ext cx="2133600" cy="220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3"/>
          <p:cNvSpPr txBox="1"/>
          <p:nvPr>
            <p:ph idx="11" type="ftr"/>
          </p:nvPr>
        </p:nvSpPr>
        <p:spPr>
          <a:xfrm>
            <a:off x="3124200" y="6500834"/>
            <a:ext cx="2895600" cy="220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3"/>
          <p:cNvSpPr txBox="1"/>
          <p:nvPr>
            <p:ph idx="12" type="sldNum"/>
          </p:nvPr>
        </p:nvSpPr>
        <p:spPr>
          <a:xfrm>
            <a:off x="6553200" y="6500834"/>
            <a:ext cx="2133600" cy="220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6" name="Google Shape;36;p43"/>
          <p:cNvSpPr txBox="1"/>
          <p:nvPr>
            <p:ph type="title"/>
          </p:nvPr>
        </p:nvSpPr>
        <p:spPr>
          <a:xfrm>
            <a:off x="395536" y="86954"/>
            <a:ext cx="7992888" cy="796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  <a:defRPr b="1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3"/>
          <p:cNvSpPr txBox="1"/>
          <p:nvPr>
            <p:ph idx="1" type="body"/>
          </p:nvPr>
        </p:nvSpPr>
        <p:spPr>
          <a:xfrm>
            <a:off x="386774" y="1268760"/>
            <a:ext cx="8009660" cy="5112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i="1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i="1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i="1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i="1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i="1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사용자 지정 레이아웃">
  <p:cSld name="1_사용자 지정 레이아웃">
    <p:bg>
      <p:bgPr>
        <a:solidFill>
          <a:schemeClr val="l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44"/>
          <p:cNvSpPr txBox="1"/>
          <p:nvPr>
            <p:ph idx="10" type="dt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4"/>
          <p:cNvSpPr txBox="1"/>
          <p:nvPr>
            <p:ph idx="11" type="ftr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4"/>
          <p:cNvSpPr txBox="1"/>
          <p:nvPr>
            <p:ph idx="12" type="sldNum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3" name="Google Shape;43;p44"/>
          <p:cNvSpPr txBox="1"/>
          <p:nvPr>
            <p:ph type="ctrTitle"/>
          </p:nvPr>
        </p:nvSpPr>
        <p:spPr>
          <a:xfrm>
            <a:off x="2947115" y="2348880"/>
            <a:ext cx="5431784" cy="23762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7000"/>
              <a:buFont typeface="Gulimche"/>
              <a:buNone/>
              <a:defRPr b="1" sz="7000">
                <a:solidFill>
                  <a:srgbClr val="1D1B1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용자 지정 레이아웃">
  <p:cSld name="사용자 지정 레이아웃">
    <p:bg>
      <p:bgPr>
        <a:solidFill>
          <a:schemeClr val="l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45"/>
          <p:cNvSpPr txBox="1"/>
          <p:nvPr>
            <p:ph type="title"/>
          </p:nvPr>
        </p:nvSpPr>
        <p:spPr>
          <a:xfrm>
            <a:off x="395536" y="86954"/>
            <a:ext cx="7992888" cy="796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  <a:defRPr b="1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5"/>
          <p:cNvSpPr txBox="1"/>
          <p:nvPr>
            <p:ph idx="10" type="dt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5"/>
          <p:cNvSpPr txBox="1"/>
          <p:nvPr>
            <p:ph idx="11" type="ftr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5"/>
          <p:cNvSpPr txBox="1"/>
          <p:nvPr>
            <p:ph idx="12" type="sldNum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50" name="Google Shape;50;p45"/>
          <p:cNvSpPr txBox="1"/>
          <p:nvPr>
            <p:ph idx="1" type="body"/>
          </p:nvPr>
        </p:nvSpPr>
        <p:spPr>
          <a:xfrm>
            <a:off x="386772" y="1268760"/>
            <a:ext cx="8009661" cy="5112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i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i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i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i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i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9"/>
          <p:cNvSpPr txBox="1"/>
          <p:nvPr>
            <p:ph type="title"/>
          </p:nvPr>
        </p:nvSpPr>
        <p:spPr>
          <a:xfrm>
            <a:off x="457200" y="19026"/>
            <a:ext cx="8229600" cy="796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Malgun Gothic"/>
              <a:buNone/>
              <a:defRPr b="0" i="0" sz="3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9"/>
          <p:cNvSpPr txBox="1"/>
          <p:nvPr>
            <p:ph idx="1" type="body"/>
          </p:nvPr>
        </p:nvSpPr>
        <p:spPr>
          <a:xfrm>
            <a:off x="457200" y="1062021"/>
            <a:ext cx="8229600" cy="5286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735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9"/>
          <p:cNvSpPr txBox="1"/>
          <p:nvPr>
            <p:ph idx="10" type="dt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9"/>
          <p:cNvSpPr txBox="1"/>
          <p:nvPr>
            <p:ph idx="11" type="ftr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9"/>
          <p:cNvSpPr txBox="1"/>
          <p:nvPr>
            <p:ph idx="12" type="sldNum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11" Type="http://schemas.openxmlformats.org/officeDocument/2006/relationships/image" Target="../media/image17.png"/><Relationship Id="rId10" Type="http://schemas.openxmlformats.org/officeDocument/2006/relationships/image" Target="../media/image5.png"/><Relationship Id="rId12" Type="http://schemas.openxmlformats.org/officeDocument/2006/relationships/image" Target="../media/image14.png"/><Relationship Id="rId9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7.png"/><Relationship Id="rId7" Type="http://schemas.openxmlformats.org/officeDocument/2006/relationships/image" Target="../media/image16.png"/><Relationship Id="rId8" Type="http://schemas.openxmlformats.org/officeDocument/2006/relationships/image" Target="../media/image18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0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Relationship Id="rId11" Type="http://schemas.openxmlformats.org/officeDocument/2006/relationships/image" Target="../media/image5.png"/><Relationship Id="rId10" Type="http://schemas.openxmlformats.org/officeDocument/2006/relationships/image" Target="../media/image9.png"/><Relationship Id="rId12" Type="http://schemas.openxmlformats.org/officeDocument/2006/relationships/image" Target="../media/image14.png"/><Relationship Id="rId9" Type="http://schemas.openxmlformats.org/officeDocument/2006/relationships/image" Target="../media/image18.png"/><Relationship Id="rId5" Type="http://schemas.openxmlformats.org/officeDocument/2006/relationships/image" Target="../media/image15.png"/><Relationship Id="rId6" Type="http://schemas.openxmlformats.org/officeDocument/2006/relationships/image" Target="../media/image3.png"/><Relationship Id="rId7" Type="http://schemas.openxmlformats.org/officeDocument/2006/relationships/image" Target="../media/image7.png"/><Relationship Id="rId8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0.png"/><Relationship Id="rId4" Type="http://schemas.openxmlformats.org/officeDocument/2006/relationships/image" Target="../media/image25.png"/><Relationship Id="rId5" Type="http://schemas.openxmlformats.org/officeDocument/2006/relationships/image" Target="../media/image3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1.png"/><Relationship Id="rId4" Type="http://schemas.openxmlformats.org/officeDocument/2006/relationships/image" Target="../media/image27.png"/><Relationship Id="rId5" Type="http://schemas.openxmlformats.org/officeDocument/2006/relationships/image" Target="../media/image3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/>
          <p:nvPr>
            <p:ph type="ctrTitle"/>
          </p:nvPr>
        </p:nvSpPr>
        <p:spPr>
          <a:xfrm>
            <a:off x="1043607" y="2348880"/>
            <a:ext cx="3960440" cy="8630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000"/>
              <a:buFont typeface="Gulimche"/>
              <a:buNone/>
            </a:pPr>
            <a:r>
              <a:rPr b="1" lang="ko-KR" sz="5000"/>
              <a:t>8Clothes</a:t>
            </a:r>
            <a:endParaRPr b="1"/>
          </a:p>
        </p:txBody>
      </p:sp>
      <p:sp>
        <p:nvSpPr>
          <p:cNvPr id="57" name="Google Shape;57;p1"/>
          <p:cNvSpPr/>
          <p:nvPr/>
        </p:nvSpPr>
        <p:spPr>
          <a:xfrm>
            <a:off x="1281149" y="3717032"/>
            <a:ext cx="3434868" cy="1224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24292F"/>
                </a:solidFill>
                <a:latin typeface="Calibri"/>
                <a:ea typeface="Calibri"/>
                <a:cs typeface="Calibri"/>
                <a:sym typeface="Calibri"/>
              </a:rPr>
              <a:t>팔색조</a:t>
            </a:r>
            <a:endParaRPr b="1" i="0" sz="1400" u="none" cap="none" strike="noStrike">
              <a:solidFill>
                <a:srgbClr val="24292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24292F"/>
                </a:solidFill>
                <a:latin typeface="Calibri"/>
                <a:ea typeface="Calibri"/>
                <a:cs typeface="Calibri"/>
                <a:sym typeface="Calibri"/>
              </a:rPr>
              <a:t>201911022 호세헌</a:t>
            </a:r>
            <a:endParaRPr b="1" i="0" sz="1400" u="none" cap="none" strike="noStrike">
              <a:solidFill>
                <a:srgbClr val="24292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24292F"/>
                </a:solidFill>
                <a:latin typeface="Calibri"/>
                <a:ea typeface="Calibri"/>
                <a:cs typeface="Calibri"/>
                <a:sym typeface="Calibri"/>
              </a:rPr>
              <a:t>201511130 전준구</a:t>
            </a:r>
            <a:endParaRPr b="1" i="0" sz="1400" u="none" cap="none" strike="noStrike">
              <a:solidFill>
                <a:srgbClr val="24292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24292F"/>
                </a:solidFill>
                <a:latin typeface="Calibri"/>
                <a:ea typeface="Calibri"/>
                <a:cs typeface="Calibri"/>
                <a:sym typeface="Calibri"/>
              </a:rPr>
              <a:t>202010800 이재헌</a:t>
            </a:r>
            <a:endParaRPr b="1" i="0" sz="1400" u="none" cap="none" strike="noStrike">
              <a:solidFill>
                <a:srgbClr val="24292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24292F"/>
                </a:solidFill>
                <a:latin typeface="Calibri"/>
                <a:ea typeface="Calibri"/>
                <a:cs typeface="Calibri"/>
                <a:sym typeface="Calibri"/>
              </a:rPr>
              <a:t>202010859 노명욱</a:t>
            </a:r>
            <a:endParaRPr b="1" i="0" sz="1400" u="none" cap="none" strike="noStrike">
              <a:solidFill>
                <a:srgbClr val="24292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24292F"/>
                </a:solidFill>
                <a:latin typeface="Calibri"/>
                <a:ea typeface="Calibri"/>
                <a:cs typeface="Calibri"/>
                <a:sym typeface="Calibri"/>
              </a:rPr>
              <a:t>202010900 이지언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24292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24292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8" name="Google Shape;58;p1"/>
          <p:cNvGrpSpPr/>
          <p:nvPr/>
        </p:nvGrpSpPr>
        <p:grpSpPr>
          <a:xfrm>
            <a:off x="3904200" y="6166383"/>
            <a:ext cx="1335600" cy="338400"/>
            <a:chOff x="5427663" y="5711825"/>
            <a:chExt cx="1335600" cy="338400"/>
          </a:xfrm>
        </p:grpSpPr>
        <p:sp>
          <p:nvSpPr>
            <p:cNvPr id="59" name="Google Shape;59;p1"/>
            <p:cNvSpPr/>
            <p:nvPr/>
          </p:nvSpPr>
          <p:spPr>
            <a:xfrm>
              <a:off x="5429245" y="5711825"/>
              <a:ext cx="1332435" cy="33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5628635" y="5887235"/>
              <a:ext cx="85453" cy="130393"/>
            </a:xfrm>
            <a:custGeom>
              <a:rect b="b" l="l" r="r" t="t"/>
              <a:pathLst>
                <a:path extrusionOk="0" h="130" w="83">
                  <a:moveTo>
                    <a:pt x="83" y="90"/>
                  </a:moveTo>
                  <a:cubicBezTo>
                    <a:pt x="83" y="97"/>
                    <a:pt x="82" y="103"/>
                    <a:pt x="79" y="108"/>
                  </a:cubicBezTo>
                  <a:cubicBezTo>
                    <a:pt x="77" y="113"/>
                    <a:pt x="73" y="117"/>
                    <a:pt x="69" y="120"/>
                  </a:cubicBezTo>
                  <a:cubicBezTo>
                    <a:pt x="65" y="124"/>
                    <a:pt x="60" y="126"/>
                    <a:pt x="54" y="128"/>
                  </a:cubicBezTo>
                  <a:cubicBezTo>
                    <a:pt x="49" y="130"/>
                    <a:pt x="42" y="130"/>
                    <a:pt x="36" y="130"/>
                  </a:cubicBezTo>
                  <a:cubicBezTo>
                    <a:pt x="32" y="130"/>
                    <a:pt x="28" y="130"/>
                    <a:pt x="24" y="129"/>
                  </a:cubicBezTo>
                  <a:cubicBezTo>
                    <a:pt x="20" y="129"/>
                    <a:pt x="17" y="128"/>
                    <a:pt x="14" y="127"/>
                  </a:cubicBezTo>
                  <a:cubicBezTo>
                    <a:pt x="11" y="126"/>
                    <a:pt x="9" y="125"/>
                    <a:pt x="7" y="124"/>
                  </a:cubicBezTo>
                  <a:cubicBezTo>
                    <a:pt x="5" y="122"/>
                    <a:pt x="3" y="121"/>
                    <a:pt x="3" y="121"/>
                  </a:cubicBezTo>
                  <a:cubicBezTo>
                    <a:pt x="2" y="120"/>
                    <a:pt x="1" y="119"/>
                    <a:pt x="1" y="117"/>
                  </a:cubicBezTo>
                  <a:cubicBezTo>
                    <a:pt x="0" y="115"/>
                    <a:pt x="0" y="113"/>
                    <a:pt x="0" y="110"/>
                  </a:cubicBezTo>
                  <a:cubicBezTo>
                    <a:pt x="0" y="108"/>
                    <a:pt x="0" y="106"/>
                    <a:pt x="0" y="105"/>
                  </a:cubicBezTo>
                  <a:cubicBezTo>
                    <a:pt x="1" y="104"/>
                    <a:pt x="1" y="103"/>
                    <a:pt x="1" y="102"/>
                  </a:cubicBezTo>
                  <a:cubicBezTo>
                    <a:pt x="1" y="101"/>
                    <a:pt x="2" y="100"/>
                    <a:pt x="2" y="100"/>
                  </a:cubicBezTo>
                  <a:cubicBezTo>
                    <a:pt x="3" y="100"/>
                    <a:pt x="3" y="99"/>
                    <a:pt x="4" y="99"/>
                  </a:cubicBezTo>
                  <a:cubicBezTo>
                    <a:pt x="5" y="99"/>
                    <a:pt x="6" y="100"/>
                    <a:pt x="8" y="101"/>
                  </a:cubicBezTo>
                  <a:cubicBezTo>
                    <a:pt x="9" y="102"/>
                    <a:pt x="12" y="103"/>
                    <a:pt x="14" y="105"/>
                  </a:cubicBezTo>
                  <a:cubicBezTo>
                    <a:pt x="17" y="106"/>
                    <a:pt x="20" y="107"/>
                    <a:pt x="24" y="108"/>
                  </a:cubicBezTo>
                  <a:cubicBezTo>
                    <a:pt x="27" y="109"/>
                    <a:pt x="31" y="110"/>
                    <a:pt x="36" y="110"/>
                  </a:cubicBezTo>
                  <a:cubicBezTo>
                    <a:pt x="39" y="110"/>
                    <a:pt x="42" y="109"/>
                    <a:pt x="45" y="109"/>
                  </a:cubicBezTo>
                  <a:cubicBezTo>
                    <a:pt x="47" y="108"/>
                    <a:pt x="49" y="107"/>
                    <a:pt x="51" y="105"/>
                  </a:cubicBezTo>
                  <a:cubicBezTo>
                    <a:pt x="53" y="104"/>
                    <a:pt x="54" y="102"/>
                    <a:pt x="55" y="100"/>
                  </a:cubicBezTo>
                  <a:cubicBezTo>
                    <a:pt x="56" y="98"/>
                    <a:pt x="56" y="96"/>
                    <a:pt x="56" y="94"/>
                  </a:cubicBezTo>
                  <a:cubicBezTo>
                    <a:pt x="56" y="91"/>
                    <a:pt x="55" y="88"/>
                    <a:pt x="54" y="86"/>
                  </a:cubicBezTo>
                  <a:cubicBezTo>
                    <a:pt x="52" y="84"/>
                    <a:pt x="50" y="82"/>
                    <a:pt x="48" y="81"/>
                  </a:cubicBezTo>
                  <a:cubicBezTo>
                    <a:pt x="45" y="79"/>
                    <a:pt x="42" y="78"/>
                    <a:pt x="39" y="76"/>
                  </a:cubicBezTo>
                  <a:cubicBezTo>
                    <a:pt x="36" y="75"/>
                    <a:pt x="33" y="73"/>
                    <a:pt x="29" y="72"/>
                  </a:cubicBezTo>
                  <a:cubicBezTo>
                    <a:pt x="26" y="70"/>
                    <a:pt x="23" y="68"/>
                    <a:pt x="19" y="66"/>
                  </a:cubicBezTo>
                  <a:cubicBezTo>
                    <a:pt x="16" y="65"/>
                    <a:pt x="13" y="62"/>
                    <a:pt x="11" y="59"/>
                  </a:cubicBezTo>
                  <a:cubicBezTo>
                    <a:pt x="8" y="57"/>
                    <a:pt x="6" y="53"/>
                    <a:pt x="5" y="50"/>
                  </a:cubicBezTo>
                  <a:cubicBezTo>
                    <a:pt x="3" y="46"/>
                    <a:pt x="2" y="41"/>
                    <a:pt x="2" y="36"/>
                  </a:cubicBezTo>
                  <a:cubicBezTo>
                    <a:pt x="2" y="30"/>
                    <a:pt x="3" y="25"/>
                    <a:pt x="6" y="20"/>
                  </a:cubicBezTo>
                  <a:cubicBezTo>
                    <a:pt x="8" y="15"/>
                    <a:pt x="11" y="12"/>
                    <a:pt x="15" y="9"/>
                  </a:cubicBezTo>
                  <a:cubicBezTo>
                    <a:pt x="19" y="6"/>
                    <a:pt x="23" y="3"/>
                    <a:pt x="28" y="2"/>
                  </a:cubicBezTo>
                  <a:cubicBezTo>
                    <a:pt x="34" y="0"/>
                    <a:pt x="39" y="0"/>
                    <a:pt x="45" y="0"/>
                  </a:cubicBezTo>
                  <a:cubicBezTo>
                    <a:pt x="48" y="0"/>
                    <a:pt x="51" y="0"/>
                    <a:pt x="54" y="0"/>
                  </a:cubicBezTo>
                  <a:cubicBezTo>
                    <a:pt x="57" y="1"/>
                    <a:pt x="60" y="1"/>
                    <a:pt x="62" y="2"/>
                  </a:cubicBezTo>
                  <a:cubicBezTo>
                    <a:pt x="65" y="3"/>
                    <a:pt x="67" y="4"/>
                    <a:pt x="69" y="5"/>
                  </a:cubicBezTo>
                  <a:cubicBezTo>
                    <a:pt x="71" y="6"/>
                    <a:pt x="73" y="7"/>
                    <a:pt x="73" y="7"/>
                  </a:cubicBezTo>
                  <a:cubicBezTo>
                    <a:pt x="74" y="8"/>
                    <a:pt x="74" y="8"/>
                    <a:pt x="75" y="9"/>
                  </a:cubicBezTo>
                  <a:cubicBezTo>
                    <a:pt x="75" y="9"/>
                    <a:pt x="75" y="10"/>
                    <a:pt x="75" y="11"/>
                  </a:cubicBezTo>
                  <a:cubicBezTo>
                    <a:pt x="75" y="11"/>
                    <a:pt x="75" y="12"/>
                    <a:pt x="75" y="13"/>
                  </a:cubicBezTo>
                  <a:cubicBezTo>
                    <a:pt x="76" y="15"/>
                    <a:pt x="76" y="16"/>
                    <a:pt x="76" y="18"/>
                  </a:cubicBezTo>
                  <a:cubicBezTo>
                    <a:pt x="76" y="20"/>
                    <a:pt x="76" y="21"/>
                    <a:pt x="75" y="22"/>
                  </a:cubicBezTo>
                  <a:cubicBezTo>
                    <a:pt x="75" y="24"/>
                    <a:pt x="75" y="25"/>
                    <a:pt x="75" y="26"/>
                  </a:cubicBezTo>
                  <a:cubicBezTo>
                    <a:pt x="75" y="27"/>
                    <a:pt x="74" y="27"/>
                    <a:pt x="74" y="28"/>
                  </a:cubicBezTo>
                  <a:cubicBezTo>
                    <a:pt x="74" y="28"/>
                    <a:pt x="73" y="28"/>
                    <a:pt x="72" y="28"/>
                  </a:cubicBezTo>
                  <a:cubicBezTo>
                    <a:pt x="72" y="28"/>
                    <a:pt x="70" y="28"/>
                    <a:pt x="69" y="27"/>
                  </a:cubicBezTo>
                  <a:cubicBezTo>
                    <a:pt x="67" y="26"/>
                    <a:pt x="65" y="25"/>
                    <a:pt x="63" y="24"/>
                  </a:cubicBezTo>
                  <a:cubicBezTo>
                    <a:pt x="61" y="23"/>
                    <a:pt x="58" y="22"/>
                    <a:pt x="55" y="21"/>
                  </a:cubicBezTo>
                  <a:cubicBezTo>
                    <a:pt x="52" y="20"/>
                    <a:pt x="49" y="20"/>
                    <a:pt x="45" y="20"/>
                  </a:cubicBezTo>
                  <a:cubicBezTo>
                    <a:pt x="42" y="20"/>
                    <a:pt x="40" y="20"/>
                    <a:pt x="38" y="21"/>
                  </a:cubicBezTo>
                  <a:cubicBezTo>
                    <a:pt x="36" y="21"/>
                    <a:pt x="34" y="22"/>
                    <a:pt x="33" y="23"/>
                  </a:cubicBezTo>
                  <a:cubicBezTo>
                    <a:pt x="31" y="25"/>
                    <a:pt x="30" y="26"/>
                    <a:pt x="30" y="28"/>
                  </a:cubicBezTo>
                  <a:cubicBezTo>
                    <a:pt x="29" y="29"/>
                    <a:pt x="28" y="31"/>
                    <a:pt x="28" y="33"/>
                  </a:cubicBezTo>
                  <a:cubicBezTo>
                    <a:pt x="28" y="36"/>
                    <a:pt x="29" y="38"/>
                    <a:pt x="31" y="40"/>
                  </a:cubicBezTo>
                  <a:cubicBezTo>
                    <a:pt x="32" y="42"/>
                    <a:pt x="34" y="44"/>
                    <a:pt x="37" y="46"/>
                  </a:cubicBezTo>
                  <a:cubicBezTo>
                    <a:pt x="40" y="47"/>
                    <a:pt x="42" y="49"/>
                    <a:pt x="46" y="50"/>
                  </a:cubicBezTo>
                  <a:cubicBezTo>
                    <a:pt x="49" y="52"/>
                    <a:pt x="52" y="53"/>
                    <a:pt x="56" y="55"/>
                  </a:cubicBezTo>
                  <a:cubicBezTo>
                    <a:pt x="59" y="56"/>
                    <a:pt x="62" y="58"/>
                    <a:pt x="66" y="60"/>
                  </a:cubicBezTo>
                  <a:cubicBezTo>
                    <a:pt x="69" y="62"/>
                    <a:pt x="72" y="65"/>
                    <a:pt x="74" y="67"/>
                  </a:cubicBezTo>
                  <a:cubicBezTo>
                    <a:pt x="77" y="70"/>
                    <a:pt x="79" y="73"/>
                    <a:pt x="81" y="77"/>
                  </a:cubicBezTo>
                  <a:cubicBezTo>
                    <a:pt x="82" y="81"/>
                    <a:pt x="83" y="85"/>
                    <a:pt x="83" y="90"/>
                  </a:cubicBezTo>
                  <a:close/>
                </a:path>
              </a:pathLst>
            </a:custGeom>
            <a:solidFill>
              <a:schemeClr val="dk1">
                <a:alpha val="4941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5726748" y="5879473"/>
              <a:ext cx="26902" cy="138155"/>
            </a:xfrm>
            <a:custGeom>
              <a:rect b="b" l="l" r="r" t="t"/>
              <a:pathLst>
                <a:path extrusionOk="0" h="137" w="25">
                  <a:moveTo>
                    <a:pt x="25" y="133"/>
                  </a:moveTo>
                  <a:cubicBezTo>
                    <a:pt x="25" y="133"/>
                    <a:pt x="25" y="134"/>
                    <a:pt x="24" y="135"/>
                  </a:cubicBezTo>
                  <a:cubicBezTo>
                    <a:pt x="24" y="135"/>
                    <a:pt x="23" y="135"/>
                    <a:pt x="22" y="136"/>
                  </a:cubicBezTo>
                  <a:cubicBezTo>
                    <a:pt x="21" y="136"/>
                    <a:pt x="20" y="136"/>
                    <a:pt x="18" y="137"/>
                  </a:cubicBezTo>
                  <a:cubicBezTo>
                    <a:pt x="17" y="137"/>
                    <a:pt x="15" y="137"/>
                    <a:pt x="12" y="137"/>
                  </a:cubicBezTo>
                  <a:cubicBezTo>
                    <a:pt x="10" y="137"/>
                    <a:pt x="8" y="137"/>
                    <a:pt x="7" y="137"/>
                  </a:cubicBezTo>
                  <a:cubicBezTo>
                    <a:pt x="5" y="136"/>
                    <a:pt x="4" y="136"/>
                    <a:pt x="3" y="136"/>
                  </a:cubicBezTo>
                  <a:cubicBezTo>
                    <a:pt x="2" y="135"/>
                    <a:pt x="1" y="135"/>
                    <a:pt x="1" y="135"/>
                  </a:cubicBezTo>
                  <a:cubicBezTo>
                    <a:pt x="0" y="134"/>
                    <a:pt x="0" y="133"/>
                    <a:pt x="0" y="13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3"/>
                    <a:pt x="1" y="3"/>
                  </a:cubicBezTo>
                  <a:cubicBezTo>
                    <a:pt x="1" y="2"/>
                    <a:pt x="2" y="2"/>
                    <a:pt x="3" y="1"/>
                  </a:cubicBezTo>
                  <a:cubicBezTo>
                    <a:pt x="4" y="1"/>
                    <a:pt x="5" y="1"/>
                    <a:pt x="7" y="1"/>
                  </a:cubicBezTo>
                  <a:cubicBezTo>
                    <a:pt x="8" y="0"/>
                    <a:pt x="10" y="0"/>
                    <a:pt x="12" y="0"/>
                  </a:cubicBezTo>
                  <a:cubicBezTo>
                    <a:pt x="15" y="0"/>
                    <a:pt x="17" y="0"/>
                    <a:pt x="18" y="1"/>
                  </a:cubicBezTo>
                  <a:cubicBezTo>
                    <a:pt x="20" y="1"/>
                    <a:pt x="21" y="1"/>
                    <a:pt x="22" y="1"/>
                  </a:cubicBezTo>
                  <a:cubicBezTo>
                    <a:pt x="23" y="2"/>
                    <a:pt x="24" y="2"/>
                    <a:pt x="24" y="3"/>
                  </a:cubicBezTo>
                  <a:cubicBezTo>
                    <a:pt x="25" y="3"/>
                    <a:pt x="25" y="4"/>
                    <a:pt x="25" y="4"/>
                  </a:cubicBezTo>
                  <a:lnTo>
                    <a:pt x="25" y="133"/>
                  </a:lnTo>
                  <a:close/>
                </a:path>
              </a:pathLst>
            </a:custGeom>
            <a:solidFill>
              <a:schemeClr val="dk1">
                <a:alpha val="4941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5771057" y="5882577"/>
              <a:ext cx="28484" cy="135050"/>
            </a:xfrm>
            <a:custGeom>
              <a:rect b="b" l="l" r="r" t="t"/>
              <a:pathLst>
                <a:path extrusionOk="0" h="133" w="28">
                  <a:moveTo>
                    <a:pt x="28" y="12"/>
                  </a:moveTo>
                  <a:cubicBezTo>
                    <a:pt x="28" y="17"/>
                    <a:pt x="27" y="21"/>
                    <a:pt x="25" y="22"/>
                  </a:cubicBezTo>
                  <a:cubicBezTo>
                    <a:pt x="23" y="24"/>
                    <a:pt x="19" y="25"/>
                    <a:pt x="14" y="25"/>
                  </a:cubicBezTo>
                  <a:cubicBezTo>
                    <a:pt x="8" y="25"/>
                    <a:pt x="4" y="24"/>
                    <a:pt x="2" y="23"/>
                  </a:cubicBezTo>
                  <a:cubicBezTo>
                    <a:pt x="0" y="21"/>
                    <a:pt x="0" y="17"/>
                    <a:pt x="0" y="13"/>
                  </a:cubicBezTo>
                  <a:cubicBezTo>
                    <a:pt x="0" y="8"/>
                    <a:pt x="1" y="4"/>
                    <a:pt x="3" y="2"/>
                  </a:cubicBezTo>
                  <a:cubicBezTo>
                    <a:pt x="5" y="1"/>
                    <a:pt x="8" y="0"/>
                    <a:pt x="14" y="0"/>
                  </a:cubicBezTo>
                  <a:cubicBezTo>
                    <a:pt x="19" y="0"/>
                    <a:pt x="23" y="0"/>
                    <a:pt x="25" y="2"/>
                  </a:cubicBezTo>
                  <a:cubicBezTo>
                    <a:pt x="27" y="4"/>
                    <a:pt x="28" y="7"/>
                    <a:pt x="28" y="12"/>
                  </a:cubicBezTo>
                  <a:close/>
                  <a:moveTo>
                    <a:pt x="26" y="129"/>
                  </a:moveTo>
                  <a:cubicBezTo>
                    <a:pt x="26" y="129"/>
                    <a:pt x="26" y="130"/>
                    <a:pt x="25" y="131"/>
                  </a:cubicBezTo>
                  <a:cubicBezTo>
                    <a:pt x="25" y="131"/>
                    <a:pt x="24" y="131"/>
                    <a:pt x="23" y="132"/>
                  </a:cubicBezTo>
                  <a:cubicBezTo>
                    <a:pt x="23" y="132"/>
                    <a:pt x="21" y="132"/>
                    <a:pt x="20" y="133"/>
                  </a:cubicBezTo>
                  <a:cubicBezTo>
                    <a:pt x="18" y="133"/>
                    <a:pt x="16" y="133"/>
                    <a:pt x="14" y="133"/>
                  </a:cubicBezTo>
                  <a:cubicBezTo>
                    <a:pt x="11" y="133"/>
                    <a:pt x="9" y="133"/>
                    <a:pt x="8" y="133"/>
                  </a:cubicBezTo>
                  <a:cubicBezTo>
                    <a:pt x="6" y="132"/>
                    <a:pt x="5" y="132"/>
                    <a:pt x="4" y="132"/>
                  </a:cubicBezTo>
                  <a:cubicBezTo>
                    <a:pt x="3" y="131"/>
                    <a:pt x="2" y="131"/>
                    <a:pt x="2" y="131"/>
                  </a:cubicBezTo>
                  <a:cubicBezTo>
                    <a:pt x="2" y="130"/>
                    <a:pt x="1" y="129"/>
                    <a:pt x="1" y="129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1"/>
                    <a:pt x="2" y="41"/>
                    <a:pt x="2" y="40"/>
                  </a:cubicBezTo>
                  <a:cubicBezTo>
                    <a:pt x="2" y="40"/>
                    <a:pt x="3" y="39"/>
                    <a:pt x="4" y="39"/>
                  </a:cubicBezTo>
                  <a:cubicBezTo>
                    <a:pt x="5" y="39"/>
                    <a:pt x="6" y="38"/>
                    <a:pt x="8" y="38"/>
                  </a:cubicBezTo>
                  <a:cubicBezTo>
                    <a:pt x="9" y="38"/>
                    <a:pt x="11" y="38"/>
                    <a:pt x="14" y="38"/>
                  </a:cubicBezTo>
                  <a:cubicBezTo>
                    <a:pt x="16" y="38"/>
                    <a:pt x="18" y="38"/>
                    <a:pt x="20" y="38"/>
                  </a:cubicBezTo>
                  <a:cubicBezTo>
                    <a:pt x="21" y="38"/>
                    <a:pt x="23" y="39"/>
                    <a:pt x="23" y="39"/>
                  </a:cubicBezTo>
                  <a:cubicBezTo>
                    <a:pt x="24" y="39"/>
                    <a:pt x="25" y="40"/>
                    <a:pt x="25" y="40"/>
                  </a:cubicBezTo>
                  <a:cubicBezTo>
                    <a:pt x="26" y="41"/>
                    <a:pt x="26" y="41"/>
                    <a:pt x="26" y="42"/>
                  </a:cubicBezTo>
                  <a:lnTo>
                    <a:pt x="26" y="129"/>
                  </a:lnTo>
                  <a:close/>
                </a:path>
              </a:pathLst>
            </a:custGeom>
            <a:solidFill>
              <a:schemeClr val="dk1">
                <a:alpha val="4941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5813784" y="5879473"/>
              <a:ext cx="88618" cy="138155"/>
            </a:xfrm>
            <a:custGeom>
              <a:rect b="b" l="l" r="r" t="t"/>
              <a:pathLst>
                <a:path extrusionOk="0" h="137" w="88">
                  <a:moveTo>
                    <a:pt x="88" y="132"/>
                  </a:moveTo>
                  <a:cubicBezTo>
                    <a:pt x="88" y="133"/>
                    <a:pt x="87" y="133"/>
                    <a:pt x="87" y="134"/>
                  </a:cubicBezTo>
                  <a:cubicBezTo>
                    <a:pt x="87" y="134"/>
                    <a:pt x="86" y="135"/>
                    <a:pt x="85" y="135"/>
                  </a:cubicBezTo>
                  <a:cubicBezTo>
                    <a:pt x="85" y="135"/>
                    <a:pt x="84" y="135"/>
                    <a:pt x="82" y="136"/>
                  </a:cubicBezTo>
                  <a:cubicBezTo>
                    <a:pt x="81" y="136"/>
                    <a:pt x="79" y="136"/>
                    <a:pt x="77" y="136"/>
                  </a:cubicBezTo>
                  <a:cubicBezTo>
                    <a:pt x="75" y="136"/>
                    <a:pt x="73" y="136"/>
                    <a:pt x="72" y="136"/>
                  </a:cubicBezTo>
                  <a:cubicBezTo>
                    <a:pt x="71" y="135"/>
                    <a:pt x="70" y="135"/>
                    <a:pt x="69" y="135"/>
                  </a:cubicBezTo>
                  <a:cubicBezTo>
                    <a:pt x="68" y="135"/>
                    <a:pt x="68" y="134"/>
                    <a:pt x="67" y="134"/>
                  </a:cubicBezTo>
                  <a:cubicBezTo>
                    <a:pt x="67" y="133"/>
                    <a:pt x="67" y="133"/>
                    <a:pt x="67" y="132"/>
                  </a:cubicBezTo>
                  <a:cubicBezTo>
                    <a:pt x="67" y="122"/>
                    <a:pt x="67" y="122"/>
                    <a:pt x="67" y="122"/>
                  </a:cubicBezTo>
                  <a:cubicBezTo>
                    <a:pt x="62" y="127"/>
                    <a:pt x="57" y="131"/>
                    <a:pt x="52" y="133"/>
                  </a:cubicBezTo>
                  <a:cubicBezTo>
                    <a:pt x="48" y="136"/>
                    <a:pt x="42" y="137"/>
                    <a:pt x="36" y="137"/>
                  </a:cubicBezTo>
                  <a:cubicBezTo>
                    <a:pt x="29" y="137"/>
                    <a:pt x="24" y="136"/>
                    <a:pt x="19" y="134"/>
                  </a:cubicBezTo>
                  <a:cubicBezTo>
                    <a:pt x="15" y="131"/>
                    <a:pt x="11" y="128"/>
                    <a:pt x="8" y="123"/>
                  </a:cubicBezTo>
                  <a:cubicBezTo>
                    <a:pt x="5" y="119"/>
                    <a:pt x="3" y="114"/>
                    <a:pt x="2" y="108"/>
                  </a:cubicBezTo>
                  <a:cubicBezTo>
                    <a:pt x="0" y="102"/>
                    <a:pt x="0" y="96"/>
                    <a:pt x="0" y="89"/>
                  </a:cubicBezTo>
                  <a:cubicBezTo>
                    <a:pt x="0" y="82"/>
                    <a:pt x="0" y="75"/>
                    <a:pt x="2" y="69"/>
                  </a:cubicBezTo>
                  <a:cubicBezTo>
                    <a:pt x="4" y="62"/>
                    <a:pt x="6" y="57"/>
                    <a:pt x="9" y="53"/>
                  </a:cubicBezTo>
                  <a:cubicBezTo>
                    <a:pt x="13" y="48"/>
                    <a:pt x="17" y="45"/>
                    <a:pt x="21" y="43"/>
                  </a:cubicBezTo>
                  <a:cubicBezTo>
                    <a:pt x="26" y="40"/>
                    <a:pt x="32" y="39"/>
                    <a:pt x="38" y="39"/>
                  </a:cubicBezTo>
                  <a:cubicBezTo>
                    <a:pt x="43" y="39"/>
                    <a:pt x="47" y="40"/>
                    <a:pt x="51" y="42"/>
                  </a:cubicBezTo>
                  <a:cubicBezTo>
                    <a:pt x="55" y="44"/>
                    <a:pt x="59" y="47"/>
                    <a:pt x="63" y="51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3" y="3"/>
                    <a:pt x="63" y="2"/>
                    <a:pt x="64" y="2"/>
                  </a:cubicBezTo>
                  <a:cubicBezTo>
                    <a:pt x="64" y="1"/>
                    <a:pt x="65" y="1"/>
                    <a:pt x="66" y="1"/>
                  </a:cubicBezTo>
                  <a:cubicBezTo>
                    <a:pt x="66" y="0"/>
                    <a:pt x="68" y="0"/>
                    <a:pt x="69" y="0"/>
                  </a:cubicBezTo>
                  <a:cubicBezTo>
                    <a:pt x="71" y="0"/>
                    <a:pt x="73" y="0"/>
                    <a:pt x="75" y="0"/>
                  </a:cubicBezTo>
                  <a:cubicBezTo>
                    <a:pt x="78" y="0"/>
                    <a:pt x="80" y="0"/>
                    <a:pt x="81" y="0"/>
                  </a:cubicBezTo>
                  <a:cubicBezTo>
                    <a:pt x="83" y="0"/>
                    <a:pt x="84" y="0"/>
                    <a:pt x="85" y="1"/>
                  </a:cubicBezTo>
                  <a:cubicBezTo>
                    <a:pt x="86" y="1"/>
                    <a:pt x="87" y="1"/>
                    <a:pt x="87" y="2"/>
                  </a:cubicBezTo>
                  <a:cubicBezTo>
                    <a:pt x="87" y="2"/>
                    <a:pt x="88" y="3"/>
                    <a:pt x="88" y="4"/>
                  </a:cubicBezTo>
                  <a:lnTo>
                    <a:pt x="88" y="132"/>
                  </a:lnTo>
                  <a:close/>
                  <a:moveTo>
                    <a:pt x="63" y="74"/>
                  </a:moveTo>
                  <a:cubicBezTo>
                    <a:pt x="59" y="69"/>
                    <a:pt x="56" y="66"/>
                    <a:pt x="53" y="63"/>
                  </a:cubicBezTo>
                  <a:cubicBezTo>
                    <a:pt x="50" y="61"/>
                    <a:pt x="46" y="60"/>
                    <a:pt x="43" y="60"/>
                  </a:cubicBezTo>
                  <a:cubicBezTo>
                    <a:pt x="40" y="60"/>
                    <a:pt x="37" y="61"/>
                    <a:pt x="34" y="62"/>
                  </a:cubicBezTo>
                  <a:cubicBezTo>
                    <a:pt x="32" y="64"/>
                    <a:pt x="30" y="66"/>
                    <a:pt x="29" y="69"/>
                  </a:cubicBezTo>
                  <a:cubicBezTo>
                    <a:pt x="27" y="71"/>
                    <a:pt x="26" y="74"/>
                    <a:pt x="26" y="78"/>
                  </a:cubicBezTo>
                  <a:cubicBezTo>
                    <a:pt x="25" y="81"/>
                    <a:pt x="25" y="84"/>
                    <a:pt x="25" y="88"/>
                  </a:cubicBezTo>
                  <a:cubicBezTo>
                    <a:pt x="25" y="91"/>
                    <a:pt x="25" y="95"/>
                    <a:pt x="26" y="98"/>
                  </a:cubicBezTo>
                  <a:cubicBezTo>
                    <a:pt x="26" y="102"/>
                    <a:pt x="27" y="105"/>
                    <a:pt x="28" y="108"/>
                  </a:cubicBezTo>
                  <a:cubicBezTo>
                    <a:pt x="30" y="110"/>
                    <a:pt x="32" y="113"/>
                    <a:pt x="34" y="114"/>
                  </a:cubicBezTo>
                  <a:cubicBezTo>
                    <a:pt x="36" y="116"/>
                    <a:pt x="39" y="117"/>
                    <a:pt x="42" y="117"/>
                  </a:cubicBezTo>
                  <a:cubicBezTo>
                    <a:pt x="44" y="117"/>
                    <a:pt x="46" y="116"/>
                    <a:pt x="47" y="116"/>
                  </a:cubicBezTo>
                  <a:cubicBezTo>
                    <a:pt x="49" y="115"/>
                    <a:pt x="50" y="115"/>
                    <a:pt x="52" y="113"/>
                  </a:cubicBezTo>
                  <a:cubicBezTo>
                    <a:pt x="54" y="112"/>
                    <a:pt x="55" y="111"/>
                    <a:pt x="57" y="109"/>
                  </a:cubicBezTo>
                  <a:cubicBezTo>
                    <a:pt x="59" y="107"/>
                    <a:pt x="61" y="105"/>
                    <a:pt x="63" y="103"/>
                  </a:cubicBezTo>
                  <a:lnTo>
                    <a:pt x="63" y="74"/>
                  </a:lnTo>
                  <a:close/>
                </a:path>
              </a:pathLst>
            </a:custGeom>
            <a:solidFill>
              <a:schemeClr val="dk1">
                <a:alpha val="4941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5916644" y="5919832"/>
              <a:ext cx="88618" cy="97795"/>
            </a:xfrm>
            <a:custGeom>
              <a:rect b="b" l="l" r="r" t="t"/>
              <a:pathLst>
                <a:path extrusionOk="0" h="98" w="86">
                  <a:moveTo>
                    <a:pt x="86" y="47"/>
                  </a:moveTo>
                  <a:cubicBezTo>
                    <a:pt x="86" y="50"/>
                    <a:pt x="85" y="52"/>
                    <a:pt x="84" y="53"/>
                  </a:cubicBezTo>
                  <a:cubicBezTo>
                    <a:pt x="83" y="55"/>
                    <a:pt x="81" y="56"/>
                    <a:pt x="78" y="56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5" y="59"/>
                    <a:pt x="26" y="63"/>
                    <a:pt x="27" y="66"/>
                  </a:cubicBezTo>
                  <a:cubicBezTo>
                    <a:pt x="27" y="69"/>
                    <a:pt x="29" y="71"/>
                    <a:pt x="31" y="73"/>
                  </a:cubicBezTo>
                  <a:cubicBezTo>
                    <a:pt x="33" y="75"/>
                    <a:pt x="35" y="77"/>
                    <a:pt x="38" y="78"/>
                  </a:cubicBezTo>
                  <a:cubicBezTo>
                    <a:pt x="41" y="79"/>
                    <a:pt x="45" y="80"/>
                    <a:pt x="49" y="80"/>
                  </a:cubicBezTo>
                  <a:cubicBezTo>
                    <a:pt x="53" y="80"/>
                    <a:pt x="57" y="80"/>
                    <a:pt x="61" y="79"/>
                  </a:cubicBezTo>
                  <a:cubicBezTo>
                    <a:pt x="64" y="78"/>
                    <a:pt x="67" y="78"/>
                    <a:pt x="69" y="77"/>
                  </a:cubicBezTo>
                  <a:cubicBezTo>
                    <a:pt x="71" y="76"/>
                    <a:pt x="73" y="75"/>
                    <a:pt x="75" y="75"/>
                  </a:cubicBezTo>
                  <a:cubicBezTo>
                    <a:pt x="76" y="74"/>
                    <a:pt x="78" y="74"/>
                    <a:pt x="79" y="74"/>
                  </a:cubicBezTo>
                  <a:cubicBezTo>
                    <a:pt x="79" y="74"/>
                    <a:pt x="80" y="74"/>
                    <a:pt x="80" y="74"/>
                  </a:cubicBezTo>
                  <a:cubicBezTo>
                    <a:pt x="81" y="74"/>
                    <a:pt x="81" y="75"/>
                    <a:pt x="81" y="75"/>
                  </a:cubicBezTo>
                  <a:cubicBezTo>
                    <a:pt x="81" y="76"/>
                    <a:pt x="82" y="77"/>
                    <a:pt x="82" y="78"/>
                  </a:cubicBezTo>
                  <a:cubicBezTo>
                    <a:pt x="82" y="79"/>
                    <a:pt x="82" y="80"/>
                    <a:pt x="82" y="82"/>
                  </a:cubicBezTo>
                  <a:cubicBezTo>
                    <a:pt x="82" y="83"/>
                    <a:pt x="82" y="85"/>
                    <a:pt x="82" y="86"/>
                  </a:cubicBezTo>
                  <a:cubicBezTo>
                    <a:pt x="82" y="87"/>
                    <a:pt x="82" y="88"/>
                    <a:pt x="81" y="88"/>
                  </a:cubicBezTo>
                  <a:cubicBezTo>
                    <a:pt x="81" y="89"/>
                    <a:pt x="81" y="90"/>
                    <a:pt x="81" y="90"/>
                  </a:cubicBezTo>
                  <a:cubicBezTo>
                    <a:pt x="81" y="91"/>
                    <a:pt x="80" y="91"/>
                    <a:pt x="80" y="91"/>
                  </a:cubicBezTo>
                  <a:cubicBezTo>
                    <a:pt x="79" y="92"/>
                    <a:pt x="78" y="93"/>
                    <a:pt x="76" y="93"/>
                  </a:cubicBezTo>
                  <a:cubicBezTo>
                    <a:pt x="74" y="94"/>
                    <a:pt x="72" y="95"/>
                    <a:pt x="69" y="96"/>
                  </a:cubicBezTo>
                  <a:cubicBezTo>
                    <a:pt x="66" y="96"/>
                    <a:pt x="63" y="97"/>
                    <a:pt x="59" y="98"/>
                  </a:cubicBezTo>
                  <a:cubicBezTo>
                    <a:pt x="55" y="98"/>
                    <a:pt x="51" y="98"/>
                    <a:pt x="47" y="98"/>
                  </a:cubicBezTo>
                  <a:cubicBezTo>
                    <a:pt x="39" y="98"/>
                    <a:pt x="32" y="97"/>
                    <a:pt x="26" y="95"/>
                  </a:cubicBezTo>
                  <a:cubicBezTo>
                    <a:pt x="21" y="94"/>
                    <a:pt x="16" y="91"/>
                    <a:pt x="12" y="87"/>
                  </a:cubicBezTo>
                  <a:cubicBezTo>
                    <a:pt x="8" y="83"/>
                    <a:pt x="5" y="78"/>
                    <a:pt x="3" y="72"/>
                  </a:cubicBezTo>
                  <a:cubicBezTo>
                    <a:pt x="1" y="65"/>
                    <a:pt x="0" y="58"/>
                    <a:pt x="0" y="50"/>
                  </a:cubicBezTo>
                  <a:cubicBezTo>
                    <a:pt x="0" y="43"/>
                    <a:pt x="1" y="36"/>
                    <a:pt x="3" y="29"/>
                  </a:cubicBezTo>
                  <a:cubicBezTo>
                    <a:pt x="5" y="23"/>
                    <a:pt x="8" y="18"/>
                    <a:pt x="12" y="13"/>
                  </a:cubicBezTo>
                  <a:cubicBezTo>
                    <a:pt x="16" y="9"/>
                    <a:pt x="21" y="6"/>
                    <a:pt x="26" y="4"/>
                  </a:cubicBezTo>
                  <a:cubicBezTo>
                    <a:pt x="32" y="1"/>
                    <a:pt x="38" y="0"/>
                    <a:pt x="45" y="0"/>
                  </a:cubicBezTo>
                  <a:cubicBezTo>
                    <a:pt x="52" y="0"/>
                    <a:pt x="58" y="1"/>
                    <a:pt x="63" y="3"/>
                  </a:cubicBezTo>
                  <a:cubicBezTo>
                    <a:pt x="69" y="6"/>
                    <a:pt x="73" y="9"/>
                    <a:pt x="76" y="12"/>
                  </a:cubicBezTo>
                  <a:cubicBezTo>
                    <a:pt x="80" y="16"/>
                    <a:pt x="82" y="21"/>
                    <a:pt x="84" y="26"/>
                  </a:cubicBezTo>
                  <a:cubicBezTo>
                    <a:pt x="85" y="31"/>
                    <a:pt x="86" y="37"/>
                    <a:pt x="86" y="43"/>
                  </a:cubicBezTo>
                  <a:lnTo>
                    <a:pt x="86" y="47"/>
                  </a:lnTo>
                  <a:close/>
                  <a:moveTo>
                    <a:pt x="62" y="40"/>
                  </a:moveTo>
                  <a:cubicBezTo>
                    <a:pt x="62" y="33"/>
                    <a:pt x="61" y="27"/>
                    <a:pt x="58" y="23"/>
                  </a:cubicBezTo>
                  <a:cubicBezTo>
                    <a:pt x="55" y="20"/>
                    <a:pt x="50" y="18"/>
                    <a:pt x="44" y="18"/>
                  </a:cubicBezTo>
                  <a:cubicBezTo>
                    <a:pt x="41" y="18"/>
                    <a:pt x="38" y="18"/>
                    <a:pt x="36" y="19"/>
                  </a:cubicBezTo>
                  <a:cubicBezTo>
                    <a:pt x="34" y="20"/>
                    <a:pt x="32" y="22"/>
                    <a:pt x="30" y="24"/>
                  </a:cubicBezTo>
                  <a:cubicBezTo>
                    <a:pt x="29" y="26"/>
                    <a:pt x="27" y="28"/>
                    <a:pt x="27" y="31"/>
                  </a:cubicBezTo>
                  <a:cubicBezTo>
                    <a:pt x="26" y="34"/>
                    <a:pt x="25" y="37"/>
                    <a:pt x="25" y="40"/>
                  </a:cubicBezTo>
                  <a:lnTo>
                    <a:pt x="62" y="40"/>
                  </a:lnTo>
                  <a:close/>
                </a:path>
              </a:pathLst>
            </a:custGeom>
            <a:solidFill>
              <a:schemeClr val="dk1">
                <a:alpha val="4941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063814" y="5888786"/>
              <a:ext cx="134510" cy="128841"/>
            </a:xfrm>
            <a:custGeom>
              <a:rect b="b" l="l" r="r" t="t"/>
              <a:pathLst>
                <a:path extrusionOk="0" h="127" w="132">
                  <a:moveTo>
                    <a:pt x="132" y="124"/>
                  </a:moveTo>
                  <a:cubicBezTo>
                    <a:pt x="132" y="125"/>
                    <a:pt x="132" y="125"/>
                    <a:pt x="132" y="125"/>
                  </a:cubicBezTo>
                  <a:cubicBezTo>
                    <a:pt x="132" y="126"/>
                    <a:pt x="131" y="126"/>
                    <a:pt x="131" y="126"/>
                  </a:cubicBezTo>
                  <a:cubicBezTo>
                    <a:pt x="130" y="126"/>
                    <a:pt x="130" y="126"/>
                    <a:pt x="129" y="127"/>
                  </a:cubicBezTo>
                  <a:cubicBezTo>
                    <a:pt x="128" y="127"/>
                    <a:pt x="127" y="127"/>
                    <a:pt x="126" y="127"/>
                  </a:cubicBezTo>
                  <a:cubicBezTo>
                    <a:pt x="125" y="127"/>
                    <a:pt x="124" y="127"/>
                    <a:pt x="123" y="127"/>
                  </a:cubicBezTo>
                  <a:cubicBezTo>
                    <a:pt x="123" y="126"/>
                    <a:pt x="122" y="126"/>
                    <a:pt x="121" y="126"/>
                  </a:cubicBezTo>
                  <a:cubicBezTo>
                    <a:pt x="121" y="126"/>
                    <a:pt x="121" y="126"/>
                    <a:pt x="120" y="125"/>
                  </a:cubicBezTo>
                  <a:cubicBezTo>
                    <a:pt x="120" y="125"/>
                    <a:pt x="120" y="125"/>
                    <a:pt x="120" y="124"/>
                  </a:cubicBezTo>
                  <a:cubicBezTo>
                    <a:pt x="120" y="10"/>
                    <a:pt x="120" y="10"/>
                    <a:pt x="120" y="10"/>
                  </a:cubicBezTo>
                  <a:cubicBezTo>
                    <a:pt x="120" y="10"/>
                    <a:pt x="120" y="10"/>
                    <a:pt x="120" y="10"/>
                  </a:cubicBezTo>
                  <a:cubicBezTo>
                    <a:pt x="70" y="125"/>
                    <a:pt x="70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69" y="126"/>
                    <a:pt x="69" y="126"/>
                    <a:pt x="68" y="126"/>
                  </a:cubicBezTo>
                  <a:cubicBezTo>
                    <a:pt x="68" y="126"/>
                    <a:pt x="67" y="127"/>
                    <a:pt x="67" y="127"/>
                  </a:cubicBezTo>
                  <a:cubicBezTo>
                    <a:pt x="66" y="127"/>
                    <a:pt x="66" y="127"/>
                    <a:pt x="65" y="127"/>
                  </a:cubicBezTo>
                  <a:cubicBezTo>
                    <a:pt x="64" y="127"/>
                    <a:pt x="63" y="127"/>
                    <a:pt x="62" y="127"/>
                  </a:cubicBezTo>
                  <a:cubicBezTo>
                    <a:pt x="62" y="127"/>
                    <a:pt x="61" y="126"/>
                    <a:pt x="61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59" y="125"/>
                    <a:pt x="59" y="125"/>
                    <a:pt x="59" y="125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24"/>
                    <a:pt x="12" y="124"/>
                    <a:pt x="12" y="124"/>
                  </a:cubicBezTo>
                  <a:cubicBezTo>
                    <a:pt x="12" y="125"/>
                    <a:pt x="12" y="125"/>
                    <a:pt x="11" y="125"/>
                  </a:cubicBezTo>
                  <a:cubicBezTo>
                    <a:pt x="11" y="126"/>
                    <a:pt x="11" y="126"/>
                    <a:pt x="10" y="126"/>
                  </a:cubicBezTo>
                  <a:cubicBezTo>
                    <a:pt x="10" y="126"/>
                    <a:pt x="9" y="126"/>
                    <a:pt x="8" y="127"/>
                  </a:cubicBezTo>
                  <a:cubicBezTo>
                    <a:pt x="8" y="127"/>
                    <a:pt x="7" y="127"/>
                    <a:pt x="5" y="127"/>
                  </a:cubicBezTo>
                  <a:cubicBezTo>
                    <a:pt x="4" y="127"/>
                    <a:pt x="3" y="127"/>
                    <a:pt x="3" y="127"/>
                  </a:cubicBezTo>
                  <a:cubicBezTo>
                    <a:pt x="2" y="126"/>
                    <a:pt x="1" y="126"/>
                    <a:pt x="1" y="126"/>
                  </a:cubicBezTo>
                  <a:cubicBezTo>
                    <a:pt x="0" y="126"/>
                    <a:pt x="0" y="126"/>
                    <a:pt x="0" y="125"/>
                  </a:cubicBezTo>
                  <a:cubicBezTo>
                    <a:pt x="0" y="125"/>
                    <a:pt x="0" y="125"/>
                    <a:pt x="0" y="12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0" y="2"/>
                    <a:pt x="2" y="1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3" y="0"/>
                    <a:pt x="15" y="0"/>
                    <a:pt x="16" y="0"/>
                  </a:cubicBezTo>
                  <a:cubicBezTo>
                    <a:pt x="17" y="1"/>
                    <a:pt x="18" y="1"/>
                    <a:pt x="19" y="2"/>
                  </a:cubicBezTo>
                  <a:cubicBezTo>
                    <a:pt x="20" y="3"/>
                    <a:pt x="21" y="3"/>
                    <a:pt x="22" y="4"/>
                  </a:cubicBezTo>
                  <a:cubicBezTo>
                    <a:pt x="22" y="5"/>
                    <a:pt x="23" y="6"/>
                    <a:pt x="23" y="8"/>
                  </a:cubicBezTo>
                  <a:cubicBezTo>
                    <a:pt x="65" y="108"/>
                    <a:pt x="65" y="108"/>
                    <a:pt x="65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109" y="8"/>
                    <a:pt x="109" y="8"/>
                    <a:pt x="109" y="8"/>
                  </a:cubicBezTo>
                  <a:cubicBezTo>
                    <a:pt x="110" y="7"/>
                    <a:pt x="111" y="5"/>
                    <a:pt x="111" y="4"/>
                  </a:cubicBezTo>
                  <a:cubicBezTo>
                    <a:pt x="112" y="3"/>
                    <a:pt x="113" y="2"/>
                    <a:pt x="114" y="2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7" y="0"/>
                    <a:pt x="118" y="0"/>
                    <a:pt x="120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0"/>
                    <a:pt x="128" y="0"/>
                    <a:pt x="129" y="0"/>
                  </a:cubicBezTo>
                  <a:cubicBezTo>
                    <a:pt x="129" y="0"/>
                    <a:pt x="130" y="1"/>
                    <a:pt x="130" y="1"/>
                  </a:cubicBezTo>
                  <a:cubicBezTo>
                    <a:pt x="131" y="2"/>
                    <a:pt x="131" y="2"/>
                    <a:pt x="132" y="3"/>
                  </a:cubicBezTo>
                  <a:cubicBezTo>
                    <a:pt x="132" y="4"/>
                    <a:pt x="132" y="5"/>
                    <a:pt x="132" y="6"/>
                  </a:cubicBezTo>
                  <a:lnTo>
                    <a:pt x="132" y="124"/>
                  </a:lnTo>
                  <a:close/>
                </a:path>
              </a:pathLst>
            </a:custGeom>
            <a:solidFill>
              <a:schemeClr val="dk1">
                <a:alpha val="4941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217312" y="5921385"/>
              <a:ext cx="79123" cy="96242"/>
            </a:xfrm>
            <a:custGeom>
              <a:rect b="b" l="l" r="r" t="t"/>
              <a:pathLst>
                <a:path extrusionOk="0" h="96" w="78">
                  <a:moveTo>
                    <a:pt x="78" y="43"/>
                  </a:moveTo>
                  <a:cubicBezTo>
                    <a:pt x="78" y="46"/>
                    <a:pt x="78" y="47"/>
                    <a:pt x="76" y="48"/>
                  </a:cubicBezTo>
                  <a:cubicBezTo>
                    <a:pt x="75" y="49"/>
                    <a:pt x="74" y="50"/>
                    <a:pt x="7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5"/>
                    <a:pt x="13" y="60"/>
                    <a:pt x="14" y="64"/>
                  </a:cubicBezTo>
                  <a:cubicBezTo>
                    <a:pt x="15" y="69"/>
                    <a:pt x="17" y="73"/>
                    <a:pt x="19" y="76"/>
                  </a:cubicBezTo>
                  <a:cubicBezTo>
                    <a:pt x="22" y="79"/>
                    <a:pt x="25" y="81"/>
                    <a:pt x="29" y="83"/>
                  </a:cubicBezTo>
                  <a:cubicBezTo>
                    <a:pt x="33" y="85"/>
                    <a:pt x="38" y="86"/>
                    <a:pt x="44" y="86"/>
                  </a:cubicBezTo>
                  <a:cubicBezTo>
                    <a:pt x="48" y="86"/>
                    <a:pt x="51" y="85"/>
                    <a:pt x="55" y="85"/>
                  </a:cubicBezTo>
                  <a:cubicBezTo>
                    <a:pt x="58" y="84"/>
                    <a:pt x="61" y="83"/>
                    <a:pt x="63" y="82"/>
                  </a:cubicBezTo>
                  <a:cubicBezTo>
                    <a:pt x="66" y="81"/>
                    <a:pt x="68" y="81"/>
                    <a:pt x="69" y="80"/>
                  </a:cubicBezTo>
                  <a:cubicBezTo>
                    <a:pt x="71" y="79"/>
                    <a:pt x="72" y="79"/>
                    <a:pt x="72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4" y="79"/>
                    <a:pt x="74" y="80"/>
                    <a:pt x="74" y="80"/>
                  </a:cubicBezTo>
                  <a:cubicBezTo>
                    <a:pt x="74" y="80"/>
                    <a:pt x="75" y="81"/>
                    <a:pt x="75" y="82"/>
                  </a:cubicBezTo>
                  <a:cubicBezTo>
                    <a:pt x="75" y="82"/>
                    <a:pt x="75" y="83"/>
                    <a:pt x="75" y="84"/>
                  </a:cubicBezTo>
                  <a:cubicBezTo>
                    <a:pt x="75" y="84"/>
                    <a:pt x="75" y="85"/>
                    <a:pt x="75" y="85"/>
                  </a:cubicBezTo>
                  <a:cubicBezTo>
                    <a:pt x="75" y="86"/>
                    <a:pt x="75" y="86"/>
                    <a:pt x="74" y="86"/>
                  </a:cubicBezTo>
                  <a:cubicBezTo>
                    <a:pt x="74" y="87"/>
                    <a:pt x="74" y="87"/>
                    <a:pt x="74" y="88"/>
                  </a:cubicBezTo>
                  <a:cubicBezTo>
                    <a:pt x="74" y="88"/>
                    <a:pt x="74" y="88"/>
                    <a:pt x="73" y="88"/>
                  </a:cubicBezTo>
                  <a:cubicBezTo>
                    <a:pt x="73" y="89"/>
                    <a:pt x="72" y="89"/>
                    <a:pt x="70" y="90"/>
                  </a:cubicBezTo>
                  <a:cubicBezTo>
                    <a:pt x="69" y="91"/>
                    <a:pt x="66" y="92"/>
                    <a:pt x="64" y="93"/>
                  </a:cubicBezTo>
                  <a:cubicBezTo>
                    <a:pt x="61" y="93"/>
                    <a:pt x="58" y="94"/>
                    <a:pt x="54" y="95"/>
                  </a:cubicBezTo>
                  <a:cubicBezTo>
                    <a:pt x="50" y="95"/>
                    <a:pt x="46" y="96"/>
                    <a:pt x="42" y="96"/>
                  </a:cubicBezTo>
                  <a:cubicBezTo>
                    <a:pt x="35" y="96"/>
                    <a:pt x="29" y="95"/>
                    <a:pt x="24" y="93"/>
                  </a:cubicBezTo>
                  <a:cubicBezTo>
                    <a:pt x="19" y="91"/>
                    <a:pt x="14" y="88"/>
                    <a:pt x="11" y="84"/>
                  </a:cubicBezTo>
                  <a:cubicBezTo>
                    <a:pt x="7" y="80"/>
                    <a:pt x="4" y="75"/>
                    <a:pt x="3" y="69"/>
                  </a:cubicBezTo>
                  <a:cubicBezTo>
                    <a:pt x="1" y="63"/>
                    <a:pt x="0" y="56"/>
                    <a:pt x="0" y="48"/>
                  </a:cubicBezTo>
                  <a:cubicBezTo>
                    <a:pt x="0" y="41"/>
                    <a:pt x="1" y="34"/>
                    <a:pt x="3" y="28"/>
                  </a:cubicBezTo>
                  <a:cubicBezTo>
                    <a:pt x="5" y="22"/>
                    <a:pt x="7" y="17"/>
                    <a:pt x="11" y="13"/>
                  </a:cubicBezTo>
                  <a:cubicBezTo>
                    <a:pt x="15" y="9"/>
                    <a:pt x="19" y="6"/>
                    <a:pt x="24" y="3"/>
                  </a:cubicBezTo>
                  <a:cubicBezTo>
                    <a:pt x="29" y="1"/>
                    <a:pt x="35" y="0"/>
                    <a:pt x="41" y="0"/>
                  </a:cubicBezTo>
                  <a:cubicBezTo>
                    <a:pt x="48" y="0"/>
                    <a:pt x="53" y="1"/>
                    <a:pt x="58" y="4"/>
                  </a:cubicBezTo>
                  <a:cubicBezTo>
                    <a:pt x="63" y="6"/>
                    <a:pt x="66" y="9"/>
                    <a:pt x="69" y="12"/>
                  </a:cubicBezTo>
                  <a:cubicBezTo>
                    <a:pt x="73" y="16"/>
                    <a:pt x="75" y="21"/>
                    <a:pt x="76" y="26"/>
                  </a:cubicBezTo>
                  <a:cubicBezTo>
                    <a:pt x="78" y="30"/>
                    <a:pt x="78" y="36"/>
                    <a:pt x="78" y="41"/>
                  </a:cubicBezTo>
                  <a:lnTo>
                    <a:pt x="78" y="43"/>
                  </a:lnTo>
                  <a:close/>
                  <a:moveTo>
                    <a:pt x="66" y="40"/>
                  </a:moveTo>
                  <a:cubicBezTo>
                    <a:pt x="66" y="31"/>
                    <a:pt x="64" y="23"/>
                    <a:pt x="60" y="18"/>
                  </a:cubicBezTo>
                  <a:cubicBezTo>
                    <a:pt x="55" y="13"/>
                    <a:pt x="49" y="10"/>
                    <a:pt x="40" y="10"/>
                  </a:cubicBezTo>
                  <a:cubicBezTo>
                    <a:pt x="36" y="10"/>
                    <a:pt x="32" y="11"/>
                    <a:pt x="28" y="13"/>
                  </a:cubicBezTo>
                  <a:cubicBezTo>
                    <a:pt x="25" y="14"/>
                    <a:pt x="22" y="17"/>
                    <a:pt x="20" y="19"/>
                  </a:cubicBezTo>
                  <a:cubicBezTo>
                    <a:pt x="18" y="22"/>
                    <a:pt x="16" y="25"/>
                    <a:pt x="14" y="29"/>
                  </a:cubicBezTo>
                  <a:cubicBezTo>
                    <a:pt x="13" y="32"/>
                    <a:pt x="13" y="36"/>
                    <a:pt x="12" y="40"/>
                  </a:cubicBezTo>
                  <a:lnTo>
                    <a:pt x="66" y="40"/>
                  </a:lnTo>
                  <a:close/>
                </a:path>
              </a:pathLst>
            </a:custGeom>
            <a:solidFill>
              <a:schemeClr val="dk1">
                <a:alpha val="4941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313843" y="5921385"/>
              <a:ext cx="129762" cy="96242"/>
            </a:xfrm>
            <a:custGeom>
              <a:rect b="b" l="l" r="r" t="t"/>
              <a:pathLst>
                <a:path extrusionOk="0" h="95" w="126">
                  <a:moveTo>
                    <a:pt x="126" y="92"/>
                  </a:moveTo>
                  <a:cubicBezTo>
                    <a:pt x="126" y="93"/>
                    <a:pt x="126" y="93"/>
                    <a:pt x="126" y="93"/>
                  </a:cubicBezTo>
                  <a:cubicBezTo>
                    <a:pt x="126" y="94"/>
                    <a:pt x="126" y="94"/>
                    <a:pt x="125" y="94"/>
                  </a:cubicBezTo>
                  <a:cubicBezTo>
                    <a:pt x="125" y="94"/>
                    <a:pt x="124" y="94"/>
                    <a:pt x="123" y="95"/>
                  </a:cubicBezTo>
                  <a:cubicBezTo>
                    <a:pt x="123" y="95"/>
                    <a:pt x="122" y="95"/>
                    <a:pt x="121" y="95"/>
                  </a:cubicBezTo>
                  <a:cubicBezTo>
                    <a:pt x="119" y="95"/>
                    <a:pt x="118" y="95"/>
                    <a:pt x="118" y="95"/>
                  </a:cubicBezTo>
                  <a:cubicBezTo>
                    <a:pt x="117" y="94"/>
                    <a:pt x="116" y="94"/>
                    <a:pt x="116" y="94"/>
                  </a:cubicBezTo>
                  <a:cubicBezTo>
                    <a:pt x="115" y="94"/>
                    <a:pt x="115" y="94"/>
                    <a:pt x="115" y="93"/>
                  </a:cubicBezTo>
                  <a:cubicBezTo>
                    <a:pt x="115" y="93"/>
                    <a:pt x="115" y="93"/>
                    <a:pt x="115" y="92"/>
                  </a:cubicBezTo>
                  <a:cubicBezTo>
                    <a:pt x="115" y="38"/>
                    <a:pt x="115" y="38"/>
                    <a:pt x="115" y="38"/>
                  </a:cubicBezTo>
                  <a:cubicBezTo>
                    <a:pt x="115" y="34"/>
                    <a:pt x="114" y="30"/>
                    <a:pt x="114" y="26"/>
                  </a:cubicBezTo>
                  <a:cubicBezTo>
                    <a:pt x="113" y="23"/>
                    <a:pt x="112" y="20"/>
                    <a:pt x="110" y="18"/>
                  </a:cubicBezTo>
                  <a:cubicBezTo>
                    <a:pt x="109" y="15"/>
                    <a:pt x="106" y="13"/>
                    <a:pt x="104" y="12"/>
                  </a:cubicBezTo>
                  <a:cubicBezTo>
                    <a:pt x="102" y="11"/>
                    <a:pt x="99" y="10"/>
                    <a:pt x="95" y="10"/>
                  </a:cubicBezTo>
                  <a:cubicBezTo>
                    <a:pt x="91" y="10"/>
                    <a:pt x="87" y="12"/>
                    <a:pt x="83" y="15"/>
                  </a:cubicBezTo>
                  <a:cubicBezTo>
                    <a:pt x="79" y="18"/>
                    <a:pt x="74" y="23"/>
                    <a:pt x="69" y="29"/>
                  </a:cubicBezTo>
                  <a:cubicBezTo>
                    <a:pt x="69" y="92"/>
                    <a:pt x="69" y="92"/>
                    <a:pt x="69" y="92"/>
                  </a:cubicBezTo>
                  <a:cubicBezTo>
                    <a:pt x="69" y="93"/>
                    <a:pt x="69" y="93"/>
                    <a:pt x="69" y="93"/>
                  </a:cubicBezTo>
                  <a:cubicBezTo>
                    <a:pt x="69" y="94"/>
                    <a:pt x="68" y="94"/>
                    <a:pt x="68" y="94"/>
                  </a:cubicBezTo>
                  <a:cubicBezTo>
                    <a:pt x="67" y="94"/>
                    <a:pt x="67" y="94"/>
                    <a:pt x="66" y="95"/>
                  </a:cubicBezTo>
                  <a:cubicBezTo>
                    <a:pt x="65" y="95"/>
                    <a:pt x="64" y="95"/>
                    <a:pt x="63" y="95"/>
                  </a:cubicBezTo>
                  <a:cubicBezTo>
                    <a:pt x="62" y="95"/>
                    <a:pt x="61" y="95"/>
                    <a:pt x="60" y="95"/>
                  </a:cubicBezTo>
                  <a:cubicBezTo>
                    <a:pt x="60" y="94"/>
                    <a:pt x="59" y="94"/>
                    <a:pt x="59" y="94"/>
                  </a:cubicBezTo>
                  <a:cubicBezTo>
                    <a:pt x="58" y="94"/>
                    <a:pt x="58" y="94"/>
                    <a:pt x="58" y="93"/>
                  </a:cubicBezTo>
                  <a:cubicBezTo>
                    <a:pt x="58" y="93"/>
                    <a:pt x="57" y="93"/>
                    <a:pt x="57" y="92"/>
                  </a:cubicBezTo>
                  <a:cubicBezTo>
                    <a:pt x="57" y="38"/>
                    <a:pt x="57" y="38"/>
                    <a:pt x="57" y="38"/>
                  </a:cubicBezTo>
                  <a:cubicBezTo>
                    <a:pt x="57" y="34"/>
                    <a:pt x="57" y="30"/>
                    <a:pt x="56" y="26"/>
                  </a:cubicBezTo>
                  <a:cubicBezTo>
                    <a:pt x="56" y="23"/>
                    <a:pt x="54" y="20"/>
                    <a:pt x="53" y="18"/>
                  </a:cubicBezTo>
                  <a:cubicBezTo>
                    <a:pt x="51" y="15"/>
                    <a:pt x="49" y="13"/>
                    <a:pt x="47" y="12"/>
                  </a:cubicBezTo>
                  <a:cubicBezTo>
                    <a:pt x="44" y="11"/>
                    <a:pt x="41" y="10"/>
                    <a:pt x="38" y="10"/>
                  </a:cubicBezTo>
                  <a:cubicBezTo>
                    <a:pt x="34" y="10"/>
                    <a:pt x="30" y="12"/>
                    <a:pt x="25" y="15"/>
                  </a:cubicBezTo>
                  <a:cubicBezTo>
                    <a:pt x="21" y="18"/>
                    <a:pt x="17" y="23"/>
                    <a:pt x="12" y="29"/>
                  </a:cubicBezTo>
                  <a:cubicBezTo>
                    <a:pt x="12" y="92"/>
                    <a:pt x="12" y="92"/>
                    <a:pt x="12" y="92"/>
                  </a:cubicBezTo>
                  <a:cubicBezTo>
                    <a:pt x="12" y="93"/>
                    <a:pt x="12" y="93"/>
                    <a:pt x="11" y="93"/>
                  </a:cubicBezTo>
                  <a:cubicBezTo>
                    <a:pt x="11" y="94"/>
                    <a:pt x="11" y="94"/>
                    <a:pt x="10" y="94"/>
                  </a:cubicBezTo>
                  <a:cubicBezTo>
                    <a:pt x="10" y="94"/>
                    <a:pt x="9" y="94"/>
                    <a:pt x="9" y="95"/>
                  </a:cubicBezTo>
                  <a:cubicBezTo>
                    <a:pt x="8" y="95"/>
                    <a:pt x="7" y="95"/>
                    <a:pt x="6" y="95"/>
                  </a:cubicBezTo>
                  <a:cubicBezTo>
                    <a:pt x="5" y="95"/>
                    <a:pt x="4" y="95"/>
                    <a:pt x="3" y="95"/>
                  </a:cubicBezTo>
                  <a:cubicBezTo>
                    <a:pt x="2" y="94"/>
                    <a:pt x="2" y="94"/>
                    <a:pt x="1" y="94"/>
                  </a:cubicBezTo>
                  <a:cubicBezTo>
                    <a:pt x="1" y="94"/>
                    <a:pt x="0" y="94"/>
                    <a:pt x="0" y="93"/>
                  </a:cubicBezTo>
                  <a:cubicBezTo>
                    <a:pt x="0" y="93"/>
                    <a:pt x="0" y="93"/>
                    <a:pt x="0" y="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2" y="2"/>
                    <a:pt x="2" y="2"/>
                    <a:pt x="3" y="1"/>
                  </a:cubicBezTo>
                  <a:cubicBezTo>
                    <a:pt x="4" y="1"/>
                    <a:pt x="5" y="1"/>
                    <a:pt x="6" y="1"/>
                  </a:cubicBezTo>
                  <a:cubicBezTo>
                    <a:pt x="7" y="1"/>
                    <a:pt x="8" y="1"/>
                    <a:pt x="8" y="1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2"/>
                    <a:pt x="11" y="2"/>
                    <a:pt x="11" y="3"/>
                  </a:cubicBezTo>
                  <a:cubicBezTo>
                    <a:pt x="11" y="3"/>
                    <a:pt x="11" y="3"/>
                    <a:pt x="11" y="4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6" y="11"/>
                    <a:pt x="21" y="7"/>
                    <a:pt x="26" y="4"/>
                  </a:cubicBezTo>
                  <a:cubicBezTo>
                    <a:pt x="30" y="1"/>
                    <a:pt x="35" y="0"/>
                    <a:pt x="39" y="0"/>
                  </a:cubicBezTo>
                  <a:cubicBezTo>
                    <a:pt x="43" y="0"/>
                    <a:pt x="46" y="1"/>
                    <a:pt x="49" y="2"/>
                  </a:cubicBezTo>
                  <a:cubicBezTo>
                    <a:pt x="52" y="2"/>
                    <a:pt x="55" y="4"/>
                    <a:pt x="57" y="5"/>
                  </a:cubicBezTo>
                  <a:cubicBezTo>
                    <a:pt x="59" y="7"/>
                    <a:pt x="61" y="9"/>
                    <a:pt x="63" y="11"/>
                  </a:cubicBezTo>
                  <a:cubicBezTo>
                    <a:pt x="64" y="13"/>
                    <a:pt x="65" y="16"/>
                    <a:pt x="66" y="18"/>
                  </a:cubicBezTo>
                  <a:cubicBezTo>
                    <a:pt x="69" y="15"/>
                    <a:pt x="72" y="12"/>
                    <a:pt x="75" y="10"/>
                  </a:cubicBezTo>
                  <a:cubicBezTo>
                    <a:pt x="78" y="7"/>
                    <a:pt x="80" y="6"/>
                    <a:pt x="83" y="4"/>
                  </a:cubicBezTo>
                  <a:cubicBezTo>
                    <a:pt x="85" y="3"/>
                    <a:pt x="88" y="2"/>
                    <a:pt x="90" y="1"/>
                  </a:cubicBezTo>
                  <a:cubicBezTo>
                    <a:pt x="92" y="1"/>
                    <a:pt x="94" y="0"/>
                    <a:pt x="97" y="0"/>
                  </a:cubicBezTo>
                  <a:cubicBezTo>
                    <a:pt x="102" y="0"/>
                    <a:pt x="107" y="1"/>
                    <a:pt x="111" y="3"/>
                  </a:cubicBezTo>
                  <a:cubicBezTo>
                    <a:pt x="115" y="5"/>
                    <a:pt x="118" y="8"/>
                    <a:pt x="120" y="11"/>
                  </a:cubicBezTo>
                  <a:cubicBezTo>
                    <a:pt x="122" y="14"/>
                    <a:pt x="124" y="18"/>
                    <a:pt x="125" y="23"/>
                  </a:cubicBezTo>
                  <a:cubicBezTo>
                    <a:pt x="126" y="27"/>
                    <a:pt x="126" y="32"/>
                    <a:pt x="126" y="37"/>
                  </a:cubicBezTo>
                  <a:lnTo>
                    <a:pt x="126" y="92"/>
                  </a:lnTo>
                  <a:close/>
                </a:path>
              </a:pathLst>
            </a:custGeom>
            <a:solidFill>
              <a:schemeClr val="dk1">
                <a:alpha val="4941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467342" y="5879473"/>
              <a:ext cx="77541" cy="138155"/>
            </a:xfrm>
            <a:custGeom>
              <a:rect b="b" l="l" r="r" t="t"/>
              <a:pathLst>
                <a:path extrusionOk="0" h="138" w="77">
                  <a:moveTo>
                    <a:pt x="77" y="89"/>
                  </a:moveTo>
                  <a:cubicBezTo>
                    <a:pt x="77" y="96"/>
                    <a:pt x="76" y="103"/>
                    <a:pt x="75" y="109"/>
                  </a:cubicBezTo>
                  <a:cubicBezTo>
                    <a:pt x="73" y="115"/>
                    <a:pt x="71" y="120"/>
                    <a:pt x="67" y="125"/>
                  </a:cubicBezTo>
                  <a:cubicBezTo>
                    <a:pt x="64" y="129"/>
                    <a:pt x="60" y="132"/>
                    <a:pt x="55" y="134"/>
                  </a:cubicBezTo>
                  <a:cubicBezTo>
                    <a:pt x="51" y="137"/>
                    <a:pt x="45" y="138"/>
                    <a:pt x="39" y="138"/>
                  </a:cubicBezTo>
                  <a:cubicBezTo>
                    <a:pt x="36" y="138"/>
                    <a:pt x="34" y="138"/>
                    <a:pt x="31" y="137"/>
                  </a:cubicBezTo>
                  <a:cubicBezTo>
                    <a:pt x="29" y="136"/>
                    <a:pt x="27" y="136"/>
                    <a:pt x="25" y="134"/>
                  </a:cubicBezTo>
                  <a:cubicBezTo>
                    <a:pt x="22" y="133"/>
                    <a:pt x="20" y="132"/>
                    <a:pt x="18" y="130"/>
                  </a:cubicBezTo>
                  <a:cubicBezTo>
                    <a:pt x="16" y="128"/>
                    <a:pt x="13" y="125"/>
                    <a:pt x="10" y="123"/>
                  </a:cubicBezTo>
                  <a:cubicBezTo>
                    <a:pt x="10" y="134"/>
                    <a:pt x="10" y="134"/>
                    <a:pt x="10" y="134"/>
                  </a:cubicBezTo>
                  <a:cubicBezTo>
                    <a:pt x="10" y="135"/>
                    <a:pt x="10" y="135"/>
                    <a:pt x="10" y="135"/>
                  </a:cubicBezTo>
                  <a:cubicBezTo>
                    <a:pt x="10" y="136"/>
                    <a:pt x="10" y="136"/>
                    <a:pt x="9" y="136"/>
                  </a:cubicBezTo>
                  <a:cubicBezTo>
                    <a:pt x="9" y="136"/>
                    <a:pt x="8" y="137"/>
                    <a:pt x="7" y="137"/>
                  </a:cubicBezTo>
                  <a:cubicBezTo>
                    <a:pt x="7" y="137"/>
                    <a:pt x="6" y="137"/>
                    <a:pt x="5" y="137"/>
                  </a:cubicBezTo>
                  <a:cubicBezTo>
                    <a:pt x="4" y="137"/>
                    <a:pt x="3" y="137"/>
                    <a:pt x="2" y="137"/>
                  </a:cubicBezTo>
                  <a:cubicBezTo>
                    <a:pt x="2" y="137"/>
                    <a:pt x="1" y="136"/>
                    <a:pt x="1" y="136"/>
                  </a:cubicBezTo>
                  <a:cubicBezTo>
                    <a:pt x="0" y="136"/>
                    <a:pt x="0" y="136"/>
                    <a:pt x="0" y="135"/>
                  </a:cubicBezTo>
                  <a:cubicBezTo>
                    <a:pt x="0" y="135"/>
                    <a:pt x="0" y="135"/>
                    <a:pt x="0" y="13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7" y="0"/>
                    <a:pt x="8" y="0"/>
                    <a:pt x="8" y="0"/>
                  </a:cubicBezTo>
                  <a:cubicBezTo>
                    <a:pt x="9" y="0"/>
                    <a:pt x="10" y="0"/>
                    <a:pt x="10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2"/>
                    <a:pt x="11" y="2"/>
                    <a:pt x="11" y="3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14" y="55"/>
                    <a:pt x="17" y="52"/>
                    <a:pt x="19" y="50"/>
                  </a:cubicBezTo>
                  <a:cubicBezTo>
                    <a:pt x="22" y="48"/>
                    <a:pt x="24" y="47"/>
                    <a:pt x="27" y="46"/>
                  </a:cubicBezTo>
                  <a:cubicBezTo>
                    <a:pt x="29" y="44"/>
                    <a:pt x="32" y="44"/>
                    <a:pt x="34" y="43"/>
                  </a:cubicBezTo>
                  <a:cubicBezTo>
                    <a:pt x="36" y="42"/>
                    <a:pt x="39" y="42"/>
                    <a:pt x="41" y="42"/>
                  </a:cubicBezTo>
                  <a:cubicBezTo>
                    <a:pt x="48" y="42"/>
                    <a:pt x="53" y="43"/>
                    <a:pt x="58" y="46"/>
                  </a:cubicBezTo>
                  <a:cubicBezTo>
                    <a:pt x="62" y="48"/>
                    <a:pt x="66" y="52"/>
                    <a:pt x="69" y="56"/>
                  </a:cubicBezTo>
                  <a:cubicBezTo>
                    <a:pt x="72" y="60"/>
                    <a:pt x="74" y="65"/>
                    <a:pt x="75" y="71"/>
                  </a:cubicBezTo>
                  <a:cubicBezTo>
                    <a:pt x="76" y="76"/>
                    <a:pt x="77" y="83"/>
                    <a:pt x="77" y="89"/>
                  </a:cubicBezTo>
                  <a:close/>
                  <a:moveTo>
                    <a:pt x="65" y="91"/>
                  </a:moveTo>
                  <a:cubicBezTo>
                    <a:pt x="65" y="86"/>
                    <a:pt x="64" y="81"/>
                    <a:pt x="64" y="76"/>
                  </a:cubicBezTo>
                  <a:cubicBezTo>
                    <a:pt x="63" y="72"/>
                    <a:pt x="62" y="68"/>
                    <a:pt x="60" y="64"/>
                  </a:cubicBezTo>
                  <a:cubicBezTo>
                    <a:pt x="58" y="61"/>
                    <a:pt x="55" y="58"/>
                    <a:pt x="52" y="55"/>
                  </a:cubicBezTo>
                  <a:cubicBezTo>
                    <a:pt x="49" y="53"/>
                    <a:pt x="45" y="52"/>
                    <a:pt x="40" y="52"/>
                  </a:cubicBezTo>
                  <a:cubicBezTo>
                    <a:pt x="38" y="52"/>
                    <a:pt x="36" y="53"/>
                    <a:pt x="34" y="53"/>
                  </a:cubicBezTo>
                  <a:cubicBezTo>
                    <a:pt x="31" y="54"/>
                    <a:pt x="29" y="55"/>
                    <a:pt x="27" y="56"/>
                  </a:cubicBezTo>
                  <a:cubicBezTo>
                    <a:pt x="24" y="58"/>
                    <a:pt x="22" y="60"/>
                    <a:pt x="19" y="62"/>
                  </a:cubicBezTo>
                  <a:cubicBezTo>
                    <a:pt x="17" y="65"/>
                    <a:pt x="14" y="68"/>
                    <a:pt x="11" y="71"/>
                  </a:cubicBezTo>
                  <a:cubicBezTo>
                    <a:pt x="11" y="110"/>
                    <a:pt x="11" y="110"/>
                    <a:pt x="11" y="110"/>
                  </a:cubicBezTo>
                  <a:cubicBezTo>
                    <a:pt x="16" y="115"/>
                    <a:pt x="21" y="120"/>
                    <a:pt x="26" y="123"/>
                  </a:cubicBezTo>
                  <a:cubicBezTo>
                    <a:pt x="30" y="126"/>
                    <a:pt x="35" y="128"/>
                    <a:pt x="40" y="128"/>
                  </a:cubicBezTo>
                  <a:cubicBezTo>
                    <a:pt x="44" y="128"/>
                    <a:pt x="48" y="127"/>
                    <a:pt x="51" y="125"/>
                  </a:cubicBezTo>
                  <a:cubicBezTo>
                    <a:pt x="54" y="122"/>
                    <a:pt x="57" y="120"/>
                    <a:pt x="59" y="116"/>
                  </a:cubicBezTo>
                  <a:cubicBezTo>
                    <a:pt x="61" y="113"/>
                    <a:pt x="63" y="109"/>
                    <a:pt x="63" y="104"/>
                  </a:cubicBezTo>
                  <a:cubicBezTo>
                    <a:pt x="64" y="100"/>
                    <a:pt x="65" y="95"/>
                    <a:pt x="65" y="91"/>
                  </a:cubicBezTo>
                  <a:close/>
                </a:path>
              </a:pathLst>
            </a:custGeom>
            <a:solidFill>
              <a:schemeClr val="dk1">
                <a:alpha val="4941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555960" y="5921385"/>
              <a:ext cx="80706" cy="96242"/>
            </a:xfrm>
            <a:custGeom>
              <a:rect b="b" l="l" r="r" t="t"/>
              <a:pathLst>
                <a:path extrusionOk="0" h="96" w="78">
                  <a:moveTo>
                    <a:pt x="78" y="43"/>
                  </a:moveTo>
                  <a:cubicBezTo>
                    <a:pt x="78" y="46"/>
                    <a:pt x="78" y="47"/>
                    <a:pt x="76" y="48"/>
                  </a:cubicBezTo>
                  <a:cubicBezTo>
                    <a:pt x="75" y="49"/>
                    <a:pt x="74" y="50"/>
                    <a:pt x="7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5"/>
                    <a:pt x="13" y="60"/>
                    <a:pt x="14" y="64"/>
                  </a:cubicBezTo>
                  <a:cubicBezTo>
                    <a:pt x="15" y="69"/>
                    <a:pt x="17" y="73"/>
                    <a:pt x="19" y="76"/>
                  </a:cubicBezTo>
                  <a:cubicBezTo>
                    <a:pt x="22" y="79"/>
                    <a:pt x="25" y="81"/>
                    <a:pt x="29" y="83"/>
                  </a:cubicBezTo>
                  <a:cubicBezTo>
                    <a:pt x="33" y="85"/>
                    <a:pt x="38" y="86"/>
                    <a:pt x="44" y="86"/>
                  </a:cubicBezTo>
                  <a:cubicBezTo>
                    <a:pt x="48" y="86"/>
                    <a:pt x="51" y="85"/>
                    <a:pt x="55" y="85"/>
                  </a:cubicBezTo>
                  <a:cubicBezTo>
                    <a:pt x="58" y="84"/>
                    <a:pt x="61" y="83"/>
                    <a:pt x="63" y="82"/>
                  </a:cubicBezTo>
                  <a:cubicBezTo>
                    <a:pt x="66" y="81"/>
                    <a:pt x="67" y="81"/>
                    <a:pt x="69" y="80"/>
                  </a:cubicBezTo>
                  <a:cubicBezTo>
                    <a:pt x="71" y="79"/>
                    <a:pt x="72" y="79"/>
                    <a:pt x="72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4" y="79"/>
                    <a:pt x="74" y="80"/>
                    <a:pt x="74" y="80"/>
                  </a:cubicBezTo>
                  <a:cubicBezTo>
                    <a:pt x="74" y="80"/>
                    <a:pt x="74" y="81"/>
                    <a:pt x="75" y="82"/>
                  </a:cubicBezTo>
                  <a:cubicBezTo>
                    <a:pt x="75" y="82"/>
                    <a:pt x="75" y="83"/>
                    <a:pt x="75" y="84"/>
                  </a:cubicBezTo>
                  <a:cubicBezTo>
                    <a:pt x="75" y="84"/>
                    <a:pt x="75" y="85"/>
                    <a:pt x="75" y="85"/>
                  </a:cubicBezTo>
                  <a:cubicBezTo>
                    <a:pt x="75" y="86"/>
                    <a:pt x="74" y="86"/>
                    <a:pt x="74" y="86"/>
                  </a:cubicBezTo>
                  <a:cubicBezTo>
                    <a:pt x="74" y="87"/>
                    <a:pt x="74" y="87"/>
                    <a:pt x="74" y="88"/>
                  </a:cubicBezTo>
                  <a:cubicBezTo>
                    <a:pt x="74" y="88"/>
                    <a:pt x="73" y="88"/>
                    <a:pt x="73" y="88"/>
                  </a:cubicBezTo>
                  <a:cubicBezTo>
                    <a:pt x="73" y="89"/>
                    <a:pt x="72" y="89"/>
                    <a:pt x="70" y="90"/>
                  </a:cubicBezTo>
                  <a:cubicBezTo>
                    <a:pt x="68" y="91"/>
                    <a:pt x="66" y="92"/>
                    <a:pt x="63" y="93"/>
                  </a:cubicBezTo>
                  <a:cubicBezTo>
                    <a:pt x="61" y="93"/>
                    <a:pt x="58" y="94"/>
                    <a:pt x="54" y="95"/>
                  </a:cubicBezTo>
                  <a:cubicBezTo>
                    <a:pt x="50" y="95"/>
                    <a:pt x="46" y="96"/>
                    <a:pt x="42" y="96"/>
                  </a:cubicBezTo>
                  <a:cubicBezTo>
                    <a:pt x="35" y="96"/>
                    <a:pt x="29" y="95"/>
                    <a:pt x="24" y="93"/>
                  </a:cubicBezTo>
                  <a:cubicBezTo>
                    <a:pt x="19" y="91"/>
                    <a:pt x="14" y="88"/>
                    <a:pt x="11" y="84"/>
                  </a:cubicBezTo>
                  <a:cubicBezTo>
                    <a:pt x="7" y="80"/>
                    <a:pt x="4" y="75"/>
                    <a:pt x="3" y="69"/>
                  </a:cubicBezTo>
                  <a:cubicBezTo>
                    <a:pt x="1" y="63"/>
                    <a:pt x="0" y="56"/>
                    <a:pt x="0" y="48"/>
                  </a:cubicBezTo>
                  <a:cubicBezTo>
                    <a:pt x="0" y="41"/>
                    <a:pt x="1" y="34"/>
                    <a:pt x="3" y="28"/>
                  </a:cubicBezTo>
                  <a:cubicBezTo>
                    <a:pt x="5" y="22"/>
                    <a:pt x="7" y="17"/>
                    <a:pt x="11" y="13"/>
                  </a:cubicBezTo>
                  <a:cubicBezTo>
                    <a:pt x="14" y="9"/>
                    <a:pt x="19" y="6"/>
                    <a:pt x="24" y="3"/>
                  </a:cubicBezTo>
                  <a:cubicBezTo>
                    <a:pt x="29" y="1"/>
                    <a:pt x="35" y="0"/>
                    <a:pt x="41" y="0"/>
                  </a:cubicBezTo>
                  <a:cubicBezTo>
                    <a:pt x="47" y="0"/>
                    <a:pt x="53" y="1"/>
                    <a:pt x="58" y="4"/>
                  </a:cubicBezTo>
                  <a:cubicBezTo>
                    <a:pt x="62" y="6"/>
                    <a:pt x="66" y="9"/>
                    <a:pt x="69" y="12"/>
                  </a:cubicBezTo>
                  <a:cubicBezTo>
                    <a:pt x="72" y="16"/>
                    <a:pt x="75" y="21"/>
                    <a:pt x="76" y="26"/>
                  </a:cubicBezTo>
                  <a:cubicBezTo>
                    <a:pt x="77" y="30"/>
                    <a:pt x="78" y="36"/>
                    <a:pt x="78" y="41"/>
                  </a:cubicBezTo>
                  <a:lnTo>
                    <a:pt x="78" y="43"/>
                  </a:lnTo>
                  <a:close/>
                  <a:moveTo>
                    <a:pt x="66" y="40"/>
                  </a:moveTo>
                  <a:cubicBezTo>
                    <a:pt x="66" y="31"/>
                    <a:pt x="64" y="23"/>
                    <a:pt x="60" y="18"/>
                  </a:cubicBezTo>
                  <a:cubicBezTo>
                    <a:pt x="55" y="13"/>
                    <a:pt x="49" y="10"/>
                    <a:pt x="40" y="10"/>
                  </a:cubicBezTo>
                  <a:cubicBezTo>
                    <a:pt x="36" y="10"/>
                    <a:pt x="32" y="11"/>
                    <a:pt x="28" y="13"/>
                  </a:cubicBezTo>
                  <a:cubicBezTo>
                    <a:pt x="25" y="14"/>
                    <a:pt x="22" y="17"/>
                    <a:pt x="20" y="19"/>
                  </a:cubicBezTo>
                  <a:cubicBezTo>
                    <a:pt x="17" y="22"/>
                    <a:pt x="16" y="25"/>
                    <a:pt x="14" y="29"/>
                  </a:cubicBezTo>
                  <a:cubicBezTo>
                    <a:pt x="13" y="32"/>
                    <a:pt x="12" y="36"/>
                    <a:pt x="12" y="40"/>
                  </a:cubicBezTo>
                  <a:lnTo>
                    <a:pt x="66" y="40"/>
                  </a:lnTo>
                  <a:close/>
                </a:path>
              </a:pathLst>
            </a:custGeom>
            <a:solidFill>
              <a:schemeClr val="dk1">
                <a:alpha val="4941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54072" y="5921385"/>
              <a:ext cx="49057" cy="96242"/>
            </a:xfrm>
            <a:custGeom>
              <a:rect b="b" l="l" r="r" t="t"/>
              <a:pathLst>
                <a:path extrusionOk="0" h="95" w="49">
                  <a:moveTo>
                    <a:pt x="49" y="8"/>
                  </a:moveTo>
                  <a:cubicBezTo>
                    <a:pt x="49" y="9"/>
                    <a:pt x="49" y="10"/>
                    <a:pt x="49" y="11"/>
                  </a:cubicBezTo>
                  <a:cubicBezTo>
                    <a:pt x="49" y="11"/>
                    <a:pt x="49" y="12"/>
                    <a:pt x="49" y="12"/>
                  </a:cubicBezTo>
                  <a:cubicBezTo>
                    <a:pt x="49" y="13"/>
                    <a:pt x="48" y="13"/>
                    <a:pt x="48" y="13"/>
                  </a:cubicBezTo>
                  <a:cubicBezTo>
                    <a:pt x="48" y="14"/>
                    <a:pt x="48" y="14"/>
                    <a:pt x="47" y="14"/>
                  </a:cubicBezTo>
                  <a:cubicBezTo>
                    <a:pt x="47" y="14"/>
                    <a:pt x="46" y="14"/>
                    <a:pt x="45" y="13"/>
                  </a:cubicBezTo>
                  <a:cubicBezTo>
                    <a:pt x="44" y="13"/>
                    <a:pt x="43" y="13"/>
                    <a:pt x="42" y="12"/>
                  </a:cubicBezTo>
                  <a:cubicBezTo>
                    <a:pt x="41" y="12"/>
                    <a:pt x="40" y="12"/>
                    <a:pt x="39" y="11"/>
                  </a:cubicBezTo>
                  <a:cubicBezTo>
                    <a:pt x="38" y="11"/>
                    <a:pt x="36" y="11"/>
                    <a:pt x="35" y="11"/>
                  </a:cubicBezTo>
                  <a:cubicBezTo>
                    <a:pt x="33" y="11"/>
                    <a:pt x="31" y="11"/>
                    <a:pt x="30" y="12"/>
                  </a:cubicBezTo>
                  <a:cubicBezTo>
                    <a:pt x="28" y="13"/>
                    <a:pt x="26" y="14"/>
                    <a:pt x="24" y="16"/>
                  </a:cubicBezTo>
                  <a:cubicBezTo>
                    <a:pt x="22" y="17"/>
                    <a:pt x="20" y="20"/>
                    <a:pt x="18" y="22"/>
                  </a:cubicBezTo>
                  <a:cubicBezTo>
                    <a:pt x="16" y="25"/>
                    <a:pt x="14" y="28"/>
                    <a:pt x="12" y="32"/>
                  </a:cubicBezTo>
                  <a:cubicBezTo>
                    <a:pt x="12" y="92"/>
                    <a:pt x="12" y="92"/>
                    <a:pt x="12" y="92"/>
                  </a:cubicBezTo>
                  <a:cubicBezTo>
                    <a:pt x="12" y="93"/>
                    <a:pt x="12" y="93"/>
                    <a:pt x="11" y="93"/>
                  </a:cubicBezTo>
                  <a:cubicBezTo>
                    <a:pt x="11" y="94"/>
                    <a:pt x="11" y="94"/>
                    <a:pt x="10" y="94"/>
                  </a:cubicBezTo>
                  <a:cubicBezTo>
                    <a:pt x="10" y="94"/>
                    <a:pt x="9" y="94"/>
                    <a:pt x="9" y="95"/>
                  </a:cubicBezTo>
                  <a:cubicBezTo>
                    <a:pt x="8" y="95"/>
                    <a:pt x="7" y="95"/>
                    <a:pt x="6" y="95"/>
                  </a:cubicBezTo>
                  <a:cubicBezTo>
                    <a:pt x="5" y="95"/>
                    <a:pt x="4" y="95"/>
                    <a:pt x="3" y="95"/>
                  </a:cubicBezTo>
                  <a:cubicBezTo>
                    <a:pt x="2" y="94"/>
                    <a:pt x="2" y="94"/>
                    <a:pt x="1" y="94"/>
                  </a:cubicBezTo>
                  <a:cubicBezTo>
                    <a:pt x="1" y="94"/>
                    <a:pt x="0" y="94"/>
                    <a:pt x="0" y="93"/>
                  </a:cubicBezTo>
                  <a:cubicBezTo>
                    <a:pt x="0" y="93"/>
                    <a:pt x="0" y="93"/>
                    <a:pt x="0" y="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2" y="2"/>
                    <a:pt x="2" y="2"/>
                    <a:pt x="3" y="1"/>
                  </a:cubicBezTo>
                  <a:cubicBezTo>
                    <a:pt x="4" y="1"/>
                    <a:pt x="4" y="1"/>
                    <a:pt x="6" y="1"/>
                  </a:cubicBezTo>
                  <a:cubicBezTo>
                    <a:pt x="7" y="1"/>
                    <a:pt x="8" y="1"/>
                    <a:pt x="8" y="1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2"/>
                    <a:pt x="11" y="2"/>
                    <a:pt x="11" y="3"/>
                  </a:cubicBezTo>
                  <a:cubicBezTo>
                    <a:pt x="11" y="3"/>
                    <a:pt x="11" y="3"/>
                    <a:pt x="11" y="4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4" y="14"/>
                    <a:pt x="16" y="11"/>
                    <a:pt x="18" y="9"/>
                  </a:cubicBezTo>
                  <a:cubicBezTo>
                    <a:pt x="20" y="7"/>
                    <a:pt x="22" y="5"/>
                    <a:pt x="24" y="3"/>
                  </a:cubicBezTo>
                  <a:cubicBezTo>
                    <a:pt x="26" y="2"/>
                    <a:pt x="28" y="1"/>
                    <a:pt x="30" y="1"/>
                  </a:cubicBezTo>
                  <a:cubicBezTo>
                    <a:pt x="32" y="0"/>
                    <a:pt x="34" y="0"/>
                    <a:pt x="36" y="0"/>
                  </a:cubicBezTo>
                  <a:cubicBezTo>
                    <a:pt x="37" y="0"/>
                    <a:pt x="38" y="0"/>
                    <a:pt x="39" y="0"/>
                  </a:cubicBezTo>
                  <a:cubicBezTo>
                    <a:pt x="40" y="0"/>
                    <a:pt x="41" y="1"/>
                    <a:pt x="42" y="1"/>
                  </a:cubicBezTo>
                  <a:cubicBezTo>
                    <a:pt x="44" y="1"/>
                    <a:pt x="45" y="1"/>
                    <a:pt x="46" y="2"/>
                  </a:cubicBezTo>
                  <a:cubicBezTo>
                    <a:pt x="47" y="2"/>
                    <a:pt x="47" y="3"/>
                    <a:pt x="48" y="3"/>
                  </a:cubicBezTo>
                  <a:cubicBezTo>
                    <a:pt x="48" y="3"/>
                    <a:pt x="48" y="3"/>
                    <a:pt x="49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49" y="5"/>
                    <a:pt x="49" y="5"/>
                    <a:pt x="49" y="6"/>
                  </a:cubicBezTo>
                  <a:cubicBezTo>
                    <a:pt x="49" y="7"/>
                    <a:pt x="49" y="7"/>
                    <a:pt x="49" y="8"/>
                  </a:cubicBezTo>
                  <a:close/>
                </a:path>
              </a:pathLst>
            </a:custGeom>
            <a:solidFill>
              <a:schemeClr val="dk1">
                <a:alpha val="4941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701546" y="5921385"/>
              <a:ext cx="61717" cy="96242"/>
            </a:xfrm>
            <a:custGeom>
              <a:rect b="b" l="l" r="r" t="t"/>
              <a:pathLst>
                <a:path extrusionOk="0" h="96" w="60">
                  <a:moveTo>
                    <a:pt x="60" y="69"/>
                  </a:moveTo>
                  <a:cubicBezTo>
                    <a:pt x="60" y="73"/>
                    <a:pt x="59" y="77"/>
                    <a:pt x="58" y="80"/>
                  </a:cubicBezTo>
                  <a:cubicBezTo>
                    <a:pt x="56" y="83"/>
                    <a:pt x="54" y="86"/>
                    <a:pt x="51" y="89"/>
                  </a:cubicBezTo>
                  <a:cubicBezTo>
                    <a:pt x="48" y="91"/>
                    <a:pt x="45" y="93"/>
                    <a:pt x="41" y="94"/>
                  </a:cubicBezTo>
                  <a:cubicBezTo>
                    <a:pt x="37" y="95"/>
                    <a:pt x="32" y="96"/>
                    <a:pt x="27" y="96"/>
                  </a:cubicBezTo>
                  <a:cubicBezTo>
                    <a:pt x="24" y="96"/>
                    <a:pt x="21" y="96"/>
                    <a:pt x="19" y="95"/>
                  </a:cubicBezTo>
                  <a:cubicBezTo>
                    <a:pt x="16" y="95"/>
                    <a:pt x="13" y="94"/>
                    <a:pt x="11" y="93"/>
                  </a:cubicBezTo>
                  <a:cubicBezTo>
                    <a:pt x="9" y="92"/>
                    <a:pt x="7" y="92"/>
                    <a:pt x="6" y="91"/>
                  </a:cubicBezTo>
                  <a:cubicBezTo>
                    <a:pt x="4" y="90"/>
                    <a:pt x="3" y="89"/>
                    <a:pt x="2" y="89"/>
                  </a:cubicBezTo>
                  <a:cubicBezTo>
                    <a:pt x="1" y="88"/>
                    <a:pt x="1" y="87"/>
                    <a:pt x="1" y="86"/>
                  </a:cubicBezTo>
                  <a:cubicBezTo>
                    <a:pt x="0" y="85"/>
                    <a:pt x="0" y="84"/>
                    <a:pt x="0" y="82"/>
                  </a:cubicBezTo>
                  <a:cubicBezTo>
                    <a:pt x="0" y="81"/>
                    <a:pt x="0" y="81"/>
                    <a:pt x="0" y="80"/>
                  </a:cubicBezTo>
                  <a:cubicBezTo>
                    <a:pt x="0" y="79"/>
                    <a:pt x="1" y="79"/>
                    <a:pt x="1" y="78"/>
                  </a:cubicBezTo>
                  <a:cubicBezTo>
                    <a:pt x="1" y="78"/>
                    <a:pt x="1" y="78"/>
                    <a:pt x="2" y="77"/>
                  </a:cubicBezTo>
                  <a:cubicBezTo>
                    <a:pt x="2" y="77"/>
                    <a:pt x="2" y="77"/>
                    <a:pt x="3" y="77"/>
                  </a:cubicBezTo>
                  <a:cubicBezTo>
                    <a:pt x="3" y="77"/>
                    <a:pt x="4" y="77"/>
                    <a:pt x="6" y="78"/>
                  </a:cubicBezTo>
                  <a:cubicBezTo>
                    <a:pt x="7" y="79"/>
                    <a:pt x="9" y="80"/>
                    <a:pt x="11" y="81"/>
                  </a:cubicBezTo>
                  <a:cubicBezTo>
                    <a:pt x="13" y="82"/>
                    <a:pt x="15" y="83"/>
                    <a:pt x="18" y="84"/>
                  </a:cubicBezTo>
                  <a:cubicBezTo>
                    <a:pt x="21" y="85"/>
                    <a:pt x="24" y="86"/>
                    <a:pt x="28" y="86"/>
                  </a:cubicBezTo>
                  <a:cubicBezTo>
                    <a:pt x="31" y="86"/>
                    <a:pt x="34" y="85"/>
                    <a:pt x="36" y="85"/>
                  </a:cubicBezTo>
                  <a:cubicBezTo>
                    <a:pt x="39" y="84"/>
                    <a:pt x="41" y="83"/>
                    <a:pt x="43" y="82"/>
                  </a:cubicBezTo>
                  <a:cubicBezTo>
                    <a:pt x="45" y="80"/>
                    <a:pt x="46" y="79"/>
                    <a:pt x="47" y="77"/>
                  </a:cubicBezTo>
                  <a:cubicBezTo>
                    <a:pt x="48" y="75"/>
                    <a:pt x="49" y="72"/>
                    <a:pt x="49" y="70"/>
                  </a:cubicBezTo>
                  <a:cubicBezTo>
                    <a:pt x="49" y="67"/>
                    <a:pt x="48" y="65"/>
                    <a:pt x="47" y="63"/>
                  </a:cubicBezTo>
                  <a:cubicBezTo>
                    <a:pt x="45" y="61"/>
                    <a:pt x="44" y="59"/>
                    <a:pt x="42" y="58"/>
                  </a:cubicBezTo>
                  <a:cubicBezTo>
                    <a:pt x="39" y="56"/>
                    <a:pt x="37" y="55"/>
                    <a:pt x="34" y="54"/>
                  </a:cubicBezTo>
                  <a:cubicBezTo>
                    <a:pt x="32" y="53"/>
                    <a:pt x="29" y="52"/>
                    <a:pt x="26" y="51"/>
                  </a:cubicBezTo>
                  <a:cubicBezTo>
                    <a:pt x="23" y="50"/>
                    <a:pt x="20" y="48"/>
                    <a:pt x="18" y="47"/>
                  </a:cubicBezTo>
                  <a:cubicBezTo>
                    <a:pt x="15" y="46"/>
                    <a:pt x="12" y="44"/>
                    <a:pt x="10" y="42"/>
                  </a:cubicBezTo>
                  <a:cubicBezTo>
                    <a:pt x="8" y="40"/>
                    <a:pt x="7" y="38"/>
                    <a:pt x="5" y="35"/>
                  </a:cubicBezTo>
                  <a:cubicBezTo>
                    <a:pt x="4" y="32"/>
                    <a:pt x="3" y="29"/>
                    <a:pt x="3" y="25"/>
                  </a:cubicBezTo>
                  <a:cubicBezTo>
                    <a:pt x="3" y="22"/>
                    <a:pt x="4" y="19"/>
                    <a:pt x="5" y="16"/>
                  </a:cubicBezTo>
                  <a:cubicBezTo>
                    <a:pt x="6" y="13"/>
                    <a:pt x="8" y="10"/>
                    <a:pt x="10" y="8"/>
                  </a:cubicBezTo>
                  <a:cubicBezTo>
                    <a:pt x="13" y="6"/>
                    <a:pt x="16" y="4"/>
                    <a:pt x="20" y="2"/>
                  </a:cubicBezTo>
                  <a:cubicBezTo>
                    <a:pt x="24" y="1"/>
                    <a:pt x="28" y="0"/>
                    <a:pt x="33" y="0"/>
                  </a:cubicBezTo>
                  <a:cubicBezTo>
                    <a:pt x="36" y="0"/>
                    <a:pt x="38" y="0"/>
                    <a:pt x="40" y="1"/>
                  </a:cubicBezTo>
                  <a:cubicBezTo>
                    <a:pt x="42" y="1"/>
                    <a:pt x="44" y="2"/>
                    <a:pt x="46" y="2"/>
                  </a:cubicBezTo>
                  <a:cubicBezTo>
                    <a:pt x="48" y="3"/>
                    <a:pt x="49" y="3"/>
                    <a:pt x="51" y="4"/>
                  </a:cubicBezTo>
                  <a:cubicBezTo>
                    <a:pt x="52" y="5"/>
                    <a:pt x="53" y="5"/>
                    <a:pt x="54" y="6"/>
                  </a:cubicBezTo>
                  <a:cubicBezTo>
                    <a:pt x="54" y="6"/>
                    <a:pt x="55" y="7"/>
                    <a:pt x="55" y="7"/>
                  </a:cubicBezTo>
                  <a:cubicBezTo>
                    <a:pt x="55" y="8"/>
                    <a:pt x="55" y="8"/>
                    <a:pt x="56" y="8"/>
                  </a:cubicBezTo>
                  <a:cubicBezTo>
                    <a:pt x="56" y="9"/>
                    <a:pt x="56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3"/>
                    <a:pt x="56" y="13"/>
                    <a:pt x="56" y="14"/>
                  </a:cubicBezTo>
                  <a:cubicBezTo>
                    <a:pt x="56" y="14"/>
                    <a:pt x="55" y="15"/>
                    <a:pt x="55" y="15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4" y="17"/>
                    <a:pt x="54" y="17"/>
                    <a:pt x="54" y="17"/>
                  </a:cubicBezTo>
                  <a:cubicBezTo>
                    <a:pt x="53" y="17"/>
                    <a:pt x="52" y="16"/>
                    <a:pt x="51" y="16"/>
                  </a:cubicBezTo>
                  <a:cubicBezTo>
                    <a:pt x="50" y="15"/>
                    <a:pt x="49" y="14"/>
                    <a:pt x="47" y="13"/>
                  </a:cubicBezTo>
                  <a:cubicBezTo>
                    <a:pt x="45" y="13"/>
                    <a:pt x="43" y="12"/>
                    <a:pt x="41" y="11"/>
                  </a:cubicBezTo>
                  <a:cubicBezTo>
                    <a:pt x="39" y="10"/>
                    <a:pt x="36" y="10"/>
                    <a:pt x="33" y="10"/>
                  </a:cubicBezTo>
                  <a:cubicBezTo>
                    <a:pt x="30" y="10"/>
                    <a:pt x="27" y="10"/>
                    <a:pt x="25" y="11"/>
                  </a:cubicBezTo>
                  <a:cubicBezTo>
                    <a:pt x="22" y="12"/>
                    <a:pt x="21" y="13"/>
                    <a:pt x="19" y="14"/>
                  </a:cubicBezTo>
                  <a:cubicBezTo>
                    <a:pt x="18" y="15"/>
                    <a:pt x="16" y="17"/>
                    <a:pt x="16" y="19"/>
                  </a:cubicBezTo>
                  <a:cubicBezTo>
                    <a:pt x="15" y="20"/>
                    <a:pt x="15" y="22"/>
                    <a:pt x="15" y="24"/>
                  </a:cubicBezTo>
                  <a:cubicBezTo>
                    <a:pt x="15" y="27"/>
                    <a:pt x="15" y="30"/>
                    <a:pt x="16" y="32"/>
                  </a:cubicBezTo>
                  <a:cubicBezTo>
                    <a:pt x="18" y="34"/>
                    <a:pt x="20" y="35"/>
                    <a:pt x="22" y="37"/>
                  </a:cubicBezTo>
                  <a:cubicBezTo>
                    <a:pt x="24" y="38"/>
                    <a:pt x="26" y="39"/>
                    <a:pt x="29" y="41"/>
                  </a:cubicBezTo>
                  <a:cubicBezTo>
                    <a:pt x="32" y="42"/>
                    <a:pt x="35" y="43"/>
                    <a:pt x="37" y="44"/>
                  </a:cubicBezTo>
                  <a:cubicBezTo>
                    <a:pt x="40" y="45"/>
                    <a:pt x="43" y="46"/>
                    <a:pt x="46" y="48"/>
                  </a:cubicBezTo>
                  <a:cubicBezTo>
                    <a:pt x="49" y="49"/>
                    <a:pt x="51" y="50"/>
                    <a:pt x="53" y="52"/>
                  </a:cubicBezTo>
                  <a:cubicBezTo>
                    <a:pt x="55" y="54"/>
                    <a:pt x="57" y="57"/>
                    <a:pt x="58" y="59"/>
                  </a:cubicBezTo>
                  <a:cubicBezTo>
                    <a:pt x="60" y="62"/>
                    <a:pt x="60" y="65"/>
                    <a:pt x="60" y="69"/>
                  </a:cubicBezTo>
                  <a:close/>
                </a:path>
              </a:pathLst>
            </a:custGeom>
            <a:solidFill>
              <a:schemeClr val="dk1">
                <a:alpha val="4941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5432410" y="5711825"/>
              <a:ext cx="136092" cy="153678"/>
            </a:xfrm>
            <a:custGeom>
              <a:rect b="b" l="l" r="r" t="t"/>
              <a:pathLst>
                <a:path extrusionOk="0" h="99" w="86">
                  <a:moveTo>
                    <a:pt x="86" y="99"/>
                  </a:moveTo>
                  <a:lnTo>
                    <a:pt x="86" y="0"/>
                  </a:lnTo>
                  <a:lnTo>
                    <a:pt x="0" y="50"/>
                  </a:lnTo>
                  <a:lnTo>
                    <a:pt x="86" y="99"/>
                  </a:lnTo>
                  <a:close/>
                </a:path>
              </a:pathLst>
            </a:custGeom>
            <a:solidFill>
              <a:srgbClr val="55B33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5432410" y="5711825"/>
              <a:ext cx="136092" cy="153678"/>
            </a:xfrm>
            <a:custGeom>
              <a:rect b="b" l="l" r="r" t="t"/>
              <a:pathLst>
                <a:path extrusionOk="0" h="99" w="86">
                  <a:moveTo>
                    <a:pt x="86" y="99"/>
                  </a:moveTo>
                  <a:lnTo>
                    <a:pt x="86" y="0"/>
                  </a:lnTo>
                  <a:lnTo>
                    <a:pt x="0" y="5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5427663" y="5804963"/>
              <a:ext cx="136092" cy="152125"/>
            </a:xfrm>
            <a:custGeom>
              <a:rect b="b" l="l" r="r" t="t"/>
              <a:pathLst>
                <a:path extrusionOk="0" h="98" w="86">
                  <a:moveTo>
                    <a:pt x="0" y="0"/>
                  </a:moveTo>
                  <a:lnTo>
                    <a:pt x="0" y="98"/>
                  </a:lnTo>
                  <a:lnTo>
                    <a:pt x="86" y="48"/>
                  </a:lnTo>
                  <a:lnTo>
                    <a:pt x="86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98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5432410" y="5894996"/>
              <a:ext cx="136092" cy="153678"/>
            </a:xfrm>
            <a:custGeom>
              <a:rect b="b" l="l" r="r" t="t"/>
              <a:pathLst>
                <a:path extrusionOk="0" h="99" w="86">
                  <a:moveTo>
                    <a:pt x="86" y="99"/>
                  </a:moveTo>
                  <a:lnTo>
                    <a:pt x="86" y="0"/>
                  </a:lnTo>
                  <a:lnTo>
                    <a:pt x="0" y="50"/>
                  </a:lnTo>
                  <a:lnTo>
                    <a:pt x="86" y="99"/>
                  </a:lnTo>
                  <a:close/>
                </a:path>
              </a:pathLst>
            </a:custGeom>
            <a:solidFill>
              <a:srgbClr val="E8382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5582745" y="5711825"/>
              <a:ext cx="136092" cy="153678"/>
            </a:xfrm>
            <a:custGeom>
              <a:rect b="b" l="l" r="r" t="t"/>
              <a:pathLst>
                <a:path extrusionOk="0" h="99" w="86">
                  <a:moveTo>
                    <a:pt x="86" y="50"/>
                  </a:moveTo>
                  <a:lnTo>
                    <a:pt x="0" y="0"/>
                  </a:lnTo>
                  <a:lnTo>
                    <a:pt x="0" y="99"/>
                  </a:lnTo>
                  <a:lnTo>
                    <a:pt x="86" y="50"/>
                  </a:lnTo>
                  <a:close/>
                </a:path>
              </a:pathLst>
            </a:custGeom>
            <a:solidFill>
              <a:srgbClr val="00A0E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"/>
          <p:cNvSpPr txBox="1"/>
          <p:nvPr>
            <p:ph type="title"/>
          </p:nvPr>
        </p:nvSpPr>
        <p:spPr>
          <a:xfrm>
            <a:off x="395536" y="86954"/>
            <a:ext cx="7992888" cy="796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rPr lang="ko-KR"/>
              <a:t>요구사항 분석</a:t>
            </a:r>
            <a:endParaRPr/>
          </a:p>
        </p:txBody>
      </p:sp>
      <p:sp>
        <p:nvSpPr>
          <p:cNvPr id="184" name="Google Shape;184;p7"/>
          <p:cNvSpPr txBox="1"/>
          <p:nvPr>
            <p:ph idx="1" type="body"/>
          </p:nvPr>
        </p:nvSpPr>
        <p:spPr>
          <a:xfrm>
            <a:off x="370002" y="1340768"/>
            <a:ext cx="8009660" cy="576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i="0" lang="ko-KR">
                <a:latin typeface="Calibri"/>
                <a:ea typeface="Calibri"/>
                <a:cs typeface="Calibri"/>
                <a:sym typeface="Calibri"/>
              </a:rPr>
              <a:t>1. 액터 - 액터 정의</a:t>
            </a:r>
            <a:endParaRPr/>
          </a:p>
        </p:txBody>
      </p:sp>
      <p:graphicFrame>
        <p:nvGraphicFramePr>
          <p:cNvPr id="185" name="Google Shape;185;p7"/>
          <p:cNvGraphicFramePr/>
          <p:nvPr/>
        </p:nvGraphicFramePr>
        <p:xfrm>
          <a:off x="683568" y="213285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{EAFCE233-52EF-41A1-B2E9-B79FB3A1F9A1}</a:tableStyleId>
              </a:tblPr>
              <a:tblGrid>
                <a:gridCol w="1656175"/>
                <a:gridCol w="6192700"/>
              </a:tblGrid>
              <a:tr h="408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ko-KR" sz="1600" u="none" cap="none" strike="noStrike"/>
                        <a:t>액터</a:t>
                      </a:r>
                      <a:endParaRPr b="1" sz="1600" u="none" cap="none" strike="noStrike"/>
                    </a:p>
                  </a:txBody>
                  <a:tcPr marT="45725" marB="45725" marR="91450" marL="914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ko-KR" sz="1600" u="none" cap="none" strike="noStrike"/>
                        <a:t>설명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A5A5A5"/>
                    </a:solidFill>
                  </a:tcPr>
                </a:tc>
              </a:tr>
              <a:tr h="408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사용자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의류 관리 웹사이트를 사용하는 최상위 사용자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408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사이트 관리자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회원 관리를 하는 웹사이트 관리자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408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사진 관리자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회원이 업로드한 사진이 의류인지 판별하는 관리자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408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이용자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사진을 업로드 및 수정, 삭제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408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DB</a:t>
                      </a:r>
                      <a:endParaRPr sz="1600" u="none" cap="none" strike="noStrike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사용자가 업로드한 게시글이 저장되어 있는 시스템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"/>
          <p:cNvSpPr txBox="1"/>
          <p:nvPr>
            <p:ph type="title"/>
          </p:nvPr>
        </p:nvSpPr>
        <p:spPr>
          <a:xfrm>
            <a:off x="395536" y="86954"/>
            <a:ext cx="7992888" cy="796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rPr lang="ko-KR"/>
              <a:t>요구사항 분석</a:t>
            </a:r>
            <a:endParaRPr/>
          </a:p>
        </p:txBody>
      </p:sp>
      <p:sp>
        <p:nvSpPr>
          <p:cNvPr id="191" name="Google Shape;191;p8"/>
          <p:cNvSpPr txBox="1"/>
          <p:nvPr>
            <p:ph idx="1" type="body"/>
          </p:nvPr>
        </p:nvSpPr>
        <p:spPr>
          <a:xfrm>
            <a:off x="370002" y="1340768"/>
            <a:ext cx="8009660" cy="576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i="0" lang="ko-KR">
                <a:latin typeface="Calibri"/>
                <a:ea typeface="Calibri"/>
                <a:cs typeface="Calibri"/>
                <a:sym typeface="Calibri"/>
              </a:rPr>
              <a:t>1. 액터 - 액터 다이어그램</a:t>
            </a:r>
            <a:endParaRPr/>
          </a:p>
        </p:txBody>
      </p:sp>
      <p:pic>
        <p:nvPicPr>
          <p:cNvPr id="192" name="Google Shape;19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3648" y="1916832"/>
            <a:ext cx="6624736" cy="3960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"/>
          <p:cNvSpPr txBox="1"/>
          <p:nvPr>
            <p:ph type="title"/>
          </p:nvPr>
        </p:nvSpPr>
        <p:spPr>
          <a:xfrm>
            <a:off x="395536" y="86954"/>
            <a:ext cx="7992888" cy="796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rPr lang="ko-KR"/>
              <a:t>요구사항 분석</a:t>
            </a:r>
            <a:endParaRPr/>
          </a:p>
        </p:txBody>
      </p:sp>
      <p:sp>
        <p:nvSpPr>
          <p:cNvPr id="198" name="Google Shape;198;p9"/>
          <p:cNvSpPr txBox="1"/>
          <p:nvPr>
            <p:ph idx="1" type="body"/>
          </p:nvPr>
        </p:nvSpPr>
        <p:spPr>
          <a:xfrm>
            <a:off x="370002" y="1340768"/>
            <a:ext cx="8009660" cy="576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i="0" lang="ko-KR">
                <a:latin typeface="Calibri"/>
                <a:ea typeface="Calibri"/>
                <a:cs typeface="Calibri"/>
                <a:sym typeface="Calibri"/>
              </a:rPr>
              <a:t>2. 고객 기능 요구사항</a:t>
            </a:r>
            <a:endParaRPr/>
          </a:p>
        </p:txBody>
      </p:sp>
      <p:graphicFrame>
        <p:nvGraphicFramePr>
          <p:cNvPr id="199" name="Google Shape;199;p9"/>
          <p:cNvGraphicFramePr/>
          <p:nvPr/>
        </p:nvGraphicFramePr>
        <p:xfrm>
          <a:off x="442010" y="19168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{EAFCE233-52EF-41A1-B2E9-B79FB3A1F9A1}</a:tableStyleId>
              </a:tblPr>
              <a:tblGrid>
                <a:gridCol w="1737550"/>
                <a:gridCol w="6496900"/>
              </a:tblGrid>
              <a:tr h="484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/>
                        <a:t>구분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/>
                        <a:t>상세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A5A5A5"/>
                    </a:solidFill>
                  </a:tcPr>
                </a:tc>
              </a:tr>
              <a:tr h="405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회원가입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사이트에 가입하지 않은 사용자는 회원가입을 통해 계정을 생성한다. 회원가입 시에는 이름, 전화번호, 아이디, 비밀번호를 입력한다. 이때 전화번호, 아이디가 기존의 사용자와 중복되는지 확인한다.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</a:tr>
              <a:tr h="405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로그인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사용자는 사이트를 이용하기 위해 로그인 해야한다. 로그인 시에는 아이디와 비밀번호를 입력한다.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</a:tr>
              <a:tr h="405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로그아웃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사용자는 로그아웃버튼을 눌러 사이트에서 로그아웃할 수 있다.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</a:tr>
              <a:tr h="405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회원정보 수정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사용자는 비밀번호 입력 후 회원정보를 수정할 수 있다. 이름, 비밀번호, 전화번호를 수정할 수 있다.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</a:tr>
              <a:tr h="405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ID,PW 찾기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사용자가 ID, PW를 분실한 경우 이름, 전화번호를 통해 찾을 수 있다.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</a:tr>
              <a:tr h="405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회원탈퇴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사용자는 회원탈퇴 버튼을 눌러 사이트에서 탈퇴할 수 있다.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</a:tr>
              <a:tr h="405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사진업로드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사용자는 사진 업로드 버튼을 통해 개인 디바이스에 있는 사진을 사이트에 업로드할 수 있다.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</a:tr>
              <a:tr h="405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카테고리 분류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사용자는 원하는 카테고리를 생성하고, 옷을 카테고리에 따라 분류할 수 있다.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</a:tr>
              <a:tr h="405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카테고리별 조회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사용자는 카테고리별로 어떤 옷이 있는지 조회할 수 있다.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</a:tr>
              <a:tr h="405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사진 공유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사용자는 자신의 사진을 다른 사람들과 공유할 수 있다.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"/>
          <p:cNvSpPr txBox="1"/>
          <p:nvPr>
            <p:ph type="title"/>
          </p:nvPr>
        </p:nvSpPr>
        <p:spPr>
          <a:xfrm>
            <a:off x="395536" y="86954"/>
            <a:ext cx="7992888" cy="796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rPr lang="ko-KR"/>
              <a:t>요구사항 분석</a:t>
            </a:r>
            <a:endParaRPr/>
          </a:p>
        </p:txBody>
      </p:sp>
      <p:sp>
        <p:nvSpPr>
          <p:cNvPr id="205" name="Google Shape;205;p10"/>
          <p:cNvSpPr txBox="1"/>
          <p:nvPr>
            <p:ph idx="1" type="body"/>
          </p:nvPr>
        </p:nvSpPr>
        <p:spPr>
          <a:xfrm>
            <a:off x="370002" y="1340768"/>
            <a:ext cx="8009660" cy="576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i="0" lang="ko-KR">
                <a:latin typeface="Calibri"/>
                <a:ea typeface="Calibri"/>
                <a:cs typeface="Calibri"/>
                <a:sym typeface="Calibri"/>
              </a:rPr>
              <a:t>3. 유스케이스 – 유스케이스 목록</a:t>
            </a:r>
            <a:endParaRPr/>
          </a:p>
        </p:txBody>
      </p:sp>
      <p:graphicFrame>
        <p:nvGraphicFramePr>
          <p:cNvPr id="206" name="Google Shape;206;p10"/>
          <p:cNvGraphicFramePr/>
          <p:nvPr/>
        </p:nvGraphicFramePr>
        <p:xfrm>
          <a:off x="454776" y="22048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{EAFCE233-52EF-41A1-B2E9-B79FB3A1F9A1}</a:tableStyleId>
              </a:tblPr>
              <a:tblGrid>
                <a:gridCol w="745625"/>
                <a:gridCol w="1368150"/>
                <a:gridCol w="5315825"/>
                <a:gridCol w="804850"/>
              </a:tblGrid>
              <a:tr h="535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유스케이스 명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설명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우선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순위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solidFill>
                      <a:srgbClr val="A5A5A5"/>
                    </a:solidFill>
                  </a:tcPr>
                </a:tc>
              </a:tr>
              <a:tr h="448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UC001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회원가입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개인정보와 ID, PW를 입력하여 회원가입을 한다.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</a:tr>
              <a:tr h="471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UC002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로그인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가입을 한 사용자는 DB에 등록된 ID와 PW로 로그인을 하여 사이트를 이용한다.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</a:tr>
              <a:tr h="448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UC003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로그아웃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로그인 상태에서 로그아웃 버튼을 클릭하여 로그아웃을 한다.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</a:tr>
              <a:tr h="448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UC004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 찾기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사용자는 DB에 등록된 정보들을 이용하여 ID를 찾는다.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</a:tr>
              <a:tr h="471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UC005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PW 찾기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사용자는 DB에 등록된 ID와 개인 정보들을 이용하여 PW를 찾는다.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</a:tr>
              <a:tr h="471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UC006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회원정보 수정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이용자가 회원정보를 수정하고 싶으면 시스템에 저장되어 있는 이용자의 ID와 PW를 확인후 회원정보를 수정하게 한다.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</a:tr>
              <a:tr h="448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UC007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회원 탈퇴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사용자의 정보를 삭제하고 프로그램에서 탈퇴할 수 있게 한다.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"/>
          <p:cNvSpPr txBox="1"/>
          <p:nvPr>
            <p:ph type="title"/>
          </p:nvPr>
        </p:nvSpPr>
        <p:spPr>
          <a:xfrm>
            <a:off x="395536" y="86954"/>
            <a:ext cx="7992888" cy="796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rPr lang="ko-KR"/>
              <a:t>요구사항 분석</a:t>
            </a:r>
            <a:endParaRPr/>
          </a:p>
        </p:txBody>
      </p:sp>
      <p:sp>
        <p:nvSpPr>
          <p:cNvPr id="212" name="Google Shape;212;p11"/>
          <p:cNvSpPr txBox="1"/>
          <p:nvPr>
            <p:ph idx="1" type="body"/>
          </p:nvPr>
        </p:nvSpPr>
        <p:spPr>
          <a:xfrm>
            <a:off x="370002" y="1340768"/>
            <a:ext cx="8009660" cy="576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i="0" lang="ko-KR">
                <a:latin typeface="Calibri"/>
                <a:ea typeface="Calibri"/>
                <a:cs typeface="Calibri"/>
                <a:sym typeface="Calibri"/>
              </a:rPr>
              <a:t>3. 유스케이스 – 유스케이스 목록</a:t>
            </a:r>
            <a:endParaRPr/>
          </a:p>
        </p:txBody>
      </p:sp>
      <p:graphicFrame>
        <p:nvGraphicFramePr>
          <p:cNvPr id="213" name="Google Shape;213;p11"/>
          <p:cNvGraphicFramePr/>
          <p:nvPr/>
        </p:nvGraphicFramePr>
        <p:xfrm>
          <a:off x="454776" y="22048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{EAFCE233-52EF-41A1-B2E9-B79FB3A1F9A1}</a:tableStyleId>
              </a:tblPr>
              <a:tblGrid>
                <a:gridCol w="745625"/>
                <a:gridCol w="1368150"/>
                <a:gridCol w="5315825"/>
                <a:gridCol w="804850"/>
              </a:tblGrid>
              <a:tr h="585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유스케이스 명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설명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우선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순위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solidFill>
                      <a:srgbClr val="A5A5A5"/>
                    </a:solidFill>
                  </a:tcPr>
                </a:tc>
              </a:tr>
              <a:tr h="489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UC008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게시물 업로드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이용자가 자신의 옷을 카테고리별로 분류해서 올릴 수 있게 한다.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</a:tr>
              <a:tr h="515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UC009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게시물 삭제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이용자가 올린 자신의 게시물을 삭제할 수 있게 한다.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</a:tr>
              <a:tr h="489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UC010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게시물 수정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사용자가 업로드한 게시물을 수정한다.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</a:tr>
              <a:tr h="489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UC011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게시물 조회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사용자가 업로드한 게시물을 조회한다.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</a:tr>
              <a:tr h="515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UC012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카테고리별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조회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사용자가 업로드한 게시물을 카테고리별로 조회한다.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</a:tr>
              <a:tr h="515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UC013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공유 게시물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조회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사용자의 동의를 구한 공유 가능 게시물들을 랜덤하게 조회한다.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/>
          <p:nvPr>
            <p:ph type="title"/>
          </p:nvPr>
        </p:nvSpPr>
        <p:spPr>
          <a:xfrm>
            <a:off x="395536" y="86954"/>
            <a:ext cx="7992888" cy="796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rPr lang="ko-KR"/>
              <a:t>요구사항 분석</a:t>
            </a:r>
            <a:endParaRPr/>
          </a:p>
        </p:txBody>
      </p:sp>
      <p:sp>
        <p:nvSpPr>
          <p:cNvPr id="219" name="Google Shape;219;p12"/>
          <p:cNvSpPr txBox="1"/>
          <p:nvPr>
            <p:ph idx="1" type="body"/>
          </p:nvPr>
        </p:nvSpPr>
        <p:spPr>
          <a:xfrm>
            <a:off x="370002" y="1340768"/>
            <a:ext cx="8009660" cy="576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i="0" lang="ko-KR">
                <a:latin typeface="Calibri"/>
                <a:ea typeface="Calibri"/>
                <a:cs typeface="Calibri"/>
                <a:sym typeface="Calibri"/>
              </a:rPr>
              <a:t>3. 유스케이스 – 유스케이스 다이어그램</a:t>
            </a:r>
            <a:endParaRPr/>
          </a:p>
        </p:txBody>
      </p:sp>
      <p:pic>
        <p:nvPicPr>
          <p:cNvPr id="220" name="Google Shape;22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636" y="1844824"/>
            <a:ext cx="6552728" cy="4680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3"/>
          <p:cNvSpPr txBox="1"/>
          <p:nvPr>
            <p:ph type="title"/>
          </p:nvPr>
        </p:nvSpPr>
        <p:spPr>
          <a:xfrm>
            <a:off x="395536" y="86954"/>
            <a:ext cx="7992888" cy="796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rPr lang="ko-KR"/>
              <a:t>요구사항 분석</a:t>
            </a:r>
            <a:endParaRPr/>
          </a:p>
        </p:txBody>
      </p:sp>
      <p:sp>
        <p:nvSpPr>
          <p:cNvPr id="226" name="Google Shape;226;p13"/>
          <p:cNvSpPr txBox="1"/>
          <p:nvPr>
            <p:ph idx="1" type="body"/>
          </p:nvPr>
        </p:nvSpPr>
        <p:spPr>
          <a:xfrm>
            <a:off x="370002" y="1268760"/>
            <a:ext cx="8009660" cy="576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i="0" lang="ko-KR">
                <a:latin typeface="Calibri"/>
                <a:ea typeface="Calibri"/>
                <a:cs typeface="Calibri"/>
                <a:sym typeface="Calibri"/>
              </a:rPr>
              <a:t>3. 유스케이스 – 유스케이스 기술</a:t>
            </a:r>
            <a:endParaRPr/>
          </a:p>
        </p:txBody>
      </p:sp>
      <p:sp>
        <p:nvSpPr>
          <p:cNvPr id="227" name="Google Shape;227;p13"/>
          <p:cNvSpPr txBox="1"/>
          <p:nvPr/>
        </p:nvSpPr>
        <p:spPr>
          <a:xfrm>
            <a:off x="539552" y="1700808"/>
            <a:ext cx="230425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UC001 : 회원가입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28" name="Google Shape;228;p13"/>
          <p:cNvGraphicFramePr/>
          <p:nvPr/>
        </p:nvGraphicFramePr>
        <p:xfrm>
          <a:off x="323528" y="21328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{EAFCE233-52EF-41A1-B2E9-B79FB3A1F9A1}</a:tableStyleId>
              </a:tblPr>
              <a:tblGrid>
                <a:gridCol w="966000"/>
                <a:gridCol w="1087450"/>
                <a:gridCol w="6443525"/>
              </a:tblGrid>
              <a:tr h="319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/>
                        <a:t>설명</a:t>
                      </a:r>
                      <a:endParaRPr b="1" sz="14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 anchor="ctr">
                    <a:solidFill>
                      <a:srgbClr val="A5A5A5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이용자는 개인정보와 ID, PW를 입력하여 계정을 생성한다.</a:t>
                      </a:r>
                      <a:endParaRPr sz="14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 hMerge="1"/>
              </a:tr>
              <a:tr h="319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/>
                        <a:t>관련 액터 </a:t>
                      </a:r>
                      <a:endParaRPr b="1" sz="14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 anchor="ctr">
                    <a:solidFill>
                      <a:srgbClr val="A5A5A5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이용자, 사이트 관리자, 사진 관리자</a:t>
                      </a:r>
                      <a:endParaRPr sz="14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 hMerge="1"/>
              </a:tr>
              <a:tr h="319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/>
                        <a:t>사전 조건</a:t>
                      </a:r>
                      <a:endParaRPr b="1" sz="14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 anchor="ctr">
                    <a:solidFill>
                      <a:srgbClr val="A5A5A5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이용자의 정보가 시스템에 등록되어 있지 않아야 한다.</a:t>
                      </a:r>
                      <a:endParaRPr sz="14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 hMerge="1"/>
              </a:tr>
              <a:tr h="319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/>
                        <a:t>사후 조건</a:t>
                      </a:r>
                      <a:endParaRPr b="1" sz="14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 anchor="ctr">
                    <a:solidFill>
                      <a:srgbClr val="A5A5A5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DB에 이용자의 정보 및 ID, PW가 추가된다,</a:t>
                      </a:r>
                      <a:endParaRPr sz="14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 hMerge="1"/>
              </a:tr>
              <a:tr h="346725">
                <a:tc row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/>
                        <a:t>기본흐름</a:t>
                      </a:r>
                      <a:endParaRPr b="1" sz="14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B01</a:t>
                      </a:r>
                      <a:endParaRPr sz="14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이용자가 회원가입 버튼을 클릭하면 시스템은 회원가입 인터페이스를 제공한다.</a:t>
                      </a:r>
                      <a:endParaRPr sz="14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</a:tr>
              <a:tr h="3467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B02</a:t>
                      </a:r>
                      <a:endParaRPr sz="14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이용자는 개인정보, ID, PW를 입력한다.</a:t>
                      </a:r>
                      <a:endParaRPr sz="14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</a:tr>
              <a:tr h="3467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B03</a:t>
                      </a:r>
                      <a:endParaRPr sz="14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이용자는 회원가입 완료 버튼을 클릭한다.</a:t>
                      </a:r>
                      <a:endParaRPr sz="14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</a:tr>
              <a:tr h="3467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B04 </a:t>
                      </a:r>
                      <a:endParaRPr sz="14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이용자의 정보를 시스템에 추가하고 완료 메시지를 표시한다.</a:t>
                      </a:r>
                      <a:endParaRPr sz="14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</a:tr>
              <a:tr h="59157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/>
                        <a:t>예외 흐름</a:t>
                      </a:r>
                      <a:endParaRPr b="1" sz="14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E01</a:t>
                      </a:r>
                      <a:endParaRPr sz="14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B02에서 입력한 ID가 이미 시스템에 존재하는 경우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-입력한 ID가 중복된다는 메시지를 표시한다.</a:t>
                      </a:r>
                      <a:endParaRPr sz="14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</a:tr>
              <a:tr h="5915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E02</a:t>
                      </a:r>
                      <a:endParaRPr sz="14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B02에서 이용자의 정보, ID, PW 중 비어있는 항목이 있는 경우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-빈 항목이 있다는 메시지를 표시한다.</a:t>
                      </a:r>
                      <a:endParaRPr sz="14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</a:tr>
              <a:tr h="213350">
                <a:tc row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/>
                        <a:t>시나리오</a:t>
                      </a:r>
                      <a:endParaRPr b="1" sz="14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SN01</a:t>
                      </a:r>
                      <a:endParaRPr sz="14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B01→B02→B03→B04</a:t>
                      </a:r>
                      <a:endParaRPr sz="14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</a:tr>
              <a:tr h="2133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SN02</a:t>
                      </a:r>
                      <a:endParaRPr sz="14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B01→B02→B03→E01</a:t>
                      </a:r>
                      <a:endParaRPr sz="14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</a:tr>
              <a:tr h="2133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SN03</a:t>
                      </a:r>
                      <a:endParaRPr sz="14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B01→B02→B03→E02</a:t>
                      </a:r>
                      <a:endParaRPr sz="14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36090e5a2b_0_57"/>
          <p:cNvSpPr txBox="1"/>
          <p:nvPr>
            <p:ph type="title"/>
          </p:nvPr>
        </p:nvSpPr>
        <p:spPr>
          <a:xfrm>
            <a:off x="395536" y="86954"/>
            <a:ext cx="7992900" cy="7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rPr lang="ko-KR"/>
              <a:t>요구사항 분석</a:t>
            </a:r>
            <a:endParaRPr/>
          </a:p>
        </p:txBody>
      </p:sp>
      <p:sp>
        <p:nvSpPr>
          <p:cNvPr id="234" name="Google Shape;234;g136090e5a2b_0_57"/>
          <p:cNvSpPr txBox="1"/>
          <p:nvPr>
            <p:ph idx="1" type="body"/>
          </p:nvPr>
        </p:nvSpPr>
        <p:spPr>
          <a:xfrm>
            <a:off x="370002" y="1268760"/>
            <a:ext cx="80097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i="0" lang="ko-KR">
                <a:latin typeface="Calibri"/>
                <a:ea typeface="Calibri"/>
                <a:cs typeface="Calibri"/>
                <a:sym typeface="Calibri"/>
              </a:rPr>
              <a:t>3. 유스케이스 – 유스케이스 기술</a:t>
            </a:r>
            <a:endParaRPr/>
          </a:p>
        </p:txBody>
      </p:sp>
      <p:sp>
        <p:nvSpPr>
          <p:cNvPr id="235" name="Google Shape;235;g136090e5a2b_0_57"/>
          <p:cNvSpPr txBox="1"/>
          <p:nvPr/>
        </p:nvSpPr>
        <p:spPr>
          <a:xfrm>
            <a:off x="539552" y="1700808"/>
            <a:ext cx="230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UC002 : 로그인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36" name="Google Shape;236;g136090e5a2b_0_57"/>
          <p:cNvGraphicFramePr/>
          <p:nvPr/>
        </p:nvGraphicFramePr>
        <p:xfrm>
          <a:off x="539551" y="21366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{AF76FDB1-2983-4CDC-ABCE-F21343B884F3}</a:tableStyleId>
              </a:tblPr>
              <a:tblGrid>
                <a:gridCol w="926225"/>
                <a:gridCol w="1074200"/>
                <a:gridCol w="6146800"/>
              </a:tblGrid>
              <a:tr h="295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설명</a:t>
                      </a:r>
                      <a:endParaRPr b="1" sz="14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 anchor="ctr">
                    <a:solidFill>
                      <a:srgbClr val="A5A5A5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/>
                        <a:t>사용자는 ID와 PW를 입력하여 로그인을 한다.</a:t>
                      </a:r>
                      <a:endParaRPr b="0" sz="14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 hMerge="1"/>
              </a:tr>
              <a:tr h="295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관련 액터 </a:t>
                      </a:r>
                      <a:endParaRPr b="1" sz="14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 anchor="ctr">
                    <a:solidFill>
                      <a:srgbClr val="A5A5A5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/>
                        <a:t>사용자</a:t>
                      </a:r>
                      <a:endParaRPr b="0" sz="14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 hMerge="1"/>
              </a:tr>
              <a:tr h="295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사전 조건</a:t>
                      </a:r>
                      <a:endParaRPr b="1" sz="14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 anchor="ctr">
                    <a:solidFill>
                      <a:srgbClr val="A5A5A5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/>
                        <a:t>사용자의 정보가 시스템에 등록되어 있어야 한다.</a:t>
                      </a:r>
                      <a:endParaRPr b="0" sz="14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 hMerge="1"/>
              </a:tr>
              <a:tr h="295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사후 조건</a:t>
                      </a:r>
                      <a:endParaRPr b="1" sz="14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 anchor="ctr">
                    <a:solidFill>
                      <a:srgbClr val="A5A5A5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/>
                        <a:t>사용자의 정보대로 로그인 상태가 된다.</a:t>
                      </a:r>
                      <a:endParaRPr b="0" sz="14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 hMerge="1"/>
              </a:tr>
              <a:tr h="347625">
                <a:tc row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기본흐름</a:t>
                      </a:r>
                      <a:endParaRPr b="1" sz="14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/>
                        <a:t> B01</a:t>
                      </a:r>
                      <a:endParaRPr b="0" sz="14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/>
                        <a:t>사용자는 로그인 버튼을 클릭한다.</a:t>
                      </a:r>
                      <a:endParaRPr b="0" sz="14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</a:tr>
              <a:tr h="3476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/>
                        <a:t> B02</a:t>
                      </a:r>
                      <a:endParaRPr b="0" sz="14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/>
                        <a:t>사용자는 ID와 PW를 입력하고 로그인 버튼을 클릭한다.</a:t>
                      </a:r>
                      <a:endParaRPr b="0" sz="14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</a:tr>
              <a:tr h="3476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/>
                        <a:t> B03</a:t>
                      </a:r>
                      <a:endParaRPr b="0" sz="14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/>
                        <a:t>사용자가 로그인된 상태로 시스템 메인 페이지를 실행한다.</a:t>
                      </a:r>
                      <a:endParaRPr b="0" sz="14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</a:tr>
              <a:tr h="69385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예외 흐름</a:t>
                      </a:r>
                      <a:endParaRPr b="1" sz="14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/>
                        <a:t>E01</a:t>
                      </a:r>
                      <a:endParaRPr b="0" sz="14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/>
                        <a:t>B03에서 입력한 ID나 PW가 시스템에 있는 정보와 일치하지 않는 경우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/>
                        <a:t>-ID 또는 PW가 틀렸다는 메시지를 표시한다.</a:t>
                      </a:r>
                      <a:endParaRPr b="0" sz="14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</a:tr>
              <a:tr h="6938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/>
                        <a:t>E02</a:t>
                      </a:r>
                      <a:endParaRPr b="0" sz="14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/>
                        <a:t>B03에서 빈 항목이 있는 경우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/>
                        <a:t>-ID 또는 PW 중 입력되지 않은 항목이 있다는 메시지를 표시한다.</a:t>
                      </a:r>
                      <a:endParaRPr b="0" sz="14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</a:tr>
              <a:tr h="296475">
                <a:tc row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시나리오</a:t>
                      </a:r>
                      <a:endParaRPr b="1" sz="14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/>
                        <a:t>SN01</a:t>
                      </a:r>
                      <a:endParaRPr b="0" sz="14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/>
                        <a:t>B01→B02→B03</a:t>
                      </a:r>
                      <a:endParaRPr b="0" sz="14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</a:tr>
              <a:tr h="2964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/>
                        <a:t>SN02</a:t>
                      </a:r>
                      <a:endParaRPr b="0" sz="14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/>
                        <a:t>B01→B02→E01</a:t>
                      </a:r>
                      <a:endParaRPr b="0" sz="14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</a:tr>
              <a:tr h="2964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/>
                        <a:t>SN03</a:t>
                      </a:r>
                      <a:endParaRPr b="0" sz="14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/>
                        <a:t>B01→B02→E02</a:t>
                      </a:r>
                      <a:endParaRPr b="0" sz="14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36090e5a2b_0_64"/>
          <p:cNvSpPr txBox="1"/>
          <p:nvPr>
            <p:ph type="title"/>
          </p:nvPr>
        </p:nvSpPr>
        <p:spPr>
          <a:xfrm>
            <a:off x="395536" y="86954"/>
            <a:ext cx="7992900" cy="7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rPr lang="ko-KR"/>
              <a:t>요구사항 분석</a:t>
            </a:r>
            <a:endParaRPr/>
          </a:p>
        </p:txBody>
      </p:sp>
      <p:sp>
        <p:nvSpPr>
          <p:cNvPr id="242" name="Google Shape;242;g136090e5a2b_0_64"/>
          <p:cNvSpPr txBox="1"/>
          <p:nvPr>
            <p:ph idx="1" type="body"/>
          </p:nvPr>
        </p:nvSpPr>
        <p:spPr>
          <a:xfrm>
            <a:off x="370002" y="1268760"/>
            <a:ext cx="80097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i="0" lang="ko-KR">
                <a:latin typeface="Calibri"/>
                <a:ea typeface="Calibri"/>
                <a:cs typeface="Calibri"/>
                <a:sym typeface="Calibri"/>
              </a:rPr>
              <a:t>3. 유스케이스 – 유스케이스 기술</a:t>
            </a:r>
            <a:endParaRPr/>
          </a:p>
        </p:txBody>
      </p:sp>
      <p:sp>
        <p:nvSpPr>
          <p:cNvPr id="243" name="Google Shape;243;g136090e5a2b_0_64"/>
          <p:cNvSpPr txBox="1"/>
          <p:nvPr/>
        </p:nvSpPr>
        <p:spPr>
          <a:xfrm>
            <a:off x="539552" y="1700808"/>
            <a:ext cx="230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UC003 : 로그아웃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4" name="Google Shape;244;g136090e5a2b_0_64"/>
          <p:cNvGraphicFramePr/>
          <p:nvPr/>
        </p:nvGraphicFramePr>
        <p:xfrm>
          <a:off x="323528" y="216235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{EAFCE233-52EF-41A1-B2E9-B79FB3A1F9A1}</a:tableStyleId>
              </a:tblPr>
              <a:tblGrid>
                <a:gridCol w="970925"/>
                <a:gridCol w="1093000"/>
                <a:gridCol w="6476350"/>
              </a:tblGrid>
              <a:tr h="616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 b="1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68575" marL="6857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이용자, 시스템 관리자, 사진 관리자는 로그인 되어 있는 상태에서 로그아웃 버튼을 클릭하여 로그아웃을 한다.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68575" marL="6857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</a:tr>
              <a:tr h="616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관련 액터</a:t>
                      </a:r>
                      <a:endParaRPr b="1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68575" marL="6857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사용자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68575" marL="6857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</a:tr>
              <a:tr h="616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사전 조건</a:t>
                      </a:r>
                      <a:endParaRPr b="1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68575" marL="6857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사용자가 로그인 되어 있는 상태여야 한다.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68575" marL="6857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</a:tr>
              <a:tr h="616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사후 조건</a:t>
                      </a:r>
                      <a:endParaRPr b="1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68575" marL="6857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사용자가 로그아웃 상태가 된다.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68575" marL="6857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</a:tr>
              <a:tr h="61602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기본흐름</a:t>
                      </a:r>
                      <a:endParaRPr b="1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68575" marL="6857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B01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68575" marL="6857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사용자는 로그아웃 버튼을 클릭한다.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68575" marL="6857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160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B02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68575" marL="6857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사용자가 로그아웃된 상태인 페이지를 표시한다.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68575" marL="6857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16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시나리오</a:t>
                      </a:r>
                      <a:endParaRPr b="1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68575" marL="6857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SN01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68575" marL="6857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B01→B02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68575" marL="6857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36090e5a2b_3_16"/>
          <p:cNvSpPr txBox="1"/>
          <p:nvPr>
            <p:ph type="title"/>
          </p:nvPr>
        </p:nvSpPr>
        <p:spPr>
          <a:xfrm>
            <a:off x="395536" y="86954"/>
            <a:ext cx="7992900" cy="7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rPr lang="ko-KR"/>
              <a:t>요구사항 분석</a:t>
            </a:r>
            <a:endParaRPr/>
          </a:p>
        </p:txBody>
      </p:sp>
      <p:sp>
        <p:nvSpPr>
          <p:cNvPr id="250" name="Google Shape;250;g136090e5a2b_3_16"/>
          <p:cNvSpPr txBox="1"/>
          <p:nvPr>
            <p:ph idx="1" type="body"/>
          </p:nvPr>
        </p:nvSpPr>
        <p:spPr>
          <a:xfrm>
            <a:off x="370002" y="1268760"/>
            <a:ext cx="80097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i="0" lang="ko-KR">
                <a:latin typeface="Calibri"/>
                <a:ea typeface="Calibri"/>
                <a:cs typeface="Calibri"/>
                <a:sym typeface="Calibri"/>
              </a:rPr>
              <a:t>3. 유스케이스 – 유스케이스 기술</a:t>
            </a:r>
            <a:endParaRPr/>
          </a:p>
        </p:txBody>
      </p:sp>
      <p:sp>
        <p:nvSpPr>
          <p:cNvPr id="251" name="Google Shape;251;g136090e5a2b_3_16"/>
          <p:cNvSpPr txBox="1"/>
          <p:nvPr/>
        </p:nvSpPr>
        <p:spPr>
          <a:xfrm>
            <a:off x="539552" y="1700808"/>
            <a:ext cx="230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UC006 : 회원정보 수정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52" name="Google Shape;252;g136090e5a2b_3_16"/>
          <p:cNvGraphicFramePr/>
          <p:nvPr/>
        </p:nvGraphicFramePr>
        <p:xfrm>
          <a:off x="395536" y="20395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{E24A264D-CE13-4F21-9E3E-A0AE16158348}</a:tableStyleId>
              </a:tblPr>
              <a:tblGrid>
                <a:gridCol w="949300"/>
                <a:gridCol w="823175"/>
                <a:gridCol w="6577775"/>
              </a:tblGrid>
              <a:tr h="542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 b="1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rgbClr val="A5A5A5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이용자가 회원정보 수정을 할 때 시스템에 입력된 사용자의 ID와 PW를 시스템에서 확인하고 회원정보를 수정할 수 있게하고 수정된 정보를 DB에 저장한다.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 hMerge="1"/>
              </a:tr>
              <a:tr h="34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관련 액터 </a:t>
                      </a:r>
                      <a:endParaRPr b="1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rgbClr val="A5A5A5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이용자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 hMerge="1"/>
              </a:tr>
              <a:tr h="34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사전 조건</a:t>
                      </a:r>
                      <a:endParaRPr b="1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rgbClr val="A5A5A5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이용자의 정보가 시스템에 등록되어 있어야 한다.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 hMerge="1"/>
              </a:tr>
              <a:tr h="34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사후 조건</a:t>
                      </a:r>
                      <a:endParaRPr b="1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rgbClr val="A5A5A5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이용자가 수정한 정보를 저장한다.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 hMerge="1"/>
              </a:tr>
              <a:tr h="276125">
                <a:tc rowSpan="5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기본흐름</a:t>
                      </a:r>
                      <a:endParaRPr b="1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B01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시스템은 이용자에게 회원정보 열람 인터페이스를 제공한다.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</a:tr>
              <a:tr h="2761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B02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이용자가 회원정보를 수정을 요청한다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</a:tr>
              <a:tr h="2761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B03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시스템에서 이용자의 ID와PW를 확인한다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</a:tr>
              <a:tr h="2761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B04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이용자가 회원정보를 수정한다.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</a:tr>
              <a:tr h="2761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B05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시스템은 이용자가 수정한 정보대로 회원정보를 수정한다..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</a:tr>
              <a:tr h="1029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예외 흐름</a:t>
                      </a:r>
                      <a:endParaRPr b="1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E01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이용자가 회원정보를 수정하기 위해서 시스템에서 ID와PW를 확인했을 때 맞지 않는 경우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1)시스템은 ID나PW가 일치하지 않아 회원정보 수정이 불가능하다는 메시지를 출력한다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2)ID와PW 정보를 재입력하는 인터페이스를 재실행한다.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</a:tr>
              <a:tr h="27520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시나리오</a:t>
                      </a:r>
                      <a:endParaRPr b="1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SN01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B01→B02→B03→B04→B05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</a:tr>
              <a:tr h="2752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SN02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B01→B02→B03→E01→B03→B04→B05	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"/>
          <p:cNvSpPr txBox="1"/>
          <p:nvPr/>
        </p:nvSpPr>
        <p:spPr>
          <a:xfrm>
            <a:off x="558490" y="332656"/>
            <a:ext cx="3365438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ko-KR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CONTENTS</a:t>
            </a:r>
            <a:endParaRPr b="1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2" name="Google Shape;82;p2"/>
          <p:cNvGrpSpPr/>
          <p:nvPr/>
        </p:nvGrpSpPr>
        <p:grpSpPr>
          <a:xfrm>
            <a:off x="916689" y="2875191"/>
            <a:ext cx="3511717" cy="477054"/>
            <a:chOff x="916689" y="2875191"/>
            <a:chExt cx="3511717" cy="477054"/>
          </a:xfrm>
        </p:grpSpPr>
        <p:sp>
          <p:nvSpPr>
            <p:cNvPr id="83" name="Google Shape;83;p2"/>
            <p:cNvSpPr txBox="1"/>
            <p:nvPr/>
          </p:nvSpPr>
          <p:spPr>
            <a:xfrm>
              <a:off x="1475656" y="2946430"/>
              <a:ext cx="29527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ko-KR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시스템 개요</a:t>
              </a:r>
              <a:endPara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2"/>
            <p:cNvSpPr txBox="1"/>
            <p:nvPr/>
          </p:nvSpPr>
          <p:spPr>
            <a:xfrm>
              <a:off x="916689" y="2875191"/>
              <a:ext cx="508473" cy="47705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b="1" i="0" lang="ko-KR" sz="2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01</a:t>
              </a:r>
              <a:endParaRPr b="1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" name="Google Shape;85;p2"/>
          <p:cNvGrpSpPr/>
          <p:nvPr/>
        </p:nvGrpSpPr>
        <p:grpSpPr>
          <a:xfrm>
            <a:off x="925505" y="3797211"/>
            <a:ext cx="3502901" cy="477054"/>
            <a:chOff x="925505" y="3797211"/>
            <a:chExt cx="3502901" cy="477054"/>
          </a:xfrm>
        </p:grpSpPr>
        <p:sp>
          <p:nvSpPr>
            <p:cNvPr id="86" name="Google Shape;86;p2"/>
            <p:cNvSpPr txBox="1"/>
            <p:nvPr/>
          </p:nvSpPr>
          <p:spPr>
            <a:xfrm>
              <a:off x="1475656" y="3882534"/>
              <a:ext cx="29527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ko-KR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설계내용 및 구현결과</a:t>
              </a:r>
              <a:endPara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2"/>
            <p:cNvSpPr txBox="1"/>
            <p:nvPr/>
          </p:nvSpPr>
          <p:spPr>
            <a:xfrm>
              <a:off x="925505" y="3797211"/>
              <a:ext cx="508473" cy="47705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b="1" i="0" lang="ko-KR" sz="2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03</a:t>
              </a:r>
              <a:endParaRPr b="1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" name="Google Shape;88;p2"/>
          <p:cNvGrpSpPr/>
          <p:nvPr/>
        </p:nvGrpSpPr>
        <p:grpSpPr>
          <a:xfrm>
            <a:off x="916689" y="4719231"/>
            <a:ext cx="3511717" cy="477054"/>
            <a:chOff x="916689" y="4719231"/>
            <a:chExt cx="3511717" cy="477054"/>
          </a:xfrm>
        </p:grpSpPr>
        <p:sp>
          <p:nvSpPr>
            <p:cNvPr id="89" name="Google Shape;89;p2"/>
            <p:cNvSpPr txBox="1"/>
            <p:nvPr/>
          </p:nvSpPr>
          <p:spPr>
            <a:xfrm>
              <a:off x="1475656" y="4818638"/>
              <a:ext cx="29527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ko-KR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프로젝트 진행과정</a:t>
              </a:r>
              <a:endPara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2"/>
            <p:cNvSpPr txBox="1"/>
            <p:nvPr/>
          </p:nvSpPr>
          <p:spPr>
            <a:xfrm>
              <a:off x="916689" y="4719231"/>
              <a:ext cx="508473" cy="47705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b="1" i="0" lang="ko-KR" sz="2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05</a:t>
              </a:r>
              <a:endParaRPr b="1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" name="Google Shape;91;p2"/>
          <p:cNvGrpSpPr/>
          <p:nvPr/>
        </p:nvGrpSpPr>
        <p:grpSpPr>
          <a:xfrm>
            <a:off x="4813937" y="2875191"/>
            <a:ext cx="3502901" cy="477054"/>
            <a:chOff x="4813937" y="2875191"/>
            <a:chExt cx="3502901" cy="477054"/>
          </a:xfrm>
        </p:grpSpPr>
        <p:sp>
          <p:nvSpPr>
            <p:cNvPr id="92" name="Google Shape;92;p2"/>
            <p:cNvSpPr txBox="1"/>
            <p:nvPr/>
          </p:nvSpPr>
          <p:spPr>
            <a:xfrm>
              <a:off x="5364088" y="2946430"/>
              <a:ext cx="29527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ko-KR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요구사항 분석</a:t>
              </a:r>
              <a:endPara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2"/>
            <p:cNvSpPr txBox="1"/>
            <p:nvPr/>
          </p:nvSpPr>
          <p:spPr>
            <a:xfrm>
              <a:off x="4813937" y="2875191"/>
              <a:ext cx="508473" cy="47705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b="1" i="0" lang="ko-KR" sz="2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02</a:t>
              </a:r>
              <a:endParaRPr b="1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" name="Google Shape;94;p2"/>
          <p:cNvGrpSpPr/>
          <p:nvPr/>
        </p:nvGrpSpPr>
        <p:grpSpPr>
          <a:xfrm>
            <a:off x="4813937" y="3797211"/>
            <a:ext cx="3502901" cy="477054"/>
            <a:chOff x="4813937" y="3797211"/>
            <a:chExt cx="3502901" cy="477054"/>
          </a:xfrm>
        </p:grpSpPr>
        <p:sp>
          <p:nvSpPr>
            <p:cNvPr id="95" name="Google Shape;95;p2"/>
            <p:cNvSpPr txBox="1"/>
            <p:nvPr/>
          </p:nvSpPr>
          <p:spPr>
            <a:xfrm>
              <a:off x="5364088" y="3882534"/>
              <a:ext cx="29527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ko-KR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추가 기능</a:t>
              </a:r>
              <a:endPara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2"/>
            <p:cNvSpPr txBox="1"/>
            <p:nvPr/>
          </p:nvSpPr>
          <p:spPr>
            <a:xfrm>
              <a:off x="4813937" y="3797211"/>
              <a:ext cx="508473" cy="47705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b="1" i="0" lang="ko-KR" sz="2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04</a:t>
              </a:r>
              <a:endParaRPr b="1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" name="Google Shape;97;p2"/>
          <p:cNvGrpSpPr/>
          <p:nvPr/>
        </p:nvGrpSpPr>
        <p:grpSpPr>
          <a:xfrm>
            <a:off x="4813937" y="4719231"/>
            <a:ext cx="3502901" cy="477054"/>
            <a:chOff x="4813937" y="4719231"/>
            <a:chExt cx="3502901" cy="477054"/>
          </a:xfrm>
        </p:grpSpPr>
        <p:sp>
          <p:nvSpPr>
            <p:cNvPr id="98" name="Google Shape;98;p2"/>
            <p:cNvSpPr txBox="1"/>
            <p:nvPr/>
          </p:nvSpPr>
          <p:spPr>
            <a:xfrm>
              <a:off x="5364088" y="4818638"/>
              <a:ext cx="29527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ko-KR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기여 비율</a:t>
              </a:r>
              <a:endPara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2"/>
            <p:cNvSpPr txBox="1"/>
            <p:nvPr/>
          </p:nvSpPr>
          <p:spPr>
            <a:xfrm>
              <a:off x="4813937" y="4719231"/>
              <a:ext cx="508473" cy="47705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b="1" i="0" lang="ko-KR" sz="2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06</a:t>
              </a:r>
              <a:endParaRPr b="1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36090e5a2b_3_23"/>
          <p:cNvSpPr txBox="1"/>
          <p:nvPr>
            <p:ph type="title"/>
          </p:nvPr>
        </p:nvSpPr>
        <p:spPr>
          <a:xfrm>
            <a:off x="395536" y="86954"/>
            <a:ext cx="7992900" cy="7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rPr lang="ko-KR"/>
              <a:t>요구사항 분석</a:t>
            </a:r>
            <a:endParaRPr/>
          </a:p>
        </p:txBody>
      </p:sp>
      <p:sp>
        <p:nvSpPr>
          <p:cNvPr id="258" name="Google Shape;258;g136090e5a2b_3_23"/>
          <p:cNvSpPr txBox="1"/>
          <p:nvPr>
            <p:ph idx="1" type="body"/>
          </p:nvPr>
        </p:nvSpPr>
        <p:spPr>
          <a:xfrm>
            <a:off x="370002" y="1268760"/>
            <a:ext cx="80097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i="0" lang="ko-KR">
                <a:latin typeface="Calibri"/>
                <a:ea typeface="Calibri"/>
                <a:cs typeface="Calibri"/>
                <a:sym typeface="Calibri"/>
              </a:rPr>
              <a:t>3. 유스케이스 – 유스케이스 기술</a:t>
            </a:r>
            <a:endParaRPr/>
          </a:p>
        </p:txBody>
      </p:sp>
      <p:sp>
        <p:nvSpPr>
          <p:cNvPr id="259" name="Google Shape;259;g136090e5a2b_3_23"/>
          <p:cNvSpPr txBox="1"/>
          <p:nvPr/>
        </p:nvSpPr>
        <p:spPr>
          <a:xfrm>
            <a:off x="539552" y="1700808"/>
            <a:ext cx="230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UC007 : 회원 탈퇴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60" name="Google Shape;260;g136090e5a2b_3_23"/>
          <p:cNvGraphicFramePr/>
          <p:nvPr/>
        </p:nvGraphicFramePr>
        <p:xfrm>
          <a:off x="433742" y="205115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{AF76FDB1-2983-4CDC-ABCE-F21343B884F3}</a:tableStyleId>
              </a:tblPr>
              <a:tblGrid>
                <a:gridCol w="940925"/>
                <a:gridCol w="743925"/>
                <a:gridCol w="6591675"/>
              </a:tblGrid>
              <a:tr h="338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 b="1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rgbClr val="A5A5A5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이용자가 탈퇴해서 시스템에서 회원정보가 삭제된다.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 hMerge="1"/>
              </a:tr>
              <a:tr h="338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관련 액터 </a:t>
                      </a:r>
                      <a:endParaRPr b="1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rgbClr val="A5A5A5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이용자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 hMerge="1"/>
              </a:tr>
              <a:tr h="338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사전 조건</a:t>
                      </a:r>
                      <a:endParaRPr b="1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rgbClr val="A5A5A5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이용자는 로그인 되어있어야 한다.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 hMerge="1"/>
              </a:tr>
              <a:tr h="338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사후 조건</a:t>
                      </a:r>
                      <a:endParaRPr b="1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rgbClr val="A5A5A5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이용자가 탈퇴해서 시스템에서 이용자 정보가 삭제된다.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 hMerge="1"/>
              </a:tr>
              <a:tr h="376275">
                <a:tc row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기본흐름</a:t>
                      </a:r>
                      <a:endParaRPr b="1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B01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이용자가 탈퇴 버튼을 누른다.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</a:tr>
              <a:tr h="3762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B02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시스템에서 이용자의 ID와PW를 확인한다.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</a:tr>
              <a:tr h="3762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B03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탈퇴를 한다.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</a:tr>
              <a:tr h="3762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B04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DB에 저장되어 있는 정보가 삭제된다.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</a:tr>
              <a:tr h="1007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예외 흐름</a:t>
                      </a:r>
                      <a:endParaRPr b="1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E01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ID와PW를 확인했을 때 맞지 않는 경우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1)시스템은 ID나PW가 일치하지 않아 탈퇴가 불가능하다는 메시지를 출력한다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2)ID와PW 정보를 재입력하는 인터페이스를 재실행한다.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</a:tr>
              <a:tr h="37470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시나리오</a:t>
                      </a:r>
                      <a:endParaRPr b="1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SN01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B01→B02→B03→B04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</a:tr>
              <a:tr h="3747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SN02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B01→B02→E01→B02→B03→B04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36090e5a2b_0_71"/>
          <p:cNvSpPr txBox="1"/>
          <p:nvPr>
            <p:ph type="title"/>
          </p:nvPr>
        </p:nvSpPr>
        <p:spPr>
          <a:xfrm>
            <a:off x="395536" y="86954"/>
            <a:ext cx="7992900" cy="7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rPr lang="ko-KR"/>
              <a:t>요구사항 분석</a:t>
            </a:r>
            <a:endParaRPr/>
          </a:p>
        </p:txBody>
      </p:sp>
      <p:sp>
        <p:nvSpPr>
          <p:cNvPr id="266" name="Google Shape;266;g136090e5a2b_0_71"/>
          <p:cNvSpPr txBox="1"/>
          <p:nvPr>
            <p:ph idx="1" type="body"/>
          </p:nvPr>
        </p:nvSpPr>
        <p:spPr>
          <a:xfrm>
            <a:off x="370002" y="1268760"/>
            <a:ext cx="80097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i="0" lang="ko-KR">
                <a:latin typeface="Calibri"/>
                <a:ea typeface="Calibri"/>
                <a:cs typeface="Calibri"/>
                <a:sym typeface="Calibri"/>
              </a:rPr>
              <a:t>3. 유스케이스 – 유스케이스 기술</a:t>
            </a:r>
            <a:endParaRPr/>
          </a:p>
        </p:txBody>
      </p:sp>
      <p:sp>
        <p:nvSpPr>
          <p:cNvPr id="267" name="Google Shape;267;g136090e5a2b_0_71"/>
          <p:cNvSpPr txBox="1"/>
          <p:nvPr/>
        </p:nvSpPr>
        <p:spPr>
          <a:xfrm>
            <a:off x="539552" y="1700808"/>
            <a:ext cx="230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UC008 : 게시물 업로드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68" name="Google Shape;268;g136090e5a2b_0_71"/>
          <p:cNvGraphicFramePr/>
          <p:nvPr/>
        </p:nvGraphicFramePr>
        <p:xfrm>
          <a:off x="162232" y="20395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{AF76FDB1-2983-4CDC-ABCE-F21343B884F3}</a:tableStyleId>
              </a:tblPr>
              <a:tblGrid>
                <a:gridCol w="1053300"/>
                <a:gridCol w="729475"/>
                <a:gridCol w="7036775"/>
              </a:tblGrid>
              <a:tr h="436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 b="1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rgbClr val="A5A5A5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이용자가 자신의 옷을 관리하기 위해 옷을 사진으로 찍어 카테고리로 분류하고 옷 정보를 입력해서 게시물을 올린다.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 hMerge="1"/>
              </a:tr>
              <a:tr h="226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관련 액터 </a:t>
                      </a:r>
                      <a:endParaRPr b="1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rgbClr val="A5A5A5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이용자, DB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 hMerge="1"/>
              </a:tr>
              <a:tr h="226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사전 조건</a:t>
                      </a:r>
                      <a:endParaRPr b="1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rgbClr val="A5A5A5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이용자는 로그인 되어있어야 한다.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 hMerge="1"/>
              </a:tr>
              <a:tr h="226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사후 조건</a:t>
                      </a:r>
                      <a:endParaRPr b="1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rgbClr val="A5A5A5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이용자 자신의 옷이 업로드 되어있다.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 hMerge="1"/>
              </a:tr>
              <a:tr h="281275">
                <a:tc row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기본흐름</a:t>
                      </a:r>
                      <a:endParaRPr b="1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B01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이용자가 게시물 업로드 버튼을 누른다.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</a:tr>
              <a:tr h="2812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B02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이용자는 자신의 옷 사진을 시스템에 올린다..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</a:tr>
              <a:tr h="2812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B03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이용자는 자신의 옷의 정보와 자신의 카테고리를 분류해서 시스템에 업로드.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</a:tr>
              <a:tr h="2812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B04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시스템은 옷이 업로드 됐다는 메시지를 출력한다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</a:tr>
              <a:tr h="83942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예외 흐름 </a:t>
                      </a:r>
                      <a:endParaRPr b="1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E01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이용자가 옷의 정보(사이즈, 등)를 올리지 않은 경우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1)시스템은 입력이 완료되지 않았다는 메시지를 출력한다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2)실행되고 있던 옷 세부사항 입력 인터페이스를 그대로 실행한다.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</a:tr>
              <a:tr h="8394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E02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이용자가 옷을 카테고리별로 분류하지 않은 경우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1)시스템은 입력이 완료되지 않았다는 메시지를 출력한다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2)실행되고 있던 옷 세부사항 입력 인터페이스를 그대로 실행한다.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</a:tr>
              <a:tr h="225025">
                <a:tc row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시나리오</a:t>
                      </a:r>
                      <a:endParaRPr b="1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SN01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B01→B02→B03→B04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</a:tr>
              <a:tr h="2250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SN02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B01→B02→B03→E01→B03→B04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</a:tr>
              <a:tr h="2250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SN03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B01→B02→B03→E01→B03→B04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9"/>
          <p:cNvSpPr txBox="1"/>
          <p:nvPr>
            <p:ph type="title"/>
          </p:nvPr>
        </p:nvSpPr>
        <p:spPr>
          <a:xfrm>
            <a:off x="395536" y="86954"/>
            <a:ext cx="7992900" cy="7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rPr lang="ko-KR"/>
              <a:t>요구사항 분석</a:t>
            </a:r>
            <a:endParaRPr/>
          </a:p>
        </p:txBody>
      </p:sp>
      <p:sp>
        <p:nvSpPr>
          <p:cNvPr id="274" name="Google Shape;274;p19"/>
          <p:cNvSpPr txBox="1"/>
          <p:nvPr>
            <p:ph idx="1" type="body"/>
          </p:nvPr>
        </p:nvSpPr>
        <p:spPr>
          <a:xfrm>
            <a:off x="370002" y="1268760"/>
            <a:ext cx="80097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i="0" lang="ko-KR">
                <a:latin typeface="Calibri"/>
                <a:ea typeface="Calibri"/>
                <a:cs typeface="Calibri"/>
                <a:sym typeface="Calibri"/>
              </a:rPr>
              <a:t>3. 유스케이스 – 유스케이스 기술</a:t>
            </a:r>
            <a:endParaRPr/>
          </a:p>
        </p:txBody>
      </p:sp>
      <p:sp>
        <p:nvSpPr>
          <p:cNvPr id="275" name="Google Shape;275;p19"/>
          <p:cNvSpPr txBox="1"/>
          <p:nvPr/>
        </p:nvSpPr>
        <p:spPr>
          <a:xfrm>
            <a:off x="539552" y="1700808"/>
            <a:ext cx="230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UC009 : 게시물 삭제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76" name="Google Shape;276;p19"/>
          <p:cNvGraphicFramePr/>
          <p:nvPr/>
        </p:nvGraphicFramePr>
        <p:xfrm>
          <a:off x="567150" y="23148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{E24A264D-CE13-4F21-9E3E-A0AE16158348}</a:tableStyleId>
              </a:tblPr>
              <a:tblGrid>
                <a:gridCol w="910600"/>
                <a:gridCol w="909600"/>
                <a:gridCol w="6189500"/>
              </a:tblGrid>
              <a:tr h="48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 b="1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rgbClr val="A5A5A5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이용자가 자신이 올린 게시물을 삭제한다.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 hMerge="1"/>
              </a:tr>
              <a:tr h="492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관련 액터 </a:t>
                      </a:r>
                      <a:endParaRPr b="1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rgbClr val="A5A5A5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이용자, DB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 hMerge="1"/>
              </a:tr>
              <a:tr h="48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사전 조건</a:t>
                      </a:r>
                      <a:endParaRPr b="1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rgbClr val="A5A5A5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이용자가 로그인 되어있고, 올린 게시물이 있어야 한다.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 hMerge="1"/>
              </a:tr>
              <a:tr h="48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사후 조건</a:t>
                      </a:r>
                      <a:endParaRPr b="1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rgbClr val="A5A5A5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이용자가 올린 게시물이 삭제되어야 한다.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 hMerge="1"/>
              </a:tr>
              <a:tr h="484750">
                <a:tc row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기본흐름</a:t>
                      </a:r>
                      <a:endParaRPr b="1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B01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이용자는 삭제하려는 게시물에 들어간다.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</a:tr>
              <a:tr h="4847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B02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이용자는 게시물 수정에서 게시물 삭제를 한다.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</a:tr>
              <a:tr h="4928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B03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시스템은 이용자의 요청대로 게시물을 삭제한다.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</a:tr>
              <a:tr h="48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시나리오</a:t>
                      </a:r>
                      <a:endParaRPr b="1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SN01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B01→B02→B03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1"/>
          <p:cNvSpPr txBox="1"/>
          <p:nvPr>
            <p:ph type="title"/>
          </p:nvPr>
        </p:nvSpPr>
        <p:spPr>
          <a:xfrm>
            <a:off x="395536" y="86954"/>
            <a:ext cx="7992900" cy="7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rPr lang="ko-KR"/>
              <a:t>요구사항 분석</a:t>
            </a:r>
            <a:endParaRPr/>
          </a:p>
        </p:txBody>
      </p:sp>
      <p:sp>
        <p:nvSpPr>
          <p:cNvPr id="282" name="Google Shape;282;p21"/>
          <p:cNvSpPr txBox="1"/>
          <p:nvPr>
            <p:ph idx="1" type="body"/>
          </p:nvPr>
        </p:nvSpPr>
        <p:spPr>
          <a:xfrm>
            <a:off x="370002" y="1268760"/>
            <a:ext cx="80097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i="0" lang="ko-KR">
                <a:latin typeface="Calibri"/>
                <a:ea typeface="Calibri"/>
                <a:cs typeface="Calibri"/>
                <a:sym typeface="Calibri"/>
              </a:rPr>
              <a:t>3. 유스케이스 – 유스케이스 기술</a:t>
            </a:r>
            <a:endParaRPr/>
          </a:p>
        </p:txBody>
      </p:sp>
      <p:sp>
        <p:nvSpPr>
          <p:cNvPr id="283" name="Google Shape;283;p21"/>
          <p:cNvSpPr txBox="1"/>
          <p:nvPr/>
        </p:nvSpPr>
        <p:spPr>
          <a:xfrm>
            <a:off x="539552" y="1700808"/>
            <a:ext cx="230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UC010 : 게시물 수정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84" name="Google Shape;284;p21"/>
          <p:cNvGraphicFramePr/>
          <p:nvPr/>
        </p:nvGraphicFramePr>
        <p:xfrm>
          <a:off x="454528" y="20395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{E24A264D-CE13-4F21-9E3E-A0AE16158348}</a:tableStyleId>
              </a:tblPr>
              <a:tblGrid>
                <a:gridCol w="942600"/>
                <a:gridCol w="956850"/>
                <a:gridCol w="6391825"/>
              </a:tblGrid>
              <a:tr h="615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 b="1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rgbClr val="A5A5A5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사용자가 기존에 업로드한 내용 중 수정하고 싶은 부분이 있으면 수정해서 시스템에 새로 입력한다.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 hMerge="1"/>
              </a:tr>
              <a:tr h="344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관련 액터 </a:t>
                      </a:r>
                      <a:endParaRPr b="1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rgbClr val="A5A5A5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사용자, DB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 hMerge="1"/>
              </a:tr>
              <a:tr h="344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사전 조건</a:t>
                      </a:r>
                      <a:endParaRPr b="1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rgbClr val="A5A5A5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이미 업로드가 되어 있는 상태인 본인 게시글을 조회한다.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 hMerge="1"/>
              </a:tr>
              <a:tr h="344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사후 조건</a:t>
                      </a:r>
                      <a:endParaRPr b="1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rgbClr val="A5A5A5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게시글이 수정된 모습으로 조회된다.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 hMerge="1"/>
              </a:tr>
              <a:tr h="532800">
                <a:tc row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기본흐름</a:t>
                      </a:r>
                      <a:endParaRPr b="1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B01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사용자는 게시글에서 수정 버튼을 클릭한다.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</a:tr>
              <a:tr h="5328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B02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시스템은 기존에 작성된 게시글을 편집 가능한 형태로 사용자에게 띄워준다.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</a:tr>
              <a:tr h="5328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B03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수정 완료 버튼을 눌러 시스템에 재등록한다.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</a:tr>
              <a:tr h="684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예외 흐름</a:t>
                      </a:r>
                      <a:endParaRPr b="1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E01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본인의 게시글이 아닌 경우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-수정 버튼을 띄우지 않는다.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</a:tr>
              <a:tr h="34235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시나리오</a:t>
                      </a:r>
                      <a:endParaRPr b="1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SN01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B01→B02→B03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</a:tr>
              <a:tr h="3423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SN02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B01→E01→B01→B02→B03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6"/>
          <p:cNvSpPr txBox="1"/>
          <p:nvPr>
            <p:ph type="title"/>
          </p:nvPr>
        </p:nvSpPr>
        <p:spPr>
          <a:xfrm>
            <a:off x="395536" y="86954"/>
            <a:ext cx="7992900" cy="7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rPr lang="ko-KR"/>
              <a:t>요구사항 분석</a:t>
            </a:r>
            <a:endParaRPr/>
          </a:p>
        </p:txBody>
      </p:sp>
      <p:sp>
        <p:nvSpPr>
          <p:cNvPr id="290" name="Google Shape;290;p46"/>
          <p:cNvSpPr txBox="1"/>
          <p:nvPr>
            <p:ph idx="1" type="body"/>
          </p:nvPr>
        </p:nvSpPr>
        <p:spPr>
          <a:xfrm>
            <a:off x="370002" y="1268760"/>
            <a:ext cx="80097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i="0" lang="ko-KR">
                <a:latin typeface="Calibri"/>
                <a:ea typeface="Calibri"/>
                <a:cs typeface="Calibri"/>
                <a:sym typeface="Calibri"/>
              </a:rPr>
              <a:t>3. 유스케이스 – 유스케이스 기술</a:t>
            </a:r>
            <a:endParaRPr/>
          </a:p>
        </p:txBody>
      </p:sp>
      <p:sp>
        <p:nvSpPr>
          <p:cNvPr id="291" name="Google Shape;291;p46"/>
          <p:cNvSpPr txBox="1"/>
          <p:nvPr/>
        </p:nvSpPr>
        <p:spPr>
          <a:xfrm>
            <a:off x="539552" y="1700808"/>
            <a:ext cx="230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UC011 : 게시물 조회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92" name="Google Shape;292;p46"/>
          <p:cNvGraphicFramePr/>
          <p:nvPr/>
        </p:nvGraphicFramePr>
        <p:xfrm>
          <a:off x="539552" y="22768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{E24A264D-CE13-4F21-9E3E-A0AE16158348}</a:tableStyleId>
              </a:tblPr>
              <a:tblGrid>
                <a:gridCol w="1427225"/>
                <a:gridCol w="858175"/>
                <a:gridCol w="5563475"/>
              </a:tblGrid>
              <a:tr h="592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 b="1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rgbClr val="A5A5A5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사용자가 기존에 업로드한 내용을 시스템에서 받아와 조회한다.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 hMerge="1"/>
              </a:tr>
              <a:tr h="602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관련 액터 </a:t>
                      </a:r>
                      <a:endParaRPr b="1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rgbClr val="A5A5A5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사용자, DB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 hMerge="1"/>
              </a:tr>
              <a:tr h="592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사전 조건</a:t>
                      </a:r>
                      <a:endParaRPr b="1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rgbClr val="A5A5A5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게시글을 시스템에 업로드한다.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 hMerge="1"/>
              </a:tr>
              <a:tr h="592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사후 조건</a:t>
                      </a:r>
                      <a:endParaRPr b="1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rgbClr val="A5A5A5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업로드한 게시글이 조회된다.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 hMerge="1"/>
              </a:tr>
              <a:tr h="592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기본흐름</a:t>
                      </a:r>
                      <a:endParaRPr b="1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B01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사용자는 게시글 목록에서 원하는 게시글을 클릭한다.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</a:tr>
              <a:tr h="592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시나리오</a:t>
                      </a:r>
                      <a:endParaRPr b="1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SN01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B01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7"/>
          <p:cNvSpPr txBox="1"/>
          <p:nvPr>
            <p:ph type="title"/>
          </p:nvPr>
        </p:nvSpPr>
        <p:spPr>
          <a:xfrm>
            <a:off x="417260" y="0"/>
            <a:ext cx="7992900" cy="7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rPr lang="ko-KR"/>
              <a:t>요구사항 분석</a:t>
            </a:r>
            <a:endParaRPr/>
          </a:p>
        </p:txBody>
      </p:sp>
      <p:sp>
        <p:nvSpPr>
          <p:cNvPr id="298" name="Google Shape;298;p47"/>
          <p:cNvSpPr txBox="1"/>
          <p:nvPr>
            <p:ph idx="1" type="body"/>
          </p:nvPr>
        </p:nvSpPr>
        <p:spPr>
          <a:xfrm>
            <a:off x="370002" y="1268760"/>
            <a:ext cx="80097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i="0" lang="ko-KR">
                <a:latin typeface="Calibri"/>
                <a:ea typeface="Calibri"/>
                <a:cs typeface="Calibri"/>
                <a:sym typeface="Calibri"/>
              </a:rPr>
              <a:t>3. 유스케이스 – 유스케이스 기술</a:t>
            </a:r>
            <a:endParaRPr/>
          </a:p>
        </p:txBody>
      </p:sp>
      <p:sp>
        <p:nvSpPr>
          <p:cNvPr id="299" name="Google Shape;299;p47"/>
          <p:cNvSpPr txBox="1"/>
          <p:nvPr/>
        </p:nvSpPr>
        <p:spPr>
          <a:xfrm>
            <a:off x="539552" y="1700808"/>
            <a:ext cx="2959552" cy="338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UC012 : 카테고리별 조회하기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00" name="Google Shape;300;p47"/>
          <p:cNvGraphicFramePr/>
          <p:nvPr/>
        </p:nvGraphicFramePr>
        <p:xfrm>
          <a:off x="417260" y="22768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{E24A264D-CE13-4F21-9E3E-A0AE16158348}</a:tableStyleId>
              </a:tblPr>
              <a:tblGrid>
                <a:gridCol w="944675"/>
                <a:gridCol w="809625"/>
                <a:gridCol w="6555200"/>
              </a:tblGrid>
              <a:tr h="414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 b="1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rgbClr val="A5A5A5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사용자가 기존에 업로드한 게시글을 카테고리별로 조회할 수 있게 한다.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 hMerge="1"/>
              </a:tr>
              <a:tr h="414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관련 액터 </a:t>
                      </a:r>
                      <a:endParaRPr b="1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rgbClr val="A5A5A5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사용자, DB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 hMerge="1"/>
              </a:tr>
              <a:tr h="414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사전 조건</a:t>
                      </a:r>
                      <a:endParaRPr b="1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rgbClr val="A5A5A5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게시글을 시스템에 업로드한다.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 hMerge="1"/>
              </a:tr>
              <a:tr h="414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사후 조건</a:t>
                      </a:r>
                      <a:endParaRPr b="1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rgbClr val="A5A5A5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게시글이 분류가 된 상태로 조회된다.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 hMerge="1"/>
              </a:tr>
              <a:tr h="48507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기본흐름</a:t>
                      </a:r>
                      <a:endParaRPr b="1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B01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사용자는 원하는 카테고리를 클릭한다.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</a:tr>
              <a:tr h="4850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B02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시스템은 기존에 작성된 게시글 중 조건에 맞는 게시글을 띄워준다.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</a:tr>
              <a:tr h="743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예외 흐름</a:t>
                      </a:r>
                      <a:endParaRPr b="1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E01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해당 카테고리명이 존재하지 않는 경우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-‘게시글 없음’ 메시지 출력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</a:tr>
              <a:tr h="37167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시나리오</a:t>
                      </a:r>
                      <a:endParaRPr b="1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SN01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B01→B02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</a:tr>
              <a:tr h="3716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SN02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B01→E01→B01→B02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8"/>
          <p:cNvSpPr txBox="1"/>
          <p:nvPr>
            <p:ph type="title"/>
          </p:nvPr>
        </p:nvSpPr>
        <p:spPr>
          <a:xfrm>
            <a:off x="395536" y="86954"/>
            <a:ext cx="7992900" cy="7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rPr lang="ko-KR"/>
              <a:t>요구사항 분석</a:t>
            </a:r>
            <a:endParaRPr/>
          </a:p>
        </p:txBody>
      </p:sp>
      <p:sp>
        <p:nvSpPr>
          <p:cNvPr id="306" name="Google Shape;306;p48"/>
          <p:cNvSpPr txBox="1"/>
          <p:nvPr>
            <p:ph idx="1" type="body"/>
          </p:nvPr>
        </p:nvSpPr>
        <p:spPr>
          <a:xfrm>
            <a:off x="370002" y="1268760"/>
            <a:ext cx="80097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i="0" lang="ko-KR">
                <a:latin typeface="Calibri"/>
                <a:ea typeface="Calibri"/>
                <a:cs typeface="Calibri"/>
                <a:sym typeface="Calibri"/>
              </a:rPr>
              <a:t>3. 유스케이스 – 유스케이스 기술</a:t>
            </a:r>
            <a:endParaRPr/>
          </a:p>
        </p:txBody>
      </p:sp>
      <p:sp>
        <p:nvSpPr>
          <p:cNvPr id="307" name="Google Shape;307;p48"/>
          <p:cNvSpPr txBox="1"/>
          <p:nvPr/>
        </p:nvSpPr>
        <p:spPr>
          <a:xfrm>
            <a:off x="539552" y="1700808"/>
            <a:ext cx="2776672" cy="338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UC013 : 공유 게시물 조회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08" name="Google Shape;308;p48"/>
          <p:cNvGraphicFramePr/>
          <p:nvPr/>
        </p:nvGraphicFramePr>
        <p:xfrm>
          <a:off x="266117" y="203932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{E24A264D-CE13-4F21-9E3E-A0AE16158348}</a:tableStyleId>
              </a:tblPr>
              <a:tblGrid>
                <a:gridCol w="979050"/>
                <a:gridCol w="982075"/>
                <a:gridCol w="6650650"/>
              </a:tblGrid>
              <a:tr h="32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 b="1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rgbClr val="A5A5A5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다수의 사용자가 기존에 업로드한 게시글 중 공유하기를 체크한 게시물을 랜덤으로 조회한다.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 hMerge="1"/>
              </a:tr>
              <a:tr h="32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관련 액터 </a:t>
                      </a:r>
                      <a:endParaRPr b="1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rgbClr val="A5A5A5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사용자, DB, 관리자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 hMerge="1"/>
              </a:tr>
              <a:tr h="32167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사전 조건</a:t>
                      </a:r>
                      <a:endParaRPr b="1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rgbClr val="A5A5A5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게시글을 작성할 때 공유하기를 체크한 상태로 업로드한다.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 hMerge="1"/>
              </a:tr>
              <a:tr h="321675">
                <a:tc v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관리자가 게시물을 승인한다.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 hMerge="1"/>
              </a:tr>
              <a:tr h="32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사후 조건</a:t>
                      </a:r>
                      <a:endParaRPr b="1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rgbClr val="A5A5A5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랜덤한 다수의 사용자의 게시글이 보인다.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 hMerge="1"/>
              </a:tr>
              <a:tr h="22992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기본흐름</a:t>
                      </a:r>
                      <a:endParaRPr b="1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B01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사용자는 공유 게시물 조회를 클릭한다.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</a:tr>
              <a:tr h="2299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B02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시스템은 공유된 여러 게시글을 띄워준다.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</a:tr>
              <a:tr h="459850">
                <a:tc row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예외 흐름</a:t>
                      </a:r>
                      <a:endParaRPr b="1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E01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공유 가능 상태의 게시물이 없을 경우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-‘게시글 없음’ 메시지 출력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</a:tr>
              <a:tr h="4598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E02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공유 가능 상태의 게시물이 방대하게 많은 경우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-페이징을 한다.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</a:tr>
              <a:tr h="4598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E03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사용자가 원하는 카테고리를 입력한 경우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-검색하여 해당 카테고리의 게시물을 보여준다.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</a:tr>
              <a:tr h="229925">
                <a:tc rowSpan="5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시나리오</a:t>
                      </a:r>
                      <a:endParaRPr b="1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SN01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B01→B02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</a:tr>
              <a:tr h="2299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SN02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B01→E01→B01→B02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</a:tr>
              <a:tr h="2299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SN03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B01→E02→B02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</a:tr>
              <a:tr h="2299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SN04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B01→E03→B02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</a:tr>
              <a:tr h="2299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SN05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B01→E03→E02→B01→B02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4"/>
          <p:cNvSpPr txBox="1"/>
          <p:nvPr>
            <p:ph type="title"/>
          </p:nvPr>
        </p:nvSpPr>
        <p:spPr>
          <a:xfrm>
            <a:off x="395536" y="86954"/>
            <a:ext cx="7992888" cy="796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rPr lang="ko-KR"/>
              <a:t>요구사항 분석</a:t>
            </a:r>
            <a:endParaRPr/>
          </a:p>
        </p:txBody>
      </p:sp>
      <p:sp>
        <p:nvSpPr>
          <p:cNvPr id="314" name="Google Shape;314;p14"/>
          <p:cNvSpPr txBox="1"/>
          <p:nvPr>
            <p:ph idx="1" type="body"/>
          </p:nvPr>
        </p:nvSpPr>
        <p:spPr>
          <a:xfrm>
            <a:off x="370002" y="1268760"/>
            <a:ext cx="8009660" cy="576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i="0" lang="ko-KR">
                <a:latin typeface="Calibri"/>
                <a:ea typeface="Calibri"/>
                <a:cs typeface="Calibri"/>
                <a:sym typeface="Calibri"/>
              </a:rPr>
              <a:t>4. 사용자 인터페이스 요구사항</a:t>
            </a:r>
            <a:endParaRPr/>
          </a:p>
        </p:txBody>
      </p:sp>
      <p:graphicFrame>
        <p:nvGraphicFramePr>
          <p:cNvPr id="315" name="Google Shape;315;p14"/>
          <p:cNvGraphicFramePr/>
          <p:nvPr/>
        </p:nvGraphicFramePr>
        <p:xfrm>
          <a:off x="395536" y="17008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{EAFCE233-52EF-41A1-B2E9-B79FB3A1F9A1}</a:tableStyleId>
              </a:tblPr>
              <a:tblGrid>
                <a:gridCol w="768900"/>
                <a:gridCol w="1300100"/>
                <a:gridCol w="1444550"/>
                <a:gridCol w="4864900"/>
              </a:tblGrid>
              <a:tr h="650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 b="1"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화면 명</a:t>
                      </a:r>
                      <a:endParaRPr b="1"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관련 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유스케이스 ID</a:t>
                      </a:r>
                      <a:endParaRPr b="1"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설명</a:t>
                      </a:r>
                      <a:endParaRPr b="1"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solidFill>
                      <a:srgbClr val="A5A5A5"/>
                    </a:solidFill>
                  </a:tcPr>
                </a:tc>
              </a:tr>
              <a:tr h="429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SC001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로그인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UC002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아이디와 비밀번호를 입력 받아 메인 페이지로 이동한다.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</a:tr>
              <a:tr h="429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SC002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회원가입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UC001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신규 사용자의 ID와 PW등의 회원정보를 입력해 계정을 생성한다.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</a:tr>
              <a:tr h="429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SC003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ID, PW 찾기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UC004,005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ID나 이메일을 입력하여 사용자의 ID,PW를 찾고 재설정한다.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</a:tr>
              <a:tr h="429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SC004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메인 페이지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UC003, 011,012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본인이 업로드한 게시물 목록 조회 및 카테고리별 게시글 조회, 공유 게시물 페이지로 이동 가능하다.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</a:tr>
              <a:tr h="644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SC005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게시물 업로드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UC008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이용자가 자신의 옷을 관리하기 위해 옷을 사진으로 찍어 카테고리로 분류하고 옷 정보를 입력해서 게시물을 올린다.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</a:tr>
              <a:tr h="318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SC006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게시물 수정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UC009,010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본인이 업로드한 게시물을 수정하거나 삭제한다.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</a:tr>
              <a:tr h="429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SC007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게시물 상세 페이지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UC011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이용자가 업로드한 게시물의 내용을 상세히 조회한다.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</a:tr>
              <a:tr h="429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SC008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개인 페이지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UC006, 007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사용자는 본인의 개인 페이지에서 개인 정보 수정 및 탈퇴를 할 수 있다.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</a:tr>
              <a:tr h="429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SC009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공유 게시물 페이지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UC013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타인의 게시물을 조회하거나 검색할 수 있다.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</a:tr>
              <a:tr h="429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SC010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공유 게시물 승인 페이지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UC013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이용자가 공유설정을 하면 관리자가 승인여부 결정 후 업로드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p15"/>
          <p:cNvGrpSpPr/>
          <p:nvPr/>
        </p:nvGrpSpPr>
        <p:grpSpPr>
          <a:xfrm>
            <a:off x="539552" y="1484784"/>
            <a:ext cx="2749294" cy="1526241"/>
            <a:chOff x="3178447" y="2365814"/>
            <a:chExt cx="2808312" cy="1526241"/>
          </a:xfrm>
        </p:grpSpPr>
        <p:sp>
          <p:nvSpPr>
            <p:cNvPr id="321" name="Google Shape;321;p15"/>
            <p:cNvSpPr txBox="1"/>
            <p:nvPr/>
          </p:nvSpPr>
          <p:spPr>
            <a:xfrm>
              <a:off x="3790515" y="2365814"/>
              <a:ext cx="1584176" cy="58477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1" i="0" lang="ko-KR" sz="3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03</a:t>
              </a:r>
              <a:endPara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15"/>
            <p:cNvSpPr txBox="1"/>
            <p:nvPr/>
          </p:nvSpPr>
          <p:spPr>
            <a:xfrm>
              <a:off x="3178447" y="3061058"/>
              <a:ext cx="2808312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ko-KR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설계내용&amp;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ko-KR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구현결과</a:t>
              </a:r>
              <a:endPara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3" name="Google Shape;323;p15"/>
          <p:cNvSpPr txBox="1"/>
          <p:nvPr/>
        </p:nvSpPr>
        <p:spPr>
          <a:xfrm>
            <a:off x="4932040" y="1401616"/>
            <a:ext cx="2785171" cy="88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8890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클래스 다이어그램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시퀀스 다이어그램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6"/>
          <p:cNvSpPr txBox="1"/>
          <p:nvPr>
            <p:ph type="title"/>
          </p:nvPr>
        </p:nvSpPr>
        <p:spPr>
          <a:xfrm>
            <a:off x="395536" y="86954"/>
            <a:ext cx="7992888" cy="796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rPr lang="ko-KR"/>
              <a:t>설계내용 &amp; 구현결과</a:t>
            </a:r>
            <a:endParaRPr/>
          </a:p>
        </p:txBody>
      </p:sp>
      <p:sp>
        <p:nvSpPr>
          <p:cNvPr id="329" name="Google Shape;329;p16"/>
          <p:cNvSpPr txBox="1"/>
          <p:nvPr>
            <p:ph idx="1" type="body"/>
          </p:nvPr>
        </p:nvSpPr>
        <p:spPr>
          <a:xfrm>
            <a:off x="370002" y="1268760"/>
            <a:ext cx="8009660" cy="576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i="0" lang="ko-KR">
                <a:latin typeface="Calibri"/>
                <a:ea typeface="Calibri"/>
                <a:cs typeface="Calibri"/>
                <a:sym typeface="Calibri"/>
              </a:rPr>
              <a:t>1. 클래스 다이어그램 - 게시물</a:t>
            </a:r>
            <a:endParaRPr/>
          </a:p>
        </p:txBody>
      </p:sp>
      <p:pic>
        <p:nvPicPr>
          <p:cNvPr id="330" name="Google Shape;330;p16"/>
          <p:cNvPicPr preferRelativeResize="0"/>
          <p:nvPr/>
        </p:nvPicPr>
        <p:blipFill rotWithShape="1">
          <a:blip r:embed="rId3">
            <a:alphaModFix/>
          </a:blip>
          <a:srcRect b="0" l="0" r="40568" t="0"/>
          <a:stretch/>
        </p:blipFill>
        <p:spPr>
          <a:xfrm>
            <a:off x="683568" y="1654540"/>
            <a:ext cx="7797073" cy="5014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3"/>
          <p:cNvGrpSpPr/>
          <p:nvPr/>
        </p:nvGrpSpPr>
        <p:grpSpPr>
          <a:xfrm>
            <a:off x="539552" y="1552011"/>
            <a:ext cx="2749294" cy="1156909"/>
            <a:chOff x="3178447" y="2365814"/>
            <a:chExt cx="2808312" cy="1156909"/>
          </a:xfrm>
        </p:grpSpPr>
        <p:sp>
          <p:nvSpPr>
            <p:cNvPr id="105" name="Google Shape;105;p3"/>
            <p:cNvSpPr txBox="1"/>
            <p:nvPr/>
          </p:nvSpPr>
          <p:spPr>
            <a:xfrm>
              <a:off x="3790515" y="2365814"/>
              <a:ext cx="1584176" cy="58477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1" i="0" lang="ko-KR" sz="3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01</a:t>
              </a:r>
              <a:endPara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3"/>
            <p:cNvSpPr txBox="1"/>
            <p:nvPr/>
          </p:nvSpPr>
          <p:spPr>
            <a:xfrm>
              <a:off x="3178447" y="3061058"/>
              <a:ext cx="280831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ko-KR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시스템 개요</a:t>
              </a:r>
              <a:endPara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" name="Google Shape;107;p3"/>
          <p:cNvSpPr txBox="1"/>
          <p:nvPr/>
        </p:nvSpPr>
        <p:spPr>
          <a:xfrm>
            <a:off x="4955181" y="962743"/>
            <a:ext cx="27852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8890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프로젝트 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프로젝트 기획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프로그램 설계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8890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7"/>
          <p:cNvSpPr txBox="1"/>
          <p:nvPr>
            <p:ph type="title"/>
          </p:nvPr>
        </p:nvSpPr>
        <p:spPr>
          <a:xfrm>
            <a:off x="395536" y="86954"/>
            <a:ext cx="7992888" cy="796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rPr lang="ko-KR"/>
              <a:t>설계내용 &amp; 구현결과</a:t>
            </a:r>
            <a:endParaRPr/>
          </a:p>
        </p:txBody>
      </p:sp>
      <p:sp>
        <p:nvSpPr>
          <p:cNvPr id="336" name="Google Shape;336;p17"/>
          <p:cNvSpPr txBox="1"/>
          <p:nvPr>
            <p:ph idx="1" type="body"/>
          </p:nvPr>
        </p:nvSpPr>
        <p:spPr>
          <a:xfrm>
            <a:off x="370002" y="1268760"/>
            <a:ext cx="8009660" cy="576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i="0" lang="ko-KR">
                <a:latin typeface="Calibri"/>
                <a:ea typeface="Calibri"/>
                <a:cs typeface="Calibri"/>
                <a:sym typeface="Calibri"/>
              </a:rPr>
              <a:t>1. 클래스 다이어그램 - 사용자</a:t>
            </a:r>
            <a:endParaRPr/>
          </a:p>
        </p:txBody>
      </p:sp>
      <p:pic>
        <p:nvPicPr>
          <p:cNvPr id="337" name="Google Shape;337;p17"/>
          <p:cNvPicPr preferRelativeResize="0"/>
          <p:nvPr/>
        </p:nvPicPr>
        <p:blipFill rotWithShape="1">
          <a:blip r:embed="rId3">
            <a:alphaModFix/>
          </a:blip>
          <a:srcRect b="0" l="58606" r="0" t="0"/>
          <a:stretch/>
        </p:blipFill>
        <p:spPr>
          <a:xfrm>
            <a:off x="3419872" y="1314194"/>
            <a:ext cx="5409289" cy="4995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8"/>
          <p:cNvSpPr txBox="1"/>
          <p:nvPr>
            <p:ph type="title"/>
          </p:nvPr>
        </p:nvSpPr>
        <p:spPr>
          <a:xfrm>
            <a:off x="395536" y="86954"/>
            <a:ext cx="7992888" cy="796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rPr lang="ko-KR"/>
              <a:t>설계내용 &amp; 구현결과</a:t>
            </a:r>
            <a:endParaRPr/>
          </a:p>
        </p:txBody>
      </p:sp>
      <p:sp>
        <p:nvSpPr>
          <p:cNvPr id="343" name="Google Shape;343;p18"/>
          <p:cNvSpPr txBox="1"/>
          <p:nvPr>
            <p:ph idx="1" type="body"/>
          </p:nvPr>
        </p:nvSpPr>
        <p:spPr>
          <a:xfrm>
            <a:off x="370002" y="1268760"/>
            <a:ext cx="8009660" cy="576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i="0" lang="ko-KR">
                <a:latin typeface="Calibri"/>
                <a:ea typeface="Calibri"/>
                <a:cs typeface="Calibri"/>
                <a:sym typeface="Calibri"/>
              </a:rPr>
              <a:t>2. 시퀀스 다이어그램 - 회원가입</a:t>
            </a:r>
            <a:endParaRPr/>
          </a:p>
        </p:txBody>
      </p:sp>
      <p:pic>
        <p:nvPicPr>
          <p:cNvPr id="344" name="Google Shape;344;p18"/>
          <p:cNvPicPr preferRelativeResize="0"/>
          <p:nvPr/>
        </p:nvPicPr>
        <p:blipFill rotWithShape="1">
          <a:blip r:embed="rId3">
            <a:alphaModFix/>
          </a:blip>
          <a:srcRect b="2788" l="-107" r="-318" t="-814"/>
          <a:stretch/>
        </p:blipFill>
        <p:spPr>
          <a:xfrm>
            <a:off x="323528" y="1772816"/>
            <a:ext cx="8496944" cy="4680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0"/>
          <p:cNvSpPr txBox="1"/>
          <p:nvPr>
            <p:ph type="title"/>
          </p:nvPr>
        </p:nvSpPr>
        <p:spPr>
          <a:xfrm>
            <a:off x="395536" y="86954"/>
            <a:ext cx="7992888" cy="796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rPr lang="ko-KR"/>
              <a:t>설계내용 &amp; 구현결과</a:t>
            </a:r>
            <a:endParaRPr/>
          </a:p>
        </p:txBody>
      </p:sp>
      <p:sp>
        <p:nvSpPr>
          <p:cNvPr id="350" name="Google Shape;350;p20"/>
          <p:cNvSpPr txBox="1"/>
          <p:nvPr>
            <p:ph idx="1" type="body"/>
          </p:nvPr>
        </p:nvSpPr>
        <p:spPr>
          <a:xfrm>
            <a:off x="370002" y="1268760"/>
            <a:ext cx="8009660" cy="576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i="0" lang="ko-KR">
                <a:latin typeface="Calibri"/>
                <a:ea typeface="Calibri"/>
                <a:cs typeface="Calibri"/>
                <a:sym typeface="Calibri"/>
              </a:rPr>
              <a:t>2. 시퀀스 다이어그램 - 로그인</a:t>
            </a:r>
            <a:endParaRPr/>
          </a:p>
        </p:txBody>
      </p:sp>
      <p:pic>
        <p:nvPicPr>
          <p:cNvPr id="351" name="Google Shape;351;p20"/>
          <p:cNvPicPr preferRelativeResize="0"/>
          <p:nvPr/>
        </p:nvPicPr>
        <p:blipFill rotWithShape="1">
          <a:blip r:embed="rId3">
            <a:alphaModFix/>
          </a:blip>
          <a:srcRect b="2016" l="0" r="818" t="0"/>
          <a:stretch/>
        </p:blipFill>
        <p:spPr>
          <a:xfrm>
            <a:off x="251311" y="1844824"/>
            <a:ext cx="8713177" cy="4464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2"/>
          <p:cNvSpPr txBox="1"/>
          <p:nvPr>
            <p:ph type="title"/>
          </p:nvPr>
        </p:nvSpPr>
        <p:spPr>
          <a:xfrm>
            <a:off x="395536" y="86954"/>
            <a:ext cx="7992888" cy="796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rPr lang="ko-KR"/>
              <a:t>설계내용 &amp; 구현결과</a:t>
            </a:r>
            <a:endParaRPr/>
          </a:p>
        </p:txBody>
      </p:sp>
      <p:sp>
        <p:nvSpPr>
          <p:cNvPr id="357" name="Google Shape;357;p22"/>
          <p:cNvSpPr txBox="1"/>
          <p:nvPr>
            <p:ph idx="1" type="body"/>
          </p:nvPr>
        </p:nvSpPr>
        <p:spPr>
          <a:xfrm>
            <a:off x="370002" y="1268760"/>
            <a:ext cx="8009660" cy="576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i="0" lang="ko-KR">
                <a:latin typeface="Calibri"/>
                <a:ea typeface="Calibri"/>
                <a:cs typeface="Calibri"/>
                <a:sym typeface="Calibri"/>
              </a:rPr>
              <a:t>2. 시퀀스 다이어그램 - 로그아웃</a:t>
            </a:r>
            <a:endParaRPr/>
          </a:p>
        </p:txBody>
      </p:sp>
      <p:pic>
        <p:nvPicPr>
          <p:cNvPr id="358" name="Google Shape;358;p22"/>
          <p:cNvPicPr preferRelativeResize="0"/>
          <p:nvPr/>
        </p:nvPicPr>
        <p:blipFill rotWithShape="1">
          <a:blip r:embed="rId3">
            <a:alphaModFix/>
          </a:blip>
          <a:srcRect b="2244" l="357" r="357" t="0"/>
          <a:stretch/>
        </p:blipFill>
        <p:spPr>
          <a:xfrm>
            <a:off x="251520" y="1844824"/>
            <a:ext cx="8640960" cy="4752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3"/>
          <p:cNvSpPr txBox="1"/>
          <p:nvPr>
            <p:ph type="title"/>
          </p:nvPr>
        </p:nvSpPr>
        <p:spPr>
          <a:xfrm>
            <a:off x="395536" y="86954"/>
            <a:ext cx="7992888" cy="796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rPr lang="ko-KR"/>
              <a:t>설계내용 &amp; 구현결과</a:t>
            </a:r>
            <a:endParaRPr/>
          </a:p>
        </p:txBody>
      </p:sp>
      <p:sp>
        <p:nvSpPr>
          <p:cNvPr id="364" name="Google Shape;364;p23"/>
          <p:cNvSpPr txBox="1"/>
          <p:nvPr>
            <p:ph idx="1" type="body"/>
          </p:nvPr>
        </p:nvSpPr>
        <p:spPr>
          <a:xfrm>
            <a:off x="370002" y="1268760"/>
            <a:ext cx="8009660" cy="576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i="0" lang="ko-KR">
                <a:latin typeface="Calibri"/>
                <a:ea typeface="Calibri"/>
                <a:cs typeface="Calibri"/>
                <a:sym typeface="Calibri"/>
              </a:rPr>
              <a:t>2. 시퀀스 다이어그램 – ID, PW 찾기</a:t>
            </a:r>
            <a:endParaRPr/>
          </a:p>
        </p:txBody>
      </p:sp>
      <p:pic>
        <p:nvPicPr>
          <p:cNvPr id="365" name="Google Shape;365;p23"/>
          <p:cNvPicPr preferRelativeResize="0"/>
          <p:nvPr/>
        </p:nvPicPr>
        <p:blipFill rotWithShape="1">
          <a:blip r:embed="rId3">
            <a:alphaModFix/>
          </a:blip>
          <a:srcRect b="2924" l="0" r="1297" t="0"/>
          <a:stretch/>
        </p:blipFill>
        <p:spPr>
          <a:xfrm>
            <a:off x="196771" y="1748154"/>
            <a:ext cx="8767717" cy="4777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4"/>
          <p:cNvSpPr txBox="1"/>
          <p:nvPr>
            <p:ph type="title"/>
          </p:nvPr>
        </p:nvSpPr>
        <p:spPr>
          <a:xfrm>
            <a:off x="395536" y="86954"/>
            <a:ext cx="7992888" cy="796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rPr lang="ko-KR"/>
              <a:t>설계내용 &amp; 구현결과</a:t>
            </a:r>
            <a:endParaRPr/>
          </a:p>
        </p:txBody>
      </p:sp>
      <p:sp>
        <p:nvSpPr>
          <p:cNvPr id="371" name="Google Shape;371;p24"/>
          <p:cNvSpPr txBox="1"/>
          <p:nvPr>
            <p:ph idx="1" type="body"/>
          </p:nvPr>
        </p:nvSpPr>
        <p:spPr>
          <a:xfrm>
            <a:off x="370002" y="1268760"/>
            <a:ext cx="8009660" cy="576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i="0" lang="ko-KR">
                <a:latin typeface="Calibri"/>
                <a:ea typeface="Calibri"/>
                <a:cs typeface="Calibri"/>
                <a:sym typeface="Calibri"/>
              </a:rPr>
              <a:t>2. 시퀀스 다이어그램 – 회원정보 수정 및 탈퇴</a:t>
            </a:r>
            <a:endParaRPr/>
          </a:p>
        </p:txBody>
      </p:sp>
      <p:pic>
        <p:nvPicPr>
          <p:cNvPr id="372" name="Google Shape;37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12" y="1760668"/>
            <a:ext cx="8783917" cy="4836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5"/>
          <p:cNvSpPr txBox="1"/>
          <p:nvPr>
            <p:ph type="title"/>
          </p:nvPr>
        </p:nvSpPr>
        <p:spPr>
          <a:xfrm>
            <a:off x="395536" y="86954"/>
            <a:ext cx="7992888" cy="796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rPr lang="ko-KR"/>
              <a:t>설계내용 &amp; 구현결과</a:t>
            </a:r>
            <a:endParaRPr/>
          </a:p>
        </p:txBody>
      </p:sp>
      <p:sp>
        <p:nvSpPr>
          <p:cNvPr id="378" name="Google Shape;378;p25"/>
          <p:cNvSpPr txBox="1"/>
          <p:nvPr>
            <p:ph idx="1" type="body"/>
          </p:nvPr>
        </p:nvSpPr>
        <p:spPr>
          <a:xfrm>
            <a:off x="370002" y="1268760"/>
            <a:ext cx="8009660" cy="576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i="0" lang="ko-KR">
                <a:latin typeface="Calibri"/>
                <a:ea typeface="Calibri"/>
                <a:cs typeface="Calibri"/>
                <a:sym typeface="Calibri"/>
              </a:rPr>
              <a:t>2. 시퀀스 다이어그램 – 게시물 업로드</a:t>
            </a:r>
            <a:endParaRPr/>
          </a:p>
        </p:txBody>
      </p:sp>
      <p:pic>
        <p:nvPicPr>
          <p:cNvPr id="379" name="Google Shape;37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7434" y="1700808"/>
            <a:ext cx="7369131" cy="4921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6"/>
          <p:cNvSpPr txBox="1"/>
          <p:nvPr>
            <p:ph type="title"/>
          </p:nvPr>
        </p:nvSpPr>
        <p:spPr>
          <a:xfrm>
            <a:off x="395536" y="86954"/>
            <a:ext cx="7992888" cy="796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rPr lang="ko-KR"/>
              <a:t>설계내용 &amp; 구현결과</a:t>
            </a:r>
            <a:endParaRPr/>
          </a:p>
        </p:txBody>
      </p:sp>
      <p:sp>
        <p:nvSpPr>
          <p:cNvPr id="385" name="Google Shape;385;p26"/>
          <p:cNvSpPr txBox="1"/>
          <p:nvPr>
            <p:ph idx="1" type="body"/>
          </p:nvPr>
        </p:nvSpPr>
        <p:spPr>
          <a:xfrm>
            <a:off x="370002" y="1268760"/>
            <a:ext cx="8009660" cy="576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i="0" lang="ko-KR">
                <a:latin typeface="Calibri"/>
                <a:ea typeface="Calibri"/>
                <a:cs typeface="Calibri"/>
                <a:sym typeface="Calibri"/>
              </a:rPr>
              <a:t>2. 시퀀스 다이어그램 – 게시물 삭제</a:t>
            </a:r>
            <a:endParaRPr/>
          </a:p>
        </p:txBody>
      </p:sp>
      <p:pic>
        <p:nvPicPr>
          <p:cNvPr id="386" name="Google Shape;38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7865" y="1700808"/>
            <a:ext cx="8268269" cy="50094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7"/>
          <p:cNvSpPr txBox="1"/>
          <p:nvPr>
            <p:ph type="title"/>
          </p:nvPr>
        </p:nvSpPr>
        <p:spPr>
          <a:xfrm>
            <a:off x="395536" y="86954"/>
            <a:ext cx="7992888" cy="796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rPr lang="ko-KR"/>
              <a:t>설계내용 &amp; 구현결과</a:t>
            </a:r>
            <a:endParaRPr/>
          </a:p>
        </p:txBody>
      </p:sp>
      <p:sp>
        <p:nvSpPr>
          <p:cNvPr id="392" name="Google Shape;392;p27"/>
          <p:cNvSpPr txBox="1"/>
          <p:nvPr>
            <p:ph idx="1" type="body"/>
          </p:nvPr>
        </p:nvSpPr>
        <p:spPr>
          <a:xfrm>
            <a:off x="370002" y="1268760"/>
            <a:ext cx="8009660" cy="576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i="0" lang="ko-KR">
                <a:latin typeface="Calibri"/>
                <a:ea typeface="Calibri"/>
                <a:cs typeface="Calibri"/>
                <a:sym typeface="Calibri"/>
              </a:rPr>
              <a:t>2. 시퀀스 다이어그램 – 게시물 수정</a:t>
            </a:r>
            <a:endParaRPr/>
          </a:p>
        </p:txBody>
      </p:sp>
      <p:pic>
        <p:nvPicPr>
          <p:cNvPr id="393" name="Google Shape;393;p27"/>
          <p:cNvPicPr preferRelativeResize="0"/>
          <p:nvPr/>
        </p:nvPicPr>
        <p:blipFill rotWithShape="1">
          <a:blip r:embed="rId3">
            <a:alphaModFix/>
          </a:blip>
          <a:srcRect b="6817" l="0" r="1172" t="0"/>
          <a:stretch/>
        </p:blipFill>
        <p:spPr>
          <a:xfrm>
            <a:off x="611560" y="1844824"/>
            <a:ext cx="8009660" cy="4608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8"/>
          <p:cNvSpPr txBox="1"/>
          <p:nvPr>
            <p:ph type="title"/>
          </p:nvPr>
        </p:nvSpPr>
        <p:spPr>
          <a:xfrm>
            <a:off x="395536" y="86954"/>
            <a:ext cx="7992888" cy="796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rPr lang="ko-KR"/>
              <a:t>설계내용 &amp; 구현결과</a:t>
            </a:r>
            <a:endParaRPr/>
          </a:p>
        </p:txBody>
      </p:sp>
      <p:sp>
        <p:nvSpPr>
          <p:cNvPr id="399" name="Google Shape;399;p28"/>
          <p:cNvSpPr txBox="1"/>
          <p:nvPr>
            <p:ph idx="1" type="body"/>
          </p:nvPr>
        </p:nvSpPr>
        <p:spPr>
          <a:xfrm>
            <a:off x="370002" y="1268760"/>
            <a:ext cx="8009660" cy="576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i="0" lang="ko-KR">
                <a:latin typeface="Calibri"/>
                <a:ea typeface="Calibri"/>
                <a:cs typeface="Calibri"/>
                <a:sym typeface="Calibri"/>
              </a:rPr>
              <a:t>2. 시퀀스 다이어그램 – 게시물 조회</a:t>
            </a:r>
            <a:endParaRPr/>
          </a:p>
        </p:txBody>
      </p:sp>
      <p:pic>
        <p:nvPicPr>
          <p:cNvPr id="400" name="Google Shape;400;p28"/>
          <p:cNvPicPr preferRelativeResize="0"/>
          <p:nvPr/>
        </p:nvPicPr>
        <p:blipFill rotWithShape="1">
          <a:blip r:embed="rId3">
            <a:alphaModFix/>
          </a:blip>
          <a:srcRect b="3096" l="0" r="1768" t="0"/>
          <a:stretch/>
        </p:blipFill>
        <p:spPr>
          <a:xfrm>
            <a:off x="539552" y="1821305"/>
            <a:ext cx="8136904" cy="4680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/>
          <p:nvPr>
            <p:ph type="title"/>
          </p:nvPr>
        </p:nvSpPr>
        <p:spPr>
          <a:xfrm>
            <a:off x="395536" y="86954"/>
            <a:ext cx="7992888" cy="796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rPr lang="ko-KR"/>
              <a:t>프로젝트 명</a:t>
            </a:r>
            <a:endParaRPr/>
          </a:p>
        </p:txBody>
      </p:sp>
      <p:pic>
        <p:nvPicPr>
          <p:cNvPr descr="텍스트이(가) 표시된 사진&#10;&#10;자동 생성된 설명" id="113" name="Google Shape;11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9391" y="1764881"/>
            <a:ext cx="5325218" cy="283884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4"/>
          <p:cNvSpPr txBox="1"/>
          <p:nvPr/>
        </p:nvSpPr>
        <p:spPr>
          <a:xfrm>
            <a:off x="2137183" y="4941169"/>
            <a:ext cx="5251759" cy="8001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8조와 패션브랜드 8 Seconds에서 모티브를 받아 옷 관리 시스템 명으로 제작</a:t>
            </a:r>
            <a:endParaRPr b="1" i="0" sz="2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p4"/>
          <p:cNvSpPr txBox="1"/>
          <p:nvPr>
            <p:ph idx="1" type="body"/>
          </p:nvPr>
        </p:nvSpPr>
        <p:spPr>
          <a:xfrm>
            <a:off x="386774" y="1268760"/>
            <a:ext cx="8009660" cy="5112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9"/>
          <p:cNvSpPr txBox="1"/>
          <p:nvPr>
            <p:ph type="title"/>
          </p:nvPr>
        </p:nvSpPr>
        <p:spPr>
          <a:xfrm>
            <a:off x="395536" y="86954"/>
            <a:ext cx="7992888" cy="796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rPr lang="ko-KR"/>
              <a:t>설계내용 &amp; 구현결과</a:t>
            </a:r>
            <a:endParaRPr/>
          </a:p>
        </p:txBody>
      </p:sp>
      <p:sp>
        <p:nvSpPr>
          <p:cNvPr id="406" name="Google Shape;406;p29"/>
          <p:cNvSpPr txBox="1"/>
          <p:nvPr>
            <p:ph idx="1" type="body"/>
          </p:nvPr>
        </p:nvSpPr>
        <p:spPr>
          <a:xfrm>
            <a:off x="370002" y="1268760"/>
            <a:ext cx="8009660" cy="576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i="0" lang="ko-KR">
                <a:latin typeface="Calibri"/>
                <a:ea typeface="Calibri"/>
                <a:cs typeface="Calibri"/>
                <a:sym typeface="Calibri"/>
              </a:rPr>
              <a:t>2. 시퀀스 다이어그램 – 카테고리별 조회</a:t>
            </a:r>
            <a:endParaRPr/>
          </a:p>
        </p:txBody>
      </p:sp>
      <p:pic>
        <p:nvPicPr>
          <p:cNvPr id="407" name="Google Shape;40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516" y="1916832"/>
            <a:ext cx="8684968" cy="4621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0"/>
          <p:cNvSpPr txBox="1"/>
          <p:nvPr>
            <p:ph type="title"/>
          </p:nvPr>
        </p:nvSpPr>
        <p:spPr>
          <a:xfrm>
            <a:off x="395536" y="86954"/>
            <a:ext cx="7992888" cy="796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rPr lang="ko-KR"/>
              <a:t>설계내용 &amp; 구현결과</a:t>
            </a:r>
            <a:endParaRPr/>
          </a:p>
        </p:txBody>
      </p:sp>
      <p:sp>
        <p:nvSpPr>
          <p:cNvPr id="413" name="Google Shape;413;p30"/>
          <p:cNvSpPr txBox="1"/>
          <p:nvPr>
            <p:ph idx="1" type="body"/>
          </p:nvPr>
        </p:nvSpPr>
        <p:spPr>
          <a:xfrm>
            <a:off x="370002" y="1268760"/>
            <a:ext cx="8009660" cy="576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i="0" lang="ko-KR">
                <a:latin typeface="Calibri"/>
                <a:ea typeface="Calibri"/>
                <a:cs typeface="Calibri"/>
                <a:sym typeface="Calibri"/>
              </a:rPr>
              <a:t>2. 시퀀스 다이어그램 – 공유 게시물 조회</a:t>
            </a:r>
            <a:endParaRPr/>
          </a:p>
        </p:txBody>
      </p:sp>
      <p:pic>
        <p:nvPicPr>
          <p:cNvPr id="414" name="Google Shape;414;p30"/>
          <p:cNvPicPr preferRelativeResize="0"/>
          <p:nvPr/>
        </p:nvPicPr>
        <p:blipFill rotWithShape="1">
          <a:blip r:embed="rId3">
            <a:alphaModFix/>
          </a:blip>
          <a:srcRect b="5381" l="0" r="970" t="0"/>
          <a:stretch/>
        </p:blipFill>
        <p:spPr>
          <a:xfrm>
            <a:off x="139798" y="1834607"/>
            <a:ext cx="8864404" cy="4162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36090e5a2b_3_36"/>
          <p:cNvSpPr txBox="1"/>
          <p:nvPr>
            <p:ph type="title"/>
          </p:nvPr>
        </p:nvSpPr>
        <p:spPr>
          <a:xfrm>
            <a:off x="395536" y="86954"/>
            <a:ext cx="7992900" cy="7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rPr lang="ko-KR"/>
              <a:t>설계내용 &amp; 구현결과</a:t>
            </a:r>
            <a:endParaRPr/>
          </a:p>
        </p:txBody>
      </p:sp>
      <p:sp>
        <p:nvSpPr>
          <p:cNvPr id="420" name="Google Shape;420;g136090e5a2b_3_36"/>
          <p:cNvSpPr txBox="1"/>
          <p:nvPr>
            <p:ph idx="1" type="body"/>
          </p:nvPr>
        </p:nvSpPr>
        <p:spPr>
          <a:xfrm>
            <a:off x="370002" y="1268760"/>
            <a:ext cx="80097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i="0" lang="ko-KR">
                <a:latin typeface="Calibri"/>
                <a:ea typeface="Calibri"/>
                <a:cs typeface="Calibri"/>
                <a:sym typeface="Calibri"/>
              </a:rPr>
              <a:t>2. 구현결과 - </a:t>
            </a:r>
            <a:r>
              <a:rPr b="1" i="0" lang="ko-KR"/>
              <a:t>시연</a:t>
            </a:r>
            <a:endParaRPr/>
          </a:p>
        </p:txBody>
      </p:sp>
      <p:pic>
        <p:nvPicPr>
          <p:cNvPr id="421" name="Google Shape;421;g136090e5a2b_3_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96008" y="1139922"/>
            <a:ext cx="3151984" cy="5606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" name="Google Shape;426;p31"/>
          <p:cNvGrpSpPr/>
          <p:nvPr/>
        </p:nvGrpSpPr>
        <p:grpSpPr>
          <a:xfrm>
            <a:off x="539552" y="1484784"/>
            <a:ext cx="2749294" cy="1156909"/>
            <a:chOff x="3178447" y="2365814"/>
            <a:chExt cx="2808312" cy="1156909"/>
          </a:xfrm>
        </p:grpSpPr>
        <p:sp>
          <p:nvSpPr>
            <p:cNvPr id="427" name="Google Shape;427;p31"/>
            <p:cNvSpPr txBox="1"/>
            <p:nvPr/>
          </p:nvSpPr>
          <p:spPr>
            <a:xfrm>
              <a:off x="3790515" y="2365814"/>
              <a:ext cx="1584176" cy="58477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1" i="0" lang="ko-KR" sz="3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04</a:t>
              </a:r>
              <a:endPara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31"/>
            <p:cNvSpPr txBox="1"/>
            <p:nvPr/>
          </p:nvSpPr>
          <p:spPr>
            <a:xfrm>
              <a:off x="3178447" y="3061058"/>
              <a:ext cx="280831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ko-KR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추가 기능</a:t>
              </a:r>
              <a:endPara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2"/>
          <p:cNvSpPr txBox="1"/>
          <p:nvPr>
            <p:ph type="title"/>
          </p:nvPr>
        </p:nvSpPr>
        <p:spPr>
          <a:xfrm>
            <a:off x="395536" y="86954"/>
            <a:ext cx="7992888" cy="796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rPr lang="ko-KR"/>
              <a:t>추가 기능</a:t>
            </a:r>
            <a:endParaRPr/>
          </a:p>
        </p:txBody>
      </p:sp>
      <p:sp>
        <p:nvSpPr>
          <p:cNvPr id="434" name="Google Shape;434;p32"/>
          <p:cNvSpPr/>
          <p:nvPr/>
        </p:nvSpPr>
        <p:spPr>
          <a:xfrm>
            <a:off x="1698048" y="2238795"/>
            <a:ext cx="1944216" cy="936104"/>
          </a:xfrm>
          <a:prstGeom prst="roundRect">
            <a:avLst>
              <a:gd fmla="val 16667" name="adj"/>
            </a:avLst>
          </a:prstGeom>
          <a:solidFill>
            <a:srgbClr val="24406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댓글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32"/>
          <p:cNvSpPr/>
          <p:nvPr/>
        </p:nvSpPr>
        <p:spPr>
          <a:xfrm>
            <a:off x="5391901" y="2270681"/>
            <a:ext cx="1944216" cy="936104"/>
          </a:xfrm>
          <a:prstGeom prst="roundRect">
            <a:avLst>
              <a:gd fmla="val 16667" name="adj"/>
            </a:avLst>
          </a:prstGeom>
          <a:solidFill>
            <a:srgbClr val="24406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좋아요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32"/>
          <p:cNvSpPr/>
          <p:nvPr/>
        </p:nvSpPr>
        <p:spPr>
          <a:xfrm>
            <a:off x="1698048" y="4365104"/>
            <a:ext cx="1944216" cy="936104"/>
          </a:xfrm>
          <a:prstGeom prst="roundRect">
            <a:avLst>
              <a:gd fmla="val 16667" name="adj"/>
            </a:avLst>
          </a:prstGeom>
          <a:solidFill>
            <a:srgbClr val="24406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팔로우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32"/>
          <p:cNvSpPr/>
          <p:nvPr/>
        </p:nvSpPr>
        <p:spPr>
          <a:xfrm>
            <a:off x="5391901" y="4365104"/>
            <a:ext cx="1944216" cy="936104"/>
          </a:xfrm>
          <a:prstGeom prst="roundRect">
            <a:avLst>
              <a:gd fmla="val 16667" name="adj"/>
            </a:avLst>
          </a:prstGeom>
          <a:solidFill>
            <a:srgbClr val="24406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아이디 검색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2" name="Google Shape;442;p33"/>
          <p:cNvGrpSpPr/>
          <p:nvPr/>
        </p:nvGrpSpPr>
        <p:grpSpPr>
          <a:xfrm>
            <a:off x="539552" y="1484784"/>
            <a:ext cx="2749282" cy="1156944"/>
            <a:chOff x="3178447" y="2365814"/>
            <a:chExt cx="2808300" cy="1156944"/>
          </a:xfrm>
        </p:grpSpPr>
        <p:sp>
          <p:nvSpPr>
            <p:cNvPr id="443" name="Google Shape;443;p33"/>
            <p:cNvSpPr txBox="1"/>
            <p:nvPr/>
          </p:nvSpPr>
          <p:spPr>
            <a:xfrm>
              <a:off x="3790515" y="2365814"/>
              <a:ext cx="1584176" cy="58477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1" i="0" lang="ko-KR" sz="3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05</a:t>
              </a:r>
              <a:endPara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33"/>
            <p:cNvSpPr txBox="1"/>
            <p:nvPr/>
          </p:nvSpPr>
          <p:spPr>
            <a:xfrm>
              <a:off x="3178447" y="3061058"/>
              <a:ext cx="2808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ko-KR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피드백</a:t>
              </a:r>
              <a:endPara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5" name="Google Shape;445;p33"/>
          <p:cNvSpPr txBox="1"/>
          <p:nvPr/>
        </p:nvSpPr>
        <p:spPr>
          <a:xfrm>
            <a:off x="4250676" y="1549842"/>
            <a:ext cx="4464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ko-KR" sz="1400" u="none" cap="none" strike="noStrike">
                <a:solidFill>
                  <a:srgbClr val="57606A"/>
                </a:solidFill>
                <a:latin typeface="Calibri"/>
                <a:ea typeface="Calibri"/>
                <a:cs typeface="Calibri"/>
                <a:sym typeface="Calibri"/>
              </a:rPr>
              <a:t>어려웠던 내용</a:t>
            </a:r>
            <a:endParaRPr b="0" i="0" sz="1400" u="none" cap="none" strike="noStrike">
              <a:solidFill>
                <a:srgbClr val="57606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7606A"/>
              </a:buClr>
              <a:buSzPts val="1400"/>
              <a:buFont typeface="Calibri"/>
              <a:buAutoNum type="arabicPeriod"/>
            </a:pPr>
            <a:r>
              <a:rPr b="0" i="0" lang="ko-KR" sz="1400" u="none" cap="none" strike="noStrike">
                <a:solidFill>
                  <a:srgbClr val="57606A"/>
                </a:solidFill>
                <a:latin typeface="Calibri"/>
                <a:ea typeface="Calibri"/>
                <a:cs typeface="Calibri"/>
                <a:sym typeface="Calibri"/>
              </a:rPr>
              <a:t>배우게 된 내용</a:t>
            </a:r>
            <a:endParaRPr>
              <a:solidFill>
                <a:srgbClr val="5760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4"/>
          <p:cNvSpPr txBox="1"/>
          <p:nvPr>
            <p:ph type="title"/>
          </p:nvPr>
        </p:nvSpPr>
        <p:spPr>
          <a:xfrm>
            <a:off x="395536" y="86954"/>
            <a:ext cx="7992900" cy="7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rPr lang="ko-KR"/>
              <a:t>어려웠던 내용</a:t>
            </a:r>
            <a:endParaRPr/>
          </a:p>
        </p:txBody>
      </p:sp>
      <p:sp>
        <p:nvSpPr>
          <p:cNvPr id="451" name="Google Shape;451;p34"/>
          <p:cNvSpPr txBox="1"/>
          <p:nvPr>
            <p:ph idx="1" type="body"/>
          </p:nvPr>
        </p:nvSpPr>
        <p:spPr>
          <a:xfrm>
            <a:off x="380913" y="1412776"/>
            <a:ext cx="8009660" cy="576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i="0" lang="ko-KR">
                <a:latin typeface="Calibri"/>
                <a:ea typeface="Calibri"/>
                <a:cs typeface="Calibri"/>
                <a:sym typeface="Calibri"/>
              </a:rPr>
              <a:t>프론트엔드</a:t>
            </a:r>
            <a:endParaRPr b="1" i="0">
              <a:latin typeface="Calibri"/>
              <a:ea typeface="Calibri"/>
              <a:cs typeface="Calibri"/>
              <a:sym typeface="Calibri"/>
            </a:endParaRPr>
          </a:p>
          <a:p>
            <a:pPr indent="-2413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i="0">
              <a:latin typeface="Calibri"/>
              <a:ea typeface="Calibri"/>
              <a:cs typeface="Calibri"/>
              <a:sym typeface="Calibri"/>
            </a:endParaRPr>
          </a:p>
          <a:p>
            <a:pPr indent="-2413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i="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i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34"/>
          <p:cNvSpPr txBox="1"/>
          <p:nvPr/>
        </p:nvSpPr>
        <p:spPr>
          <a:xfrm>
            <a:off x="647539" y="1988855"/>
            <a:ext cx="7848900" cy="738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/>
              <a:t>각자 배워왔던 프레임워크나 라이브러리가 조금씩 달라 통합하여 문법과 언어를 통합하는데 어려움이 있었다.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53" name="Google Shape;453;p34"/>
          <p:cNvSpPr txBox="1"/>
          <p:nvPr/>
        </p:nvSpPr>
        <p:spPr>
          <a:xfrm>
            <a:off x="385725" y="3428989"/>
            <a:ext cx="7584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  벡엔드</a:t>
            </a:r>
            <a:endParaRPr b="1" i="0" sz="1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4" name="Google Shape;454;p34"/>
          <p:cNvSpPr txBox="1"/>
          <p:nvPr/>
        </p:nvSpPr>
        <p:spPr>
          <a:xfrm>
            <a:off x="380925" y="4971350"/>
            <a:ext cx="759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  전체</a:t>
            </a:r>
            <a:endParaRPr b="1" i="0" sz="1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5" name="Google Shape;455;p34"/>
          <p:cNvSpPr txBox="1"/>
          <p:nvPr/>
        </p:nvSpPr>
        <p:spPr>
          <a:xfrm>
            <a:off x="539514" y="5631580"/>
            <a:ext cx="7848900" cy="738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/>
              <a:t>프론트엔드와 벡엔드를 서로 통신할 때 설정들이 조금씩 달라 오류와 에러를 찾는데 시간이 많이 소요되었다.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/>
              <a:t>팀원들 서로 시간표가 달라 시간을 맞춰 회의하는데 어려움이 있었다.</a:t>
            </a:r>
            <a:endParaRPr/>
          </a:p>
        </p:txBody>
      </p:sp>
      <p:sp>
        <p:nvSpPr>
          <p:cNvPr id="456" name="Google Shape;456;p34"/>
          <p:cNvSpPr txBox="1"/>
          <p:nvPr/>
        </p:nvSpPr>
        <p:spPr>
          <a:xfrm>
            <a:off x="647550" y="4157150"/>
            <a:ext cx="7848900" cy="307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/>
              <a:t>프론트와 협업 과정에 있어서 맞춰가는 부분에 어려움이 있었다.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5"/>
          <p:cNvSpPr txBox="1"/>
          <p:nvPr>
            <p:ph type="title"/>
          </p:nvPr>
        </p:nvSpPr>
        <p:spPr>
          <a:xfrm>
            <a:off x="395536" y="86954"/>
            <a:ext cx="7992888" cy="796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rPr lang="ko-KR"/>
              <a:t>배우게 된 내용</a:t>
            </a:r>
            <a:endParaRPr/>
          </a:p>
        </p:txBody>
      </p:sp>
      <p:sp>
        <p:nvSpPr>
          <p:cNvPr id="462" name="Google Shape;462;p35"/>
          <p:cNvSpPr txBox="1"/>
          <p:nvPr/>
        </p:nvSpPr>
        <p:spPr>
          <a:xfrm>
            <a:off x="647564" y="1875855"/>
            <a:ext cx="7848900" cy="1077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구체적으로 설계하는 것이 처음이라 어려움이 있었지만 구체적인 설계가 진행에 도움이 됐습니다.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통신기술 ajax와 조금더 편리하게 작업할 수 있게 도와주는 제이쿼리와 부트스트랩같은 라이브러리와 프레임워크를 배우게 되었다.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35"/>
          <p:cNvSpPr txBox="1"/>
          <p:nvPr/>
        </p:nvSpPr>
        <p:spPr>
          <a:xfrm>
            <a:off x="470525" y="3239850"/>
            <a:ext cx="7584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  </a:t>
            </a:r>
            <a:r>
              <a:rPr b="1" lang="ko-KR" sz="1600">
                <a:latin typeface="Malgun Gothic"/>
                <a:ea typeface="Malgun Gothic"/>
                <a:cs typeface="Malgun Gothic"/>
                <a:sym typeface="Malgun Gothic"/>
              </a:rPr>
              <a:t>백</a:t>
            </a:r>
            <a:r>
              <a:rPr b="1" i="0" lang="ko-KR" sz="1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엔드</a:t>
            </a:r>
            <a:endParaRPr b="1" i="0" sz="1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4" name="Google Shape;464;p35"/>
          <p:cNvSpPr txBox="1"/>
          <p:nvPr/>
        </p:nvSpPr>
        <p:spPr>
          <a:xfrm>
            <a:off x="380925" y="4971350"/>
            <a:ext cx="759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  전체</a:t>
            </a:r>
            <a:endParaRPr b="1" i="0" sz="1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5" name="Google Shape;465;p35"/>
          <p:cNvSpPr txBox="1"/>
          <p:nvPr/>
        </p:nvSpPr>
        <p:spPr>
          <a:xfrm>
            <a:off x="470516" y="1323781"/>
            <a:ext cx="566395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 프</a:t>
            </a:r>
            <a:r>
              <a:rPr b="1" lang="ko-KR" sz="1600"/>
              <a:t>론</a:t>
            </a:r>
            <a:r>
              <a:rPr b="1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트엔드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35"/>
          <p:cNvSpPr txBox="1"/>
          <p:nvPr/>
        </p:nvSpPr>
        <p:spPr>
          <a:xfrm>
            <a:off x="647575" y="3835300"/>
            <a:ext cx="784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35"/>
          <p:cNvSpPr txBox="1"/>
          <p:nvPr/>
        </p:nvSpPr>
        <p:spPr>
          <a:xfrm>
            <a:off x="647564" y="3951705"/>
            <a:ext cx="7848900" cy="954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이재헌 - 프론트엔드는 많이 공부하고 프로젝트도 많이 해서 경험이 많아서 백엔드를 공부하면서 구현해 보고 싶었는데 이 웹 프로젝트를 통해서 백엔드에 대해 많은 공부가 되었고 어떻게 구현이 되는지도 잘 알게 되었다.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68" name="Google Shape;468;p35"/>
          <p:cNvSpPr txBox="1"/>
          <p:nvPr/>
        </p:nvSpPr>
        <p:spPr>
          <a:xfrm>
            <a:off x="647564" y="5581755"/>
            <a:ext cx="7848900" cy="800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구현 과정에서 더 많은 기능들을 추가하고 싶었지만 시간이 다소 부족해 추가하지 못한 점이 아쉬웠습니다.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수업을 통해 배운 내용들을 프로젝트 진행하면서 직접 적용을 해보며 익힐 수 있었다.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3" name="Google Shape;473;p36"/>
          <p:cNvGrpSpPr/>
          <p:nvPr/>
        </p:nvGrpSpPr>
        <p:grpSpPr>
          <a:xfrm>
            <a:off x="539552" y="1484784"/>
            <a:ext cx="2749294" cy="1156909"/>
            <a:chOff x="3178447" y="2365814"/>
            <a:chExt cx="2808312" cy="1156909"/>
          </a:xfrm>
        </p:grpSpPr>
        <p:sp>
          <p:nvSpPr>
            <p:cNvPr id="474" name="Google Shape;474;p36"/>
            <p:cNvSpPr txBox="1"/>
            <p:nvPr/>
          </p:nvSpPr>
          <p:spPr>
            <a:xfrm>
              <a:off x="3790515" y="2365814"/>
              <a:ext cx="1584176" cy="58477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1" i="0" lang="ko-KR" sz="3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06</a:t>
              </a:r>
              <a:endPara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36"/>
            <p:cNvSpPr txBox="1"/>
            <p:nvPr/>
          </p:nvSpPr>
          <p:spPr>
            <a:xfrm>
              <a:off x="3178447" y="3061058"/>
              <a:ext cx="280831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ko-KR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기여 비율</a:t>
              </a:r>
              <a:endPara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7"/>
          <p:cNvSpPr txBox="1"/>
          <p:nvPr>
            <p:ph type="title"/>
          </p:nvPr>
        </p:nvSpPr>
        <p:spPr>
          <a:xfrm>
            <a:off x="395536" y="86954"/>
            <a:ext cx="7992888" cy="796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rPr lang="ko-KR"/>
              <a:t>기여 비율</a:t>
            </a:r>
            <a:endParaRPr/>
          </a:p>
        </p:txBody>
      </p:sp>
      <p:graphicFrame>
        <p:nvGraphicFramePr>
          <p:cNvPr id="481" name="Google Shape;481;p37"/>
          <p:cNvGraphicFramePr/>
          <p:nvPr/>
        </p:nvGraphicFramePr>
        <p:xfrm>
          <a:off x="485775" y="23969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{E24A264D-CE13-4F21-9E3E-A0AE16158348}</a:tableStyleId>
              </a:tblPr>
              <a:tblGrid>
                <a:gridCol w="2724150"/>
                <a:gridCol w="2724150"/>
                <a:gridCol w="272415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</a:rPr>
                        <a:t>학번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solidFill>
                      <a:srgbClr val="24406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</a:rPr>
                        <a:t>이름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solidFill>
                      <a:srgbClr val="24406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</a:rPr>
                        <a:t>비율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solidFill>
                      <a:srgbClr val="24406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24292F"/>
                          </a:solidFill>
                        </a:rPr>
                        <a:t>201911022 </a:t>
                      </a:r>
                      <a:endParaRPr b="1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24292F"/>
                          </a:solidFill>
                        </a:rPr>
                        <a:t>호세헌</a:t>
                      </a:r>
                      <a:endParaRPr b="1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/>
                        <a:t>19%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24292F"/>
                          </a:solidFill>
                        </a:rPr>
                        <a:t>201511130</a:t>
                      </a:r>
                      <a:endParaRPr b="1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24292F"/>
                          </a:solidFill>
                        </a:rPr>
                        <a:t>전준구</a:t>
                      </a:r>
                      <a:endParaRPr b="1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/>
                        <a:t>19%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24292F"/>
                          </a:solidFill>
                        </a:rPr>
                        <a:t>202010800 </a:t>
                      </a:r>
                      <a:endParaRPr b="1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24292F"/>
                          </a:solidFill>
                        </a:rPr>
                        <a:t>이재헌</a:t>
                      </a:r>
                      <a:endParaRPr b="1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/>
                        <a:t>19%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24292F"/>
                          </a:solidFill>
                        </a:rPr>
                        <a:t>202010859 </a:t>
                      </a:r>
                      <a:endParaRPr b="1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24292F"/>
                          </a:solidFill>
                        </a:rPr>
                        <a:t>노명욱</a:t>
                      </a:r>
                      <a:endParaRPr b="1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/>
                        <a:t>24%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24292F"/>
                          </a:solidFill>
                        </a:rPr>
                        <a:t>202010900 </a:t>
                      </a:r>
                      <a:endParaRPr b="1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24292F"/>
                          </a:solidFill>
                        </a:rPr>
                        <a:t>이지언</a:t>
                      </a:r>
                      <a:endParaRPr b="1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/>
                        <a:t>19%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6090e5a2b_0_1"/>
          <p:cNvSpPr txBox="1"/>
          <p:nvPr>
            <p:ph type="title"/>
          </p:nvPr>
        </p:nvSpPr>
        <p:spPr>
          <a:xfrm>
            <a:off x="395536" y="86954"/>
            <a:ext cx="7992900" cy="7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rPr lang="ko-KR"/>
              <a:t>프로젝트 기획</a:t>
            </a:r>
            <a:endParaRPr/>
          </a:p>
        </p:txBody>
      </p:sp>
      <p:pic>
        <p:nvPicPr>
          <p:cNvPr descr="신발 단색으로 채워진" id="121" name="Google Shape;121;g136090e5a2b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42327" y="1620111"/>
            <a:ext cx="1320010" cy="13200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수영복 단색으로 채워진" id="122" name="Google Shape;122;g136090e5a2b_0_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56163" y="2280116"/>
            <a:ext cx="1320010" cy="13200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치마 단색으로 채워진" id="123" name="Google Shape;123;g136090e5a2b_0_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25286" y="2082697"/>
            <a:ext cx="1320010" cy="13200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셔츠 단색으로 채워진" id="124" name="Google Shape;124;g136090e5a2b_0_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53339" y="1549792"/>
            <a:ext cx="1320010" cy="13200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바지 단색으로 채워진" id="125" name="Google Shape;125;g136090e5a2b_0_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357643" y="3967163"/>
            <a:ext cx="1320010" cy="13200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긴 소매 셔츠 단색으로 채워진" id="126" name="Google Shape;126;g136090e5a2b_0_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945833" y="3063381"/>
            <a:ext cx="1320010" cy="13200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셔츠 단색으로 채워진" id="127" name="Google Shape;127;g136090e5a2b_0_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604258" y="3307158"/>
            <a:ext cx="1320010" cy="13200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셔츠 단색으로 채워진" id="128" name="Google Shape;128;g136090e5a2b_0_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569640" y="3837292"/>
            <a:ext cx="1320010" cy="13200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바지 단색으로 채워진" id="129" name="Google Shape;129;g136090e5a2b_0_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076056" y="2924944"/>
            <a:ext cx="1320010" cy="13200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긴 소매 셔츠 단색으로 채워진" id="130" name="Google Shape;130;g136090e5a2b_0_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292212" y="2487426"/>
            <a:ext cx="1320010" cy="132001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136090e5a2b_0_1"/>
          <p:cNvSpPr txBox="1"/>
          <p:nvPr>
            <p:ph idx="1" type="body"/>
          </p:nvPr>
        </p:nvSpPr>
        <p:spPr>
          <a:xfrm>
            <a:off x="607392" y="5766441"/>
            <a:ext cx="80097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i="0" lang="ko-KR" sz="2000">
                <a:latin typeface="Calibri"/>
                <a:ea typeface="Calibri"/>
                <a:cs typeface="Calibri"/>
                <a:sym typeface="Calibri"/>
              </a:rPr>
              <a:t>옷장 속 옷을 파악하기 어려운 문제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8"/>
          <p:cNvSpPr txBox="1"/>
          <p:nvPr>
            <p:ph type="ctrTitle"/>
          </p:nvPr>
        </p:nvSpPr>
        <p:spPr>
          <a:xfrm>
            <a:off x="2947115" y="2348880"/>
            <a:ext cx="5431784" cy="23762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7000"/>
              <a:buFont typeface="Gulimche"/>
              <a:buNone/>
            </a:pPr>
            <a:r>
              <a:rPr b="0" lang="ko-KR"/>
              <a:t>THANK</a:t>
            </a:r>
            <a:br>
              <a:rPr b="0" lang="ko-KR"/>
            </a:br>
            <a:r>
              <a:rPr b="0" lang="ko-KR"/>
              <a:t>YOU</a:t>
            </a:r>
            <a:endParaRPr b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바지 단색으로 채워진" id="136" name="Google Shape;13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2788" y="2449793"/>
            <a:ext cx="1320010" cy="132001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5"/>
          <p:cNvSpPr txBox="1"/>
          <p:nvPr>
            <p:ph type="title"/>
          </p:nvPr>
        </p:nvSpPr>
        <p:spPr>
          <a:xfrm>
            <a:off x="395536" y="86954"/>
            <a:ext cx="7992888" cy="796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rPr lang="ko-KR"/>
              <a:t>프로젝트 기획</a:t>
            </a:r>
            <a:endParaRPr/>
          </a:p>
        </p:txBody>
      </p:sp>
      <p:pic>
        <p:nvPicPr>
          <p:cNvPr descr="신발 단색으로 채워진" id="138" name="Google Shape;13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57083" y="2984817"/>
            <a:ext cx="1320010" cy="13200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수영복 단색으로 채워진" id="139" name="Google Shape;139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35896" y="2950462"/>
            <a:ext cx="1320010" cy="13200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치마 단색으로 채워진" id="140" name="Google Shape;140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02798" y="2940423"/>
            <a:ext cx="1320010" cy="13200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셔츠 단색으로 채워진" id="141" name="Google Shape;141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21240" y="2263956"/>
            <a:ext cx="1320010" cy="13200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바지 단색으로 채워진" id="142" name="Google Shape;142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854414" y="2913557"/>
            <a:ext cx="1320010" cy="13200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긴 소매 셔츠 단색으로 채워진" id="143" name="Google Shape;143;p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372662" y="2449793"/>
            <a:ext cx="1320010" cy="13200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셔츠 단색으로 채워진" id="144" name="Google Shape;144;p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25445" y="2671416"/>
            <a:ext cx="1320010" cy="13200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셔츠 단색으로 채워진" id="145" name="Google Shape;145;p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915720" y="3078876"/>
            <a:ext cx="1320010" cy="13200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긴 소매 셔츠 단색으로 채워진" id="146" name="Google Shape;146;p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372662" y="2946958"/>
            <a:ext cx="1320010" cy="132001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5"/>
          <p:cNvSpPr txBox="1"/>
          <p:nvPr>
            <p:ph idx="1" type="body"/>
          </p:nvPr>
        </p:nvSpPr>
        <p:spPr>
          <a:xfrm>
            <a:off x="613108" y="5037597"/>
            <a:ext cx="8009660" cy="576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i="0" lang="ko-KR" sz="2000">
                <a:latin typeface="Calibri"/>
                <a:ea typeface="Calibri"/>
                <a:cs typeface="Calibri"/>
                <a:sym typeface="Calibri"/>
              </a:rPr>
              <a:t>계절, 옷 종류 별로 카테고리 분류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6090e5a2b_0_18"/>
          <p:cNvSpPr txBox="1"/>
          <p:nvPr>
            <p:ph type="title"/>
          </p:nvPr>
        </p:nvSpPr>
        <p:spPr>
          <a:xfrm>
            <a:off x="395536" y="86954"/>
            <a:ext cx="7992900" cy="7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rPr lang="ko-KR"/>
              <a:t>프로젝트 기획</a:t>
            </a:r>
            <a:endParaRPr/>
          </a:p>
        </p:txBody>
      </p:sp>
      <p:pic>
        <p:nvPicPr>
          <p:cNvPr id="153" name="Google Shape;153;g136090e5a2b_0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1725" y="2133701"/>
            <a:ext cx="1737750" cy="173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136090e5a2b_0_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5561" y="2133697"/>
            <a:ext cx="1823221" cy="173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136090e5a2b_0_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58400" y="2133701"/>
            <a:ext cx="1737750" cy="173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36090e5a2b_0_18"/>
          <p:cNvSpPr txBox="1"/>
          <p:nvPr/>
        </p:nvSpPr>
        <p:spPr>
          <a:xfrm>
            <a:off x="78527" y="4618732"/>
            <a:ext cx="8986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이용자 본인의 의류를 관리하는 시스템에서  더  나아가 </a:t>
            </a:r>
            <a:r>
              <a:rPr b="1" lang="ko-KR" sz="1800">
                <a:latin typeface="Malgun Gothic"/>
                <a:ea typeface="Malgun Gothic"/>
                <a:cs typeface="Malgun Gothic"/>
                <a:sym typeface="Malgun Gothic"/>
              </a:rPr>
              <a:t>다</a:t>
            </a:r>
            <a:r>
              <a:rPr b="1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른 이용자들의 옷도 공유하여 볼 수 있고 알 수 있는 옷이 주류인 SNS 플랫폼</a:t>
            </a:r>
            <a:endParaRPr b="1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6090e5a2b_0_38"/>
          <p:cNvSpPr txBox="1"/>
          <p:nvPr>
            <p:ph type="title"/>
          </p:nvPr>
        </p:nvSpPr>
        <p:spPr>
          <a:xfrm>
            <a:off x="395536" y="86954"/>
            <a:ext cx="7992900" cy="7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rPr lang="ko-KR"/>
              <a:t>프로그램 설계</a:t>
            </a:r>
            <a:endParaRPr/>
          </a:p>
        </p:txBody>
      </p:sp>
      <p:pic>
        <p:nvPicPr>
          <p:cNvPr id="162" name="Google Shape;162;g136090e5a2b_0_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350" y="1986152"/>
            <a:ext cx="1935625" cy="193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136090e5a2b_0_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46200" y="1773727"/>
            <a:ext cx="2502924" cy="210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136090e5a2b_0_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54500" y="1859041"/>
            <a:ext cx="2230817" cy="19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136090e5a2b_0_38"/>
          <p:cNvSpPr txBox="1"/>
          <p:nvPr/>
        </p:nvSpPr>
        <p:spPr>
          <a:xfrm>
            <a:off x="1160275" y="4311025"/>
            <a:ext cx="1518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제이쿼리</a:t>
            </a:r>
            <a:endParaRPr b="1" i="0" sz="1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6" name="Google Shape;166;g136090e5a2b_0_38"/>
          <p:cNvSpPr txBox="1"/>
          <p:nvPr/>
        </p:nvSpPr>
        <p:spPr>
          <a:xfrm>
            <a:off x="4029475" y="4311025"/>
            <a:ext cx="1518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부트스트랩</a:t>
            </a:r>
            <a:endParaRPr b="1" i="0" sz="1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" name="Google Shape;167;g136090e5a2b_0_38"/>
          <p:cNvSpPr txBox="1"/>
          <p:nvPr/>
        </p:nvSpPr>
        <p:spPr>
          <a:xfrm>
            <a:off x="7172225" y="4246475"/>
            <a:ext cx="1518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스프링</a:t>
            </a:r>
            <a:endParaRPr b="1" i="0" sz="1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g136090e5a2b_0_38"/>
          <p:cNvSpPr txBox="1"/>
          <p:nvPr/>
        </p:nvSpPr>
        <p:spPr>
          <a:xfrm>
            <a:off x="6754500" y="5129375"/>
            <a:ext cx="2009400" cy="13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“자바 언어 기반의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프레임워크”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" name="Google Shape;169;g136090e5a2b_0_38"/>
          <p:cNvSpPr txBox="1"/>
          <p:nvPr/>
        </p:nvSpPr>
        <p:spPr>
          <a:xfrm>
            <a:off x="3772488" y="5054525"/>
            <a:ext cx="2009400" cy="16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“동적 웹사이트 및 응용  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개발을 위한  프레임워크”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" name="Google Shape;170;g136090e5a2b_0_38"/>
          <p:cNvSpPr txBox="1"/>
          <p:nvPr/>
        </p:nvSpPr>
        <p:spPr>
          <a:xfrm>
            <a:off x="790500" y="5024175"/>
            <a:ext cx="2009400" cy="16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“스크립트 언어를 단순화하도록 설계된 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라이브러리”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oogle Shape;175;p6"/>
          <p:cNvGrpSpPr/>
          <p:nvPr/>
        </p:nvGrpSpPr>
        <p:grpSpPr>
          <a:xfrm>
            <a:off x="539552" y="1552011"/>
            <a:ext cx="2749294" cy="1156909"/>
            <a:chOff x="3178447" y="2365814"/>
            <a:chExt cx="2808312" cy="1156909"/>
          </a:xfrm>
        </p:grpSpPr>
        <p:sp>
          <p:nvSpPr>
            <p:cNvPr id="176" name="Google Shape;176;p6"/>
            <p:cNvSpPr txBox="1"/>
            <p:nvPr/>
          </p:nvSpPr>
          <p:spPr>
            <a:xfrm>
              <a:off x="3790515" y="2365814"/>
              <a:ext cx="1584176" cy="58477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1" i="0" lang="ko-KR" sz="3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02</a:t>
              </a:r>
              <a:endPara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6"/>
            <p:cNvSpPr txBox="1"/>
            <p:nvPr/>
          </p:nvSpPr>
          <p:spPr>
            <a:xfrm>
              <a:off x="3178447" y="3061058"/>
              <a:ext cx="280831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ko-KR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요구사항 분석</a:t>
              </a:r>
              <a:endPara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8" name="Google Shape;178;p6"/>
          <p:cNvSpPr txBox="1"/>
          <p:nvPr/>
        </p:nvSpPr>
        <p:spPr>
          <a:xfrm>
            <a:off x="4955181" y="962743"/>
            <a:ext cx="2785171" cy="2178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8890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액터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고객 기능 요구사항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유스케이스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사용자 인터페이스 요구사항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8890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2010-02-01T08:03:16Z</dcterms:created>
  <dc:creator>Slide Members by HS.SEO</dc:creator>
</cp:coreProperties>
</file>