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906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710280" y="4861440"/>
            <a:ext cx="5682960" cy="460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4675" spcFirstLastPara="1" rIns="9467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5:notes"/>
          <p:cNvSpPr txBox="1"/>
          <p:nvPr/>
        </p:nvSpPr>
        <p:spPr>
          <a:xfrm>
            <a:off x="4024080" y="9721080"/>
            <a:ext cx="30780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4675" spcFirstLastPara="1" rIns="94675" wrap="square" tIns="47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19200" y="939960"/>
            <a:ext cx="887364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619200" y="3857760"/>
            <a:ext cx="887364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6192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51660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3" type="body"/>
          </p:nvPr>
        </p:nvSpPr>
        <p:spPr>
          <a:xfrm>
            <a:off x="51660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4" type="body"/>
          </p:nvPr>
        </p:nvSpPr>
        <p:spPr>
          <a:xfrm>
            <a:off x="6192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200" y="939600"/>
            <a:ext cx="7001280" cy="558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200" y="939600"/>
            <a:ext cx="7001280" cy="558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192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51660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" type="subTitle"/>
          </p:nvPr>
        </p:nvSpPr>
        <p:spPr>
          <a:xfrm>
            <a:off x="398880" y="166320"/>
            <a:ext cx="9093960" cy="284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6192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6192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3" type="body"/>
          </p:nvPr>
        </p:nvSpPr>
        <p:spPr>
          <a:xfrm>
            <a:off x="51660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6192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51660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3" type="body"/>
          </p:nvPr>
        </p:nvSpPr>
        <p:spPr>
          <a:xfrm>
            <a:off x="51660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6192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51660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3" type="body"/>
          </p:nvPr>
        </p:nvSpPr>
        <p:spPr>
          <a:xfrm>
            <a:off x="619200" y="3857760"/>
            <a:ext cx="887364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619200" y="939960"/>
            <a:ext cx="887364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619200" y="3857760"/>
            <a:ext cx="887364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6192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51660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3" type="body"/>
          </p:nvPr>
        </p:nvSpPr>
        <p:spPr>
          <a:xfrm>
            <a:off x="51660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4" type="body"/>
          </p:nvPr>
        </p:nvSpPr>
        <p:spPr>
          <a:xfrm>
            <a:off x="6192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2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2" name="Google Shape;11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200" y="939600"/>
            <a:ext cx="7001280" cy="558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200" y="939600"/>
            <a:ext cx="7001280" cy="558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" type="subTitle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6192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2" type="body"/>
          </p:nvPr>
        </p:nvSpPr>
        <p:spPr>
          <a:xfrm>
            <a:off x="51660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idx="1" type="subTitle"/>
          </p:nvPr>
        </p:nvSpPr>
        <p:spPr>
          <a:xfrm>
            <a:off x="398880" y="166320"/>
            <a:ext cx="9093960" cy="284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6192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2" type="body"/>
          </p:nvPr>
        </p:nvSpPr>
        <p:spPr>
          <a:xfrm>
            <a:off x="6192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3" type="body"/>
          </p:nvPr>
        </p:nvSpPr>
        <p:spPr>
          <a:xfrm>
            <a:off x="51660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" type="body"/>
          </p:nvPr>
        </p:nvSpPr>
        <p:spPr>
          <a:xfrm>
            <a:off x="6192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2" type="body"/>
          </p:nvPr>
        </p:nvSpPr>
        <p:spPr>
          <a:xfrm>
            <a:off x="51660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3" type="body"/>
          </p:nvPr>
        </p:nvSpPr>
        <p:spPr>
          <a:xfrm>
            <a:off x="51660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6192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2" type="body"/>
          </p:nvPr>
        </p:nvSpPr>
        <p:spPr>
          <a:xfrm>
            <a:off x="51660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3" type="body"/>
          </p:nvPr>
        </p:nvSpPr>
        <p:spPr>
          <a:xfrm>
            <a:off x="619200" y="3857760"/>
            <a:ext cx="887364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1" type="body"/>
          </p:nvPr>
        </p:nvSpPr>
        <p:spPr>
          <a:xfrm>
            <a:off x="619200" y="939960"/>
            <a:ext cx="887364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2" type="body"/>
          </p:nvPr>
        </p:nvSpPr>
        <p:spPr>
          <a:xfrm>
            <a:off x="619200" y="3857760"/>
            <a:ext cx="887364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6192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2" type="body"/>
          </p:nvPr>
        </p:nvSpPr>
        <p:spPr>
          <a:xfrm>
            <a:off x="51660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3" type="body"/>
          </p:nvPr>
        </p:nvSpPr>
        <p:spPr>
          <a:xfrm>
            <a:off x="51660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4" type="body"/>
          </p:nvPr>
        </p:nvSpPr>
        <p:spPr>
          <a:xfrm>
            <a:off x="6192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1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2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4" name="Google Shape;16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200" y="939600"/>
            <a:ext cx="7001280" cy="558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5200" y="939600"/>
            <a:ext cx="7001280" cy="558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192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1660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398880" y="166320"/>
            <a:ext cx="9093960" cy="284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6192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92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3" type="body"/>
          </p:nvPr>
        </p:nvSpPr>
        <p:spPr>
          <a:xfrm>
            <a:off x="51660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19200" y="939960"/>
            <a:ext cx="433008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51660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3" type="body"/>
          </p:nvPr>
        </p:nvSpPr>
        <p:spPr>
          <a:xfrm>
            <a:off x="5166000" y="38577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192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5166000" y="939960"/>
            <a:ext cx="433008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3" type="body"/>
          </p:nvPr>
        </p:nvSpPr>
        <p:spPr>
          <a:xfrm>
            <a:off x="619200" y="3857760"/>
            <a:ext cx="8873640" cy="266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394920" y="3434400"/>
            <a:ext cx="9106560" cy="360"/>
          </a:xfrm>
          <a:prstGeom prst="straightConnector1">
            <a:avLst/>
          </a:prstGeom>
          <a:noFill/>
          <a:ln cap="flat" cmpd="sng" w="126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" name="Google Shape;7;p1"/>
          <p:cNvCxnSpPr/>
          <p:nvPr/>
        </p:nvCxnSpPr>
        <p:spPr>
          <a:xfrm>
            <a:off x="394920" y="3988800"/>
            <a:ext cx="1725480" cy="36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" name="Google Shape;8;p1"/>
          <p:cNvCxnSpPr/>
          <p:nvPr/>
        </p:nvCxnSpPr>
        <p:spPr>
          <a:xfrm>
            <a:off x="394920" y="4298760"/>
            <a:ext cx="1725480" cy="36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" name="Google Shape;9;p1"/>
          <p:cNvCxnSpPr/>
          <p:nvPr/>
        </p:nvCxnSpPr>
        <p:spPr>
          <a:xfrm>
            <a:off x="394920" y="4611600"/>
            <a:ext cx="1725480" cy="36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" name="Google Shape;10;p1"/>
          <p:cNvCxnSpPr/>
          <p:nvPr/>
        </p:nvCxnSpPr>
        <p:spPr>
          <a:xfrm>
            <a:off x="394920" y="4923360"/>
            <a:ext cx="1725480" cy="36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38040" y="246600"/>
            <a:ext cx="9033120" cy="185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290880" y="4005000"/>
            <a:ext cx="911952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38840" y="6399000"/>
            <a:ext cx="1096200" cy="2671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95360" y="635652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384720" y="6356520"/>
            <a:ext cx="31366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394920" y="723240"/>
            <a:ext cx="9106560" cy="36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4"/>
          <p:cNvSpPr txBox="1"/>
          <p:nvPr>
            <p:ph type="title"/>
          </p:nvPr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02720" y="149040"/>
            <a:ext cx="955800" cy="2329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27"/>
          <p:cNvSpPr txBox="1"/>
          <p:nvPr>
            <p:ph idx="10" type="dt"/>
          </p:nvPr>
        </p:nvSpPr>
        <p:spPr>
          <a:xfrm>
            <a:off x="495360" y="635652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7"/>
          <p:cNvSpPr txBox="1"/>
          <p:nvPr>
            <p:ph idx="11" type="ftr"/>
          </p:nvPr>
        </p:nvSpPr>
        <p:spPr>
          <a:xfrm>
            <a:off x="3384720" y="6356520"/>
            <a:ext cx="31366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7099200" y="635652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jylee@xytron.co.k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fe.naver.com/xytron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0"/>
          <p:cNvSpPr txBox="1"/>
          <p:nvPr/>
        </p:nvSpPr>
        <p:spPr>
          <a:xfrm>
            <a:off x="338040" y="246600"/>
            <a:ext cx="9451440" cy="185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54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  국민대학교 자율주행 경진대회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290880" y="4005000"/>
            <a:ext cx="911952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ko-KR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ko-KR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11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제출기한 : 2020-08-07 / 17:00</a:t>
            </a:r>
            <a:br>
              <a:rPr b="1" i="0" lang="ko-KR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ko-KR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12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40"/>
          <p:cNvSpPr/>
          <p:nvPr/>
        </p:nvSpPr>
        <p:spPr>
          <a:xfrm>
            <a:off x="1681920" y="2617560"/>
            <a:ext cx="6541560" cy="6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예선 과제 #2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ROS 코드-1/2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49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아래 코드는 motor_ctrl 패키지의 일부 입니다.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각 문제 영역에 대한 코드 분석 내용을 상세하게 작성하세요.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320" y="2247480"/>
            <a:ext cx="8029080" cy="32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9"/>
          <p:cNvSpPr/>
          <p:nvPr/>
        </p:nvSpPr>
        <p:spPr>
          <a:xfrm>
            <a:off x="3853080" y="5533560"/>
            <a:ext cx="4149000" cy="2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코드 1. motor_ctrl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49"/>
          <p:cNvSpPr/>
          <p:nvPr/>
        </p:nvSpPr>
        <p:spPr>
          <a:xfrm>
            <a:off x="1182960" y="2247480"/>
            <a:ext cx="2399040" cy="21024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9"/>
          <p:cNvSpPr/>
          <p:nvPr/>
        </p:nvSpPr>
        <p:spPr>
          <a:xfrm>
            <a:off x="1182960" y="2743920"/>
            <a:ext cx="3976200" cy="61992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9"/>
          <p:cNvSpPr/>
          <p:nvPr/>
        </p:nvSpPr>
        <p:spPr>
          <a:xfrm>
            <a:off x="1182960" y="3524760"/>
            <a:ext cx="4152240" cy="110232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9"/>
          <p:cNvSpPr/>
          <p:nvPr/>
        </p:nvSpPr>
        <p:spPr>
          <a:xfrm>
            <a:off x="1188720" y="4788000"/>
            <a:ext cx="4152240" cy="169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9"/>
          <p:cNvSpPr/>
          <p:nvPr/>
        </p:nvSpPr>
        <p:spPr>
          <a:xfrm>
            <a:off x="1190160" y="4957200"/>
            <a:ext cx="4606200" cy="20376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9"/>
          <p:cNvSpPr/>
          <p:nvPr/>
        </p:nvSpPr>
        <p:spPr>
          <a:xfrm>
            <a:off x="1199880" y="5294160"/>
            <a:ext cx="7700400" cy="20376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9"/>
          <p:cNvSpPr/>
          <p:nvPr/>
        </p:nvSpPr>
        <p:spPr>
          <a:xfrm>
            <a:off x="3535560" y="2162520"/>
            <a:ext cx="749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문제4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49"/>
          <p:cNvSpPr/>
          <p:nvPr/>
        </p:nvSpPr>
        <p:spPr>
          <a:xfrm>
            <a:off x="5120280" y="2679840"/>
            <a:ext cx="749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문제5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49"/>
          <p:cNvSpPr/>
          <p:nvPr/>
        </p:nvSpPr>
        <p:spPr>
          <a:xfrm>
            <a:off x="5272560" y="3480840"/>
            <a:ext cx="749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문제6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49"/>
          <p:cNvSpPr/>
          <p:nvPr/>
        </p:nvSpPr>
        <p:spPr>
          <a:xfrm>
            <a:off x="5294160" y="4597560"/>
            <a:ext cx="749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문제7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49"/>
          <p:cNvSpPr/>
          <p:nvPr/>
        </p:nvSpPr>
        <p:spPr>
          <a:xfrm>
            <a:off x="5734080" y="4844520"/>
            <a:ext cx="749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문제8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49"/>
          <p:cNvSpPr/>
          <p:nvPr/>
        </p:nvSpPr>
        <p:spPr>
          <a:xfrm>
            <a:off x="8079120" y="4917960"/>
            <a:ext cx="749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문제9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0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50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ROS 코드-2/2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3" name="Google Shape;2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640" y="1627920"/>
            <a:ext cx="6076440" cy="2209320"/>
          </a:xfrm>
          <a:prstGeom prst="rect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64" name="Google Shape;264;p50"/>
          <p:cNvSpPr txBox="1"/>
          <p:nvPr/>
        </p:nvSpPr>
        <p:spPr>
          <a:xfrm>
            <a:off x="567000" y="77940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(코드 1.에서 이어짐)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0"/>
          <p:cNvSpPr/>
          <p:nvPr/>
        </p:nvSpPr>
        <p:spPr>
          <a:xfrm>
            <a:off x="3565440" y="3969720"/>
            <a:ext cx="4149000" cy="2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코드 2. motor_ctrl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50"/>
          <p:cNvSpPr/>
          <p:nvPr/>
        </p:nvSpPr>
        <p:spPr>
          <a:xfrm>
            <a:off x="1954800" y="1823040"/>
            <a:ext cx="4152240" cy="17316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0"/>
          <p:cNvSpPr/>
          <p:nvPr/>
        </p:nvSpPr>
        <p:spPr>
          <a:xfrm>
            <a:off x="1954800" y="2732760"/>
            <a:ext cx="4152240" cy="17316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0"/>
          <p:cNvSpPr/>
          <p:nvPr/>
        </p:nvSpPr>
        <p:spPr>
          <a:xfrm>
            <a:off x="1954800" y="3087000"/>
            <a:ext cx="4152240" cy="34344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0"/>
          <p:cNvSpPr/>
          <p:nvPr/>
        </p:nvSpPr>
        <p:spPr>
          <a:xfrm>
            <a:off x="6048720" y="1725120"/>
            <a:ext cx="888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문제10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50"/>
          <p:cNvSpPr/>
          <p:nvPr/>
        </p:nvSpPr>
        <p:spPr>
          <a:xfrm>
            <a:off x="6118200" y="2634840"/>
            <a:ext cx="888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문제11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50"/>
          <p:cNvSpPr/>
          <p:nvPr/>
        </p:nvSpPr>
        <p:spPr>
          <a:xfrm>
            <a:off x="6112080" y="3038400"/>
            <a:ext cx="888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문제12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1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51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51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문제4.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2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52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52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문제5.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3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53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53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문제6.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4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54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54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문제7.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5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55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55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문제8.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6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56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56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문제9.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7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57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57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문제10.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8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58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58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문제11.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예선 안내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41"/>
          <p:cNvSpPr/>
          <p:nvPr/>
        </p:nvSpPr>
        <p:spPr>
          <a:xfrm>
            <a:off x="619200" y="8841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보고서 과제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 프로그래밍 관련 문제에 대한 답안을 작성해서 제출 (13문제)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제출기한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2020년 8월 7일 17:00시까지 (기한 내 제출하지 못한 팀은 실격)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제출방법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 제출  :   </a:t>
            </a:r>
            <a:r>
              <a:rPr b="0" i="0" lang="ko-KR" sz="1800" u="sng" cap="none" strike="noStrike">
                <a:solidFill>
                  <a:srgbClr val="39639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jylee@xytron.co.kr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메일 제목 : [국민대학교-2020-자율주행경진대회-예선과제물-팀명]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배포된 문서와 ROS패키지 코드는 자이트론에 저작권이 있으므로  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무단 배포를 금합니다.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9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59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59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문제12.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0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노드 구조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60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문제13. motor_ctrl 패키지를 수행하면 생성되는 노드와 토픽의 관계 그래프를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유추해서 작성하세요.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6320" y="2517840"/>
            <a:ext cx="6048000" cy="2123640"/>
          </a:xfrm>
          <a:prstGeom prst="rect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342" name="Google Shape;342;p60"/>
          <p:cNvSpPr/>
          <p:nvPr/>
        </p:nvSpPr>
        <p:spPr>
          <a:xfrm>
            <a:off x="3871440" y="4802760"/>
            <a:ext cx="4149000" cy="2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예시 1. 노드 관계도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1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61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61"/>
          <p:cNvSpPr txBox="1"/>
          <p:nvPr/>
        </p:nvSpPr>
        <p:spPr>
          <a:xfrm>
            <a:off x="398863" y="561410"/>
            <a:ext cx="8873700" cy="5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문제13.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1"/>
          <p:cNvSpPr txBox="1"/>
          <p:nvPr/>
        </p:nvSpPr>
        <p:spPr>
          <a:xfrm>
            <a:off x="792025" y="1200675"/>
            <a:ext cx="76320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노드는 ROS에서 실행되는 최소 단위의 프로세서를 지칭한다. 즉 하나의 실행 가능한 프로그램으로 생각하면 된다. 노드는 구동과 함께 마스터에 노드 이름과 퍼블리셔, 서브스크라이버, 서비스 서버, 서비스 클라이언트에서 사용하는 토픽 및 서비스 이름, 메세지 형태, URI 주소와 포트를 등록한다. 이 정보들을 기반으로 각 노드는 노드끼리 토픽과 서비스를 이용하여 메시지를 주고받을 수 있다. 토픽은 </a:t>
            </a:r>
            <a:r>
              <a:rPr lang="ko-KR" sz="1700">
                <a:solidFill>
                  <a:schemeClr val="dk1"/>
                </a:solidFill>
              </a:rPr>
              <a:t>ackermann_msgs</a:t>
            </a:r>
            <a:r>
              <a:rPr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이다. </a:t>
            </a:r>
            <a:endParaRPr sz="17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Times New Roman"/>
                <a:ea typeface="Times New Roman"/>
                <a:cs typeface="Times New Roman"/>
                <a:sym typeface="Times New Roman"/>
              </a:rPr>
              <a:t>ackermann_cmd_mux/input/teleop</a:t>
            </a:r>
            <a:r>
              <a:rPr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노드가 하나의 </a:t>
            </a:r>
            <a:r>
              <a:rPr lang="ko-KR" sz="1700">
                <a:solidFill>
                  <a:schemeClr val="dk1"/>
                </a:solidFill>
              </a:rPr>
              <a:t>ackermann_msgs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에 대해서 토픽으로 마스터에 등록한 후, </a:t>
            </a:r>
            <a:r>
              <a:rPr lang="ko-KR" sz="1700">
                <a:solidFill>
                  <a:schemeClr val="dk1"/>
                </a:solidFill>
              </a:rPr>
              <a:t>ackermann_msgs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에 대한 이야기를 메세지 형태로 퍼블리시한다, 이 이야깃거리를 수신받기를 원하는 </a:t>
            </a:r>
            <a:r>
              <a:rPr lang="ko-KR" sz="1700">
                <a:latin typeface="Times New Roman"/>
                <a:ea typeface="Times New Roman"/>
                <a:cs typeface="Times New Roman"/>
                <a:sym typeface="Times New Roman"/>
              </a:rPr>
              <a:t>usb_cam/image_raw</a:t>
            </a:r>
            <a:r>
              <a:rPr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노드는 마스터에 등록된 토픽의 이름에 해당하는 </a:t>
            </a:r>
            <a:r>
              <a:rPr lang="ko-KR" sz="1700">
                <a:latin typeface="Times New Roman"/>
                <a:ea typeface="Times New Roman"/>
                <a:cs typeface="Times New Roman"/>
                <a:sym typeface="Times New Roman"/>
              </a:rPr>
              <a:t>ackermann_cmd_mux/input/teleop</a:t>
            </a:r>
            <a:r>
              <a:rPr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노드의 정보를 받는다. 이 정보를 기반으로 </a:t>
            </a:r>
            <a:r>
              <a:rPr lang="ko-KR" sz="1700">
                <a:latin typeface="Times New Roman"/>
                <a:ea typeface="Times New Roman"/>
                <a:cs typeface="Times New Roman"/>
                <a:sym typeface="Times New Roman"/>
              </a:rPr>
              <a:t>usb_cam/image_raw</a:t>
            </a:r>
            <a:r>
              <a:rPr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노드는 </a:t>
            </a:r>
            <a:r>
              <a:rPr lang="ko-KR" sz="1700">
                <a:latin typeface="Times New Roman"/>
                <a:ea typeface="Times New Roman"/>
                <a:cs typeface="Times New Roman"/>
                <a:sym typeface="Times New Roman"/>
              </a:rPr>
              <a:t>ackermann_cmd_mux/input/teleop</a:t>
            </a:r>
            <a:r>
              <a:rPr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노드와 직접 연결하여 메시지를 토픽으로 송수신하게 된다.</a:t>
            </a:r>
            <a:endParaRPr sz="17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7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sz="17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1" name="Google Shape;3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476" y="4617575"/>
            <a:ext cx="4856076" cy="22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61"/>
          <p:cNvSpPr txBox="1"/>
          <p:nvPr/>
        </p:nvSpPr>
        <p:spPr>
          <a:xfrm>
            <a:off x="2820550" y="5645900"/>
            <a:ext cx="1396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0000FF"/>
                </a:solidFill>
              </a:rPr>
              <a:t>/ackerman_cmd_mux/input/teleop</a:t>
            </a:r>
            <a:endParaRPr b="1" sz="900">
              <a:solidFill>
                <a:srgbClr val="0000FF"/>
              </a:solidFill>
            </a:endParaRPr>
          </a:p>
        </p:txBody>
      </p:sp>
      <p:sp>
        <p:nvSpPr>
          <p:cNvPr id="353" name="Google Shape;353;p61"/>
          <p:cNvSpPr txBox="1"/>
          <p:nvPr/>
        </p:nvSpPr>
        <p:spPr>
          <a:xfrm>
            <a:off x="5170875" y="5716600"/>
            <a:ext cx="1396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rgbClr val="38761D"/>
                </a:solidFill>
              </a:rPr>
              <a:t>/usb_cam/image_raw</a:t>
            </a:r>
            <a:endParaRPr b="1" sz="900">
              <a:solidFill>
                <a:srgbClr val="38761D"/>
              </a:solidFill>
            </a:endParaRPr>
          </a:p>
        </p:txBody>
      </p:sp>
      <p:sp>
        <p:nvSpPr>
          <p:cNvPr id="354" name="Google Shape;354;p61"/>
          <p:cNvSpPr txBox="1"/>
          <p:nvPr/>
        </p:nvSpPr>
        <p:spPr>
          <a:xfrm>
            <a:off x="4111950" y="5443050"/>
            <a:ext cx="1216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rgbClr val="FF0000"/>
                </a:solidFill>
              </a:rPr>
              <a:t>ackerman_msgs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355" name="Google Shape;355;p61"/>
          <p:cNvSpPr txBox="1"/>
          <p:nvPr/>
        </p:nvSpPr>
        <p:spPr>
          <a:xfrm>
            <a:off x="2631850" y="4950175"/>
            <a:ext cx="17736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/>
              <a:t>ackerman_cmd_mux</a:t>
            </a:r>
            <a:endParaRPr b="1" sz="1200"/>
          </a:p>
        </p:txBody>
      </p:sp>
      <p:sp>
        <p:nvSpPr>
          <p:cNvPr id="356" name="Google Shape;356;p61"/>
          <p:cNvSpPr txBox="1"/>
          <p:nvPr/>
        </p:nvSpPr>
        <p:spPr>
          <a:xfrm>
            <a:off x="5430975" y="4950163"/>
            <a:ext cx="1045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/>
              <a:t>usb_cam</a:t>
            </a:r>
            <a:endParaRPr b="1" sz="1200"/>
          </a:p>
        </p:txBody>
      </p:sp>
      <p:sp>
        <p:nvSpPr>
          <p:cNvPr id="357" name="Google Shape;357;p61"/>
          <p:cNvSpPr txBox="1"/>
          <p:nvPr/>
        </p:nvSpPr>
        <p:spPr>
          <a:xfrm>
            <a:off x="4022263" y="6470650"/>
            <a:ext cx="13962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300"/>
              <a:t>&lt;노드 관계도&gt;</a:t>
            </a:r>
            <a:endParaRPr b="1"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예선 안내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제출 파일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하기 형식을 따라주세요.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과제 1-1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3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▶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과제 결과물 동영상 녹화 파일 : rule_driver.mp4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3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▶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 소스코드 : rule_driver.py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3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▶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 상세 설명 문서 : rule_driver.hwp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과제 1-2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3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▶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과제 결과물 동영상 녹화 파일 : my_driver.mp4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3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▶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 소스코드 : my_driver.py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3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▶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 상세 설명 문서 : my_driver.hwp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과제 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3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▶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국민대학교-자율주행경진대회-예선과제-안내-2020-07-20-보고서-과제.pptx (답안 작성된 문서)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7개 파일을 팀명-날짜.zip으로 압축해서 제출처에 기한 엄수하여 발송.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예) 씽씽카-2020-8-2.zip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3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43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예선 안내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43"/>
          <p:cNvSpPr/>
          <p:nvPr/>
        </p:nvSpPr>
        <p:spPr>
          <a:xfrm>
            <a:off x="1233360" y="3818880"/>
            <a:ext cx="3567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u="sng" strike="noStrike">
                <a:solidFill>
                  <a:srgbClr val="39639D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https://cafe.naver.com/xytron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1640" y="3148560"/>
            <a:ext cx="2923920" cy="238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3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문의방법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대회 관련 모든 문의는 xytron카페의  예선 게시판을 통해서만 받습니다.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이메일이나 전화를 통한 개별 문의는 받지 않습니다.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UBUNTU/ ROS 관련 설치 문의는 받지 않습니다.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4"/>
          <p:cNvSpPr txBox="1"/>
          <p:nvPr/>
        </p:nvSpPr>
        <p:spPr>
          <a:xfrm>
            <a:off x="966240" y="2053440"/>
            <a:ext cx="7964640" cy="104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0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보고서 과제 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2" name="Google Shape;202;p44"/>
          <p:cNvCxnSpPr/>
          <p:nvPr/>
        </p:nvCxnSpPr>
        <p:spPr>
          <a:xfrm>
            <a:off x="745560" y="3434400"/>
            <a:ext cx="8406000" cy="360"/>
          </a:xfrm>
          <a:prstGeom prst="straightConnector1">
            <a:avLst/>
          </a:prstGeom>
          <a:noFill/>
          <a:ln cap="flat" cmpd="sng" w="126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44"/>
          <p:cNvSpPr txBox="1"/>
          <p:nvPr/>
        </p:nvSpPr>
        <p:spPr>
          <a:xfrm>
            <a:off x="7099200" y="635652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44"/>
          <p:cNvSpPr/>
          <p:nvPr/>
        </p:nvSpPr>
        <p:spPr>
          <a:xfrm>
            <a:off x="1347480" y="3774240"/>
            <a:ext cx="7471080" cy="104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4"/>
          <p:cNvSpPr/>
          <p:nvPr/>
        </p:nvSpPr>
        <p:spPr>
          <a:xfrm>
            <a:off x="745920" y="3774240"/>
            <a:ext cx="8405640" cy="6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ROS 프로그래밍 기본</a:t>
            </a:r>
            <a:endParaRPr b="0"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45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ROS 환경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45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그림 1은 ROS의 작업 공간을 나타낸 디렉토리 구조 예시입니다.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문제1. ROS에서 작업 공간의 의미를 서술하세요.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문제2. 패키지란 무엇인지 서술하세요.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64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문제3. 런치파일이란 무엇인지 서술하세요.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5"/>
          <p:cNvSpPr/>
          <p:nvPr/>
        </p:nvSpPr>
        <p:spPr>
          <a:xfrm>
            <a:off x="4123080" y="4571640"/>
            <a:ext cx="4149000" cy="2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그림 1. 작업 공간 구조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2240" y="1361880"/>
            <a:ext cx="4447800" cy="32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46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문제1.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7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47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47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문제2.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/>
          <p:nvPr/>
        </p:nvSpPr>
        <p:spPr>
          <a:xfrm>
            <a:off x="7560720" y="6470640"/>
            <a:ext cx="2311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-KR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398880" y="166320"/>
            <a:ext cx="9093960" cy="61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48"/>
          <p:cNvSpPr txBox="1"/>
          <p:nvPr/>
        </p:nvSpPr>
        <p:spPr>
          <a:xfrm>
            <a:off x="619200" y="939960"/>
            <a:ext cx="8873640" cy="558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64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ko-K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문제3.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