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5.xml.rels" ContentType="application/vnd.openxmlformats-package.relationships+xml"/>
  <Override PartName="/ppt/notesSlides/notesSlide5.xml" ContentType="application/vnd.openxmlformats-officedocument.presentationml.notesSlide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9906000" cy="6858000"/>
  <p:notesSz cx="7104062" cy="102346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메모 서식을 편집하려면 클릭하십시오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&lt;머리글&gt;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&lt;날짜/시간&gt;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&lt;바닥글&gt;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508CBA1C-53C7-4949-9365-8357E235BF05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&lt;숫자&gt;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240" cy="4604400"/>
          </a:xfrm>
          <a:prstGeom prst="rect">
            <a:avLst/>
          </a:prstGeom>
        </p:spPr>
        <p:txBody>
          <a:bodyPr lIns="94680" rIns="94680" tIns="47520" bIns="4752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4024080" y="9721080"/>
            <a:ext cx="3077280" cy="51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4680" rIns="94680" tIns="47520" bIns="47520" anchor="b"/>
          <a:p>
            <a:pPr algn="r">
              <a:lnSpc>
                <a:spcPct val="100000"/>
              </a:lnSpc>
            </a:pPr>
            <a:fld id="{44E6ED01-D5A5-48A0-8A79-F451BB655466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&lt;숫자&gt;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2459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2459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2459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3"/>
          <a:stretch/>
        </p:blipFill>
        <p:spPr>
          <a:xfrm>
            <a:off x="2459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2"/>
          <a:stretch/>
        </p:blipFill>
        <p:spPr>
          <a:xfrm>
            <a:off x="2459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5" name="" descr=""/>
          <p:cNvPicPr/>
          <p:nvPr/>
        </p:nvPicPr>
        <p:blipFill>
          <a:blip r:embed="rId3"/>
          <a:stretch/>
        </p:blipFill>
        <p:spPr>
          <a:xfrm>
            <a:off x="2459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394920" y="3434400"/>
            <a:ext cx="9106560" cy="360"/>
          </a:xfrm>
          <a:prstGeom prst="line">
            <a:avLst/>
          </a:prstGeom>
          <a:ln w="12600">
            <a:solidFill>
              <a:schemeClr val="accent4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Line 2"/>
          <p:cNvSpPr/>
          <p:nvPr/>
        </p:nvSpPr>
        <p:spPr>
          <a:xfrm>
            <a:off x="394920" y="3988800"/>
            <a:ext cx="1725480" cy="360"/>
          </a:xfrm>
          <a:prstGeom prst="line">
            <a:avLst/>
          </a:prstGeom>
          <a:ln w="3240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394920" y="4298760"/>
            <a:ext cx="1725480" cy="360"/>
          </a:xfrm>
          <a:prstGeom prst="line">
            <a:avLst/>
          </a:prstGeom>
          <a:ln w="3240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394920" y="4611600"/>
            <a:ext cx="1725480" cy="360"/>
          </a:xfrm>
          <a:prstGeom prst="line">
            <a:avLst/>
          </a:prstGeom>
          <a:ln w="3240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Line 5"/>
          <p:cNvSpPr/>
          <p:nvPr/>
        </p:nvSpPr>
        <p:spPr>
          <a:xfrm>
            <a:off x="394920" y="4923360"/>
            <a:ext cx="1725480" cy="360"/>
          </a:xfrm>
          <a:prstGeom prst="line">
            <a:avLst/>
          </a:prstGeom>
          <a:ln w="3240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" name="그림 14" descr=""/>
          <p:cNvPicPr/>
          <p:nvPr/>
        </p:nvPicPr>
        <p:blipFill>
          <a:blip r:embed="rId2"/>
          <a:stretch/>
        </p:blipFill>
        <p:spPr>
          <a:xfrm>
            <a:off x="8538840" y="6399000"/>
            <a:ext cx="1095480" cy="266400"/>
          </a:xfrm>
          <a:prstGeom prst="rect">
            <a:avLst/>
          </a:prstGeom>
          <a:ln>
            <a:noFill/>
          </a:ln>
        </p:spPr>
      </p:pic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제목 텍스트의 서식을 편집하려면 클릭하십시오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PlaceHolder 7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개요 텍스트의 서식을 편집하려면 클릭하십시오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Line 1"/>
          <p:cNvSpPr/>
          <p:nvPr/>
        </p:nvSpPr>
        <p:spPr>
          <a:xfrm>
            <a:off x="394920" y="723240"/>
            <a:ext cx="9106560" cy="360"/>
          </a:xfrm>
          <a:prstGeom prst="line">
            <a:avLst/>
          </a:prstGeom>
          <a:ln w="3240">
            <a:solidFill>
              <a:schemeClr val="accent4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그림 9" descr=""/>
          <p:cNvPicPr/>
          <p:nvPr/>
        </p:nvPicPr>
        <p:blipFill>
          <a:blip r:embed="rId2"/>
          <a:stretch/>
        </p:blipFill>
        <p:spPr>
          <a:xfrm>
            <a:off x="8802720" y="149040"/>
            <a:ext cx="955080" cy="232200"/>
          </a:xfrm>
          <a:prstGeom prst="rect">
            <a:avLst/>
          </a:prstGeom>
          <a:ln>
            <a:noFill/>
          </a:ln>
        </p:spPr>
      </p:pic>
      <p:sp>
        <p:nvSpPr>
          <p:cNvPr id="44" name="PlaceHolder 2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제목 텍스트의 서식을 편집하려면 클릭하십시오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개요 텍스트의 서식을 편집하려면 클릭하십시오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46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46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mailto:jylee@xytron.co.kr" TargetMode="External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cafe.naver.com/xytron" TargetMode="External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338040" y="246600"/>
            <a:ext cx="9450720" cy="185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5400" spc="-242" strike="noStrike">
                <a:solidFill>
                  <a:srgbClr val="1c314e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 </a:t>
            </a:r>
            <a:r>
              <a:rPr b="1" lang="en-US" sz="5400" spc="-242" strike="noStrike">
                <a:solidFill>
                  <a:srgbClr val="1c314e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국민대학교 자율주행 경진대회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290880" y="4005000"/>
            <a:ext cx="911880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1" lang="en-US" sz="11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제출기한 </a:t>
            </a:r>
            <a:r>
              <a:rPr b="1" lang="en-US" sz="11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: 2020-08-07 / 17:00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1681920" y="2617560"/>
            <a:ext cx="6540840" cy="6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예선 과제 </a:t>
            </a:r>
            <a:r>
              <a:rPr b="1" lang="en-US" sz="36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#2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7560720" y="6470640"/>
            <a:ext cx="23104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178FEFDE-13BD-4DCB-A9B1-611D17B0A8C2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&lt;숫자&gt;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398880" y="166320"/>
            <a:ext cx="9093240" cy="61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ROS </a:t>
            </a:r>
            <a:r>
              <a:rPr b="1" lang="en-US" sz="2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코드</a:t>
            </a:r>
            <a:r>
              <a:rPr b="1" lang="en-US" sz="2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-1/2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619200" y="939960"/>
            <a:ext cx="8872920" cy="558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000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아래 코드는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motor_ctrl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패키지의 일부 입니다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각 문제 영역에 대한 코드 분석 내용을 상세하게 작성하세요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57" name="그림 3" descr=""/>
          <p:cNvPicPr/>
          <p:nvPr/>
        </p:nvPicPr>
        <p:blipFill>
          <a:blip r:embed="rId1"/>
          <a:stretch/>
        </p:blipFill>
        <p:spPr>
          <a:xfrm>
            <a:off x="931320" y="2247480"/>
            <a:ext cx="8028360" cy="3285000"/>
          </a:xfrm>
          <a:prstGeom prst="rect">
            <a:avLst/>
          </a:prstGeom>
          <a:ln>
            <a:noFill/>
          </a:ln>
        </p:spPr>
      </p:pic>
      <p:sp>
        <p:nvSpPr>
          <p:cNvPr id="158" name="CustomShape 4"/>
          <p:cNvSpPr/>
          <p:nvPr/>
        </p:nvSpPr>
        <p:spPr>
          <a:xfrm>
            <a:off x="3853080" y="5533560"/>
            <a:ext cx="414828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 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코드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1. motor_ctrl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9" name="CustomShape 5"/>
          <p:cNvSpPr/>
          <p:nvPr/>
        </p:nvSpPr>
        <p:spPr>
          <a:xfrm>
            <a:off x="1182960" y="2247480"/>
            <a:ext cx="2398320" cy="20952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ff9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6"/>
          <p:cNvSpPr/>
          <p:nvPr/>
        </p:nvSpPr>
        <p:spPr>
          <a:xfrm>
            <a:off x="1182960" y="2743920"/>
            <a:ext cx="3975480" cy="6192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ff9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7"/>
          <p:cNvSpPr/>
          <p:nvPr/>
        </p:nvSpPr>
        <p:spPr>
          <a:xfrm>
            <a:off x="1182960" y="3524760"/>
            <a:ext cx="4151520" cy="11016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ff9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8"/>
          <p:cNvSpPr/>
          <p:nvPr/>
        </p:nvSpPr>
        <p:spPr>
          <a:xfrm>
            <a:off x="1188720" y="4788000"/>
            <a:ext cx="4151520" cy="16848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ff9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9"/>
          <p:cNvSpPr/>
          <p:nvPr/>
        </p:nvSpPr>
        <p:spPr>
          <a:xfrm>
            <a:off x="1190160" y="4957200"/>
            <a:ext cx="4605480" cy="2030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ff9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10"/>
          <p:cNvSpPr/>
          <p:nvPr/>
        </p:nvSpPr>
        <p:spPr>
          <a:xfrm>
            <a:off x="1199880" y="5294160"/>
            <a:ext cx="7699680" cy="2030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ff9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11"/>
          <p:cNvSpPr/>
          <p:nvPr/>
        </p:nvSpPr>
        <p:spPr>
          <a:xfrm>
            <a:off x="3535560" y="2162520"/>
            <a:ext cx="7488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문제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6" name="CustomShape 12"/>
          <p:cNvSpPr/>
          <p:nvPr/>
        </p:nvSpPr>
        <p:spPr>
          <a:xfrm>
            <a:off x="5120280" y="2679840"/>
            <a:ext cx="7488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문제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7" name="CustomShape 13"/>
          <p:cNvSpPr/>
          <p:nvPr/>
        </p:nvSpPr>
        <p:spPr>
          <a:xfrm>
            <a:off x="5272560" y="3480840"/>
            <a:ext cx="7488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문제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8" name="CustomShape 14"/>
          <p:cNvSpPr/>
          <p:nvPr/>
        </p:nvSpPr>
        <p:spPr>
          <a:xfrm>
            <a:off x="5294160" y="4597560"/>
            <a:ext cx="7488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문제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9" name="CustomShape 15"/>
          <p:cNvSpPr/>
          <p:nvPr/>
        </p:nvSpPr>
        <p:spPr>
          <a:xfrm>
            <a:off x="5734080" y="4844520"/>
            <a:ext cx="7488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문제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0" name="CustomShape 16"/>
          <p:cNvSpPr/>
          <p:nvPr/>
        </p:nvSpPr>
        <p:spPr>
          <a:xfrm>
            <a:off x="8079120" y="4917960"/>
            <a:ext cx="7488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문제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7560720" y="6470640"/>
            <a:ext cx="23104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EA4D714C-6E29-4EAE-AF93-327791DFC4B4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&lt;숫자&gt;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98880" y="166320"/>
            <a:ext cx="9093240" cy="61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ROS </a:t>
            </a:r>
            <a:r>
              <a:rPr b="1" lang="en-US" sz="2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코드</a:t>
            </a:r>
            <a:r>
              <a:rPr b="1" lang="en-US" sz="2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-2/2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73" name="그림 5" descr=""/>
          <p:cNvPicPr/>
          <p:nvPr/>
        </p:nvPicPr>
        <p:blipFill>
          <a:blip r:embed="rId1"/>
          <a:stretch/>
        </p:blipFill>
        <p:spPr>
          <a:xfrm>
            <a:off x="1637640" y="1627920"/>
            <a:ext cx="6075720" cy="2208600"/>
          </a:xfrm>
          <a:prstGeom prst="rect">
            <a:avLst/>
          </a:prstGeom>
          <a:ln w="38160">
            <a:solidFill>
              <a:srgbClr val="000000"/>
            </a:solidFill>
            <a:miter/>
          </a:ln>
          <a:effectLst>
            <a:outerShdw algn="tl" blurRad="50800" dir="2700000" dist="38100" rotWithShape="0">
              <a:srgbClr val="000000">
                <a:alpha val="43000"/>
              </a:srgbClr>
            </a:outerShdw>
          </a:effectLst>
        </p:spPr>
      </p:pic>
      <p:sp>
        <p:nvSpPr>
          <p:cNvPr id="174" name="CustomShape 3"/>
          <p:cNvSpPr/>
          <p:nvPr/>
        </p:nvSpPr>
        <p:spPr>
          <a:xfrm>
            <a:off x="567000" y="779400"/>
            <a:ext cx="8872920" cy="558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000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(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코드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1.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에서 이어짐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5" name="CustomShape 4"/>
          <p:cNvSpPr/>
          <p:nvPr/>
        </p:nvSpPr>
        <p:spPr>
          <a:xfrm>
            <a:off x="3565440" y="3969720"/>
            <a:ext cx="414828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 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코드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2. motor_ctrl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6" name="CustomShape 5"/>
          <p:cNvSpPr/>
          <p:nvPr/>
        </p:nvSpPr>
        <p:spPr>
          <a:xfrm>
            <a:off x="1954800" y="1823040"/>
            <a:ext cx="4151520" cy="1724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ff9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6"/>
          <p:cNvSpPr/>
          <p:nvPr/>
        </p:nvSpPr>
        <p:spPr>
          <a:xfrm>
            <a:off x="1954800" y="2732760"/>
            <a:ext cx="4151520" cy="1724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ff9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7"/>
          <p:cNvSpPr/>
          <p:nvPr/>
        </p:nvSpPr>
        <p:spPr>
          <a:xfrm>
            <a:off x="1954800" y="3087000"/>
            <a:ext cx="4151520" cy="34272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ff9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8"/>
          <p:cNvSpPr/>
          <p:nvPr/>
        </p:nvSpPr>
        <p:spPr>
          <a:xfrm>
            <a:off x="6048720" y="1725120"/>
            <a:ext cx="887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문제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0" name="CustomShape 9"/>
          <p:cNvSpPr/>
          <p:nvPr/>
        </p:nvSpPr>
        <p:spPr>
          <a:xfrm>
            <a:off x="6118200" y="2634840"/>
            <a:ext cx="887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문제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11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1" name="CustomShape 10"/>
          <p:cNvSpPr/>
          <p:nvPr/>
        </p:nvSpPr>
        <p:spPr>
          <a:xfrm>
            <a:off x="6112080" y="3038400"/>
            <a:ext cx="887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문제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12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7560720" y="6470640"/>
            <a:ext cx="23104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C492F405-4778-48E7-B0E6-ADFBF6E847AF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&lt;숫자&gt;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398880" y="166320"/>
            <a:ext cx="9093240" cy="61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답안을 작성하세요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619200" y="939960"/>
            <a:ext cx="8872920" cy="558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000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문제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4. Bridge = CvBridge()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7560720" y="6470640"/>
            <a:ext cx="23104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6F5240CE-04A8-4A90-8030-773CBF57D5E5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&lt;숫자&gt;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398880" y="166320"/>
            <a:ext cx="9093240" cy="61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답안을 작성하세요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619200" y="939960"/>
            <a:ext cx="8872920" cy="558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000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문제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5.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7560720" y="6470640"/>
            <a:ext cx="23104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AED5E3BE-C57C-465F-A7DC-47F52ED4BE1F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&lt;숫자&gt;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398880" y="166320"/>
            <a:ext cx="9093240" cy="61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답안을 작성하세요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619200" y="939960"/>
            <a:ext cx="8872920" cy="558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000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문제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6.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7560720" y="6470640"/>
            <a:ext cx="23104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01C6D39D-CDFA-44FC-8D37-5C8854E0B846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&lt;숫자&gt;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398880" y="166320"/>
            <a:ext cx="9093240" cy="61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답안을 작성하세요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619200" y="939960"/>
            <a:ext cx="8872920" cy="558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문제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7. rospy.init_node('go_cam')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18000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rospy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에게 사용자 코드의 이름을 알려주는 것이다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 rospy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가 이 정보를 얻기 전까지 사용자는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ROS Master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와 통신하지 못한다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7560720" y="6470640"/>
            <a:ext cx="23104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67495BA6-BD5E-4994-9A10-983155E925EA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&lt;숫자&gt;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398880" y="166320"/>
            <a:ext cx="9093240" cy="61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답안을 작성하세요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619200" y="939960"/>
            <a:ext cx="8872920" cy="558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문제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8. rospy.subscriber("/usb_cam/image_raw/", Image, img_callback)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사용자의 노드가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Image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형태 타입의 메세지를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/usb_cam/image_raw/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토픽으로부터 구독한다는 선언이다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새로운 메세지를 수신받았을 때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, img_callback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의 함수에 그 메세지를 첫 번째 변수로 불러오게 된다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7560720" y="6470640"/>
            <a:ext cx="23104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44DA0FAF-7D83-4F97-9BFE-FC69ED21B830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&lt;숫자&gt;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398880" y="166320"/>
            <a:ext cx="9093240" cy="61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답안을 작성하세요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619200" y="939960"/>
            <a:ext cx="8872920" cy="558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문제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9. ack_publisher = rospy.Publisher('/ackermann_cmd_mux/imput/teleop',AckermannDriveStamped, queue_size=1)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AckermannDriveStamped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타입 메세지 사용하는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/ackermann_cmd_mux/imput/teleop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토픽에게 사용자의 노드를 발행한다는 것을 선언한다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 queue_size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는 쌓을 큐의 크기를 말하는데 여기서는 초당 몇 번 발행할 것인지를 뜻한다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7560720" y="6470640"/>
            <a:ext cx="23104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850C1F95-DA72-45AD-BEDF-469A6747BE68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&lt;숫자&gt;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398880" y="166320"/>
            <a:ext cx="9093240" cy="61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답안을 작성하세요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619200" y="939960"/>
            <a:ext cx="8872920" cy="558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문제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10. while not rospy.is_shutdown()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18000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사용자가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ctrl+C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를 눌러 작동을 멈추기 전까지 계속 루프를 돌린다는 의미이다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7560720" y="6470640"/>
            <a:ext cx="23104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B71F9C52-62B8-4A18-91FE-AC5A69937FC1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&lt;숫자&gt;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398880" y="166320"/>
            <a:ext cx="9093240" cy="61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답안을 작성하세요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619200" y="939960"/>
            <a:ext cx="8872920" cy="558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문제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11. drive(steering, 0.5)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18000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18000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함수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drive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에 매개변수를 넣는다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7560720" y="6470640"/>
            <a:ext cx="23104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054983E9-F202-48A2-B6C9-D89A20382967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&lt;숫자&gt;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398880" y="166320"/>
            <a:ext cx="9093240" cy="61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예선 안내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619200" y="884160"/>
            <a:ext cx="8872920" cy="558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000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보고서 과제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504000" indent="-2509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ROS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프로그래밍 관련 문제에 대한 답안을 작성해서 제출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(13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문제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520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18000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제출기한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504000" indent="-2509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2020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년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8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월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7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일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17:00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시까지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(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기한 내 제출하지 못한 팀은 실격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520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18000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제출방법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504000" indent="-2509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이메일 제출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:   </a:t>
            </a:r>
            <a:r>
              <a:rPr b="0" lang="en-US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  <a:hlinkClick r:id="rId1"/>
              </a:rPr>
              <a:t>jylee@xytron.co.kr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504000" indent="-2509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메일 제목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: [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국민대학교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-2020-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자율주행경진대회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-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예선과제물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-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팀명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180000" indent="-17892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배포된 문서와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ROS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패키지 코드는 자이트론에 저작권이 있으므로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  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무단 배포를 금합니다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520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520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7560720" y="6470640"/>
            <a:ext cx="23104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6E22AAD8-D285-49C4-938F-DBD6A8B7EA5D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&lt;숫자&gt;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398880" y="166320"/>
            <a:ext cx="9093240" cy="61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답안을 작성하세요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619200" y="939960"/>
            <a:ext cx="8872920" cy="558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문제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12. if cv2.waitkey(1) == 27: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18000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cv2.waitkey(1)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는 밀리초 단위로 키보드입력을 기다린다는 뜻이다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18000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만약 입력이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ESC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키라면 반복문을 끝내고 종료한다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398880" y="166320"/>
            <a:ext cx="9093240" cy="61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노드 구조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619200" y="939960"/>
            <a:ext cx="8872920" cy="558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000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문제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13. motor_ctrl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패키지를 수행하면 생성되는 노드와 토픽의 관계 그래프를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유추해서 작성하세요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11" name="그림 3" descr=""/>
          <p:cNvPicPr/>
          <p:nvPr/>
        </p:nvPicPr>
        <p:blipFill>
          <a:blip r:embed="rId1"/>
          <a:stretch/>
        </p:blipFill>
        <p:spPr>
          <a:xfrm>
            <a:off x="1786320" y="2517840"/>
            <a:ext cx="6047280" cy="2122920"/>
          </a:xfrm>
          <a:prstGeom prst="rect">
            <a:avLst/>
          </a:prstGeom>
          <a:ln w="38160">
            <a:solidFill>
              <a:srgbClr val="000000"/>
            </a:solidFill>
            <a:miter/>
          </a:ln>
          <a:effectLst>
            <a:outerShdw algn="tl" blurRad="50800" dir="2700000" dist="38100" rotWithShape="0">
              <a:srgbClr val="000000">
                <a:alpha val="43000"/>
              </a:srgbClr>
            </a:outerShdw>
          </a:effectLst>
        </p:spPr>
      </p:pic>
      <p:sp>
        <p:nvSpPr>
          <p:cNvPr id="212" name="CustomShape 3"/>
          <p:cNvSpPr/>
          <p:nvPr/>
        </p:nvSpPr>
        <p:spPr>
          <a:xfrm>
            <a:off x="3871440" y="4802760"/>
            <a:ext cx="414828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 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예시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1.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노드 관계도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7560720" y="6470640"/>
            <a:ext cx="23104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363AB408-6093-4146-A09A-EBCC44BDCFC7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&lt;숫자&gt;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398880" y="166320"/>
            <a:ext cx="9093240" cy="61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답안을 작성하세요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619200" y="939960"/>
            <a:ext cx="8872920" cy="558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000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문제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13.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7560720" y="6470640"/>
            <a:ext cx="23104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A4E1D692-EA97-4F6C-B3D8-8960E7587D21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&lt;숫자&gt;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398880" y="166320"/>
            <a:ext cx="9093240" cy="61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예선 안내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619200" y="939960"/>
            <a:ext cx="8872920" cy="558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000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제출 파일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504000" indent="-2509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하기 형식을 따라주세요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504000" indent="-2509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과제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1-1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2" marL="756000" indent="-250920">
              <a:lnSpc>
                <a:spcPct val="100000"/>
              </a:lnSpc>
              <a:buClr>
                <a:srgbClr val="000000"/>
              </a:buClr>
              <a:buFont typeface="나눔고딕"/>
              <a:buChar char="▶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과제 결과물 동영상 녹화 파일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: rule_driver.mp4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2" marL="756000" indent="-250920">
              <a:lnSpc>
                <a:spcPct val="100000"/>
              </a:lnSpc>
              <a:buClr>
                <a:srgbClr val="000000"/>
              </a:buClr>
              <a:buFont typeface="나눔고딕"/>
              <a:buChar char="▶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구현 소스코드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: rule_driver.py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2" marL="756000" indent="-250920">
              <a:lnSpc>
                <a:spcPct val="100000"/>
              </a:lnSpc>
              <a:buClr>
                <a:srgbClr val="000000"/>
              </a:buClr>
              <a:buFont typeface="나눔고딕"/>
              <a:buChar char="▶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코드 상세 설명 문서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: rule_driver.hwp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504000" indent="-2509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과제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1-2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2" marL="756000" indent="-250920">
              <a:lnSpc>
                <a:spcPct val="100000"/>
              </a:lnSpc>
              <a:buClr>
                <a:srgbClr val="000000"/>
              </a:buClr>
              <a:buFont typeface="나눔고딕"/>
              <a:buChar char="▶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과제 결과물 동영상 녹화 파일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: my_driver.mp4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2" marL="756000" indent="-250920">
              <a:lnSpc>
                <a:spcPct val="100000"/>
              </a:lnSpc>
              <a:buClr>
                <a:srgbClr val="000000"/>
              </a:buClr>
              <a:buFont typeface="나눔고딕"/>
              <a:buChar char="▶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구현 소스코드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: my_driver.py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2" marL="756000" indent="-250920">
              <a:lnSpc>
                <a:spcPct val="100000"/>
              </a:lnSpc>
              <a:buClr>
                <a:srgbClr val="000000"/>
              </a:buClr>
              <a:buFont typeface="나눔고딕"/>
              <a:buChar char="▶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코드 상세 설명 문서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: my_driver.hwp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504000" indent="-2509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과제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2" marL="756000" indent="-250920">
              <a:lnSpc>
                <a:spcPct val="100000"/>
              </a:lnSpc>
              <a:buClr>
                <a:srgbClr val="000000"/>
              </a:buClr>
              <a:buFont typeface="나눔고딕"/>
              <a:buChar char="▶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국민대학교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-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자율주행경진대회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-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예선과제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-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안내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-2020-07-20-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보고서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-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과제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.pptx (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답안 작성된 문서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7</a:t>
            </a:r>
            <a:r>
              <a:rPr b="1" lang="en-US" sz="1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개 파일을 팀명</a:t>
            </a:r>
            <a:r>
              <a:rPr b="1" lang="en-US" sz="1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-</a:t>
            </a:r>
            <a:r>
              <a:rPr b="1" lang="en-US" sz="1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날짜</a:t>
            </a:r>
            <a:r>
              <a:rPr b="1" lang="en-US" sz="1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.zip</a:t>
            </a:r>
            <a:r>
              <a:rPr b="1" lang="en-US" sz="1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으로 압축해서 제출처에 기한 엄수하여 발송</a:t>
            </a:r>
            <a:r>
              <a:rPr b="1" lang="en-US" sz="1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1" lang="en-US" sz="1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예</a:t>
            </a:r>
            <a:r>
              <a:rPr b="1" lang="en-US" sz="1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) </a:t>
            </a:r>
            <a:r>
              <a:rPr b="1" lang="en-US" sz="1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씽씽카</a:t>
            </a:r>
            <a:r>
              <a:rPr b="1" lang="en-US" sz="1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-2020-8-2.zip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7560720" y="6470640"/>
            <a:ext cx="23104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9FE78833-2B9B-47EA-B10C-49117EA88F88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&lt;숫자&gt;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398880" y="166320"/>
            <a:ext cx="9093240" cy="61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예선 안내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1233360" y="3818880"/>
            <a:ext cx="35668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  <a:hlinkClick r:id="rId1"/>
              </a:rPr>
              <a:t>https://cafe.naver.com/xytron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33" name="Picture 3" descr=""/>
          <p:cNvPicPr/>
          <p:nvPr/>
        </p:nvPicPr>
        <p:blipFill>
          <a:blip r:embed="rId2"/>
          <a:stretch/>
        </p:blipFill>
        <p:spPr>
          <a:xfrm>
            <a:off x="4841640" y="3148560"/>
            <a:ext cx="2923200" cy="2380320"/>
          </a:xfrm>
          <a:prstGeom prst="rect">
            <a:avLst/>
          </a:prstGeom>
          <a:ln>
            <a:noFill/>
          </a:ln>
        </p:spPr>
      </p:pic>
      <p:sp>
        <p:nvSpPr>
          <p:cNvPr id="134" name="CustomShape 4"/>
          <p:cNvSpPr/>
          <p:nvPr/>
        </p:nvSpPr>
        <p:spPr>
          <a:xfrm>
            <a:off x="619200" y="939960"/>
            <a:ext cx="8872920" cy="558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000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문의방법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504000" indent="-2509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대회 관련 모든 문의는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xytron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카페의  예선 게시판을 통해서만 받습니다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504000" indent="-2509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이메일이나 전화를 통한 개별 문의는 받지 않습니다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504000" indent="-2509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UBUNTU/ ROS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관련 설치 문의는 받지 않습니다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966240" y="2053440"/>
            <a:ext cx="7963920" cy="104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6000" spc="-242" strike="noStrike">
                <a:solidFill>
                  <a:srgbClr val="1c314e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보고서 과제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6" name="Line 2"/>
          <p:cNvSpPr/>
          <p:nvPr/>
        </p:nvSpPr>
        <p:spPr>
          <a:xfrm>
            <a:off x="745560" y="3434400"/>
            <a:ext cx="8406000" cy="360"/>
          </a:xfrm>
          <a:prstGeom prst="line">
            <a:avLst/>
          </a:prstGeom>
          <a:ln w="12600">
            <a:solidFill>
              <a:schemeClr val="accent4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3"/>
          <p:cNvSpPr/>
          <p:nvPr/>
        </p:nvSpPr>
        <p:spPr>
          <a:xfrm>
            <a:off x="7099200" y="6356520"/>
            <a:ext cx="23104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4AAF7F79-ACC2-408D-A381-48FD9D74E1CB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&lt;숫자&gt;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8" name="CustomShape 4"/>
          <p:cNvSpPr/>
          <p:nvPr/>
        </p:nvSpPr>
        <p:spPr>
          <a:xfrm>
            <a:off x="1347480" y="3774240"/>
            <a:ext cx="7470360" cy="104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5"/>
          <p:cNvSpPr/>
          <p:nvPr/>
        </p:nvSpPr>
        <p:spPr>
          <a:xfrm>
            <a:off x="745920" y="3774240"/>
            <a:ext cx="8404920" cy="6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ROS </a:t>
            </a:r>
            <a:r>
              <a:rPr b="1" lang="en-US" sz="36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프로그래밍 기본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7560720" y="6470640"/>
            <a:ext cx="23104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FAEB8094-EE32-41E5-8824-373CC6005237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&lt;숫자&gt;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398880" y="166320"/>
            <a:ext cx="9093240" cy="61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ROS </a:t>
            </a:r>
            <a:r>
              <a:rPr b="1" lang="en-US" sz="2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환경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619200" y="939960"/>
            <a:ext cx="8872920" cy="558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000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그림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은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ROS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의 작업 공간을 나타낸 디렉토리 구조 예시입니다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504000" indent="-2509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문제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1. ROS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에서 작업 공간의 의미를 서술하세요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504000" indent="-2509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문제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2.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패키지란 무엇인지 서술하세요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504000" indent="-2509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문제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3.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런치파일이란 무엇인지 서술하세요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4123080" y="4571640"/>
            <a:ext cx="414828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 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그림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1.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작업 공간 구조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44" name="그림 4" descr=""/>
          <p:cNvPicPr/>
          <p:nvPr/>
        </p:nvPicPr>
        <p:blipFill>
          <a:blip r:embed="rId1"/>
          <a:stretch/>
        </p:blipFill>
        <p:spPr>
          <a:xfrm>
            <a:off x="2712240" y="1361880"/>
            <a:ext cx="4447080" cy="3208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7560720" y="6470640"/>
            <a:ext cx="23104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8D9951FC-5676-4066-BA45-48A0C46B6CA3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&lt;숫자&gt;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398880" y="166320"/>
            <a:ext cx="9093240" cy="61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답안을 작성하세요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619200" y="939960"/>
            <a:ext cx="8872920" cy="558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문제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1.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ROS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에서 작업 공간의 의미를 서술하세요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ROS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코드를 작성하기 위해 관련된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ROS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코드들이 있는 디렉터리의 집합이다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여러개의 작업 공간을 가질 수 있지만 오직 한 번에 하나의 작업 공간에서만 작업할 수 있다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쉽게 말하자면 현재 작업 공간에 있는 코드만 볼 수 있다는 뜻이다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7560720" y="6470640"/>
            <a:ext cx="23104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9B79BBE0-6CCC-42DC-B79C-E819D029D484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&lt;숫자&gt;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398880" y="166320"/>
            <a:ext cx="9093240" cy="61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답안을 작성하세요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619200" y="939960"/>
            <a:ext cx="8872920" cy="558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문제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2.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패키지란 무엇인지 서술하세요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ROS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소프트웨어는 기본적으로 코드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,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데이터와 문서가 조합되어 있는 패키지로 구성되기에 패키지는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ROS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를 구성하는 기본 단위이다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 ROS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의 응용프로그램은 패키지 단위로 개발되며 패키지는 최소한 하나 이상의 노드를 포함하거나 다른 패키지의 노드를 실행하기 위한 설정 파일들을 포함하게 된다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더불어 각종 프로세스를 구동하기 위한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ROS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의존성 라이브러리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,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데이터셋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,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설정 파일 등 패키지에 필요한 모든 파일을 포함하고 있다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 ROS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생태계에서 패키지는 공개 저장소에 저장된 공용으로 사용할 수 있는 수천 가지 패키지가 있으며 더 많은 수천 가지 패키지는 비공개 상태로 존재한다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패키지는 앞서 서술한 작업 공간 내부의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src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디렉터리에 둔다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패키지는 사용자가 직접 만들 수 있으며 각 패키지 디렉터리는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CmakeLists.txt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와 패키지 내용과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catkin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이 어떻게 연동되어야 하는지를 설명하는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package.xml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파일을 포함해야 한다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7560720" y="6470640"/>
            <a:ext cx="23104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4D3D0420-5AE4-4E1E-B836-1F183610ED2B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&lt;숫자&gt;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398880" y="166320"/>
            <a:ext cx="9093240" cy="61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답안을 작성하세요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619200" y="939960"/>
            <a:ext cx="9279720" cy="558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문제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3.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런치파일이란 무엇인지 서술하세요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하나 이상의 정해진 노드를 실행시키는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roslaunch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명령에 필요한 파일이다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내부에 실행시킬 노드들과 환경변수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,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파라미터값 등을 설정해놓으면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roslaunch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명령시 적용된다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관습적으로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roslaunch XML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파일은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.launch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확장자를 가지며 ‘시작 파일’이라 불린다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예를 들어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,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우리가 예선 과제로 실행한 런치파일의 내용은 아래와 같다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&lt;launch&gt;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&lt;node name="simulator"  pkg="xycar_sim_drive" type="main.py" output="screen"/&gt;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&lt;node name="driver"  pkg="xycar_sim_drive" type="rule_driver.py" output="screen"/&gt;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&lt;/launch&gt;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내용을 살펴보면 이렇다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먼저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&lt;launch&gt;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태그로 런치파일의 시작을 알리고 후에 실행할 노드 두 개에 대한 이름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(name),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패키지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(pkg),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패키지 내 실행 파일의 이름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(type),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출력 형태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(output)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값을 기술한 것이다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8941</TotalTime>
  <Application>LibreOffice/5.1.6.2$Linux_X86_64 LibreOffice_project/10m0$Build-2</Application>
  <Words>417</Words>
  <Paragraphs>139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2011-08-24T01:05:33Z</dcterms:created>
  <dc:creator>네이버 한글캠페인</dc:creator>
  <dc:description/>
  <dc:language>ko-KR</dc:language>
  <cp:lastModifiedBy/>
  <cp:lastPrinted>2020-04-08T05:27:43Z</cp:lastPrinted>
  <dcterms:modified xsi:type="dcterms:W3CDTF">2020-07-30T20:55:20Z</dcterms:modified>
  <cp:revision>547</cp:revision>
  <dc:subject/>
  <dc:title>문서의 제목 나눔고딕B, 54pt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A4 용지(210x297mm)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22</vt:i4>
  </property>
</Properties>
</file>