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편집하려면 클릭하십시오.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&lt;머리글&gt;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A10F603-D2D8-4819-918C-13A5BE4F762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</p:spPr>
        <p:txBody>
          <a:bodyPr lIns="94680" tIns="47520" rIns="94680" bIns="4752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80" tIns="47520" rIns="94680" bIns="47520" anchor="b"/>
          <a:lstStyle/>
          <a:p>
            <a:pPr algn="r">
              <a:lnSpc>
                <a:spcPct val="100000"/>
              </a:lnSpc>
            </a:pPr>
            <a:fld id="{25762F41-8EC0-43CB-BAEC-177F7153FBC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0" name="그림 39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그림 40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8" name="그림 77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그림 78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4" name="그림 113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그림 114"/>
          <p:cNvPicPr/>
          <p:nvPr/>
        </p:nvPicPr>
        <p:blipFill>
          <a:blip r:embed="rId2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"/>
          <p:cNvSpPr/>
          <p:nvPr/>
        </p:nvSpPr>
        <p:spPr>
          <a:xfrm>
            <a:off x="394920" y="3434400"/>
            <a:ext cx="9106560" cy="360"/>
          </a:xfrm>
          <a:prstGeom prst="line">
            <a:avLst/>
          </a:prstGeom>
          <a:ln w="1260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2"/>
          <p:cNvSpPr/>
          <p:nvPr/>
        </p:nvSpPr>
        <p:spPr>
          <a:xfrm>
            <a:off x="394920" y="398880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94920" y="429876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394920" y="461160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394920" y="4923360"/>
            <a:ext cx="1725480" cy="360"/>
          </a:xfrm>
          <a:prstGeom prst="line">
            <a:avLst/>
          </a:prstGeom>
          <a:ln w="3240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그림 14"/>
          <p:cNvPicPr/>
          <p:nvPr/>
        </p:nvPicPr>
        <p:blipFill>
          <a:blip r:embed="rId14"/>
          <a:stretch/>
        </p:blipFill>
        <p:spPr>
          <a:xfrm>
            <a:off x="8538840" y="6399000"/>
            <a:ext cx="1095480" cy="266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394920" y="723240"/>
            <a:ext cx="9106560" cy="360"/>
          </a:xfrm>
          <a:prstGeom prst="line">
            <a:avLst/>
          </a:prstGeom>
          <a:ln w="324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그림 9"/>
          <p:cNvPicPr/>
          <p:nvPr/>
        </p:nvPicPr>
        <p:blipFill>
          <a:blip r:embed="rId14"/>
          <a:stretch/>
        </p:blipFill>
        <p:spPr>
          <a:xfrm>
            <a:off x="8802720" y="149040"/>
            <a:ext cx="955080" cy="2322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2번째 개요 수준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3번째 개요 수준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4번째 개요 수준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5번째 개요 수준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6번째 개요 수준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msg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ylee@xytron.co.kr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fe.naver.com/xytr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kit.tistory.com/5" TargetMode="External"/><Relationship Id="rId2" Type="http://schemas.openxmlformats.org/officeDocument/2006/relationships/hyperlink" Target="https://m.blog.naver.com/PostView.nhn?blogId=sigsaly&amp;logNo=221001022795&amp;proxyReferer=https:%2F%2Fwww.google.com%2F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38040" y="246600"/>
            <a:ext cx="9450720" cy="185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400" b="1" strike="noStrike" spc="-242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국민대학교 자율주행 경진대회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90880" y="4005000"/>
            <a:ext cx="911880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US" sz="11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제출기한 : 2020-08-07 / 17:00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681920" y="2617560"/>
            <a:ext cx="65408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과제 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590964-B7B8-4585-A090-93D114C5F68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코드-1/2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 코드는 motor_ctrl 패키지의 일부 입니다.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각 문제 영역에 대한 코드 분석 내용을 상세하게 작성하세요.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7" name="그림 3"/>
          <p:cNvPicPr/>
          <p:nvPr/>
        </p:nvPicPr>
        <p:blipFill>
          <a:blip r:embed="rId2"/>
          <a:stretch/>
        </p:blipFill>
        <p:spPr>
          <a:xfrm>
            <a:off x="931320" y="2247480"/>
            <a:ext cx="8028360" cy="3285000"/>
          </a:xfrm>
          <a:prstGeom prst="rect">
            <a:avLst/>
          </a:prstGeom>
          <a:ln>
            <a:noFill/>
          </a:ln>
        </p:spPr>
      </p:pic>
      <p:sp>
        <p:nvSpPr>
          <p:cNvPr id="158" name="CustomShape 4"/>
          <p:cNvSpPr/>
          <p:nvPr/>
        </p:nvSpPr>
        <p:spPr>
          <a:xfrm>
            <a:off x="3853080" y="553356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코드 1. motor_ctrl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1182960" y="2247480"/>
            <a:ext cx="2398320" cy="209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1182960" y="2743920"/>
            <a:ext cx="3975480" cy="619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7"/>
          <p:cNvSpPr/>
          <p:nvPr/>
        </p:nvSpPr>
        <p:spPr>
          <a:xfrm>
            <a:off x="1182960" y="3524760"/>
            <a:ext cx="4151520" cy="1101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8"/>
          <p:cNvSpPr/>
          <p:nvPr/>
        </p:nvSpPr>
        <p:spPr>
          <a:xfrm>
            <a:off x="1188720" y="4788000"/>
            <a:ext cx="4151520" cy="168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9"/>
          <p:cNvSpPr/>
          <p:nvPr/>
        </p:nvSpPr>
        <p:spPr>
          <a:xfrm>
            <a:off x="1190160" y="4957200"/>
            <a:ext cx="4605480" cy="203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199880" y="5294160"/>
            <a:ext cx="7699680" cy="203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1"/>
          <p:cNvSpPr/>
          <p:nvPr/>
        </p:nvSpPr>
        <p:spPr>
          <a:xfrm>
            <a:off x="3535560" y="216252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5120280" y="267984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5272560" y="348084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5294160" y="459756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15"/>
          <p:cNvSpPr/>
          <p:nvPr/>
        </p:nvSpPr>
        <p:spPr>
          <a:xfrm>
            <a:off x="5734080" y="484452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8079120" y="4917960"/>
            <a:ext cx="7488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문제9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DE33789-3922-4818-966C-55AE216221F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코드-2/2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3" name="그림 5"/>
          <p:cNvPicPr/>
          <p:nvPr/>
        </p:nvPicPr>
        <p:blipFill>
          <a:blip r:embed="rId2"/>
          <a:stretch/>
        </p:blipFill>
        <p:spPr>
          <a:xfrm>
            <a:off x="1637640" y="1627920"/>
            <a:ext cx="6075720" cy="22086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4" name="CustomShape 3"/>
          <p:cNvSpPr/>
          <p:nvPr/>
        </p:nvSpPr>
        <p:spPr>
          <a:xfrm>
            <a:off x="567000" y="77940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(코드 1.에서 이어짐)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565440" y="396972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코드 2. motor_ctrl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954800" y="1823040"/>
            <a:ext cx="4151520" cy="172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6"/>
          <p:cNvSpPr/>
          <p:nvPr/>
        </p:nvSpPr>
        <p:spPr>
          <a:xfrm>
            <a:off x="1954800" y="2732760"/>
            <a:ext cx="4151520" cy="172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1954800" y="3087000"/>
            <a:ext cx="4151520" cy="342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9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6048720" y="172512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6118200" y="263484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112080" y="303840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16233A5-E5A4-43E4-B916-BCB9AA06BA1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문제4.bridge=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CvBridge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()</a:t>
            </a: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Cvbrigde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ros영상을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opencv영상으로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변환하여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opencv를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연결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하도록 하는 것이다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os와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opencv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사이의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인터페이스를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제공하는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ros라이브러리</a:t>
            </a:r>
            <a:r>
              <a:rPr lang="ko-KR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lang="en-US" altLang="ko-K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이미지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ko-KR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메시지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opencv이미지로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변환</a:t>
            </a:r>
            <a:r>
              <a:rPr lang="ko-KR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ko-KR" alt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 있도록 해준다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 코드는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cvbridge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객체를 불러와 초기화를 해준 것이다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  <a:ea typeface="나눔고딕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http://wiki.ros.org/cv_bridge/Tutorials/ConvertingBetweenROSImagesAndOpenCVImagesPython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그림 184"/>
          <p:cNvPicPr/>
          <p:nvPr/>
        </p:nvPicPr>
        <p:blipFill>
          <a:blip r:embed="rId2"/>
          <a:stretch/>
        </p:blipFill>
        <p:spPr>
          <a:xfrm>
            <a:off x="6747000" y="4039200"/>
            <a:ext cx="2539800" cy="226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D475CD0-24A6-48BC-B49F-3F6848C54B8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문제5. </a:t>
            </a: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def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img_callback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img_data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):</a:t>
            </a:r>
          </a:p>
          <a:p>
            <a:pPr marL="458280" lvl="1">
              <a:buClr>
                <a:srgbClr val="000000"/>
              </a:buClr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global br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idge,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cv_image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8280" lvl="1">
              <a:buClr>
                <a:srgbClr val="000000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cv_image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=bridge.imgmsg_to_cv2(img_data,“bgr8”)</a:t>
            </a:r>
          </a:p>
          <a:p>
            <a:pPr marL="458280" lvl="1">
              <a:buClr>
                <a:srgbClr val="000000"/>
              </a:buClr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8280" lvl="1">
              <a:buClr>
                <a:srgbClr val="000000"/>
              </a:buClr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img_callback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이라는 함수를 만들고 인자로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img_data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받는다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</a:p>
          <a:p>
            <a:pPr marL="458280" lvl="1">
              <a:buClr>
                <a:srgbClr val="000000"/>
              </a:buClr>
            </a:pP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앞서 선언한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bridge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와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cv_image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글로벌 변수로 선언한다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</a:p>
          <a:p>
            <a:pPr marL="458280" lvl="1"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으로 </a:t>
            </a:r>
            <a:r>
              <a:rPr lang="ko-KR" alt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채워져있던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cv_image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에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bridge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이미지를 </a:t>
            </a:r>
            <a:r>
              <a:rPr lang="ko-KR" alt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넣어주기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위한 코드가 아래에 나와있다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8280" lvl="1"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Imgmsg_to_cv2()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함수의 인자로는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img_msg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와 인코딩 방법이 있습니다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여기서는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img_callback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함수의 인자인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img_data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opencv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이미지로 변환할 것이므로 인자로 사용하고 인코딩 형식은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bgr8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로 하였습니다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Brg8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은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blue, red, green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색 순서로 채널이 구성된 픽셀로 채널당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256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개의 색이 사용됩니다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8280" lvl="1">
              <a:buClr>
                <a:srgbClr val="000000"/>
              </a:buClr>
            </a:pP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58280" lvl="1">
              <a:buClr>
                <a:srgbClr val="000000"/>
              </a:buClr>
            </a:pP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즉 위 함수는 이미지 메시지를 콜백하기 위한 함수로 </a:t>
            </a:r>
            <a:r>
              <a:rPr lang="en-US" altLang="ko-KR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ros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이미지를 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cv2</a:t>
            </a:r>
            <a:r>
              <a:rPr lang="ko-KR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이미지로 바꾸기 위한 코드이다</a:t>
            </a:r>
            <a:r>
              <a:rPr lang="en-US" altLang="ko-K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2048CA-9AE4-4EA3-A6DE-9CA855B2385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문제6.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def drive(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steer_val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,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car_run_speed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):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	global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ack_publisher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	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ack_msg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=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ckermannDriveStamped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()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ack_msg.drive.streering_angle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=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steer_val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ack_msg.drive.speed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=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car_run_speed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	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ack_publisher.publish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ack_msg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)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Drive 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함수를 정의하고 이 함수의 인자로는 </a:t>
            </a:r>
            <a:r>
              <a:rPr lang="ko-KR" alt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조종값과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차의 속도를 받는다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ack_publisher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변수를 글로벌로 선언한다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ack_msg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의 변수에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ackermanndrivestamped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객체를 할당한다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객체 내에 있는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drive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메서드의 속성값인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steering angle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을 함수의 인자로 받은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steer_val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로 설정합니다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마찬가지로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drive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메서드의 속성값인 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speed 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또한 인자로 받은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car_run_speed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로 설정합니다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마지막으로 글로벌 변수로 선언한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ack_publisher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 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변수에 </a:t>
            </a:r>
            <a:r>
              <a:rPr lang="en-US" altLang="ko-KR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ack_msg</a:t>
            </a:r>
            <a:r>
              <a:rPr lang="ko-KR" alt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를 발행합니다</a:t>
            </a:r>
            <a:r>
              <a:rPr lang="en-US" altLang="ko-KR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altLang="ko-K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(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우리는 일반적으로 </a:t>
            </a:r>
            <a:r>
              <a:rPr lang="ko-KR" altLang="ko-KR" sz="1100" dirty="0" err="1">
                <a:solidFill>
                  <a:srgbClr val="2B7FCF"/>
                </a:solidFill>
                <a:latin typeface="Arial" panose="020B0604020202020204" pitchFamily="34" charset="0"/>
                <a:ea typeface="Helvetica Neue"/>
                <a:hlinkClick r:id="rId2"/>
              </a:rPr>
              <a:t>msg</a:t>
            </a:r>
            <a:r>
              <a:rPr lang="ko-KR" altLang="ko-KR" sz="1100" dirty="0">
                <a:solidFill>
                  <a:srgbClr val="2B7FCF"/>
                </a:solidFill>
                <a:latin typeface="Arial" panose="020B0604020202020204" pitchFamily="34" charset="0"/>
                <a:ea typeface="Helvetica Neue"/>
                <a:hlinkClick r:id="rId2"/>
              </a:rPr>
              <a:t> 파일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 에서 생성 된 메시지 적응 클래스를 사용하여 </a:t>
            </a:r>
            <a:r>
              <a:rPr lang="ko-KR" altLang="ko-KR" sz="1100" dirty="0" err="1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ROS에서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메시지를 브로드 캐스트 </a:t>
            </a:r>
            <a:r>
              <a:rPr lang="ko-KR" altLang="ko-KR" sz="1100" dirty="0">
                <a:solidFill>
                  <a:srgbClr val="2B7FCF"/>
                </a:solidFill>
                <a:latin typeface="Arial" panose="020B0604020202020204" pitchFamily="34" charset="0"/>
                <a:ea typeface="Helvetica Neue"/>
                <a:hlinkClick r:id="rId2"/>
              </a:rPr>
              <a:t>합니다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 . 더 복잡한 데이터 유형이 가능하지만 지금은 "</a:t>
            </a:r>
            <a:r>
              <a:rPr lang="ko-KR" altLang="ko-KR" sz="1100" dirty="0" err="1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data"라는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멤버가 있는 표준 </a:t>
            </a:r>
            <a:r>
              <a:rPr lang="ko-KR" altLang="ko-KR" sz="1100" dirty="0" err="1">
                <a:solidFill>
                  <a:srgbClr val="333333"/>
                </a:solidFill>
                <a:latin typeface="Arial Unicode MS"/>
              </a:rPr>
              <a:t>String</a:t>
            </a:r>
            <a:r>
              <a:rPr lang="ko-KR" altLang="ko-KR" sz="1100" dirty="0">
                <a:solidFill>
                  <a:srgbClr val="333333"/>
                </a:solidFill>
                <a:ea typeface="Helvetica Neue"/>
              </a:rPr>
              <a:t> 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메시지 </a:t>
            </a:r>
            <a:r>
              <a:rPr lang="ko-KR" altLang="ko-KR" sz="1100" dirty="0" err="1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를</a:t>
            </a:r>
            <a:r>
              <a:rPr lang="ko-KR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 사용합니다</a:t>
            </a:r>
            <a:r>
              <a:rPr lang="en-US" altLang="ko-KR" sz="1100" dirty="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.)</a:t>
            </a:r>
            <a:endParaRPr lang="en-US" altLang="ko-K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altLang="ko-K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5B2F0D-1C38-4108-BC9E-C9D8D569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EDE7607-9CF3-4292-ABFB-568C53242A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문제7.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CFE9238-A2C4-43B6-BE74-A261045A374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문제8.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F16E16-62C8-448D-BE33-4565FED4CFD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문제9.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2BB25AD-2C13-4A06-91D5-C4E501CDB6D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문제10.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65D1958-C7CA-45FD-8F6B-C631263CFCA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문제11.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3D598D5-4A09-4CE1-85BF-C58B46DD283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안내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9200" y="8841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보고서 과제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프로그래밍 관련 문제에 대한 답안을 작성해서 제출 (13문제)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제출기한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2020년 8월 7일 17:00시까지 (기한 내 제출하지 못한 팀은 실격)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제출방법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이메일 제출  :  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  <a:hlinkClick r:id="rId2"/>
              </a:rPr>
              <a:t>jylee@xytron.co.kr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메일 제목 : [국민대학교-2020-자율주행경진대회-예선과제물-팀명]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80000" indent="-1789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배포된 문서와 ROS패키지 코드는 자이트론에 저작권이 있으므로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 무단 배포를 금합니다.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520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51B6695-D3B5-4B9C-BF77-7AF06A94890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문제12.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 구조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문제13. motor_ctrl 패키지를 수행하면 생성되는 노드와 토픽의 관계 그래프를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유추해서 작성하세요.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2" name="그림 3"/>
          <p:cNvPicPr/>
          <p:nvPr/>
        </p:nvPicPr>
        <p:blipFill>
          <a:blip r:embed="rId2"/>
          <a:stretch/>
        </p:blipFill>
        <p:spPr>
          <a:xfrm>
            <a:off x="1786320" y="2517840"/>
            <a:ext cx="6047280" cy="2122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3" name="CustomShape 3"/>
          <p:cNvSpPr/>
          <p:nvPr/>
        </p:nvSpPr>
        <p:spPr>
          <a:xfrm>
            <a:off x="3871440" y="480276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예시 1. 노드 관계도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B4587EC-F696-4AC7-A963-9DD6CEDBA71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문제13.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316492E-D4D3-4530-A1E6-B419A53C08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안내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제출 파일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하기 형식을 따라주세요.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1-1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결과물 동영상 녹화 파일 : rule_driver.mp4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구현 소스코드 : rule_driver.py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상세 설명 문서 : rule_driver.hwp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1-2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결과물 동영상 녹화 파일 : my_driver.mp4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구현 소스코드 : my_driver.py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 상세 설명 문서 : my_driver.hwp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과제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756000" lvl="2" indent="-250920">
              <a:lnSpc>
                <a:spcPct val="100000"/>
              </a:lnSpc>
              <a:buClr>
                <a:srgbClr val="000000"/>
              </a:buClr>
              <a:buFont typeface="나눔고딕"/>
              <a:buChar char="▶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국민대학교-자율주행경진대회-예선과제-안내-2020-07-20-보고서-과제.pptx (답안 작성된 문서)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7개 파일을 팀명-날짜.zip으로 압축해서 제출처에 기한 엄수하여 발송.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예) 씽씽카-2020-8-2.zip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46CCE9D-2817-4FFB-9823-F6E8E8AEE4A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예선 안내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233360" y="3818880"/>
            <a:ext cx="3566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DejaVu Sans"/>
                <a:hlinkClick r:id="rId2"/>
              </a:rPr>
              <a:t>https://cafe.naver.com/xytron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3" name="Picture 3"/>
          <p:cNvPicPr/>
          <p:nvPr/>
        </p:nvPicPr>
        <p:blipFill>
          <a:blip r:embed="rId3"/>
          <a:stretch/>
        </p:blipFill>
        <p:spPr>
          <a:xfrm>
            <a:off x="4841640" y="3148560"/>
            <a:ext cx="2923200" cy="2380320"/>
          </a:xfrm>
          <a:prstGeom prst="rect">
            <a:avLst/>
          </a:prstGeom>
          <a:ln>
            <a:noFill/>
          </a:ln>
        </p:spPr>
      </p:pic>
      <p:sp>
        <p:nvSpPr>
          <p:cNvPr id="134" name="CustomShape 4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문의방법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대회 관련 모든 문의는 xytron카페의  예선 게시판을 통해서만 받습니다.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이메일이나 전화를 통한 개별 문의는 받지 않습니다.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UBUNTU/ ROS 관련 설치 문의는 받지 않습니다.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966240" y="2053440"/>
            <a:ext cx="7963920" cy="10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242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보고서 과제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Line 2"/>
          <p:cNvSpPr/>
          <p:nvPr/>
        </p:nvSpPr>
        <p:spPr>
          <a:xfrm>
            <a:off x="745560" y="3434400"/>
            <a:ext cx="8406000" cy="360"/>
          </a:xfrm>
          <a:prstGeom prst="line">
            <a:avLst/>
          </a:prstGeom>
          <a:ln w="1260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E765787-FA66-411C-88E3-A3CCECD2E6E4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347480" y="3774240"/>
            <a:ext cx="7470360" cy="104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745920" y="3774240"/>
            <a:ext cx="840492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프로그래밍 기본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E1B901F-1D36-47A9-A473-7D865682222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 환경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그림 1은 ROS의 작업 공간을 나타낸 디렉토리 구조 예시입니다.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문제1. ROS에서 작업 공간의 의미를 서술하세요.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문제2. 패키지란 무엇인지 서술하세요.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504000" lvl="1" indent="-2509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문제3. 런치파일이란 무엇인지 서술하세요.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123080" y="4571640"/>
            <a:ext cx="4148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 그림 1. 작업 공간 구조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4" name="그림 4"/>
          <p:cNvPicPr/>
          <p:nvPr/>
        </p:nvPicPr>
        <p:blipFill>
          <a:blip r:embed="rId2"/>
          <a:stretch/>
        </p:blipFill>
        <p:spPr>
          <a:xfrm>
            <a:off x="2712240" y="1361880"/>
            <a:ext cx="4447080" cy="320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E328D4-C4A8-482A-8E5F-B09F42BEC9D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문제1.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ROS에서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작업공간의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의미를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서술하세요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만들려면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먼저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작업공간을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만들어야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작업공간은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자신이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만드는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소스파일을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관리하고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빌드까지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폴더이고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보통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자신의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홈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폴더에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만든다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작업공간을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생성하면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build,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devel,src라는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폴더가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만들어지는데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이중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소스가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저장되는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src폴더만을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주로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사용함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  <a:hlinkClick r:id="rId2"/>
              </a:rPr>
              <a:t>https://m.blog.naver.com/PostView.nhn?blogId=sigsaly&amp;logNo=221001022795&amp;proxyReferer=https:%2F%2Fwww.google.com%2F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  <a:hlinkClick r:id="rId3"/>
              </a:rPr>
              <a:t>https://shkit.tistory.com/5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워크스페이스는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저장하는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디렉토리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6EE2CCE-029E-4AC1-9645-1E99F505791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문제2.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무엇인지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서술하세요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ROS를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구성하는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기본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라이브러리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환경설정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파일들을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통합하는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최소의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빌드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단위이며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배포단위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이상의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실행을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묶어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놓은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것.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또한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묶음을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메타패키지라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하여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따로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분리한다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로스를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구성하는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기본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단위로써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실행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가능한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포함하고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로스는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각각의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응용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프로그램들이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개발된다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최소한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이상의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포함하고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ROS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Hydro의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경우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공식적으로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약 700개 의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제공하고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있으며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유저들이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개발하여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공개된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패키지가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대략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3300개에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달하고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*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최소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실행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가능한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프로세서를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가리키는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용어로써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하나의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실행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가능한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프로그램이라고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생각할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수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각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노드는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메시지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통신으로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주고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받는다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*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메세지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메시지를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통해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노드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간의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데이터를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주고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받게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된다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0204CE5-84F0-42E8-AB77-B1BD93D3C83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답안을 작성하세요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0000" indent="-178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문제3. 런치파일이란 무엇인지 서술하세요.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로스런(rosrun)이 하나의 노드를 실행하는 명령어라면 로스런치(roslaunch)는 복 수개의 노드를 실행하는 개념이다. 이 명령어를 통해 정해진 단일 혹은 복수의 노드를 실행시킬 수 있다.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 이외의 기능으로 실행시에 패키지의 매개변수를 변경, 노드 명의 변경, 노드 네임 스페이스 설정, ROS_ROOT 및 ROS_PACKAGE_PATH 설정, 이름 변경, 환경 변수 변경 등의 실행시 변경할 수 있는 많은 옵션들을 갖춘 노드 실행에 특화된 로스 명령어이다.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로스런치는 "*.launch" 라는 로스런치파일을 사용하여 실행 노드에 대한 설정을 해주는데 이는 XML 기반으로 되어 있으며, 태그별 옵션을 제공하고 있다. 실행 명령어로는 "roslaunch 패키지명 로스런치파일" 이다.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</TotalTime>
  <Words>1201</Words>
  <Application>Microsoft Office PowerPoint</Application>
  <PresentationFormat>A4 용지(210x297mm)</PresentationFormat>
  <Paragraphs>190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Arial Unicode MS</vt:lpstr>
      <vt:lpstr>나눔고딕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subject/>
  <dc:creator>네이버 한글캠페인</dc:creator>
  <dc:description/>
  <cp:lastModifiedBy>송경민</cp:lastModifiedBy>
  <cp:revision>555</cp:revision>
  <cp:lastPrinted>2020-04-08T05:27:43Z</cp:lastPrinted>
  <dcterms:created xsi:type="dcterms:W3CDTF">2011-08-24T01:05:33Z</dcterms:created>
  <dcterms:modified xsi:type="dcterms:W3CDTF">2020-07-30T12:02:00Z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