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906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L+5WamqcZ26QTFk6tGACUA0k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0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7500" lIns="94675" spcFirstLastPara="1" rIns="94675" wrap="square" tIns="47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:notes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7500" lIns="94675" spcFirstLastPara="1" rIns="94675" wrap="square" tIns="47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84225" y="767575"/>
            <a:ext cx="4736250" cy="38379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4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"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2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3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6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3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2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9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49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49"/>
          <p:cNvSpPr txBox="1"/>
          <p:nvPr>
            <p:ph idx="4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2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9" name="Google Shape;10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1"/>
          <p:cNvSpPr txBox="1"/>
          <p:nvPr>
            <p:ph idx="1"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3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53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6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56"/>
          <p:cNvSpPr txBox="1"/>
          <p:nvPr>
            <p:ph idx="2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56"/>
          <p:cNvSpPr txBox="1"/>
          <p:nvPr>
            <p:ph idx="3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7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7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57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57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8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58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58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58"/>
          <p:cNvSpPr txBox="1"/>
          <p:nvPr>
            <p:ph idx="3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9"/>
          <p:cNvSpPr txBox="1"/>
          <p:nvPr>
            <p:ph idx="1"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59"/>
          <p:cNvSpPr txBox="1"/>
          <p:nvPr>
            <p:ph idx="2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0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60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60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60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60"/>
          <p:cNvSpPr txBox="1"/>
          <p:nvPr>
            <p:ph idx="4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1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61"/>
          <p:cNvSpPr txBox="1"/>
          <p:nvPr>
            <p:ph idx="2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8" name="Google Shape;158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2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idx="1"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3"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"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3"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2"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3"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3"/>
          <p:cNvCxnSpPr/>
          <p:nvPr/>
        </p:nvCxnSpPr>
        <p:spPr>
          <a:xfrm>
            <a:off x="394920" y="3434400"/>
            <a:ext cx="9106560" cy="360"/>
          </a:xfrm>
          <a:prstGeom prst="straightConnector1">
            <a:avLst/>
          </a:prstGeom>
          <a:noFill/>
          <a:ln cap="flat" cmpd="sng" w="126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" name="Google Shape;7;p23"/>
          <p:cNvCxnSpPr/>
          <p:nvPr/>
        </p:nvCxnSpPr>
        <p:spPr>
          <a:xfrm>
            <a:off x="394920" y="398880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" name="Google Shape;8;p23"/>
          <p:cNvCxnSpPr/>
          <p:nvPr/>
        </p:nvCxnSpPr>
        <p:spPr>
          <a:xfrm>
            <a:off x="394920" y="429876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" name="Google Shape;9;p23"/>
          <p:cNvCxnSpPr/>
          <p:nvPr/>
        </p:nvCxnSpPr>
        <p:spPr>
          <a:xfrm>
            <a:off x="394920" y="461160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" name="Google Shape;10;p23"/>
          <p:cNvCxnSpPr/>
          <p:nvPr/>
        </p:nvCxnSpPr>
        <p:spPr>
          <a:xfrm>
            <a:off x="394920" y="4923360"/>
            <a:ext cx="1725480" cy="36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" name="Google Shape;11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38840" y="6399000"/>
            <a:ext cx="1095480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3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5"/>
          <p:cNvCxnSpPr/>
          <p:nvPr/>
        </p:nvCxnSpPr>
        <p:spPr>
          <a:xfrm>
            <a:off x="394920" y="723240"/>
            <a:ext cx="9106560" cy="360"/>
          </a:xfrm>
          <a:prstGeom prst="straightConnector1">
            <a:avLst/>
          </a:prstGeom>
          <a:noFill/>
          <a:ln cap="flat" cmpd="sng" w="9525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" name="Google Shape;62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02720" y="149040"/>
            <a:ext cx="955080" cy="2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5"/>
          <p:cNvSpPr txBox="1"/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jylee@xytron.co.k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fe.naver.com/xytron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338040" y="246600"/>
            <a:ext cx="9450720" cy="18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 국민대학교 자율주행 경진대회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290880" y="4005000"/>
            <a:ext cx="91188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rgbClr val="404040"/>
                </a:solidFill>
              </a:rPr>
              <a:t>제출기한 : 2020-08-07 / 17:00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681920" y="2617560"/>
            <a:ext cx="6540840" cy="6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과제 #2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코드-1/2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 코드는 motor_ctrl 패키지의 일부 입니다.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각 문제 영역에 대한 코드 분석 내용을 상세하게 작성하세요.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320" y="2247480"/>
            <a:ext cx="8028360" cy="32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0"/>
          <p:cNvSpPr/>
          <p:nvPr/>
        </p:nvSpPr>
        <p:spPr>
          <a:xfrm>
            <a:off x="3853080" y="553356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1. motor_ctrl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1182960" y="2247480"/>
            <a:ext cx="2398320" cy="2095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"/>
          <p:cNvSpPr/>
          <p:nvPr/>
        </p:nvSpPr>
        <p:spPr>
          <a:xfrm>
            <a:off x="1182960" y="2743920"/>
            <a:ext cx="3975480" cy="61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182960" y="3524760"/>
            <a:ext cx="4151520" cy="11016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1188720" y="4788000"/>
            <a:ext cx="4151520" cy="16848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1190160" y="4957200"/>
            <a:ext cx="4605480" cy="2030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1199880" y="5294160"/>
            <a:ext cx="7699680" cy="2030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3535560" y="216252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문제4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5120280" y="267984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문제5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5272560" y="348084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문제6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5294160" y="459756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문제7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5734080" y="484452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문제8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8079120" y="491796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문제9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1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코드-2/2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7640" y="1627920"/>
            <a:ext cx="6075720" cy="220860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8" name="Google Shape;258;p11"/>
          <p:cNvSpPr/>
          <p:nvPr/>
        </p:nvSpPr>
        <p:spPr>
          <a:xfrm>
            <a:off x="567000" y="77940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(코드 1.에서 이어짐)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565440" y="396972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2. motor_ctrl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1954800" y="1823040"/>
            <a:ext cx="4151520" cy="1724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1954800" y="2732760"/>
            <a:ext cx="4151520" cy="17244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1954800" y="3087000"/>
            <a:ext cx="4151520" cy="34272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FF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6048720" y="1725120"/>
            <a:ext cx="887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문제10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6118200" y="2634840"/>
            <a:ext cx="887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문제11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6112080" y="3038400"/>
            <a:ext cx="88740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문제12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509100" y="831797"/>
            <a:ext cx="887280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 strike="noStrike">
                <a:solidFill>
                  <a:srgbClr val="000000"/>
                </a:solidFill>
              </a:rPr>
              <a:t>문제4.bridge=CvBridge()</a:t>
            </a:r>
            <a:endParaRPr b="1"/>
          </a:p>
          <a:p>
            <a:pPr indent="-646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</a:rPr>
              <a:t>Cvbrigde</a:t>
            </a:r>
            <a:r>
              <a:rPr lang="en-US" sz="2000">
                <a:solidFill>
                  <a:srgbClr val="000000"/>
                </a:solidFill>
              </a:rPr>
              <a:t>는 </a:t>
            </a:r>
            <a:r>
              <a:rPr lang="en-US" sz="2000" strike="noStrike">
                <a:solidFill>
                  <a:srgbClr val="000000"/>
                </a:solidFill>
              </a:rPr>
              <a:t>ros영상을 opencv영상으로 변환하여 ros와 opencv를 연결</a:t>
            </a:r>
            <a:r>
              <a:rPr lang="en-US" sz="2000">
                <a:solidFill>
                  <a:srgbClr val="000000"/>
                </a:solidFill>
              </a:rPr>
              <a:t>하도록 하는 것이다. 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R</a:t>
            </a:r>
            <a:r>
              <a:rPr lang="en-US" sz="2000" strike="noStrike">
                <a:solidFill>
                  <a:srgbClr val="000000"/>
                </a:solidFill>
              </a:rPr>
              <a:t>os와 opencv 사이의 인터페이스를 제공하는 ros라이브러리로,  ros 이미지 메시지를 opencv이미지로 변환할 수 있도록 해준다.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위 코드는 cvbridge객체를 bridge라는 변수에 할당해준 것이다.</a:t>
            </a:r>
            <a:endParaRPr sz="20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strike="noStrike">
              <a:solidFill>
                <a:srgbClr val="000000"/>
              </a:solidFill>
            </a:endParaRPr>
          </a:p>
        </p:txBody>
      </p:sp>
      <p:pic>
        <p:nvPicPr>
          <p:cNvPr id="273" name="Google Shape;2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050" y="3470025"/>
            <a:ext cx="7800275" cy="3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509038" y="885260"/>
            <a:ext cx="887280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 strike="noStrike">
                <a:solidFill>
                  <a:srgbClr val="000000"/>
                </a:solidFill>
              </a:rPr>
              <a:t>문제5. </a:t>
            </a:r>
            <a:r>
              <a:rPr b="1" lang="en-US" sz="1800" strike="noStrike">
                <a:solidFill>
                  <a:srgbClr val="000000"/>
                </a:solidFill>
              </a:rPr>
              <a:t>def img_callback(</a:t>
            </a:r>
            <a:r>
              <a:rPr b="1" lang="en-US" sz="1800">
                <a:solidFill>
                  <a:srgbClr val="000000"/>
                </a:solidFill>
              </a:rPr>
              <a:t>img_data):</a:t>
            </a:r>
            <a:endParaRPr b="1"/>
          </a:p>
          <a:p>
            <a:pPr indent="0" lvl="3" marL="13726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global bridge, cv_image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0" lvl="3" marL="13726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cv_image=bridge.imgmsg_to_cv2(img_data,“bgr8”)</a:t>
            </a:r>
            <a:endParaRPr b="1"/>
          </a:p>
          <a:p>
            <a:pPr indent="0" lvl="1" marL="4582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500" u="none" cap="none" strike="noStrike">
              <a:solidFill>
                <a:srgbClr val="000000"/>
              </a:solidFill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img_callback 이라는 함수를 만들고 인자로 img_data를 받는다. 앞서 선언한 bridge와 cv_image를 글로벌 변수로 선언한다. 0으로 채워져있던 cv_image에 bridge이미지를 넣어주기 위한 코드가 아래에 나와있다. Imgmsg_to_cv2()함수의 인자로는 img_msg와 인코딩 방법이 있다. 여기서는 img_callback 함수의 인자인 img_data를 opencv 이미지로 변환할 것이므로 인자로 사용하고 인코딩 형식은 bgr8로 하였다. </a:t>
            </a:r>
            <a:r>
              <a:rPr lang="en-US" sz="2500"/>
              <a:t>b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rg8은 blue, red, green 색 순서로 채널이 구성된 픽셀로 채널당 256개의 색이 사용된다</a:t>
            </a:r>
            <a:r>
              <a:rPr lang="en-US" sz="2500"/>
              <a:t>.</a:t>
            </a:r>
            <a:endParaRPr i="0" sz="2500" u="none" cap="none" strike="noStrike">
              <a:solidFill>
                <a:srgbClr val="000000"/>
              </a:solidFill>
            </a:endParaRPr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즉 위 함수는 이미지 메시지를 콜백하기 위한 함수로 ros 이미지를 cv2이미지로 바꾸기 위한 코드이다.</a:t>
            </a:r>
            <a:endParaRPr i="0" sz="2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 strike="noStrike">
                <a:solidFill>
                  <a:srgbClr val="000000"/>
                </a:solidFill>
              </a:rPr>
              <a:t>문제6. </a:t>
            </a:r>
            <a:r>
              <a:rPr b="1" lang="en-US" sz="1800">
                <a:solidFill>
                  <a:srgbClr val="000000"/>
                </a:solidFill>
              </a:rPr>
              <a:t>def drive(steer_val, car_run_speed):</a:t>
            </a:r>
            <a:endParaRPr b="1"/>
          </a:p>
          <a:p>
            <a:pPr indent="0" lvl="2" marL="9154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	global ack_publisher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0" lvl="2" marL="9154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	ack_msg=AckermannDriveStamped()</a:t>
            </a:r>
            <a:endParaRPr b="1"/>
          </a:p>
          <a:p>
            <a:pPr indent="0" lvl="2" marL="9154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	ack_msg.drive.streering_angle=steer_val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0" lvl="2" marL="9154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	ack_msg.drive.speed=car_run_speed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0" lvl="2" marL="9154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	ack_publisher.publish(ack_msg)</a:t>
            </a:r>
            <a:endParaRPr b="1"/>
          </a:p>
          <a:p>
            <a:pPr indent="0" lvl="2" marL="9154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Drive 함수를 정의하고 이 함수의 인자로는 조</a:t>
            </a:r>
            <a:r>
              <a:rPr lang="en-US" sz="2000"/>
              <a:t>향</a:t>
            </a:r>
            <a:r>
              <a:rPr lang="en-US" sz="2000">
                <a:solidFill>
                  <a:srgbClr val="000000"/>
                </a:solidFill>
              </a:rPr>
              <a:t>값(steer_val)과 차의 속도(car_run_speed)를 받는다.</a:t>
            </a:r>
            <a:endParaRPr sz="16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ack_publisher 변수를 글로벌로 </a:t>
            </a:r>
            <a:r>
              <a:rPr lang="en-US" sz="2000"/>
              <a:t>전역</a:t>
            </a:r>
            <a:r>
              <a:rPr lang="en-US" sz="2000">
                <a:solidFill>
                  <a:srgbClr val="000000"/>
                </a:solidFill>
              </a:rPr>
              <a:t>선언한다.</a:t>
            </a:r>
            <a:endParaRPr sz="16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ack_msg의 변수에 </a:t>
            </a:r>
            <a:r>
              <a:rPr lang="en-US" sz="2000"/>
              <a:t>Å</a:t>
            </a:r>
            <a:r>
              <a:rPr lang="en-US" sz="2000">
                <a:solidFill>
                  <a:srgbClr val="000000"/>
                </a:solidFill>
              </a:rPr>
              <a:t>ckermann</a:t>
            </a:r>
            <a:r>
              <a:rPr lang="en-US" sz="2000"/>
              <a:t>D</a:t>
            </a:r>
            <a:r>
              <a:rPr lang="en-US" sz="2000">
                <a:solidFill>
                  <a:srgbClr val="000000"/>
                </a:solidFill>
              </a:rPr>
              <a:t>rive</a:t>
            </a:r>
            <a:r>
              <a:rPr lang="en-US" sz="2000"/>
              <a:t>S</a:t>
            </a:r>
            <a:r>
              <a:rPr lang="en-US" sz="2000">
                <a:solidFill>
                  <a:srgbClr val="000000"/>
                </a:solidFill>
              </a:rPr>
              <a:t>tamped 객체를 할당한다.</a:t>
            </a:r>
            <a:endParaRPr sz="16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객체 내에 있는 drive메서드의 속성값인 steering angle을 함수의 인자로 받은 steer_val로 설정한다.</a:t>
            </a:r>
            <a:endParaRPr sz="16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마찬가지로 drive메서드의 속성값인 speed 또한 인자로 받은 car_run_speed로 설정한다.</a:t>
            </a:r>
            <a:endParaRPr sz="16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마지막으로 글로벌 변수로 선언한 ack_publisher 변수에 ack_msg를 발행한다.</a:t>
            </a:r>
            <a:endParaRPr sz="16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500" strike="noStrike">
                <a:solidFill>
                  <a:srgbClr val="000000"/>
                </a:solidFill>
              </a:rPr>
              <a:t>문제7. </a:t>
            </a:r>
            <a:r>
              <a:rPr b="1" lang="en-US" sz="2300" strike="noStrike">
                <a:solidFill>
                  <a:srgbClr val="000000"/>
                </a:solidFill>
              </a:rPr>
              <a:t>Rospy.init_node(‘go_cam’)</a:t>
            </a:r>
            <a:endParaRPr b="1" sz="19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 strike="noStrike">
              <a:solidFill>
                <a:srgbClr val="000000"/>
              </a:solidFill>
            </a:endParaRPr>
          </a:p>
          <a:p>
            <a:pPr indent="0" lvl="0" marL="10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프로세스의 ros노드를 초기화</a:t>
            </a:r>
            <a:r>
              <a:rPr lang="en-US" sz="2300"/>
              <a:t>(선언)</a:t>
            </a:r>
            <a:r>
              <a:rPr lang="en-US" sz="2300">
                <a:solidFill>
                  <a:srgbClr val="000000"/>
                </a:solidFill>
              </a:rPr>
              <a:t>하는 것으로 rospy에게 사용자 </a:t>
            </a:r>
            <a:r>
              <a:rPr lang="en-US" sz="2300"/>
              <a:t>코드가 속한 노드의</a:t>
            </a:r>
            <a:r>
              <a:rPr lang="en-US" sz="2300">
                <a:solidFill>
                  <a:srgbClr val="000000"/>
                </a:solidFill>
              </a:rPr>
              <a:t> 이름을 알려주는 것이다.  사용자 </a:t>
            </a:r>
            <a:r>
              <a:rPr lang="en-US" sz="2300"/>
              <a:t>노</a:t>
            </a:r>
            <a:r>
              <a:rPr lang="en-US" sz="2300">
                <a:solidFill>
                  <a:srgbClr val="000000"/>
                </a:solidFill>
              </a:rPr>
              <a:t>드 이름을 ‘go cam’으로 설정하였다. Rospy가 이 정보를 얻기전까지 사용자는 ROS Master와 통신하지 못한다.</a:t>
            </a:r>
            <a:endParaRPr sz="23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Rospy 프로세스에는 하나의 노드만 있을수 있으므로 rospy.init_node()를 한번만 호출 할 수 있다.</a:t>
            </a:r>
            <a:endParaRPr sz="23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여기서 중요한 점은 </a:t>
            </a:r>
            <a:r>
              <a:rPr lang="en-US" sz="2300"/>
              <a:t>노드 </a:t>
            </a:r>
            <a:r>
              <a:rPr lang="en-US" sz="2300">
                <a:solidFill>
                  <a:srgbClr val="000000"/>
                </a:solidFill>
              </a:rPr>
              <a:t>이름</a:t>
            </a:r>
            <a:r>
              <a:rPr lang="en-US" sz="2300"/>
              <a:t>이</a:t>
            </a:r>
            <a:r>
              <a:rPr lang="en-US" sz="2300">
                <a:solidFill>
                  <a:srgbClr val="000000"/>
                </a:solidFill>
              </a:rPr>
              <a:t> 고유해야한</a:t>
            </a:r>
            <a:r>
              <a:rPr lang="en-US" sz="2300"/>
              <a:t>다는 것이다.</a:t>
            </a:r>
            <a:r>
              <a:rPr lang="en-US" sz="2300">
                <a:solidFill>
                  <a:srgbClr val="000000"/>
                </a:solidFill>
              </a:rPr>
              <a:t> 동일한 이름의 노드가 여러 개라면 한 개의 노드가 실행될때 다른 노드는 종료된다.</a:t>
            </a:r>
            <a:endParaRPr sz="19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16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</a:rPr>
              <a:t>답안을 작성하세요</a:t>
            </a:r>
            <a:endParaRPr sz="1800" strike="noStrike">
              <a:solidFill>
                <a:srgbClr val="000000"/>
              </a:solidFill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 strike="noStrike">
                <a:solidFill>
                  <a:srgbClr val="000000"/>
                </a:solidFill>
              </a:rPr>
              <a:t>문제8</a:t>
            </a:r>
            <a:r>
              <a:rPr b="1" lang="en-US" sz="2000">
                <a:solidFill>
                  <a:srgbClr val="000000"/>
                </a:solidFill>
              </a:rPr>
              <a:t>. rospy.subscriber("/usb_cam/image_raw/", Image, img_callback)</a:t>
            </a:r>
            <a:endParaRPr b="1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사용자의 노드가 Image형태 타입의 </a:t>
            </a:r>
            <a:r>
              <a:rPr lang="en-US" sz="2500"/>
              <a:t>데이터</a:t>
            </a:r>
            <a:r>
              <a:rPr lang="en-US" sz="2500">
                <a:solidFill>
                  <a:srgbClr val="000000"/>
                </a:solidFill>
              </a:rPr>
              <a:t>를 /usb_cam/image_raw/토픽으로부터 구독한다는 선언이다. 새로운 </a:t>
            </a:r>
            <a:r>
              <a:rPr lang="en-US" sz="2500"/>
              <a:t>데이터</a:t>
            </a:r>
            <a:r>
              <a:rPr lang="en-US" sz="2500">
                <a:solidFill>
                  <a:srgbClr val="000000"/>
                </a:solidFill>
              </a:rPr>
              <a:t>를 수신</a:t>
            </a:r>
            <a:r>
              <a:rPr lang="en-US" sz="2500"/>
              <a:t>했</a:t>
            </a:r>
            <a:r>
              <a:rPr lang="en-US" sz="2500">
                <a:solidFill>
                  <a:srgbClr val="000000"/>
                </a:solidFill>
              </a:rPr>
              <a:t>을 때, img_callback의 함수에 그 </a:t>
            </a:r>
            <a:r>
              <a:rPr lang="en-US" sz="2500"/>
              <a:t>데이터</a:t>
            </a:r>
            <a:r>
              <a:rPr lang="en-US" sz="2500">
                <a:solidFill>
                  <a:srgbClr val="000000"/>
                </a:solidFill>
              </a:rPr>
              <a:t>를 첫 번째 </a:t>
            </a:r>
            <a:r>
              <a:rPr lang="en-US" sz="2500"/>
              <a:t>매개</a:t>
            </a:r>
            <a:r>
              <a:rPr lang="en-US" sz="2500">
                <a:solidFill>
                  <a:srgbClr val="000000"/>
                </a:solidFill>
              </a:rPr>
              <a:t>변수로 불러오게 된다.</a:t>
            </a:r>
            <a:endParaRPr sz="2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보통 rospy.subscriber(‘topic_name’, std_msgs.msg.String, queue_size=10)</a:t>
            </a:r>
            <a:r>
              <a:rPr lang="en-US" sz="2500"/>
              <a:t>의 형태이다.</a:t>
            </a:r>
            <a:endParaRPr sz="21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 strike="noStrike">
                <a:solidFill>
                  <a:srgbClr val="000000"/>
                </a:solidFill>
              </a:rPr>
              <a:t>문제9.</a:t>
            </a:r>
            <a:r>
              <a:rPr b="1" lang="en-US" sz="2000">
                <a:solidFill>
                  <a:srgbClr val="000000"/>
                </a:solidFill>
              </a:rPr>
              <a:t> ack_publisher =rospy.Publisher('/ackermann_cmd_mux/imput/teleop',AckermannDriveStamped, queue_size=1)</a:t>
            </a:r>
            <a:endParaRPr b="1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AckermannDriveStamped 타입</a:t>
            </a:r>
            <a:r>
              <a:rPr lang="en-US" sz="2400"/>
              <a:t>의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메세지</a:t>
            </a:r>
            <a:r>
              <a:rPr lang="en-US" sz="2400"/>
              <a:t>를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사용하는</a:t>
            </a:r>
            <a:endParaRPr sz="18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/ackermann_cmd_mux/imput/teleop 토픽에게 사용자</a:t>
            </a:r>
            <a:r>
              <a:rPr lang="en-US" sz="2400"/>
              <a:t>의 노드에서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/>
              <a:t>데이터를 지속적으로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발행한다는 것을 선언한다. queue_size는 쌓을 큐의 크기를 말하는데 여기서는 초당 몇 번 발행할 것인지를 뜻한다.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문제10. while not rospy.is_shutdown()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사용자가 ctrl+C 를 눌러 작동을 멈추</a:t>
            </a:r>
            <a:r>
              <a:rPr lang="en-US" sz="2200"/>
              <a:t>거나 터미널을 종료하</a:t>
            </a:r>
            <a:r>
              <a:rPr lang="en-US" sz="2200">
                <a:solidFill>
                  <a:srgbClr val="000000"/>
                </a:solidFill>
              </a:rPr>
              <a:t>기 전까지는 계속 루프를 돌린다는 의미이다. Ctrl+C 는 노드를 종료시킨다.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 strike="noStrike">
                <a:solidFill>
                  <a:srgbClr val="000000"/>
                </a:solidFill>
              </a:rPr>
              <a:t>문제11. drive(steering, 0.5)</a:t>
            </a:r>
            <a:endParaRPr b="1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앞에서 선언한 함수 drive를 사용하여 매개변수 steer_val에 steering값을 넣고, car_run_speed에 0.5를 넣는다.</a:t>
            </a:r>
            <a:endParaRPr sz="17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Steering 값은 앞의 if문에 따라 변할 수 있기 때문에 변수로 선언하여 steer_val자리에 넣었다.</a:t>
            </a:r>
            <a:endParaRPr b="0" sz="2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619200" y="8841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보고서 과제</a:t>
            </a:r>
            <a:endParaRPr sz="1800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ROS 프로그래밍 관련 문제에 대한 답안을 작성해서 제출 (13문제)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제출기한 </a:t>
            </a:r>
            <a:endParaRPr sz="1800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2020년 8월 7일 17:00시까지 (기한 내 제출하지 못한 팀은 실격)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제출방법</a:t>
            </a:r>
            <a:endParaRPr sz="1800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이메일 제출  :   </a:t>
            </a:r>
            <a:r>
              <a:rPr i="0" lang="en-US" sz="1800" u="sng" cap="none" strike="noStrike">
                <a:solidFill>
                  <a:srgbClr val="0000FF"/>
                </a:solidFill>
                <a:hlinkClick r:id="rId3"/>
              </a:rPr>
              <a:t>jylee@xytron.co.kr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메일 제목 : [국민대학교-2020-자율주행경진대회-예선과제물-팀명]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strike="noStrike">
                <a:solidFill>
                  <a:srgbClr val="FF0000"/>
                </a:solidFill>
              </a:rPr>
              <a:t> 배포된 문서와 ROS패키지 코드는 자이트론에 저작권이 있으므로   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0000"/>
                </a:solidFill>
              </a:rPr>
              <a:t>    무단 배포를 금합니다.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8527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b="1" lang="en-US" sz="2100" strike="noStrike">
                <a:solidFill>
                  <a:srgbClr val="000000"/>
                </a:solidFill>
              </a:rPr>
              <a:t>문제12. </a:t>
            </a:r>
            <a:r>
              <a:rPr b="1" lang="en-US" sz="2100">
                <a:solidFill>
                  <a:srgbClr val="000000"/>
                </a:solidFill>
              </a:rPr>
              <a:t>if cv2.waitkey(1) &amp; 0Xff ==27:</a:t>
            </a:r>
            <a:endParaRPr b="1" sz="1500"/>
          </a:p>
          <a:p>
            <a:pPr indent="0" lvl="3" marL="1372679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</a:rPr>
              <a:t>Break</a:t>
            </a:r>
            <a:endParaRPr b="1" sz="1500"/>
          </a:p>
          <a:p>
            <a:pPr indent="0" lvl="3" marL="13726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cv2.waitkey()는 키보드 입력을 대기하는 함수로 특정 시간동안 대기하려면 ms 값을 넣어주면 된다. cv2.waitykey(1)이므로 1ms동안 키보드의 입력을 기다린다는 뜻이다. 지정된 시간이 경과하기 전에 아무키도 누르지 않으면 -1을 반환한다.</a:t>
            </a:r>
            <a:endParaRPr sz="15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0Xff는 0b11111111 즉, 이진수로 11111111인 16진 상수이다. 이 상수와 함께 &amp;연산을 하면 cv2.waitkey(1)의 마지막 8비트만 남는다.</a:t>
            </a:r>
            <a:endParaRPr sz="15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Cv2.waitkey()는 32비트 정수 값을 반환하는데 키 입력은 8비트 정수 값이기 때문에 이 8비트만 신경쓰고 다른 모든 비트를 0으로 만들기 위해 사용한다.</a:t>
            </a:r>
            <a:endParaRPr sz="15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 함수의 리턴 값은 키보드로 입력한 키 값으로 아스키 값과 동일하다. 27은 키보드의 ‘ESC’키 이다.</a:t>
            </a:r>
            <a:endParaRPr sz="15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즉 정수(27) 값과 비교하여 키가 눌리는 것을 확인하고 아스키코드 27인 ESC 키가 눌리면 </a:t>
            </a:r>
            <a:r>
              <a:rPr lang="en-US" sz="2100"/>
              <a:t>반복</a:t>
            </a:r>
            <a:r>
              <a:rPr lang="en-US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문을 중단하는 코드이다.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노드 구조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문제13. motor_ctrl 패키지를 수행하면 생성되는 노드와 토픽의 관계 그래프를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유추해서 작성하세요. 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7" name="Google Shape;3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320" y="2517840"/>
            <a:ext cx="6047280" cy="2122920"/>
          </a:xfrm>
          <a:prstGeom prst="rect">
            <a:avLst/>
          </a:prstGeom>
          <a:noFill/>
          <a:ln cap="flat" cmpd="sng" w="381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338" name="Google Shape;338;p21"/>
          <p:cNvSpPr/>
          <p:nvPr/>
        </p:nvSpPr>
        <p:spPr>
          <a:xfrm>
            <a:off x="3871440" y="480276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예시 1. 노드 관계도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509100" y="831785"/>
            <a:ext cx="887280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8527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b="1" lang="en-US" sz="2100" strike="noStrike">
                <a:solidFill>
                  <a:srgbClr val="000000"/>
                </a:solidFill>
              </a:rPr>
              <a:t>문제13.</a:t>
            </a:r>
            <a:endParaRPr b="1" sz="15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(유추)Cam하드웨어에서 이미지를 받</a:t>
            </a:r>
            <a:r>
              <a:rPr lang="en-US" sz="1600">
                <a:solidFill>
                  <a:schemeClr val="dk1"/>
                </a:solidFill>
              </a:rPr>
              <a:t>음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(유추)Cam하드웨어의 이미지데이터를 /usb_cam/Image_raw/ 토픽에 Publish하는 노드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go_cam노드가 Subscribe하는 /usb_cam/Image_raw/ 토픽에서 go_cam에게 데이터 수신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/usb_cam/Image_raw/ 토픽을 Subscribe하는 go_cam노드는 데이터를 받을 때마다 img_callback 함수를 호출, 이미지를 시각적으로 표현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drive 함수에서는 조향값과 속도값을 설정후 Publish하는 /ackermann_cmd_mux/input/teleop 토픽에 데이터 송신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(유추)/ackermann_cmd_mux/input/teleop토픽에서는 해당 토픽을 Subscribe하는 노드에게 데이터 송신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(유추)/ackermann_cmd_mux/input/teleop토픽을 Subscribe하는 motor 노드에서 데이터 수신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(유추)motor 노드에서 motor하드웨어 제어</a:t>
            </a:r>
            <a:endParaRPr sz="2500"/>
          </a:p>
        </p:txBody>
      </p:sp>
      <p:sp>
        <p:nvSpPr>
          <p:cNvPr id="345" name="Google Shape;345;p22"/>
          <p:cNvSpPr txBox="1"/>
          <p:nvPr/>
        </p:nvSpPr>
        <p:spPr>
          <a:xfrm>
            <a:off x="8310150" y="451500"/>
            <a:ext cx="1281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600" y="4622850"/>
            <a:ext cx="8006924" cy="22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제출 파일</a:t>
            </a:r>
            <a:endParaRPr sz="1800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하기 형식을 따라주세요.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과제 1-1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과제 결과물 동영상 녹화 파일 : rule_driver.mp4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구현 소스코드 : rule_driver.py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코드 상세 설명 문서 : rule_driver.hwp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과제 1-2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과제 결과물 동영상 녹화 파일 : my_driver.mp4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구현 소스코드 : my_driver.py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코드 상세 설명 문서 : my_driver.hwp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과제 2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19" lvl="2" marL="75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i="0" lang="en-US" sz="1400" u="none" cap="none" strike="noStrike">
                <a:solidFill>
                  <a:srgbClr val="000000"/>
                </a:solidFill>
              </a:rPr>
              <a:t>국민대학교-자율주행경진대회-예선과제-안내-2020-07-20-보고서-과제.pptx (답안 작성된 문서)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0000"/>
                </a:solidFill>
              </a:rPr>
              <a:t>7개 파일을 팀명-날짜.zip으로 압축해서 제출처에 기한 엄수하여 발송.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strike="noStrike">
                <a:solidFill>
                  <a:srgbClr val="FF0000"/>
                </a:solidFill>
              </a:rPr>
              <a:t> 예) 씽씽카-2020-8-2.zip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</a:rPr>
              <a:t>예선 안내</a:t>
            </a:r>
            <a:endParaRPr sz="1800" strike="noStrike">
              <a:solidFill>
                <a:srgbClr val="000000"/>
              </a:solidFill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1233360" y="3818880"/>
            <a:ext cx="35668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sng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https://cafe.naver.com/xytron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640" y="3148560"/>
            <a:ext cx="2923200" cy="23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문의방법</a:t>
            </a:r>
            <a:endParaRPr sz="1800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대회 관련 모든 문의는 xytron카페의  예선 게시판을 통해서만 받습니다.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이메일이나 전화를 통한 개별 문의는 받지 않습니다.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UBUNTU/ ROS 관련 설치 문의는 받지 않습니다.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966240" y="2053440"/>
            <a:ext cx="7963920" cy="1040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strike="noStrike">
                <a:solidFill>
                  <a:srgbClr val="1C314E"/>
                </a:solidFill>
              </a:rPr>
              <a:t>보고서 과제 </a:t>
            </a:r>
            <a:endParaRPr sz="1800" strike="noStrike">
              <a:solidFill>
                <a:srgbClr val="000000"/>
              </a:solidFill>
            </a:endParaRPr>
          </a:p>
        </p:txBody>
      </p:sp>
      <p:cxnSp>
        <p:nvCxnSpPr>
          <p:cNvPr id="196" name="Google Shape;196;p5"/>
          <p:cNvCxnSpPr/>
          <p:nvPr/>
        </p:nvCxnSpPr>
        <p:spPr>
          <a:xfrm>
            <a:off x="745560" y="3434400"/>
            <a:ext cx="8406000" cy="360"/>
          </a:xfrm>
          <a:prstGeom prst="straightConnector1">
            <a:avLst/>
          </a:prstGeom>
          <a:noFill/>
          <a:ln cap="flat" cmpd="sng" w="12600">
            <a:solidFill>
              <a:srgbClr val="3F315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5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47480" y="3774240"/>
            <a:ext cx="7470360" cy="1040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745920" y="3774240"/>
            <a:ext cx="8404920" cy="64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strike="noStrike">
                <a:solidFill>
                  <a:srgbClr val="0000FF"/>
                </a:solidFill>
              </a:rPr>
              <a:t>ROS 프로그래밍 기본</a:t>
            </a: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환경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그림 1은 ROS의 작업 공간을 나타낸 디렉토리 구조 예시입니다. 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문제1. ROS에서 작업 공간의 의미를 서술하세요.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문제2. 패키지란 무엇인지 서술하세요.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0920" lvl="1" marL="50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문제3. 런치파일이란 무엇인지 서술하세요.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4123080" y="457164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그림 1. 작업 공간 구조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2240" y="1361880"/>
            <a:ext cx="4447080" cy="320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257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b="1" lang="en-US" sz="1900" strike="noStrike">
                <a:solidFill>
                  <a:srgbClr val="000000"/>
                </a:solidFill>
              </a:rPr>
              <a:t>문제1. ROS에서 작업공간의 의미를 서술하세요</a:t>
            </a:r>
            <a:endParaRPr b="1" sz="1900" strike="noStrike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패키지를 만들려면 먼저 작업공간을 만들어야 한다. 작업공간은 자신이 만드는 패키지의 소스파일을 보관, 관리하고, 빌드까지 하는 폴더이고 보통 자신의 홈 폴더에 만든다. </a:t>
            </a:r>
            <a:endParaRPr b="0" sz="17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작업공간을 생성하면 build, devel,src라는 폴더가 만들어진다. </a:t>
            </a:r>
            <a:endParaRPr sz="1300"/>
          </a:p>
          <a:p>
            <a:pPr indent="0" lvl="0" marL="1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소스공간: 소스공간(src)은 패키지, 프로젝트, 복제, 패키지 등을 넣는 곳이다. 이 영역의 파일 중에서 가장 중요한 파일은 C</a:t>
            </a:r>
            <a:r>
              <a:rPr lang="en-US" sz="1900"/>
              <a:t>M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akeLosts.txt이다. src폴더에는 이 파일이 있는데 그 이유는 작업공간에서 패키지를 구성할 때 cmake에 의해 src폴더가 컴파일되기 때문이다. 이 파일은 catkin_init_workspace명령에 의해 생성된다.</a:t>
            </a:r>
            <a:endParaRPr sz="19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-빌드공간: build폴더에는 cmake와 catkin이 우리의 패키지와 프로젝트에 대한 캐시 정보, 설정, 그리고 다른 매개 파일들을 보관한다.</a:t>
            </a:r>
            <a:endParaRPr sz="13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-개발 공간(devel): devel 폴더는 컴파일된 프로그램들을 보관한다. 이 폴더는 저장하는 과정 없이 프로그램을 테스트할 때 사용되며, 테스트가 끝나면 다른 개발자들과 공유하기 위해 그 패키지를 저장하거나 보낼 수 있다.</a:t>
            </a:r>
            <a:endParaRPr sz="13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개의 작업 공간을 가질 수 있지만 한 번에 하나의 작업 공간에서만 작업할 수 있다.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398875" y="831797"/>
            <a:ext cx="887280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b="1" lang="en-US" sz="2000" strike="noStrike">
                <a:solidFill>
                  <a:srgbClr val="000000"/>
                </a:solidFill>
              </a:rPr>
              <a:t>문제2. 패키지란 무엇인지 서술하세요.</a:t>
            </a:r>
            <a:endParaRPr b="1"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000000"/>
                </a:solidFill>
              </a:rPr>
              <a:t>ROS는 기본적으로 코드, 데이터와 문서가 조합되어 있는 패키지로, 패키지는  ROS를 구성하는 기본 단위이다. 즉, 패키지는 노드, 라이브러리, 환경설정 파일들을 통합하는 최소의 빌드 단위이며 배포단위이다.</a:t>
            </a:r>
            <a:endParaRPr sz="1800" strike="noStrike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ROS의 응용프로그램은 패키지 단위로 개발되며 패키지는 최소한 하나 이상의 노드를 포함하거나 다른 패키지의 노드를 실행하기 위한 설정 파일들을 포함한다. 또한, 각종 프로세스를 구동하기 위한 ROS 의존성 라이브러리, 데이터셋, 설정 파일 등 패키지에 필요한 모든 파일을 포함하고 있다. ROS 생태계에서 패키지는 공개 저장소에 저장된 공용으로 사용할 수 있는 수천 가지 패키지가 있으며 더 많은 수천 가지 패키지는 비공개 상태로 존재한다. 패키지는 앞서 서술한 작업 공간 내부의 src 디렉터리에 둔다. 패키지는 사용자가 직접 만들 수 있으며 각 패키지 디렉터리는 C</a:t>
            </a:r>
            <a:r>
              <a:rPr lang="en-US" sz="2000"/>
              <a:t>M</a:t>
            </a:r>
            <a:r>
              <a:rPr lang="en-US" sz="2000">
                <a:solidFill>
                  <a:srgbClr val="000000"/>
                </a:solidFill>
              </a:rPr>
              <a:t>akeLists.txt와 패키지 내용과 catkin이 어떻게 연동되어야 하는지를 설명하는 package.xml파일을 포함해야 한다.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strike="noStrike">
              <a:solidFill>
                <a:srgbClr val="000000"/>
              </a:solidFill>
            </a:endParaRPr>
          </a:p>
          <a:p>
            <a:pPr indent="0" lvl="0" marL="10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(</a:t>
            </a:r>
            <a:r>
              <a:rPr lang="en-US" sz="1700">
                <a:solidFill>
                  <a:srgbClr val="000000"/>
                </a:solidFill>
              </a:rPr>
              <a:t>또한 패키지의 묶음을 메타패키지라 하여 따로 분리한다.</a:t>
            </a:r>
            <a:r>
              <a:rPr lang="en-US" sz="1700" strike="noStrike">
                <a:solidFill>
                  <a:srgbClr val="000000"/>
                </a:solidFill>
              </a:rPr>
              <a:t>)</a:t>
            </a:r>
            <a:endParaRPr sz="1300"/>
          </a:p>
          <a:p>
            <a:pPr indent="0" lvl="0" marL="10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공식 패키지로 등록된 패키지 수는 2017년 7월을 기준으로 약 2500개에 달한다. 그 외에도 사용자들이 개발하여 공개한 패키지는 약 4600개에 달한다. 이러한 패키지는 메타패키지라는 공통된 목적을 지닌 패키지들을 모아둔 패</a:t>
            </a:r>
            <a:r>
              <a:rPr lang="en-US" sz="1700"/>
              <a:t>키</a:t>
            </a:r>
            <a:r>
              <a:rPr lang="en-US" sz="1700">
                <a:solidFill>
                  <a:srgbClr val="000000"/>
                </a:solidFill>
              </a:rPr>
              <a:t>지들의 집합단위로 관리되기도 한다.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b="0" sz="18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17892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-US" sz="1800">
                <a:solidFill>
                  <a:srgbClr val="000000"/>
                </a:solidFill>
              </a:rPr>
              <a:t>문제3. 런치 파일이란 무엇인지 서술하세요.</a:t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런치 파일이란 roslaunch 명령에 필요한 파일이다. 로스런(rosrun)이 하나의 노드를 실행하는 명령어라면 로스런치(roslaunch)는 복수개의 노드를 실행하는 명령어이다. 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런치 파일 내부에 실행시킬 노드들과 환경변수, 파라미터 값 등을 설정해놓으면 roslaunch 명령 시 적용된다. XML 기반으로 되어 있으며 관습적으로 roslaunch XML파일은 .launch 확장자를 가지며 ‘시작 파일’이라 불린다. 예를 들어, 우리가 예선 과제로 실행한 런치파일의 내용은 아래와 같다.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&lt;launch&gt;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&lt;node name="simulator" pkg="xycar_sim_drive" type="main.py" output="screen"/&gt;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&lt;node name="driver" pkg="xycar_sim_drive" type="rule_driver.py" output="screen"/&gt;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&lt;/launch&gt;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내용을 살펴보면 이렇다. 먼저 &lt;launch&gt;태그로 런치파일의 시작을 알리고 후에 실행할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노드 두 개에 대한 이름(name), 패키지(pkg), 패키지 내 실행 파일의 이름(type), 출력 형태(output)값을 기술한 것이다.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(로스런치는 "*.launch"라는 로스런치파일을 사용하여 실행 노드에 대한 설정을 해주는데 실행 명령어로는 "roslaunch 패키지명 로스런치파일" 이다.)</a:t>
            </a:r>
            <a:endParaRPr/>
          </a:p>
          <a:p>
            <a:pPr indent="0" lvl="0" marL="1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64620" lvl="0" marL="18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