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1" r:id="rId2"/>
    <p:sldMasterId id="2147483674" r:id="rId3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78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9906000" cy="6858000" type="A4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h5aV8BxOkY0TGc0wMyrzIoHxMT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2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0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1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3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8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9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0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2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4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 txBox="1">
            <a:spLocks noGrp="1"/>
          </p:cNvSpPr>
          <p:nvPr>
            <p:ph type="body" idx="1"/>
          </p:nvPr>
        </p:nvSpPr>
        <p:spPr>
          <a:xfrm>
            <a:off x="710280" y="4861440"/>
            <a:ext cx="5682240" cy="460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675" tIns="47500" rIns="94675" bIns="475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5:notes"/>
          <p:cNvSpPr/>
          <p:nvPr/>
        </p:nvSpPr>
        <p:spPr>
          <a:xfrm>
            <a:off x="4024080" y="9721080"/>
            <a:ext cx="3077280" cy="51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675" tIns="47500" rIns="94675" bIns="475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6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4225" y="767575"/>
            <a:ext cx="473625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7051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9:notes"/>
          <p:cNvSpPr txBox="1">
            <a:spLocks noGrp="1"/>
          </p:cNvSpPr>
          <p:nvPr>
            <p:ph type="body" idx="1"/>
          </p:nvPr>
        </p:nvSpPr>
        <p:spPr>
          <a:xfrm>
            <a:off x="710400" y="4861425"/>
            <a:ext cx="56832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81050" y="768350"/>
            <a:ext cx="554196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7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body" idx="2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body" idx="3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body" idx="4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9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39"/>
          <p:cNvSpPr txBox="1">
            <a:spLocks noGrp="1"/>
          </p:cNvSpPr>
          <p:nvPr>
            <p:ph type="body" idx="2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8" name="Google Shape;58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0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0"/>
          <p:cNvSpPr txBox="1">
            <a:spLocks noGrp="1"/>
          </p:cNvSpPr>
          <p:nvPr>
            <p:ph type="subTitle" idx="1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1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1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2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2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3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4"/>
          <p:cNvSpPr txBox="1">
            <a:spLocks noGrp="1"/>
          </p:cNvSpPr>
          <p:nvPr>
            <p:ph type="subTitle" idx="1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body" idx="2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body" idx="3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subTitle" idx="1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6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6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46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46"/>
          <p:cNvSpPr txBox="1">
            <a:spLocks noGrp="1"/>
          </p:cNvSpPr>
          <p:nvPr>
            <p:ph type="body" idx="3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7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7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47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47"/>
          <p:cNvSpPr txBox="1">
            <a:spLocks noGrp="1"/>
          </p:cNvSpPr>
          <p:nvPr>
            <p:ph type="body" idx="3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8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48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48"/>
          <p:cNvSpPr txBox="1">
            <a:spLocks noGrp="1"/>
          </p:cNvSpPr>
          <p:nvPr>
            <p:ph type="body" idx="2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9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49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49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49"/>
          <p:cNvSpPr txBox="1">
            <a:spLocks noGrp="1"/>
          </p:cNvSpPr>
          <p:nvPr>
            <p:ph type="body" idx="3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49"/>
          <p:cNvSpPr txBox="1">
            <a:spLocks noGrp="1"/>
          </p:cNvSpPr>
          <p:nvPr>
            <p:ph type="body" idx="4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0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50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50"/>
          <p:cNvSpPr txBox="1">
            <a:spLocks noGrp="1"/>
          </p:cNvSpPr>
          <p:nvPr>
            <p:ph type="body" idx="2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09" name="Google Shape;109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1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51"/>
          <p:cNvSpPr txBox="1">
            <a:spLocks noGrp="1"/>
          </p:cNvSpPr>
          <p:nvPr>
            <p:ph type="subTitle" idx="1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2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52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3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53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53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4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0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5"/>
          <p:cNvSpPr txBox="1">
            <a:spLocks noGrp="1"/>
          </p:cNvSpPr>
          <p:nvPr>
            <p:ph type="subTitle" idx="1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6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56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56"/>
          <p:cNvSpPr txBox="1">
            <a:spLocks noGrp="1"/>
          </p:cNvSpPr>
          <p:nvPr>
            <p:ph type="body" idx="2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3" name="Google Shape;133;p56"/>
          <p:cNvSpPr txBox="1">
            <a:spLocks noGrp="1"/>
          </p:cNvSpPr>
          <p:nvPr>
            <p:ph type="body" idx="3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7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57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57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57"/>
          <p:cNvSpPr txBox="1">
            <a:spLocks noGrp="1"/>
          </p:cNvSpPr>
          <p:nvPr>
            <p:ph type="body" idx="3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8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58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58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58"/>
          <p:cNvSpPr txBox="1">
            <a:spLocks noGrp="1"/>
          </p:cNvSpPr>
          <p:nvPr>
            <p:ph type="body" idx="3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9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9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59"/>
          <p:cNvSpPr txBox="1">
            <a:spLocks noGrp="1"/>
          </p:cNvSpPr>
          <p:nvPr>
            <p:ph type="body" idx="2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0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60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60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60"/>
          <p:cNvSpPr txBox="1">
            <a:spLocks noGrp="1"/>
          </p:cNvSpPr>
          <p:nvPr>
            <p:ph type="body" idx="3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3" name="Google Shape;153;p60"/>
          <p:cNvSpPr txBox="1">
            <a:spLocks noGrp="1"/>
          </p:cNvSpPr>
          <p:nvPr>
            <p:ph type="body" idx="4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1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61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61"/>
          <p:cNvSpPr txBox="1">
            <a:spLocks noGrp="1"/>
          </p:cNvSpPr>
          <p:nvPr>
            <p:ph type="body" idx="2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58" name="Google Shape;158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459880" y="1604520"/>
            <a:ext cx="4984920" cy="3977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3"/>
          <p:cNvSpPr txBox="1">
            <a:spLocks noGrp="1"/>
          </p:cNvSpPr>
          <p:nvPr>
            <p:ph type="subTitle" idx="1"/>
          </p:nvPr>
        </p:nvSpPr>
        <p:spPr>
          <a:xfrm>
            <a:off x="495000" y="273600"/>
            <a:ext cx="8915040" cy="530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4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body" idx="2"/>
          </p:nvPr>
        </p:nvSpPr>
        <p:spPr>
          <a:xfrm>
            <a:off x="49500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body" idx="3"/>
          </p:nvPr>
        </p:nvSpPr>
        <p:spPr>
          <a:xfrm>
            <a:off x="506304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3"/>
          </p:nvPr>
        </p:nvSpPr>
        <p:spPr>
          <a:xfrm>
            <a:off x="5063040" y="368208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6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6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6"/>
          <p:cNvSpPr txBox="1">
            <a:spLocks noGrp="1"/>
          </p:cNvSpPr>
          <p:nvPr>
            <p:ph type="body" idx="2"/>
          </p:nvPr>
        </p:nvSpPr>
        <p:spPr>
          <a:xfrm>
            <a:off x="5063040" y="1604520"/>
            <a:ext cx="43502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6"/>
          <p:cNvSpPr txBox="1">
            <a:spLocks noGrp="1"/>
          </p:cNvSpPr>
          <p:nvPr>
            <p:ph type="body" idx="3"/>
          </p:nvPr>
        </p:nvSpPr>
        <p:spPr>
          <a:xfrm>
            <a:off x="495000" y="3682080"/>
            <a:ext cx="8915040" cy="189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Google Shape;6;p23"/>
          <p:cNvCxnSpPr/>
          <p:nvPr/>
        </p:nvCxnSpPr>
        <p:spPr>
          <a:xfrm>
            <a:off x="394920" y="3434400"/>
            <a:ext cx="9106560" cy="360"/>
          </a:xfrm>
          <a:prstGeom prst="straightConnector1">
            <a:avLst/>
          </a:prstGeom>
          <a:noFill/>
          <a:ln w="12600" cap="flat" cmpd="sng">
            <a:solidFill>
              <a:srgbClr val="3F315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7;p23"/>
          <p:cNvCxnSpPr/>
          <p:nvPr/>
        </p:nvCxnSpPr>
        <p:spPr>
          <a:xfrm>
            <a:off x="394920" y="3988800"/>
            <a:ext cx="1725480" cy="36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8;p23"/>
          <p:cNvCxnSpPr/>
          <p:nvPr/>
        </p:nvCxnSpPr>
        <p:spPr>
          <a:xfrm>
            <a:off x="394920" y="4298760"/>
            <a:ext cx="1725480" cy="36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23"/>
          <p:cNvCxnSpPr/>
          <p:nvPr/>
        </p:nvCxnSpPr>
        <p:spPr>
          <a:xfrm>
            <a:off x="394920" y="4611600"/>
            <a:ext cx="1725480" cy="36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0;p23"/>
          <p:cNvCxnSpPr/>
          <p:nvPr/>
        </p:nvCxnSpPr>
        <p:spPr>
          <a:xfrm>
            <a:off x="394920" y="4923360"/>
            <a:ext cx="1725480" cy="36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1" name="Google Shape;11;p23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538840" y="6399000"/>
            <a:ext cx="1095480" cy="26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3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25"/>
          <p:cNvCxnSpPr/>
          <p:nvPr/>
        </p:nvCxnSpPr>
        <p:spPr>
          <a:xfrm>
            <a:off x="394920" y="723240"/>
            <a:ext cx="9106560" cy="360"/>
          </a:xfrm>
          <a:prstGeom prst="straightConnector1">
            <a:avLst/>
          </a:prstGeom>
          <a:noFill/>
          <a:ln w="9525" cap="flat" cmpd="sng">
            <a:solidFill>
              <a:srgbClr val="3F315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62" name="Google Shape;62;p25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802720" y="149040"/>
            <a:ext cx="955080" cy="2322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5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50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50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495000" y="273600"/>
            <a:ext cx="8914680" cy="114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495000" y="1604520"/>
            <a:ext cx="8914680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ylee@xytron.co.k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afe.naver.com/xytr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/>
          <p:nvPr/>
        </p:nvSpPr>
        <p:spPr>
          <a:xfrm>
            <a:off x="338040" y="246600"/>
            <a:ext cx="9450720" cy="18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rgbClr val="1C314E"/>
                </a:solidFill>
                <a:latin typeface="Arial"/>
                <a:ea typeface="Arial"/>
                <a:cs typeface="Arial"/>
                <a:sym typeface="Arial"/>
              </a:rPr>
              <a:t>  국민대학교 자율주행 경진대회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290880" y="4005000"/>
            <a:ext cx="9118800" cy="30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strike="noStrike">
                <a:solidFill>
                  <a:srgbClr val="404040"/>
                </a:solidFill>
              </a:rPr>
              <a:t>제출기한 : 2020-08-07 / 17:00</a:t>
            </a:r>
            <a:endParaRPr sz="1800" strike="noStrike">
              <a:solidFill>
                <a:srgbClr val="00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1681920" y="2617560"/>
            <a:ext cx="6540840" cy="64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예선 과제 #2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10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ROS 코드-1/2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p10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80000" marR="0" lvl="0" indent="-178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아래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코드는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motor_ctrl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패키지의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일부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입니다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각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영역에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대한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분석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내용을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상세하게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작성하세요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1320" y="2247480"/>
            <a:ext cx="8028360" cy="32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10"/>
          <p:cNvSpPr/>
          <p:nvPr/>
        </p:nvSpPr>
        <p:spPr>
          <a:xfrm>
            <a:off x="3853080" y="5533560"/>
            <a:ext cx="414828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코드 1. motor_ctrl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1182960" y="2247480"/>
            <a:ext cx="2398320" cy="20952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FF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0"/>
          <p:cNvSpPr/>
          <p:nvPr/>
        </p:nvSpPr>
        <p:spPr>
          <a:xfrm>
            <a:off x="1182960" y="2743920"/>
            <a:ext cx="3975480" cy="6192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FF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0"/>
          <p:cNvSpPr/>
          <p:nvPr/>
        </p:nvSpPr>
        <p:spPr>
          <a:xfrm>
            <a:off x="1182960" y="3524760"/>
            <a:ext cx="4151520" cy="110160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FF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0"/>
          <p:cNvSpPr/>
          <p:nvPr/>
        </p:nvSpPr>
        <p:spPr>
          <a:xfrm>
            <a:off x="1188720" y="4788000"/>
            <a:ext cx="4151520" cy="16848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FF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0"/>
          <p:cNvSpPr/>
          <p:nvPr/>
        </p:nvSpPr>
        <p:spPr>
          <a:xfrm>
            <a:off x="1190160" y="4957200"/>
            <a:ext cx="4605480" cy="20304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FF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0"/>
          <p:cNvSpPr/>
          <p:nvPr/>
        </p:nvSpPr>
        <p:spPr>
          <a:xfrm>
            <a:off x="1199880" y="5294160"/>
            <a:ext cx="7699680" cy="20304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FF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0"/>
          <p:cNvSpPr/>
          <p:nvPr/>
        </p:nvSpPr>
        <p:spPr>
          <a:xfrm>
            <a:off x="3535560" y="2162520"/>
            <a:ext cx="7488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문제4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7" name="Google Shape;247;p10"/>
          <p:cNvSpPr/>
          <p:nvPr/>
        </p:nvSpPr>
        <p:spPr>
          <a:xfrm>
            <a:off x="5120280" y="2679840"/>
            <a:ext cx="7488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문제5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10"/>
          <p:cNvSpPr/>
          <p:nvPr/>
        </p:nvSpPr>
        <p:spPr>
          <a:xfrm>
            <a:off x="5272560" y="3480840"/>
            <a:ext cx="7488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문제6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10"/>
          <p:cNvSpPr/>
          <p:nvPr/>
        </p:nvSpPr>
        <p:spPr>
          <a:xfrm>
            <a:off x="5294160" y="4597560"/>
            <a:ext cx="7488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문제7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10"/>
          <p:cNvSpPr/>
          <p:nvPr/>
        </p:nvSpPr>
        <p:spPr>
          <a:xfrm>
            <a:off x="5734080" y="4844520"/>
            <a:ext cx="7488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문제8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0"/>
          <p:cNvSpPr/>
          <p:nvPr/>
        </p:nvSpPr>
        <p:spPr>
          <a:xfrm>
            <a:off x="8079120" y="4917960"/>
            <a:ext cx="7488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문제9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1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11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ROS 코드-2/2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58" name="Google Shape;258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7640" y="1627920"/>
            <a:ext cx="6075720" cy="2208600"/>
          </a:xfrm>
          <a:prstGeom prst="rect">
            <a:avLst/>
          </a:prstGeom>
          <a:noFill/>
          <a:ln w="381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259" name="Google Shape;259;p11"/>
          <p:cNvSpPr/>
          <p:nvPr/>
        </p:nvSpPr>
        <p:spPr>
          <a:xfrm>
            <a:off x="618370" y="943784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80000" marR="0" lvl="0" indent="-178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1.에서 </a:t>
            </a:r>
            <a:r>
              <a:rPr lang="en-US" sz="2000" b="0" strike="noStrik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이어짐</a:t>
            </a:r>
            <a:r>
              <a:rPr lang="en-US" sz="2000" b="0" strike="noStrik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11"/>
          <p:cNvSpPr/>
          <p:nvPr/>
        </p:nvSpPr>
        <p:spPr>
          <a:xfrm>
            <a:off x="3565440" y="3969720"/>
            <a:ext cx="414828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코드 2. motor_ctrl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11"/>
          <p:cNvSpPr/>
          <p:nvPr/>
        </p:nvSpPr>
        <p:spPr>
          <a:xfrm>
            <a:off x="1954800" y="1823040"/>
            <a:ext cx="4151520" cy="17244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FF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1"/>
          <p:cNvSpPr/>
          <p:nvPr/>
        </p:nvSpPr>
        <p:spPr>
          <a:xfrm>
            <a:off x="1954800" y="2732760"/>
            <a:ext cx="4151520" cy="17244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FF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1"/>
          <p:cNvSpPr/>
          <p:nvPr/>
        </p:nvSpPr>
        <p:spPr>
          <a:xfrm>
            <a:off x="1954800" y="3087000"/>
            <a:ext cx="4151520" cy="342720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FFFF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1"/>
          <p:cNvSpPr/>
          <p:nvPr/>
        </p:nvSpPr>
        <p:spPr>
          <a:xfrm>
            <a:off x="6048720" y="1725120"/>
            <a:ext cx="887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문제10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11"/>
          <p:cNvSpPr/>
          <p:nvPr/>
        </p:nvSpPr>
        <p:spPr>
          <a:xfrm>
            <a:off x="6118200" y="2634840"/>
            <a:ext cx="887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문제11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11"/>
          <p:cNvSpPr/>
          <p:nvPr/>
        </p:nvSpPr>
        <p:spPr>
          <a:xfrm>
            <a:off x="6112080" y="3038400"/>
            <a:ext cx="88740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문제12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2" name="Google Shape;272;p1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12"/>
          <p:cNvSpPr/>
          <p:nvPr/>
        </p:nvSpPr>
        <p:spPr>
          <a:xfrm>
            <a:off x="611840" y="944811"/>
            <a:ext cx="8872800" cy="5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80000" marR="0" lvl="0" indent="-178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1" strike="noStrike" dirty="0">
                <a:solidFill>
                  <a:srgbClr val="000000"/>
                </a:solidFill>
              </a:rPr>
              <a:t>문제4.</a:t>
            </a:r>
            <a:r>
              <a:rPr lang="en-US" sz="1900" b="1" strike="noStrike" dirty="0">
                <a:solidFill>
                  <a:srgbClr val="000000"/>
                </a:solidFill>
              </a:rPr>
              <a:t>bridge=</a:t>
            </a:r>
            <a:r>
              <a:rPr lang="en-US" sz="1900" b="1" strike="noStrike" dirty="0" err="1">
                <a:solidFill>
                  <a:srgbClr val="000000"/>
                </a:solidFill>
              </a:rPr>
              <a:t>CvBridge</a:t>
            </a:r>
            <a:r>
              <a:rPr lang="en-US" sz="1900" b="1" strike="noStrike" dirty="0">
                <a:solidFill>
                  <a:srgbClr val="000000"/>
                </a:solidFill>
              </a:rPr>
              <a:t>()</a:t>
            </a:r>
          </a:p>
          <a:p>
            <a:pPr marL="108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b="1" dirty="0"/>
          </a:p>
          <a:p>
            <a:pPr marL="180000" lvl="0" indent="-64620">
              <a:buSzPts val="1800"/>
            </a:pPr>
            <a:r>
              <a:rPr lang="en-US" altLang="ko-KR" sz="1800" dirty="0" err="1"/>
              <a:t>Cvbrigde</a:t>
            </a:r>
            <a:r>
              <a:rPr lang="ko-KR" altLang="en-US" sz="1800" dirty="0"/>
              <a:t>는 </a:t>
            </a:r>
            <a:r>
              <a:rPr lang="en-US" altLang="ko-KR" sz="1800" dirty="0"/>
              <a:t>ROS </a:t>
            </a:r>
            <a:r>
              <a:rPr lang="ko-KR" altLang="en-US" sz="1800" dirty="0"/>
              <a:t>영상을 </a:t>
            </a:r>
            <a:r>
              <a:rPr lang="en-US" altLang="ko-KR" sz="1800" dirty="0" err="1"/>
              <a:t>opencv</a:t>
            </a:r>
            <a:r>
              <a:rPr lang="ko-KR" altLang="en-US" sz="1800" dirty="0"/>
              <a:t>영상으로 변환하여 </a:t>
            </a:r>
            <a:r>
              <a:rPr lang="en-US" altLang="ko-KR" sz="1800" dirty="0"/>
              <a:t>ROS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opencv</a:t>
            </a:r>
            <a:r>
              <a:rPr lang="ko-KR" altLang="en-US" sz="1800" dirty="0"/>
              <a:t>를 연결하도록 하는 것으로 </a:t>
            </a:r>
            <a:r>
              <a:rPr lang="en-US" altLang="ko-KR" sz="1800" dirty="0"/>
              <a:t>ROS</a:t>
            </a:r>
            <a:r>
              <a:rPr lang="ko-KR" altLang="en-US" sz="1800" dirty="0"/>
              <a:t>와 </a:t>
            </a:r>
            <a:r>
              <a:rPr lang="en-US" altLang="ko-KR" sz="1800" dirty="0" err="1"/>
              <a:t>opencv</a:t>
            </a:r>
            <a:r>
              <a:rPr lang="en-US" altLang="ko-KR" sz="1800" dirty="0"/>
              <a:t> </a:t>
            </a:r>
            <a:r>
              <a:rPr lang="ko-KR" altLang="en-US" sz="1800" dirty="0"/>
              <a:t>사이의 인터페이스를 제공하는 </a:t>
            </a:r>
            <a:r>
              <a:rPr lang="en-US" altLang="ko-KR" sz="1800" dirty="0"/>
              <a:t>ROS </a:t>
            </a:r>
            <a:r>
              <a:rPr lang="ko-KR" altLang="en-US" sz="1800" dirty="0"/>
              <a:t>라이브러리이다</a:t>
            </a:r>
            <a:r>
              <a:rPr lang="en-US" altLang="ko-KR" sz="1800" dirty="0"/>
              <a:t>.  ROS </a:t>
            </a:r>
            <a:r>
              <a:rPr lang="ko-KR" altLang="en-US" sz="1800" dirty="0"/>
              <a:t>이미지 메시지를 </a:t>
            </a:r>
            <a:r>
              <a:rPr lang="en-US" altLang="ko-KR" sz="1800" dirty="0" err="1"/>
              <a:t>opencv</a:t>
            </a:r>
            <a:r>
              <a:rPr lang="ko-KR" altLang="en-US" sz="1800" dirty="0"/>
              <a:t>이미지로 변환할 수 있도록 해준다</a:t>
            </a:r>
            <a:r>
              <a:rPr lang="en-US" altLang="ko-KR" sz="1800" dirty="0"/>
              <a:t>.</a:t>
            </a:r>
          </a:p>
          <a:p>
            <a:pPr marL="180000" lvl="0" indent="-64620">
              <a:buSzPts val="1800"/>
            </a:pPr>
            <a:r>
              <a:rPr lang="ko-KR" altLang="en-US" sz="1800" dirty="0"/>
              <a:t>위 코드는 </a:t>
            </a:r>
            <a:r>
              <a:rPr lang="en-US" altLang="ko-KR" sz="1800" dirty="0" err="1"/>
              <a:t>cvBridge</a:t>
            </a:r>
            <a:r>
              <a:rPr lang="en-US" altLang="ko-KR" sz="1800" dirty="0"/>
              <a:t> </a:t>
            </a:r>
            <a:r>
              <a:rPr lang="ko-KR" altLang="en-US" sz="1800" dirty="0"/>
              <a:t>객체를 </a:t>
            </a:r>
            <a:r>
              <a:rPr lang="en-US" altLang="ko-KR" sz="1800" dirty="0"/>
              <a:t>bridge </a:t>
            </a:r>
            <a:r>
              <a:rPr lang="ko-KR" altLang="en-US" sz="1800" dirty="0"/>
              <a:t>라는 변수에 할당해준 것이다</a:t>
            </a:r>
            <a:r>
              <a:rPr lang="en-US" altLang="ko-KR" sz="1800" dirty="0"/>
              <a:t>.</a:t>
            </a:r>
          </a:p>
          <a:p>
            <a:pPr marL="180000" marR="0" lvl="0" indent="-646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strike="noStrike" dirty="0">
              <a:solidFill>
                <a:srgbClr val="000000"/>
              </a:solidFill>
            </a:endParaRPr>
          </a:p>
        </p:txBody>
      </p:sp>
      <p:pic>
        <p:nvPicPr>
          <p:cNvPr id="274" name="Google Shape;274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00994" y="3429000"/>
            <a:ext cx="3515563" cy="2463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3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601504" y="936630"/>
            <a:ext cx="8872800" cy="5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80000" marR="0" lvl="0" indent="-178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1" strike="noStrike" dirty="0">
                <a:solidFill>
                  <a:srgbClr val="000000"/>
                </a:solidFill>
              </a:rPr>
              <a:t>문제5. </a:t>
            </a:r>
            <a:r>
              <a:rPr lang="en-US" sz="1900" b="1" strike="noStrike" dirty="0">
                <a:solidFill>
                  <a:srgbClr val="000000"/>
                </a:solidFill>
              </a:rPr>
              <a:t>def </a:t>
            </a:r>
            <a:r>
              <a:rPr lang="en-US" sz="1900" b="1" strike="noStrike" dirty="0" err="1">
                <a:solidFill>
                  <a:srgbClr val="000000"/>
                </a:solidFill>
              </a:rPr>
              <a:t>img_callback</a:t>
            </a:r>
            <a:r>
              <a:rPr lang="en-US" sz="1900" b="1" strike="noStrike" dirty="0">
                <a:solidFill>
                  <a:srgbClr val="000000"/>
                </a:solidFill>
              </a:rPr>
              <a:t>(</a:t>
            </a:r>
            <a:r>
              <a:rPr lang="en-US" sz="1900" b="1" dirty="0" err="1">
                <a:solidFill>
                  <a:srgbClr val="000000"/>
                </a:solidFill>
              </a:rPr>
              <a:t>img_data</a:t>
            </a:r>
            <a:r>
              <a:rPr lang="en-US" sz="1900" b="1" dirty="0">
                <a:solidFill>
                  <a:srgbClr val="000000"/>
                </a:solidFill>
              </a:rPr>
              <a:t>):</a:t>
            </a:r>
            <a:endParaRPr sz="1900" b="1" dirty="0"/>
          </a:p>
          <a:p>
            <a:pPr marL="137268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00000"/>
                </a:solidFill>
              </a:rPr>
              <a:t>global bridge, </a:t>
            </a:r>
            <a:r>
              <a:rPr lang="en-US" sz="1900" b="1" i="0" u="none" strike="noStrike" cap="none" dirty="0" err="1">
                <a:solidFill>
                  <a:srgbClr val="000000"/>
                </a:solidFill>
              </a:rPr>
              <a:t>cv_image</a:t>
            </a:r>
            <a:endParaRPr sz="1900" b="1" i="0" u="none" strike="noStrike" cap="none" dirty="0">
              <a:solidFill>
                <a:srgbClr val="000000"/>
              </a:solidFill>
            </a:endParaRPr>
          </a:p>
          <a:p>
            <a:pPr marL="137268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 err="1">
                <a:solidFill>
                  <a:srgbClr val="000000"/>
                </a:solidFill>
              </a:rPr>
              <a:t>cv_image</a:t>
            </a:r>
            <a:r>
              <a:rPr lang="en-US" sz="1900" b="1" i="0" u="none" strike="noStrike" cap="none" dirty="0">
                <a:solidFill>
                  <a:srgbClr val="000000"/>
                </a:solidFill>
              </a:rPr>
              <a:t>=bridge.imgmsg_to_cv2(img_data,“bgr8”)</a:t>
            </a:r>
            <a:endParaRPr sz="1900" b="1" dirty="0"/>
          </a:p>
          <a:p>
            <a:pPr marL="45828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 i="0" u="none" strike="noStrike" cap="none" dirty="0">
              <a:solidFill>
                <a:srgbClr val="000000"/>
              </a:solidFill>
            </a:endParaRPr>
          </a:p>
          <a:p>
            <a:pPr lvl="1"/>
            <a:r>
              <a:rPr lang="en-US" altLang="ko-KR" sz="1750" dirty="0"/>
              <a:t>#1. </a:t>
            </a:r>
            <a:r>
              <a:rPr lang="en-US" altLang="ko-KR" sz="1750" dirty="0" err="1"/>
              <a:t>img_callback</a:t>
            </a:r>
            <a:r>
              <a:rPr lang="ko-KR" altLang="en-US" sz="1750" dirty="0"/>
              <a:t>이라는 함수를 만들고 인자로 </a:t>
            </a:r>
            <a:r>
              <a:rPr lang="en-US" altLang="ko-KR" sz="1750" dirty="0" err="1"/>
              <a:t>img_data</a:t>
            </a:r>
            <a:r>
              <a:rPr lang="ko-KR" altLang="en-US" sz="1750" dirty="0"/>
              <a:t>를 받는다</a:t>
            </a:r>
            <a:r>
              <a:rPr lang="en-US" altLang="ko-KR" sz="1750" dirty="0"/>
              <a:t>. </a:t>
            </a:r>
          </a:p>
          <a:p>
            <a:pPr lvl="1"/>
            <a:r>
              <a:rPr lang="en-US" altLang="ko-KR" sz="1750" dirty="0"/>
              <a:t>#2. </a:t>
            </a:r>
            <a:r>
              <a:rPr lang="ko-KR" altLang="en-US" sz="1750" dirty="0"/>
              <a:t>앞서 선언한 </a:t>
            </a:r>
            <a:r>
              <a:rPr lang="en-US" altLang="ko-KR" sz="1750" dirty="0"/>
              <a:t>bridge</a:t>
            </a:r>
            <a:r>
              <a:rPr lang="ko-KR" altLang="en-US" sz="1750" dirty="0"/>
              <a:t>와 </a:t>
            </a:r>
            <a:r>
              <a:rPr lang="en-US" altLang="ko-KR" sz="1750" dirty="0" err="1"/>
              <a:t>cv_image</a:t>
            </a:r>
            <a:r>
              <a:rPr lang="ko-KR" altLang="en-US" sz="1750" dirty="0"/>
              <a:t>를 글로벌 변수로 선언해 프로그램 어디서든 쓰일 수 있게 한다</a:t>
            </a:r>
            <a:r>
              <a:rPr lang="en-US" altLang="ko-KR" sz="1750" dirty="0"/>
              <a:t>. </a:t>
            </a:r>
          </a:p>
          <a:p>
            <a:pPr lvl="1"/>
            <a:r>
              <a:rPr lang="en-US" altLang="ko-KR" sz="1750" dirty="0"/>
              <a:t>#3. imgmsg_to_cv2()</a:t>
            </a:r>
            <a:r>
              <a:rPr lang="ko-KR" altLang="en-US" sz="1750" dirty="0"/>
              <a:t>함수의 인자는 </a:t>
            </a:r>
            <a:r>
              <a:rPr lang="en-US" altLang="ko-KR" sz="1750" dirty="0" err="1"/>
              <a:t>img</a:t>
            </a:r>
            <a:r>
              <a:rPr lang="ko-KR" altLang="en-US" sz="1750" dirty="0"/>
              <a:t>와 인코딩 방법이다</a:t>
            </a:r>
            <a:r>
              <a:rPr lang="en-US" altLang="ko-KR" sz="1750" dirty="0"/>
              <a:t>. </a:t>
            </a:r>
            <a:r>
              <a:rPr lang="ko-KR" altLang="en-US" sz="1750" dirty="0"/>
              <a:t>여기서는 </a:t>
            </a:r>
            <a:r>
              <a:rPr lang="en-US" altLang="ko-KR" sz="1750" dirty="0" err="1"/>
              <a:t>img_callback</a:t>
            </a:r>
            <a:r>
              <a:rPr lang="en-US" altLang="ko-KR" sz="1750" dirty="0"/>
              <a:t>            </a:t>
            </a:r>
          </a:p>
          <a:p>
            <a:pPr lvl="1"/>
            <a:r>
              <a:rPr lang="en-US" altLang="ko-KR" sz="1750" dirty="0"/>
              <a:t>     </a:t>
            </a:r>
            <a:r>
              <a:rPr lang="ko-KR" altLang="en-US" sz="1750" dirty="0"/>
              <a:t>함수의 인자인 </a:t>
            </a:r>
            <a:r>
              <a:rPr lang="en-US" altLang="ko-KR" sz="1750" dirty="0" err="1"/>
              <a:t>img_data</a:t>
            </a:r>
            <a:r>
              <a:rPr lang="ko-KR" altLang="en-US" sz="1750" dirty="0"/>
              <a:t>를 </a:t>
            </a:r>
            <a:r>
              <a:rPr lang="en-US" altLang="ko-KR" sz="1750" dirty="0" err="1"/>
              <a:t>opencv</a:t>
            </a:r>
            <a:r>
              <a:rPr lang="en-US" altLang="ko-KR" sz="1750" dirty="0"/>
              <a:t> </a:t>
            </a:r>
            <a:r>
              <a:rPr lang="ko-KR" altLang="en-US" sz="1750" dirty="0"/>
              <a:t>이미지로 변환할 것이므로 첫번째 인자로    </a:t>
            </a:r>
            <a:endParaRPr lang="en-US" altLang="ko-KR" sz="1750" dirty="0"/>
          </a:p>
          <a:p>
            <a:pPr lvl="1"/>
            <a:r>
              <a:rPr lang="en-US" altLang="ko-KR" sz="1750" dirty="0"/>
              <a:t>     </a:t>
            </a:r>
            <a:r>
              <a:rPr lang="en-US" altLang="ko-KR" sz="1750" dirty="0" err="1"/>
              <a:t>img_data</a:t>
            </a:r>
            <a:r>
              <a:rPr lang="ko-KR" altLang="en-US" sz="1750" dirty="0"/>
              <a:t>를 사용하고 인코딩 형식은 </a:t>
            </a:r>
            <a:r>
              <a:rPr lang="en-US" altLang="ko-KR" sz="1750" dirty="0"/>
              <a:t>bgr8</a:t>
            </a:r>
            <a:r>
              <a:rPr lang="ko-KR" altLang="en-US" sz="1750" dirty="0"/>
              <a:t>로 하였다</a:t>
            </a:r>
            <a:r>
              <a:rPr lang="en-US" altLang="ko-KR" sz="1750" dirty="0"/>
              <a:t>. Brg8</a:t>
            </a:r>
            <a:r>
              <a:rPr lang="ko-KR" altLang="en-US" sz="1750" dirty="0"/>
              <a:t>은 </a:t>
            </a:r>
            <a:r>
              <a:rPr lang="en-US" altLang="ko-KR" sz="1750" dirty="0"/>
              <a:t>blue, red, green </a:t>
            </a:r>
            <a:r>
              <a:rPr lang="ko-KR" altLang="en-US" sz="1750" dirty="0"/>
              <a:t>색 </a:t>
            </a:r>
            <a:endParaRPr lang="en-US" altLang="ko-KR" sz="1750" dirty="0"/>
          </a:p>
          <a:p>
            <a:pPr lvl="1"/>
            <a:r>
              <a:rPr lang="en-US" altLang="ko-KR" sz="1750" dirty="0"/>
              <a:t>     </a:t>
            </a:r>
            <a:r>
              <a:rPr lang="ko-KR" altLang="en-US" sz="1750" dirty="0"/>
              <a:t>순서로 채널이 구성된 픽셀로 채널당 </a:t>
            </a:r>
            <a:r>
              <a:rPr lang="en-US" altLang="ko-KR" sz="1750" dirty="0"/>
              <a:t>256</a:t>
            </a:r>
            <a:r>
              <a:rPr lang="ko-KR" altLang="en-US" sz="1750" dirty="0"/>
              <a:t>개의 색이 사용된다</a:t>
            </a:r>
            <a:r>
              <a:rPr lang="en-US" altLang="ko-KR" sz="1750" dirty="0"/>
              <a:t>.</a:t>
            </a:r>
          </a:p>
          <a:p>
            <a:pPr lvl="1"/>
            <a:endParaRPr lang="en-US" altLang="ko-KR" sz="1000" dirty="0"/>
          </a:p>
          <a:p>
            <a:pPr lvl="1"/>
            <a:r>
              <a:rPr lang="ko-KR" altLang="en-US" sz="1750" dirty="0"/>
              <a:t>즉</a:t>
            </a:r>
            <a:r>
              <a:rPr lang="en-US" altLang="ko-KR" sz="1750" dirty="0"/>
              <a:t>, </a:t>
            </a:r>
            <a:r>
              <a:rPr lang="ko-KR" altLang="en-US" sz="1750" dirty="0"/>
              <a:t>위 함수는 이미지 메시지를 콜백하기 위한 함수로 </a:t>
            </a:r>
            <a:r>
              <a:rPr lang="en-US" altLang="ko-KR" sz="1750" dirty="0"/>
              <a:t>ROS </a:t>
            </a:r>
            <a:r>
              <a:rPr lang="ko-KR" altLang="en-US" sz="1750" dirty="0"/>
              <a:t>이미지를 </a:t>
            </a:r>
            <a:r>
              <a:rPr lang="en-US" altLang="ko-KR" sz="1750" dirty="0"/>
              <a:t>cv2</a:t>
            </a:r>
            <a:r>
              <a:rPr lang="ko-KR" altLang="en-US" sz="1750" dirty="0"/>
              <a:t>이미지로 바꾸기 위한 코드이다</a:t>
            </a:r>
            <a:r>
              <a:rPr lang="en-US" altLang="ko-KR" sz="1750"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80000" marR="0" lvl="0" indent="-178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000" b="1" strike="noStrike" dirty="0">
                <a:solidFill>
                  <a:srgbClr val="000000"/>
                </a:solidFill>
              </a:rPr>
              <a:t>문제6. </a:t>
            </a:r>
            <a:r>
              <a:rPr lang="en-US" sz="1900" b="1" dirty="0">
                <a:solidFill>
                  <a:srgbClr val="000000"/>
                </a:solidFill>
              </a:rPr>
              <a:t>def drive(</a:t>
            </a:r>
            <a:r>
              <a:rPr lang="en-US" sz="1900" b="1" dirty="0" err="1">
                <a:solidFill>
                  <a:srgbClr val="000000"/>
                </a:solidFill>
              </a:rPr>
              <a:t>steer_val</a:t>
            </a:r>
            <a:r>
              <a:rPr lang="en-US" sz="1900" b="1" dirty="0">
                <a:solidFill>
                  <a:srgbClr val="000000"/>
                </a:solidFill>
              </a:rPr>
              <a:t>, </a:t>
            </a:r>
            <a:r>
              <a:rPr lang="en-US" sz="1900" b="1" dirty="0" err="1">
                <a:solidFill>
                  <a:srgbClr val="000000"/>
                </a:solidFill>
              </a:rPr>
              <a:t>car_run_speed</a:t>
            </a:r>
            <a:r>
              <a:rPr lang="en-US" sz="1900" b="1" dirty="0">
                <a:solidFill>
                  <a:srgbClr val="000000"/>
                </a:solidFill>
              </a:rPr>
              <a:t>):</a:t>
            </a:r>
            <a:endParaRPr sz="1900" b="1" dirty="0"/>
          </a:p>
          <a:p>
            <a:pPr marL="91548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00000"/>
                </a:solidFill>
              </a:rPr>
              <a:t>	global </a:t>
            </a:r>
            <a:r>
              <a:rPr lang="en-US" sz="1900" b="1" i="0" u="none" strike="noStrike" cap="none" dirty="0" err="1">
                <a:solidFill>
                  <a:srgbClr val="000000"/>
                </a:solidFill>
              </a:rPr>
              <a:t>ack_publisher</a:t>
            </a:r>
            <a:endParaRPr sz="1900" b="1" i="0" u="none" strike="noStrike" cap="none" dirty="0">
              <a:solidFill>
                <a:srgbClr val="000000"/>
              </a:solidFill>
            </a:endParaRPr>
          </a:p>
          <a:p>
            <a:pPr marL="91548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00000"/>
                </a:solidFill>
              </a:rPr>
              <a:t>	</a:t>
            </a:r>
            <a:r>
              <a:rPr lang="en-US" sz="1900" b="1" i="0" u="none" strike="noStrike" cap="none" dirty="0" err="1">
                <a:solidFill>
                  <a:srgbClr val="000000"/>
                </a:solidFill>
              </a:rPr>
              <a:t>ack_msg</a:t>
            </a:r>
            <a:r>
              <a:rPr lang="en-US" sz="1900" b="1" i="0" u="none" strike="noStrike" cap="none" dirty="0">
                <a:solidFill>
                  <a:srgbClr val="000000"/>
                </a:solidFill>
              </a:rPr>
              <a:t>=</a:t>
            </a:r>
            <a:r>
              <a:rPr lang="en-US" sz="1900" b="1" i="0" u="none" strike="noStrike" cap="none" dirty="0" err="1">
                <a:solidFill>
                  <a:srgbClr val="000000"/>
                </a:solidFill>
              </a:rPr>
              <a:t>AckermannDriveStamped</a:t>
            </a:r>
            <a:r>
              <a:rPr lang="en-US" sz="1900" b="1" i="0" u="none" strike="noStrike" cap="none" dirty="0">
                <a:solidFill>
                  <a:srgbClr val="000000"/>
                </a:solidFill>
              </a:rPr>
              <a:t>()</a:t>
            </a:r>
            <a:endParaRPr sz="1900" b="1" dirty="0"/>
          </a:p>
          <a:p>
            <a:pPr marL="91548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00000"/>
                </a:solidFill>
              </a:rPr>
              <a:t>	</a:t>
            </a:r>
            <a:r>
              <a:rPr lang="en-US" sz="1900" b="1" i="0" u="none" strike="noStrike" cap="none" dirty="0" err="1">
                <a:solidFill>
                  <a:srgbClr val="000000"/>
                </a:solidFill>
              </a:rPr>
              <a:t>ack_msg.drive.streering_angle</a:t>
            </a:r>
            <a:r>
              <a:rPr lang="en-US" sz="1900" b="1" i="0" u="none" strike="noStrike" cap="none" dirty="0">
                <a:solidFill>
                  <a:srgbClr val="000000"/>
                </a:solidFill>
              </a:rPr>
              <a:t>=</a:t>
            </a:r>
            <a:r>
              <a:rPr lang="en-US" sz="1900" b="1" i="0" u="none" strike="noStrike" cap="none" dirty="0" err="1">
                <a:solidFill>
                  <a:srgbClr val="000000"/>
                </a:solidFill>
              </a:rPr>
              <a:t>steer_val</a:t>
            </a:r>
            <a:endParaRPr sz="1900" b="1" i="0" u="none" strike="noStrike" cap="none" dirty="0">
              <a:solidFill>
                <a:srgbClr val="000000"/>
              </a:solidFill>
            </a:endParaRPr>
          </a:p>
          <a:p>
            <a:pPr marL="91548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00000"/>
                </a:solidFill>
              </a:rPr>
              <a:t>	</a:t>
            </a:r>
            <a:r>
              <a:rPr lang="en-US" sz="1900" b="1" i="0" u="none" strike="noStrike" cap="none" dirty="0" err="1">
                <a:solidFill>
                  <a:srgbClr val="000000"/>
                </a:solidFill>
              </a:rPr>
              <a:t>ack_msg.drive.speed</a:t>
            </a:r>
            <a:r>
              <a:rPr lang="en-US" sz="1900" b="1" i="0" u="none" strike="noStrike" cap="none" dirty="0">
                <a:solidFill>
                  <a:srgbClr val="000000"/>
                </a:solidFill>
              </a:rPr>
              <a:t>=</a:t>
            </a:r>
            <a:r>
              <a:rPr lang="en-US" sz="1900" b="1" i="0" u="none" strike="noStrike" cap="none" dirty="0" err="1">
                <a:solidFill>
                  <a:srgbClr val="000000"/>
                </a:solidFill>
              </a:rPr>
              <a:t>car_run_speed</a:t>
            </a:r>
            <a:endParaRPr sz="1900" b="1" i="0" u="none" strike="noStrike" cap="none" dirty="0">
              <a:solidFill>
                <a:srgbClr val="000000"/>
              </a:solidFill>
            </a:endParaRPr>
          </a:p>
          <a:p>
            <a:pPr marL="91548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00000"/>
                </a:solidFill>
              </a:rPr>
              <a:t>	</a:t>
            </a:r>
            <a:r>
              <a:rPr lang="en-US" sz="1900" b="1" i="0" u="none" strike="noStrike" cap="none" dirty="0" err="1">
                <a:solidFill>
                  <a:srgbClr val="000000"/>
                </a:solidFill>
              </a:rPr>
              <a:t>ack_publisher.publish</a:t>
            </a:r>
            <a:r>
              <a:rPr lang="en-US" sz="1900" b="1" i="0" u="none" strike="noStrike" cap="none" dirty="0">
                <a:solidFill>
                  <a:srgbClr val="000000"/>
                </a:solidFill>
              </a:rPr>
              <a:t>(</a:t>
            </a:r>
            <a:r>
              <a:rPr lang="en-US" sz="1900" b="1" i="0" u="none" strike="noStrike" cap="none" dirty="0" err="1">
                <a:solidFill>
                  <a:srgbClr val="000000"/>
                </a:solidFill>
              </a:rPr>
              <a:t>ack_msg</a:t>
            </a:r>
            <a:r>
              <a:rPr lang="en-US" sz="1900" b="1" i="0" u="none" strike="noStrike" cap="none" dirty="0">
                <a:solidFill>
                  <a:srgbClr val="000000"/>
                </a:solidFill>
              </a:rPr>
              <a:t>)</a:t>
            </a:r>
            <a:endParaRPr sz="1900" b="1" dirty="0"/>
          </a:p>
          <a:p>
            <a:pPr marL="91548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i="0" u="none" strike="noStrike" cap="none" dirty="0">
              <a:solidFill>
                <a:srgbClr val="000000"/>
              </a:solidFill>
            </a:endParaRPr>
          </a:p>
          <a:p>
            <a:pPr marL="1080" lvl="0"/>
            <a:r>
              <a:rPr lang="en-US" altLang="ko-KR" sz="1750" dirty="0"/>
              <a:t>#1. drive </a:t>
            </a:r>
            <a:r>
              <a:rPr lang="ko-KR" altLang="en-US" sz="1750" dirty="0"/>
              <a:t>함수를 만들고 이 함수의 인자로는 </a:t>
            </a:r>
            <a:r>
              <a:rPr lang="ko-KR" altLang="en-US" sz="1750" dirty="0" err="1"/>
              <a:t>조향값</a:t>
            </a:r>
            <a:r>
              <a:rPr lang="en-US" altLang="ko-KR" sz="1750" dirty="0"/>
              <a:t>(</a:t>
            </a:r>
            <a:r>
              <a:rPr lang="en-US" altLang="ko-KR" sz="1750" dirty="0" err="1"/>
              <a:t>steer_val</a:t>
            </a:r>
            <a:r>
              <a:rPr lang="en-US" altLang="ko-KR" sz="1750" dirty="0"/>
              <a:t>)</a:t>
            </a:r>
            <a:r>
              <a:rPr lang="ko-KR" altLang="en-US" sz="1750" dirty="0"/>
              <a:t>과 차의 속도</a:t>
            </a:r>
            <a:r>
              <a:rPr lang="en-US" altLang="ko-KR" sz="1750" dirty="0"/>
              <a:t>(</a:t>
            </a:r>
            <a:r>
              <a:rPr lang="en-US" altLang="ko-KR" sz="1750" dirty="0" err="1"/>
              <a:t>car_run_speed</a:t>
            </a:r>
            <a:r>
              <a:rPr lang="en-US" altLang="ko-KR" sz="1750" dirty="0"/>
              <a:t>)</a:t>
            </a:r>
            <a:r>
              <a:rPr lang="ko-KR" altLang="en-US" sz="1750" dirty="0"/>
              <a:t>를 받는다</a:t>
            </a:r>
            <a:r>
              <a:rPr lang="en-US" altLang="ko-KR" sz="1750" dirty="0"/>
              <a:t>.</a:t>
            </a:r>
          </a:p>
          <a:p>
            <a:pPr marL="1080" lvl="0"/>
            <a:r>
              <a:rPr lang="en-US" altLang="ko-KR" sz="1750" dirty="0"/>
              <a:t>#2. </a:t>
            </a:r>
            <a:r>
              <a:rPr lang="en-US" altLang="ko-KR" sz="1750" dirty="0" err="1"/>
              <a:t>ack_publisher</a:t>
            </a:r>
            <a:r>
              <a:rPr lang="en-US" altLang="ko-KR" sz="1750" dirty="0"/>
              <a:t> </a:t>
            </a:r>
            <a:r>
              <a:rPr lang="ko-KR" altLang="en-US" sz="1750" dirty="0"/>
              <a:t>변수를 글로벌 변수로 선언해 프로그램 어디서든 쓰일 수 있게 한다</a:t>
            </a:r>
            <a:r>
              <a:rPr lang="en-US" altLang="ko-KR" sz="1750" dirty="0"/>
              <a:t>.</a:t>
            </a:r>
          </a:p>
          <a:p>
            <a:pPr marL="1080" lvl="0"/>
            <a:r>
              <a:rPr lang="en-US" altLang="ko-KR" sz="1750" dirty="0"/>
              <a:t>#3. </a:t>
            </a:r>
            <a:r>
              <a:rPr lang="en-US" altLang="ko-KR" sz="1750" dirty="0" err="1"/>
              <a:t>ack_msg</a:t>
            </a:r>
            <a:r>
              <a:rPr lang="ko-KR" altLang="en-US" sz="1750" dirty="0"/>
              <a:t>의 변수에 </a:t>
            </a:r>
            <a:r>
              <a:rPr lang="en-US" altLang="ko-KR" sz="1750" dirty="0" err="1"/>
              <a:t>ÅckermannDriveStamped</a:t>
            </a:r>
            <a:r>
              <a:rPr lang="en-US" altLang="ko-KR" sz="1750" dirty="0"/>
              <a:t> </a:t>
            </a:r>
            <a:r>
              <a:rPr lang="ko-KR" altLang="en-US" sz="1750" dirty="0"/>
              <a:t>객체를 할당한다</a:t>
            </a:r>
            <a:r>
              <a:rPr lang="en-US" altLang="ko-KR" sz="1750" dirty="0"/>
              <a:t>.</a:t>
            </a:r>
          </a:p>
          <a:p>
            <a:pPr marL="1080" lvl="0"/>
            <a:r>
              <a:rPr lang="en-US" altLang="ko-KR" sz="1750" dirty="0"/>
              <a:t>#4. </a:t>
            </a:r>
            <a:r>
              <a:rPr lang="ko-KR" altLang="en-US" sz="1750" dirty="0"/>
              <a:t>객체 내에 있는 </a:t>
            </a:r>
            <a:r>
              <a:rPr lang="en-US" altLang="ko-KR" sz="1750" dirty="0"/>
              <a:t>drive</a:t>
            </a:r>
            <a:r>
              <a:rPr lang="ko-KR" altLang="en-US" sz="1750" dirty="0"/>
              <a:t>메서드의 속성값인 </a:t>
            </a:r>
            <a:r>
              <a:rPr lang="en-US" altLang="ko-KR" sz="1750" dirty="0"/>
              <a:t>steering angle</a:t>
            </a:r>
            <a:r>
              <a:rPr lang="ko-KR" altLang="en-US" sz="1750" dirty="0"/>
              <a:t>을 함수의 인자로 받은 </a:t>
            </a:r>
            <a:r>
              <a:rPr lang="en-US" altLang="ko-KR" sz="1750" dirty="0" err="1"/>
              <a:t>steer_val</a:t>
            </a:r>
            <a:r>
              <a:rPr lang="ko-KR" altLang="en-US" sz="1750" dirty="0"/>
              <a:t>로 설정한다</a:t>
            </a:r>
            <a:r>
              <a:rPr lang="en-US" altLang="ko-KR" sz="1750" dirty="0"/>
              <a:t>.</a:t>
            </a:r>
          </a:p>
          <a:p>
            <a:pPr marL="1080" lvl="0"/>
            <a:r>
              <a:rPr lang="en-US" altLang="ko-KR" sz="1750" dirty="0"/>
              <a:t>#5. </a:t>
            </a:r>
            <a:r>
              <a:rPr lang="ko-KR" altLang="en-US" sz="1750" dirty="0"/>
              <a:t>마찬가지로 </a:t>
            </a:r>
            <a:r>
              <a:rPr lang="en-US" altLang="ko-KR" sz="1750" dirty="0"/>
              <a:t>drive</a:t>
            </a:r>
            <a:r>
              <a:rPr lang="ko-KR" altLang="en-US" sz="1750" dirty="0"/>
              <a:t>메서드의 속성값인 </a:t>
            </a:r>
            <a:r>
              <a:rPr lang="en-US" altLang="ko-KR" sz="1750" dirty="0"/>
              <a:t>speed </a:t>
            </a:r>
            <a:r>
              <a:rPr lang="ko-KR" altLang="en-US" sz="1750" dirty="0"/>
              <a:t>또한 인자로 받은 </a:t>
            </a:r>
            <a:r>
              <a:rPr lang="en-US" altLang="ko-KR" sz="1750" dirty="0" err="1"/>
              <a:t>car_run_speed</a:t>
            </a:r>
            <a:r>
              <a:rPr lang="ko-KR" altLang="en-US" sz="1750" dirty="0"/>
              <a:t>로 설정한다</a:t>
            </a:r>
            <a:r>
              <a:rPr lang="en-US" altLang="ko-KR" sz="1750" dirty="0"/>
              <a:t>.</a:t>
            </a:r>
          </a:p>
          <a:p>
            <a:pPr marL="1080" lvl="0"/>
            <a:r>
              <a:rPr lang="en-US" altLang="ko-KR" sz="1750" dirty="0"/>
              <a:t>#6. </a:t>
            </a:r>
            <a:r>
              <a:rPr lang="ko-KR" altLang="en-US" sz="1750" dirty="0"/>
              <a:t>마지막으로 글로벌 변수로 선언한 </a:t>
            </a:r>
            <a:r>
              <a:rPr lang="en-US" altLang="ko-KR" sz="1750" dirty="0" err="1"/>
              <a:t>ack_publisher</a:t>
            </a:r>
            <a:r>
              <a:rPr lang="en-US" altLang="ko-KR" sz="1750" dirty="0"/>
              <a:t> </a:t>
            </a:r>
            <a:r>
              <a:rPr lang="ko-KR" altLang="en-US" sz="1750" dirty="0"/>
              <a:t>변수에 </a:t>
            </a:r>
            <a:r>
              <a:rPr lang="en-US" altLang="ko-KR" sz="1750" dirty="0" err="1"/>
              <a:t>ack_msg</a:t>
            </a:r>
            <a:r>
              <a:rPr lang="ko-KR" altLang="en-US" sz="1750" dirty="0"/>
              <a:t>를 발행한다</a:t>
            </a:r>
            <a:r>
              <a:rPr lang="en-US" altLang="ko-KR" sz="1750" dirty="0"/>
              <a:t>.</a:t>
            </a:r>
          </a:p>
        </p:txBody>
      </p:sp>
      <p:sp>
        <p:nvSpPr>
          <p:cNvPr id="289" name="Google Shape;289;p14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5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5" name="Google Shape;295;p15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80000" marR="0" lvl="0" indent="-178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1" strike="noStrike" dirty="0">
                <a:solidFill>
                  <a:srgbClr val="000000"/>
                </a:solidFill>
              </a:rPr>
              <a:t>문제7. </a:t>
            </a:r>
            <a:r>
              <a:rPr lang="en-US" sz="2000" b="1" strike="noStrike" dirty="0" err="1">
                <a:solidFill>
                  <a:srgbClr val="000000"/>
                </a:solidFill>
              </a:rPr>
              <a:t>r</a:t>
            </a:r>
            <a:r>
              <a:rPr lang="en-US" sz="1900" b="1" strike="noStrike" dirty="0" err="1">
                <a:solidFill>
                  <a:srgbClr val="000000"/>
                </a:solidFill>
              </a:rPr>
              <a:t>ospy.init_node</a:t>
            </a:r>
            <a:r>
              <a:rPr lang="en-US" sz="1900" b="1" strike="noStrike" dirty="0">
                <a:solidFill>
                  <a:srgbClr val="000000"/>
                </a:solidFill>
              </a:rPr>
              <a:t>(‘</a:t>
            </a:r>
            <a:r>
              <a:rPr lang="en-US" sz="1900" b="1" strike="noStrike" dirty="0" err="1">
                <a:solidFill>
                  <a:srgbClr val="000000"/>
                </a:solidFill>
              </a:rPr>
              <a:t>go_cam</a:t>
            </a:r>
            <a:r>
              <a:rPr lang="en-US" sz="1900" b="1" strike="noStrike" dirty="0">
                <a:solidFill>
                  <a:srgbClr val="000000"/>
                </a:solidFill>
              </a:rPr>
              <a:t>’)</a:t>
            </a:r>
            <a:endParaRPr sz="1900" b="1" dirty="0"/>
          </a:p>
          <a:p>
            <a:pPr marL="10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strike="noStrike" dirty="0">
              <a:solidFill>
                <a:srgbClr val="000000"/>
              </a:solidFill>
            </a:endParaRPr>
          </a:p>
          <a:p>
            <a:pPr marL="1080" lvl="0"/>
            <a:r>
              <a:rPr lang="ko-KR" altLang="en-US" sz="1800" dirty="0"/>
              <a:t>프로세스의 </a:t>
            </a:r>
            <a:r>
              <a:rPr lang="en-US" altLang="ko-KR" sz="1800" dirty="0"/>
              <a:t>ROS</a:t>
            </a:r>
            <a:r>
              <a:rPr lang="ko-KR" altLang="en-US" sz="1800" dirty="0"/>
              <a:t>노드를 초기화하는 것으로 </a:t>
            </a:r>
            <a:r>
              <a:rPr lang="en-US" altLang="ko-KR" sz="1800" dirty="0" err="1"/>
              <a:t>rospy</a:t>
            </a:r>
            <a:r>
              <a:rPr lang="ko-KR" altLang="en-US" sz="1800" dirty="0"/>
              <a:t>에게 사용자 코드가 속한 노드의 이름을 알려주는 것이다</a:t>
            </a:r>
            <a:r>
              <a:rPr lang="en-US" altLang="ko-KR" sz="1800" dirty="0"/>
              <a:t>. </a:t>
            </a:r>
            <a:r>
              <a:rPr lang="ko-KR" altLang="en-US" sz="1800" dirty="0"/>
              <a:t>위의 코드는 사용자 노드 이름을 ‘</a:t>
            </a:r>
            <a:r>
              <a:rPr lang="en-US" altLang="ko-KR" sz="1800" dirty="0" err="1"/>
              <a:t>go_cam</a:t>
            </a:r>
            <a:r>
              <a:rPr lang="en-US" altLang="ko-KR" sz="1800" dirty="0"/>
              <a:t>’</a:t>
            </a:r>
            <a:r>
              <a:rPr lang="ko-KR" altLang="en-US" sz="1800" dirty="0"/>
              <a:t>으로 설정한 것이다</a:t>
            </a:r>
            <a:r>
              <a:rPr lang="en-US" altLang="ko-KR" sz="1800" dirty="0"/>
              <a:t>.</a:t>
            </a:r>
          </a:p>
          <a:p>
            <a:pPr marL="1080" lvl="0"/>
            <a:r>
              <a:rPr lang="en-US" altLang="ko-KR" sz="1800" dirty="0" err="1"/>
              <a:t>rospy</a:t>
            </a:r>
            <a:r>
              <a:rPr lang="ko-KR" altLang="en-US" sz="1800" dirty="0"/>
              <a:t>가 이 정보를 얻기 전까지 사용자는 </a:t>
            </a:r>
            <a:r>
              <a:rPr lang="en-US" altLang="ko-KR" sz="1800" dirty="0"/>
              <a:t>ROS Master</a:t>
            </a:r>
            <a:r>
              <a:rPr lang="ko-KR" altLang="en-US" sz="1800" dirty="0"/>
              <a:t>와 통신하지 못한다</a:t>
            </a:r>
            <a:r>
              <a:rPr lang="en-US" altLang="ko-KR" sz="1800" dirty="0"/>
              <a:t>.</a:t>
            </a:r>
          </a:p>
          <a:p>
            <a:pPr marL="1080" lvl="0"/>
            <a:r>
              <a:rPr lang="en-US" altLang="ko-KR" sz="1800" dirty="0" err="1"/>
              <a:t>rospy</a:t>
            </a:r>
            <a:r>
              <a:rPr lang="en-US" altLang="ko-KR" sz="1800" dirty="0"/>
              <a:t> </a:t>
            </a:r>
            <a:r>
              <a:rPr lang="ko-KR" altLang="en-US" sz="1800" dirty="0"/>
              <a:t>프로세스에는 하나의 노드만 있을 수 있으므로</a:t>
            </a:r>
            <a:r>
              <a:rPr lang="en-US" altLang="ko-KR" sz="1800" dirty="0" err="1"/>
              <a:t>rospy.init_node</a:t>
            </a:r>
            <a:r>
              <a:rPr lang="en-US" altLang="ko-KR" sz="1800" dirty="0"/>
              <a:t>()</a:t>
            </a:r>
            <a:r>
              <a:rPr lang="ko-KR" altLang="en-US" sz="1800" dirty="0"/>
              <a:t>를 한 번만 호출 할 수 있다</a:t>
            </a:r>
            <a:r>
              <a:rPr lang="en-US" altLang="ko-KR" sz="1800" dirty="0"/>
              <a:t>.</a:t>
            </a:r>
          </a:p>
          <a:p>
            <a:pPr marL="1080" lvl="0"/>
            <a:r>
              <a:rPr lang="ko-KR" altLang="en-US" sz="1800" dirty="0"/>
              <a:t>여기서 중요한 점은 노드 이름이 고유해야 한다는 것이다</a:t>
            </a:r>
            <a:r>
              <a:rPr lang="en-US" altLang="ko-KR" sz="1800" dirty="0"/>
              <a:t>. </a:t>
            </a:r>
            <a:r>
              <a:rPr lang="ko-KR" altLang="en-US" sz="1800" dirty="0"/>
              <a:t>동일한 이름의 노드가 여러 개라면 한 개의 노드가 실행될 때 다른 노드는 종료된다</a:t>
            </a:r>
            <a:r>
              <a:rPr lang="en-US" altLang="ko-KR" sz="1800" dirty="0"/>
              <a:t>.</a:t>
            </a:r>
          </a:p>
          <a:p>
            <a:pPr marL="1080" lvl="0"/>
            <a:endParaRPr lang="en-US" altLang="ko-KR" sz="1800" dirty="0"/>
          </a:p>
          <a:p>
            <a:pPr marL="10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strike="noStrike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6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6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</a:rPr>
              <a:t>답안을 작성하세요</a:t>
            </a:r>
            <a:endParaRPr sz="1800" strike="noStrike">
              <a:solidFill>
                <a:srgbClr val="000000"/>
              </a:solidFill>
            </a:endParaRPr>
          </a:p>
        </p:txBody>
      </p:sp>
      <p:sp>
        <p:nvSpPr>
          <p:cNvPr id="303" name="Google Shape;303;p16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80000" marR="0" lvl="0" indent="-178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1" strike="noStrike" dirty="0">
                <a:solidFill>
                  <a:srgbClr val="000000"/>
                </a:solidFill>
              </a:rPr>
              <a:t>문제8</a:t>
            </a:r>
            <a:r>
              <a:rPr lang="en-US" sz="2000" b="1" dirty="0">
                <a:solidFill>
                  <a:srgbClr val="000000"/>
                </a:solidFill>
              </a:rPr>
              <a:t>. </a:t>
            </a:r>
            <a:r>
              <a:rPr lang="en-US" sz="1900" b="1" dirty="0" err="1">
                <a:solidFill>
                  <a:srgbClr val="000000"/>
                </a:solidFill>
              </a:rPr>
              <a:t>rospy.subscriber</a:t>
            </a:r>
            <a:r>
              <a:rPr lang="en-US" sz="1900" b="1" dirty="0">
                <a:solidFill>
                  <a:srgbClr val="000000"/>
                </a:solidFill>
              </a:rPr>
              <a:t>("/</a:t>
            </a:r>
            <a:r>
              <a:rPr lang="en-US" sz="1900" b="1" dirty="0" err="1">
                <a:solidFill>
                  <a:srgbClr val="000000"/>
                </a:solidFill>
              </a:rPr>
              <a:t>usb_cam</a:t>
            </a:r>
            <a:r>
              <a:rPr lang="en-US" sz="1900" b="1" dirty="0">
                <a:solidFill>
                  <a:srgbClr val="000000"/>
                </a:solidFill>
              </a:rPr>
              <a:t>/</a:t>
            </a:r>
            <a:r>
              <a:rPr lang="en-US" sz="1900" b="1" dirty="0" err="1">
                <a:solidFill>
                  <a:srgbClr val="000000"/>
                </a:solidFill>
              </a:rPr>
              <a:t>image_raw</a:t>
            </a:r>
            <a:r>
              <a:rPr lang="en-US" sz="1900" b="1" dirty="0">
                <a:solidFill>
                  <a:srgbClr val="000000"/>
                </a:solidFill>
              </a:rPr>
              <a:t>/", Image, </a:t>
            </a:r>
            <a:r>
              <a:rPr lang="en-US" sz="1900" b="1" dirty="0" err="1">
                <a:solidFill>
                  <a:srgbClr val="000000"/>
                </a:solidFill>
              </a:rPr>
              <a:t>img_callback</a:t>
            </a:r>
            <a:r>
              <a:rPr lang="en-US" sz="1900" b="1" dirty="0">
                <a:solidFill>
                  <a:srgbClr val="000000"/>
                </a:solidFill>
              </a:rPr>
              <a:t>)</a:t>
            </a:r>
            <a:endParaRPr sz="1900" b="1" dirty="0"/>
          </a:p>
          <a:p>
            <a:pPr marL="10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 b="1" strike="noStrike" dirty="0">
              <a:solidFill>
                <a:srgbClr val="000000"/>
              </a:solidFill>
            </a:endParaRPr>
          </a:p>
          <a:p>
            <a:pPr marL="1080" lvl="0"/>
            <a:r>
              <a:rPr lang="ko-KR" altLang="en-US" sz="1750" dirty="0"/>
              <a:t>사용자의 노드가 </a:t>
            </a:r>
            <a:r>
              <a:rPr lang="en-US" altLang="ko-KR" sz="1750" dirty="0"/>
              <a:t>Image </a:t>
            </a:r>
            <a:r>
              <a:rPr lang="ko-KR" altLang="en-US" sz="1750" dirty="0"/>
              <a:t>형태 타입의 데이터를 </a:t>
            </a:r>
            <a:r>
              <a:rPr lang="en-US" altLang="ko-KR" sz="1750" dirty="0"/>
              <a:t>/</a:t>
            </a:r>
            <a:r>
              <a:rPr lang="en-US" altLang="ko-KR" sz="1750" dirty="0" err="1"/>
              <a:t>usb_cam</a:t>
            </a:r>
            <a:r>
              <a:rPr lang="en-US" altLang="ko-KR" sz="1750" dirty="0"/>
              <a:t>/</a:t>
            </a:r>
            <a:r>
              <a:rPr lang="en-US" altLang="ko-KR" sz="1750" dirty="0" err="1"/>
              <a:t>image_raw</a:t>
            </a:r>
            <a:r>
              <a:rPr lang="en-US" altLang="ko-KR" sz="1750" dirty="0"/>
              <a:t>/</a:t>
            </a:r>
            <a:r>
              <a:rPr lang="ko-KR" altLang="en-US" sz="1750" dirty="0"/>
              <a:t>토픽으로부터 구독한다는 선언이다</a:t>
            </a:r>
            <a:r>
              <a:rPr lang="en-US" altLang="ko-KR" sz="1750" dirty="0"/>
              <a:t>. </a:t>
            </a:r>
          </a:p>
          <a:p>
            <a:pPr marL="1080" lvl="0"/>
            <a:r>
              <a:rPr lang="ko-KR" altLang="en-US" sz="1750" dirty="0"/>
              <a:t>새로운 데이터를 수신했을 때</a:t>
            </a:r>
            <a:r>
              <a:rPr lang="en-US" altLang="ko-KR" sz="1750" dirty="0"/>
              <a:t>, </a:t>
            </a:r>
            <a:r>
              <a:rPr lang="en-US" altLang="ko-KR" sz="1750" dirty="0" err="1"/>
              <a:t>img_callback</a:t>
            </a:r>
            <a:r>
              <a:rPr lang="ko-KR" altLang="en-US" sz="1750" dirty="0"/>
              <a:t>의 함수에 그 데이터를 첫 번째 매개변수로 불러오게 된다</a:t>
            </a:r>
            <a:r>
              <a:rPr lang="en-US" altLang="ko-KR" sz="1750" dirty="0"/>
              <a:t>.</a:t>
            </a:r>
          </a:p>
          <a:p>
            <a:pPr marL="1080" lvl="0"/>
            <a:r>
              <a:rPr lang="ko-KR" altLang="en-US" sz="1750" dirty="0"/>
              <a:t>보통 </a:t>
            </a:r>
            <a:r>
              <a:rPr lang="en-US" altLang="ko-KR" sz="1750" dirty="0" err="1"/>
              <a:t>rospy.subscriber</a:t>
            </a:r>
            <a:r>
              <a:rPr lang="en-US" altLang="ko-KR" sz="1750" dirty="0"/>
              <a:t>(‘</a:t>
            </a:r>
            <a:r>
              <a:rPr lang="en-US" altLang="ko-KR" sz="1750" dirty="0" err="1"/>
              <a:t>topic_name</a:t>
            </a:r>
            <a:r>
              <a:rPr lang="en-US" altLang="ko-KR" sz="1750" dirty="0"/>
              <a:t>’, </a:t>
            </a:r>
            <a:r>
              <a:rPr lang="en-US" altLang="ko-KR" sz="1750" dirty="0" err="1"/>
              <a:t>std_msgs.msg.String</a:t>
            </a:r>
            <a:r>
              <a:rPr lang="en-US" altLang="ko-KR" sz="1750" dirty="0"/>
              <a:t>, </a:t>
            </a:r>
            <a:r>
              <a:rPr lang="en-US" altLang="ko-KR" sz="1750" dirty="0" err="1"/>
              <a:t>queue_size</a:t>
            </a:r>
            <a:r>
              <a:rPr lang="en-US" altLang="ko-KR" sz="1750" dirty="0"/>
              <a:t>=10)</a:t>
            </a:r>
            <a:r>
              <a:rPr lang="ko-KR" altLang="en-US" sz="1750" dirty="0"/>
              <a:t>의 형태이다</a:t>
            </a:r>
            <a:r>
              <a:rPr lang="en-US" altLang="ko-KR" sz="1750"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7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17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80000" marR="0" lvl="0" indent="-178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1" strike="noStrike" dirty="0">
                <a:solidFill>
                  <a:srgbClr val="000000"/>
                </a:solidFill>
              </a:rPr>
              <a:t>문제9.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1900" b="1" dirty="0" err="1">
                <a:solidFill>
                  <a:srgbClr val="000000"/>
                </a:solidFill>
              </a:rPr>
              <a:t>ack_publisher</a:t>
            </a:r>
            <a:r>
              <a:rPr lang="en-US" sz="1900" b="1" dirty="0">
                <a:solidFill>
                  <a:srgbClr val="000000"/>
                </a:solidFill>
              </a:rPr>
              <a:t> =</a:t>
            </a:r>
            <a:r>
              <a:rPr lang="en-US" sz="1900" b="1" dirty="0" err="1">
                <a:solidFill>
                  <a:srgbClr val="000000"/>
                </a:solidFill>
              </a:rPr>
              <a:t>rospy.Publisher</a:t>
            </a:r>
            <a:r>
              <a:rPr lang="en-US" sz="1900" b="1" dirty="0">
                <a:solidFill>
                  <a:srgbClr val="000000"/>
                </a:solidFill>
              </a:rPr>
              <a:t>('/</a:t>
            </a:r>
            <a:r>
              <a:rPr lang="en-US" sz="1900" b="1" dirty="0" err="1">
                <a:solidFill>
                  <a:srgbClr val="000000"/>
                </a:solidFill>
              </a:rPr>
              <a:t>ackermann_cmd_mux</a:t>
            </a:r>
            <a:r>
              <a:rPr lang="en-US" sz="1900" b="1" dirty="0">
                <a:solidFill>
                  <a:srgbClr val="000000"/>
                </a:solidFill>
              </a:rPr>
              <a:t>/</a:t>
            </a:r>
            <a:r>
              <a:rPr lang="en-US" sz="1900" b="1" dirty="0" err="1">
                <a:solidFill>
                  <a:srgbClr val="000000"/>
                </a:solidFill>
              </a:rPr>
              <a:t>imput</a:t>
            </a:r>
            <a:r>
              <a:rPr lang="en-US" sz="1900" b="1" dirty="0">
                <a:solidFill>
                  <a:srgbClr val="000000"/>
                </a:solidFill>
              </a:rPr>
              <a:t>/</a:t>
            </a:r>
            <a:r>
              <a:rPr lang="en-US" sz="1900" b="1" dirty="0" err="1">
                <a:solidFill>
                  <a:srgbClr val="000000"/>
                </a:solidFill>
              </a:rPr>
              <a:t>teleop</a:t>
            </a:r>
            <a:r>
              <a:rPr lang="en-US" sz="1900" b="1" dirty="0">
                <a:solidFill>
                  <a:srgbClr val="000000"/>
                </a:solidFill>
              </a:rPr>
              <a:t>',</a:t>
            </a:r>
            <a:r>
              <a:rPr lang="en-US" sz="1900" b="1" dirty="0" err="1">
                <a:solidFill>
                  <a:srgbClr val="000000"/>
                </a:solidFill>
              </a:rPr>
              <a:t>AckermannDriveStamped</a:t>
            </a:r>
            <a:r>
              <a:rPr lang="en-US" sz="1900" b="1" dirty="0">
                <a:solidFill>
                  <a:srgbClr val="000000"/>
                </a:solidFill>
              </a:rPr>
              <a:t>, </a:t>
            </a:r>
            <a:r>
              <a:rPr lang="en-US" sz="1900" b="1" dirty="0" err="1">
                <a:solidFill>
                  <a:srgbClr val="000000"/>
                </a:solidFill>
              </a:rPr>
              <a:t>queue_size</a:t>
            </a:r>
            <a:r>
              <a:rPr lang="en-US" sz="1900" b="1" dirty="0">
                <a:solidFill>
                  <a:srgbClr val="000000"/>
                </a:solidFill>
              </a:rPr>
              <a:t>=1)</a:t>
            </a:r>
            <a:endParaRPr sz="1900" b="1" dirty="0"/>
          </a:p>
          <a:p>
            <a:pPr marL="10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AckermannDriveStamped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타입</a:t>
            </a:r>
            <a:r>
              <a:rPr lang="en-US" sz="1750" dirty="0" err="1"/>
              <a:t>의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메세지</a:t>
            </a:r>
            <a:r>
              <a:rPr lang="en-US" sz="1750" dirty="0" err="1"/>
              <a:t>를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사용하는</a:t>
            </a:r>
            <a:endParaRPr sz="1750" dirty="0"/>
          </a:p>
          <a:p>
            <a:pPr marL="10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ackermann_cmd_mux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imput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teleop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토픽에게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</a:t>
            </a:r>
            <a:r>
              <a:rPr lang="en-US" sz="1750" dirty="0" err="1"/>
              <a:t>의</a:t>
            </a:r>
            <a:r>
              <a:rPr lang="en-US" sz="1750" dirty="0"/>
              <a:t> </a:t>
            </a:r>
            <a:r>
              <a:rPr lang="en-US" sz="1750" dirty="0" err="1"/>
              <a:t>노드에서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dirty="0" err="1"/>
              <a:t>데이터를</a:t>
            </a:r>
            <a:r>
              <a:rPr lang="en-US" sz="1750" dirty="0"/>
              <a:t> </a:t>
            </a:r>
            <a:r>
              <a:rPr lang="en-US" sz="1750" dirty="0" err="1"/>
              <a:t>지속적으로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발행한다는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것을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선언한다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10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queue_size는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쌓을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큐의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크기를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말하는데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여기서는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초당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몇 번 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발행할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것인지를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75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뜻한다</a:t>
            </a:r>
            <a:r>
              <a:rPr lang="en-US" sz="175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75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18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7" name="Google Shape;317;p18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80000" marR="0" lvl="0" indent="-178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1" strike="noStrike" dirty="0">
                <a:solidFill>
                  <a:srgbClr val="000000"/>
                </a:solidFill>
              </a:rPr>
              <a:t>문제10. </a:t>
            </a:r>
            <a:r>
              <a:rPr lang="en-US" sz="1900" b="1" strike="noStrike" dirty="0">
                <a:solidFill>
                  <a:srgbClr val="000000"/>
                </a:solidFill>
              </a:rPr>
              <a:t>while not </a:t>
            </a:r>
            <a:r>
              <a:rPr lang="en-US" sz="1900" b="1" strike="noStrike" dirty="0" err="1">
                <a:solidFill>
                  <a:srgbClr val="000000"/>
                </a:solidFill>
              </a:rPr>
              <a:t>rospy.is_shutdown</a:t>
            </a:r>
            <a:r>
              <a:rPr lang="en-US" sz="1900" b="1" strike="noStrike" dirty="0">
                <a:solidFill>
                  <a:srgbClr val="000000"/>
                </a:solidFill>
              </a:rPr>
              <a:t>()</a:t>
            </a:r>
            <a:endParaRPr sz="1900" b="1" dirty="0"/>
          </a:p>
          <a:p>
            <a:pPr marL="10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strike="noStrike" dirty="0">
              <a:solidFill>
                <a:srgbClr val="000000"/>
              </a:solidFill>
            </a:endParaRPr>
          </a:p>
          <a:p>
            <a:pPr marL="10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50" dirty="0" err="1">
                <a:solidFill>
                  <a:srgbClr val="000000"/>
                </a:solidFill>
              </a:rPr>
              <a:t>사용자가</a:t>
            </a:r>
            <a:r>
              <a:rPr lang="en-US" sz="1750" dirty="0">
                <a:solidFill>
                  <a:srgbClr val="000000"/>
                </a:solidFill>
              </a:rPr>
              <a:t> </a:t>
            </a:r>
            <a:r>
              <a:rPr lang="en-US" sz="1750" dirty="0" err="1">
                <a:solidFill>
                  <a:srgbClr val="000000"/>
                </a:solidFill>
              </a:rPr>
              <a:t>Ctrl+C를</a:t>
            </a:r>
            <a:r>
              <a:rPr lang="en-US" sz="1750" dirty="0">
                <a:solidFill>
                  <a:srgbClr val="000000"/>
                </a:solidFill>
              </a:rPr>
              <a:t> </a:t>
            </a:r>
            <a:r>
              <a:rPr lang="en-US" sz="1750" dirty="0" err="1">
                <a:solidFill>
                  <a:srgbClr val="000000"/>
                </a:solidFill>
              </a:rPr>
              <a:t>눌러</a:t>
            </a:r>
            <a:r>
              <a:rPr lang="en-US" sz="1750" dirty="0">
                <a:solidFill>
                  <a:srgbClr val="000000"/>
                </a:solidFill>
              </a:rPr>
              <a:t> </a:t>
            </a:r>
            <a:r>
              <a:rPr lang="en-US" sz="1750" dirty="0" err="1">
                <a:solidFill>
                  <a:srgbClr val="000000"/>
                </a:solidFill>
              </a:rPr>
              <a:t>작동을</a:t>
            </a:r>
            <a:r>
              <a:rPr lang="en-US" sz="1750" dirty="0">
                <a:solidFill>
                  <a:srgbClr val="000000"/>
                </a:solidFill>
              </a:rPr>
              <a:t> </a:t>
            </a:r>
            <a:r>
              <a:rPr lang="en-US" sz="1750" dirty="0" err="1">
                <a:solidFill>
                  <a:srgbClr val="000000"/>
                </a:solidFill>
              </a:rPr>
              <a:t>멈추기</a:t>
            </a:r>
            <a:r>
              <a:rPr lang="en-US" sz="1750" dirty="0">
                <a:solidFill>
                  <a:srgbClr val="000000"/>
                </a:solidFill>
              </a:rPr>
              <a:t> </a:t>
            </a:r>
            <a:r>
              <a:rPr lang="en-US" sz="1750" dirty="0" err="1">
                <a:solidFill>
                  <a:srgbClr val="000000"/>
                </a:solidFill>
              </a:rPr>
              <a:t>전까지는</a:t>
            </a:r>
            <a:r>
              <a:rPr lang="en-US" sz="1750" dirty="0">
                <a:solidFill>
                  <a:srgbClr val="000000"/>
                </a:solidFill>
              </a:rPr>
              <a:t> </a:t>
            </a:r>
            <a:r>
              <a:rPr lang="en-US" sz="1750" dirty="0" err="1">
                <a:solidFill>
                  <a:srgbClr val="000000"/>
                </a:solidFill>
              </a:rPr>
              <a:t>계속</a:t>
            </a:r>
            <a:r>
              <a:rPr lang="en-US" sz="1750" dirty="0">
                <a:solidFill>
                  <a:srgbClr val="000000"/>
                </a:solidFill>
              </a:rPr>
              <a:t> </a:t>
            </a:r>
            <a:r>
              <a:rPr lang="en-US" sz="1750" dirty="0" err="1">
                <a:solidFill>
                  <a:srgbClr val="000000"/>
                </a:solidFill>
              </a:rPr>
              <a:t>루프를</a:t>
            </a:r>
            <a:r>
              <a:rPr lang="en-US" sz="1750" dirty="0">
                <a:solidFill>
                  <a:srgbClr val="000000"/>
                </a:solidFill>
              </a:rPr>
              <a:t> </a:t>
            </a:r>
            <a:r>
              <a:rPr lang="en-US" sz="1750" dirty="0" err="1">
                <a:solidFill>
                  <a:srgbClr val="000000"/>
                </a:solidFill>
              </a:rPr>
              <a:t>돌린다는</a:t>
            </a:r>
            <a:r>
              <a:rPr lang="en-US" sz="1750" dirty="0">
                <a:solidFill>
                  <a:srgbClr val="000000"/>
                </a:solidFill>
              </a:rPr>
              <a:t> </a:t>
            </a:r>
            <a:r>
              <a:rPr lang="en-US" sz="1750" dirty="0" err="1">
                <a:solidFill>
                  <a:srgbClr val="000000"/>
                </a:solidFill>
              </a:rPr>
              <a:t>의미이다</a:t>
            </a:r>
            <a:r>
              <a:rPr lang="en-US" sz="1750" dirty="0">
                <a:solidFill>
                  <a:srgbClr val="000000"/>
                </a:solidFill>
              </a:rPr>
              <a:t>. </a:t>
            </a:r>
            <a:r>
              <a:rPr lang="en-US" sz="1750" dirty="0" err="1">
                <a:solidFill>
                  <a:srgbClr val="000000"/>
                </a:solidFill>
              </a:rPr>
              <a:t>Ctrl+C는</a:t>
            </a:r>
            <a:r>
              <a:rPr lang="en-US" sz="1750" dirty="0">
                <a:solidFill>
                  <a:srgbClr val="000000"/>
                </a:solidFill>
              </a:rPr>
              <a:t> </a:t>
            </a:r>
            <a:r>
              <a:rPr lang="en-US" sz="1750" dirty="0" err="1">
                <a:solidFill>
                  <a:srgbClr val="000000"/>
                </a:solidFill>
              </a:rPr>
              <a:t>노드를</a:t>
            </a:r>
            <a:r>
              <a:rPr lang="en-US" sz="1750" dirty="0">
                <a:solidFill>
                  <a:srgbClr val="000000"/>
                </a:solidFill>
              </a:rPr>
              <a:t> </a:t>
            </a:r>
            <a:r>
              <a:rPr lang="en-US" sz="1750" dirty="0" err="1">
                <a:solidFill>
                  <a:srgbClr val="000000"/>
                </a:solidFill>
              </a:rPr>
              <a:t>종료시킨다</a:t>
            </a:r>
            <a:r>
              <a:rPr lang="en-US" sz="1750" dirty="0">
                <a:solidFill>
                  <a:srgbClr val="000000"/>
                </a:solidFill>
              </a:rPr>
              <a:t>.</a:t>
            </a:r>
            <a:endParaRPr sz="175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9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19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4" name="Google Shape;324;p19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80000" marR="0" lvl="0" indent="-178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b="1" strike="noStrike" dirty="0">
                <a:solidFill>
                  <a:srgbClr val="000000"/>
                </a:solidFill>
              </a:rPr>
              <a:t>문제11. </a:t>
            </a:r>
            <a:r>
              <a:rPr lang="en-US" sz="1900" b="1" strike="noStrike" dirty="0">
                <a:solidFill>
                  <a:srgbClr val="000000"/>
                </a:solidFill>
              </a:rPr>
              <a:t>drive(steering, 0.5)</a:t>
            </a:r>
            <a:endParaRPr sz="1900" b="1" dirty="0"/>
          </a:p>
          <a:p>
            <a:pPr marL="10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000" b="0" strike="noStrik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750" dirty="0"/>
              <a:t>앞에서 선언한 함수 </a:t>
            </a:r>
            <a:r>
              <a:rPr lang="en-US" altLang="ko-KR" sz="1750" dirty="0"/>
              <a:t>drive</a:t>
            </a:r>
            <a:r>
              <a:rPr lang="ko-KR" altLang="en-US" sz="1750" dirty="0"/>
              <a:t>를 사용하여 매개변수 </a:t>
            </a:r>
            <a:r>
              <a:rPr lang="en-US" altLang="ko-KR" sz="1750" dirty="0" err="1"/>
              <a:t>steer_val</a:t>
            </a:r>
            <a:r>
              <a:rPr lang="ko-KR" altLang="en-US" sz="1750" dirty="0"/>
              <a:t>에 </a:t>
            </a:r>
            <a:r>
              <a:rPr lang="en-US" altLang="ko-KR" sz="1750" dirty="0"/>
              <a:t>steering </a:t>
            </a:r>
            <a:r>
              <a:rPr lang="ko-KR" altLang="en-US" sz="1750" dirty="0"/>
              <a:t>값을 넣고</a:t>
            </a:r>
            <a:r>
              <a:rPr lang="en-US" altLang="ko-KR" sz="1750" dirty="0"/>
              <a:t>, </a:t>
            </a:r>
            <a:r>
              <a:rPr lang="en-US" altLang="ko-KR" sz="1750" dirty="0" err="1"/>
              <a:t>car_run_speed</a:t>
            </a:r>
            <a:r>
              <a:rPr lang="ko-KR" altLang="en-US" sz="1750" dirty="0"/>
              <a:t>에 </a:t>
            </a:r>
            <a:r>
              <a:rPr lang="en-US" altLang="ko-KR" sz="1750" dirty="0"/>
              <a:t>0.5</a:t>
            </a:r>
            <a:r>
              <a:rPr lang="ko-KR" altLang="en-US" sz="1750" dirty="0"/>
              <a:t>를 넣는다</a:t>
            </a:r>
            <a:r>
              <a:rPr lang="en-US" altLang="ko-KR" sz="1750" dirty="0"/>
              <a:t>.</a:t>
            </a:r>
          </a:p>
          <a:p>
            <a:pPr marL="1080" lvl="0"/>
            <a:r>
              <a:rPr lang="en-US" altLang="ko-KR" sz="1750" dirty="0"/>
              <a:t>steering </a:t>
            </a:r>
            <a:r>
              <a:rPr lang="ko-KR" altLang="en-US" sz="1750" dirty="0"/>
              <a:t>값은 앞의 </a:t>
            </a:r>
            <a:r>
              <a:rPr lang="en-US" altLang="ko-KR" sz="1750" dirty="0"/>
              <a:t>if </a:t>
            </a:r>
            <a:r>
              <a:rPr lang="ko-KR" altLang="en-US" sz="1750" dirty="0"/>
              <a:t>문에 따라 변할 수 있기 때문에 변수로 선언하여 </a:t>
            </a:r>
            <a:r>
              <a:rPr lang="en-US" altLang="ko-KR" sz="1750" dirty="0" err="1"/>
              <a:t>steer_val</a:t>
            </a:r>
            <a:r>
              <a:rPr lang="en-US" altLang="ko-KR" sz="1750" dirty="0"/>
              <a:t> </a:t>
            </a:r>
            <a:r>
              <a:rPr lang="ko-KR" altLang="en-US" sz="1750" dirty="0"/>
              <a:t>자리에 넣었다</a:t>
            </a:r>
            <a:r>
              <a:rPr lang="en-US" altLang="ko-KR" sz="1750" dirty="0"/>
              <a:t>.</a:t>
            </a:r>
            <a:endParaRPr lang="ko-KR" altLang="en-US" sz="1750" b="0" strike="noStrik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예선 안내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619200" y="8841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80000" marR="0" lvl="0" indent="-178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strike="noStrike">
                <a:solidFill>
                  <a:srgbClr val="000000"/>
                </a:solidFill>
              </a:rPr>
              <a:t>보고서 과제</a:t>
            </a:r>
            <a:endParaRPr sz="1800" strike="noStrike">
              <a:solidFill>
                <a:srgbClr val="000000"/>
              </a:solidFill>
            </a:endParaRPr>
          </a:p>
          <a:p>
            <a:pPr marL="504000" marR="0" lvl="1" indent="-25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-US" sz="1800" i="0" u="none" strike="noStrike" cap="none">
                <a:solidFill>
                  <a:srgbClr val="000000"/>
                </a:solidFill>
              </a:rPr>
              <a:t>ROS 프로그래밍 관련 문제에 대한 답안을 작성해서 제출 (13문제)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25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</a:endParaRPr>
          </a:p>
          <a:p>
            <a:pPr marL="180000" marR="0" lvl="0" indent="-178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strike="noStrike">
                <a:solidFill>
                  <a:srgbClr val="000000"/>
                </a:solidFill>
              </a:rPr>
              <a:t>제출기한 </a:t>
            </a:r>
            <a:endParaRPr sz="1800" strike="noStrike">
              <a:solidFill>
                <a:srgbClr val="000000"/>
              </a:solidFill>
            </a:endParaRPr>
          </a:p>
          <a:p>
            <a:pPr marL="504000" marR="0" lvl="1" indent="-25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-US" sz="1800" i="0" u="none" strike="noStrike" cap="none">
                <a:solidFill>
                  <a:srgbClr val="000000"/>
                </a:solidFill>
              </a:rPr>
              <a:t>2020년 8월 7일 17:00시까지 (기한 내 제출하지 못한 팀은 실격)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25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</a:endParaRPr>
          </a:p>
          <a:p>
            <a:pPr marL="180000" marR="0" lvl="0" indent="-178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strike="noStrike">
                <a:solidFill>
                  <a:srgbClr val="000000"/>
                </a:solidFill>
              </a:rPr>
              <a:t>제출방법</a:t>
            </a:r>
            <a:endParaRPr sz="1800" strike="noStrike">
              <a:solidFill>
                <a:srgbClr val="000000"/>
              </a:solidFill>
            </a:endParaRPr>
          </a:p>
          <a:p>
            <a:pPr marL="504000" marR="0" lvl="1" indent="-25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-US" sz="1800" i="0" u="none" strike="noStrike" cap="none">
                <a:solidFill>
                  <a:srgbClr val="000000"/>
                </a:solidFill>
              </a:rPr>
              <a:t>이메일 제출  :   </a:t>
            </a:r>
            <a:r>
              <a:rPr lang="en-US" sz="1800" i="0" u="sng" strike="noStrike" cap="none">
                <a:solidFill>
                  <a:srgbClr val="0000FF"/>
                </a:solidFill>
                <a:hlinkClick r:id="rId3"/>
              </a:rPr>
              <a:t>jylee@xytron.co.kr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504000" marR="0" lvl="1" indent="-25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-US" sz="1800" i="0" u="none" strike="noStrike" cap="none">
                <a:solidFill>
                  <a:srgbClr val="000000"/>
                </a:solidFill>
              </a:rPr>
              <a:t>메일 제목 : [국민대학교-2020-자율주행경진대회-예선과제물-팀명]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</a:endParaRPr>
          </a:p>
          <a:p>
            <a:pPr marL="180000" marR="0" lvl="0" indent="-178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 strike="noStrike">
                <a:solidFill>
                  <a:srgbClr val="FF0000"/>
                </a:solidFill>
              </a:rPr>
              <a:t> 배포된 문서와 ROS패키지 코드는 자이트론에 저작권이 있으므로   </a:t>
            </a:r>
            <a:endParaRPr sz="1800" strike="noStrik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strike="noStrike">
                <a:solidFill>
                  <a:srgbClr val="FF0000"/>
                </a:solidFill>
              </a:rPr>
              <a:t>    무단 배포를 금합니다.</a:t>
            </a:r>
            <a:endParaRPr sz="1800" strike="noStrik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5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p20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80000" marR="0" lvl="0" indent="-1852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sz="2000" b="1" strike="noStrike" dirty="0">
                <a:solidFill>
                  <a:srgbClr val="000000"/>
                </a:solidFill>
              </a:rPr>
              <a:t>문제12.</a:t>
            </a:r>
            <a:r>
              <a:rPr lang="en-US" sz="2100" b="1" strike="noStrike" dirty="0">
                <a:solidFill>
                  <a:srgbClr val="000000"/>
                </a:solidFill>
              </a:rPr>
              <a:t> </a:t>
            </a:r>
            <a:r>
              <a:rPr lang="en-US" sz="1900" b="1" dirty="0">
                <a:solidFill>
                  <a:srgbClr val="000000"/>
                </a:solidFill>
              </a:rPr>
              <a:t>if cv2.waitkey(1) &amp; 0Xff ==27:</a:t>
            </a:r>
            <a:endParaRPr sz="1900" b="1" dirty="0"/>
          </a:p>
          <a:p>
            <a:pPr marL="1372679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 i="0" u="none" strike="noStrike" cap="none" dirty="0">
                <a:solidFill>
                  <a:srgbClr val="000000"/>
                </a:solidFill>
              </a:rPr>
              <a:t>Break</a:t>
            </a:r>
            <a:endParaRPr sz="1900" b="1" dirty="0"/>
          </a:p>
          <a:p>
            <a:pPr marL="1372680" marR="0" lvl="3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750" dirty="0"/>
              <a:t>cv2.waitkey()</a:t>
            </a:r>
            <a:r>
              <a:rPr lang="ko-KR" altLang="en-US" sz="1750" dirty="0"/>
              <a:t>는 키보드 입력을 대기하는 함수로 특정 시간동안 대기하려면 </a:t>
            </a:r>
            <a:r>
              <a:rPr lang="en-US" altLang="ko-KR" sz="1750" dirty="0" err="1"/>
              <a:t>ms</a:t>
            </a:r>
            <a:r>
              <a:rPr lang="en-US" altLang="ko-KR" sz="1750" dirty="0"/>
              <a:t> </a:t>
            </a:r>
            <a:r>
              <a:rPr lang="ko-KR" altLang="en-US" sz="1750" dirty="0"/>
              <a:t>값을 넣어주면 된다</a:t>
            </a:r>
            <a:r>
              <a:rPr lang="en-US" altLang="ko-KR" sz="1750" dirty="0"/>
              <a:t>. cv2.waitykey(1)</a:t>
            </a:r>
            <a:r>
              <a:rPr lang="ko-KR" altLang="en-US" sz="1750" dirty="0"/>
              <a:t>이므로 </a:t>
            </a:r>
            <a:r>
              <a:rPr lang="en-US" altLang="ko-KR" sz="1750" dirty="0"/>
              <a:t>1ms </a:t>
            </a:r>
            <a:r>
              <a:rPr lang="ko-KR" altLang="en-US" sz="1750" dirty="0"/>
              <a:t>동안 키보드의 입력을 기다린다는 뜻이다</a:t>
            </a:r>
            <a:r>
              <a:rPr lang="en-US" altLang="ko-KR" sz="1750" dirty="0"/>
              <a:t>. </a:t>
            </a:r>
            <a:r>
              <a:rPr lang="ko-KR" altLang="en-US" sz="1750" dirty="0"/>
              <a:t>지정된 시간이 지나기 전에 아무 키도 누르지 않으면 </a:t>
            </a:r>
            <a:r>
              <a:rPr lang="en-US" altLang="ko-KR" sz="1750" dirty="0"/>
              <a:t>-1</a:t>
            </a:r>
            <a:r>
              <a:rPr lang="ko-KR" altLang="en-US" sz="1750" dirty="0"/>
              <a:t>을 반환한다</a:t>
            </a:r>
            <a:r>
              <a:rPr lang="en-US" altLang="ko-KR" sz="1750" dirty="0"/>
              <a:t>.</a:t>
            </a:r>
          </a:p>
          <a:p>
            <a:pPr marL="10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800" dirty="0"/>
          </a:p>
          <a:p>
            <a:pPr marL="1080" lvl="0"/>
            <a:r>
              <a:rPr lang="en-US" altLang="ko-KR" sz="1750" dirty="0"/>
              <a:t> 0Xff</a:t>
            </a:r>
            <a:r>
              <a:rPr lang="ko-KR" altLang="en-US" sz="1750" dirty="0"/>
              <a:t>는 </a:t>
            </a:r>
            <a:r>
              <a:rPr lang="en-US" altLang="ko-KR" sz="1750" dirty="0"/>
              <a:t>0b11111111 </a:t>
            </a:r>
            <a:r>
              <a:rPr lang="ko-KR" altLang="en-US" sz="1750" dirty="0"/>
              <a:t>즉</a:t>
            </a:r>
            <a:r>
              <a:rPr lang="en-US" altLang="ko-KR" sz="1750" dirty="0"/>
              <a:t>, </a:t>
            </a:r>
            <a:r>
              <a:rPr lang="ko-KR" altLang="en-US" sz="1750" dirty="0"/>
              <a:t>이진수로 </a:t>
            </a:r>
            <a:r>
              <a:rPr lang="en-US" altLang="ko-KR" sz="1750" dirty="0"/>
              <a:t>11111111</a:t>
            </a:r>
            <a:r>
              <a:rPr lang="ko-KR" altLang="en-US" sz="1750" dirty="0"/>
              <a:t>인 </a:t>
            </a:r>
            <a:r>
              <a:rPr lang="en-US" altLang="ko-KR" sz="1750" dirty="0"/>
              <a:t>16</a:t>
            </a:r>
            <a:r>
              <a:rPr lang="ko-KR" altLang="en-US" sz="1750" dirty="0"/>
              <a:t>진 상수이다</a:t>
            </a:r>
            <a:r>
              <a:rPr lang="en-US" altLang="ko-KR" sz="1750" dirty="0"/>
              <a:t>. </a:t>
            </a:r>
            <a:r>
              <a:rPr lang="ko-KR" altLang="en-US" sz="1750" dirty="0"/>
              <a:t>이 상수와 함께 </a:t>
            </a:r>
            <a:r>
              <a:rPr lang="en-US" altLang="ko-KR" sz="1750" dirty="0"/>
              <a:t>&amp;</a:t>
            </a:r>
            <a:r>
              <a:rPr lang="ko-KR" altLang="en-US" sz="1750" dirty="0"/>
              <a:t>연산을 하면 </a:t>
            </a:r>
            <a:r>
              <a:rPr lang="en-US" altLang="ko-KR" sz="1750" dirty="0"/>
              <a:t>cv2.waitkey(1)</a:t>
            </a:r>
            <a:r>
              <a:rPr lang="ko-KR" altLang="en-US" sz="1750" dirty="0"/>
              <a:t>의 마지막 </a:t>
            </a:r>
            <a:r>
              <a:rPr lang="en-US" altLang="ko-KR" sz="1750" dirty="0"/>
              <a:t>8</a:t>
            </a:r>
            <a:r>
              <a:rPr lang="ko-KR" altLang="en-US" sz="1750" dirty="0"/>
              <a:t>비트만 남는다</a:t>
            </a:r>
            <a:r>
              <a:rPr lang="en-US" altLang="ko-KR" sz="1750" dirty="0"/>
              <a:t>.</a:t>
            </a:r>
          </a:p>
          <a:p>
            <a:pPr marL="1080" lvl="0"/>
            <a:r>
              <a:rPr lang="en-US" altLang="ko-KR" sz="1750" dirty="0"/>
              <a:t>Cv2.waitkey()</a:t>
            </a:r>
            <a:r>
              <a:rPr lang="ko-KR" altLang="en-US" sz="1750" dirty="0"/>
              <a:t>는 </a:t>
            </a:r>
            <a:r>
              <a:rPr lang="en-US" altLang="ko-KR" sz="1750" dirty="0"/>
              <a:t>32</a:t>
            </a:r>
            <a:r>
              <a:rPr lang="ko-KR" altLang="en-US" sz="1750" dirty="0"/>
              <a:t>비트 정수 값을 반환하는데 키 입력은 </a:t>
            </a:r>
            <a:r>
              <a:rPr lang="en-US" altLang="ko-KR" sz="1750" dirty="0"/>
              <a:t>8</a:t>
            </a:r>
            <a:r>
              <a:rPr lang="ko-KR" altLang="en-US" sz="1750" dirty="0"/>
              <a:t>비트 정수 값이기 때문에 이 </a:t>
            </a:r>
            <a:r>
              <a:rPr lang="en-US" altLang="ko-KR" sz="1750" dirty="0"/>
              <a:t>8</a:t>
            </a:r>
            <a:r>
              <a:rPr lang="ko-KR" altLang="en-US" sz="1750" dirty="0"/>
              <a:t>비트만 신경 쓰고 다른 모든 비트를 </a:t>
            </a:r>
            <a:r>
              <a:rPr lang="en-US" altLang="ko-KR" sz="1750" dirty="0"/>
              <a:t>0</a:t>
            </a:r>
            <a:r>
              <a:rPr lang="ko-KR" altLang="en-US" sz="1750" dirty="0"/>
              <a:t>으로 만드는 데 사용한다</a:t>
            </a:r>
            <a:r>
              <a:rPr lang="en-US" altLang="ko-KR" sz="1750" dirty="0"/>
              <a:t>.</a:t>
            </a:r>
          </a:p>
          <a:p>
            <a:pPr marL="1080" lvl="0"/>
            <a:r>
              <a:rPr lang="ko-KR" altLang="en-US" sz="1750" dirty="0"/>
              <a:t>이 함수의 리턴 값은 키보드로 입력한 키 값으로 아스키 값과 동일하다</a:t>
            </a:r>
            <a:r>
              <a:rPr lang="en-US" altLang="ko-KR" sz="1750" dirty="0"/>
              <a:t>. 27</a:t>
            </a:r>
            <a:r>
              <a:rPr lang="ko-KR" altLang="en-US" sz="1750" dirty="0"/>
              <a:t>은 키보드의 ‘</a:t>
            </a:r>
            <a:r>
              <a:rPr lang="en-US" altLang="ko-KR" sz="1750" dirty="0"/>
              <a:t>ESC’ </a:t>
            </a:r>
            <a:r>
              <a:rPr lang="ko-KR" altLang="en-US" sz="1750" dirty="0"/>
              <a:t>키 이다</a:t>
            </a:r>
            <a:r>
              <a:rPr lang="en-US" altLang="ko-KR" sz="1750" dirty="0"/>
              <a:t>.</a:t>
            </a:r>
          </a:p>
          <a:p>
            <a:pPr marL="1080" lvl="0"/>
            <a:endParaRPr lang="en-US" altLang="ko-KR" sz="800" dirty="0"/>
          </a:p>
          <a:p>
            <a:pPr marL="1080" lvl="0"/>
            <a:r>
              <a:rPr lang="ko-KR" altLang="en-US" sz="1750" dirty="0"/>
              <a:t>즉 정수</a:t>
            </a:r>
            <a:r>
              <a:rPr lang="en-US" altLang="ko-KR" sz="1750" dirty="0"/>
              <a:t>(27) </a:t>
            </a:r>
            <a:r>
              <a:rPr lang="ko-KR" altLang="en-US" sz="1750" dirty="0"/>
              <a:t>값과 비교하여 키가 눌리는 것을 확인하고 아스키코드 </a:t>
            </a:r>
            <a:r>
              <a:rPr lang="en-US" altLang="ko-KR" sz="1750" dirty="0"/>
              <a:t>27</a:t>
            </a:r>
            <a:r>
              <a:rPr lang="ko-KR" altLang="en-US" sz="1750" dirty="0"/>
              <a:t>인 </a:t>
            </a:r>
            <a:r>
              <a:rPr lang="en-US" altLang="ko-KR" sz="1750" dirty="0"/>
              <a:t>‘ESC’ </a:t>
            </a:r>
            <a:r>
              <a:rPr lang="ko-KR" altLang="en-US" sz="1750" dirty="0"/>
              <a:t>키가 눌리면 반복문을 중단하는 코드이다</a:t>
            </a:r>
            <a:r>
              <a:rPr lang="en-US" altLang="ko-KR" sz="1750" dirty="0"/>
              <a:t>.</a:t>
            </a:r>
            <a:endParaRPr lang="ko-KR" altLang="en-US" sz="17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1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노드 구조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p21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80000" marR="0" lvl="0" indent="-178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문제13. motor_ctrl 패키지를 수행하면 생성되는 노드와 토픽의 관계 그래프를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유추해서 작성하세요. 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8" name="Google Shape;33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6320" y="2517840"/>
            <a:ext cx="6047280" cy="2122920"/>
          </a:xfrm>
          <a:prstGeom prst="rect">
            <a:avLst/>
          </a:prstGeom>
          <a:noFill/>
          <a:ln w="38150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  <p:sp>
        <p:nvSpPr>
          <p:cNvPr id="339" name="Google Shape;339;p21"/>
          <p:cNvSpPr/>
          <p:nvPr/>
        </p:nvSpPr>
        <p:spPr>
          <a:xfrm>
            <a:off x="3871440" y="4802760"/>
            <a:ext cx="414828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예시 1. 노드 관계도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2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2"/>
          <p:cNvSpPr txBox="1"/>
          <p:nvPr/>
        </p:nvSpPr>
        <p:spPr>
          <a:xfrm>
            <a:off x="2904275" y="4417425"/>
            <a:ext cx="1015200" cy="53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22"/>
          <p:cNvSpPr txBox="1"/>
          <p:nvPr/>
        </p:nvSpPr>
        <p:spPr>
          <a:xfrm>
            <a:off x="8310150" y="451500"/>
            <a:ext cx="1281300" cy="10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2"/>
          <p:cNvSpPr/>
          <p:nvPr/>
        </p:nvSpPr>
        <p:spPr>
          <a:xfrm>
            <a:off x="581018" y="938132"/>
            <a:ext cx="8872800" cy="5753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80000" marR="0" lvl="0" indent="-1852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•"/>
            </a:pPr>
            <a:r>
              <a:rPr lang="en-US" sz="2000" b="1" strike="noStrike" dirty="0">
                <a:solidFill>
                  <a:srgbClr val="000000"/>
                </a:solidFill>
              </a:rPr>
              <a:t>문제13.</a:t>
            </a: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endParaRPr lang="en-US" altLang="ko-KR" sz="2000" b="1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endParaRPr lang="en-US" altLang="ko-KR" sz="2000" b="1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endParaRPr lang="en-US" altLang="ko-KR" sz="2000" b="1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endParaRPr lang="en-US" altLang="ko-KR" sz="2000" b="1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endParaRPr lang="en-US" altLang="ko-KR" sz="2000" b="1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endParaRPr lang="en-US" altLang="ko-KR" sz="2000" b="1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endParaRPr lang="en-US" altLang="ko-KR" sz="2000" b="1" dirty="0"/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</a:pPr>
            <a:endParaRPr lang="ko-KR" altLang="en-US" sz="1000" b="1" dirty="0"/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AutoNum type="arabicPeriod"/>
            </a:pPr>
            <a:r>
              <a:rPr lang="en-US" altLang="ko-KR" sz="1550" dirty="0"/>
              <a:t>(</a:t>
            </a:r>
            <a:r>
              <a:rPr lang="ko-KR" altLang="en-US" sz="1550" dirty="0"/>
              <a:t>유추</a:t>
            </a:r>
            <a:r>
              <a:rPr lang="en-US" altLang="ko-KR" sz="1550" dirty="0"/>
              <a:t>) Cam</a:t>
            </a:r>
            <a:r>
              <a:rPr lang="ko-KR" altLang="en-US" sz="1550" dirty="0"/>
              <a:t>하드웨어에서 이미지를 받음</a:t>
            </a: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AutoNum type="arabicPeriod"/>
            </a:pPr>
            <a:r>
              <a:rPr lang="en-US" altLang="ko-KR" sz="1550" dirty="0"/>
              <a:t>(</a:t>
            </a:r>
            <a:r>
              <a:rPr lang="ko-KR" altLang="en-US" sz="1550" dirty="0"/>
              <a:t>유추</a:t>
            </a:r>
            <a:r>
              <a:rPr lang="en-US" altLang="ko-KR" sz="1550" dirty="0"/>
              <a:t>) Cam</a:t>
            </a:r>
            <a:r>
              <a:rPr lang="ko-KR" altLang="en-US" sz="1550" dirty="0"/>
              <a:t>하드웨어의 이미지 데이터를 </a:t>
            </a:r>
            <a:r>
              <a:rPr lang="en-US" altLang="ko-KR" sz="1550" dirty="0"/>
              <a:t>/</a:t>
            </a:r>
            <a:r>
              <a:rPr lang="en-US" altLang="ko-KR" sz="1550" dirty="0" err="1"/>
              <a:t>usb_cam</a:t>
            </a:r>
            <a:r>
              <a:rPr lang="en-US" altLang="ko-KR" sz="1550" dirty="0"/>
              <a:t>/</a:t>
            </a:r>
            <a:r>
              <a:rPr lang="en-US" altLang="ko-KR" sz="1550" dirty="0" err="1"/>
              <a:t>image_raw</a:t>
            </a:r>
            <a:r>
              <a:rPr lang="en-US" altLang="ko-KR" sz="1550" dirty="0"/>
              <a:t>/ </a:t>
            </a:r>
            <a:r>
              <a:rPr lang="ko-KR" altLang="en-US" sz="1550" dirty="0"/>
              <a:t>토픽에 </a:t>
            </a:r>
            <a:r>
              <a:rPr lang="en-US" altLang="ko-KR" sz="1550" dirty="0"/>
              <a:t>Publish </a:t>
            </a:r>
            <a:r>
              <a:rPr lang="ko-KR" altLang="en-US" sz="1550" dirty="0"/>
              <a:t>하는 노드</a:t>
            </a: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AutoNum type="arabicPeriod"/>
            </a:pPr>
            <a:r>
              <a:rPr lang="en-US" altLang="ko-KR" sz="1550" dirty="0" err="1"/>
              <a:t>go_cam</a:t>
            </a:r>
            <a:r>
              <a:rPr lang="en-US" altLang="ko-KR" sz="1550" dirty="0"/>
              <a:t> </a:t>
            </a:r>
            <a:r>
              <a:rPr lang="ko-KR" altLang="en-US" sz="1550" dirty="0"/>
              <a:t>노드가 </a:t>
            </a:r>
            <a:r>
              <a:rPr lang="en-US" altLang="ko-KR" sz="1550" dirty="0"/>
              <a:t>Subscribe </a:t>
            </a:r>
            <a:r>
              <a:rPr lang="ko-KR" altLang="en-US" sz="1550" dirty="0"/>
              <a:t>하는 </a:t>
            </a:r>
            <a:r>
              <a:rPr lang="en-US" altLang="ko-KR" sz="1550" dirty="0"/>
              <a:t>/</a:t>
            </a:r>
            <a:r>
              <a:rPr lang="en-US" altLang="ko-KR" sz="1550" dirty="0" err="1"/>
              <a:t>usb_cam</a:t>
            </a:r>
            <a:r>
              <a:rPr lang="en-US" altLang="ko-KR" sz="1550" dirty="0"/>
              <a:t>/</a:t>
            </a:r>
            <a:r>
              <a:rPr lang="en-US" altLang="ko-KR" sz="1550" dirty="0" err="1"/>
              <a:t>image_raw</a:t>
            </a:r>
            <a:r>
              <a:rPr lang="en-US" altLang="ko-KR" sz="1550" dirty="0"/>
              <a:t>/ </a:t>
            </a:r>
            <a:r>
              <a:rPr lang="ko-KR" altLang="en-US" sz="1550" dirty="0"/>
              <a:t>토픽에서 </a:t>
            </a:r>
            <a:r>
              <a:rPr lang="en-US" altLang="ko-KR" sz="1550" dirty="0" err="1"/>
              <a:t>go_cam</a:t>
            </a:r>
            <a:r>
              <a:rPr lang="ko-KR" altLang="en-US" sz="1550" dirty="0"/>
              <a:t>에게 데이터 수신</a:t>
            </a: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AutoNum type="arabicPeriod"/>
            </a:pPr>
            <a:r>
              <a:rPr lang="en-US" altLang="ko-KR" sz="1550" dirty="0"/>
              <a:t>/</a:t>
            </a:r>
            <a:r>
              <a:rPr lang="en-US" altLang="ko-KR" sz="1550" dirty="0" err="1"/>
              <a:t>usb_cam</a:t>
            </a:r>
            <a:r>
              <a:rPr lang="en-US" altLang="ko-KR" sz="1550" dirty="0"/>
              <a:t>/</a:t>
            </a:r>
            <a:r>
              <a:rPr lang="en-US" altLang="ko-KR" sz="1550" dirty="0" err="1"/>
              <a:t>image_raw</a:t>
            </a:r>
            <a:r>
              <a:rPr lang="en-US" altLang="ko-KR" sz="1550" dirty="0"/>
              <a:t>/ </a:t>
            </a:r>
            <a:r>
              <a:rPr lang="ko-KR" altLang="en-US" sz="1550" dirty="0"/>
              <a:t>토픽을 </a:t>
            </a:r>
            <a:r>
              <a:rPr lang="en-US" altLang="ko-KR" sz="1550" dirty="0"/>
              <a:t>Subscribe </a:t>
            </a:r>
            <a:r>
              <a:rPr lang="ko-KR" altLang="en-US" sz="1550" dirty="0"/>
              <a:t>하는 </a:t>
            </a:r>
            <a:r>
              <a:rPr lang="en-US" altLang="ko-KR" sz="1550" dirty="0" err="1"/>
              <a:t>go_cam</a:t>
            </a:r>
            <a:r>
              <a:rPr lang="ko-KR" altLang="en-US" sz="1550" dirty="0"/>
              <a:t>노드는 데이터를 받을 때마다 </a:t>
            </a:r>
            <a:r>
              <a:rPr lang="en-US" altLang="ko-KR" sz="1550" dirty="0" err="1"/>
              <a:t>img_callback</a:t>
            </a:r>
            <a:r>
              <a:rPr lang="en-US" altLang="ko-KR" sz="1550" dirty="0"/>
              <a:t> </a:t>
            </a:r>
            <a:r>
              <a:rPr lang="ko-KR" altLang="en-US" sz="1550" dirty="0"/>
              <a:t>함수를 호출</a:t>
            </a:r>
            <a:r>
              <a:rPr lang="en-US" altLang="ko-KR" sz="1550" dirty="0"/>
              <a:t>, </a:t>
            </a:r>
            <a:r>
              <a:rPr lang="ko-KR" altLang="en-US" sz="1550" dirty="0"/>
              <a:t>이미지를 시각적으로 표현</a:t>
            </a: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AutoNum type="arabicPeriod"/>
            </a:pPr>
            <a:r>
              <a:rPr lang="en-US" altLang="ko-KR" sz="1550" dirty="0"/>
              <a:t>drive </a:t>
            </a:r>
            <a:r>
              <a:rPr lang="ko-KR" altLang="en-US" sz="1550" dirty="0"/>
              <a:t>함수에서는 </a:t>
            </a:r>
            <a:r>
              <a:rPr lang="ko-KR" altLang="en-US" sz="1550" dirty="0" err="1"/>
              <a:t>조향값과</a:t>
            </a:r>
            <a:r>
              <a:rPr lang="ko-KR" altLang="en-US" sz="1550" dirty="0"/>
              <a:t> </a:t>
            </a:r>
            <a:r>
              <a:rPr lang="ko-KR" altLang="en-US" sz="1550" dirty="0" err="1"/>
              <a:t>속도값을</a:t>
            </a:r>
            <a:r>
              <a:rPr lang="ko-KR" altLang="en-US" sz="1550" dirty="0"/>
              <a:t> 설정 후 </a:t>
            </a:r>
            <a:r>
              <a:rPr lang="en-US" altLang="ko-KR" sz="1550" dirty="0"/>
              <a:t>Publish </a:t>
            </a:r>
            <a:r>
              <a:rPr lang="ko-KR" altLang="en-US" sz="1550" dirty="0"/>
              <a:t>하는 </a:t>
            </a:r>
            <a:r>
              <a:rPr lang="en-US" altLang="ko-KR" sz="1550" dirty="0"/>
              <a:t>/</a:t>
            </a:r>
            <a:r>
              <a:rPr lang="en-US" altLang="ko-KR" sz="1550" dirty="0" err="1"/>
              <a:t>ackermann_cmd_mux</a:t>
            </a:r>
            <a:r>
              <a:rPr lang="en-US" altLang="ko-KR" sz="1550" dirty="0"/>
              <a:t>/input/</a:t>
            </a:r>
            <a:r>
              <a:rPr lang="en-US" altLang="ko-KR" sz="1550" dirty="0" err="1"/>
              <a:t>teleop</a:t>
            </a:r>
            <a:r>
              <a:rPr lang="en-US" altLang="ko-KR" sz="1550" dirty="0"/>
              <a:t> </a:t>
            </a:r>
            <a:r>
              <a:rPr lang="ko-KR" altLang="en-US" sz="1550" dirty="0"/>
              <a:t>토픽에 데이터 송신</a:t>
            </a: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AutoNum type="arabicPeriod"/>
            </a:pPr>
            <a:r>
              <a:rPr lang="en-US" altLang="ko-KR" sz="1550" dirty="0"/>
              <a:t>(</a:t>
            </a:r>
            <a:r>
              <a:rPr lang="ko-KR" altLang="en-US" sz="1550" dirty="0"/>
              <a:t>유추</a:t>
            </a:r>
            <a:r>
              <a:rPr lang="en-US" altLang="ko-KR" sz="1550" dirty="0"/>
              <a:t>)/</a:t>
            </a:r>
            <a:r>
              <a:rPr lang="en-US" altLang="ko-KR" sz="1550" dirty="0" err="1"/>
              <a:t>ackermann_cmd_mux</a:t>
            </a:r>
            <a:r>
              <a:rPr lang="en-US" altLang="ko-KR" sz="1550" dirty="0"/>
              <a:t>/input/</a:t>
            </a:r>
            <a:r>
              <a:rPr lang="en-US" altLang="ko-KR" sz="1550" dirty="0" err="1"/>
              <a:t>teleop</a:t>
            </a:r>
            <a:r>
              <a:rPr lang="ko-KR" altLang="en-US" sz="1550" dirty="0"/>
              <a:t>토픽에서는 해당 토픽을 </a:t>
            </a:r>
            <a:r>
              <a:rPr lang="en-US" altLang="ko-KR" sz="1550" dirty="0"/>
              <a:t>Subscribe </a:t>
            </a:r>
            <a:r>
              <a:rPr lang="ko-KR" altLang="en-US" sz="1550" dirty="0"/>
              <a:t>하는 노드에게 데이터 송신</a:t>
            </a: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AutoNum type="arabicPeriod"/>
            </a:pPr>
            <a:r>
              <a:rPr lang="en-US" altLang="ko-KR" sz="1550" dirty="0"/>
              <a:t>(</a:t>
            </a:r>
            <a:r>
              <a:rPr lang="ko-KR" altLang="en-US" sz="1550" dirty="0"/>
              <a:t>유추</a:t>
            </a:r>
            <a:r>
              <a:rPr lang="en-US" altLang="ko-KR" sz="1550" dirty="0"/>
              <a:t>)/</a:t>
            </a:r>
            <a:r>
              <a:rPr lang="en-US" altLang="ko-KR" sz="1550" dirty="0" err="1"/>
              <a:t>ackermann_cmd_mux</a:t>
            </a:r>
            <a:r>
              <a:rPr lang="en-US" altLang="ko-KR" sz="1550" dirty="0"/>
              <a:t>/input/</a:t>
            </a:r>
            <a:r>
              <a:rPr lang="en-US" altLang="ko-KR" sz="1550" dirty="0" err="1"/>
              <a:t>teleop</a:t>
            </a:r>
            <a:r>
              <a:rPr lang="en-US" altLang="ko-KR" sz="1550" dirty="0"/>
              <a:t> </a:t>
            </a:r>
            <a:r>
              <a:rPr lang="ko-KR" altLang="en-US" sz="1550" dirty="0"/>
              <a:t>토픽을 </a:t>
            </a:r>
            <a:r>
              <a:rPr lang="en-US" altLang="ko-KR" sz="1550" dirty="0"/>
              <a:t>Subscribe </a:t>
            </a:r>
            <a:r>
              <a:rPr lang="ko-KR" altLang="en-US" sz="1550" dirty="0"/>
              <a:t>하는 </a:t>
            </a:r>
            <a:r>
              <a:rPr lang="en-US" altLang="ko-KR" sz="1550" dirty="0"/>
              <a:t>motor </a:t>
            </a:r>
            <a:r>
              <a:rPr lang="ko-KR" altLang="en-US" sz="1550" dirty="0"/>
              <a:t>노드에서 데이터 수신</a:t>
            </a:r>
          </a:p>
          <a:p>
            <a:pPr marL="457200" lvl="0" indent="-330200">
              <a:lnSpc>
                <a:spcPct val="115000"/>
              </a:lnSpc>
              <a:buClr>
                <a:schemeClr val="dk1"/>
              </a:buClr>
              <a:buSzPts val="1600"/>
              <a:buAutoNum type="arabicPeriod"/>
            </a:pPr>
            <a:r>
              <a:rPr lang="en-US" altLang="ko-KR" sz="1550" dirty="0"/>
              <a:t>(</a:t>
            </a:r>
            <a:r>
              <a:rPr lang="ko-KR" altLang="en-US" sz="1550" dirty="0"/>
              <a:t>유추</a:t>
            </a:r>
            <a:r>
              <a:rPr lang="en-US" altLang="ko-KR" sz="1550" dirty="0"/>
              <a:t>) motor </a:t>
            </a:r>
            <a:r>
              <a:rPr lang="ko-KR" altLang="en-US" sz="1550" dirty="0"/>
              <a:t>노드에서 </a:t>
            </a:r>
            <a:r>
              <a:rPr lang="en-US" altLang="ko-KR" sz="1550" dirty="0"/>
              <a:t>motor </a:t>
            </a:r>
            <a:r>
              <a:rPr lang="ko-KR" altLang="en-US" sz="1550" dirty="0"/>
              <a:t>하드웨어 제어</a:t>
            </a:r>
            <a:endParaRPr lang="en-US" altLang="ko-KR" sz="1550" dirty="0"/>
          </a:p>
        </p:txBody>
      </p:sp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2AE55A97-30F5-43CA-87DC-CF012FEA7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639" y="1446749"/>
            <a:ext cx="7245722" cy="19876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3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예선 안내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80000" marR="0" lvl="0" indent="-178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strike="noStrike">
                <a:solidFill>
                  <a:srgbClr val="000000"/>
                </a:solidFill>
              </a:rPr>
              <a:t>제출 파일</a:t>
            </a:r>
            <a:endParaRPr sz="1800" strike="noStrike">
              <a:solidFill>
                <a:srgbClr val="000000"/>
              </a:solidFill>
            </a:endParaRPr>
          </a:p>
          <a:p>
            <a:pPr marL="504000" marR="0" lvl="1" indent="-25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-US" sz="1800" i="0" u="none" strike="noStrike" cap="none">
                <a:solidFill>
                  <a:srgbClr val="000000"/>
                </a:solidFill>
              </a:rPr>
              <a:t>하기 형식을 따라주세요. 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504000" marR="0" lvl="1" indent="-25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-US" sz="1800" i="0" u="none" strike="noStrike" cap="none">
                <a:solidFill>
                  <a:srgbClr val="000000"/>
                </a:solidFill>
              </a:rPr>
              <a:t>과제 1-1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756000" marR="0" lvl="2" indent="-250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▶"/>
            </a:pPr>
            <a:r>
              <a:rPr lang="en-US" sz="1400" i="0" u="none" strike="noStrike" cap="none">
                <a:solidFill>
                  <a:srgbClr val="000000"/>
                </a:solidFill>
              </a:rPr>
              <a:t>과제 결과물 동영상 녹화 파일 : rule_driver.mp4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756000" marR="0" lvl="2" indent="-250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▶"/>
            </a:pPr>
            <a:r>
              <a:rPr lang="en-US" sz="1400" i="0" u="none" strike="noStrike" cap="none">
                <a:solidFill>
                  <a:srgbClr val="000000"/>
                </a:solidFill>
              </a:rPr>
              <a:t>구현 소스코드 : rule_driver.py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756000" marR="0" lvl="2" indent="-250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▶"/>
            </a:pPr>
            <a:r>
              <a:rPr lang="en-US" sz="1400" i="0" u="none" strike="noStrike" cap="none">
                <a:solidFill>
                  <a:srgbClr val="000000"/>
                </a:solidFill>
              </a:rPr>
              <a:t>코드 상세 설명 문서 : rule_driver.hwp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504000" marR="0" lvl="1" indent="-25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-US" sz="1800" i="0" u="none" strike="noStrike" cap="none">
                <a:solidFill>
                  <a:srgbClr val="000000"/>
                </a:solidFill>
              </a:rPr>
              <a:t>과제 1-2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756000" marR="0" lvl="2" indent="-250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▶"/>
            </a:pPr>
            <a:r>
              <a:rPr lang="en-US" sz="1400" i="0" u="none" strike="noStrike" cap="none">
                <a:solidFill>
                  <a:srgbClr val="000000"/>
                </a:solidFill>
              </a:rPr>
              <a:t>과제 결과물 동영상 녹화 파일 : my_driver.mp4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756000" marR="0" lvl="2" indent="-250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▶"/>
            </a:pPr>
            <a:r>
              <a:rPr lang="en-US" sz="1400" i="0" u="none" strike="noStrike" cap="none">
                <a:solidFill>
                  <a:srgbClr val="000000"/>
                </a:solidFill>
              </a:rPr>
              <a:t>구현 소스코드 : my_driver.py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756000" marR="0" lvl="2" indent="-250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▶"/>
            </a:pPr>
            <a:r>
              <a:rPr lang="en-US" sz="1400" i="0" u="none" strike="noStrike" cap="none">
                <a:solidFill>
                  <a:srgbClr val="000000"/>
                </a:solidFill>
              </a:rPr>
              <a:t>코드 상세 설명 문서 : my_driver.hwp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504000" marR="0" lvl="1" indent="-25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-US" sz="1800" i="0" u="none" strike="noStrike" cap="none">
                <a:solidFill>
                  <a:srgbClr val="000000"/>
                </a:solidFill>
              </a:rPr>
              <a:t>과제 2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756000" marR="0" lvl="2" indent="-25091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▶"/>
            </a:pPr>
            <a:r>
              <a:rPr lang="en-US" sz="1400" i="0" u="none" strike="noStrike" cap="none">
                <a:solidFill>
                  <a:srgbClr val="000000"/>
                </a:solidFill>
              </a:rPr>
              <a:t>국민대학교-자율주행경진대회-예선과제-안내-2020-07-20-보고서-과제.pptx (답안 작성된 문서)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strike="noStrike">
                <a:solidFill>
                  <a:srgbClr val="FF0000"/>
                </a:solidFill>
              </a:rPr>
              <a:t>7개 파일을 팀명-날짜.zip으로 압축해서 제출처에 기한 엄수하여 발송.</a:t>
            </a:r>
            <a:endParaRPr sz="1800" strike="noStrik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strike="noStrike">
                <a:solidFill>
                  <a:srgbClr val="FF0000"/>
                </a:solidFill>
              </a:rPr>
              <a:t> 예) 씽씽카-2020-8-2.zip</a:t>
            </a:r>
            <a:endParaRPr sz="1800" strike="noStrik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</a:rPr>
              <a:t>예선 안내</a:t>
            </a:r>
            <a:endParaRPr sz="1800" strike="noStrike">
              <a:solidFill>
                <a:srgbClr val="000000"/>
              </a:solidFill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1233360" y="3818880"/>
            <a:ext cx="35668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u="sng" strike="noStrik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  <a:hlinkClick r:id="rId3"/>
              </a:rPr>
              <a:t>https://cafe.naver.com/xytron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8" name="Google Shape;18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41640" y="3148560"/>
            <a:ext cx="2923200" cy="23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80000" marR="0" lvl="0" indent="-178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strike="noStrike">
                <a:solidFill>
                  <a:srgbClr val="000000"/>
                </a:solidFill>
              </a:rPr>
              <a:t>문의방법</a:t>
            </a:r>
            <a:endParaRPr sz="1800" strike="noStrike">
              <a:solidFill>
                <a:srgbClr val="000000"/>
              </a:solidFill>
            </a:endParaRPr>
          </a:p>
          <a:p>
            <a:pPr marL="504000" marR="0" lvl="1" indent="-25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-US" sz="1800" i="0" u="none" strike="noStrike" cap="none">
                <a:solidFill>
                  <a:srgbClr val="000000"/>
                </a:solidFill>
              </a:rPr>
              <a:t>대회 관련 모든 문의는 xytron카페의  예선 게시판을 통해서만 받습니다.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504000" marR="0" lvl="1" indent="-25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-US" sz="1800" i="0" u="none" strike="noStrike" cap="none">
                <a:solidFill>
                  <a:srgbClr val="000000"/>
                </a:solidFill>
              </a:rPr>
              <a:t>이메일이나 전화를 통한 개별 문의는 받지 않습니다.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504000" marR="0" lvl="1" indent="-25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▪"/>
            </a:pPr>
            <a:r>
              <a:rPr lang="en-US" sz="1800" i="0" u="none" strike="noStrike" cap="none">
                <a:solidFill>
                  <a:srgbClr val="000000"/>
                </a:solidFill>
              </a:rPr>
              <a:t>UBUNTU/ ROS 관련 설치 문의는 받지 않습니다.</a:t>
            </a:r>
            <a:endParaRPr sz="1800" i="0" u="none" strike="noStrike" cap="non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"/>
          <p:cNvSpPr/>
          <p:nvPr/>
        </p:nvSpPr>
        <p:spPr>
          <a:xfrm>
            <a:off x="966240" y="2053440"/>
            <a:ext cx="7963920" cy="104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strike="noStrike">
                <a:solidFill>
                  <a:srgbClr val="1C314E"/>
                </a:solidFill>
              </a:rPr>
              <a:t>보고서 과제 </a:t>
            </a:r>
            <a:endParaRPr sz="1800" strike="noStrike">
              <a:solidFill>
                <a:srgbClr val="000000"/>
              </a:solidFill>
            </a:endParaRPr>
          </a:p>
        </p:txBody>
      </p:sp>
      <p:cxnSp>
        <p:nvCxnSpPr>
          <p:cNvPr id="196" name="Google Shape;196;p5"/>
          <p:cNvCxnSpPr/>
          <p:nvPr/>
        </p:nvCxnSpPr>
        <p:spPr>
          <a:xfrm>
            <a:off x="745560" y="3434400"/>
            <a:ext cx="8406000" cy="360"/>
          </a:xfrm>
          <a:prstGeom prst="straightConnector1">
            <a:avLst/>
          </a:prstGeom>
          <a:noFill/>
          <a:ln w="12600" cap="flat" cmpd="sng">
            <a:solidFill>
              <a:srgbClr val="3F315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5"/>
          <p:cNvSpPr/>
          <p:nvPr/>
        </p:nvSpPr>
        <p:spPr>
          <a:xfrm>
            <a:off x="7099200" y="635652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347480" y="3774240"/>
            <a:ext cx="7470360" cy="104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5"/>
          <p:cNvSpPr/>
          <p:nvPr/>
        </p:nvSpPr>
        <p:spPr>
          <a:xfrm>
            <a:off x="745920" y="3774240"/>
            <a:ext cx="8404920" cy="647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strike="noStrike">
                <a:solidFill>
                  <a:srgbClr val="0000FF"/>
                </a:solidFill>
              </a:rPr>
              <a:t>ROS 프로그래밍 기본</a:t>
            </a:r>
            <a:endParaRPr sz="1800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6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ROS 환경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80000" marR="0" lvl="0" indent="-178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</a:pPr>
            <a:r>
              <a:rPr lang="en-US" sz="2000" strike="noStrike">
                <a:solidFill>
                  <a:srgbClr val="000000"/>
                </a:solidFill>
              </a:rPr>
              <a:t>그림 1은 ROS의 작업 공간을 나타낸 디렉토리 구조 예시입니다. </a:t>
            </a:r>
            <a:endParaRPr sz="1800" strike="noStrike">
              <a:solidFill>
                <a:srgbClr val="000000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4000" marR="0" lvl="1" indent="-25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문제1. ROS에서 작업 공간의 의미를 서술하세요.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4000" marR="0" lvl="1" indent="-25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문제2. 패키지란 무엇인지 서술하세요.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4000" marR="0" lvl="1" indent="-250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문제3. 런치파일이란 무엇인지 서술하세요.</a:t>
            </a:r>
            <a:endParaRPr sz="18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4123080" y="4571640"/>
            <a:ext cx="4148280" cy="27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그림 1. 작업 공간 구조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12240" y="1361880"/>
            <a:ext cx="4447080" cy="3208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79999" marR="0" lvl="0" indent="-17257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•"/>
            </a:pPr>
            <a:r>
              <a:rPr lang="en-US" sz="2000" b="1" strike="noStrike" dirty="0">
                <a:solidFill>
                  <a:srgbClr val="000000"/>
                </a:solidFill>
              </a:rPr>
              <a:t>문제1. </a:t>
            </a:r>
            <a:r>
              <a:rPr lang="en-US" sz="2000" b="1" strike="noStrike" dirty="0" err="1">
                <a:solidFill>
                  <a:srgbClr val="000000"/>
                </a:solidFill>
              </a:rPr>
              <a:t>ROS에서</a:t>
            </a:r>
            <a:r>
              <a:rPr lang="en-US" sz="2000" b="1" strike="noStrike" dirty="0">
                <a:solidFill>
                  <a:srgbClr val="000000"/>
                </a:solidFill>
              </a:rPr>
              <a:t> </a:t>
            </a:r>
            <a:r>
              <a:rPr lang="en-US" sz="2000" b="1" strike="noStrike" dirty="0" err="1">
                <a:solidFill>
                  <a:srgbClr val="000000"/>
                </a:solidFill>
              </a:rPr>
              <a:t>작업공간의</a:t>
            </a:r>
            <a:r>
              <a:rPr lang="en-US" sz="2000" b="1" strike="noStrike" dirty="0">
                <a:solidFill>
                  <a:srgbClr val="000000"/>
                </a:solidFill>
              </a:rPr>
              <a:t> </a:t>
            </a:r>
            <a:r>
              <a:rPr lang="en-US" sz="2000" b="1" strike="noStrike" dirty="0" err="1">
                <a:solidFill>
                  <a:srgbClr val="000000"/>
                </a:solidFill>
              </a:rPr>
              <a:t>의미를</a:t>
            </a:r>
            <a:r>
              <a:rPr lang="en-US" sz="2000" b="1" strike="noStrike" dirty="0">
                <a:solidFill>
                  <a:srgbClr val="000000"/>
                </a:solidFill>
              </a:rPr>
              <a:t> </a:t>
            </a:r>
            <a:r>
              <a:rPr lang="en-US" sz="2000" b="1" strike="noStrike" dirty="0" err="1">
                <a:solidFill>
                  <a:srgbClr val="000000"/>
                </a:solidFill>
              </a:rPr>
              <a:t>서술하세요</a:t>
            </a:r>
            <a:r>
              <a:rPr lang="en-US" sz="2000" b="1" strike="noStrike" dirty="0">
                <a:solidFill>
                  <a:srgbClr val="000000"/>
                </a:solidFill>
              </a:rPr>
              <a:t>.</a:t>
            </a:r>
          </a:p>
          <a:p>
            <a:pPr marL="742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</a:pPr>
            <a:endParaRPr lang="en-US" sz="1900" b="1" dirty="0"/>
          </a:p>
          <a:p>
            <a:pPr marL="7429" lvl="0">
              <a:buSzPts val="1900"/>
            </a:pPr>
            <a:r>
              <a:rPr lang="ko-KR" altLang="en-US" sz="1750" dirty="0"/>
              <a:t>작업공간은 자신이 만드는 패키지의 소스 파일을 보관</a:t>
            </a:r>
            <a:r>
              <a:rPr lang="en-US" altLang="ko-KR" sz="1750" dirty="0"/>
              <a:t>, </a:t>
            </a:r>
            <a:r>
              <a:rPr lang="ko-KR" altLang="en-US" sz="1750" dirty="0"/>
              <a:t>관리하고</a:t>
            </a:r>
            <a:r>
              <a:rPr lang="en-US" altLang="ko-KR" sz="1750" dirty="0"/>
              <a:t>, </a:t>
            </a:r>
            <a:r>
              <a:rPr lang="ko-KR" altLang="en-US" sz="1750" dirty="0"/>
              <a:t>빌드까지 하는 폴더이다</a:t>
            </a:r>
            <a:r>
              <a:rPr lang="en-US" altLang="ko-KR" sz="1750" dirty="0"/>
              <a:t>. </a:t>
            </a:r>
            <a:r>
              <a:rPr lang="ko-KR" altLang="en-US" sz="1750" dirty="0"/>
              <a:t>패키지를 만들려면 작업공간을 만들어야 하고 보통 자신의 홈 폴더에 만든다</a:t>
            </a:r>
            <a:r>
              <a:rPr lang="en-US" altLang="ko-KR" sz="1750" dirty="0"/>
              <a:t>.</a:t>
            </a:r>
          </a:p>
          <a:p>
            <a:pPr marL="7429" lvl="0">
              <a:buSzPts val="1900"/>
            </a:pPr>
            <a:r>
              <a:rPr lang="ko-KR" altLang="en-US" sz="1750" dirty="0"/>
              <a:t>작업공간을 생성하면 </a:t>
            </a:r>
            <a:r>
              <a:rPr lang="en-US" altLang="ko-KR" sz="1750" dirty="0" err="1"/>
              <a:t>src</a:t>
            </a:r>
            <a:r>
              <a:rPr lang="en-US" altLang="ko-KR" sz="1750" dirty="0"/>
              <a:t>, build, </a:t>
            </a:r>
            <a:r>
              <a:rPr lang="en-US" altLang="ko-KR" sz="1750" dirty="0" err="1"/>
              <a:t>devel</a:t>
            </a:r>
            <a:r>
              <a:rPr lang="ko-KR" altLang="en-US" sz="1750" dirty="0"/>
              <a:t>라는 폴더가 만들어진다</a:t>
            </a:r>
            <a:r>
              <a:rPr lang="en-US" altLang="ko-KR" sz="1750" dirty="0"/>
              <a:t>.</a:t>
            </a:r>
          </a:p>
          <a:p>
            <a:pPr marL="7429" lvl="0">
              <a:buSzPts val="1900"/>
            </a:pPr>
            <a:endParaRPr lang="en-US" altLang="ko-KR" sz="1000" dirty="0"/>
          </a:p>
          <a:p>
            <a:pPr marL="7429" lvl="0">
              <a:buSzPts val="1900"/>
            </a:pPr>
            <a:r>
              <a:rPr lang="en-US" altLang="ko-KR" sz="1750" dirty="0"/>
              <a:t>-</a:t>
            </a:r>
            <a:r>
              <a:rPr lang="ko-KR" altLang="en-US" sz="1750" dirty="0"/>
              <a:t>소스 공간</a:t>
            </a:r>
            <a:r>
              <a:rPr lang="en-US" altLang="ko-KR" sz="1750" dirty="0"/>
              <a:t>(</a:t>
            </a:r>
            <a:r>
              <a:rPr lang="en-US" altLang="ko-KR" sz="1750" dirty="0" err="1"/>
              <a:t>src</a:t>
            </a:r>
            <a:r>
              <a:rPr lang="en-US" altLang="ko-KR" sz="1750" dirty="0"/>
              <a:t>): </a:t>
            </a:r>
            <a:r>
              <a:rPr lang="ko-KR" altLang="en-US" sz="1750" dirty="0"/>
              <a:t>소스 공간</a:t>
            </a:r>
            <a:r>
              <a:rPr lang="en-US" altLang="ko-KR" sz="1750" dirty="0"/>
              <a:t>(</a:t>
            </a:r>
            <a:r>
              <a:rPr lang="en-US" altLang="ko-KR" sz="1750" dirty="0" err="1"/>
              <a:t>src</a:t>
            </a:r>
            <a:r>
              <a:rPr lang="en-US" altLang="ko-KR" sz="1750" dirty="0"/>
              <a:t>)</a:t>
            </a:r>
            <a:r>
              <a:rPr lang="ko-KR" altLang="en-US" sz="1750" dirty="0"/>
              <a:t>은 패키지</a:t>
            </a:r>
            <a:r>
              <a:rPr lang="en-US" altLang="ko-KR" sz="1750" dirty="0"/>
              <a:t>, </a:t>
            </a:r>
            <a:r>
              <a:rPr lang="ko-KR" altLang="en-US" sz="1750" dirty="0"/>
              <a:t>프로젝트</a:t>
            </a:r>
            <a:r>
              <a:rPr lang="en-US" altLang="ko-KR" sz="1750" dirty="0"/>
              <a:t>, </a:t>
            </a:r>
            <a:r>
              <a:rPr lang="ko-KR" altLang="en-US" sz="1750" dirty="0"/>
              <a:t>복제</a:t>
            </a:r>
            <a:r>
              <a:rPr lang="en-US" altLang="ko-KR" sz="1750" dirty="0"/>
              <a:t>, </a:t>
            </a:r>
            <a:r>
              <a:rPr lang="ko-KR" altLang="en-US" sz="1750" dirty="0"/>
              <a:t>패키지 등을 넣는 곳이다</a:t>
            </a:r>
            <a:r>
              <a:rPr lang="en-US" altLang="ko-KR" sz="1750" dirty="0"/>
              <a:t>.</a:t>
            </a:r>
          </a:p>
          <a:p>
            <a:pPr marL="7429" lvl="0">
              <a:buSzPts val="1900"/>
            </a:pPr>
            <a:r>
              <a:rPr lang="en-US" altLang="ko-KR" sz="1750" dirty="0"/>
              <a:t>	           </a:t>
            </a:r>
            <a:r>
              <a:rPr lang="ko-KR" altLang="en-US" sz="1750" dirty="0"/>
              <a:t>이 영역의 파일 중에서 가장 중요한 파일은 </a:t>
            </a:r>
            <a:r>
              <a:rPr lang="en-US" altLang="ko-KR" sz="1750" dirty="0"/>
              <a:t>CMakeLosts.txt</a:t>
            </a:r>
            <a:r>
              <a:rPr lang="ko-KR" altLang="en-US" sz="1750" dirty="0"/>
              <a:t>이다</a:t>
            </a:r>
            <a:r>
              <a:rPr lang="en-US" altLang="ko-KR" sz="1750" dirty="0"/>
              <a:t>.</a:t>
            </a:r>
          </a:p>
          <a:p>
            <a:pPr marL="7429" lvl="0">
              <a:buSzPts val="1900"/>
            </a:pPr>
            <a:r>
              <a:rPr lang="en-US" altLang="ko-KR" sz="1750" dirty="0"/>
              <a:t>	            </a:t>
            </a:r>
            <a:r>
              <a:rPr lang="en-US" altLang="ko-KR" sz="1750" dirty="0" err="1"/>
              <a:t>src</a:t>
            </a:r>
            <a:r>
              <a:rPr lang="ko-KR" altLang="en-US" sz="1750" dirty="0"/>
              <a:t>폴더에는 이 파일이 있는데 그 이유는 작업공간에서 패키지를 구성할 </a:t>
            </a:r>
            <a:r>
              <a:rPr lang="en-US" altLang="ko-KR" sz="1750" dirty="0"/>
              <a:t>	            </a:t>
            </a:r>
            <a:r>
              <a:rPr lang="ko-KR" altLang="en-US" sz="1750" dirty="0"/>
              <a:t>때 </a:t>
            </a:r>
            <a:r>
              <a:rPr lang="en-US" altLang="ko-KR" sz="1750" dirty="0" err="1"/>
              <a:t>cmake</a:t>
            </a:r>
            <a:r>
              <a:rPr lang="ko-KR" altLang="en-US" sz="1750" dirty="0"/>
              <a:t>에 의해 </a:t>
            </a:r>
            <a:r>
              <a:rPr lang="en-US" altLang="ko-KR" sz="1750" dirty="0" err="1"/>
              <a:t>src</a:t>
            </a:r>
            <a:r>
              <a:rPr lang="ko-KR" altLang="en-US" sz="1750" dirty="0"/>
              <a:t>폴더가 컴파일되기 때문이다</a:t>
            </a:r>
            <a:r>
              <a:rPr lang="en-US" altLang="ko-KR" sz="1750" dirty="0"/>
              <a:t>. </a:t>
            </a:r>
            <a:r>
              <a:rPr lang="ko-KR" altLang="en-US" sz="1750" dirty="0"/>
              <a:t>이 파일은 </a:t>
            </a:r>
            <a:r>
              <a:rPr lang="en-US" altLang="ko-KR" sz="1750" dirty="0"/>
              <a:t>		            </a:t>
            </a:r>
            <a:r>
              <a:rPr lang="en-US" altLang="ko-KR" sz="1750" dirty="0" err="1"/>
              <a:t>catkin_init_workspace</a:t>
            </a:r>
            <a:r>
              <a:rPr lang="en-US" altLang="ko-KR" sz="1750" dirty="0"/>
              <a:t> </a:t>
            </a:r>
            <a:r>
              <a:rPr lang="ko-KR" altLang="en-US" sz="1750" dirty="0"/>
              <a:t>명령에 의해 생성된다</a:t>
            </a:r>
            <a:r>
              <a:rPr lang="en-US" altLang="ko-KR" sz="1750" dirty="0"/>
              <a:t>.</a:t>
            </a:r>
          </a:p>
          <a:p>
            <a:pPr marL="7429" lvl="0">
              <a:buSzPts val="1900"/>
            </a:pPr>
            <a:r>
              <a:rPr lang="en-US" altLang="ko-KR" sz="1750" dirty="0"/>
              <a:t>-</a:t>
            </a:r>
            <a:r>
              <a:rPr lang="ko-KR" altLang="en-US" sz="1750" dirty="0" err="1"/>
              <a:t>빌드공간</a:t>
            </a:r>
            <a:r>
              <a:rPr lang="en-US" altLang="ko-KR" sz="1750" dirty="0">
                <a:sym typeface="Wingdings" panose="05000000000000000000" pitchFamily="2" charset="2"/>
              </a:rPr>
              <a:t>(build) :</a:t>
            </a:r>
            <a:r>
              <a:rPr lang="en-US" altLang="ko-KR" sz="1750" dirty="0"/>
              <a:t> build</a:t>
            </a:r>
            <a:r>
              <a:rPr lang="ko-KR" altLang="en-US" sz="1750" dirty="0"/>
              <a:t>폴더에는</a:t>
            </a:r>
            <a:r>
              <a:rPr lang="en-US" altLang="ko-KR" sz="1750" dirty="0" err="1"/>
              <a:t>cmake</a:t>
            </a:r>
            <a:r>
              <a:rPr lang="ko-KR" altLang="en-US" sz="1750" dirty="0"/>
              <a:t>와 </a:t>
            </a:r>
            <a:r>
              <a:rPr lang="en-US" altLang="ko-KR" sz="1750" dirty="0"/>
              <a:t>catkin</a:t>
            </a:r>
            <a:r>
              <a:rPr lang="ko-KR" altLang="en-US" sz="1750" dirty="0"/>
              <a:t>이 우리의 패키지와 프로젝트에 대한</a:t>
            </a:r>
          </a:p>
          <a:p>
            <a:pPr marL="7429" lvl="0">
              <a:buSzPts val="1900"/>
            </a:pPr>
            <a:r>
              <a:rPr lang="ko-KR" altLang="en-US" sz="1750" dirty="0"/>
              <a:t>	    </a:t>
            </a:r>
            <a:r>
              <a:rPr lang="en-US" altLang="ko-KR" sz="1750" dirty="0"/>
              <a:t>	</a:t>
            </a:r>
            <a:r>
              <a:rPr lang="ko-KR" altLang="en-US" sz="1750" dirty="0"/>
              <a:t>캐시 정보</a:t>
            </a:r>
            <a:r>
              <a:rPr lang="en-US" altLang="ko-KR" sz="1750" dirty="0"/>
              <a:t>, </a:t>
            </a:r>
            <a:r>
              <a:rPr lang="ko-KR" altLang="en-US" sz="1750" dirty="0"/>
              <a:t>설정</a:t>
            </a:r>
            <a:r>
              <a:rPr lang="en-US" altLang="ko-KR" sz="1750" dirty="0"/>
              <a:t>, </a:t>
            </a:r>
            <a:r>
              <a:rPr lang="ko-KR" altLang="en-US" sz="1750" dirty="0"/>
              <a:t>그리고 다른 매개 파일들을 보관한다</a:t>
            </a:r>
            <a:r>
              <a:rPr lang="en-US" altLang="ko-KR" sz="1750" dirty="0"/>
              <a:t>.</a:t>
            </a:r>
          </a:p>
          <a:p>
            <a:pPr marL="7429" lvl="0">
              <a:buSzPts val="1900"/>
            </a:pPr>
            <a:r>
              <a:rPr lang="en-US" altLang="ko-KR" sz="1750" dirty="0"/>
              <a:t>-</a:t>
            </a:r>
            <a:r>
              <a:rPr lang="ko-KR" altLang="en-US" sz="1750" dirty="0"/>
              <a:t>개발 공간</a:t>
            </a:r>
            <a:r>
              <a:rPr lang="en-US" altLang="ko-KR" sz="1750" dirty="0"/>
              <a:t>(</a:t>
            </a:r>
            <a:r>
              <a:rPr lang="en-US" altLang="ko-KR" sz="1750" dirty="0" err="1"/>
              <a:t>devel</a:t>
            </a:r>
            <a:r>
              <a:rPr lang="en-US" altLang="ko-KR" sz="1750" dirty="0"/>
              <a:t>): </a:t>
            </a:r>
            <a:r>
              <a:rPr lang="en-US" altLang="ko-KR" sz="1750" dirty="0" err="1"/>
              <a:t>devel</a:t>
            </a:r>
            <a:r>
              <a:rPr lang="en-US" altLang="ko-KR" sz="1750" dirty="0"/>
              <a:t> </a:t>
            </a:r>
            <a:r>
              <a:rPr lang="ko-KR" altLang="en-US" sz="1750" dirty="0"/>
              <a:t>폴더는 </a:t>
            </a:r>
            <a:r>
              <a:rPr lang="ko-KR" altLang="en-US" sz="1750" dirty="0" err="1"/>
              <a:t>컴파일된</a:t>
            </a:r>
            <a:r>
              <a:rPr lang="ko-KR" altLang="en-US" sz="1750" dirty="0"/>
              <a:t> 프로그램들을 보관한다</a:t>
            </a:r>
            <a:r>
              <a:rPr lang="en-US" altLang="ko-KR" sz="1750" dirty="0"/>
              <a:t>. </a:t>
            </a:r>
            <a:r>
              <a:rPr lang="ko-KR" altLang="en-US" sz="1750" dirty="0"/>
              <a:t>이 폴더는 저장하는 </a:t>
            </a:r>
            <a:r>
              <a:rPr lang="en-US" altLang="ko-KR" sz="1750" dirty="0"/>
              <a:t>		</a:t>
            </a:r>
            <a:r>
              <a:rPr lang="ko-KR" altLang="en-US" sz="1750" dirty="0"/>
              <a:t>과정 없이 프로그램을 테스트할 때 사용되며</a:t>
            </a:r>
            <a:r>
              <a:rPr lang="en-US" altLang="ko-KR" sz="1750" dirty="0"/>
              <a:t>, </a:t>
            </a:r>
            <a:r>
              <a:rPr lang="ko-KR" altLang="en-US" sz="1750" dirty="0"/>
              <a:t>테스트가 끝나면 다른 </a:t>
            </a:r>
            <a:r>
              <a:rPr lang="en-US" altLang="ko-KR" sz="1750" dirty="0"/>
              <a:t>		</a:t>
            </a:r>
            <a:r>
              <a:rPr lang="ko-KR" altLang="en-US" sz="1750" dirty="0"/>
              <a:t>개발자들과 공유하기 위해 그 패키지를 저장하거나 보낼 수 있다</a:t>
            </a:r>
            <a:r>
              <a:rPr lang="en-US" altLang="ko-KR" sz="1750" dirty="0"/>
              <a:t>.</a:t>
            </a:r>
          </a:p>
          <a:p>
            <a:pPr marL="7429" lvl="0">
              <a:buSzPts val="1900"/>
            </a:pPr>
            <a:endParaRPr lang="en-US" altLang="ko-KR" sz="1000" dirty="0"/>
          </a:p>
          <a:p>
            <a:pPr marL="7429" lvl="0">
              <a:buSzPts val="1900"/>
            </a:pPr>
            <a:r>
              <a:rPr lang="ko-KR" altLang="en-US" sz="1750" dirty="0"/>
              <a:t>작업 공간은 여러 개를 가질 수 있지만 한 번에 하나의 작업 공간에서만 작업할 수 있다</a:t>
            </a:r>
            <a:r>
              <a:rPr lang="en-US" altLang="ko-KR" sz="1750" dirty="0"/>
              <a:t>.</a:t>
            </a:r>
          </a:p>
          <a:p>
            <a:pPr marL="7429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</a:pPr>
            <a:endParaRPr lang="ko-KR" altLang="en-US" sz="19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79999" lvl="0" indent="-178920">
              <a:buSzPts val="2000"/>
              <a:buChar char="•"/>
            </a:pPr>
            <a:r>
              <a:rPr lang="ko-KR" altLang="en-US" sz="2000" b="1" dirty="0"/>
              <a:t>문제</a:t>
            </a:r>
            <a:r>
              <a:rPr lang="en-US" altLang="ko-KR" sz="2000" b="1" dirty="0"/>
              <a:t>2. </a:t>
            </a:r>
            <a:r>
              <a:rPr lang="ko-KR" altLang="en-US" sz="2000" b="1" dirty="0"/>
              <a:t>패키지란 무엇인지 서술하세요</a:t>
            </a:r>
            <a:r>
              <a:rPr lang="en-US" altLang="ko-KR" sz="2000" b="1" dirty="0"/>
              <a:t>.</a:t>
            </a:r>
            <a:endParaRPr lang="ko-KR" altLang="en-US" sz="2000" b="1" dirty="0"/>
          </a:p>
          <a:p>
            <a:pPr marL="457200" lvl="0"/>
            <a:endParaRPr lang="ko-KR" altLang="en-US" sz="2400" b="1" dirty="0"/>
          </a:p>
          <a:p>
            <a:pPr marL="1080" lvl="0"/>
            <a:r>
              <a:rPr lang="en-US" altLang="ko-KR" sz="1750" dirty="0"/>
              <a:t>ROS</a:t>
            </a:r>
            <a:r>
              <a:rPr lang="ko-KR" altLang="en-US" sz="1750" dirty="0"/>
              <a:t>는 코드</a:t>
            </a:r>
            <a:r>
              <a:rPr lang="en-US" altLang="ko-KR" sz="1750" dirty="0"/>
              <a:t>, </a:t>
            </a:r>
            <a:r>
              <a:rPr lang="ko-KR" altLang="en-US" sz="1750" dirty="0"/>
              <a:t>데이터와 문서가 조합되어 있는 패키지로</a:t>
            </a:r>
            <a:r>
              <a:rPr lang="en-US" altLang="ko-KR" sz="1750" dirty="0"/>
              <a:t>, </a:t>
            </a:r>
            <a:r>
              <a:rPr lang="ko-KR" altLang="en-US" sz="1750" dirty="0"/>
              <a:t>패키지는  </a:t>
            </a:r>
            <a:r>
              <a:rPr lang="en-US" altLang="ko-KR" sz="1750" dirty="0"/>
              <a:t>ROS</a:t>
            </a:r>
            <a:r>
              <a:rPr lang="ko-KR" altLang="en-US" sz="1750" dirty="0"/>
              <a:t>를 구성하는 기본 단위이다</a:t>
            </a:r>
            <a:r>
              <a:rPr lang="en-US" altLang="ko-KR" sz="1750" dirty="0"/>
              <a:t>. </a:t>
            </a:r>
            <a:r>
              <a:rPr lang="ko-KR" altLang="en-US" sz="1750" dirty="0"/>
              <a:t>즉</a:t>
            </a:r>
            <a:r>
              <a:rPr lang="en-US" altLang="ko-KR" sz="1750" dirty="0"/>
              <a:t>, </a:t>
            </a:r>
            <a:r>
              <a:rPr lang="ko-KR" altLang="en-US" sz="1750" dirty="0"/>
              <a:t>패키지는 노드</a:t>
            </a:r>
            <a:r>
              <a:rPr lang="en-US" altLang="ko-KR" sz="1750" dirty="0"/>
              <a:t>, </a:t>
            </a:r>
            <a:r>
              <a:rPr lang="ko-KR" altLang="en-US" sz="1750" dirty="0"/>
              <a:t>라이브러리</a:t>
            </a:r>
            <a:r>
              <a:rPr lang="en-US" altLang="ko-KR" sz="1750" dirty="0"/>
              <a:t>, </a:t>
            </a:r>
            <a:r>
              <a:rPr lang="ko-KR" altLang="en-US" sz="1750" dirty="0"/>
              <a:t>환경설정 파일들을 통합하는 최소의 빌드 단위이며 배포단위이다</a:t>
            </a:r>
            <a:r>
              <a:rPr lang="en-US" altLang="ko-KR" sz="1750" dirty="0"/>
              <a:t>.</a:t>
            </a:r>
          </a:p>
          <a:p>
            <a:pPr marL="1080" lvl="0"/>
            <a:endParaRPr lang="ko-KR" altLang="en-US" sz="800" dirty="0"/>
          </a:p>
          <a:p>
            <a:pPr marL="1080" lvl="0"/>
            <a:r>
              <a:rPr lang="en-US" altLang="ko-KR" sz="1750" dirty="0"/>
              <a:t>ROS </a:t>
            </a:r>
            <a:r>
              <a:rPr lang="ko-KR" altLang="en-US" sz="1750" dirty="0"/>
              <a:t>생태계에서 패키지는 공개 저장소에 저장된 공용으로 사용할 수 있는 수천 가지 패키지가 있으며 더 많은 수천 가지 패키지는 비공개 상태로 존재한다</a:t>
            </a:r>
            <a:r>
              <a:rPr lang="en-US" altLang="ko-KR" sz="1750" dirty="0"/>
              <a:t>.</a:t>
            </a:r>
          </a:p>
          <a:p>
            <a:pPr marL="1080" lvl="0"/>
            <a:r>
              <a:rPr lang="ko-KR" altLang="en-US" sz="1750" dirty="0"/>
              <a:t>패키지는 작업 공간 내부의 소스공간</a:t>
            </a:r>
            <a:r>
              <a:rPr lang="en-US" altLang="ko-KR" sz="1750" dirty="0"/>
              <a:t>(</a:t>
            </a:r>
            <a:r>
              <a:rPr lang="en-US" altLang="ko-KR" sz="1750" dirty="0" err="1"/>
              <a:t>src</a:t>
            </a:r>
            <a:r>
              <a:rPr lang="en-US" altLang="ko-KR" sz="1750" dirty="0"/>
              <a:t>)</a:t>
            </a:r>
            <a:r>
              <a:rPr lang="ko-KR" altLang="en-US" sz="1750" dirty="0"/>
              <a:t>에 둔다</a:t>
            </a:r>
            <a:r>
              <a:rPr lang="en-US" altLang="ko-KR" sz="1750" dirty="0"/>
              <a:t>.</a:t>
            </a:r>
          </a:p>
          <a:p>
            <a:pPr marL="1080" lvl="0"/>
            <a:endParaRPr lang="ko-KR" altLang="en-US" sz="800" dirty="0"/>
          </a:p>
          <a:p>
            <a:pPr marL="1080" lvl="0"/>
            <a:r>
              <a:rPr lang="ko-KR" altLang="en-US" sz="1750" dirty="0"/>
              <a:t>패키지는 사용자가 직접 만들 수 있으며 각 패키지 디렉터리는 </a:t>
            </a:r>
            <a:r>
              <a:rPr lang="en-US" altLang="ko-KR" sz="1750" dirty="0"/>
              <a:t>CMakeLists.txt</a:t>
            </a:r>
            <a:r>
              <a:rPr lang="ko-KR" altLang="en-US" sz="1750" dirty="0"/>
              <a:t>와 패키지 내용과 </a:t>
            </a:r>
            <a:r>
              <a:rPr lang="en-US" altLang="ko-KR" sz="1750" dirty="0"/>
              <a:t>catkin</a:t>
            </a:r>
            <a:r>
              <a:rPr lang="ko-KR" altLang="en-US" sz="1750" dirty="0"/>
              <a:t>이 어떻게 연동되어야 하는지를 설명하는 </a:t>
            </a:r>
            <a:r>
              <a:rPr lang="en-US" altLang="ko-KR" sz="1750" dirty="0"/>
              <a:t>package.xml</a:t>
            </a:r>
            <a:r>
              <a:rPr lang="ko-KR" altLang="en-US" sz="1750" dirty="0"/>
              <a:t>파일을 포함해야 한다</a:t>
            </a:r>
            <a:r>
              <a:rPr lang="en-US" altLang="ko-KR" sz="1750" dirty="0"/>
              <a:t>.</a:t>
            </a:r>
          </a:p>
          <a:p>
            <a:pPr marL="1080" lvl="0"/>
            <a:endParaRPr lang="ko-KR" altLang="en-US" sz="800" dirty="0"/>
          </a:p>
          <a:p>
            <a:pPr marL="1080" lvl="0"/>
            <a:r>
              <a:rPr lang="ko-KR" altLang="en-US" sz="1750" dirty="0"/>
              <a:t>공식 패키지로 등록된 패키지 수는 </a:t>
            </a:r>
            <a:r>
              <a:rPr lang="en-US" altLang="ko-KR" sz="1750" dirty="0"/>
              <a:t>2017</a:t>
            </a:r>
            <a:r>
              <a:rPr lang="ko-KR" altLang="en-US" sz="1750" dirty="0"/>
              <a:t>년 </a:t>
            </a:r>
            <a:r>
              <a:rPr lang="en-US" altLang="ko-KR" sz="1750" dirty="0"/>
              <a:t>7</a:t>
            </a:r>
            <a:r>
              <a:rPr lang="ko-KR" altLang="en-US" sz="1750" dirty="0"/>
              <a:t>월을 기준으로 약 </a:t>
            </a:r>
            <a:r>
              <a:rPr lang="en-US" altLang="ko-KR" sz="1750" dirty="0"/>
              <a:t>2,500</a:t>
            </a:r>
            <a:r>
              <a:rPr lang="ko-KR" altLang="en-US" sz="1750" dirty="0"/>
              <a:t>개이며 그 외에도 사용자들이 개발하여 공개한 패키지는 약 </a:t>
            </a:r>
            <a:r>
              <a:rPr lang="en-US" altLang="ko-KR" sz="1750" dirty="0"/>
              <a:t>4,600</a:t>
            </a:r>
            <a:r>
              <a:rPr lang="ko-KR" altLang="en-US" sz="1750" dirty="0"/>
              <a:t>개이다</a:t>
            </a:r>
            <a:r>
              <a:rPr lang="en-US" altLang="ko-KR" sz="1750" dirty="0"/>
              <a:t>. </a:t>
            </a:r>
            <a:r>
              <a:rPr lang="ko-KR" altLang="en-US" sz="1750" dirty="0"/>
              <a:t>이러한 패키지는 메타패키지라는 공통된 목적을 지닌 패키지들을 모아둔 패키지들의 집합단위로 관리되기도 한다</a:t>
            </a:r>
            <a:r>
              <a:rPr lang="en-US" altLang="ko-KR" sz="1750" dirty="0"/>
              <a:t>.</a:t>
            </a:r>
          </a:p>
          <a:p>
            <a:pPr marL="1080" lvl="0"/>
            <a:endParaRPr lang="ko-KR" altLang="en-US" sz="800" dirty="0"/>
          </a:p>
          <a:p>
            <a:pPr marL="1080"/>
            <a:r>
              <a:rPr lang="ko-KR" altLang="en-US" sz="1750" dirty="0"/>
              <a:t>추가적으로 </a:t>
            </a:r>
            <a:r>
              <a:rPr lang="en-US" altLang="ko-KR" sz="1750" dirty="0"/>
              <a:t>ROS</a:t>
            </a:r>
            <a:r>
              <a:rPr lang="ko-KR" altLang="en-US" sz="1750" dirty="0"/>
              <a:t>의 응용프로그램은 패키지 단위로 개발되며 패키지는 최소한 하나 이상의 노드를 포함하거나 다른 패키지의 노드를 실행하기 위한 설정 파일들을 포함한다</a:t>
            </a:r>
            <a:r>
              <a:rPr lang="en-US" altLang="ko-KR" sz="1750" dirty="0"/>
              <a:t>. </a:t>
            </a:r>
            <a:r>
              <a:rPr lang="ko-KR" altLang="en-US" sz="1750" dirty="0"/>
              <a:t>또한</a:t>
            </a:r>
            <a:r>
              <a:rPr lang="en-US" altLang="ko-KR" sz="1750" dirty="0"/>
              <a:t>, </a:t>
            </a:r>
            <a:r>
              <a:rPr lang="ko-KR" altLang="en-US" sz="1750" dirty="0"/>
              <a:t>각종 프로세스를 구동하기 위한 </a:t>
            </a:r>
            <a:r>
              <a:rPr lang="en-US" altLang="ko-KR" sz="1750" dirty="0"/>
              <a:t>ROS </a:t>
            </a:r>
            <a:r>
              <a:rPr lang="ko-KR" altLang="en-US" sz="1750" dirty="0"/>
              <a:t>의존성 라이브러리</a:t>
            </a:r>
            <a:r>
              <a:rPr lang="en-US" altLang="ko-KR" sz="1750" dirty="0"/>
              <a:t>, </a:t>
            </a:r>
            <a:r>
              <a:rPr lang="ko-KR" altLang="en-US" sz="1750" dirty="0"/>
              <a:t>데이터셋</a:t>
            </a:r>
            <a:r>
              <a:rPr lang="en-US" altLang="ko-KR" sz="1750" dirty="0"/>
              <a:t>, </a:t>
            </a:r>
            <a:r>
              <a:rPr lang="ko-KR" altLang="en-US" sz="1750" dirty="0"/>
              <a:t>설정 파일 등 패키지에 필요한 모든 파일을 포함하고 있다</a:t>
            </a:r>
            <a:r>
              <a:rPr lang="en-US" altLang="ko-KR" sz="1750" dirty="0"/>
              <a:t>.</a:t>
            </a:r>
          </a:p>
          <a:p>
            <a:pPr marL="1080" lvl="0"/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8024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9"/>
          <p:cNvSpPr/>
          <p:nvPr/>
        </p:nvSpPr>
        <p:spPr>
          <a:xfrm>
            <a:off x="7560720" y="6470640"/>
            <a:ext cx="2310480" cy="36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strike="noStrike">
                <a:solidFill>
                  <a:srgbClr val="8B8B8B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9"/>
          <p:cNvSpPr/>
          <p:nvPr/>
        </p:nvSpPr>
        <p:spPr>
          <a:xfrm>
            <a:off x="398880" y="166320"/>
            <a:ext cx="9093240" cy="6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답안을 작성하세요</a:t>
            </a:r>
            <a:endParaRPr sz="1800" b="0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9"/>
          <p:cNvSpPr/>
          <p:nvPr/>
        </p:nvSpPr>
        <p:spPr>
          <a:xfrm>
            <a:off x="619200" y="939960"/>
            <a:ext cx="8872920" cy="55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79999" marR="0" lvl="0" indent="-1789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-US" sz="2000" b="1" dirty="0">
                <a:solidFill>
                  <a:srgbClr val="000000"/>
                </a:solidFill>
              </a:rPr>
              <a:t>문제3. </a:t>
            </a:r>
            <a:r>
              <a:rPr lang="en-US" sz="2000" b="1" dirty="0" err="1">
                <a:solidFill>
                  <a:srgbClr val="000000"/>
                </a:solidFill>
              </a:rPr>
              <a:t>런치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파일이란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무엇인지</a:t>
            </a: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 err="1">
                <a:solidFill>
                  <a:srgbClr val="000000"/>
                </a:solidFill>
              </a:rPr>
              <a:t>서술하세요</a:t>
            </a:r>
            <a:r>
              <a:rPr lang="en-US" sz="2000" b="1" dirty="0">
                <a:solidFill>
                  <a:srgbClr val="000000"/>
                </a:solidFill>
              </a:rPr>
              <a:t>.</a:t>
            </a:r>
            <a:endParaRPr sz="2000" b="1" dirty="0">
              <a:solidFill>
                <a:srgbClr val="000000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 dirty="0"/>
          </a:p>
          <a:p>
            <a:pPr marL="1080" lvl="0"/>
            <a:r>
              <a:rPr lang="ko-KR" altLang="en-US" sz="1750" dirty="0"/>
              <a:t>런치 파일이란 </a:t>
            </a:r>
            <a:r>
              <a:rPr lang="en-US" altLang="ko-KR" sz="1750" dirty="0" err="1"/>
              <a:t>roslaunch</a:t>
            </a:r>
            <a:r>
              <a:rPr lang="en-US" altLang="ko-KR" sz="1750" dirty="0"/>
              <a:t> </a:t>
            </a:r>
            <a:r>
              <a:rPr lang="ko-KR" altLang="en-US" sz="1750" dirty="0"/>
              <a:t>명령에 필요한 파일이다</a:t>
            </a:r>
            <a:r>
              <a:rPr lang="en-US" altLang="ko-KR" sz="1750" dirty="0"/>
              <a:t>. </a:t>
            </a:r>
            <a:r>
              <a:rPr lang="ko-KR" altLang="en-US" sz="1750" dirty="0" err="1"/>
              <a:t>로스런</a:t>
            </a:r>
            <a:r>
              <a:rPr lang="en-US" altLang="ko-KR" sz="1750" dirty="0"/>
              <a:t>(</a:t>
            </a:r>
            <a:r>
              <a:rPr lang="en-US" altLang="ko-KR" sz="1750" dirty="0" err="1"/>
              <a:t>rosrun</a:t>
            </a:r>
            <a:r>
              <a:rPr lang="en-US" altLang="ko-KR" sz="1750" dirty="0"/>
              <a:t>)</a:t>
            </a:r>
            <a:r>
              <a:rPr lang="ko-KR" altLang="en-US" sz="1750" dirty="0"/>
              <a:t>이 하나의 노드를 실행하는 명령어라면 </a:t>
            </a:r>
            <a:r>
              <a:rPr lang="ko-KR" altLang="en-US" sz="1750" dirty="0" err="1"/>
              <a:t>로스런치</a:t>
            </a:r>
            <a:r>
              <a:rPr lang="en-US" altLang="ko-KR" sz="1750" dirty="0"/>
              <a:t>(</a:t>
            </a:r>
            <a:r>
              <a:rPr lang="en-US" altLang="ko-KR" sz="1750" dirty="0" err="1"/>
              <a:t>roslaunch</a:t>
            </a:r>
            <a:r>
              <a:rPr lang="en-US" altLang="ko-KR" sz="1750" dirty="0"/>
              <a:t>)</a:t>
            </a:r>
            <a:r>
              <a:rPr lang="ko-KR" altLang="en-US" sz="1750" dirty="0"/>
              <a:t>는 복수의 노드를 실행하는 명령어이다</a:t>
            </a:r>
            <a:r>
              <a:rPr lang="en-US" altLang="ko-KR" sz="1750" dirty="0"/>
              <a:t>.</a:t>
            </a:r>
          </a:p>
          <a:p>
            <a:pPr marL="1080" lvl="0"/>
            <a:r>
              <a:rPr lang="ko-KR" altLang="en-US" sz="1750" dirty="0"/>
              <a:t>런치 파일 내부에 실행시킬 노드들과 환경변수</a:t>
            </a:r>
            <a:r>
              <a:rPr lang="en-US" altLang="ko-KR" sz="1750" dirty="0"/>
              <a:t>, </a:t>
            </a:r>
            <a:r>
              <a:rPr lang="ko-KR" altLang="en-US" sz="1750" dirty="0" err="1"/>
              <a:t>파라미터값</a:t>
            </a:r>
            <a:r>
              <a:rPr lang="ko-KR" altLang="en-US" sz="1750" dirty="0"/>
              <a:t> 등을 </a:t>
            </a:r>
            <a:r>
              <a:rPr lang="ko-KR" altLang="en-US" sz="1750" dirty="0" err="1"/>
              <a:t>설정해놓으면</a:t>
            </a:r>
            <a:r>
              <a:rPr lang="ko-KR" altLang="en-US" sz="1750" dirty="0"/>
              <a:t> </a:t>
            </a:r>
            <a:r>
              <a:rPr lang="en-US" altLang="ko-KR" sz="1750" dirty="0" err="1"/>
              <a:t>roslaunch</a:t>
            </a:r>
            <a:r>
              <a:rPr lang="en-US" altLang="ko-KR" sz="1750" dirty="0"/>
              <a:t> </a:t>
            </a:r>
            <a:r>
              <a:rPr lang="ko-KR" altLang="en-US" sz="1750" dirty="0"/>
              <a:t>명령 시 적용된다</a:t>
            </a:r>
            <a:r>
              <a:rPr lang="en-US" altLang="ko-KR" sz="1750" dirty="0"/>
              <a:t>.</a:t>
            </a:r>
          </a:p>
          <a:p>
            <a:pPr marL="1080" lvl="0"/>
            <a:endParaRPr lang="en-US" altLang="ko-KR" sz="800" dirty="0"/>
          </a:p>
          <a:p>
            <a:pPr marL="1080" lvl="0"/>
            <a:r>
              <a:rPr lang="en-US" altLang="ko-KR" sz="1750" dirty="0"/>
              <a:t>XML </a:t>
            </a:r>
            <a:r>
              <a:rPr lang="ko-KR" altLang="en-US" sz="1750" dirty="0"/>
              <a:t>기반으로 되어 있으며 관습적으로 </a:t>
            </a:r>
            <a:r>
              <a:rPr lang="en-US" altLang="ko-KR" sz="1750" dirty="0" err="1"/>
              <a:t>roslaunch</a:t>
            </a:r>
            <a:r>
              <a:rPr lang="en-US" altLang="ko-KR" sz="1750" dirty="0"/>
              <a:t> XML</a:t>
            </a:r>
            <a:r>
              <a:rPr lang="ko-KR" altLang="en-US" sz="1750" dirty="0"/>
              <a:t>파일은 </a:t>
            </a:r>
            <a:r>
              <a:rPr lang="en-US" altLang="ko-KR" sz="1750" dirty="0"/>
              <a:t>.launch </a:t>
            </a:r>
            <a:r>
              <a:rPr lang="ko-KR" altLang="en-US" sz="1750" dirty="0"/>
              <a:t>확장자를 가지며 ‘시작 </a:t>
            </a:r>
            <a:r>
              <a:rPr lang="ko-KR" altLang="en-US" sz="1750" dirty="0" err="1"/>
              <a:t>파일’이라</a:t>
            </a:r>
            <a:r>
              <a:rPr lang="ko-KR" altLang="en-US" sz="1750" dirty="0"/>
              <a:t> 불린다</a:t>
            </a:r>
            <a:r>
              <a:rPr lang="en-US" altLang="ko-KR" sz="1750" dirty="0"/>
              <a:t>. </a:t>
            </a:r>
            <a:r>
              <a:rPr lang="ko-KR" altLang="en-US" sz="1750" dirty="0"/>
              <a:t>예를 들어</a:t>
            </a:r>
            <a:r>
              <a:rPr lang="en-US" altLang="ko-KR" sz="1750" dirty="0"/>
              <a:t>, </a:t>
            </a:r>
            <a:r>
              <a:rPr lang="ko-KR" altLang="en-US" sz="1750" dirty="0"/>
              <a:t>우리가 예선 과제로 실행한 런치 파일의 내용은 아래와 같다</a:t>
            </a:r>
            <a:r>
              <a:rPr lang="en-US" altLang="ko-KR" sz="1750" dirty="0"/>
              <a:t>.</a:t>
            </a:r>
          </a:p>
          <a:p>
            <a:pPr marL="1080" lvl="0"/>
            <a:r>
              <a:rPr lang="en-US" altLang="ko-KR" sz="1750" dirty="0"/>
              <a:t>&lt;launch&gt;</a:t>
            </a:r>
            <a:endParaRPr lang="ko-KR" altLang="en-US" sz="1750" dirty="0"/>
          </a:p>
          <a:p>
            <a:pPr marL="1080" lvl="0"/>
            <a:r>
              <a:rPr lang="en-US" altLang="ko-KR" sz="1750" dirty="0"/>
              <a:t>&lt;node name="simulator" pkg="</a:t>
            </a:r>
            <a:r>
              <a:rPr lang="en-US" altLang="ko-KR" sz="1750" dirty="0" err="1"/>
              <a:t>xycar_sim_drive</a:t>
            </a:r>
            <a:r>
              <a:rPr lang="en-US" altLang="ko-KR" sz="1750" dirty="0"/>
              <a:t>" type="main.py" output="screen"/&gt;</a:t>
            </a:r>
            <a:endParaRPr lang="ko-KR" altLang="en-US" sz="1750" dirty="0"/>
          </a:p>
          <a:p>
            <a:pPr marL="1080" lvl="0"/>
            <a:r>
              <a:rPr lang="en-US" altLang="ko-KR" sz="1750" dirty="0"/>
              <a:t>&lt;node name="driver" pkg="</a:t>
            </a:r>
            <a:r>
              <a:rPr lang="en-US" altLang="ko-KR" sz="1750" dirty="0" err="1"/>
              <a:t>xycar_sim_drive</a:t>
            </a:r>
            <a:r>
              <a:rPr lang="en-US" altLang="ko-KR" sz="1750" dirty="0"/>
              <a:t>" type="rule_driver.py" output="screen"/&gt;</a:t>
            </a:r>
            <a:endParaRPr lang="ko-KR" altLang="en-US" sz="1750" dirty="0"/>
          </a:p>
          <a:p>
            <a:pPr marL="1080" lvl="0"/>
            <a:r>
              <a:rPr lang="en-US" altLang="ko-KR" sz="1750" dirty="0"/>
              <a:t>&lt;/launch&gt;</a:t>
            </a:r>
            <a:endParaRPr lang="ko-KR" altLang="en-US" sz="1750" dirty="0"/>
          </a:p>
          <a:p>
            <a:pPr marL="1080" lvl="0"/>
            <a:r>
              <a:rPr lang="ko-KR" altLang="en-US" sz="1750" dirty="0"/>
              <a:t>내용을 살펴보면 이렇다</a:t>
            </a:r>
            <a:r>
              <a:rPr lang="en-US" altLang="ko-KR" sz="1750" dirty="0"/>
              <a:t>. </a:t>
            </a:r>
            <a:r>
              <a:rPr lang="ko-KR" altLang="en-US" sz="1750" dirty="0"/>
              <a:t>먼저 </a:t>
            </a:r>
            <a:r>
              <a:rPr lang="en-US" altLang="ko-KR" sz="1750" dirty="0"/>
              <a:t>&lt;launch&gt; </a:t>
            </a:r>
            <a:r>
              <a:rPr lang="ko-KR" altLang="en-US" sz="1750" dirty="0"/>
              <a:t>태그로 런치 파일의 시작을 알리고 후에 실행할</a:t>
            </a:r>
          </a:p>
          <a:p>
            <a:pPr marL="1080" lvl="0"/>
            <a:r>
              <a:rPr lang="ko-KR" altLang="en-US" sz="1750" dirty="0"/>
              <a:t>노드 두 개에 대한 이름</a:t>
            </a:r>
            <a:r>
              <a:rPr lang="en-US" altLang="ko-KR" sz="1750" dirty="0"/>
              <a:t>(name), </a:t>
            </a:r>
            <a:r>
              <a:rPr lang="ko-KR" altLang="en-US" sz="1750" dirty="0"/>
              <a:t>패키지</a:t>
            </a:r>
            <a:r>
              <a:rPr lang="en-US" altLang="ko-KR" sz="1750" dirty="0"/>
              <a:t>(pkg), </a:t>
            </a:r>
            <a:r>
              <a:rPr lang="ko-KR" altLang="en-US" sz="1750" dirty="0"/>
              <a:t>패키지 내 실행 파일의 이름</a:t>
            </a:r>
            <a:r>
              <a:rPr lang="en-US" altLang="ko-KR" sz="1750" dirty="0"/>
              <a:t>(type), </a:t>
            </a:r>
            <a:r>
              <a:rPr lang="ko-KR" altLang="en-US" sz="1750" dirty="0"/>
              <a:t>출력 형태</a:t>
            </a:r>
            <a:r>
              <a:rPr lang="en-US" altLang="ko-KR" sz="1750" dirty="0"/>
              <a:t>(output) </a:t>
            </a:r>
            <a:r>
              <a:rPr lang="ko-KR" altLang="en-US" sz="1750" dirty="0"/>
              <a:t>값을 기술한 것이다</a:t>
            </a:r>
            <a:r>
              <a:rPr lang="en-US" altLang="ko-KR" sz="175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2031</Words>
  <Application>Microsoft Office PowerPoint</Application>
  <PresentationFormat>A4 용지(210x297mm)</PresentationFormat>
  <Paragraphs>252</Paragraphs>
  <Slides>22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22</vt:i4>
      </vt:variant>
    </vt:vector>
  </HeadingPairs>
  <TitlesOfParts>
    <vt:vector size="29" baseType="lpstr">
      <vt:lpstr>Noto Sans Symbols</vt:lpstr>
      <vt:lpstr>Malgun Gothic</vt:lpstr>
      <vt:lpstr>Arial</vt:lpstr>
      <vt:lpstr>Times New Roman</vt:lpstr>
      <vt:lpstr>Office Theme</vt:lpstr>
      <vt:lpstr>Office Theme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네이버 한글캠페인</dc:creator>
  <cp:lastModifiedBy>송경민</cp:lastModifiedBy>
  <cp:revision>16</cp:revision>
  <dcterms:created xsi:type="dcterms:W3CDTF">2011-08-24T01:05:33Z</dcterms:created>
  <dcterms:modified xsi:type="dcterms:W3CDTF">2020-08-06T21:24:06Z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A4 용지(210x297mm)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</Properties>
</file>