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5" r:id="rId5"/>
    <p:sldId id="264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37" autoAdjust="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E9C30-EA7C-4B5F-94B8-CB526B3E6E3D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24013-4E36-438D-AF57-17AB6B95C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7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24013-4E36-438D-AF57-17AB6B95C6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5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8C327-15BD-D9EA-3845-639134328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2FF386-EF46-0EEF-8F7E-3E35123AC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3E6946-C6DB-0007-31C5-BE9FE8B33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F555B1-1935-C82C-A618-7C3ED79F0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24013-4E36-438D-AF57-17AB6B95C60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89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24013-4E36-438D-AF57-17AB6B95C6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3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B586D-3AC8-A138-5827-B589D2CD3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9E0206B-2517-32AB-12FA-33A2074C25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0BBD35-6D36-4332-D9AA-FFEDD9C5B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A29D9-FFF6-DBF0-7BBB-8C9F60768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24013-4E36-438D-AF57-17AB6B95C60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6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E0B7A-82A3-5EB3-945E-CD143FA9A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CC3E99-DE48-2CC9-60FA-A1C2006D92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EE5DEF-2395-531C-83AB-40EB33B71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69DA8A-40F8-E5A1-004B-598DCB45A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24013-4E36-438D-AF57-17AB6B95C60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3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BEDB1-6CA5-DB44-5659-2CDC45288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5AC787-E04D-6EE9-8044-D24614CCA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4BFCA4-8B3D-1342-5E66-D96A5FACD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84E18B-2DA5-94C8-48F8-93592E91B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24013-4E36-438D-AF57-17AB6B95C6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4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B0185-7FBF-6468-5540-99819843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984368-49D9-A65D-7F9B-26E5F8D20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BEEEDE3-9890-B066-43F9-E1FBC281E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98B96-81EE-0397-8425-A1343455C5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24013-4E36-438D-AF57-17AB6B95C6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57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1B0E3-9E41-D7BB-123A-6225C825E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8E7865-7516-1111-012B-905E42D72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7FCA39-9569-1B20-CC46-A70A8B66C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70FF5-567E-0D78-A7EF-C43132A601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24013-4E36-438D-AF57-17AB6B95C60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07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D392A-2D31-1D99-17B0-600B5985F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013B05-E95F-3FDC-845D-1AEAA8DC6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92D01B-EB9F-C4D0-1343-D5C3F78E5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D4D24-8267-F9CF-8EEC-82C5363B9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24013-4E36-438D-AF57-17AB6B95C60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03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6F337-92EB-E397-1D81-BA4161ADE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CC9DDF-386D-70D0-A4F2-CFEE7EB398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50A5D7-7708-65E4-2293-54CE21A07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A37D86-7172-1AC6-C492-E952D28B44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24013-4E36-438D-AF57-17AB6B95C60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1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7474D-004E-F095-AF74-228A6E1F1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DA578-0B83-0653-39E9-D9B3DD4B6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DB5E7-E499-44EF-E160-A7EB1ADB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6768-58E3-4527-AD71-F32E7925A4F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D2C25-0A2C-990D-948D-3F392765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9FEA-6F07-00D7-3A8E-EA2AFE2D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4431-8FF1-442D-84E5-AF326526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9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0598-EDCB-9012-3120-8B437C13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148BB-1160-D91C-7DCB-09CC8930A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5DC20-418C-8059-E4A9-A0939065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6768-58E3-4527-AD71-F32E7925A4F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43DE3-0264-57BF-4C46-42EDEF6F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B7522-8AE2-E5D5-C454-D4A7696D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4431-8FF1-442D-84E5-AF326526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8B68D9-EBC6-EE86-F303-759C21B19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05207E-8DA6-858F-0716-342D7BAB8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531A6-3D29-4A83-6C95-F6C522A9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6768-58E3-4527-AD71-F32E7925A4F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17C1C-973F-88A6-8A5E-9A0132BD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73F60-DF65-8B10-933F-077E725B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4431-8FF1-442D-84E5-AF326526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0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44A0D-FD71-2F6F-CB7C-83CFAF7A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2EA84-E1EE-6851-93F7-C4FC090EC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3E9BF-C371-793E-85ED-5A492C35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6768-58E3-4527-AD71-F32E7925A4F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F2A2F-1484-242A-C1E4-201E45E2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551B61-8BB2-0F30-56EE-C8B0E0FB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4431-8FF1-442D-84E5-AF326526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8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B506D-D802-9930-C951-6FD10DF5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55905-F99A-D086-D41A-2D119DE3F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98034-44D3-9783-7087-FDC0ADD6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6768-58E3-4527-AD71-F32E7925A4F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27F78-8AB9-5577-BA0D-8CC7F4DA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18924-3631-02A2-6036-1BCC1918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4431-8FF1-442D-84E5-AF326526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3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A6812-813C-6C5A-044C-39CC188C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43786-189C-5C30-0FC0-926684432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2208B9-49C6-4AD1-92BC-F2D8D7A9D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5DD69-60BE-1C8B-80C6-4B0ADD98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6768-58E3-4527-AD71-F32E7925A4F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66594-D401-973E-AEE4-1690E19A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2B249-D6BF-C064-11A8-909CE1B9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4431-8FF1-442D-84E5-AF326526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1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9B8B4-5DE2-83AA-5BED-1433BD72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83AC43-B658-8118-258D-C2AE1364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6696BD-DCE5-9C4B-9AAE-95ECE8A7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65EA4D-319F-330E-9D88-5251F6891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87E259-14D4-2785-83EC-1F8F2E92E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1DF527-AA34-0522-E5AB-0A5499AF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6768-58E3-4527-AD71-F32E7925A4F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D808CE-3474-583B-1987-14E6F2D6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47CDD3-C1A1-48FB-C7AC-0E820CD6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4431-8FF1-442D-84E5-AF326526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5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333C7-D1B7-9D5B-00E3-31EB5328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CA8D0-58CC-7504-14BE-47B7202E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6768-58E3-4527-AD71-F32E7925A4F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B11672-82DA-B3D7-F0D6-6B237AC6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1FC251-633B-1B68-FF27-45B18C08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4431-8FF1-442D-84E5-AF326526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2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06556B-5BCA-71A9-C2EC-9637D63E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6768-58E3-4527-AD71-F32E7925A4F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93E3A5-67D8-918D-C680-B6E4DEE6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BC004-C55D-BAA8-0796-2B258019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4431-8FF1-442D-84E5-AF326526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7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88C44-B53D-8433-6874-A54AC45C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D33F7-DACC-2E6B-CAD7-E5E51F00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856F4-9734-84AF-A80C-DB0F6D8C4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DF7F9-2180-EA2B-0B9A-1DD5C60F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6768-58E3-4527-AD71-F32E7925A4F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01A20-2624-37FC-BC8F-ECF28F7A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71143-74CF-1543-D0B3-76F631B2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4431-8FF1-442D-84E5-AF326526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2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8B6CB-9BEE-7991-3243-FD7C4D27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1AF443-F7E1-185C-864F-3F98DC196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8C7E0F-0A3D-900B-834C-105F2F2F2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6080A-9FE5-0716-BFA9-6E6A7E23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6768-58E3-4527-AD71-F32E7925A4F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A7F2A-6E7F-34D1-638D-3C1E1E6F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BA7A-AFF8-402E-5565-E8072B5F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4431-8FF1-442D-84E5-AF326526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5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2AA35C-923C-C41A-C013-80B80C32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FB4B2C-9842-0291-C7CF-750F7D03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DC33D-E7CB-F926-44E0-88E1A70E3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26768-58E3-4527-AD71-F32E7925A4F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59B7E-1AF1-2174-67D6-97E9A79F2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00D4E-7BAC-E19C-A601-DD8F710F5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34431-8FF1-442D-84E5-AF3265265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0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1E6B8-9669-8F85-32EE-C0AB479FC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게임서버프로그래밍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F5E79-FD2D-11FE-D934-5B4D13060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2019182029 </a:t>
            </a:r>
            <a:r>
              <a:rPr lang="ko-KR" altLang="en-US" dirty="0"/>
              <a:t>게임공학과 이원준</a:t>
            </a:r>
          </a:p>
        </p:txBody>
      </p:sp>
    </p:spTree>
    <p:extLst>
      <p:ext uri="{BB962C8B-B14F-4D97-AF65-F5344CB8AC3E}">
        <p14:creationId xmlns:p14="http://schemas.microsoft.com/office/powerpoint/2010/main" val="151292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3D575E-AF30-59C6-00A7-E358BEFB1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EEA2B3-7A39-76D1-DF22-56CCB234F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A88F05-08F8-64DD-ABC1-B72244D5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■ 몬스터 </a:t>
            </a:r>
            <a:r>
              <a:rPr lang="en-US" altLang="ko-KR" sz="5400" dirty="0"/>
              <a:t>: </a:t>
            </a:r>
            <a:r>
              <a:rPr lang="ko-KR" altLang="en-US" sz="5400" dirty="0"/>
              <a:t>퀸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AB0A77F7-81F3-91D3-4BAA-BF3A3ED8F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2DE7A-D499-50A9-764D-E7A1AE6A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51279"/>
            <a:ext cx="6270379" cy="4033420"/>
          </a:xfrm>
        </p:spPr>
        <p:txBody>
          <a:bodyPr anchor="t">
            <a:noAutofit/>
          </a:bodyPr>
          <a:lstStyle/>
          <a:p>
            <a:r>
              <a:rPr lang="en-US" altLang="ko-KR" sz="1900" dirty="0"/>
              <a:t>1. </a:t>
            </a:r>
            <a:r>
              <a:rPr lang="ko-KR" altLang="en-US" sz="1900" dirty="0"/>
              <a:t>시야 리스트 생성</a:t>
            </a:r>
            <a:endParaRPr lang="en-US" altLang="ko-KR" sz="1900" dirty="0"/>
          </a:p>
          <a:p>
            <a:pPr lvl="1"/>
            <a:r>
              <a:rPr lang="ko-KR" altLang="en-US" sz="1500" dirty="0"/>
              <a:t>기존에 추격 중이던 대상이 추격 범위 내에 존재하는지 확인</a:t>
            </a:r>
            <a:endParaRPr lang="en-US" altLang="ko-KR" sz="1500" dirty="0"/>
          </a:p>
          <a:p>
            <a:pPr lvl="1"/>
            <a:r>
              <a:rPr lang="ko-KR" altLang="en-US" sz="1500" dirty="0"/>
              <a:t>존재하지 않으면 새로운 대상 탐색</a:t>
            </a:r>
            <a:endParaRPr lang="en-US" altLang="ko-KR" sz="1500" dirty="0"/>
          </a:p>
          <a:p>
            <a:pPr lvl="1"/>
            <a:r>
              <a:rPr lang="ko-KR" altLang="en-US" sz="1500" dirty="0"/>
              <a:t>대상을 찾으면 추격 시작</a:t>
            </a:r>
            <a:r>
              <a:rPr lang="en-US" altLang="ko-KR" sz="1500" dirty="0"/>
              <a:t>, </a:t>
            </a:r>
            <a:r>
              <a:rPr lang="ko-KR" altLang="en-US" sz="1500" dirty="0"/>
              <a:t>없으면 </a:t>
            </a:r>
            <a:r>
              <a:rPr lang="en-US" altLang="ko-KR" sz="1500" dirty="0"/>
              <a:t>Sleep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1900" dirty="0"/>
              <a:t>2 : </a:t>
            </a:r>
            <a:r>
              <a:rPr lang="ko-KR" altLang="en-US" sz="1900" dirty="0"/>
              <a:t>대상이 공격 사거리 안에 있는지 확인</a:t>
            </a:r>
            <a:endParaRPr lang="en-US" altLang="ko-KR" sz="1900" dirty="0"/>
          </a:p>
          <a:p>
            <a:pPr lvl="1"/>
            <a:r>
              <a:rPr lang="ko-KR" altLang="en-US" sz="1500" dirty="0"/>
              <a:t>공격 사거리 안에 있다면 공격</a:t>
            </a:r>
            <a:endParaRPr lang="en-US" altLang="ko-KR" sz="1500" dirty="0"/>
          </a:p>
          <a:p>
            <a:pPr lvl="1"/>
            <a:endParaRPr lang="en-US" altLang="ko-KR" sz="1900" dirty="0"/>
          </a:p>
          <a:p>
            <a:r>
              <a:rPr lang="en-US" altLang="ko-KR" sz="1900" dirty="0"/>
              <a:t>3 : A*</a:t>
            </a:r>
            <a:r>
              <a:rPr lang="ko-KR" altLang="en-US" sz="1900" dirty="0"/>
              <a:t> 알고리즘으로 다음 이동 경로 계산</a:t>
            </a:r>
            <a:endParaRPr lang="en-US" altLang="ko-KR" sz="1900" dirty="0"/>
          </a:p>
          <a:p>
            <a:pPr lvl="1"/>
            <a:r>
              <a:rPr lang="ko-KR" altLang="en-US" sz="1500" dirty="0"/>
              <a:t>이동 가능한 경로가 없으면 </a:t>
            </a:r>
            <a:r>
              <a:rPr lang="en-US" altLang="ko-KR" sz="1500" dirty="0"/>
              <a:t>Sleep</a:t>
            </a:r>
          </a:p>
          <a:p>
            <a:pPr lvl="1"/>
            <a:endParaRPr lang="en-US" altLang="ko-KR" sz="1900" dirty="0"/>
          </a:p>
          <a:p>
            <a:r>
              <a:rPr lang="en-US" altLang="ko-KR" sz="1900" dirty="0"/>
              <a:t>4 : </a:t>
            </a:r>
            <a:r>
              <a:rPr lang="ko-KR" altLang="en-US" sz="1900" dirty="0"/>
              <a:t>계산된 경로에 따라 다음 위치로 이동</a:t>
            </a:r>
            <a:endParaRPr lang="en-US" altLang="ko-KR" sz="1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E17BCF-B9F5-583B-6647-88D73AC1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112" y="504825"/>
            <a:ext cx="42957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3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83552-F0C8-6E3F-EC03-FC2AA4002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8DDB8F8-0639-6E59-0A9B-E253D7B6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677C3E-0BC9-1737-FFC4-D4FE2FAF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465063" cy="1481328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■ </a:t>
            </a:r>
            <a:r>
              <a:rPr lang="en-US" altLang="ko-KR" sz="5400" dirty="0"/>
              <a:t>UI</a:t>
            </a:r>
            <a:endParaRPr lang="ko-KR" altLang="en-US" sz="5400" dirty="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17AD723D-C1F8-1FD5-8C69-658260F9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4DEDF-7149-1969-9980-AD917CCD1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51279"/>
            <a:ext cx="5067221" cy="3807273"/>
          </a:xfrm>
        </p:spPr>
        <p:txBody>
          <a:bodyPr anchor="t">
            <a:noAutofit/>
          </a:bodyPr>
          <a:lstStyle/>
          <a:p>
            <a:r>
              <a:rPr lang="ko-KR" altLang="en-US" sz="2200" dirty="0"/>
              <a:t>플레이어 정보</a:t>
            </a:r>
            <a:endParaRPr lang="en-US" altLang="ko-KR" sz="2200" dirty="0"/>
          </a:p>
          <a:p>
            <a:pPr lvl="1"/>
            <a:r>
              <a:rPr lang="ko-KR" altLang="en-US" sz="1800" dirty="0"/>
              <a:t>경험치</a:t>
            </a:r>
            <a:r>
              <a:rPr lang="en-US" altLang="ko-KR" sz="1800" dirty="0"/>
              <a:t>, </a:t>
            </a:r>
            <a:r>
              <a:rPr lang="ko-KR" altLang="en-US" sz="1800" dirty="0"/>
              <a:t>레벨</a:t>
            </a:r>
            <a:r>
              <a:rPr lang="en-US" altLang="ko-KR" sz="1800" dirty="0"/>
              <a:t>,</a:t>
            </a:r>
            <a:r>
              <a:rPr lang="ko-KR" altLang="en-US" sz="1800" dirty="0"/>
              <a:t> 체력 </a:t>
            </a:r>
            <a:endParaRPr lang="en-US" altLang="ko-KR" sz="1800" dirty="0"/>
          </a:p>
          <a:p>
            <a:endParaRPr lang="en-US" altLang="ko-KR" sz="2200" dirty="0"/>
          </a:p>
          <a:p>
            <a:r>
              <a:rPr lang="ko-KR" altLang="en-US" sz="2200" dirty="0"/>
              <a:t>아바타</a:t>
            </a:r>
            <a:endParaRPr lang="en-US" altLang="ko-KR" sz="2200" dirty="0"/>
          </a:p>
          <a:p>
            <a:pPr lvl="1"/>
            <a:r>
              <a:rPr lang="ko-KR" altLang="en-US" sz="1800" dirty="0"/>
              <a:t>이름</a:t>
            </a:r>
            <a:r>
              <a:rPr lang="en-US" altLang="ko-KR" sz="1800" dirty="0"/>
              <a:t>, </a:t>
            </a:r>
            <a:r>
              <a:rPr lang="ko-KR" altLang="en-US" sz="1800" dirty="0"/>
              <a:t>레벨</a:t>
            </a:r>
            <a:r>
              <a:rPr lang="en-US" altLang="ko-KR" sz="1800" dirty="0"/>
              <a:t>, </a:t>
            </a:r>
            <a:r>
              <a:rPr lang="ko-KR" altLang="en-US" sz="1800" dirty="0"/>
              <a:t>체력 </a:t>
            </a:r>
            <a:endParaRPr lang="en-US" altLang="ko-KR" sz="1800" dirty="0"/>
          </a:p>
          <a:p>
            <a:endParaRPr lang="en-US" altLang="ko-KR" sz="2200" dirty="0"/>
          </a:p>
          <a:p>
            <a:r>
              <a:rPr lang="ko-KR" altLang="en-US" sz="2200" dirty="0" err="1"/>
              <a:t>채팅창</a:t>
            </a:r>
            <a:endParaRPr lang="en-US" altLang="ko-KR" sz="2200" dirty="0"/>
          </a:p>
          <a:p>
            <a:endParaRPr lang="en-US" altLang="ko-KR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560E4B-B897-761C-D6AC-E9152711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659" y="677010"/>
            <a:ext cx="5465063" cy="55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8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EC3C3A-7380-A7AB-34A7-277F743F8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A31B2B-B131-0C40-D412-05E13B2BB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6E23B-B140-72D6-4988-306DB5B1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465063" cy="1481328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■ 전투</a:t>
            </a:r>
            <a:endParaRPr lang="ko-KR" altLang="en-US" sz="5400" dirty="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EF70884F-0C7A-8EAC-993C-5C2B0D06B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5057E-2F28-1EDF-6C6E-6D148C80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51279"/>
            <a:ext cx="6233944" cy="3983415"/>
          </a:xfrm>
        </p:spPr>
        <p:txBody>
          <a:bodyPr anchor="t">
            <a:noAutofit/>
          </a:bodyPr>
          <a:lstStyle/>
          <a:p>
            <a:r>
              <a:rPr lang="ko-KR" altLang="en-US" sz="2200" dirty="0"/>
              <a:t>레벨에 따라 공격 범위와 공격력이 달라진다</a:t>
            </a:r>
            <a:r>
              <a:rPr lang="en-US" altLang="ko-KR" sz="2200" dirty="0"/>
              <a:t>.</a:t>
            </a:r>
          </a:p>
          <a:p>
            <a:pPr lvl="1"/>
            <a:r>
              <a:rPr lang="ko-KR" altLang="en-US" sz="1800" dirty="0"/>
              <a:t>공격력</a:t>
            </a:r>
            <a:endParaRPr lang="en-US" altLang="ko-KR" sz="1800" dirty="0"/>
          </a:p>
          <a:p>
            <a:pPr lvl="2"/>
            <a:r>
              <a:rPr lang="ko-KR" altLang="en-US" sz="1800" dirty="0"/>
              <a:t>폰 </a:t>
            </a:r>
            <a:r>
              <a:rPr lang="en-US" altLang="ko-KR" sz="1800" dirty="0"/>
              <a:t>(Pawn)	 : 1</a:t>
            </a:r>
          </a:p>
          <a:p>
            <a:pPr lvl="2"/>
            <a:r>
              <a:rPr lang="ko-KR" altLang="en-US" sz="1800" dirty="0" err="1"/>
              <a:t>비숍</a:t>
            </a:r>
            <a:r>
              <a:rPr lang="ko-KR" altLang="en-US" sz="1800" dirty="0"/>
              <a:t> </a:t>
            </a:r>
            <a:r>
              <a:rPr lang="en-US" altLang="ko-KR" sz="1800" dirty="0"/>
              <a:t>(Bishop)	 : 2</a:t>
            </a:r>
          </a:p>
          <a:p>
            <a:pPr lvl="2"/>
            <a:r>
              <a:rPr lang="ko-KR" altLang="en-US" sz="1800" dirty="0"/>
              <a:t>룩 </a:t>
            </a:r>
            <a:r>
              <a:rPr lang="en-US" altLang="ko-KR" sz="1800" dirty="0"/>
              <a:t>(Rook)	 : 3</a:t>
            </a:r>
          </a:p>
          <a:p>
            <a:pPr lvl="2"/>
            <a:r>
              <a:rPr lang="ko-KR" altLang="en-US" sz="1800" dirty="0"/>
              <a:t>킹 </a:t>
            </a:r>
            <a:r>
              <a:rPr lang="en-US" altLang="ko-KR" sz="1800" dirty="0"/>
              <a:t>(King)	 : 4</a:t>
            </a:r>
          </a:p>
          <a:p>
            <a:pPr lvl="2"/>
            <a:endParaRPr lang="en-US" altLang="ko-KR" sz="1800" dirty="0"/>
          </a:p>
          <a:p>
            <a:pPr lvl="2"/>
            <a:r>
              <a:rPr lang="ko-KR" altLang="en-US" sz="1800" dirty="0"/>
              <a:t>나이트 </a:t>
            </a:r>
            <a:r>
              <a:rPr lang="en-US" altLang="ko-KR" sz="1800" dirty="0"/>
              <a:t>(Knight) : 1</a:t>
            </a:r>
          </a:p>
          <a:p>
            <a:pPr lvl="2"/>
            <a:r>
              <a:rPr lang="ko-KR" altLang="en-US" sz="1800" dirty="0"/>
              <a:t>퀸 </a:t>
            </a:r>
            <a:r>
              <a:rPr lang="en-US" altLang="ko-KR" sz="1800" dirty="0"/>
              <a:t>(Queen)	 : 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980118-F5B7-BE8B-7719-DA6E5C7A2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505" y="474347"/>
            <a:ext cx="1428750" cy="1428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8D904F-60C9-5BA3-BF52-250FAD229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230" y="474347"/>
            <a:ext cx="1428750" cy="1428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E4D96C-46A9-E6CF-2D44-8658A5871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505" y="2714625"/>
            <a:ext cx="1428750" cy="1428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D270CF-4836-144D-6D87-44DB462AE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230" y="4954903"/>
            <a:ext cx="1428750" cy="1428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735E0F-A7E8-AD45-5ED0-4D4EA3CD0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3230" y="2714625"/>
            <a:ext cx="1428750" cy="1428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F2897A8-7997-4613-1C46-60A99F5B41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5814" y="4939212"/>
            <a:ext cx="1444441" cy="144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1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F8D900-D356-BFBB-CEC3-A1B8E421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64E0825-2070-BF46-653A-71D3CD311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E2DBE0-1328-5A00-4C12-B8BE2B97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465063" cy="1481328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■ 최적화 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2241E8F6-8221-EEE5-D9E3-6A1ABA15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F850D-D5CA-18F7-BB0C-D87C8005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5127378"/>
            <a:ext cx="11115374" cy="1507316"/>
          </a:xfrm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200" dirty="0"/>
              <a:t>전체 실행 시간 중 약 </a:t>
            </a:r>
            <a:r>
              <a:rPr lang="en-US" altLang="ko-KR" sz="2200" dirty="0"/>
              <a:t>44%</a:t>
            </a:r>
            <a:r>
              <a:rPr lang="ko-KR" altLang="en-US" sz="2200" dirty="0"/>
              <a:t>가 </a:t>
            </a:r>
            <a:r>
              <a:rPr lang="en-US" altLang="ko-KR" sz="2200" dirty="0" err="1"/>
              <a:t>do_npc_chase_move</a:t>
            </a:r>
            <a:r>
              <a:rPr lang="en-US" altLang="ko-KR" sz="2200" dirty="0"/>
              <a:t>()</a:t>
            </a:r>
            <a:r>
              <a:rPr lang="ko-KR" altLang="en-US" sz="2200" dirty="0"/>
              <a:t>에 사용</a:t>
            </a:r>
            <a:endParaRPr lang="en-US" altLang="ko-KR" sz="2200" dirty="0"/>
          </a:p>
          <a:p>
            <a:pPr algn="ctr"/>
            <a:r>
              <a:rPr lang="ko-KR" altLang="en-US" sz="2200" dirty="0"/>
              <a:t>원인 </a:t>
            </a:r>
            <a:r>
              <a:rPr lang="en-US" altLang="ko-KR" sz="2200" dirty="0"/>
              <a:t>: A* </a:t>
            </a:r>
            <a:r>
              <a:rPr lang="ko-KR" altLang="en-US" sz="2200" dirty="0"/>
              <a:t>경로 탐색 시마다 수백 개의 </a:t>
            </a:r>
            <a:r>
              <a:rPr lang="en-US" altLang="ko-KR" sz="2200" dirty="0"/>
              <a:t>Node</a:t>
            </a:r>
            <a:r>
              <a:rPr lang="ko-KR" altLang="en-US" sz="2200" dirty="0"/>
              <a:t>를 </a:t>
            </a:r>
            <a:r>
              <a:rPr lang="en-US" altLang="ko-KR" sz="2200" dirty="0"/>
              <a:t>new, delete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D07ABD-6592-1E94-B750-F88CCC01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466" y="3429000"/>
            <a:ext cx="56578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1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122BA00-52C0-DED7-D262-820071320ED8}"/>
              </a:ext>
            </a:extLst>
          </p:cNvPr>
          <p:cNvSpPr txBox="1">
            <a:spLocks/>
          </p:cNvSpPr>
          <p:nvPr/>
        </p:nvSpPr>
        <p:spPr>
          <a:xfrm>
            <a:off x="742950" y="5127378"/>
            <a:ext cx="11115374" cy="150731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200" dirty="0"/>
              <a:t>Node</a:t>
            </a:r>
            <a:r>
              <a:rPr lang="ko-KR" altLang="en-US" sz="2200" dirty="0"/>
              <a:t> 풀을 사용하여 메모리 재사용</a:t>
            </a:r>
            <a:endParaRPr lang="en-US" altLang="ko-KR" sz="2200" dirty="0"/>
          </a:p>
          <a:p>
            <a:pPr algn="ctr"/>
            <a:r>
              <a:rPr lang="ko-KR" altLang="en-US" sz="2200" dirty="0"/>
              <a:t>추가적으로</a:t>
            </a:r>
            <a:r>
              <a:rPr lang="en-US" altLang="ko-KR" sz="2200" dirty="0"/>
              <a:t>, EXP_OVER </a:t>
            </a:r>
            <a:r>
              <a:rPr lang="ko-KR" altLang="en-US" sz="2200" dirty="0"/>
              <a:t>구조체 또한 메모리 풀 기반으로 전환</a:t>
            </a:r>
            <a:endParaRPr lang="en-US" altLang="ko-KR" sz="2200" dirty="0"/>
          </a:p>
          <a:p>
            <a:pPr marL="0" indent="0" algn="ctr">
              <a:buNone/>
            </a:pPr>
            <a:r>
              <a:rPr lang="en-US" altLang="ko-KR" sz="2200" dirty="0"/>
              <a:t>→ </a:t>
            </a:r>
            <a:r>
              <a:rPr lang="ko-KR" altLang="en-US" sz="2200" dirty="0"/>
              <a:t>최종 결과 </a:t>
            </a:r>
            <a:r>
              <a:rPr lang="en-US" altLang="ko-KR" sz="2200" dirty="0"/>
              <a:t>: </a:t>
            </a:r>
            <a:r>
              <a:rPr lang="ko-KR" altLang="en-US" sz="2200" dirty="0"/>
              <a:t>최대 </a:t>
            </a:r>
            <a:r>
              <a:rPr lang="ko-KR" altLang="en-US" sz="2200" dirty="0" err="1"/>
              <a:t>동접</a:t>
            </a:r>
            <a:r>
              <a:rPr lang="ko-KR" altLang="en-US" sz="2200" dirty="0"/>
              <a:t> 약 </a:t>
            </a:r>
            <a:r>
              <a:rPr lang="en-US" altLang="ko-KR" sz="2200" dirty="0"/>
              <a:t>9,700 (AMD Ryzen 5 3600)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D36804-12C4-6AE4-397D-6C752647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211" y="223306"/>
            <a:ext cx="3698851" cy="5747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D6D0CD-C794-BCE3-7F7F-92CB1CC4F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036" y="868213"/>
            <a:ext cx="4209199" cy="4971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9C4364-358B-AA87-08DB-D7532509E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070" y="1582387"/>
            <a:ext cx="4161216" cy="33279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B15913-61DA-1756-242B-0646D1A56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14" y="1582387"/>
            <a:ext cx="4209198" cy="332796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8C3612B-87B6-B6F9-6AB4-9D16A65EF2C5}"/>
              </a:ext>
            </a:extLst>
          </p:cNvPr>
          <p:cNvSpPr/>
          <p:nvPr/>
        </p:nvSpPr>
        <p:spPr>
          <a:xfrm>
            <a:off x="5505879" y="2941983"/>
            <a:ext cx="1371600" cy="9740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1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CEDC86-024A-AC6F-CA81-D0393A74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■ 맵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7FCB7-4E36-69C4-6845-D46B9E39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6"/>
            <a:ext cx="4559425" cy="3225564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크기 </a:t>
            </a:r>
            <a:r>
              <a:rPr lang="en-US" altLang="ko-KR" sz="2000" dirty="0"/>
              <a:t>: 2000 * 2000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윈도우 </a:t>
            </a:r>
            <a:r>
              <a:rPr lang="en-US" altLang="ko-KR" sz="2000" dirty="0"/>
              <a:t>: 20 * 20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시야 범위 </a:t>
            </a:r>
            <a:r>
              <a:rPr lang="en-US" altLang="ko-KR" sz="2000" dirty="0"/>
              <a:t>: 15 * 15</a:t>
            </a:r>
          </a:p>
          <a:p>
            <a:endParaRPr lang="en-US" altLang="ko-KR" sz="2000" dirty="0"/>
          </a:p>
          <a:p>
            <a:r>
              <a:rPr lang="ko-KR" altLang="en-US" sz="2000" dirty="0"/>
              <a:t>섹터 크기 </a:t>
            </a:r>
            <a:r>
              <a:rPr lang="en-US" altLang="ko-KR" sz="2000" dirty="0"/>
              <a:t>: 10 * 10</a:t>
            </a:r>
          </a:p>
          <a:p>
            <a:endParaRPr lang="ko-KR" alt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0AC9A5-6578-FA2B-D2AD-40B9727B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630" y="804544"/>
            <a:ext cx="5419725" cy="524827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7E30931-6D4E-EAE2-0CC9-4BCE3B9A0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73553"/>
              </p:ext>
            </p:extLst>
          </p:nvPr>
        </p:nvGraphicFramePr>
        <p:xfrm>
          <a:off x="879565" y="5412739"/>
          <a:ext cx="43094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355">
                  <a:extLst>
                    <a:ext uri="{9D8B030D-6E8A-4147-A177-3AD203B41FA5}">
                      <a16:colId xmlns:a16="http://schemas.microsoft.com/office/drawing/2014/main" val="4177758487"/>
                    </a:ext>
                  </a:extLst>
                </a:gridCol>
                <a:gridCol w="1077355">
                  <a:extLst>
                    <a:ext uri="{9D8B030D-6E8A-4147-A177-3AD203B41FA5}">
                      <a16:colId xmlns:a16="http://schemas.microsoft.com/office/drawing/2014/main" val="2806862959"/>
                    </a:ext>
                  </a:extLst>
                </a:gridCol>
                <a:gridCol w="1077355">
                  <a:extLst>
                    <a:ext uri="{9D8B030D-6E8A-4147-A177-3AD203B41FA5}">
                      <a16:colId xmlns:a16="http://schemas.microsoft.com/office/drawing/2014/main" val="4216761972"/>
                    </a:ext>
                  </a:extLst>
                </a:gridCol>
                <a:gridCol w="1077355">
                  <a:extLst>
                    <a:ext uri="{9D8B030D-6E8A-4147-A177-3AD203B41FA5}">
                      <a16:colId xmlns:a16="http://schemas.microsoft.com/office/drawing/2014/main" val="456185662"/>
                    </a:ext>
                  </a:extLst>
                </a:gridCol>
              </a:tblGrid>
              <a:tr h="277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섹터 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 * 8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10 * 10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16 * 16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07192"/>
                  </a:ext>
                </a:extLst>
              </a:tr>
              <a:tr h="277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최대 </a:t>
                      </a:r>
                      <a:r>
                        <a:rPr lang="ko-KR" altLang="en-US" sz="1500" b="1" dirty="0" err="1"/>
                        <a:t>동접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9300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9700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8900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5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0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02EB85-1E6D-5F5C-FCCA-500863467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56D8B7-3A04-5C0D-5784-6272AFCA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■ 맵 생성 알고리즘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506F8-8066-1AF5-8D20-5FD03F30A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ko-KR" sz="2200" dirty="0"/>
              <a:t>1 : </a:t>
            </a:r>
            <a:r>
              <a:rPr lang="ko-KR" altLang="en-US" sz="2200" dirty="0"/>
              <a:t>랜덤 </a:t>
            </a:r>
            <a:r>
              <a:rPr lang="ko-KR" altLang="en-US" sz="2200" dirty="0" err="1"/>
              <a:t>시드</a:t>
            </a:r>
            <a:r>
              <a:rPr lang="ko-KR" altLang="en-US" sz="2200" dirty="0"/>
              <a:t> 설정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en-US" altLang="ko-KR" sz="2200" dirty="0"/>
              <a:t>2 : </a:t>
            </a:r>
            <a:r>
              <a:rPr lang="ko-KR" altLang="en-US" sz="2200" dirty="0"/>
              <a:t>노이즈 기반 장애물 생성 </a:t>
            </a:r>
            <a:r>
              <a:rPr lang="en-US" altLang="ko-KR" sz="2200" dirty="0"/>
              <a:t>(15%)</a:t>
            </a:r>
          </a:p>
          <a:p>
            <a:endParaRPr lang="en-US" altLang="ko-KR" sz="2200" dirty="0"/>
          </a:p>
          <a:p>
            <a:r>
              <a:rPr lang="en-US" altLang="ko-KR" sz="2200" dirty="0"/>
              <a:t>3</a:t>
            </a:r>
            <a:r>
              <a:rPr lang="ko-KR" altLang="en-US" sz="2200" dirty="0"/>
              <a:t> </a:t>
            </a:r>
            <a:r>
              <a:rPr lang="en-US" altLang="ko-KR" sz="2200" dirty="0"/>
              <a:t>:</a:t>
            </a:r>
            <a:r>
              <a:rPr lang="ko-KR" altLang="en-US" sz="2200" dirty="0"/>
              <a:t> 주요 경로 상의 장애물 제거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4 : binary </a:t>
            </a:r>
            <a:r>
              <a:rPr lang="ko-KR" altLang="en-US" sz="2200" dirty="0"/>
              <a:t>파일로 저장</a:t>
            </a:r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2A16B6-A26A-20A0-1A52-03666E11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2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19A7EE-BEDF-5C8E-4572-83C5F723A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947D97E-14D9-B0FC-9CF7-172453D1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6CCBE7-01F9-75B3-2419-8D22A7C2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■ 로그인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998F825F-F75E-2A65-9D5F-F1B11B860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EC692DF-A5B3-1251-06AE-C79781D2D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71" y="3080233"/>
            <a:ext cx="3285731" cy="331271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E7C43C-D604-A27D-B6C3-7CCA75926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281" y="3080233"/>
            <a:ext cx="3285731" cy="33092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A55D9EF-E747-E32C-938C-1B35645BC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2776" y="981259"/>
            <a:ext cx="1686160" cy="140989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4A4D550-A5FA-EE29-3CB6-7F7F8708A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91" y="3080233"/>
            <a:ext cx="3285731" cy="333954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8F6873B-412C-1B6C-47B5-E896F1BADA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3409" y="972498"/>
            <a:ext cx="2019582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8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4EC4F-B30B-DF68-D99B-307DBBC2B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483F48-7F76-C8A9-F3F4-1B72ACB8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■ 캐릭터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1EEC2-547A-D6B1-00B3-9EB5ACED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182723" cy="3547872"/>
          </a:xfrm>
        </p:spPr>
        <p:txBody>
          <a:bodyPr anchor="t">
            <a:normAutofit/>
          </a:bodyPr>
          <a:lstStyle/>
          <a:p>
            <a:r>
              <a:rPr lang="ko-KR" altLang="en-US" sz="2200" dirty="0"/>
              <a:t>속성 </a:t>
            </a:r>
            <a:r>
              <a:rPr lang="en-US" altLang="ko-KR" sz="2200" dirty="0"/>
              <a:t>: </a:t>
            </a:r>
            <a:r>
              <a:rPr lang="ko-KR" altLang="en-US" sz="2200" dirty="0"/>
              <a:t>이름</a:t>
            </a:r>
            <a:r>
              <a:rPr lang="en-US" altLang="ko-KR" sz="2200" dirty="0"/>
              <a:t>, </a:t>
            </a:r>
            <a:r>
              <a:rPr lang="ko-KR" altLang="en-US" sz="2200" dirty="0"/>
              <a:t>좌표</a:t>
            </a:r>
            <a:r>
              <a:rPr lang="en-US" altLang="ko-KR" sz="2200" dirty="0"/>
              <a:t>, </a:t>
            </a:r>
            <a:r>
              <a:rPr lang="ko-KR" altLang="en-US" sz="2200" dirty="0"/>
              <a:t>경험치</a:t>
            </a:r>
            <a:r>
              <a:rPr lang="en-US" altLang="ko-KR" sz="2200" dirty="0"/>
              <a:t>, </a:t>
            </a:r>
            <a:r>
              <a:rPr lang="ko-KR" altLang="en-US" sz="2200" dirty="0"/>
              <a:t>레벨</a:t>
            </a:r>
            <a:r>
              <a:rPr lang="en-US" altLang="ko-KR" sz="2200" dirty="0"/>
              <a:t>, </a:t>
            </a:r>
            <a:r>
              <a:rPr lang="ko-KR" altLang="en-US" sz="2200" dirty="0"/>
              <a:t>체력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레벨 업 요구 경험치 </a:t>
            </a:r>
            <a:r>
              <a:rPr lang="en-US" altLang="ko-KR" sz="2200" dirty="0"/>
              <a:t>: 100</a:t>
            </a:r>
          </a:p>
          <a:p>
            <a:endParaRPr lang="en-US" altLang="ko-KR" sz="2200" dirty="0"/>
          </a:p>
          <a:p>
            <a:r>
              <a:rPr lang="en-US" altLang="ko-KR" sz="2200" dirty="0"/>
              <a:t>5</a:t>
            </a:r>
            <a:r>
              <a:rPr lang="ko-KR" altLang="en-US" sz="2200" dirty="0"/>
              <a:t>초마다 체력 </a:t>
            </a:r>
            <a:r>
              <a:rPr lang="en-US" altLang="ko-KR" sz="2200" dirty="0"/>
              <a:t>10% </a:t>
            </a:r>
            <a:r>
              <a:rPr lang="ko-KR" altLang="en-US" sz="2200" dirty="0"/>
              <a:t>회복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사망 시 경험치 </a:t>
            </a:r>
            <a:r>
              <a:rPr lang="en-US" altLang="ko-KR" sz="2200" dirty="0"/>
              <a:t>0, </a:t>
            </a:r>
            <a:r>
              <a:rPr lang="ko-KR" altLang="en-US" sz="2200" dirty="0"/>
              <a:t>레벨 반감</a:t>
            </a:r>
            <a:endParaRPr lang="en-US" altLang="ko-KR" sz="22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C2DA3-5801-4727-611A-21D081EC4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588" y="640080"/>
            <a:ext cx="545388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5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76413-2E6C-25BD-A420-B4A77DD31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1362383-355F-ED6B-2F14-B07CF1F54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B4155E-19AD-D36B-A1CA-EA9F8790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■ </a:t>
            </a:r>
            <a:r>
              <a:rPr lang="en-US" altLang="ko-KR" sz="5400" dirty="0"/>
              <a:t>DB : </a:t>
            </a:r>
            <a:r>
              <a:rPr lang="ko-KR" altLang="en-US" sz="5400" dirty="0"/>
              <a:t>테이블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A8F13EE-99EA-87E1-B315-EE43A5215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9C4CB5-911D-27C3-7ECA-841FE4CFF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37" y="3534878"/>
            <a:ext cx="3286584" cy="1457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F545F9-43D7-BF1A-C94A-E7236A806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699" y="3525351"/>
            <a:ext cx="7678222" cy="1476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4AF45B-C4A5-2E92-6F9A-1894DD2A53A0}"/>
              </a:ext>
            </a:extLst>
          </p:cNvPr>
          <p:cNvSpPr txBox="1"/>
          <p:nvPr/>
        </p:nvSpPr>
        <p:spPr>
          <a:xfrm>
            <a:off x="438150" y="5248275"/>
            <a:ext cx="325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accounts </a:t>
            </a:r>
            <a:r>
              <a:rPr lang="ko-KR" altLang="en-US" dirty="0"/>
              <a:t>테이블</a:t>
            </a:r>
            <a:endParaRPr lang="en-US" altLang="ko-KR" dirty="0"/>
          </a:p>
          <a:p>
            <a:pPr algn="ctr"/>
            <a:r>
              <a:rPr lang="ko-KR" altLang="en-US" dirty="0"/>
              <a:t>기본 키 </a:t>
            </a:r>
            <a:r>
              <a:rPr lang="en-US" altLang="ko-KR" dirty="0"/>
              <a:t>: </a:t>
            </a:r>
            <a:r>
              <a:rPr lang="en-US" altLang="ko-KR" dirty="0" err="1"/>
              <a:t>account_id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09605-3F78-6C43-EEE3-B3F974C63BC6}"/>
              </a:ext>
            </a:extLst>
          </p:cNvPr>
          <p:cNvSpPr txBox="1"/>
          <p:nvPr/>
        </p:nvSpPr>
        <p:spPr>
          <a:xfrm>
            <a:off x="4131395" y="5248275"/>
            <a:ext cx="766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avatars </a:t>
            </a:r>
            <a:r>
              <a:rPr lang="ko-KR" altLang="en-US" dirty="0"/>
              <a:t>테이블</a:t>
            </a:r>
            <a:endParaRPr lang="en-US" altLang="ko-KR" dirty="0"/>
          </a:p>
          <a:p>
            <a:pPr algn="ctr"/>
            <a:r>
              <a:rPr lang="ko-KR" altLang="en-US" dirty="0"/>
              <a:t>기본 키 </a:t>
            </a:r>
            <a:r>
              <a:rPr lang="en-US" altLang="ko-KR" dirty="0"/>
              <a:t>: </a:t>
            </a:r>
            <a:r>
              <a:rPr lang="en-US" altLang="ko-KR" dirty="0" err="1"/>
              <a:t>avatar_id</a:t>
            </a:r>
            <a:endParaRPr lang="en-US" altLang="ko-KR" dirty="0"/>
          </a:p>
          <a:p>
            <a:pPr algn="ctr"/>
            <a:r>
              <a:rPr lang="ko-KR" altLang="en-US" dirty="0"/>
              <a:t>외래 키 </a:t>
            </a:r>
            <a:r>
              <a:rPr lang="en-US" altLang="ko-KR" dirty="0"/>
              <a:t>: </a:t>
            </a:r>
            <a:r>
              <a:rPr lang="en-US" altLang="ko-KR" dirty="0" err="1"/>
              <a:t>account_id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8E6FC-4D5D-708A-A97E-0CE5205F99F5}"/>
              </a:ext>
            </a:extLst>
          </p:cNvPr>
          <p:cNvSpPr/>
          <p:nvPr/>
        </p:nvSpPr>
        <p:spPr>
          <a:xfrm>
            <a:off x="858416" y="3534878"/>
            <a:ext cx="926841" cy="21488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888E6B-CDDC-1A1C-5B63-30C732A12592}"/>
              </a:ext>
            </a:extLst>
          </p:cNvPr>
          <p:cNvSpPr/>
          <p:nvPr/>
        </p:nvSpPr>
        <p:spPr>
          <a:xfrm>
            <a:off x="5121222" y="3534878"/>
            <a:ext cx="926841" cy="21488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EAC21F8-2971-CDAA-AF70-A2473ECFD702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1321836" y="3228392"/>
            <a:ext cx="1" cy="30648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0377FD-FBE8-ECB9-C60A-C91A4DD153C2}"/>
              </a:ext>
            </a:extLst>
          </p:cNvPr>
          <p:cNvCxnSpPr>
            <a:cxnSpLocks/>
          </p:cNvCxnSpPr>
          <p:nvPr/>
        </p:nvCxnSpPr>
        <p:spPr>
          <a:xfrm flipH="1" flipV="1">
            <a:off x="1303173" y="3251287"/>
            <a:ext cx="4281469" cy="698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8F95DF0-D2BD-C544-7038-CDBA3E17EE08}"/>
              </a:ext>
            </a:extLst>
          </p:cNvPr>
          <p:cNvCxnSpPr>
            <a:cxnSpLocks/>
          </p:cNvCxnSpPr>
          <p:nvPr/>
        </p:nvCxnSpPr>
        <p:spPr>
          <a:xfrm>
            <a:off x="5556650" y="3243135"/>
            <a:ext cx="0" cy="29174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5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741ACA-3228-4C42-C48D-35BABB1AC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8EC283-05AC-E454-83D6-5D41F973B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31C73F-6F14-858A-62CF-D2708CC6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6466550" cy="1481328"/>
          </a:xfrm>
        </p:spPr>
        <p:txBody>
          <a:bodyPr anchor="b">
            <a:normAutofit fontScale="90000"/>
          </a:bodyPr>
          <a:lstStyle/>
          <a:p>
            <a:r>
              <a:rPr lang="ko-KR" altLang="en-US" sz="5400" dirty="0"/>
              <a:t>■ </a:t>
            </a:r>
            <a:r>
              <a:rPr lang="en-US" altLang="ko-KR" sz="5400" dirty="0"/>
              <a:t>DB : </a:t>
            </a:r>
            <a:r>
              <a:rPr lang="ko-KR" altLang="en-US" sz="5400" dirty="0"/>
              <a:t>저장 프로시저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A26F2F9F-E4E4-8F71-C8DD-CD9D3AEB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A2281-61B1-7C62-4B26-D50D5B1E9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11069653" cy="3547872"/>
          </a:xfrm>
        </p:spPr>
        <p:txBody>
          <a:bodyPr tIns="46800" bIns="46800"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ko-KR" sz="2200" dirty="0" err="1"/>
              <a:t>sp_create_avatar</a:t>
            </a:r>
            <a:r>
              <a:rPr lang="en-US" altLang="ko-KR" sz="2200" dirty="0"/>
              <a:t> 	: </a:t>
            </a:r>
            <a:r>
              <a:rPr lang="ko-KR" altLang="en-US" sz="2200" dirty="0"/>
              <a:t>새로운 아바타 생성 후 지정된 슬롯에 저장</a:t>
            </a:r>
            <a:endParaRPr lang="en-US" altLang="ko-KR" sz="2200" dirty="0"/>
          </a:p>
          <a:p>
            <a:pPr>
              <a:spcAft>
                <a:spcPts val="1200"/>
              </a:spcAft>
            </a:pPr>
            <a:r>
              <a:rPr lang="en-US" altLang="ko-KR" sz="2200" dirty="0" err="1"/>
              <a:t>sp_get_avatars</a:t>
            </a:r>
            <a:r>
              <a:rPr lang="en-US" altLang="ko-KR" sz="2200" dirty="0"/>
              <a:t> 	: </a:t>
            </a:r>
            <a:r>
              <a:rPr lang="ko-KR" altLang="en-US" sz="2200" dirty="0"/>
              <a:t>로그인 시 계정에 연결된 아바타 목록 조회</a:t>
            </a:r>
            <a:endParaRPr lang="en-US" altLang="ko-KR" sz="2200" dirty="0"/>
          </a:p>
          <a:p>
            <a:pPr>
              <a:spcAft>
                <a:spcPts val="1200"/>
              </a:spcAft>
            </a:pPr>
            <a:r>
              <a:rPr lang="en-US" altLang="ko-KR" sz="2200" dirty="0" err="1"/>
              <a:t>sp_register_user</a:t>
            </a:r>
            <a:r>
              <a:rPr lang="en-US" altLang="ko-KR" sz="2200" dirty="0"/>
              <a:t> 	: </a:t>
            </a:r>
            <a:r>
              <a:rPr lang="ko-KR" altLang="en-US" sz="2200" dirty="0"/>
              <a:t>새로운 계정 생성</a:t>
            </a:r>
            <a:endParaRPr lang="en-US" altLang="ko-KR" sz="2200" dirty="0"/>
          </a:p>
          <a:p>
            <a:pPr>
              <a:spcAft>
                <a:spcPts val="1200"/>
              </a:spcAft>
            </a:pPr>
            <a:r>
              <a:rPr lang="en-US" altLang="ko-KR" sz="2200" dirty="0" err="1"/>
              <a:t>sp_save_avatar</a:t>
            </a:r>
            <a:r>
              <a:rPr lang="en-US" altLang="ko-KR" sz="2200" dirty="0"/>
              <a:t> 	: </a:t>
            </a:r>
            <a:r>
              <a:rPr lang="ko-KR" altLang="en-US" sz="2200" dirty="0"/>
              <a:t>서버 실행 중 주기적으로 모든 아바타의 상태 저장</a:t>
            </a:r>
            <a:endParaRPr lang="en-US" altLang="ko-KR" sz="2200" dirty="0"/>
          </a:p>
          <a:p>
            <a:pPr>
              <a:spcAft>
                <a:spcPts val="1200"/>
              </a:spcAft>
            </a:pPr>
            <a:r>
              <a:rPr lang="en-US" altLang="ko-KR" sz="2200" dirty="0" err="1"/>
              <a:t>sp_save_avatar_on_disconnect</a:t>
            </a:r>
            <a:r>
              <a:rPr lang="en-US" altLang="ko-KR" sz="2200" dirty="0"/>
              <a:t> : </a:t>
            </a:r>
            <a:r>
              <a:rPr lang="ko-KR" altLang="en-US" sz="2200" dirty="0"/>
              <a:t>접속 종료 시 해당 아바타의 상태 즉시 저장</a:t>
            </a:r>
            <a:endParaRPr lang="en-US" altLang="ko-KR" sz="2200" dirty="0"/>
          </a:p>
          <a:p>
            <a:pPr>
              <a:spcAft>
                <a:spcPts val="1200"/>
              </a:spcAft>
            </a:pPr>
            <a:r>
              <a:rPr lang="en-US" altLang="ko-KR" sz="2200" dirty="0" err="1"/>
              <a:t>sp_select_avatar</a:t>
            </a:r>
            <a:r>
              <a:rPr lang="en-US" altLang="ko-KR" sz="2200" dirty="0"/>
              <a:t> 	: </a:t>
            </a:r>
            <a:r>
              <a:rPr lang="ko-KR" altLang="en-US" sz="2200" dirty="0"/>
              <a:t>아바타 목록 중 사용자가 선택한 아바타의 상세 정보 반환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330CEE-B4E1-F4B2-9130-805BDD51C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478" y="1010603"/>
            <a:ext cx="236253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0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A808E5-4CF0-F082-9A8A-9A8D821E1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477DD27-DC85-6AE6-1E7C-0B42BF8B6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1CB8F1-184A-F8BC-852D-C6A570B0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■ 몬스터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020DD31B-BBEE-EF31-5629-E7897858D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DA7B0-A5DB-CB83-2B6E-20E63934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182723" cy="4025537"/>
          </a:xfrm>
        </p:spPr>
        <p:txBody>
          <a:bodyPr anchor="t">
            <a:normAutofit/>
          </a:bodyPr>
          <a:lstStyle/>
          <a:p>
            <a:r>
              <a:rPr lang="ko-KR" altLang="en-US" sz="1800" dirty="0"/>
              <a:t>속성 </a:t>
            </a:r>
            <a:r>
              <a:rPr lang="en-US" altLang="ko-KR" sz="1800" dirty="0"/>
              <a:t>: </a:t>
            </a:r>
            <a:r>
              <a:rPr lang="ko-KR" altLang="en-US" sz="1800" dirty="0"/>
              <a:t>이름</a:t>
            </a:r>
            <a:r>
              <a:rPr lang="en-US" altLang="ko-KR" sz="1800" dirty="0"/>
              <a:t>, </a:t>
            </a:r>
            <a:r>
              <a:rPr lang="ko-KR" altLang="en-US" sz="1800" dirty="0"/>
              <a:t>좌표</a:t>
            </a:r>
            <a:r>
              <a:rPr lang="en-US" altLang="ko-KR" sz="1800" dirty="0"/>
              <a:t>, </a:t>
            </a:r>
            <a:r>
              <a:rPr lang="ko-KR" altLang="en-US" sz="1800" dirty="0"/>
              <a:t>레벨</a:t>
            </a:r>
            <a:r>
              <a:rPr lang="en-US" altLang="ko-KR" sz="1800" dirty="0"/>
              <a:t>, </a:t>
            </a:r>
            <a:r>
              <a:rPr lang="ko-KR" altLang="en-US" sz="1800" dirty="0"/>
              <a:t>체력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JSON </a:t>
            </a:r>
            <a:r>
              <a:rPr lang="ko-KR" altLang="en-US" sz="1800" dirty="0"/>
              <a:t>포맷으로 </a:t>
            </a:r>
            <a:r>
              <a:rPr lang="en-US" altLang="ko-KR" sz="1800" dirty="0"/>
              <a:t>NPC </a:t>
            </a:r>
            <a:r>
              <a:rPr lang="ko-KR" altLang="en-US" sz="1800" dirty="0"/>
              <a:t>상태 저장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Lua </a:t>
            </a:r>
            <a:r>
              <a:rPr lang="ko-KR" altLang="en-US" sz="1800" dirty="0"/>
              <a:t>스크립트를 통한 </a:t>
            </a:r>
            <a:r>
              <a:rPr lang="en-US" altLang="ko-KR" sz="1800" dirty="0"/>
              <a:t>AI </a:t>
            </a:r>
            <a:r>
              <a:rPr lang="ko-KR" altLang="en-US" sz="1800" dirty="0"/>
              <a:t>제어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경험치 보상</a:t>
            </a:r>
            <a:endParaRPr lang="en-US" altLang="ko-KR" sz="1800" dirty="0"/>
          </a:p>
          <a:p>
            <a:pPr lvl="1"/>
            <a:r>
              <a:rPr lang="ko-KR" altLang="en-US" sz="1800" dirty="0"/>
              <a:t>나이트 </a:t>
            </a:r>
            <a:r>
              <a:rPr lang="en-US" altLang="ko-KR" sz="1800" dirty="0"/>
              <a:t>: 4 </a:t>
            </a:r>
          </a:p>
          <a:p>
            <a:pPr lvl="1"/>
            <a:r>
              <a:rPr lang="ko-KR" altLang="en-US" sz="1800" dirty="0"/>
              <a:t>퀸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5</a:t>
            </a:r>
          </a:p>
          <a:p>
            <a:endParaRPr lang="en-US" altLang="ko-KR" sz="1800" dirty="0"/>
          </a:p>
          <a:p>
            <a:r>
              <a:rPr lang="ko-KR" altLang="en-US" sz="1800" dirty="0"/>
              <a:t>사망 후 </a:t>
            </a:r>
            <a:r>
              <a:rPr lang="en-US" altLang="ko-KR" sz="1800" dirty="0"/>
              <a:t>30</a:t>
            </a:r>
            <a:r>
              <a:rPr lang="ko-KR" altLang="en-US" sz="1800" dirty="0"/>
              <a:t>초 경과 시 자동 부활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D9A93E-BFF0-B22E-5F59-79D0D725C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02" y="1010303"/>
            <a:ext cx="2754305" cy="48373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D59A15-3957-A5BE-45C0-60282CBCD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640" y="1010303"/>
            <a:ext cx="2162169" cy="48373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AABF42-3A44-E877-A626-0847F6C2CFF1}"/>
              </a:ext>
            </a:extLst>
          </p:cNvPr>
          <p:cNvSpPr txBox="1"/>
          <p:nvPr/>
        </p:nvSpPr>
        <p:spPr>
          <a:xfrm>
            <a:off x="6093102" y="6191794"/>
            <a:ext cx="27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 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퀸</a:t>
            </a:r>
            <a:r>
              <a:rPr lang="en-US" altLang="ko-KR" dirty="0"/>
              <a:t>	      </a:t>
            </a:r>
            <a:r>
              <a:rPr lang="ko-KR" altLang="en-US" dirty="0">
                <a:solidFill>
                  <a:srgbClr val="FF0000"/>
                </a:solidFill>
              </a:rPr>
              <a:t>■ </a:t>
            </a:r>
            <a:r>
              <a:rPr lang="en-US" altLang="ko-KR" dirty="0"/>
              <a:t>: </a:t>
            </a:r>
            <a:r>
              <a:rPr lang="ko-KR" altLang="en-US" dirty="0"/>
              <a:t>나이트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F0977-D21A-6370-A08A-AEB8F2682C7A}"/>
              </a:ext>
            </a:extLst>
          </p:cNvPr>
          <p:cNvSpPr txBox="1"/>
          <p:nvPr/>
        </p:nvSpPr>
        <p:spPr>
          <a:xfrm>
            <a:off x="9481640" y="6191794"/>
            <a:ext cx="216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npc_data.json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75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FB139-57D7-D93C-3461-A92B36795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89B7FBD-5E79-5D73-0732-F0BC1F131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A959F4-28CE-06CC-5EAF-A0BBF8C5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830824" cy="1481328"/>
          </a:xfrm>
        </p:spPr>
        <p:txBody>
          <a:bodyPr anchor="b">
            <a:normAutofit fontScale="90000"/>
          </a:bodyPr>
          <a:lstStyle/>
          <a:p>
            <a:r>
              <a:rPr lang="ko-KR" altLang="en-US" sz="5400" dirty="0"/>
              <a:t>■ 몬스터 </a:t>
            </a:r>
            <a:r>
              <a:rPr lang="en-US" altLang="ko-KR" sz="5400" dirty="0"/>
              <a:t>: </a:t>
            </a:r>
            <a:r>
              <a:rPr lang="ko-KR" altLang="en-US" sz="5400" dirty="0"/>
              <a:t>나이트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0AAAB986-F6A7-A635-5DF9-F37BEB02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3AC4A-7678-DEEA-C3AD-9330BE6AE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6020122" cy="3950102"/>
          </a:xfrm>
        </p:spPr>
        <p:txBody>
          <a:bodyPr anchor="t">
            <a:noAutofit/>
          </a:bodyPr>
          <a:lstStyle/>
          <a:p>
            <a:r>
              <a:rPr lang="en-US" altLang="ko-KR" sz="2200" dirty="0"/>
              <a:t>1 : </a:t>
            </a:r>
            <a:r>
              <a:rPr lang="ko-KR" altLang="en-US" sz="2200" dirty="0"/>
              <a:t>시야 리스트 생성</a:t>
            </a:r>
            <a:endParaRPr lang="en-US" altLang="ko-KR" sz="2200" dirty="0"/>
          </a:p>
          <a:p>
            <a:pPr lvl="1"/>
            <a:r>
              <a:rPr lang="ko-KR" altLang="en-US" sz="1800" dirty="0"/>
              <a:t>주변에 아무도 없으면 </a:t>
            </a:r>
            <a:r>
              <a:rPr lang="en-US" altLang="ko-KR" sz="1800" dirty="0"/>
              <a:t>Sleep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en-US" altLang="ko-KR" sz="2200" dirty="0"/>
              <a:t>2 : </a:t>
            </a:r>
            <a:r>
              <a:rPr lang="ko-KR" altLang="en-US" sz="2200" dirty="0"/>
              <a:t>이동 가능 방향 목록 생성</a:t>
            </a:r>
            <a:endParaRPr lang="en-US" altLang="ko-KR" sz="2200" dirty="0"/>
          </a:p>
          <a:p>
            <a:pPr lvl="1"/>
            <a:r>
              <a:rPr lang="ko-KR" altLang="en-US" sz="1800" dirty="0"/>
              <a:t>무작위로 </a:t>
            </a:r>
            <a:r>
              <a:rPr lang="en-US" altLang="ko-KR" sz="1800" dirty="0"/>
              <a:t>Shuffle</a:t>
            </a:r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이동 가능하면 이동</a:t>
            </a:r>
            <a:endParaRPr lang="en-US" altLang="ko-KR" sz="2200" dirty="0"/>
          </a:p>
          <a:p>
            <a:pPr lvl="1"/>
            <a:r>
              <a:rPr lang="ko-KR" altLang="en-US" sz="1800" dirty="0"/>
              <a:t>공격 범위 내에 플레이어가 있으면 공격</a:t>
            </a:r>
            <a:endParaRPr lang="en-US" altLang="ko-KR" sz="1800" dirty="0"/>
          </a:p>
          <a:p>
            <a:pPr lvl="1"/>
            <a:r>
              <a:rPr lang="ko-KR" altLang="en-US" sz="1800" dirty="0"/>
              <a:t>공격 </a:t>
            </a:r>
            <a:r>
              <a:rPr lang="ko-KR" altLang="en-US" sz="1800" dirty="0" err="1"/>
              <a:t>볌위</a:t>
            </a:r>
            <a:r>
              <a:rPr lang="ko-KR" altLang="en-US" sz="1800" dirty="0"/>
              <a:t> 내에 플레이어가 없으면 이동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200" dirty="0"/>
              <a:t>4. </a:t>
            </a:r>
            <a:r>
              <a:rPr lang="ko-KR" altLang="en-US" sz="2200" dirty="0"/>
              <a:t>이동 가능한 칸이 없다면 </a:t>
            </a:r>
            <a:r>
              <a:rPr lang="en-US" altLang="ko-KR" sz="2200" dirty="0"/>
              <a:t>Sleep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497FAA-41A3-3240-7065-DD6459F95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846" y="246993"/>
            <a:ext cx="4850067" cy="63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0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534</Words>
  <Application>Microsoft Office PowerPoint</Application>
  <PresentationFormat>와이드스크린</PresentationFormat>
  <Paragraphs>122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게임서버프로그래밍</vt:lpstr>
      <vt:lpstr>■ 맵</vt:lpstr>
      <vt:lpstr>■ 맵 생성 알고리즘</vt:lpstr>
      <vt:lpstr>■ 로그인</vt:lpstr>
      <vt:lpstr>■ 캐릭터</vt:lpstr>
      <vt:lpstr>■ DB : 테이블</vt:lpstr>
      <vt:lpstr>■ DB : 저장 프로시저</vt:lpstr>
      <vt:lpstr>■ 몬스터</vt:lpstr>
      <vt:lpstr>■ 몬스터 : 나이트</vt:lpstr>
      <vt:lpstr>■ 몬스터 : 퀸</vt:lpstr>
      <vt:lpstr>■ UI</vt:lpstr>
      <vt:lpstr>■ 전투</vt:lpstr>
      <vt:lpstr>■ 최적화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이원준(2019182029)</dc:creator>
  <cp:lastModifiedBy>이원준(2019182029)</cp:lastModifiedBy>
  <cp:revision>51</cp:revision>
  <dcterms:created xsi:type="dcterms:W3CDTF">2025-06-15T09:34:42Z</dcterms:created>
  <dcterms:modified xsi:type="dcterms:W3CDTF">2025-06-15T13:12:05Z</dcterms:modified>
</cp:coreProperties>
</file>