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58" r:id="rId4"/>
    <p:sldId id="264" r:id="rId5"/>
    <p:sldId id="263" r:id="rId6"/>
    <p:sldId id="265" r:id="rId7"/>
    <p:sldId id="270" r:id="rId8"/>
    <p:sldId id="261" r:id="rId9"/>
    <p:sldId id="271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8136F-FA34-42BC-9696-A655CFFA774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2C1E-CE6E-4BCB-A880-E41B731E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2C1E-CE6E-4BCB-A880-E41B731E85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2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9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6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7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4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0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4C9CA-5ED5-4A97-AEE0-F1B85A24C16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F3CB5A-61A5-4033-AF43-9D74A7DFB6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A01BBC-450B-470C-AAC9-421847D4811F}"/>
              </a:ext>
            </a:extLst>
          </p:cNvPr>
          <p:cNvSpPr/>
          <p:nvPr/>
        </p:nvSpPr>
        <p:spPr>
          <a:xfrm>
            <a:off x="530087" y="1258957"/>
            <a:ext cx="1146313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DISMEC: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Distributed sparse machine for extreme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Multi-label classification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(using MPI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6483D-E466-4D3A-8493-BFD22B8F53BD}"/>
              </a:ext>
            </a:extLst>
          </p:cNvPr>
          <p:cNvSpPr txBox="1"/>
          <p:nvPr/>
        </p:nvSpPr>
        <p:spPr>
          <a:xfrm>
            <a:off x="8553157" y="4614203"/>
            <a:ext cx="344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VISHAL(2019201018)</a:t>
            </a:r>
          </a:p>
          <a:p>
            <a:r>
              <a:rPr lang="en-US" dirty="0"/>
              <a:t>VAIBHAV MANDIR(2019201060)</a:t>
            </a:r>
          </a:p>
          <a:p>
            <a:r>
              <a:rPr lang="en-US" dirty="0"/>
              <a:t>DIKSHA SINGH(2019201066)</a:t>
            </a:r>
          </a:p>
        </p:txBody>
      </p:sp>
    </p:spTree>
    <p:extLst>
      <p:ext uri="{BB962C8B-B14F-4D97-AF65-F5344CB8AC3E}">
        <p14:creationId xmlns:p14="http://schemas.microsoft.com/office/powerpoint/2010/main" val="412326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74351C-4E7B-4155-B5FC-15196FC34E17}"/>
              </a:ext>
            </a:extLst>
          </p:cNvPr>
          <p:cNvSpPr/>
          <p:nvPr/>
        </p:nvSpPr>
        <p:spPr>
          <a:xfrm>
            <a:off x="581566" y="0"/>
            <a:ext cx="3910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Screenshots 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E150-CFA7-4D8C-9604-B75999E7D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6" t="23226" r="14031" b="26926"/>
          <a:stretch/>
        </p:blipFill>
        <p:spPr>
          <a:xfrm>
            <a:off x="2584359" y="1029657"/>
            <a:ext cx="7670989" cy="4794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3463E-13B8-4CDE-BD46-A52D115BD63C}"/>
              </a:ext>
            </a:extLst>
          </p:cNvPr>
          <p:cNvSpPr txBox="1"/>
          <p:nvPr/>
        </p:nvSpPr>
        <p:spPr>
          <a:xfrm>
            <a:off x="5669280" y="506437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Sequential -</a:t>
            </a:r>
          </a:p>
        </p:txBody>
      </p:sp>
    </p:spTree>
    <p:extLst>
      <p:ext uri="{BB962C8B-B14F-4D97-AF65-F5344CB8AC3E}">
        <p14:creationId xmlns:p14="http://schemas.microsoft.com/office/powerpoint/2010/main" val="347456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5B3E0-3E04-4BE5-90A3-23AEAF794B89}"/>
              </a:ext>
            </a:extLst>
          </p:cNvPr>
          <p:cNvSpPr txBox="1"/>
          <p:nvPr/>
        </p:nvSpPr>
        <p:spPr>
          <a:xfrm>
            <a:off x="745588" y="379828"/>
            <a:ext cx="913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Parallel for n = 2                     parallel for n =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0C41E-53F5-4B61-B10B-F0AE22D42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1" t="23795" r="15769" b="28410"/>
          <a:stretch/>
        </p:blipFill>
        <p:spPr>
          <a:xfrm>
            <a:off x="0" y="1223889"/>
            <a:ext cx="5880295" cy="5528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74FA8-6CE2-4E16-A008-0F023B1C4F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3" t="23622" r="16029" b="28234"/>
          <a:stretch/>
        </p:blipFill>
        <p:spPr>
          <a:xfrm>
            <a:off x="6203852" y="1223890"/>
            <a:ext cx="5988147" cy="55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44CFD-AE42-43E4-8EBD-3A6C6F743D4E}"/>
              </a:ext>
            </a:extLst>
          </p:cNvPr>
          <p:cNvSpPr txBox="1"/>
          <p:nvPr/>
        </p:nvSpPr>
        <p:spPr>
          <a:xfrm>
            <a:off x="506437" y="351692"/>
            <a:ext cx="10174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 for n = 4                                           Parallel for n =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5EE3A-8019-4ED1-9D58-9C8F129E3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3" t="23893" r="15286" b="28590"/>
          <a:stretch/>
        </p:blipFill>
        <p:spPr>
          <a:xfrm>
            <a:off x="0" y="1041009"/>
            <a:ext cx="6096000" cy="5465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F968F-4A18-4D2A-8103-9C3B76E1A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7" t="23794" r="14962" b="28411"/>
          <a:stretch/>
        </p:blipFill>
        <p:spPr>
          <a:xfrm>
            <a:off x="6316394" y="1041009"/>
            <a:ext cx="5875606" cy="54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4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16E7E-9B66-4AFE-98D8-CEAB5DFA33E3}"/>
              </a:ext>
            </a:extLst>
          </p:cNvPr>
          <p:cNvSpPr/>
          <p:nvPr/>
        </p:nvSpPr>
        <p:spPr>
          <a:xfrm>
            <a:off x="3048000" y="1364974"/>
            <a:ext cx="62417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this work, we presented DiSMEC learning framework for extreme multi-label learning. By employing the doubly parallelized architecture and explicit model sparsity induction, we showed that a careful implementation of one-vs-rest mechanism can result in drastic improvements  in prediction accuracies over state-of-the-art industrial machine learning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DD0C0-FF75-47F8-B106-249EC7DEA93C}"/>
              </a:ext>
            </a:extLst>
          </p:cNvPr>
          <p:cNvSpPr/>
          <p:nvPr/>
        </p:nvSpPr>
        <p:spPr>
          <a:xfrm flipH="1">
            <a:off x="1674183" y="0"/>
            <a:ext cx="90865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73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4D568-C193-47A3-89BD-F2819CD83834}"/>
              </a:ext>
            </a:extLst>
          </p:cNvPr>
          <p:cNvSpPr txBox="1"/>
          <p:nvPr/>
        </p:nvSpPr>
        <p:spPr>
          <a:xfrm>
            <a:off x="159026" y="172279"/>
            <a:ext cx="11648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DISMEC can easily scale upto hundreds of thousands labels, provides significant improvements over state-of-the-art prediction accuracies, learns compact models and performs real-time prediction.</a:t>
            </a:r>
          </a:p>
          <a:p>
            <a:r>
              <a:rPr lang="en-US" sz="2800" dirty="0"/>
              <a:t>APPROACH USED -  One-vs-rest method, learns a weight vector for each label to distinguish that label from the rest.</a:t>
            </a:r>
          </a:p>
        </p:txBody>
      </p:sp>
    </p:spTree>
    <p:extLst>
      <p:ext uri="{BB962C8B-B14F-4D97-AF65-F5344CB8AC3E}">
        <p14:creationId xmlns:p14="http://schemas.microsoft.com/office/powerpoint/2010/main" val="286226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FD316-844B-4BBE-8040-573567FE4C92}"/>
              </a:ext>
            </a:extLst>
          </p:cNvPr>
          <p:cNvSpPr txBox="1"/>
          <p:nvPr/>
        </p:nvSpPr>
        <p:spPr>
          <a:xfrm>
            <a:off x="801757" y="897156"/>
            <a:ext cx="56122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Training data T = {(x1, y1</a:t>
            </a:r>
          </a:p>
          <a:p>
            <a:r>
              <a:rPr lang="en-US" dirty="0"/>
              <a:t>). . .(xn, yn)}, input dimensionality D, label set {1 . . . L}, B = </a:t>
            </a:r>
          </a:p>
          <a:p>
            <a:r>
              <a:rPr lang="en-US" dirty="0"/>
              <a:t>L/1000 + 1</a:t>
            </a:r>
          </a:p>
          <a:p>
            <a:r>
              <a:rPr lang="en-US" dirty="0"/>
              <a:t>and ∆</a:t>
            </a:r>
          </a:p>
          <a:p>
            <a:r>
              <a:rPr lang="en-US" dirty="0"/>
              <a:t>Output: Learnt matrix W(D*L) in sparse format</a:t>
            </a:r>
          </a:p>
          <a:p>
            <a:r>
              <a:rPr lang="en-US" dirty="0"/>
              <a:t>1: Load single copy of input vectors X = {x1 . . . xn} in the</a:t>
            </a:r>
          </a:p>
          <a:p>
            <a:r>
              <a:rPr lang="en-US" dirty="0"/>
              <a:t>main memory . Refactor data without replication</a:t>
            </a:r>
          </a:p>
          <a:p>
            <a:r>
              <a:rPr lang="en-US" dirty="0"/>
              <a:t>2: Load binary sign vectors sL = {+1, −1} for i=1:n separately</a:t>
            </a:r>
          </a:p>
          <a:p>
            <a:r>
              <a:rPr lang="en-US" dirty="0"/>
              <a:t>for each label in the main memory</a:t>
            </a:r>
          </a:p>
          <a:p>
            <a:r>
              <a:rPr lang="en-US" dirty="0"/>
              <a:t>3: for {b = 0; b &lt; B; b + +} do   </a:t>
            </a:r>
          </a:p>
          <a:p>
            <a:r>
              <a:rPr lang="en-US" dirty="0"/>
              <a:t>4: for {l = b × 1000; l ≤ (b + 1) × 1000; l + +} do</a:t>
            </a:r>
          </a:p>
          <a:p>
            <a:r>
              <a:rPr lang="en-US" dirty="0"/>
              <a:t>5: Using (X,sL), train weight vector wL on a single</a:t>
            </a:r>
          </a:p>
          <a:p>
            <a:r>
              <a:rPr lang="en-US" dirty="0"/>
              <a:t>core</a:t>
            </a:r>
          </a:p>
          <a:p>
            <a:r>
              <a:rPr lang="en-US" dirty="0"/>
              <a:t>6: Prune ambiguous weights in wL . (Model</a:t>
            </a:r>
          </a:p>
          <a:p>
            <a:r>
              <a:rPr lang="en-US" dirty="0"/>
              <a:t>Reduction)</a:t>
            </a:r>
          </a:p>
          <a:p>
            <a:r>
              <a:rPr lang="en-US" dirty="0"/>
              <a:t>7: end for</a:t>
            </a:r>
          </a:p>
          <a:p>
            <a:r>
              <a:rPr lang="en-US" dirty="0"/>
              <a:t>8: return W(D*1000). (Learnt matrix for a batch on one</a:t>
            </a:r>
          </a:p>
          <a:p>
            <a:r>
              <a:rPr lang="en-US" dirty="0"/>
              <a:t>Node)</a:t>
            </a:r>
          </a:p>
          <a:p>
            <a:r>
              <a:rPr lang="en-US" dirty="0"/>
              <a:t>9: end for</a:t>
            </a:r>
          </a:p>
          <a:p>
            <a:r>
              <a:rPr lang="en-US" dirty="0"/>
              <a:t>10: return W(D*L) . (Learnt matrix from all the nodes)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9B443-5844-499B-9AE9-B53855370DA7}"/>
              </a:ext>
            </a:extLst>
          </p:cNvPr>
          <p:cNvSpPr/>
          <p:nvPr/>
        </p:nvSpPr>
        <p:spPr>
          <a:xfrm>
            <a:off x="2624620" y="66159"/>
            <a:ext cx="4730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ALGORITHM: (from research paper)</a:t>
            </a:r>
            <a:endParaRPr lang="en-US" sz="24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39D79-E0DE-457C-890A-2D796D7E7298}"/>
              </a:ext>
            </a:extLst>
          </p:cNvPr>
          <p:cNvSpPr txBox="1"/>
          <p:nvPr/>
        </p:nvSpPr>
        <p:spPr>
          <a:xfrm>
            <a:off x="7050158" y="1577009"/>
            <a:ext cx="4730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regularization and square hinged loss is used</a:t>
            </a:r>
          </a:p>
          <a:p>
            <a:r>
              <a:rPr lang="en-US" dirty="0"/>
              <a:t> set ∆ = 0.01</a:t>
            </a:r>
          </a:p>
          <a:p>
            <a:r>
              <a:rPr lang="en-US" dirty="0"/>
              <a:t>The hyper-parameter ∆ &gt; 0 in DiSMEC controls the trade-off between model size and prediction accuracy. </a:t>
            </a:r>
          </a:p>
        </p:txBody>
      </p:sp>
    </p:spTree>
    <p:extLst>
      <p:ext uri="{BB962C8B-B14F-4D97-AF65-F5344CB8AC3E}">
        <p14:creationId xmlns:p14="http://schemas.microsoft.com/office/powerpoint/2010/main" val="363957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90E4D-7176-4588-BEE2-4B9522E648E3}"/>
              </a:ext>
            </a:extLst>
          </p:cNvPr>
          <p:cNvSpPr/>
          <p:nvPr/>
        </p:nvSpPr>
        <p:spPr>
          <a:xfrm>
            <a:off x="3015286" y="0"/>
            <a:ext cx="3995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used: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FD5B30-1B6C-42DC-A723-05D7EB940567}"/>
              </a:ext>
            </a:extLst>
          </p:cNvPr>
          <p:cNvSpPr/>
          <p:nvPr/>
        </p:nvSpPr>
        <p:spPr>
          <a:xfrm>
            <a:off x="1069145" y="3428999"/>
            <a:ext cx="92424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test split ratio: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FCFF8-CD37-4BB3-95D2-887CEB56D95A}"/>
              </a:ext>
            </a:extLst>
          </p:cNvPr>
          <p:cNvSpPr/>
          <p:nvPr/>
        </p:nvSpPr>
        <p:spPr>
          <a:xfrm>
            <a:off x="604911" y="1631851"/>
            <a:ext cx="86094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dataset folder contains 3 files -</a:t>
            </a:r>
          </a:p>
          <a:p>
            <a:endParaRPr lang="en-US" dirty="0"/>
          </a:p>
          <a:p>
            <a:r>
              <a:rPr lang="en-US" dirty="0"/>
              <a:t>trn_ft_mat.txt - the training feature file</a:t>
            </a:r>
          </a:p>
          <a:p>
            <a:r>
              <a:rPr lang="en-US" dirty="0"/>
              <a:t>trn_lbl_mat.txt - the training label file</a:t>
            </a:r>
          </a:p>
          <a:p>
            <a:r>
              <a:rPr lang="en-US" dirty="0"/>
              <a:t>tst_ft_mat.txt - the test feature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87D4D-872F-40F1-890F-F5A8344B5BD1}"/>
              </a:ext>
            </a:extLst>
          </p:cNvPr>
          <p:cNvSpPr/>
          <p:nvPr/>
        </p:nvSpPr>
        <p:spPr>
          <a:xfrm>
            <a:off x="604910" y="919984"/>
            <a:ext cx="8609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EURLex-4K which has just ~4000 labels and ~15,000 training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16774-9A05-4008-8373-3501B4175F2F}"/>
              </a:ext>
            </a:extLst>
          </p:cNvPr>
          <p:cNvSpPr txBox="1"/>
          <p:nvPr/>
        </p:nvSpPr>
        <p:spPr>
          <a:xfrm>
            <a:off x="604910" y="4965894"/>
            <a:ext cx="8243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 size = 0.3 </a:t>
            </a:r>
          </a:p>
          <a:p>
            <a:r>
              <a:rPr lang="en-US" sz="2800" dirty="0"/>
              <a:t> Train size = 0.7</a:t>
            </a:r>
          </a:p>
        </p:txBody>
      </p:sp>
    </p:spTree>
    <p:extLst>
      <p:ext uri="{BB962C8B-B14F-4D97-AF65-F5344CB8AC3E}">
        <p14:creationId xmlns:p14="http://schemas.microsoft.com/office/powerpoint/2010/main" val="70591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F9168A-E74F-409E-930B-24C6E835D64B}"/>
              </a:ext>
            </a:extLst>
          </p:cNvPr>
          <p:cNvSpPr/>
          <p:nvPr/>
        </p:nvSpPr>
        <p:spPr>
          <a:xfrm>
            <a:off x="-98219" y="0"/>
            <a:ext cx="11042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model used- MPI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68D8D-9D69-49E1-BC81-49AA36B9C57B}"/>
              </a:ext>
            </a:extLst>
          </p:cNvPr>
          <p:cNvSpPr/>
          <p:nvPr/>
        </p:nvSpPr>
        <p:spPr>
          <a:xfrm>
            <a:off x="463826" y="1084230"/>
            <a:ext cx="7258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MPI for Python package mpi4py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E7797-916D-4D67-80CA-468F59DF90AA}"/>
              </a:ext>
            </a:extLst>
          </p:cNvPr>
          <p:cNvSpPr/>
          <p:nvPr/>
        </p:nvSpPr>
        <p:spPr>
          <a:xfrm>
            <a:off x="463826" y="1552018"/>
            <a:ext cx="8680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Message Passing Interface (MPI) is a standardized and portable message-passing standard designed by a group of researchers from academia and industry to function on a wide variety of parallel computing architectures.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CA0E3-3EB8-4DBF-A4D2-E4FE465FEE0F}"/>
              </a:ext>
            </a:extLst>
          </p:cNvPr>
          <p:cNvSpPr/>
          <p:nvPr/>
        </p:nvSpPr>
        <p:spPr>
          <a:xfrm>
            <a:off x="562708" y="3121679"/>
            <a:ext cx="6147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MPI_Send(</a:t>
            </a:r>
          </a:p>
          <a:p>
            <a:r>
              <a:rPr lang="en-US" dirty="0"/>
              <a:t>    void* data,</a:t>
            </a:r>
          </a:p>
          <a:p>
            <a:r>
              <a:rPr lang="en-US" dirty="0"/>
              <a:t>    int count,</a:t>
            </a:r>
          </a:p>
          <a:p>
            <a:r>
              <a:rPr lang="en-US" dirty="0"/>
              <a:t>    MPI_Datatype datatype,</a:t>
            </a:r>
          </a:p>
          <a:p>
            <a:r>
              <a:rPr lang="en-US" dirty="0"/>
              <a:t>    int destination,</a:t>
            </a:r>
          </a:p>
          <a:p>
            <a:r>
              <a:rPr lang="en-US" dirty="0"/>
              <a:t>    int tag,</a:t>
            </a:r>
          </a:p>
          <a:p>
            <a:r>
              <a:rPr lang="en-US" dirty="0"/>
              <a:t>    MPI_Comm communicator)</a:t>
            </a:r>
          </a:p>
          <a:p>
            <a:endParaRPr lang="en-US" dirty="0"/>
          </a:p>
          <a:p>
            <a:r>
              <a:rPr lang="en-US" dirty="0"/>
              <a:t>MPI_Recv(</a:t>
            </a:r>
          </a:p>
          <a:p>
            <a:r>
              <a:rPr lang="en-US" dirty="0"/>
              <a:t>    void* data,</a:t>
            </a:r>
          </a:p>
          <a:p>
            <a:r>
              <a:rPr lang="en-US" dirty="0"/>
              <a:t>    int count,</a:t>
            </a:r>
          </a:p>
          <a:p>
            <a:r>
              <a:rPr lang="en-US" dirty="0"/>
              <a:t>   --------------)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9935-C566-4BDA-84BB-1E254A1988CF}"/>
              </a:ext>
            </a:extLst>
          </p:cNvPr>
          <p:cNvSpPr txBox="1"/>
          <p:nvPr/>
        </p:nvSpPr>
        <p:spPr>
          <a:xfrm>
            <a:off x="4628271" y="3657599"/>
            <a:ext cx="5331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MPI_Bcast(</a:t>
            </a:r>
          </a:p>
          <a:p>
            <a:r>
              <a:rPr lang="en-US" dirty="0"/>
              <a:t>    void* data,</a:t>
            </a:r>
          </a:p>
          <a:p>
            <a:r>
              <a:rPr lang="en-US" dirty="0"/>
              <a:t>    int count,</a:t>
            </a:r>
          </a:p>
          <a:p>
            <a:r>
              <a:rPr lang="en-US" dirty="0"/>
              <a:t>    MPI_Datatype datatype,</a:t>
            </a:r>
          </a:p>
          <a:p>
            <a:r>
              <a:rPr lang="en-US" dirty="0"/>
              <a:t>    int root,</a:t>
            </a:r>
          </a:p>
          <a:p>
            <a:r>
              <a:rPr lang="en-US" dirty="0"/>
              <a:t>    MPI_Comm communicator)</a:t>
            </a:r>
          </a:p>
          <a:p>
            <a:r>
              <a:rPr lang="en-US" dirty="0"/>
              <a:t>During a broadcast, one process sends the same data to all processes in a communicator.</a:t>
            </a:r>
          </a:p>
        </p:txBody>
      </p:sp>
    </p:spTree>
    <p:extLst>
      <p:ext uri="{BB962C8B-B14F-4D97-AF65-F5344CB8AC3E}">
        <p14:creationId xmlns:p14="http://schemas.microsoft.com/office/powerpoint/2010/main" val="414295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1C21BA-C229-4E5A-91B8-F482BBABCCD1}"/>
              </a:ext>
            </a:extLst>
          </p:cNvPr>
          <p:cNvSpPr/>
          <p:nvPr/>
        </p:nvSpPr>
        <p:spPr>
          <a:xfrm>
            <a:off x="1078540" y="111594"/>
            <a:ext cx="3535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 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323DD-B0AD-414B-BC76-DF14312A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1423987"/>
            <a:ext cx="11369755" cy="47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24764-81AF-4EA2-8794-B76A3D84720E}"/>
              </a:ext>
            </a:extLst>
          </p:cNvPr>
          <p:cNvSpPr txBox="1"/>
          <p:nvPr/>
        </p:nvSpPr>
        <p:spPr>
          <a:xfrm>
            <a:off x="281354" y="450166"/>
            <a:ext cx="352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SNIPPETS OF CODE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480C1-8F9A-48F2-86E0-46CB836F682E}"/>
              </a:ext>
            </a:extLst>
          </p:cNvPr>
          <p:cNvSpPr txBox="1"/>
          <p:nvPr/>
        </p:nvSpPr>
        <p:spPr>
          <a:xfrm>
            <a:off x="422030" y="1083212"/>
            <a:ext cx="55708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Broadcast training data –</a:t>
            </a:r>
          </a:p>
          <a:p>
            <a:r>
              <a:rPr lang="en-US" dirty="0"/>
              <a:t>x_train = comm.bcast(x_train, root=0)</a:t>
            </a:r>
          </a:p>
          <a:p>
            <a:r>
              <a:rPr lang="en-US" dirty="0"/>
              <a:t>num_labels = comm.bcast(num_labels, root=0)</a:t>
            </a:r>
          </a:p>
          <a:p>
            <a:endParaRPr lang="en-US" dirty="0"/>
          </a:p>
          <a:p>
            <a:r>
              <a:rPr lang="en-US" dirty="0"/>
              <a:t>2- Sending subset of labels to other ranks –</a:t>
            </a:r>
          </a:p>
          <a:p>
            <a:r>
              <a:rPr lang="en-US" dirty="0"/>
              <a:t>for i in range(1,size):</a:t>
            </a:r>
          </a:p>
          <a:p>
            <a:r>
              <a:rPr lang="en-US" dirty="0"/>
              <a:t>        comm.send(y_train_small[:,start[i]:end[i]+1],i)</a:t>
            </a:r>
          </a:p>
          <a:p>
            <a:endParaRPr lang="en-US" dirty="0"/>
          </a:p>
          <a:p>
            <a:r>
              <a:rPr lang="en-US" dirty="0"/>
              <a:t>3- Training on subset of labels and pruning weights – </a:t>
            </a:r>
          </a:p>
          <a:p>
            <a:r>
              <a:rPr lang="en-US" dirty="0"/>
              <a:t>for col in range(y_train_subset.shape[1]):</a:t>
            </a:r>
          </a:p>
          <a:p>
            <a:r>
              <a:rPr lang="en-US" dirty="0"/>
              <a:t>    clf = LinearSVC()</a:t>
            </a:r>
          </a:p>
          <a:p>
            <a:r>
              <a:rPr lang="en-US" dirty="0"/>
              <a:t>    if( np.unique(y_train_subset[:,col] ).shape[0]&gt;1  ):  </a:t>
            </a:r>
          </a:p>
          <a:p>
            <a:r>
              <a:rPr lang="en-US" dirty="0"/>
              <a:t>        clf.fit(x_train,y_train_subset[:,col])</a:t>
            </a:r>
          </a:p>
          <a:p>
            <a:r>
              <a:rPr lang="en-US" dirty="0"/>
              <a:t>        wvec = clf.coef_[0]</a:t>
            </a:r>
          </a:p>
          <a:p>
            <a:r>
              <a:rPr lang="en-US" dirty="0"/>
              <a:t>        wvec = np.where(abs(wvec)&gt;0.01,wvec,0)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wvec = np.zeros(x_train.shape[1])</a:t>
            </a:r>
          </a:p>
          <a:p>
            <a:r>
              <a:rPr lang="en-US" dirty="0"/>
              <a:t>    wvec = sparse.csr_matrix(wvec)</a:t>
            </a:r>
          </a:p>
          <a:p>
            <a:r>
              <a:rPr lang="en-US" dirty="0"/>
              <a:t>    W[:,col] = wvec.T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CFD67-7FFC-4042-830F-D59CEAE1093F}"/>
              </a:ext>
            </a:extLst>
          </p:cNvPr>
          <p:cNvSpPr txBox="1"/>
          <p:nvPr/>
        </p:nvSpPr>
        <p:spPr>
          <a:xfrm>
            <a:off x="6096001" y="1322363"/>
            <a:ext cx="5659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 Send weights to Rank = 0 :</a:t>
            </a:r>
          </a:p>
          <a:p>
            <a:r>
              <a:rPr lang="en-US" dirty="0"/>
              <a:t>comm.send(W,0)</a:t>
            </a:r>
          </a:p>
          <a:p>
            <a:endParaRPr lang="en-US" dirty="0"/>
          </a:p>
          <a:p>
            <a:r>
              <a:rPr lang="en-US" dirty="0"/>
              <a:t>5- Receiving weights from rank!=0 :</a:t>
            </a:r>
          </a:p>
          <a:p>
            <a:r>
              <a:rPr lang="en-US" dirty="0"/>
              <a:t>if(rank == 0):</a:t>
            </a:r>
          </a:p>
          <a:p>
            <a:r>
              <a:rPr lang="en-US" dirty="0"/>
              <a:t>    for i in range(1,size):</a:t>
            </a:r>
          </a:p>
          <a:p>
            <a:r>
              <a:rPr lang="en-US" dirty="0"/>
              <a:t>        returned_w = comm.recv(source=i)</a:t>
            </a:r>
          </a:p>
          <a:p>
            <a:r>
              <a:rPr lang="en-US" dirty="0"/>
              <a:t>        W = hstack([W,returned_w])</a:t>
            </a:r>
          </a:p>
        </p:txBody>
      </p:sp>
    </p:spTree>
    <p:extLst>
      <p:ext uri="{BB962C8B-B14F-4D97-AF65-F5344CB8AC3E}">
        <p14:creationId xmlns:p14="http://schemas.microsoft.com/office/powerpoint/2010/main" val="128302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D0A116-A23C-4E83-9483-B97E8F985AAB}"/>
              </a:ext>
            </a:extLst>
          </p:cNvPr>
          <p:cNvSpPr/>
          <p:nvPr/>
        </p:nvSpPr>
        <p:spPr>
          <a:xfrm>
            <a:off x="477079" y="119270"/>
            <a:ext cx="77922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95C41-990B-404A-A7C7-656F21EC4742}"/>
              </a:ext>
            </a:extLst>
          </p:cNvPr>
          <p:cNvSpPr txBox="1"/>
          <p:nvPr/>
        </p:nvSpPr>
        <p:spPr>
          <a:xfrm>
            <a:off x="956603" y="1280162"/>
            <a:ext cx="4473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Sequential code result =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1D9F7-2927-4D08-B64D-CC406719D725}"/>
              </a:ext>
            </a:extLst>
          </p:cNvPr>
          <p:cNvSpPr txBox="1"/>
          <p:nvPr/>
        </p:nvSpPr>
        <p:spPr>
          <a:xfrm>
            <a:off x="942535" y="2630658"/>
            <a:ext cx="9453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 code result =</a:t>
            </a:r>
          </a:p>
          <a:p>
            <a:r>
              <a:rPr lang="en-US" sz="2800" dirty="0"/>
              <a:t>(Speed up = time taken by parallel / time taken by sequential)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4BA1D-0FDA-42AD-AF9A-AFC1FF914A8A}"/>
              </a:ext>
            </a:extLst>
          </p:cNvPr>
          <p:cNvSpPr txBox="1"/>
          <p:nvPr/>
        </p:nvSpPr>
        <p:spPr>
          <a:xfrm>
            <a:off x="956604" y="1716259"/>
            <a:ext cx="462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taken = 12min 24.509sec</a:t>
            </a:r>
          </a:p>
          <a:p>
            <a:r>
              <a:rPr lang="en-US" sz="2400" dirty="0"/>
              <a:t>                 = 744.509 sec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D8D94F-47ED-4ECE-8FAE-C373A7FF5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91483"/>
              </p:ext>
            </p:extLst>
          </p:nvPr>
        </p:nvGraphicFramePr>
        <p:xfrm>
          <a:off x="956603" y="4015653"/>
          <a:ext cx="796231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463">
                  <a:extLst>
                    <a:ext uri="{9D8B030D-6E8A-4147-A177-3AD203B41FA5}">
                      <a16:colId xmlns:a16="http://schemas.microsoft.com/office/drawing/2014/main" val="3440906526"/>
                    </a:ext>
                  </a:extLst>
                </a:gridCol>
                <a:gridCol w="1592463">
                  <a:extLst>
                    <a:ext uri="{9D8B030D-6E8A-4147-A177-3AD203B41FA5}">
                      <a16:colId xmlns:a16="http://schemas.microsoft.com/office/drawing/2014/main" val="2764054296"/>
                    </a:ext>
                  </a:extLst>
                </a:gridCol>
                <a:gridCol w="1592463">
                  <a:extLst>
                    <a:ext uri="{9D8B030D-6E8A-4147-A177-3AD203B41FA5}">
                      <a16:colId xmlns:a16="http://schemas.microsoft.com/office/drawing/2014/main" val="1080424509"/>
                    </a:ext>
                  </a:extLst>
                </a:gridCol>
                <a:gridCol w="1592463">
                  <a:extLst>
                    <a:ext uri="{9D8B030D-6E8A-4147-A177-3AD203B41FA5}">
                      <a16:colId xmlns:a16="http://schemas.microsoft.com/office/drawing/2014/main" val="2245802778"/>
                    </a:ext>
                  </a:extLst>
                </a:gridCol>
                <a:gridCol w="1592463">
                  <a:extLst>
                    <a:ext uri="{9D8B030D-6E8A-4147-A177-3AD203B41FA5}">
                      <a16:colId xmlns:a16="http://schemas.microsoft.com/office/drawing/2014/main" val="3153196281"/>
                    </a:ext>
                  </a:extLst>
                </a:gridCol>
              </a:tblGrid>
              <a:tr h="2868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77440"/>
                  </a:ext>
                </a:extLst>
              </a:tr>
              <a:tr h="286873">
                <a:tc>
                  <a:txBody>
                    <a:bodyPr/>
                    <a:lstStyle/>
                    <a:p>
                      <a:r>
                        <a:rPr lang="en-US" dirty="0"/>
                        <a:t>No of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175700"/>
                  </a:ext>
                </a:extLst>
              </a:tr>
              <a:tr h="2868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9m 41.292s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581.292sec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93124"/>
                  </a:ext>
                </a:extLst>
              </a:tr>
              <a:tr h="2868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 58.150s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358.15sec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55511"/>
                  </a:ext>
                </a:extLst>
              </a:tr>
              <a:tr h="2868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7m 26.538s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446.538sec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62955"/>
                  </a:ext>
                </a:extLst>
              </a:tr>
              <a:tr h="2868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8m 6.216s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486.216sec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48479"/>
                  </a:ext>
                </a:extLst>
              </a:tr>
              <a:tr h="2868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19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6C16A7-344C-4581-891E-0FF5CD7AB01F}"/>
              </a:ext>
            </a:extLst>
          </p:cNvPr>
          <p:cNvSpPr/>
          <p:nvPr/>
        </p:nvSpPr>
        <p:spPr>
          <a:xfrm>
            <a:off x="1338186" y="153796"/>
            <a:ext cx="2369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88859-FA32-4158-8333-636D5A9C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" y="1223889"/>
            <a:ext cx="11408955" cy="48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140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198</TotalTime>
  <Words>964</Words>
  <Application>Microsoft Office PowerPoint</Application>
  <PresentationFormat>Widescreen</PresentationFormat>
  <Paragraphs>128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 singh</dc:creator>
  <cp:lastModifiedBy>diksha singh</cp:lastModifiedBy>
  <cp:revision>25</cp:revision>
  <dcterms:created xsi:type="dcterms:W3CDTF">2020-05-06T18:25:18Z</dcterms:created>
  <dcterms:modified xsi:type="dcterms:W3CDTF">2020-05-08T18:03:09Z</dcterms:modified>
</cp:coreProperties>
</file>