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89"/>
  </p:notesMasterIdLst>
  <p:handoutMasterIdLst>
    <p:handoutMasterId r:id="rId90"/>
  </p:handoutMasterIdLst>
  <p:sldIdLst>
    <p:sldId id="2113" r:id="rId2"/>
    <p:sldId id="1894" r:id="rId3"/>
    <p:sldId id="1896" r:id="rId4"/>
    <p:sldId id="2190" r:id="rId5"/>
    <p:sldId id="2191" r:id="rId6"/>
    <p:sldId id="2119" r:id="rId7"/>
    <p:sldId id="2120" r:id="rId8"/>
    <p:sldId id="2121" r:id="rId9"/>
    <p:sldId id="2122" r:id="rId10"/>
    <p:sldId id="2123" r:id="rId11"/>
    <p:sldId id="2124" r:id="rId12"/>
    <p:sldId id="2125" r:id="rId13"/>
    <p:sldId id="2192" r:id="rId14"/>
    <p:sldId id="2193" r:id="rId15"/>
    <p:sldId id="2126" r:id="rId16"/>
    <p:sldId id="2127" r:id="rId17"/>
    <p:sldId id="2128" r:id="rId18"/>
    <p:sldId id="2129" r:id="rId19"/>
    <p:sldId id="2130" r:id="rId20"/>
    <p:sldId id="2131" r:id="rId21"/>
    <p:sldId id="2132" r:id="rId22"/>
    <p:sldId id="2133" r:id="rId23"/>
    <p:sldId id="2134" r:id="rId24"/>
    <p:sldId id="2135" r:id="rId25"/>
    <p:sldId id="2136" r:id="rId26"/>
    <p:sldId id="2137" r:id="rId27"/>
    <p:sldId id="2138" r:id="rId28"/>
    <p:sldId id="2139" r:id="rId29"/>
    <p:sldId id="2140" r:id="rId30"/>
    <p:sldId id="2141" r:id="rId31"/>
    <p:sldId id="2142" r:id="rId32"/>
    <p:sldId id="2143" r:id="rId33"/>
    <p:sldId id="2194" r:id="rId34"/>
    <p:sldId id="2195" r:id="rId35"/>
    <p:sldId id="2204" r:id="rId36"/>
    <p:sldId id="2180" r:id="rId37"/>
    <p:sldId id="2144" r:id="rId38"/>
    <p:sldId id="2145" r:id="rId39"/>
    <p:sldId id="2146" r:id="rId40"/>
    <p:sldId id="2147" r:id="rId41"/>
    <p:sldId id="2205" r:id="rId42"/>
    <p:sldId id="2202" r:id="rId43"/>
    <p:sldId id="2203" r:id="rId44"/>
    <p:sldId id="2149" r:id="rId45"/>
    <p:sldId id="2150" r:id="rId46"/>
    <p:sldId id="2151" r:id="rId47"/>
    <p:sldId id="2152" r:id="rId48"/>
    <p:sldId id="2153" r:id="rId49"/>
    <p:sldId id="2154" r:id="rId50"/>
    <p:sldId id="2155" r:id="rId51"/>
    <p:sldId id="2156" r:id="rId52"/>
    <p:sldId id="2157" r:id="rId53"/>
    <p:sldId id="2158" r:id="rId54"/>
    <p:sldId id="2159" r:id="rId55"/>
    <p:sldId id="2160" r:id="rId56"/>
    <p:sldId id="2161" r:id="rId57"/>
    <p:sldId id="2162" r:id="rId58"/>
    <p:sldId id="2163" r:id="rId59"/>
    <p:sldId id="2164" r:id="rId60"/>
    <p:sldId id="2165" r:id="rId61"/>
    <p:sldId id="2166" r:id="rId62"/>
    <p:sldId id="2167" r:id="rId63"/>
    <p:sldId id="2168" r:id="rId64"/>
    <p:sldId id="2169" r:id="rId65"/>
    <p:sldId id="2170" r:id="rId66"/>
    <p:sldId id="2171" r:id="rId67"/>
    <p:sldId id="2200" r:id="rId68"/>
    <p:sldId id="2199" r:id="rId69"/>
    <p:sldId id="2173" r:id="rId70"/>
    <p:sldId id="2174" r:id="rId71"/>
    <p:sldId id="2175" r:id="rId72"/>
    <p:sldId id="2176" r:id="rId73"/>
    <p:sldId id="2177" r:id="rId74"/>
    <p:sldId id="2178" r:id="rId75"/>
    <p:sldId id="2179" r:id="rId76"/>
    <p:sldId id="2196" r:id="rId77"/>
    <p:sldId id="2197" r:id="rId78"/>
    <p:sldId id="2182" r:id="rId79"/>
    <p:sldId id="2183" r:id="rId80"/>
    <p:sldId id="2206" r:id="rId81"/>
    <p:sldId id="2185" r:id="rId82"/>
    <p:sldId id="2186" r:id="rId83"/>
    <p:sldId id="2187" r:id="rId84"/>
    <p:sldId id="2188" r:id="rId85"/>
    <p:sldId id="2189" r:id="rId86"/>
    <p:sldId id="2118" r:id="rId87"/>
    <p:sldId id="1711" r:id="rId8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EDAD6AFF-0795-4588-9F7E-3A3D48CD1264}">
          <p14:sldIdLst>
            <p14:sldId id="2113"/>
            <p14:sldId id="1894"/>
            <p14:sldId id="1896"/>
            <p14:sldId id="2190"/>
          </p14:sldIdLst>
        </p14:section>
        <p14:section name="4.1" id="{8A1B28B8-A12E-4221-A0F4-D6213374A2FF}">
          <p14:sldIdLst>
            <p14:sldId id="2191"/>
            <p14:sldId id="2119"/>
            <p14:sldId id="2120"/>
            <p14:sldId id="2121"/>
            <p14:sldId id="2122"/>
            <p14:sldId id="2123"/>
            <p14:sldId id="2124"/>
            <p14:sldId id="2125"/>
          </p14:sldIdLst>
        </p14:section>
        <p14:section name="4.2" id="{5EE811C3-7630-4E5E-815A-355B6345B305}">
          <p14:sldIdLst>
            <p14:sldId id="2192"/>
            <p14:sldId id="2193"/>
            <p14:sldId id="2126"/>
            <p14:sldId id="2127"/>
            <p14:sldId id="2128"/>
            <p14:sldId id="2129"/>
            <p14:sldId id="2130"/>
            <p14:sldId id="2131"/>
            <p14:sldId id="2132"/>
            <p14:sldId id="2133"/>
            <p14:sldId id="2134"/>
            <p14:sldId id="2135"/>
            <p14:sldId id="2136"/>
            <p14:sldId id="2137"/>
            <p14:sldId id="2138"/>
            <p14:sldId id="2139"/>
            <p14:sldId id="2140"/>
            <p14:sldId id="2141"/>
            <p14:sldId id="2142"/>
            <p14:sldId id="2143"/>
          </p14:sldIdLst>
        </p14:section>
        <p14:section name="4.3" id="{0B844C94-7041-4417-99DD-3B5C7358E985}">
          <p14:sldIdLst>
            <p14:sldId id="2194"/>
            <p14:sldId id="2195"/>
            <p14:sldId id="2204"/>
            <p14:sldId id="2180"/>
            <p14:sldId id="2144"/>
            <p14:sldId id="2145"/>
            <p14:sldId id="2146"/>
            <p14:sldId id="2147"/>
            <p14:sldId id="2205"/>
            <p14:sldId id="2202"/>
            <p14:sldId id="2203"/>
            <p14:sldId id="2149"/>
            <p14:sldId id="2150"/>
            <p14:sldId id="2151"/>
            <p14:sldId id="2152"/>
            <p14:sldId id="2153"/>
            <p14:sldId id="2154"/>
            <p14:sldId id="2155"/>
            <p14:sldId id="2156"/>
            <p14:sldId id="2157"/>
            <p14:sldId id="2158"/>
            <p14:sldId id="2159"/>
            <p14:sldId id="2160"/>
            <p14:sldId id="2161"/>
            <p14:sldId id="2162"/>
            <p14:sldId id="2163"/>
            <p14:sldId id="2164"/>
            <p14:sldId id="2165"/>
            <p14:sldId id="2166"/>
            <p14:sldId id="2167"/>
            <p14:sldId id="2168"/>
            <p14:sldId id="2169"/>
            <p14:sldId id="2170"/>
            <p14:sldId id="2171"/>
            <p14:sldId id="2200"/>
            <p14:sldId id="2199"/>
            <p14:sldId id="2173"/>
            <p14:sldId id="2174"/>
            <p14:sldId id="2175"/>
            <p14:sldId id="2176"/>
            <p14:sldId id="2177"/>
            <p14:sldId id="2178"/>
            <p14:sldId id="2179"/>
          </p14:sldIdLst>
        </p14:section>
        <p14:section name="4.4" id="{0F145D18-C7B6-4942-9A8F-4717B9FA0203}">
          <p14:sldIdLst>
            <p14:sldId id="2196"/>
            <p14:sldId id="2197"/>
            <p14:sldId id="2182"/>
            <p14:sldId id="2183"/>
            <p14:sldId id="2206"/>
            <p14:sldId id="2185"/>
            <p14:sldId id="2186"/>
            <p14:sldId id="2187"/>
            <p14:sldId id="2188"/>
            <p14:sldId id="2189"/>
          </p14:sldIdLst>
        </p14:section>
        <p14:section name="summary" id="{0DDBEC4D-E5B1-4326-8077-64B515A6CBE4}">
          <p14:sldIdLst>
            <p14:sldId id="2118"/>
            <p14:sldId id="1711"/>
          </p14:sldIdLst>
        </p14:section>
      </p14:sectionLst>
    </p:ext>
    <p:ext uri="{EFAFB233-063F-42B5-8137-9DF3F51BA10A}">
      <p15:sldGuideLst xmlns:p15="http://schemas.microsoft.com/office/powerpoint/2012/main">
        <p15:guide id="1" orient="horz" pos="164">
          <p15:clr>
            <a:srgbClr val="A4A3A4"/>
          </p15:clr>
        </p15:guide>
        <p15:guide id="2" orient="horz" pos="618">
          <p15:clr>
            <a:srgbClr val="A4A3A4"/>
          </p15:clr>
        </p15:guide>
        <p15:guide id="3" orient="horz" pos="754">
          <p15:clr>
            <a:srgbClr val="A4A3A4"/>
          </p15:clr>
        </p15:guide>
        <p15:guide id="4" orient="horz" pos="3974">
          <p15:clr>
            <a:srgbClr val="A4A3A4"/>
          </p15:clr>
        </p15:guide>
        <p15:guide id="5" orient="horz" pos="4080">
          <p15:clr>
            <a:srgbClr val="A4A3A4"/>
          </p15:clr>
        </p15:guide>
        <p15:guide id="6" orient="horz" pos="4271">
          <p15:clr>
            <a:srgbClr val="A4A3A4"/>
          </p15:clr>
        </p15:guide>
        <p15:guide id="7" orient="horz" pos="3777">
          <p15:clr>
            <a:srgbClr val="A4A3A4"/>
          </p15:clr>
        </p15:guide>
        <p15:guide id="8" pos="7302">
          <p15:clr>
            <a:srgbClr val="A4A3A4"/>
          </p15:clr>
        </p15:guide>
        <p15:guide id="9" pos="332">
          <p15:clr>
            <a:srgbClr val="A4A3A4"/>
          </p15:clr>
        </p15:guide>
        <p15:guide id="10" pos="3840">
          <p15:clr>
            <a:srgbClr val="A4A3A4"/>
          </p15:clr>
        </p15:guide>
        <p15:guide id="11" pos="3744">
          <p15:clr>
            <a:srgbClr val="A4A3A4"/>
          </p15:clr>
        </p15:guide>
      </p15:sldGuideLst>
    </p:ext>
    <p:ext uri="{2D200454-40CA-4A62-9FC3-DE9A4176ACB9}">
      <p15:notesGuideLst xmlns:p15="http://schemas.microsoft.com/office/powerpoint/2012/main">
        <p15:guide id="1" orient="horz" pos="3008">
          <p15:clr>
            <a:srgbClr val="A4A3A4"/>
          </p15:clr>
        </p15:guide>
        <p15:guide id="2" orient="horz" pos="520">
          <p15:clr>
            <a:srgbClr val="A4A3A4"/>
          </p15:clr>
        </p15:guide>
        <p15:guide id="3" orient="horz" pos="5440">
          <p15:clr>
            <a:srgbClr val="A4A3A4"/>
          </p15:clr>
        </p15:guide>
        <p15:guide id="4" orient="horz" pos="5768">
          <p15:clr>
            <a:srgbClr val="A4A3A4"/>
          </p15:clr>
        </p15:guide>
        <p15:guide id="5" orient="horz" pos="5576">
          <p15:clr>
            <a:srgbClr val="A4A3A4"/>
          </p15:clr>
        </p15:guide>
        <p15:guide id="6" orient="horz" pos="5694">
          <p15:clr>
            <a:srgbClr val="A4A3A4"/>
          </p15:clr>
        </p15:guide>
        <p15:guide id="7" pos="3974">
          <p15:clr>
            <a:srgbClr val="A4A3A4"/>
          </p15:clr>
        </p15:guide>
        <p15:guide id="8" pos="35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FF"/>
    <a:srgbClr val="00B050"/>
    <a:srgbClr val="FF6600"/>
    <a:srgbClr val="16C6CC"/>
    <a:srgbClr val="FFFFFF"/>
    <a:srgbClr val="242D3C"/>
    <a:srgbClr val="FFD85C"/>
    <a:srgbClr val="FFBA32"/>
    <a:srgbClr val="E453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87709" autoAdjust="0"/>
  </p:normalViewPr>
  <p:slideViewPr>
    <p:cSldViewPr showGuides="1">
      <p:cViewPr varScale="1">
        <p:scale>
          <a:sx n="91" d="100"/>
          <a:sy n="91" d="100"/>
        </p:scale>
        <p:origin x="370" y="53"/>
      </p:cViewPr>
      <p:guideLst>
        <p:guide orient="horz" pos="164"/>
        <p:guide orient="horz" pos="618"/>
        <p:guide orient="horz" pos="754"/>
        <p:guide orient="horz" pos="3974"/>
        <p:guide orient="horz" pos="4080"/>
        <p:guide orient="horz" pos="4271"/>
        <p:guide orient="horz" pos="3777"/>
        <p:guide pos="7302"/>
        <p:guide pos="332"/>
        <p:guide pos="3840"/>
        <p:guide pos="3744"/>
      </p:guideLst>
    </p:cSldViewPr>
  </p:slideViewPr>
  <p:outlineViewPr>
    <p:cViewPr>
      <p:scale>
        <a:sx n="33" d="100"/>
        <a:sy n="33" d="100"/>
      </p:scale>
      <p:origin x="0" y="-4176"/>
    </p:cViewPr>
  </p:outlineViewPr>
  <p:notesTextViewPr>
    <p:cViewPr>
      <p:scale>
        <a:sx n="125" d="100"/>
        <a:sy n="125" d="100"/>
      </p:scale>
      <p:origin x="0" y="0"/>
    </p:cViewPr>
  </p:notesTextViewPr>
  <p:sorterViewPr>
    <p:cViewPr>
      <p:scale>
        <a:sx n="100" d="100"/>
        <a:sy n="100" d="100"/>
      </p:scale>
      <p:origin x="0" y="-36348"/>
    </p:cViewPr>
  </p:sorterViewPr>
  <p:notesViewPr>
    <p:cSldViewPr>
      <p:cViewPr varScale="1">
        <p:scale>
          <a:sx n="91" d="100"/>
          <a:sy n="91" d="100"/>
        </p:scale>
        <p:origin x="3750" y="96"/>
      </p:cViewPr>
      <p:guideLst>
        <p:guide orient="horz" pos="3008"/>
        <p:guide orient="horz" pos="520"/>
        <p:guide orient="horz" pos="5440"/>
        <p:guide orient="horz" pos="5768"/>
        <p:guide orient="horz" pos="5576"/>
        <p:guide orient="horz" pos="5694"/>
        <p:guide pos="3974"/>
        <p:guide pos="352"/>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988229" y="107503"/>
            <a:ext cx="4320496" cy="239867"/>
          </a:xfrm>
          <a:prstGeom prst="rect">
            <a:avLst/>
          </a:prstGeom>
        </p:spPr>
        <p:txBody>
          <a:bodyPr vert="horz" lIns="91440" tIns="45720" rIns="91440" bIns="45720" rtlCol="0"/>
          <a:lstStyle>
            <a:lvl1pPr algn="l">
              <a:defRPr sz="1200"/>
            </a:lvl1pPr>
          </a:lstStyle>
          <a:p>
            <a:r>
              <a:rPr lang="zh-CN" altLang="en-US" dirty="0"/>
              <a:t>此处添加页眉信息</a:t>
            </a:r>
          </a:p>
        </p:txBody>
      </p:sp>
      <p:sp>
        <p:nvSpPr>
          <p:cNvPr id="3" name="日期占位符 2"/>
          <p:cNvSpPr>
            <a:spLocks noGrp="1"/>
          </p:cNvSpPr>
          <p:nvPr>
            <p:ph type="dt" sz="quarter" idx="1"/>
          </p:nvPr>
        </p:nvSpPr>
        <p:spPr>
          <a:xfrm>
            <a:off x="1989137" y="351842"/>
            <a:ext cx="4319587" cy="228600"/>
          </a:xfrm>
          <a:prstGeom prst="rect">
            <a:avLst/>
          </a:prstGeom>
        </p:spPr>
        <p:txBody>
          <a:bodyPr vert="horz" lIns="91440" tIns="45720" rIns="91440" bIns="45720" rtlCol="0"/>
          <a:lstStyle>
            <a:lvl1pPr algn="r">
              <a:defRPr sz="1200"/>
            </a:lvl1pPr>
          </a:lstStyle>
          <a:p>
            <a:pPr algn="l"/>
            <a:fld id="{CB446F43-867F-4F64-92FD-6C8496B9358B}" type="datetimeFigureOut">
              <a:rPr lang="zh-CN" altLang="en-US" smtClean="0"/>
              <a:t>2020/4/20</a:t>
            </a:fld>
            <a:endParaRPr lang="zh-CN" altLang="en-US"/>
          </a:p>
        </p:txBody>
      </p:sp>
      <p:sp>
        <p:nvSpPr>
          <p:cNvPr id="4" name="页脚占位符 3"/>
          <p:cNvSpPr>
            <a:spLocks noGrp="1"/>
          </p:cNvSpPr>
          <p:nvPr>
            <p:ph type="ftr" sz="quarter" idx="2"/>
          </p:nvPr>
        </p:nvSpPr>
        <p:spPr>
          <a:xfrm>
            <a:off x="518112" y="8748464"/>
            <a:ext cx="2971800" cy="321941"/>
          </a:xfrm>
          <a:prstGeom prst="rect">
            <a:avLst/>
          </a:prstGeom>
        </p:spPr>
        <p:txBody>
          <a:bodyPr vert="horz" lIns="91440" tIns="45720" rIns="91440" bIns="45720" rtlCol="0" anchor="b"/>
          <a:lstStyle>
            <a:lvl1pPr algn="l">
              <a:defRPr sz="1200"/>
            </a:lvl1pPr>
          </a:lstStyle>
          <a:p>
            <a:r>
              <a:rPr lang="zh-CN" altLang="en-US" dirty="0"/>
              <a:t>此处添加页脚信息</a:t>
            </a:r>
          </a:p>
        </p:txBody>
      </p:sp>
      <p:sp>
        <p:nvSpPr>
          <p:cNvPr id="5" name="灯片编号占位符 4"/>
          <p:cNvSpPr>
            <a:spLocks noGrp="1"/>
          </p:cNvSpPr>
          <p:nvPr>
            <p:ph type="sldNum" sz="quarter" idx="3"/>
          </p:nvPr>
        </p:nvSpPr>
        <p:spPr>
          <a:xfrm>
            <a:off x="5085183" y="8748464"/>
            <a:ext cx="1223541" cy="323529"/>
          </a:xfrm>
          <a:prstGeom prst="rect">
            <a:avLst/>
          </a:prstGeom>
        </p:spPr>
        <p:txBody>
          <a:bodyPr vert="horz" lIns="91440" tIns="45720" rIns="91440" bIns="45720" rtlCol="0" anchor="b"/>
          <a:lstStyle>
            <a:lvl1pPr algn="r">
              <a:defRPr sz="1200"/>
            </a:lvl1pPr>
          </a:lstStyle>
          <a:p>
            <a:r>
              <a:rPr lang="zh-CN" altLang="en-US" dirty="0"/>
              <a:t>第 </a:t>
            </a:r>
            <a:fld id="{15FF29FA-1BF5-411D-8347-0A24CCE555CE}" type="slidenum">
              <a:rPr lang="zh-CN" altLang="en-US" dirty="0" smtClean="0"/>
              <a:t>‹#›</a:t>
            </a:fld>
            <a:r>
              <a:rPr lang="zh-CN" altLang="en-US" dirty="0"/>
              <a:t> 页 讲义</a:t>
            </a:r>
          </a:p>
        </p:txBody>
      </p:sp>
      <p:cxnSp>
        <p:nvCxnSpPr>
          <p:cNvPr id="10" name="直接连接符 9"/>
          <p:cNvCxnSpPr/>
          <p:nvPr/>
        </p:nvCxnSpPr>
        <p:spPr>
          <a:xfrm>
            <a:off x="0" y="723669"/>
            <a:ext cx="6858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3429000" y="1312195"/>
            <a:ext cx="2879725" cy="1603621"/>
            <a:chOff x="0" y="1312195"/>
            <a:chExt cx="6858000" cy="1603621"/>
          </a:xfrm>
        </p:grpSpPr>
        <p:cxnSp>
          <p:nvCxnSpPr>
            <p:cNvPr id="11" name="直接连接符 10"/>
            <p:cNvCxnSpPr/>
            <p:nvPr/>
          </p:nvCxnSpPr>
          <p:spPr>
            <a:xfrm>
              <a:off x="0" y="131219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0" y="171310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0" y="211400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0" y="251491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0" y="2915816"/>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3429000" y="3980364"/>
            <a:ext cx="2879725" cy="1603621"/>
            <a:chOff x="0" y="1312195"/>
            <a:chExt cx="6858000" cy="1603621"/>
          </a:xfrm>
        </p:grpSpPr>
        <p:cxnSp>
          <p:nvCxnSpPr>
            <p:cNvPr id="19" name="直接连接符 18"/>
            <p:cNvCxnSpPr/>
            <p:nvPr/>
          </p:nvCxnSpPr>
          <p:spPr>
            <a:xfrm>
              <a:off x="0" y="131219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0" y="171310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0" y="211400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0" y="251491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0" y="2915816"/>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3429000" y="6629089"/>
            <a:ext cx="2879725" cy="1603621"/>
            <a:chOff x="0" y="1312195"/>
            <a:chExt cx="6858000" cy="1603621"/>
          </a:xfrm>
        </p:grpSpPr>
        <p:cxnSp>
          <p:nvCxnSpPr>
            <p:cNvPr id="26" name="直接连接符 25"/>
            <p:cNvCxnSpPr/>
            <p:nvPr/>
          </p:nvCxnSpPr>
          <p:spPr>
            <a:xfrm>
              <a:off x="0" y="131219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0" y="171310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0" y="211400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0" y="251491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0" y="2915816"/>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grpSp>
      <p:sp>
        <p:nvSpPr>
          <p:cNvPr id="32" name="矩形 31"/>
          <p:cNvSpPr/>
          <p:nvPr/>
        </p:nvSpPr>
        <p:spPr>
          <a:xfrm>
            <a:off x="549275" y="114299"/>
            <a:ext cx="1368152" cy="466143"/>
          </a:xfrm>
          <a:prstGeom prst="rect">
            <a:avLst/>
          </a:prstGeom>
          <a:solidFill>
            <a:schemeClr val="bg1"/>
          </a:solidFill>
          <a:ln w="952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lumMod val="75000"/>
                    <a:lumOff val="25000"/>
                  </a:schemeClr>
                </a:solidFill>
              </a:rPr>
              <a:t>LOGO</a:t>
            </a:r>
            <a:endParaRPr lang="zh-CN" altLang="en-US" b="1" dirty="0">
              <a:solidFill>
                <a:schemeClr val="tx1">
                  <a:lumMod val="75000"/>
                  <a:lumOff val="25000"/>
                </a:schemeClr>
              </a:solidFill>
            </a:endParaRPr>
          </a:p>
        </p:txBody>
      </p:sp>
      <p:cxnSp>
        <p:nvCxnSpPr>
          <p:cNvPr id="33" name="直接连接符 32"/>
          <p:cNvCxnSpPr/>
          <p:nvPr/>
        </p:nvCxnSpPr>
        <p:spPr>
          <a:xfrm>
            <a:off x="0" y="8676457"/>
            <a:ext cx="6858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3328526" y="989904"/>
            <a:ext cx="1261884" cy="307777"/>
          </a:xfrm>
          <a:prstGeom prst="rect">
            <a:avLst/>
          </a:prstGeom>
        </p:spPr>
        <p:txBody>
          <a:bodyPr wrap="none">
            <a:spAutoFit/>
          </a:bodyPr>
          <a:lstStyle/>
          <a:p>
            <a:r>
              <a:rPr lang="zh-CN" altLang="en-US" sz="1400" dirty="0">
                <a:solidFill>
                  <a:srgbClr val="C0C0C0"/>
                </a:solidFill>
              </a:rPr>
              <a:t>此处记录讲义</a:t>
            </a:r>
          </a:p>
        </p:txBody>
      </p:sp>
      <p:sp>
        <p:nvSpPr>
          <p:cNvPr id="36" name="矩形 35"/>
          <p:cNvSpPr/>
          <p:nvPr/>
        </p:nvSpPr>
        <p:spPr>
          <a:xfrm>
            <a:off x="3328526" y="3672587"/>
            <a:ext cx="1261884" cy="307777"/>
          </a:xfrm>
          <a:prstGeom prst="rect">
            <a:avLst/>
          </a:prstGeom>
        </p:spPr>
        <p:txBody>
          <a:bodyPr wrap="none">
            <a:spAutoFit/>
          </a:bodyPr>
          <a:lstStyle/>
          <a:p>
            <a:r>
              <a:rPr lang="zh-CN" altLang="en-US" sz="1400" dirty="0">
                <a:solidFill>
                  <a:srgbClr val="C0C0C0"/>
                </a:solidFill>
              </a:rPr>
              <a:t>此处记录讲义</a:t>
            </a:r>
          </a:p>
        </p:txBody>
      </p:sp>
      <p:sp>
        <p:nvSpPr>
          <p:cNvPr id="37" name="矩形 36"/>
          <p:cNvSpPr/>
          <p:nvPr/>
        </p:nvSpPr>
        <p:spPr>
          <a:xfrm>
            <a:off x="3328526" y="6321312"/>
            <a:ext cx="1261884" cy="307777"/>
          </a:xfrm>
          <a:prstGeom prst="rect">
            <a:avLst/>
          </a:prstGeom>
        </p:spPr>
        <p:txBody>
          <a:bodyPr wrap="none">
            <a:spAutoFit/>
          </a:bodyPr>
          <a:lstStyle/>
          <a:p>
            <a:r>
              <a:rPr lang="zh-CN" altLang="en-US" sz="1400" dirty="0">
                <a:solidFill>
                  <a:srgbClr val="C0C0C0"/>
                </a:solidFill>
              </a:rPr>
              <a:t>此处记录讲义</a:t>
            </a:r>
          </a:p>
        </p:txBody>
      </p:sp>
      <p:pic>
        <p:nvPicPr>
          <p:cNvPr id="38" name="Picture 3" descr="E:\设计素材\shadow.png"/>
          <p:cNvPicPr>
            <a:picLocks noChangeAspect="1" noChangeArrowheads="1"/>
          </p:cNvPicPr>
          <p:nvPr/>
        </p:nvPicPr>
        <p:blipFill>
          <a:blip r:embed="rId2"/>
          <a:srcRect/>
          <a:stretch>
            <a:fillRect/>
          </a:stretch>
        </p:blipFill>
        <p:spPr bwMode="auto">
          <a:xfrm>
            <a:off x="549275" y="2929386"/>
            <a:ext cx="2663701" cy="30911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 descr="E:\设计素材\shadow.png"/>
          <p:cNvPicPr>
            <a:picLocks noChangeAspect="1" noChangeArrowheads="1"/>
          </p:cNvPicPr>
          <p:nvPr/>
        </p:nvPicPr>
        <p:blipFill>
          <a:blip r:embed="rId2"/>
          <a:srcRect/>
          <a:stretch>
            <a:fillRect/>
          </a:stretch>
        </p:blipFill>
        <p:spPr bwMode="auto">
          <a:xfrm>
            <a:off x="549275" y="5581827"/>
            <a:ext cx="2663701" cy="309113"/>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 descr="E:\设计素材\shadow.png"/>
          <p:cNvPicPr>
            <a:picLocks noChangeAspect="1" noChangeArrowheads="1"/>
          </p:cNvPicPr>
          <p:nvPr/>
        </p:nvPicPr>
        <p:blipFill>
          <a:blip r:embed="rId2"/>
          <a:srcRect/>
          <a:stretch>
            <a:fillRect/>
          </a:stretch>
        </p:blipFill>
        <p:spPr bwMode="auto">
          <a:xfrm>
            <a:off x="549275" y="8232710"/>
            <a:ext cx="2663701" cy="30911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75" name="Picture 3" descr="E:\设计素材\shad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275" y="5292080"/>
            <a:ext cx="5759450" cy="374364"/>
          </a:xfrm>
          <a:prstGeom prst="rect">
            <a:avLst/>
          </a:prstGeom>
          <a:noFill/>
          <a:extLst>
            <a:ext uri="{909E8E84-426E-40DD-AFC4-6F175D3DCCD1}">
              <a14:hiddenFill xmlns:a14="http://schemas.microsoft.com/office/drawing/2010/main">
                <a:solidFill>
                  <a:srgbClr val="FFFFFF"/>
                </a:solidFill>
              </a14:hiddenFill>
            </a:ext>
          </a:extLst>
        </p:spPr>
      </p:pic>
      <p:sp>
        <p:nvSpPr>
          <p:cNvPr id="2" name="页眉占位符 1"/>
          <p:cNvSpPr>
            <a:spLocks noGrp="1"/>
          </p:cNvSpPr>
          <p:nvPr>
            <p:ph type="hdr" sz="quarter"/>
          </p:nvPr>
        </p:nvSpPr>
        <p:spPr>
          <a:xfrm>
            <a:off x="1988840" y="114299"/>
            <a:ext cx="4319884" cy="233072"/>
          </a:xfrm>
          <a:prstGeom prst="rect">
            <a:avLst/>
          </a:prstGeom>
        </p:spPr>
        <p:txBody>
          <a:bodyPr vert="horz" lIns="91440" tIns="45720" rIns="91440" bIns="45720" rtlCol="0"/>
          <a:lstStyle>
            <a:lvl1pPr algn="l">
              <a:defRPr sz="1200"/>
            </a:lvl1pPr>
          </a:lstStyle>
          <a:p>
            <a:r>
              <a:rPr lang="zh-CN" altLang="en-US" dirty="0"/>
              <a:t>此处添加页眉信息</a:t>
            </a:r>
          </a:p>
        </p:txBody>
      </p:sp>
      <p:sp>
        <p:nvSpPr>
          <p:cNvPr id="3" name="日期占位符 2"/>
          <p:cNvSpPr>
            <a:spLocks noGrp="1"/>
          </p:cNvSpPr>
          <p:nvPr>
            <p:ph type="dt" idx="1"/>
          </p:nvPr>
        </p:nvSpPr>
        <p:spPr>
          <a:xfrm>
            <a:off x="1988840" y="347370"/>
            <a:ext cx="4319885" cy="233072"/>
          </a:xfrm>
          <a:prstGeom prst="rect">
            <a:avLst/>
          </a:prstGeom>
        </p:spPr>
        <p:txBody>
          <a:bodyPr vert="horz" lIns="91440" tIns="45720" rIns="91440" bIns="45720" rtlCol="0"/>
          <a:lstStyle>
            <a:lvl1pPr algn="l">
              <a:defRPr sz="1200"/>
            </a:lvl1pPr>
          </a:lstStyle>
          <a:p>
            <a:fld id="{D51D64F8-606E-4201-A2DE-1AF0754CE781}" type="datetimeFigureOut">
              <a:rPr lang="zh-CN" altLang="en-US" smtClean="0"/>
              <a:t>2020/4/20</a:t>
            </a:fld>
            <a:endParaRPr lang="zh-CN" altLang="en-US"/>
          </a:p>
        </p:txBody>
      </p:sp>
      <p:sp>
        <p:nvSpPr>
          <p:cNvPr id="4" name="幻灯片图像占位符 3"/>
          <p:cNvSpPr>
            <a:spLocks noGrp="1" noRot="1" noChangeAspect="1"/>
          </p:cNvSpPr>
          <p:nvPr>
            <p:ph type="sldImg" idx="2"/>
          </p:nvPr>
        </p:nvSpPr>
        <p:spPr>
          <a:xfrm>
            <a:off x="-404813" y="971550"/>
            <a:ext cx="7670801" cy="431641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549275" y="5508104"/>
            <a:ext cx="5759450" cy="2878088"/>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549523" y="8748465"/>
            <a:ext cx="2971800" cy="287585"/>
          </a:xfrm>
          <a:prstGeom prst="rect">
            <a:avLst/>
          </a:prstGeom>
        </p:spPr>
        <p:txBody>
          <a:bodyPr vert="horz" lIns="91440" tIns="45720" rIns="91440" bIns="45720" rtlCol="0" anchor="b"/>
          <a:lstStyle>
            <a:lvl1pPr algn="l">
              <a:defRPr sz="1200"/>
            </a:lvl1pPr>
          </a:lstStyle>
          <a:p>
            <a:r>
              <a:rPr lang="zh-CN" altLang="en-US" dirty="0"/>
              <a:t>此处添加页脚信息</a:t>
            </a:r>
          </a:p>
        </p:txBody>
      </p:sp>
      <p:sp>
        <p:nvSpPr>
          <p:cNvPr id="7" name="灯片编号占位符 6"/>
          <p:cNvSpPr>
            <a:spLocks noGrp="1"/>
          </p:cNvSpPr>
          <p:nvPr>
            <p:ph type="sldNum" sz="quarter" idx="5"/>
          </p:nvPr>
        </p:nvSpPr>
        <p:spPr>
          <a:xfrm>
            <a:off x="3884613" y="8748713"/>
            <a:ext cx="2424112" cy="287337"/>
          </a:xfrm>
          <a:prstGeom prst="rect">
            <a:avLst/>
          </a:prstGeom>
        </p:spPr>
        <p:txBody>
          <a:bodyPr vert="horz" lIns="91440" tIns="45720" rIns="91440" bIns="45720" rtlCol="0" anchor="b"/>
          <a:lstStyle>
            <a:lvl1pPr algn="r">
              <a:defRPr sz="1200"/>
            </a:lvl1pPr>
          </a:lstStyle>
          <a:p>
            <a:r>
              <a:rPr lang="zh-CN" altLang="en-US" dirty="0"/>
              <a:t>第 </a:t>
            </a:r>
            <a:fld id="{CE884005-AAD7-43DA-8323-709AF992FEE5}" type="slidenum">
              <a:rPr lang="zh-CN" altLang="en-US" dirty="0" smtClean="0"/>
              <a:t>‹#›</a:t>
            </a:fld>
            <a:r>
              <a:rPr lang="zh-CN" altLang="en-US" dirty="0"/>
              <a:t> 页</a:t>
            </a:r>
          </a:p>
        </p:txBody>
      </p:sp>
      <p:cxnSp>
        <p:nvCxnSpPr>
          <p:cNvPr id="8" name="直接连接符 7"/>
          <p:cNvCxnSpPr/>
          <p:nvPr/>
        </p:nvCxnSpPr>
        <p:spPr>
          <a:xfrm>
            <a:off x="0" y="723669"/>
            <a:ext cx="6858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49275" y="114299"/>
            <a:ext cx="1368152" cy="466143"/>
          </a:xfrm>
          <a:prstGeom prst="rect">
            <a:avLst/>
          </a:prstGeom>
          <a:solidFill>
            <a:schemeClr val="bg1"/>
          </a:solidFill>
          <a:ln w="952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lumMod val="75000"/>
                    <a:lumOff val="25000"/>
                  </a:schemeClr>
                </a:solidFill>
              </a:rPr>
              <a:t>LOGO</a:t>
            </a:r>
            <a:endParaRPr lang="zh-CN" altLang="en-US" b="1" dirty="0">
              <a:solidFill>
                <a:schemeClr val="tx1">
                  <a:lumMod val="75000"/>
                  <a:lumOff val="25000"/>
                </a:schemeClr>
              </a:solidFill>
            </a:endParaRPr>
          </a:p>
        </p:txBody>
      </p:sp>
      <p:cxnSp>
        <p:nvCxnSpPr>
          <p:cNvPr id="10" name="直接连接符 9"/>
          <p:cNvCxnSpPr/>
          <p:nvPr/>
        </p:nvCxnSpPr>
        <p:spPr>
          <a:xfrm>
            <a:off x="0" y="8676457"/>
            <a:ext cx="6858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notesStyle>
    <a:lvl1pPr marL="171450" indent="-171450" algn="l" defTabSz="914400" rtl="0" eaLnBrk="1" fontAlgn="ctr" latinLnBrk="0" hangingPunct="1">
      <a:buSzPct val="70000"/>
      <a:buFont typeface="Wingdings" panose="05000000000000000000" pitchFamily="2" charset="2"/>
      <a:buChar char="l"/>
      <a:defRPr sz="1200" kern="1200">
        <a:solidFill>
          <a:schemeClr val="tx1">
            <a:lumMod val="75000"/>
            <a:lumOff val="25000"/>
          </a:schemeClr>
        </a:solidFill>
        <a:latin typeface="+mn-lt"/>
        <a:ea typeface="+mn-ea"/>
        <a:cs typeface="+mn-cs"/>
      </a:defRPr>
    </a:lvl1pPr>
    <a:lvl2pPr marL="628650" indent="-171450" algn="l" defTabSz="914400" rtl="0" eaLnBrk="1" fontAlgn="ctr" latinLnBrk="0" hangingPunct="1">
      <a:buSzPct val="70000"/>
      <a:buFont typeface="Wingdings" panose="05000000000000000000" pitchFamily="2" charset="2"/>
      <a:buChar char="l"/>
      <a:defRPr sz="1200" kern="1200">
        <a:solidFill>
          <a:schemeClr val="tx1">
            <a:lumMod val="75000"/>
            <a:lumOff val="25000"/>
          </a:schemeClr>
        </a:solidFill>
        <a:latin typeface="+mn-lt"/>
        <a:ea typeface="+mn-ea"/>
        <a:cs typeface="+mn-cs"/>
      </a:defRPr>
    </a:lvl2pPr>
    <a:lvl3pPr marL="1085850" indent="-171450" algn="l" defTabSz="914400" rtl="0" eaLnBrk="1" fontAlgn="ctr" latinLnBrk="0" hangingPunct="1">
      <a:buSzPct val="70000"/>
      <a:buFont typeface="Wingdings" panose="05000000000000000000" pitchFamily="2" charset="2"/>
      <a:buChar char="l"/>
      <a:defRPr sz="1200" kern="1200">
        <a:solidFill>
          <a:schemeClr val="tx1">
            <a:lumMod val="75000"/>
            <a:lumOff val="25000"/>
          </a:schemeClr>
        </a:solidFill>
        <a:latin typeface="+mn-lt"/>
        <a:ea typeface="+mn-ea"/>
        <a:cs typeface="+mn-cs"/>
      </a:defRPr>
    </a:lvl3pPr>
    <a:lvl4pPr marL="1543050" indent="-171450" algn="l" defTabSz="914400" rtl="0" eaLnBrk="1" fontAlgn="ctr" latinLnBrk="0" hangingPunct="1">
      <a:buSzPct val="70000"/>
      <a:buFont typeface="Wingdings" panose="05000000000000000000" pitchFamily="2" charset="2"/>
      <a:buChar char="l"/>
      <a:defRPr sz="1200" kern="1200">
        <a:solidFill>
          <a:schemeClr val="tx1">
            <a:lumMod val="75000"/>
            <a:lumOff val="25000"/>
          </a:schemeClr>
        </a:solidFill>
        <a:latin typeface="+mn-lt"/>
        <a:ea typeface="+mn-ea"/>
        <a:cs typeface="+mn-cs"/>
      </a:defRPr>
    </a:lvl4pPr>
    <a:lvl5pPr marL="2000250" indent="-171450" algn="l" defTabSz="914400" rtl="0" eaLnBrk="1" fontAlgn="ctr" latinLnBrk="0" hangingPunct="1">
      <a:buSzPct val="70000"/>
      <a:buFont typeface="Wingdings" panose="05000000000000000000" pitchFamily="2" charset="2"/>
      <a:buChar char="l"/>
      <a:defRPr sz="1200" kern="1200">
        <a:solidFill>
          <a:schemeClr val="tx1">
            <a:lumMod val="75000"/>
            <a:lumOff val="25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1</a:t>
            </a:fld>
            <a:r>
              <a:rPr lang="zh-CN" altLang="en-US"/>
              <a:t> 页</a:t>
            </a:r>
            <a:endParaRPr lang="zh-CN" altLang="en-US" dirty="0"/>
          </a:p>
        </p:txBody>
      </p:sp>
    </p:spTree>
    <p:extLst>
      <p:ext uri="{BB962C8B-B14F-4D97-AF65-F5344CB8AC3E}">
        <p14:creationId xmlns:p14="http://schemas.microsoft.com/office/powerpoint/2010/main" val="3101313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marR="0" lvl="0" indent="-171450" algn="l" defTabSz="914400" rtl="0" eaLnBrk="1" fontAlgn="ctr" latinLnBrk="0" hangingPunct="1">
              <a:lnSpc>
                <a:spcPct val="100000"/>
              </a:lnSpc>
              <a:spcBef>
                <a:spcPts val="0"/>
              </a:spcBef>
              <a:spcAft>
                <a:spcPts val="0"/>
              </a:spcAft>
              <a:buClrTx/>
              <a:buSzPct val="70000"/>
              <a:buFont typeface="Wingdings" panose="05000000000000000000" pitchFamily="2" charset="2"/>
              <a:buChar char="l"/>
              <a:tabLst/>
              <a:defRPr/>
            </a:pPr>
            <a:r>
              <a:rPr lang="en-US" altLang="zh-CN" dirty="0"/>
              <a:t>SDN: software defined network</a:t>
            </a:r>
            <a:endParaRPr lang="zh-CN" altLang="zh-CN" dirty="0"/>
          </a:p>
          <a:p>
            <a:endParaRPr lang="zh-CN" altLang="zh-CN" dirty="0"/>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4539980E-67CA-4F7D-92F3-CF696D997CCF}" type="slidenum">
              <a:rPr lang="en-US" altLang="zh-CN" sz="1300">
                <a:latin typeface="Times New Roman" panose="02020603050405020304" pitchFamily="18" charset="0"/>
              </a:rPr>
              <a:pPr/>
              <a:t>14</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4146281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femtosecond: </a:t>
            </a:r>
            <a:r>
              <a:rPr lang="zh-CN" altLang="en-US" dirty="0"/>
              <a:t>飞秒 </a:t>
            </a:r>
            <a:r>
              <a:rPr lang="en-US" altLang="zh-CN" dirty="0"/>
              <a:t>—— one quadrillionth, or one millionth of one billionth, of a second</a:t>
            </a:r>
          </a:p>
          <a:p>
            <a:r>
              <a:rPr lang="en-US" altLang="zh-CN" dirty="0"/>
              <a:t>picosecond:  </a:t>
            </a:r>
            <a:r>
              <a:rPr lang="zh-CN" altLang="en-US" dirty="0"/>
              <a:t>皮秒 </a:t>
            </a:r>
            <a:r>
              <a:rPr lang="en-US" altLang="zh-CN" dirty="0"/>
              <a:t>—— one trillionth, or one millionth of one millionth of a second</a:t>
            </a:r>
          </a:p>
          <a:p>
            <a:r>
              <a:rPr lang="en-US" altLang="zh-CN" dirty="0"/>
              <a:t>nanosecond</a:t>
            </a:r>
            <a:r>
              <a:rPr lang="zh-CN" altLang="en-US" dirty="0"/>
              <a:t>：纳秒 </a:t>
            </a:r>
            <a:r>
              <a:rPr lang="en-US" altLang="zh-CN" dirty="0"/>
              <a:t>—— one billionth of a second</a:t>
            </a:r>
          </a:p>
          <a:p>
            <a:r>
              <a:rPr lang="en-US" altLang="zh-CN" dirty="0"/>
              <a:t>microsecond: </a:t>
            </a:r>
            <a:r>
              <a:rPr lang="zh-CN" altLang="en-US" dirty="0"/>
              <a:t>微秒 </a:t>
            </a:r>
            <a:r>
              <a:rPr lang="en-US" altLang="zh-CN" dirty="0"/>
              <a:t>—— one millionth</a:t>
            </a:r>
            <a:r>
              <a:rPr lang="en-US" altLang="zh-CN" baseline="0" dirty="0"/>
              <a:t> of a second</a:t>
            </a:r>
          </a:p>
          <a:p>
            <a:r>
              <a:rPr lang="en-US" altLang="zh-CN" baseline="0" dirty="0"/>
              <a:t>millisecond:  </a:t>
            </a:r>
            <a:r>
              <a:rPr lang="zh-CN" altLang="en-US" baseline="0" dirty="0"/>
              <a:t>毫秒 </a:t>
            </a:r>
            <a:r>
              <a:rPr lang="en-US" altLang="zh-CN" baseline="0" dirty="0"/>
              <a:t>—— one thousandth of a second</a:t>
            </a:r>
            <a:endParaRPr lang="zh-CN" altLang="en-US" dirty="0"/>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15</a:t>
            </a:fld>
            <a:r>
              <a:rPr lang="zh-CN" altLang="en-US"/>
              <a:t> 页</a:t>
            </a:r>
            <a:endParaRPr lang="zh-CN" altLang="en-US" dirty="0"/>
          </a:p>
        </p:txBody>
      </p:sp>
    </p:spTree>
    <p:extLst>
      <p:ext uri="{BB962C8B-B14F-4D97-AF65-F5344CB8AC3E}">
        <p14:creationId xmlns:p14="http://schemas.microsoft.com/office/powerpoint/2010/main" val="3791756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line termination: </a:t>
            </a:r>
            <a:r>
              <a:rPr lang="zh-CN" altLang="en-US" dirty="0"/>
              <a:t>线路端接</a:t>
            </a:r>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16</a:t>
            </a:fld>
            <a:r>
              <a:rPr lang="zh-CN" altLang="en-US"/>
              <a:t> 页</a:t>
            </a:r>
            <a:endParaRPr lang="zh-CN" altLang="en-US" dirty="0"/>
          </a:p>
        </p:txBody>
      </p:sp>
    </p:spTree>
    <p:extLst>
      <p:ext uri="{BB962C8B-B14F-4D97-AF65-F5344CB8AC3E}">
        <p14:creationId xmlns:p14="http://schemas.microsoft.com/office/powerpoint/2010/main" val="2645412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三态内容可寻址存储器</a:t>
            </a:r>
            <a:r>
              <a:rPr lang="en-US" altLang="zh-CN" dirty="0"/>
              <a:t>(</a:t>
            </a:r>
            <a:r>
              <a:rPr lang="en-US" altLang="zh-CN" dirty="0" err="1"/>
              <a:t>Tenary</a:t>
            </a:r>
            <a:r>
              <a:rPr lang="en-US" altLang="zh-CN" dirty="0"/>
              <a:t> Content Address Memory)</a:t>
            </a:r>
            <a:endParaRPr lang="zh-CN" altLang="en-US" dirty="0"/>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20</a:t>
            </a:fld>
            <a:r>
              <a:rPr lang="zh-CN" altLang="en-US"/>
              <a:t> 页</a:t>
            </a:r>
            <a:endParaRPr lang="zh-CN" altLang="en-US" dirty="0"/>
          </a:p>
        </p:txBody>
      </p:sp>
    </p:spTree>
    <p:extLst>
      <p:ext uri="{BB962C8B-B14F-4D97-AF65-F5344CB8AC3E}">
        <p14:creationId xmlns:p14="http://schemas.microsoft.com/office/powerpoint/2010/main" val="1318612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bus contention</a:t>
            </a:r>
            <a:r>
              <a:rPr lang="en-US" altLang="zh-CN" baseline="0" dirty="0"/>
              <a:t> (</a:t>
            </a:r>
            <a:r>
              <a:rPr lang="zh-CN" altLang="en-US" baseline="0" dirty="0"/>
              <a:t>总线竞争</a:t>
            </a:r>
            <a:r>
              <a:rPr lang="en-US" altLang="zh-CN" baseline="0" dirty="0"/>
              <a:t>)</a:t>
            </a:r>
            <a:endParaRPr lang="zh-CN" altLang="en-US" dirty="0"/>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23</a:t>
            </a:fld>
            <a:r>
              <a:rPr lang="zh-CN" altLang="en-US"/>
              <a:t> 页</a:t>
            </a:r>
            <a:endParaRPr lang="zh-CN" altLang="en-US" dirty="0"/>
          </a:p>
        </p:txBody>
      </p:sp>
    </p:spTree>
    <p:extLst>
      <p:ext uri="{BB962C8B-B14F-4D97-AF65-F5344CB8AC3E}">
        <p14:creationId xmlns:p14="http://schemas.microsoft.com/office/powerpoint/2010/main" val="3831109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banyan network</a:t>
            </a:r>
            <a:r>
              <a:rPr lang="en-US" altLang="zh-CN" baseline="0" dirty="0"/>
              <a:t> </a:t>
            </a:r>
            <a:r>
              <a:rPr lang="zh-CN" altLang="en-US" baseline="0" dirty="0"/>
              <a:t>榕树网</a:t>
            </a:r>
            <a:endParaRPr lang="zh-CN" altLang="en-US" dirty="0"/>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24</a:t>
            </a:fld>
            <a:r>
              <a:rPr lang="zh-CN" altLang="en-US"/>
              <a:t> 页</a:t>
            </a:r>
            <a:endParaRPr lang="zh-CN" altLang="en-US" dirty="0"/>
          </a:p>
        </p:txBody>
      </p:sp>
    </p:spTree>
    <p:extLst>
      <p:ext uri="{BB962C8B-B14F-4D97-AF65-F5344CB8AC3E}">
        <p14:creationId xmlns:p14="http://schemas.microsoft.com/office/powerpoint/2010/main" val="848941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26</a:t>
            </a:fld>
            <a:r>
              <a:rPr lang="zh-CN" altLang="en-US"/>
              <a:t> 页</a:t>
            </a:r>
            <a:endParaRPr lang="zh-CN" altLang="en-US" dirty="0"/>
          </a:p>
        </p:txBody>
      </p:sp>
    </p:spTree>
    <p:extLst>
      <p:ext uri="{BB962C8B-B14F-4D97-AF65-F5344CB8AC3E}">
        <p14:creationId xmlns:p14="http://schemas.microsoft.com/office/powerpoint/2010/main" val="4151563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28</a:t>
            </a:fld>
            <a:r>
              <a:rPr lang="zh-CN" altLang="en-US"/>
              <a:t> 页</a:t>
            </a:r>
            <a:endParaRPr lang="zh-CN" altLang="en-US" dirty="0"/>
          </a:p>
        </p:txBody>
      </p:sp>
    </p:spTree>
    <p:extLst>
      <p:ext uri="{BB962C8B-B14F-4D97-AF65-F5344CB8AC3E}">
        <p14:creationId xmlns:p14="http://schemas.microsoft.com/office/powerpoint/2010/main" val="3467538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ＭＳ Ｐゴシック" panose="020B0600070205080204" pitchFamily="34" charset="-128"/>
              </a:defRPr>
            </a:lvl1pPr>
            <a:lvl2pPr marL="742950" indent="-285750" defTabSz="966788">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21E24F4-6A6A-481C-B1CA-2652465EE42B}" type="slidenum">
              <a:rPr lang="en-US" altLang="zh-CN" sz="1300">
                <a:latin typeface="Times New Roman" panose="02020603050405020304" pitchFamily="18" charset="0"/>
              </a:rPr>
              <a:pPr/>
              <a:t>29</a:t>
            </a:fld>
            <a:endParaRPr lang="en-US" altLang="zh-CN" sz="1300">
              <a:latin typeface="Times New Roman" panose="02020603050405020304" pitchFamily="18"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115327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ＭＳ Ｐゴシック" panose="020B0600070205080204" pitchFamily="34" charset="-128"/>
              </a:defRPr>
            </a:lvl1pPr>
            <a:lvl2pPr marL="742950" indent="-285750" defTabSz="966788">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09B56B8-0FBD-4067-82D5-088CEF0F23D2}" type="slidenum">
              <a:rPr lang="en-US" altLang="zh-CN" sz="1300">
                <a:latin typeface="Times New Roman" panose="02020603050405020304" pitchFamily="18" charset="0"/>
              </a:rPr>
              <a:pPr/>
              <a:t>30</a:t>
            </a:fld>
            <a:endParaRPr lang="en-US" altLang="zh-CN" sz="1300">
              <a:latin typeface="Times New Roman" panose="02020603050405020304" pitchFamily="18" charset="0"/>
            </a:endParaRPr>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895624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2</a:t>
            </a:fld>
            <a:r>
              <a:rPr lang="zh-CN" altLang="en-US"/>
              <a:t> 页</a:t>
            </a:r>
            <a:endParaRPr lang="zh-CN" altLang="en-US" dirty="0"/>
          </a:p>
        </p:txBody>
      </p:sp>
    </p:spTree>
    <p:extLst>
      <p:ext uri="{BB962C8B-B14F-4D97-AF65-F5344CB8AC3E}">
        <p14:creationId xmlns:p14="http://schemas.microsoft.com/office/powerpoint/2010/main" val="2968940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ＭＳ Ｐゴシック" panose="020B0600070205080204" pitchFamily="34" charset="-128"/>
              </a:defRPr>
            </a:lvl1pPr>
            <a:lvl2pPr marL="742950" indent="-285750" defTabSz="966788">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20A03E7-E8BA-412C-9EB5-7BF45A6AE5FA}" type="slidenum">
              <a:rPr lang="en-US" altLang="zh-CN" sz="1300">
                <a:latin typeface="Times New Roman" panose="02020603050405020304" pitchFamily="18" charset="0"/>
              </a:rPr>
              <a:pPr/>
              <a:t>31</a:t>
            </a:fld>
            <a:endParaRPr lang="en-US" altLang="zh-CN" sz="1300">
              <a:latin typeface="Times New Roman" panose="02020603050405020304" pitchFamily="18" charset="0"/>
            </a:endParaRPr>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14218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ＭＳ Ｐゴシック" panose="020B0600070205080204" pitchFamily="34" charset="-128"/>
              </a:defRPr>
            </a:lvl1pPr>
            <a:lvl2pPr marL="742950" indent="-285750" defTabSz="966788">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BD057DA-1C54-4FF3-A4FB-33CD74DC1726}" type="slidenum">
              <a:rPr lang="en-US" altLang="zh-CN" sz="1300">
                <a:latin typeface="Times New Roman" panose="02020603050405020304" pitchFamily="18" charset="0"/>
              </a:rPr>
              <a:pPr/>
              <a:t>32</a:t>
            </a:fld>
            <a:endParaRPr lang="en-US" altLang="zh-CN" sz="1300">
              <a:latin typeface="Times New Roman" panose="02020603050405020304" pitchFamily="18" charset="0"/>
            </a:endParaRP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Times New Roman" panose="02020603050405020304" pitchFamily="18" charset="0"/>
                <a:ea typeface="ＭＳ Ｐゴシック" panose="020B0600070205080204" pitchFamily="34" charset="-128"/>
              </a:rPr>
              <a:t>加权公平队列</a:t>
            </a:r>
            <a:endParaRPr lang="zh-CN" altLang="zh-CN"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372472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marR="0" lvl="0" indent="-171450" algn="l" defTabSz="914400" rtl="0" eaLnBrk="1" fontAlgn="ctr" latinLnBrk="0" hangingPunct="1">
              <a:lnSpc>
                <a:spcPct val="100000"/>
              </a:lnSpc>
              <a:spcBef>
                <a:spcPts val="0"/>
              </a:spcBef>
              <a:spcAft>
                <a:spcPts val="0"/>
              </a:spcAft>
              <a:buClrTx/>
              <a:buSzPct val="70000"/>
              <a:buFont typeface="Wingdings" panose="05000000000000000000" pitchFamily="2" charset="2"/>
              <a:buChar char="l"/>
              <a:tabLst/>
              <a:defRPr/>
            </a:pPr>
            <a:r>
              <a:rPr lang="en-US" altLang="zh-CN" dirty="0"/>
              <a:t>SDN: software defined network</a:t>
            </a:r>
            <a:endParaRPr lang="zh-CN" altLang="zh-CN" dirty="0"/>
          </a:p>
          <a:p>
            <a:endParaRPr lang="zh-CN" altLang="zh-CN" dirty="0"/>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4539980E-67CA-4F7D-92F3-CF696D997CCF}" type="slidenum">
              <a:rPr lang="en-US" altLang="zh-CN" sz="1300">
                <a:latin typeface="Times New Roman" panose="02020603050405020304" pitchFamily="18" charset="0"/>
              </a:rPr>
              <a:pPr/>
              <a:t>33</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40978717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marR="0" lvl="0" indent="-171450" algn="l" defTabSz="914400" rtl="0" eaLnBrk="1" fontAlgn="ctr" latinLnBrk="0" hangingPunct="1">
              <a:lnSpc>
                <a:spcPct val="100000"/>
              </a:lnSpc>
              <a:spcBef>
                <a:spcPts val="0"/>
              </a:spcBef>
              <a:spcAft>
                <a:spcPts val="0"/>
              </a:spcAft>
              <a:buClrTx/>
              <a:buSzPct val="70000"/>
              <a:buFont typeface="Wingdings" panose="05000000000000000000" pitchFamily="2" charset="2"/>
              <a:buChar char="l"/>
              <a:tabLst/>
              <a:defRPr/>
            </a:pPr>
            <a:r>
              <a:rPr lang="en-US" altLang="zh-CN" dirty="0"/>
              <a:t>SDN: software defined network</a:t>
            </a:r>
            <a:endParaRPr lang="zh-CN" altLang="zh-CN" dirty="0"/>
          </a:p>
          <a:p>
            <a:endParaRPr lang="zh-CN" altLang="zh-CN" dirty="0"/>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4539980E-67CA-4F7D-92F3-CF696D997CCF}" type="slidenum">
              <a:rPr lang="en-US" altLang="zh-CN" sz="1300">
                <a:latin typeface="Times New Roman" panose="02020603050405020304" pitchFamily="18" charset="0"/>
              </a:rPr>
              <a:pPr/>
              <a:t>34</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13844939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marR="0" lvl="0" indent="-171450" algn="l" defTabSz="914400" rtl="0" eaLnBrk="1" fontAlgn="ctr" latinLnBrk="0" hangingPunct="1">
              <a:lnSpc>
                <a:spcPct val="100000"/>
              </a:lnSpc>
              <a:spcBef>
                <a:spcPts val="0"/>
              </a:spcBef>
              <a:spcAft>
                <a:spcPts val="0"/>
              </a:spcAft>
              <a:buClrTx/>
              <a:buSzPct val="70000"/>
              <a:buFont typeface="Wingdings" panose="05000000000000000000" pitchFamily="2" charset="2"/>
              <a:buChar char="l"/>
              <a:tabLst/>
              <a:defRPr/>
            </a:pPr>
            <a:r>
              <a:rPr lang="en-US" altLang="zh-CN" dirty="0"/>
              <a:t>SDN: software defined network</a:t>
            </a:r>
            <a:endParaRPr lang="zh-CN" altLang="zh-CN" dirty="0"/>
          </a:p>
          <a:p>
            <a:endParaRPr lang="zh-CN" altLang="zh-CN" dirty="0"/>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4539980E-67CA-4F7D-92F3-CF696D997CCF}" type="slidenum">
              <a:rPr lang="en-US" altLang="zh-CN" sz="1300">
                <a:latin typeface="Times New Roman" panose="02020603050405020304" pitchFamily="18" charset="0"/>
              </a:rPr>
              <a:pPr/>
              <a:t>35</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27770602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38</a:t>
            </a:fld>
            <a:r>
              <a:rPr lang="zh-CN" altLang="en-US"/>
              <a:t> 页</a:t>
            </a:r>
            <a:endParaRPr lang="zh-CN" altLang="en-US" dirty="0"/>
          </a:p>
        </p:txBody>
      </p:sp>
    </p:spTree>
    <p:extLst>
      <p:ext uri="{BB962C8B-B14F-4D97-AF65-F5344CB8AC3E}">
        <p14:creationId xmlns:p14="http://schemas.microsoft.com/office/powerpoint/2010/main" val="32425716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39</a:t>
            </a:fld>
            <a:r>
              <a:rPr lang="zh-CN" altLang="en-US"/>
              <a:t> 页</a:t>
            </a:r>
            <a:endParaRPr lang="zh-CN" altLang="en-US" dirty="0"/>
          </a:p>
        </p:txBody>
      </p:sp>
    </p:spTree>
    <p:extLst>
      <p:ext uri="{BB962C8B-B14F-4D97-AF65-F5344CB8AC3E}">
        <p14:creationId xmlns:p14="http://schemas.microsoft.com/office/powerpoint/2010/main" val="12933666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marR="0" lvl="0" indent="-171450" algn="l" defTabSz="914400" rtl="0" eaLnBrk="1" fontAlgn="ctr" latinLnBrk="0" hangingPunct="1">
              <a:lnSpc>
                <a:spcPct val="100000"/>
              </a:lnSpc>
              <a:spcBef>
                <a:spcPts val="0"/>
              </a:spcBef>
              <a:spcAft>
                <a:spcPts val="0"/>
              </a:spcAft>
              <a:buClrTx/>
              <a:buSzPct val="70000"/>
              <a:buFont typeface="Wingdings" panose="05000000000000000000" pitchFamily="2" charset="2"/>
              <a:buChar char="l"/>
              <a:tabLst/>
              <a:defRPr/>
            </a:pPr>
            <a:r>
              <a:rPr lang="en-US" altLang="zh-CN" dirty="0"/>
              <a:t>SDN: software defined network</a:t>
            </a:r>
            <a:endParaRPr lang="zh-CN" altLang="zh-CN" dirty="0"/>
          </a:p>
          <a:p>
            <a:endParaRPr lang="zh-CN" altLang="zh-CN" dirty="0"/>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4539980E-67CA-4F7D-92F3-CF696D997CCF}" type="slidenum">
              <a:rPr lang="en-US" altLang="zh-CN" sz="1300">
                <a:latin typeface="Times New Roman" panose="02020603050405020304" pitchFamily="18" charset="0"/>
              </a:rPr>
              <a:pPr/>
              <a:t>42</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21517640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marR="0" lvl="0" indent="-171450" algn="l" defTabSz="914400" rtl="0" eaLnBrk="1" fontAlgn="ctr" latinLnBrk="0" hangingPunct="1">
              <a:lnSpc>
                <a:spcPct val="100000"/>
              </a:lnSpc>
              <a:spcBef>
                <a:spcPts val="0"/>
              </a:spcBef>
              <a:spcAft>
                <a:spcPts val="0"/>
              </a:spcAft>
              <a:buClrTx/>
              <a:buSzPct val="70000"/>
              <a:buFont typeface="Wingdings" panose="05000000000000000000" pitchFamily="2" charset="2"/>
              <a:buChar char="l"/>
              <a:tabLst/>
              <a:defRPr/>
            </a:pPr>
            <a:r>
              <a:rPr lang="en-US" altLang="zh-CN" dirty="0"/>
              <a:t>SDN: software defined network</a:t>
            </a:r>
            <a:endParaRPr lang="zh-CN" altLang="zh-CN" dirty="0"/>
          </a:p>
          <a:p>
            <a:endParaRPr lang="zh-CN" altLang="zh-CN" dirty="0"/>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4539980E-67CA-4F7D-92F3-CF696D997CCF}" type="slidenum">
              <a:rPr lang="en-US" altLang="zh-CN" sz="1300">
                <a:latin typeface="Times New Roman" panose="02020603050405020304" pitchFamily="18" charset="0"/>
              </a:rPr>
              <a:pPr/>
              <a:t>43</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25653097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无类别域间路由 </a:t>
            </a:r>
            <a:r>
              <a:rPr lang="en-US" altLang="zh-CN" dirty="0"/>
              <a:t>CIDR</a:t>
            </a:r>
            <a:endParaRPr lang="zh-CN" altLang="en-US" dirty="0"/>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49</a:t>
            </a:fld>
            <a:r>
              <a:rPr lang="zh-CN" altLang="en-US"/>
              <a:t> 页</a:t>
            </a:r>
            <a:endParaRPr lang="zh-CN" altLang="en-US" dirty="0"/>
          </a:p>
        </p:txBody>
      </p:sp>
    </p:spTree>
    <p:extLst>
      <p:ext uri="{BB962C8B-B14F-4D97-AF65-F5344CB8AC3E}">
        <p14:creationId xmlns:p14="http://schemas.microsoft.com/office/powerpoint/2010/main" val="3150363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a:ln/>
        </p:spPr>
      </p:sp>
      <p:sp>
        <p:nvSpPr>
          <p:cNvPr id="368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
        <p:nvSpPr>
          <p:cNvPr id="368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4644AC77-3AF4-497C-8596-BE06FB85339B}" type="slidenum">
              <a:rPr lang="en-US" altLang="zh-CN" sz="1300">
                <a:latin typeface="Times New Roman" panose="02020603050405020304" pitchFamily="18" charset="0"/>
              </a:rPr>
              <a:pPr/>
              <a:t>3</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24421071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ＭＳ Ｐゴシック" panose="020B0600070205080204" pitchFamily="34" charset="-128"/>
              </a:defRPr>
            </a:lvl1pPr>
            <a:lvl2pPr marL="742950" indent="-285750" defTabSz="966788">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763C7C9-CD1C-42CE-805F-45C8BED8BFC3}" type="slidenum">
              <a:rPr lang="en-US" altLang="zh-CN" sz="1300">
                <a:latin typeface="Times New Roman" panose="02020603050405020304" pitchFamily="18" charset="0"/>
              </a:rPr>
              <a:pPr/>
              <a:t>51</a:t>
            </a:fld>
            <a:endParaRPr lang="en-US" altLang="zh-CN" sz="1300">
              <a:latin typeface="Times New Roman" panose="02020603050405020304" pitchFamily="18" charset="0"/>
            </a:endParaRPr>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5173762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ＭＳ Ｐゴシック" panose="020B0600070205080204" pitchFamily="34" charset="-128"/>
              </a:defRPr>
            </a:lvl1pPr>
            <a:lvl2pPr marL="742950" indent="-285750" defTabSz="966788">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6F62A9E-18D7-4681-9DA9-DF635269F4AD}" type="slidenum">
              <a:rPr lang="en-US" altLang="zh-CN" sz="1300">
                <a:latin typeface="Times New Roman" panose="02020603050405020304" pitchFamily="18" charset="0"/>
              </a:rPr>
              <a:pPr/>
              <a:t>52</a:t>
            </a:fld>
            <a:endParaRPr lang="en-US" altLang="zh-CN" sz="1300">
              <a:latin typeface="Times New Roman" panose="02020603050405020304" pitchFamily="18" charset="0"/>
            </a:endParaRPr>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7390803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ea typeface="ＭＳ Ｐゴシック" panose="020B0600070205080204" pitchFamily="34" charset="-128"/>
              </a:defRPr>
            </a:lvl1pPr>
            <a:lvl2pPr marL="742950" indent="-285750" defTabSz="965200">
              <a:defRPr sz="2400">
                <a:solidFill>
                  <a:schemeClr val="tx1"/>
                </a:solidFill>
                <a:latin typeface="Arial" panose="020B0604020202020204" pitchFamily="34" charset="0"/>
                <a:ea typeface="ＭＳ Ｐゴシック" panose="020B0600070205080204" pitchFamily="34" charset="-128"/>
              </a:defRPr>
            </a:lvl2pPr>
            <a:lvl3pPr marL="1143000" indent="-228600" defTabSz="965200">
              <a:defRPr sz="2400">
                <a:solidFill>
                  <a:schemeClr val="tx1"/>
                </a:solidFill>
                <a:latin typeface="Arial" panose="020B0604020202020204" pitchFamily="34" charset="0"/>
                <a:ea typeface="ＭＳ Ｐゴシック" panose="020B0600070205080204" pitchFamily="34" charset="-128"/>
              </a:defRPr>
            </a:lvl3pPr>
            <a:lvl4pPr marL="1600200" indent="-228600" defTabSz="965200">
              <a:defRPr sz="2400">
                <a:solidFill>
                  <a:schemeClr val="tx1"/>
                </a:solidFill>
                <a:latin typeface="Arial" panose="020B0604020202020204" pitchFamily="34" charset="0"/>
                <a:ea typeface="ＭＳ Ｐゴシック" panose="020B0600070205080204" pitchFamily="34" charset="-128"/>
              </a:defRPr>
            </a:lvl4pPr>
            <a:lvl5pPr marL="2057400" indent="-228600" defTabSz="965200">
              <a:defRPr sz="24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452B54E-77E5-4CA5-BA63-A9ACB1BBEB88}" type="slidenum">
              <a:rPr lang="en-US" altLang="zh-CN" sz="1200">
                <a:solidFill>
                  <a:srgbClr val="000000"/>
                </a:solidFill>
                <a:latin typeface="Times New Roman" panose="02020603050405020304" pitchFamily="18" charset="0"/>
              </a:rPr>
              <a:pPr/>
              <a:t>53</a:t>
            </a:fld>
            <a:endParaRPr lang="en-US" altLang="zh-CN" sz="1200">
              <a:solidFill>
                <a:srgbClr val="000000"/>
              </a:solidFill>
              <a:latin typeface="Times New Roman" panose="02020603050405020304" pitchFamily="18" charset="0"/>
            </a:endParaRPr>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1913167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路由聚合</a:t>
            </a:r>
            <a:endParaRPr lang="en-US" altLang="zh-CN" dirty="0"/>
          </a:p>
          <a:p>
            <a:r>
              <a:rPr lang="zh-CN" altLang="en-US" dirty="0"/>
              <a:t>路由摘要（</a:t>
            </a:r>
            <a:r>
              <a:rPr lang="en-US" altLang="zh-CN" dirty="0"/>
              <a:t>route summarization</a:t>
            </a:r>
            <a:r>
              <a:rPr lang="zh-CN" altLang="en-US" dirty="0"/>
              <a:t>）</a:t>
            </a:r>
            <a:endParaRPr lang="en-US" altLang="zh-CN" dirty="0"/>
          </a:p>
          <a:p>
            <a:r>
              <a:rPr lang="en-US" altLang="zh-CN" dirty="0"/>
              <a:t>Fly by night:</a:t>
            </a:r>
            <a:r>
              <a:rPr lang="en-US" altLang="zh-CN" baseline="0" dirty="0"/>
              <a:t> </a:t>
            </a:r>
            <a:r>
              <a:rPr lang="zh-CN" altLang="en-US" baseline="0" dirty="0"/>
              <a:t>不可信</a:t>
            </a:r>
            <a:endParaRPr lang="zh-CN" altLang="en-US" dirty="0"/>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59</a:t>
            </a:fld>
            <a:r>
              <a:rPr lang="zh-CN" altLang="en-US"/>
              <a:t> 页</a:t>
            </a:r>
            <a:endParaRPr lang="zh-CN" altLang="en-US" dirty="0"/>
          </a:p>
        </p:txBody>
      </p:sp>
    </p:spTree>
    <p:extLst>
      <p:ext uri="{BB962C8B-B14F-4D97-AF65-F5344CB8AC3E}">
        <p14:creationId xmlns:p14="http://schemas.microsoft.com/office/powerpoint/2010/main" val="31620454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网络地址转换</a:t>
            </a:r>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62</a:t>
            </a:fld>
            <a:r>
              <a:rPr lang="zh-CN" altLang="en-US"/>
              <a:t> 页</a:t>
            </a:r>
            <a:endParaRPr lang="zh-CN" altLang="en-US" dirty="0"/>
          </a:p>
        </p:txBody>
      </p:sp>
    </p:spTree>
    <p:extLst>
      <p:ext uri="{BB962C8B-B14F-4D97-AF65-F5344CB8AC3E}">
        <p14:creationId xmlns:p14="http://schemas.microsoft.com/office/powerpoint/2010/main" val="17992438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NAT </a:t>
            </a:r>
            <a:r>
              <a:rPr lang="zh-CN" altLang="en-US" dirty="0"/>
              <a:t>穿透</a:t>
            </a:r>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66</a:t>
            </a:fld>
            <a:r>
              <a:rPr lang="zh-CN" altLang="en-US"/>
              <a:t> 页</a:t>
            </a:r>
            <a:endParaRPr lang="zh-CN" altLang="en-US" dirty="0"/>
          </a:p>
        </p:txBody>
      </p:sp>
    </p:spTree>
    <p:extLst>
      <p:ext uri="{BB962C8B-B14F-4D97-AF65-F5344CB8AC3E}">
        <p14:creationId xmlns:p14="http://schemas.microsoft.com/office/powerpoint/2010/main" val="13196761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marR="0" lvl="0" indent="-171450" algn="l" defTabSz="914400" rtl="0" eaLnBrk="1" fontAlgn="ctr" latinLnBrk="0" hangingPunct="1">
              <a:lnSpc>
                <a:spcPct val="100000"/>
              </a:lnSpc>
              <a:spcBef>
                <a:spcPts val="0"/>
              </a:spcBef>
              <a:spcAft>
                <a:spcPts val="0"/>
              </a:spcAft>
              <a:buClrTx/>
              <a:buSzPct val="70000"/>
              <a:buFont typeface="Wingdings" panose="05000000000000000000" pitchFamily="2" charset="2"/>
              <a:buChar char="l"/>
              <a:tabLst/>
              <a:defRPr/>
            </a:pPr>
            <a:r>
              <a:rPr lang="en-US" altLang="zh-CN" dirty="0"/>
              <a:t>SDN: software defined network</a:t>
            </a:r>
            <a:endParaRPr lang="zh-CN" altLang="zh-CN" dirty="0"/>
          </a:p>
          <a:p>
            <a:endParaRPr lang="zh-CN" altLang="zh-CN" dirty="0"/>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4539980E-67CA-4F7D-92F3-CF696D997CCF}" type="slidenum">
              <a:rPr lang="en-US" altLang="zh-CN" sz="1300">
                <a:latin typeface="Times New Roman" panose="02020603050405020304" pitchFamily="18" charset="0"/>
              </a:rPr>
              <a:pPr/>
              <a:t>67</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8570663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marR="0" lvl="0" indent="-171450" algn="l" defTabSz="914400" rtl="0" eaLnBrk="1" fontAlgn="ctr" latinLnBrk="0" hangingPunct="1">
              <a:lnSpc>
                <a:spcPct val="100000"/>
              </a:lnSpc>
              <a:spcBef>
                <a:spcPts val="0"/>
              </a:spcBef>
              <a:spcAft>
                <a:spcPts val="0"/>
              </a:spcAft>
              <a:buClrTx/>
              <a:buSzPct val="70000"/>
              <a:buFont typeface="Wingdings" panose="05000000000000000000" pitchFamily="2" charset="2"/>
              <a:buChar char="l"/>
              <a:tabLst/>
              <a:defRPr/>
            </a:pPr>
            <a:r>
              <a:rPr lang="en-US" altLang="zh-CN" dirty="0"/>
              <a:t>SDN: software defined network</a:t>
            </a:r>
            <a:endParaRPr lang="zh-CN" altLang="zh-CN" dirty="0"/>
          </a:p>
          <a:p>
            <a:endParaRPr lang="zh-CN" altLang="zh-CN" dirty="0"/>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4539980E-67CA-4F7D-92F3-CF696D997CCF}" type="slidenum">
              <a:rPr lang="en-US" altLang="zh-CN" sz="1300">
                <a:latin typeface="Times New Roman" panose="02020603050405020304" pitchFamily="18" charset="0"/>
              </a:rPr>
              <a:pPr/>
              <a:t>68</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16851343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70</a:t>
            </a:fld>
            <a:r>
              <a:rPr lang="zh-CN" altLang="en-US"/>
              <a:t> 页</a:t>
            </a:r>
            <a:endParaRPr lang="zh-CN" altLang="en-US" dirty="0"/>
          </a:p>
        </p:txBody>
      </p:sp>
    </p:spTree>
    <p:extLst>
      <p:ext uri="{BB962C8B-B14F-4D97-AF65-F5344CB8AC3E}">
        <p14:creationId xmlns:p14="http://schemas.microsoft.com/office/powerpoint/2010/main" val="41940671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marR="0" lvl="0" indent="-171450" algn="l" defTabSz="914400" rtl="0" eaLnBrk="1" fontAlgn="ctr" latinLnBrk="0" hangingPunct="1">
              <a:lnSpc>
                <a:spcPct val="100000"/>
              </a:lnSpc>
              <a:spcBef>
                <a:spcPts val="0"/>
              </a:spcBef>
              <a:spcAft>
                <a:spcPts val="0"/>
              </a:spcAft>
              <a:buClrTx/>
              <a:buSzPct val="70000"/>
              <a:buFont typeface="Wingdings" panose="05000000000000000000" pitchFamily="2" charset="2"/>
              <a:buChar char="l"/>
              <a:tabLst/>
              <a:defRPr/>
            </a:pPr>
            <a:r>
              <a:rPr lang="en-US" altLang="zh-CN" dirty="0"/>
              <a:t>SDN: software defined network</a:t>
            </a:r>
            <a:endParaRPr lang="zh-CN" altLang="zh-CN" dirty="0"/>
          </a:p>
          <a:p>
            <a:endParaRPr lang="zh-CN" altLang="zh-CN" dirty="0"/>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4539980E-67CA-4F7D-92F3-CF696D997CCF}" type="slidenum">
              <a:rPr lang="en-US" altLang="zh-CN" sz="1300">
                <a:latin typeface="Times New Roman" panose="02020603050405020304" pitchFamily="18" charset="0"/>
              </a:rPr>
              <a:pPr/>
              <a:t>76</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2659026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marR="0" lvl="0" indent="-171450" algn="l" defTabSz="914400" rtl="0" eaLnBrk="1" fontAlgn="ctr" latinLnBrk="0" hangingPunct="1">
              <a:lnSpc>
                <a:spcPct val="100000"/>
              </a:lnSpc>
              <a:spcBef>
                <a:spcPts val="0"/>
              </a:spcBef>
              <a:spcAft>
                <a:spcPts val="0"/>
              </a:spcAft>
              <a:buClrTx/>
              <a:buSzPct val="70000"/>
              <a:buFont typeface="Wingdings" panose="05000000000000000000" pitchFamily="2" charset="2"/>
              <a:buChar char="l"/>
              <a:tabLst/>
              <a:defRPr/>
            </a:pPr>
            <a:r>
              <a:rPr lang="en-US" altLang="zh-CN" dirty="0"/>
              <a:t>SDN: software defined network</a:t>
            </a:r>
            <a:endParaRPr lang="zh-CN" altLang="zh-CN" dirty="0"/>
          </a:p>
          <a:p>
            <a:endParaRPr lang="zh-CN" altLang="zh-CN" dirty="0"/>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4539980E-67CA-4F7D-92F3-CF696D997CCF}" type="slidenum">
              <a:rPr lang="en-US" altLang="zh-CN" sz="1300">
                <a:latin typeface="Times New Roman" panose="02020603050405020304" pitchFamily="18" charset="0"/>
              </a:rPr>
              <a:pPr/>
              <a:t>4</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27723881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marR="0" lvl="0" indent="-171450" algn="l" defTabSz="914400" rtl="0" eaLnBrk="1" fontAlgn="ctr" latinLnBrk="0" hangingPunct="1">
              <a:lnSpc>
                <a:spcPct val="100000"/>
              </a:lnSpc>
              <a:spcBef>
                <a:spcPts val="0"/>
              </a:spcBef>
              <a:spcAft>
                <a:spcPts val="0"/>
              </a:spcAft>
              <a:buClrTx/>
              <a:buSzPct val="70000"/>
              <a:buFont typeface="Wingdings" panose="05000000000000000000" pitchFamily="2" charset="2"/>
              <a:buChar char="l"/>
              <a:tabLst/>
              <a:defRPr/>
            </a:pPr>
            <a:r>
              <a:rPr lang="en-US" altLang="zh-CN" dirty="0"/>
              <a:t>SDN: software defined network</a:t>
            </a:r>
            <a:endParaRPr lang="zh-CN" altLang="zh-CN" dirty="0"/>
          </a:p>
          <a:p>
            <a:endParaRPr lang="zh-CN" altLang="zh-CN" dirty="0"/>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4539980E-67CA-4F7D-92F3-CF696D997CCF}" type="slidenum">
              <a:rPr lang="en-US" altLang="zh-CN" sz="1300">
                <a:latin typeface="Times New Roman" panose="02020603050405020304" pitchFamily="18" charset="0"/>
              </a:rPr>
              <a:pPr/>
              <a:t>77</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42842523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78</a:t>
            </a:fld>
            <a:r>
              <a:rPr lang="zh-CN" altLang="en-US"/>
              <a:t> 页</a:t>
            </a:r>
            <a:endParaRPr lang="zh-CN" altLang="en-US" dirty="0"/>
          </a:p>
        </p:txBody>
      </p:sp>
    </p:spTree>
    <p:extLst>
      <p:ext uri="{BB962C8B-B14F-4D97-AF65-F5344CB8AC3E}">
        <p14:creationId xmlns:p14="http://schemas.microsoft.com/office/powerpoint/2010/main" val="230266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ＭＳ Ｐゴシック" panose="020B0600070205080204" pitchFamily="34" charset="-128"/>
              </a:defRPr>
            </a:lvl1pPr>
            <a:lvl2pPr marL="742950" indent="-285750" defTabSz="966788">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1761947-3144-41AC-8E10-0C0F0C1295A9}" type="slidenum">
              <a:rPr lang="de-DE" altLang="zh-CN" sz="1300">
                <a:latin typeface="Times New Roman" panose="02020603050405020304" pitchFamily="18" charset="0"/>
              </a:rPr>
              <a:pPr/>
              <a:t>81</a:t>
            </a:fld>
            <a:endParaRPr lang="de-DE" altLang="zh-CN" sz="1300">
              <a:latin typeface="Times New Roman" panose="02020603050405020304" pitchFamily="18" charset="0"/>
            </a:endParaRPr>
          </a:p>
        </p:txBody>
      </p:sp>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82600">
              <a:spcBef>
                <a:spcPct val="0"/>
              </a:spcBef>
            </a:pPr>
            <a:r>
              <a:rPr lang="en-US" altLang="zh-CN">
                <a:latin typeface="Times New Roman" panose="02020603050405020304" pitchFamily="18" charset="0"/>
                <a:ea typeface="ＭＳ Ｐゴシック" panose="020B0600070205080204" pitchFamily="34" charset="-128"/>
              </a:rPr>
              <a:t>Now I</a:t>
            </a:r>
            <a:r>
              <a:rPr lang="en-US" altLang="en-US">
                <a:latin typeface="Times New Roman" panose="02020603050405020304" pitchFamily="18" charset="0"/>
                <a:ea typeface="ＭＳ Ｐゴシック" panose="020B0600070205080204" pitchFamily="34" charset="-128"/>
              </a:rPr>
              <a:t>’</a:t>
            </a:r>
            <a:r>
              <a:rPr lang="en-US" altLang="zh-CN">
                <a:latin typeface="Times New Roman" panose="02020603050405020304" pitchFamily="18" charset="0"/>
                <a:ea typeface="ＭＳ Ｐゴシック" panose="020B0600070205080204" pitchFamily="34" charset="-128"/>
              </a:rPr>
              <a:t>ll describe the API that tries to meet these goals.</a:t>
            </a:r>
          </a:p>
        </p:txBody>
      </p:sp>
      <p:sp>
        <p:nvSpPr>
          <p:cNvPr id="120836" name="Slide Number Placeholder 3"/>
          <p:cNvSpPr txBox="1">
            <a:spLocks noGrp="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fld id="{A7582344-F4E3-4558-B31B-FCAE17E8D51F}" type="slidenum">
              <a:rPr lang="en-US" altLang="zh-CN" sz="1300">
                <a:latin typeface="Calibri" panose="020F0502020204030204" pitchFamily="34" charset="0"/>
              </a:rPr>
              <a:pPr algn="r"/>
              <a:t>81</a:t>
            </a:fld>
            <a:endParaRPr lang="en-US" altLang="zh-CN" sz="1300">
              <a:latin typeface="Calibri" panose="020F0502020204030204" pitchFamily="34" charset="0"/>
            </a:endParaRPr>
          </a:p>
        </p:txBody>
      </p:sp>
    </p:spTree>
    <p:extLst>
      <p:ext uri="{BB962C8B-B14F-4D97-AF65-F5344CB8AC3E}">
        <p14:creationId xmlns:p14="http://schemas.microsoft.com/office/powerpoint/2010/main" val="19500876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Port 22: </a:t>
            </a:r>
            <a:r>
              <a:rPr lang="en-US" altLang="zh-CN" dirty="0" err="1"/>
              <a:t>ssh</a:t>
            </a:r>
            <a:endParaRPr lang="zh-CN" altLang="en-US" dirty="0"/>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82</a:t>
            </a:fld>
            <a:r>
              <a:rPr lang="zh-CN" altLang="en-US"/>
              <a:t> 页</a:t>
            </a:r>
            <a:endParaRPr lang="zh-CN" altLang="en-US" dirty="0"/>
          </a:p>
        </p:txBody>
      </p:sp>
    </p:spTree>
    <p:extLst>
      <p:ext uri="{BB962C8B-B14F-4D97-AF65-F5344CB8AC3E}">
        <p14:creationId xmlns:p14="http://schemas.microsoft.com/office/powerpoint/2010/main" val="37776794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flood: </a:t>
            </a:r>
            <a:r>
              <a:rPr lang="zh-CN" altLang="en-US" dirty="0"/>
              <a:t>广播</a:t>
            </a:r>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84</a:t>
            </a:fld>
            <a:r>
              <a:rPr lang="zh-CN" altLang="en-US"/>
              <a:t> 页</a:t>
            </a:r>
            <a:endParaRPr lang="zh-CN" altLang="en-US" dirty="0"/>
          </a:p>
        </p:txBody>
      </p:sp>
    </p:spTree>
    <p:extLst>
      <p:ext uri="{BB962C8B-B14F-4D97-AF65-F5344CB8AC3E}">
        <p14:creationId xmlns:p14="http://schemas.microsoft.com/office/powerpoint/2010/main" val="37629686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Image Placeholder 1"/>
          <p:cNvSpPr>
            <a:spLocks noGrp="1" noRot="1" noChangeAspect="1"/>
          </p:cNvSpPr>
          <p:nvPr>
            <p:ph type="sldImg"/>
          </p:nvPr>
        </p:nvSpPr>
        <p:spPr>
          <a:ln/>
        </p:spPr>
      </p:sp>
      <p:sp>
        <p:nvSpPr>
          <p:cNvPr id="1259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
        <p:nvSpPr>
          <p:cNvPr id="12595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ＭＳ Ｐゴシック" panose="020B0600070205080204" pitchFamily="34" charset="-128"/>
              </a:defRPr>
            </a:lvl1pPr>
            <a:lvl2pPr marL="742950" indent="-285750" defTabSz="966788">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01CD846-0C92-4434-9369-B8B732568D1C}" type="slidenum">
              <a:rPr lang="en-US" altLang="zh-CN" sz="1300">
                <a:latin typeface="Times New Roman" panose="02020603050405020304" pitchFamily="18" charset="0"/>
              </a:rPr>
              <a:pPr/>
              <a:t>85</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22421012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4539980E-67CA-4F7D-92F3-CF696D997CCF}" type="slidenum">
              <a:rPr lang="en-US" altLang="zh-CN" sz="1300">
                <a:latin typeface="Times New Roman" panose="02020603050405020304" pitchFamily="18" charset="0"/>
              </a:rPr>
              <a:pPr/>
              <a:t>86</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1396594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marR="0" lvl="0" indent="-171450" algn="l" defTabSz="914400" rtl="0" eaLnBrk="1" fontAlgn="ctr" latinLnBrk="0" hangingPunct="1">
              <a:lnSpc>
                <a:spcPct val="100000"/>
              </a:lnSpc>
              <a:spcBef>
                <a:spcPts val="0"/>
              </a:spcBef>
              <a:spcAft>
                <a:spcPts val="0"/>
              </a:spcAft>
              <a:buClrTx/>
              <a:buSzPct val="70000"/>
              <a:buFont typeface="Wingdings" panose="05000000000000000000" pitchFamily="2" charset="2"/>
              <a:buChar char="l"/>
              <a:tabLst/>
              <a:defRPr/>
            </a:pPr>
            <a:r>
              <a:rPr lang="en-US" altLang="zh-CN" dirty="0"/>
              <a:t>SDN: software defined network</a:t>
            </a:r>
            <a:endParaRPr lang="zh-CN" altLang="zh-CN" dirty="0"/>
          </a:p>
          <a:p>
            <a:endParaRPr lang="zh-CN" altLang="zh-CN" dirty="0"/>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4539980E-67CA-4F7D-92F3-CF696D997CCF}" type="slidenum">
              <a:rPr lang="en-US" altLang="zh-CN" sz="1300">
                <a:latin typeface="Times New Roman" panose="02020603050405020304" pitchFamily="18" charset="0"/>
              </a:rPr>
              <a:pPr/>
              <a:t>5</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60055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7</a:t>
            </a:fld>
            <a:r>
              <a:rPr lang="zh-CN" altLang="en-US"/>
              <a:t> 页</a:t>
            </a:r>
            <a:endParaRPr lang="zh-CN" altLang="en-US" dirty="0"/>
          </a:p>
        </p:txBody>
      </p:sp>
    </p:spTree>
    <p:extLst>
      <p:ext uri="{BB962C8B-B14F-4D97-AF65-F5344CB8AC3E}">
        <p14:creationId xmlns:p14="http://schemas.microsoft.com/office/powerpoint/2010/main" val="3617945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11</a:t>
            </a:fld>
            <a:r>
              <a:rPr lang="zh-CN" altLang="en-US"/>
              <a:t> 页</a:t>
            </a:r>
            <a:endParaRPr lang="zh-CN" altLang="en-US" dirty="0"/>
          </a:p>
        </p:txBody>
      </p:sp>
    </p:spTree>
    <p:extLst>
      <p:ext uri="{BB962C8B-B14F-4D97-AF65-F5344CB8AC3E}">
        <p14:creationId xmlns:p14="http://schemas.microsoft.com/office/powerpoint/2010/main" val="2097990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ATM (Asynchronous Transfer Mode) : </a:t>
            </a:r>
            <a:r>
              <a:rPr lang="zh-CN" altLang="en-US" dirty="0"/>
              <a:t>异步传输模式，信元</a:t>
            </a:r>
            <a:r>
              <a:rPr lang="en-US" altLang="zh-CN" dirty="0"/>
              <a:t>(cell)</a:t>
            </a:r>
            <a:r>
              <a:rPr lang="zh-CN" altLang="en-US" dirty="0"/>
              <a:t>交换</a:t>
            </a:r>
            <a:endParaRPr lang="en-US" altLang="zh-CN" dirty="0"/>
          </a:p>
          <a:p>
            <a:r>
              <a:rPr lang="zh-CN" altLang="en-US" dirty="0"/>
              <a:t>未定比特速率（</a:t>
            </a:r>
            <a:r>
              <a:rPr lang="en-US" altLang="zh-CN" dirty="0"/>
              <a:t>UBR</a:t>
            </a:r>
            <a:r>
              <a:rPr lang="zh-CN" altLang="en-US" dirty="0"/>
              <a:t>：</a:t>
            </a:r>
            <a:r>
              <a:rPr lang="en-US" altLang="zh-CN" dirty="0"/>
              <a:t>Unspecified Bit Rate</a:t>
            </a:r>
            <a:r>
              <a:rPr lang="zh-CN" altLang="en-US" dirty="0"/>
              <a:t>）：对传输速率没有指定，但可靠性要求很高，即所谓</a:t>
            </a:r>
            <a:r>
              <a:rPr lang="en-US" altLang="zh-CN" dirty="0"/>
              <a:t>"</a:t>
            </a:r>
            <a:r>
              <a:rPr lang="zh-CN" altLang="en-US" dirty="0"/>
              <a:t>尽力传输</a:t>
            </a:r>
            <a:r>
              <a:rPr lang="en-US" altLang="zh-CN" dirty="0"/>
              <a:t>"</a:t>
            </a:r>
            <a:r>
              <a:rPr lang="zh-CN" altLang="en-US" dirty="0"/>
              <a:t>（</a:t>
            </a:r>
            <a:r>
              <a:rPr lang="en-US" altLang="zh-CN" dirty="0"/>
              <a:t>Best Effort</a:t>
            </a:r>
            <a:r>
              <a:rPr lang="zh-CN" altLang="en-US" dirty="0"/>
              <a:t>），用于局域网仿真（</a:t>
            </a:r>
            <a:r>
              <a:rPr lang="en-US" altLang="zh-CN" dirty="0"/>
              <a:t>LAN Emulation</a:t>
            </a:r>
            <a:r>
              <a:rPr lang="zh-CN" altLang="en-US" dirty="0"/>
              <a:t>）。</a:t>
            </a:r>
          </a:p>
          <a:p>
            <a:r>
              <a:rPr lang="zh-CN" altLang="en-US" dirty="0"/>
              <a:t>不变比特速率（</a:t>
            </a:r>
            <a:r>
              <a:rPr lang="en-US" altLang="zh-CN" dirty="0"/>
              <a:t>CBR</a:t>
            </a:r>
            <a:r>
              <a:rPr lang="zh-CN" altLang="en-US" dirty="0"/>
              <a:t>：</a:t>
            </a:r>
            <a:r>
              <a:rPr lang="en-US" altLang="zh-CN" dirty="0"/>
              <a:t>Constant Bit Rate</a:t>
            </a:r>
            <a:r>
              <a:rPr lang="zh-CN" altLang="en-US" dirty="0"/>
              <a:t>）：有固定的带宽（速率）要求，适用实时的话音和视频信号传输。</a:t>
            </a:r>
          </a:p>
          <a:p>
            <a:r>
              <a:rPr lang="zh-CN" altLang="en-US" dirty="0"/>
              <a:t>可用比特速率（</a:t>
            </a:r>
            <a:r>
              <a:rPr lang="en-US" altLang="zh-CN" dirty="0"/>
              <a:t>ABR</a:t>
            </a:r>
            <a:r>
              <a:rPr lang="zh-CN" altLang="en-US" dirty="0"/>
              <a:t>：</a:t>
            </a:r>
            <a:r>
              <a:rPr lang="en-US" altLang="zh-CN" dirty="0"/>
              <a:t>Available Bit Rate</a:t>
            </a:r>
            <a:r>
              <a:rPr lang="zh-CN" altLang="en-US" dirty="0"/>
              <a:t>）：只需指定峰值（</a:t>
            </a:r>
            <a:r>
              <a:rPr lang="en-US" altLang="zh-CN" dirty="0"/>
              <a:t>Peak</a:t>
            </a:r>
            <a:r>
              <a:rPr lang="zh-CN" altLang="en-US" dirty="0"/>
              <a:t>）和谷值（</a:t>
            </a:r>
            <a:r>
              <a:rPr lang="en-US" altLang="zh-CN" dirty="0"/>
              <a:t>Minimum</a:t>
            </a:r>
            <a:r>
              <a:rPr lang="zh-CN" altLang="en-US" dirty="0"/>
              <a:t>）信元速率，应用不多。</a:t>
            </a:r>
          </a:p>
          <a:p>
            <a:r>
              <a:rPr lang="zh-CN" altLang="en-US" dirty="0"/>
              <a:t>可变比特速率（</a:t>
            </a:r>
            <a:r>
              <a:rPr lang="en-US" altLang="zh-CN" dirty="0"/>
              <a:t>VBR</a:t>
            </a:r>
            <a:r>
              <a:rPr lang="zh-CN" altLang="en-US" dirty="0"/>
              <a:t>：</a:t>
            </a:r>
            <a:r>
              <a:rPr lang="en-US" altLang="zh-CN" dirty="0"/>
              <a:t>Variable Bit Rate</a:t>
            </a:r>
            <a:r>
              <a:rPr lang="zh-CN" altLang="en-US" dirty="0"/>
              <a:t>）：允许随时可变的带宽，但必须指定峰值带宽、最大突发数据长度和必须维持的最低速率。</a:t>
            </a:r>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12</a:t>
            </a:fld>
            <a:r>
              <a:rPr lang="zh-CN" altLang="en-US"/>
              <a:t> 页</a:t>
            </a:r>
            <a:endParaRPr lang="zh-CN" altLang="en-US" dirty="0"/>
          </a:p>
        </p:txBody>
      </p:sp>
    </p:spTree>
    <p:extLst>
      <p:ext uri="{BB962C8B-B14F-4D97-AF65-F5344CB8AC3E}">
        <p14:creationId xmlns:p14="http://schemas.microsoft.com/office/powerpoint/2010/main" val="4066546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marR="0" lvl="0" indent="-171450" algn="l" defTabSz="914400" rtl="0" eaLnBrk="1" fontAlgn="ctr" latinLnBrk="0" hangingPunct="1">
              <a:lnSpc>
                <a:spcPct val="100000"/>
              </a:lnSpc>
              <a:spcBef>
                <a:spcPts val="0"/>
              </a:spcBef>
              <a:spcAft>
                <a:spcPts val="0"/>
              </a:spcAft>
              <a:buClrTx/>
              <a:buSzPct val="70000"/>
              <a:buFont typeface="Wingdings" panose="05000000000000000000" pitchFamily="2" charset="2"/>
              <a:buChar char="l"/>
              <a:tabLst/>
              <a:defRPr/>
            </a:pPr>
            <a:r>
              <a:rPr lang="en-US" altLang="zh-CN" dirty="0"/>
              <a:t>SDN: software defined network</a:t>
            </a:r>
            <a:endParaRPr lang="zh-CN" altLang="zh-CN" dirty="0"/>
          </a:p>
          <a:p>
            <a:endParaRPr lang="zh-CN" altLang="zh-CN" dirty="0"/>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4539980E-67CA-4F7D-92F3-CF696D997CCF}" type="slidenum">
              <a:rPr lang="en-US" altLang="zh-CN" sz="1300">
                <a:latin typeface="Times New Roman" panose="02020603050405020304" pitchFamily="18" charset="0"/>
              </a:rPr>
              <a:pPr/>
              <a:t>13</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1526728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4000">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99"/>
                </a:solidFill>
              </a:defRPr>
            </a:lvl1pPr>
            <a:lvl2pPr>
              <a:lnSpc>
                <a:spcPct val="100000"/>
              </a:lnSpc>
              <a:spcAft>
                <a:spcPts val="0"/>
              </a:spcAft>
              <a:defRPr sz="2400">
                <a:solidFill>
                  <a:srgbClr val="000099"/>
                </a:solidFill>
              </a:defRPr>
            </a:lvl2pPr>
            <a:lvl3pPr>
              <a:lnSpc>
                <a:spcPct val="100000"/>
              </a:lnSpc>
              <a:spcAft>
                <a:spcPts val="0"/>
              </a:spcAft>
              <a:defRPr sz="2000">
                <a:solidFill>
                  <a:srgbClr val="000099"/>
                </a:solidFill>
              </a:defRPr>
            </a:lvl3pPr>
            <a:lvl4pPr>
              <a:lnSpc>
                <a:spcPct val="100000"/>
              </a:lnSpc>
              <a:spcAft>
                <a:spcPts val="0"/>
              </a:spcAft>
              <a:defRPr sz="1800">
                <a:solidFill>
                  <a:srgbClr val="000099"/>
                </a:solidFill>
              </a:defRPr>
            </a:lvl4pPr>
            <a:lvl5pPr>
              <a:lnSpc>
                <a:spcPct val="100000"/>
              </a:lnSpc>
              <a:spcAft>
                <a:spcPts val="0"/>
              </a:spcAft>
              <a:defRPr sz="1800">
                <a:solidFill>
                  <a:srgbClr val="000099"/>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196763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3200">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99"/>
                </a:solidFill>
              </a:defRPr>
            </a:lvl1pPr>
            <a:lvl2pPr>
              <a:lnSpc>
                <a:spcPct val="100000"/>
              </a:lnSpc>
              <a:spcAft>
                <a:spcPts val="0"/>
              </a:spcAft>
              <a:defRPr sz="2400">
                <a:solidFill>
                  <a:srgbClr val="000099"/>
                </a:solidFill>
              </a:defRPr>
            </a:lvl2pPr>
            <a:lvl3pPr>
              <a:lnSpc>
                <a:spcPct val="100000"/>
              </a:lnSpc>
              <a:spcAft>
                <a:spcPts val="0"/>
              </a:spcAft>
              <a:defRPr sz="2000">
                <a:solidFill>
                  <a:srgbClr val="000099"/>
                </a:solidFill>
              </a:defRPr>
            </a:lvl3pPr>
            <a:lvl4pPr>
              <a:lnSpc>
                <a:spcPct val="100000"/>
              </a:lnSpc>
              <a:spcAft>
                <a:spcPts val="0"/>
              </a:spcAft>
              <a:defRPr sz="1800">
                <a:solidFill>
                  <a:srgbClr val="000099"/>
                </a:solidFill>
              </a:defRPr>
            </a:lvl4pPr>
            <a:lvl5pPr>
              <a:lnSpc>
                <a:spcPct val="100000"/>
              </a:lnSpc>
              <a:spcAft>
                <a:spcPts val="0"/>
              </a:spcAft>
              <a:defRPr sz="1800">
                <a:solidFill>
                  <a:srgbClr val="000099"/>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206303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11200" y="1600200"/>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94400" y="1600200"/>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46836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BAR">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Add title here</a:t>
            </a:r>
            <a:endParaRPr lang="zh-CN" altLang="en-US" dirty="0"/>
          </a:p>
        </p:txBody>
      </p:sp>
      <p:sp>
        <p:nvSpPr>
          <p:cNvPr id="3" name="内容占位符 2"/>
          <p:cNvSpPr>
            <a:spLocks noGrp="1"/>
          </p:cNvSpPr>
          <p:nvPr>
            <p:ph sz="half" idx="1" hasCustomPrompt="1"/>
          </p:nvPr>
        </p:nvSpPr>
        <p:spPr>
          <a:xfrm>
            <a:off x="5270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内容占位符 3"/>
          <p:cNvSpPr>
            <a:spLocks noGrp="1"/>
          </p:cNvSpPr>
          <p:nvPr>
            <p:ph sz="half" idx="2" hasCustomPrompt="1"/>
          </p:nvPr>
        </p:nvSpPr>
        <p:spPr>
          <a:xfrm>
            <a:off x="61912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3514594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Add title here</a:t>
            </a:r>
            <a:endParaRPr lang="zh-CN" altLang="en-US" dirty="0"/>
          </a:p>
        </p:txBody>
      </p:sp>
      <p:sp>
        <p:nvSpPr>
          <p:cNvPr id="3" name="文本占位符 2"/>
          <p:cNvSpPr>
            <a:spLocks noGrp="1"/>
          </p:cNvSpPr>
          <p:nvPr>
            <p:ph type="body" idx="1" hasCustomPrompt="1"/>
          </p:nvPr>
        </p:nvSpPr>
        <p:spPr>
          <a:xfrm>
            <a:off x="527051" y="1125538"/>
            <a:ext cx="5473700" cy="639762"/>
          </a:xfrm>
        </p:spPr>
        <p:txBody>
          <a:bodyPr anchor="ctr" anchorCtr="0">
            <a:noAutofit/>
          </a:bodyPr>
          <a:lstStyle>
            <a:lvl1pPr marL="0" indent="0">
              <a:buNone/>
              <a:defRPr sz="2400" b="0">
                <a:solidFill>
                  <a:srgbClr val="00009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4" name="内容占位符 3"/>
          <p:cNvSpPr>
            <a:spLocks noGrp="1"/>
          </p:cNvSpPr>
          <p:nvPr>
            <p:ph sz="half" idx="2" hasCustomPrompt="1"/>
          </p:nvPr>
        </p:nvSpPr>
        <p:spPr>
          <a:xfrm>
            <a:off x="527051" y="1844825"/>
            <a:ext cx="5469467" cy="4463901"/>
          </a:xfrm>
        </p:spPr>
        <p:txBody>
          <a:bodyPr>
            <a:normAutofit/>
          </a:bodyPr>
          <a:lstStyle>
            <a:lvl1pPr>
              <a:defRPr sz="2000">
                <a:solidFill>
                  <a:srgbClr val="000099"/>
                </a:solidFill>
              </a:defRPr>
            </a:lvl1pPr>
            <a:lvl2pPr>
              <a:defRPr sz="1800">
                <a:solidFill>
                  <a:srgbClr val="000099"/>
                </a:solidFill>
              </a:defRPr>
            </a:lvl2pPr>
            <a:lvl3pPr>
              <a:defRPr sz="1600">
                <a:solidFill>
                  <a:srgbClr val="000099"/>
                </a:solidFill>
              </a:defRPr>
            </a:lvl3pPr>
            <a:lvl4pPr>
              <a:defRPr sz="1400">
                <a:solidFill>
                  <a:srgbClr val="000099"/>
                </a:solidFill>
              </a:defRPr>
            </a:lvl4pPr>
            <a:lvl5pPr>
              <a:defRPr sz="1400">
                <a:solidFill>
                  <a:srgbClr val="000099"/>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5" name="文本占位符 4"/>
          <p:cNvSpPr>
            <a:spLocks noGrp="1"/>
          </p:cNvSpPr>
          <p:nvPr>
            <p:ph type="body" sz="quarter" idx="3" hasCustomPrompt="1"/>
          </p:nvPr>
        </p:nvSpPr>
        <p:spPr>
          <a:xfrm>
            <a:off x="6191250" y="1125538"/>
            <a:ext cx="5473700" cy="639762"/>
          </a:xfrm>
        </p:spPr>
        <p:txBody>
          <a:bodyPr anchor="ctr" anchorCtr="0">
            <a:noAutofit/>
          </a:bodyPr>
          <a:lstStyle>
            <a:lvl1pPr marL="0" indent="0">
              <a:buNone/>
              <a:defRPr sz="2400" b="0">
                <a:solidFill>
                  <a:srgbClr val="00009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6" name="内容占位符 5"/>
          <p:cNvSpPr>
            <a:spLocks noGrp="1"/>
          </p:cNvSpPr>
          <p:nvPr>
            <p:ph sz="quarter" idx="4" hasCustomPrompt="1"/>
          </p:nvPr>
        </p:nvSpPr>
        <p:spPr>
          <a:xfrm>
            <a:off x="6193367" y="1844825"/>
            <a:ext cx="5471584" cy="4463901"/>
          </a:xfrm>
        </p:spPr>
        <p:txBody>
          <a:bodyPr>
            <a:normAutofit/>
          </a:bodyPr>
          <a:lstStyle>
            <a:lvl1pPr>
              <a:defRPr sz="2000">
                <a:solidFill>
                  <a:srgbClr val="000099"/>
                </a:solidFill>
              </a:defRPr>
            </a:lvl1pPr>
            <a:lvl2pPr>
              <a:defRPr sz="1800">
                <a:solidFill>
                  <a:srgbClr val="000099"/>
                </a:solidFill>
              </a:defRPr>
            </a:lvl2pPr>
            <a:lvl3pPr>
              <a:defRPr sz="1600">
                <a:solidFill>
                  <a:srgbClr val="000099"/>
                </a:solidFill>
              </a:defRPr>
            </a:lvl3pPr>
            <a:lvl4pPr>
              <a:defRPr sz="1400">
                <a:solidFill>
                  <a:srgbClr val="000099"/>
                </a:solidFill>
              </a:defRPr>
            </a:lvl4pPr>
            <a:lvl5pPr>
              <a:defRPr sz="1400">
                <a:solidFill>
                  <a:srgbClr val="000099"/>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a:p>
            <a:pPr lvl="0"/>
            <a:endParaRPr lang="zh-CN" altLang="en-US" dirty="0"/>
          </a:p>
        </p:txBody>
      </p:sp>
    </p:spTree>
    <p:extLst>
      <p:ext uri="{BB962C8B-B14F-4D97-AF65-F5344CB8AC3E}">
        <p14:creationId xmlns:p14="http://schemas.microsoft.com/office/powerpoint/2010/main" val="1548405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TEXT-TITL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51" y="273051"/>
            <a:ext cx="11137900" cy="708025"/>
          </a:xfrm>
        </p:spPr>
        <p:txBody>
          <a:bodyPr vert="horz" lIns="91440" tIns="45720" rIns="91440" bIns="45720" rtlCol="0" anchor="ctr">
            <a:normAutofit/>
          </a:bodyPr>
          <a:lstStyle>
            <a:lvl1pPr>
              <a:defRPr lang="zh-CN" altLang="en-US"/>
            </a:lvl1pPr>
          </a:lstStyle>
          <a:p>
            <a:pPr marL="0" lvl="0"/>
            <a:r>
              <a:rPr lang="en-US" altLang="zh-CN" dirty="0"/>
              <a:t>Add title here</a:t>
            </a:r>
            <a:endParaRPr lang="zh-CN" altLang="en-US" dirty="0"/>
          </a:p>
        </p:txBody>
      </p:sp>
      <p:sp>
        <p:nvSpPr>
          <p:cNvPr id="3" name="内容占位符 2"/>
          <p:cNvSpPr>
            <a:spLocks noGrp="1"/>
          </p:cNvSpPr>
          <p:nvPr>
            <p:ph idx="1" hasCustomPrompt="1"/>
          </p:nvPr>
        </p:nvSpPr>
        <p:spPr>
          <a:xfrm>
            <a:off x="527382" y="1125538"/>
            <a:ext cx="6898217" cy="5183187"/>
          </a:xfrm>
          <a:ln>
            <a:solidFill>
              <a:schemeClr val="tx2"/>
            </a:solidFill>
          </a:ln>
        </p:spPr>
        <p:txBody>
          <a:bodyPr>
            <a:normAutofit/>
          </a:bodyPr>
          <a:lstStyle>
            <a:lvl1pPr>
              <a:defRPr sz="2800">
                <a:solidFill>
                  <a:srgbClr val="000099"/>
                </a:solidFill>
              </a:defRPr>
            </a:lvl1pPr>
            <a:lvl2pPr>
              <a:defRPr sz="2400">
                <a:solidFill>
                  <a:srgbClr val="000099"/>
                </a:solidFill>
              </a:defRPr>
            </a:lvl2pPr>
            <a:lvl3pPr>
              <a:defRPr sz="2000">
                <a:solidFill>
                  <a:srgbClr val="000099"/>
                </a:solidFill>
              </a:defRPr>
            </a:lvl3pPr>
            <a:lvl4pPr>
              <a:defRPr sz="1800">
                <a:solidFill>
                  <a:srgbClr val="000099"/>
                </a:solidFill>
              </a:defRPr>
            </a:lvl4pPr>
            <a:lvl5pPr>
              <a:defRPr sz="1800">
                <a:solidFill>
                  <a:srgbClr val="000099"/>
                </a:solidFill>
              </a:defRPr>
            </a:lvl5pPr>
            <a:lvl6pPr>
              <a:defRPr sz="2000"/>
            </a:lvl6pPr>
            <a:lvl7pPr>
              <a:defRPr sz="2000"/>
            </a:lvl7pPr>
            <a:lvl8pPr>
              <a:defRPr sz="2000"/>
            </a:lvl8pPr>
            <a:lvl9pPr>
              <a:defRPr sz="20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文本占位符 3"/>
          <p:cNvSpPr>
            <a:spLocks noGrp="1"/>
          </p:cNvSpPr>
          <p:nvPr>
            <p:ph type="body" sz="half" idx="2" hasCustomPrompt="1"/>
          </p:nvPr>
        </p:nvSpPr>
        <p:spPr>
          <a:xfrm>
            <a:off x="7536161" y="1125538"/>
            <a:ext cx="4093633" cy="5183187"/>
          </a:xfrm>
        </p:spPr>
        <p:txBody>
          <a:bodyPr>
            <a:normAutofit/>
          </a:bodyPr>
          <a:lstStyle>
            <a:lvl1pPr marL="0" indent="0">
              <a:buNone/>
              <a:defRPr sz="1800">
                <a:solidFill>
                  <a:srgbClr val="000099"/>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dirty="0"/>
              <a:t>Add title here</a:t>
            </a:r>
            <a:endParaRPr lang="zh-CN" altLang="en-US" dirty="0"/>
          </a:p>
        </p:txBody>
      </p:sp>
    </p:spTree>
    <p:extLst>
      <p:ext uri="{BB962C8B-B14F-4D97-AF65-F5344CB8AC3E}">
        <p14:creationId xmlns:p14="http://schemas.microsoft.com/office/powerpoint/2010/main" val="825888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527050" y="1125538"/>
            <a:ext cx="11137900" cy="5111774"/>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Add picture</a:t>
            </a:r>
            <a:endParaRPr lang="zh-CN" altLang="en-US" dirty="0"/>
          </a:p>
        </p:txBody>
      </p:sp>
      <p:sp>
        <p:nvSpPr>
          <p:cNvPr id="14" name="标题 1"/>
          <p:cNvSpPr txBox="1"/>
          <p:nvPr userDrawn="1"/>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latin typeface="Comic Sans MS" panose="030F0702030302020204" pitchFamily="66" charset="0"/>
              </a:rPr>
              <a:t>Add title here</a:t>
            </a:r>
            <a:endParaRPr lang="zh-CN" altLang="en-US" sz="3200" dirty="0">
              <a:latin typeface="Comic Sans MS" panose="030F0702030302020204" pitchFamily="66" charset="0"/>
            </a:endParaRPr>
          </a:p>
        </p:txBody>
      </p:sp>
    </p:spTree>
    <p:extLst>
      <p:ext uri="{BB962C8B-B14F-4D97-AF65-F5344CB8AC3E}">
        <p14:creationId xmlns:p14="http://schemas.microsoft.com/office/powerpoint/2010/main" val="68696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SINGLE">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1" y="1125538"/>
            <a:ext cx="12191999" cy="5111774"/>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Add picture</a:t>
            </a:r>
            <a:endParaRPr lang="zh-CN" altLang="en-US" dirty="0"/>
          </a:p>
        </p:txBody>
      </p:sp>
      <p:sp>
        <p:nvSpPr>
          <p:cNvPr id="14" name="标题 1"/>
          <p:cNvSpPr txBox="1"/>
          <p:nvPr userDrawn="1"/>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t>Add title here</a:t>
            </a:r>
            <a:endParaRPr lang="zh-CN" altLang="en-US" sz="3200" dirty="0"/>
          </a:p>
        </p:txBody>
      </p:sp>
    </p:spTree>
    <p:extLst>
      <p:ext uri="{BB962C8B-B14F-4D97-AF65-F5344CB8AC3E}">
        <p14:creationId xmlns:p14="http://schemas.microsoft.com/office/powerpoint/2010/main" val="1969406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7855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23" name="直接连接符 22"/>
          <p:cNvCxnSpPr/>
          <p:nvPr userDrawn="1"/>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527052" y="260351"/>
            <a:ext cx="11137899" cy="720724"/>
          </a:xfrm>
          <a:prstGeom prst="rect">
            <a:avLst/>
          </a:prstGeom>
        </p:spPr>
        <p:txBody>
          <a:bodyPr vert="horz" lIns="91440" tIns="45720" rIns="91440" bIns="45720" rtlCol="0" anchor="ctr">
            <a:normAutofit/>
          </a:bodyPr>
          <a:lstStyle/>
          <a:p>
            <a:r>
              <a:rPr lang="en-US" altLang="zh-CN" dirty="0"/>
              <a:t>Add title here</a:t>
            </a:r>
            <a:endParaRPr lang="zh-CN" altLang="en-US" dirty="0"/>
          </a:p>
        </p:txBody>
      </p:sp>
      <p:sp>
        <p:nvSpPr>
          <p:cNvPr id="3" name="文本占位符 2"/>
          <p:cNvSpPr>
            <a:spLocks noGrp="1"/>
          </p:cNvSpPr>
          <p:nvPr>
            <p:ph type="body" idx="1"/>
          </p:nvPr>
        </p:nvSpPr>
        <p:spPr>
          <a:xfrm>
            <a:off x="527052" y="1196752"/>
            <a:ext cx="11137899" cy="5111972"/>
          </a:xfrm>
          <a:prstGeom prst="rect">
            <a:avLst/>
          </a:prstGeom>
        </p:spPr>
        <p:txBody>
          <a:bodyPr vert="horz" lIns="91440" tIns="45720" rIns="91440" bIns="45720" rtlCol="0">
            <a:normAutofit/>
          </a:bodyPr>
          <a:lstStyle/>
          <a:p>
            <a:pPr lvl="0"/>
            <a:r>
              <a:rPr lang="en-US" altLang="zh-CN" dirty="0"/>
              <a:t>Add text here</a:t>
            </a:r>
            <a:endParaRPr lang="zh-CN" altLang="en-US" dirty="0"/>
          </a:p>
          <a:p>
            <a:pPr lvl="1"/>
            <a:r>
              <a:rPr lang="en-US" altLang="zh-CN" dirty="0"/>
              <a:t>Add text here</a:t>
            </a:r>
          </a:p>
          <a:p>
            <a:pPr lvl="2"/>
            <a:r>
              <a:rPr lang="en-US" altLang="zh-CN" dirty="0"/>
              <a:t>Add text here</a:t>
            </a:r>
          </a:p>
        </p:txBody>
      </p:sp>
      <p:cxnSp>
        <p:nvCxnSpPr>
          <p:cNvPr id="26" name="直接连接符 25"/>
          <p:cNvCxnSpPr/>
          <p:nvPr userDrawn="1"/>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日期占位符 1"/>
          <p:cNvSpPr/>
          <p:nvPr userDrawn="1"/>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2020</a:t>
            </a:r>
          </a:p>
        </p:txBody>
      </p:sp>
      <p:sp>
        <p:nvSpPr>
          <p:cNvPr id="10" name="灯片编号占位符 5"/>
          <p:cNvSpPr txBox="1">
            <a:spLocks/>
          </p:cNvSpPr>
          <p:nvPr userDrawn="1"/>
        </p:nvSpPr>
        <p:spPr>
          <a:xfrm>
            <a:off x="9827585" y="6689935"/>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sp>
        <p:nvSpPr>
          <p:cNvPr id="11" name="灯片编号占位符 5">
            <a:extLst>
              <a:ext uri="{FF2B5EF4-FFF2-40B4-BE49-F238E27FC236}">
                <a16:creationId xmlns:a16="http://schemas.microsoft.com/office/drawing/2014/main" id="{52534044-D9FD-434C-96CC-C10EE2046598}"/>
              </a:ext>
            </a:extLst>
          </p:cNvPr>
          <p:cNvSpPr txBox="1">
            <a:spLocks/>
          </p:cNvSpPr>
          <p:nvPr userDrawn="1"/>
        </p:nvSpPr>
        <p:spPr>
          <a:xfrm>
            <a:off x="1847528" y="6685986"/>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49F4BA8F-7B64-4198-9505-0CB5D4D3B366}" type="slidenum">
              <a:rPr lang="en-US" altLang="zh-CN" smtClean="0"/>
              <a:pPr algn="l"/>
              <a:t>‹#›</a:t>
            </a:fld>
            <a:endParaRPr lang="zh-CN" altLang="en-US" dirty="0"/>
          </a:p>
        </p:txBody>
      </p:sp>
    </p:spTree>
    <p:extLst>
      <p:ext uri="{BB962C8B-B14F-4D97-AF65-F5344CB8AC3E}">
        <p14:creationId xmlns:p14="http://schemas.microsoft.com/office/powerpoint/2010/main" val="878163371"/>
      </p:ext>
    </p:extLst>
  </p:cSld>
  <p:clrMap bg1="lt1" tx1="dk1" bg2="lt2" tx2="dk2" accent1="accent1" accent2="accent2" accent3="accent3" accent4="accent4" accent5="accent5" accent6="accent6" hlink="hlink" folHlink="folHlink"/>
  <p:sldLayoutIdLst>
    <p:sldLayoutId id="2147483650" r:id="rId1"/>
    <p:sldLayoutId id="2147483668" r:id="rId2"/>
    <p:sldLayoutId id="2147483699" r:id="rId3"/>
    <p:sldLayoutId id="2147483675" r:id="rId4"/>
    <p:sldLayoutId id="2147483676" r:id="rId5"/>
    <p:sldLayoutId id="2147483677" r:id="rId6"/>
    <p:sldLayoutId id="2147483678" r:id="rId7"/>
    <p:sldLayoutId id="2147483679" r:id="rId8"/>
    <p:sldLayoutId id="2147483680" r:id="rId9"/>
    <p:sldLayoutId id="2147483681" r:id="rId10"/>
  </p:sldLayoutIdLst>
  <p:hf hdr="0" dt="0"/>
  <p:txStyles>
    <p:titleStyle>
      <a:lvl1pPr algn="l" defTabSz="914400" rtl="0" eaLnBrk="1" latinLnBrk="0" hangingPunct="1">
        <a:spcBef>
          <a:spcPct val="0"/>
        </a:spcBef>
        <a:buNone/>
        <a:defRPr sz="4000" b="1" kern="1200" baseline="0">
          <a:solidFill>
            <a:schemeClr val="accent1"/>
          </a:solidFill>
          <a:latin typeface="+mj-ea"/>
          <a:ea typeface="+mj-ea"/>
          <a:cs typeface="+mj-cs"/>
        </a:defRPr>
      </a:lvl1pPr>
    </p:titleStyle>
    <p:bodyStyle>
      <a:lvl1pPr marL="342900" marR="0" indent="-342900" algn="l" defTabSz="914400" rtl="0" eaLnBrk="1" fontAlgn="base" latinLnBrk="0" hangingPunct="1">
        <a:lnSpc>
          <a:spcPct val="100000"/>
        </a:lnSpc>
        <a:spcBef>
          <a:spcPct val="20000"/>
        </a:spcBef>
        <a:spcAft>
          <a:spcPct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ct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7052" y="404020"/>
            <a:ext cx="11137899" cy="720724"/>
          </a:xfrm>
        </p:spPr>
        <p:txBody>
          <a:bodyPr>
            <a:normAutofit/>
          </a:bodyPr>
          <a:lstStyle/>
          <a:p>
            <a:r>
              <a:rPr lang="zh-CN" altLang="en-US" dirty="0">
                <a:latin typeface="+mj-ea"/>
                <a:ea typeface="+mj-ea"/>
              </a:rPr>
              <a:t>武汉大学</a:t>
            </a:r>
            <a:r>
              <a:rPr lang="en-US" altLang="zh-CN" dirty="0">
                <a:latin typeface="+mj-ea"/>
                <a:ea typeface="+mj-ea"/>
              </a:rPr>
              <a:t>2019</a:t>
            </a:r>
            <a:r>
              <a:rPr lang="zh-CN" altLang="en-US" dirty="0">
                <a:latin typeface="+mj-ea"/>
                <a:ea typeface="+mj-ea"/>
              </a:rPr>
              <a:t>研究生入学考试考题</a:t>
            </a:r>
          </a:p>
        </p:txBody>
      </p:sp>
      <p:sp>
        <p:nvSpPr>
          <p:cNvPr id="3" name="内容占位符 2"/>
          <p:cNvSpPr>
            <a:spLocks noGrp="1"/>
          </p:cNvSpPr>
          <p:nvPr>
            <p:ph idx="1"/>
          </p:nvPr>
        </p:nvSpPr>
        <p:spPr>
          <a:xfrm>
            <a:off x="527052" y="1484784"/>
            <a:ext cx="11137899" cy="2952328"/>
          </a:xfrm>
        </p:spPr>
        <p:txBody>
          <a:bodyPr/>
          <a:lstStyle/>
          <a:p>
            <a:pPr marL="0" indent="0">
              <a:buNone/>
            </a:pPr>
            <a:r>
              <a:rPr lang="zh-CN" altLang="en-US" dirty="0">
                <a:solidFill>
                  <a:srgbClr val="000099"/>
                </a:solidFill>
                <a:latin typeface="+mn-ea"/>
                <a:ea typeface="+mn-ea"/>
              </a:rPr>
              <a:t>现有</a:t>
            </a:r>
            <a:r>
              <a:rPr lang="en-US" altLang="zh-CN" dirty="0">
                <a:solidFill>
                  <a:srgbClr val="000099"/>
                </a:solidFill>
                <a:latin typeface="+mn-ea"/>
                <a:ea typeface="+mn-ea"/>
              </a:rPr>
              <a:t>TCP</a:t>
            </a:r>
            <a:r>
              <a:rPr lang="zh-CN" altLang="en-US" dirty="0">
                <a:solidFill>
                  <a:srgbClr val="000099"/>
                </a:solidFill>
                <a:latin typeface="+mn-ea"/>
                <a:ea typeface="+mn-ea"/>
              </a:rPr>
              <a:t>拥塞窗口</a:t>
            </a:r>
            <a:r>
              <a:rPr lang="en-US" altLang="zh-CN" dirty="0" err="1">
                <a:solidFill>
                  <a:srgbClr val="000099"/>
                </a:solidFill>
                <a:latin typeface="+mn-ea"/>
                <a:ea typeface="+mn-ea"/>
              </a:rPr>
              <a:t>cwnd</a:t>
            </a:r>
            <a:r>
              <a:rPr lang="zh-CN" altLang="en-US" dirty="0">
                <a:solidFill>
                  <a:srgbClr val="000099"/>
                </a:solidFill>
                <a:latin typeface="+mn-ea"/>
                <a:ea typeface="+mn-ea"/>
              </a:rPr>
              <a:t>和传输轮次</a:t>
            </a:r>
            <a:r>
              <a:rPr lang="en-US" altLang="zh-CN" dirty="0">
                <a:solidFill>
                  <a:srgbClr val="000099"/>
                </a:solidFill>
                <a:latin typeface="+mn-ea"/>
                <a:ea typeface="+mn-ea"/>
              </a:rPr>
              <a:t>n</a:t>
            </a:r>
            <a:r>
              <a:rPr lang="zh-CN" altLang="en-US" dirty="0">
                <a:solidFill>
                  <a:srgbClr val="000099"/>
                </a:solidFill>
                <a:latin typeface="+mn-ea"/>
                <a:ea typeface="+mn-ea"/>
              </a:rPr>
              <a:t>的关系如表所示。解答以下问题：</a:t>
            </a:r>
            <a:endParaRPr lang="en-US" altLang="zh-CN" dirty="0">
              <a:solidFill>
                <a:srgbClr val="000099"/>
              </a:solidFill>
              <a:latin typeface="+mn-ea"/>
              <a:ea typeface="+mn-ea"/>
            </a:endParaRPr>
          </a:p>
          <a:p>
            <a:pPr marL="0" indent="0">
              <a:buNone/>
            </a:pPr>
            <a:r>
              <a:rPr lang="zh-CN" altLang="en-US" dirty="0">
                <a:solidFill>
                  <a:srgbClr val="000099"/>
                </a:solidFill>
                <a:latin typeface="+mn-ea"/>
                <a:ea typeface="+mn-ea"/>
              </a:rPr>
              <a:t>（</a:t>
            </a:r>
            <a:r>
              <a:rPr lang="en-US" altLang="zh-CN" dirty="0">
                <a:solidFill>
                  <a:srgbClr val="000099"/>
                </a:solidFill>
                <a:latin typeface="+mn-ea"/>
                <a:ea typeface="+mn-ea"/>
              </a:rPr>
              <a:t>1</a:t>
            </a:r>
            <a:r>
              <a:rPr lang="zh-CN" altLang="en-US" dirty="0">
                <a:solidFill>
                  <a:srgbClr val="000099"/>
                </a:solidFill>
                <a:latin typeface="+mn-ea"/>
                <a:ea typeface="+mn-ea"/>
              </a:rPr>
              <a:t>）指出</a:t>
            </a:r>
            <a:r>
              <a:rPr lang="en-US" altLang="zh-CN" dirty="0">
                <a:solidFill>
                  <a:srgbClr val="000099"/>
                </a:solidFill>
                <a:latin typeface="+mn-ea"/>
                <a:ea typeface="+mn-ea"/>
              </a:rPr>
              <a:t>TCP</a:t>
            </a:r>
            <a:r>
              <a:rPr lang="zh-CN" altLang="en-US" dirty="0">
                <a:solidFill>
                  <a:srgbClr val="000099"/>
                </a:solidFill>
                <a:latin typeface="+mn-ea"/>
                <a:ea typeface="+mn-ea"/>
              </a:rPr>
              <a:t>在慢开始阶段的时间间隔（以轮次表示）（</a:t>
            </a:r>
            <a:r>
              <a:rPr lang="en-US" altLang="zh-CN" dirty="0">
                <a:solidFill>
                  <a:srgbClr val="000099"/>
                </a:solidFill>
                <a:latin typeface="+mn-ea"/>
                <a:ea typeface="+mn-ea"/>
              </a:rPr>
              <a:t>4</a:t>
            </a:r>
            <a:r>
              <a:rPr lang="zh-CN" altLang="en-US" dirty="0">
                <a:solidFill>
                  <a:srgbClr val="000099"/>
                </a:solidFill>
                <a:latin typeface="+mn-ea"/>
                <a:ea typeface="+mn-ea"/>
              </a:rPr>
              <a:t>分）</a:t>
            </a:r>
            <a:endParaRPr lang="en-US" altLang="zh-CN" dirty="0">
              <a:solidFill>
                <a:srgbClr val="000099"/>
              </a:solidFill>
              <a:latin typeface="+mn-ea"/>
              <a:ea typeface="+mn-ea"/>
            </a:endParaRPr>
          </a:p>
          <a:p>
            <a:pPr marL="0" indent="0">
              <a:buNone/>
            </a:pPr>
            <a:r>
              <a:rPr lang="zh-CN" altLang="en-US" dirty="0">
                <a:solidFill>
                  <a:srgbClr val="000099"/>
                </a:solidFill>
                <a:latin typeface="+mn-ea"/>
                <a:ea typeface="+mn-ea"/>
              </a:rPr>
              <a:t>（</a:t>
            </a:r>
            <a:r>
              <a:rPr lang="en-US" altLang="zh-CN" dirty="0">
                <a:solidFill>
                  <a:srgbClr val="000099"/>
                </a:solidFill>
                <a:latin typeface="+mn-ea"/>
                <a:ea typeface="+mn-ea"/>
              </a:rPr>
              <a:t>2</a:t>
            </a:r>
            <a:r>
              <a:rPr lang="zh-CN" altLang="en-US" dirty="0">
                <a:solidFill>
                  <a:srgbClr val="000099"/>
                </a:solidFill>
                <a:latin typeface="+mn-ea"/>
                <a:ea typeface="+mn-ea"/>
              </a:rPr>
              <a:t>）指出</a:t>
            </a:r>
            <a:r>
              <a:rPr lang="en-US" altLang="zh-CN" dirty="0">
                <a:solidFill>
                  <a:srgbClr val="000099"/>
                </a:solidFill>
                <a:latin typeface="+mn-ea"/>
                <a:ea typeface="+mn-ea"/>
              </a:rPr>
              <a:t>TCP</a:t>
            </a:r>
            <a:r>
              <a:rPr lang="zh-CN" altLang="en-US" dirty="0">
                <a:solidFill>
                  <a:srgbClr val="000099"/>
                </a:solidFill>
                <a:latin typeface="+mn-ea"/>
                <a:ea typeface="+mn-ea"/>
              </a:rPr>
              <a:t>在拥塞避免阶段的时间间隔（以轮次表示）（</a:t>
            </a:r>
            <a:r>
              <a:rPr lang="en-US" altLang="zh-CN" dirty="0">
                <a:solidFill>
                  <a:srgbClr val="000099"/>
                </a:solidFill>
                <a:latin typeface="+mn-ea"/>
                <a:ea typeface="+mn-ea"/>
              </a:rPr>
              <a:t>4</a:t>
            </a:r>
            <a:r>
              <a:rPr lang="zh-CN" altLang="en-US" dirty="0">
                <a:solidFill>
                  <a:srgbClr val="000099"/>
                </a:solidFill>
                <a:latin typeface="+mn-ea"/>
                <a:ea typeface="+mn-ea"/>
              </a:rPr>
              <a:t>分）</a:t>
            </a:r>
            <a:endParaRPr lang="en-US" altLang="zh-CN" dirty="0">
              <a:solidFill>
                <a:srgbClr val="000099"/>
              </a:solidFill>
              <a:latin typeface="+mn-ea"/>
              <a:ea typeface="+mn-ea"/>
            </a:endParaRPr>
          </a:p>
          <a:p>
            <a:pPr marL="0" indent="0">
              <a:buNone/>
            </a:pPr>
            <a:r>
              <a:rPr lang="zh-CN" altLang="en-US" dirty="0">
                <a:solidFill>
                  <a:srgbClr val="000099"/>
                </a:solidFill>
                <a:latin typeface="+mn-ea"/>
                <a:ea typeface="+mn-ea"/>
              </a:rPr>
              <a:t>（</a:t>
            </a:r>
            <a:r>
              <a:rPr lang="en-US" altLang="zh-CN" dirty="0">
                <a:solidFill>
                  <a:srgbClr val="000099"/>
                </a:solidFill>
                <a:latin typeface="+mn-ea"/>
                <a:ea typeface="+mn-ea"/>
              </a:rPr>
              <a:t>3</a:t>
            </a:r>
            <a:r>
              <a:rPr lang="zh-CN" altLang="en-US" dirty="0">
                <a:solidFill>
                  <a:srgbClr val="000099"/>
                </a:solidFill>
                <a:latin typeface="+mn-ea"/>
                <a:ea typeface="+mn-ea"/>
              </a:rPr>
              <a:t>）指出在第</a:t>
            </a:r>
            <a:r>
              <a:rPr lang="en-US" altLang="zh-CN" dirty="0">
                <a:solidFill>
                  <a:srgbClr val="000099"/>
                </a:solidFill>
                <a:latin typeface="+mn-ea"/>
                <a:ea typeface="+mn-ea"/>
              </a:rPr>
              <a:t>11</a:t>
            </a:r>
            <a:r>
              <a:rPr lang="zh-CN" altLang="en-US" dirty="0">
                <a:solidFill>
                  <a:srgbClr val="000099"/>
                </a:solidFill>
                <a:latin typeface="+mn-ea"/>
                <a:ea typeface="+mn-ea"/>
              </a:rPr>
              <a:t>轮次，门限</a:t>
            </a:r>
            <a:r>
              <a:rPr lang="en-US" altLang="zh-CN" dirty="0" err="1">
                <a:solidFill>
                  <a:srgbClr val="000099"/>
                </a:solidFill>
                <a:latin typeface="+mn-ea"/>
                <a:ea typeface="+mn-ea"/>
              </a:rPr>
              <a:t>ssthresh</a:t>
            </a:r>
            <a:r>
              <a:rPr lang="zh-CN" altLang="en-US" dirty="0">
                <a:solidFill>
                  <a:srgbClr val="000099"/>
                </a:solidFill>
                <a:latin typeface="+mn-ea"/>
                <a:ea typeface="+mn-ea"/>
              </a:rPr>
              <a:t>的值是多少？假设在第一轮次发送</a:t>
            </a:r>
            <a:r>
              <a:rPr lang="en-US" altLang="zh-CN" dirty="0">
                <a:solidFill>
                  <a:srgbClr val="000099"/>
                </a:solidFill>
                <a:latin typeface="+mn-ea"/>
                <a:ea typeface="+mn-ea"/>
              </a:rPr>
              <a:t>A</a:t>
            </a:r>
            <a:r>
              <a:rPr lang="zh-CN" altLang="en-US" dirty="0">
                <a:solidFill>
                  <a:srgbClr val="000099"/>
                </a:solidFill>
                <a:latin typeface="+mn-ea"/>
                <a:ea typeface="+mn-ea"/>
              </a:rPr>
              <a:t>的第一个报文段，指出</a:t>
            </a:r>
            <a:r>
              <a:rPr lang="en-US" altLang="zh-CN" dirty="0">
                <a:solidFill>
                  <a:srgbClr val="000099"/>
                </a:solidFill>
                <a:latin typeface="+mn-ea"/>
                <a:ea typeface="+mn-ea"/>
              </a:rPr>
              <a:t>A</a:t>
            </a:r>
            <a:r>
              <a:rPr lang="zh-CN" altLang="en-US" dirty="0">
                <a:solidFill>
                  <a:srgbClr val="000099"/>
                </a:solidFill>
                <a:latin typeface="+mn-ea"/>
                <a:ea typeface="+mn-ea"/>
              </a:rPr>
              <a:t>的第</a:t>
            </a:r>
            <a:r>
              <a:rPr lang="en-US" altLang="zh-CN" dirty="0">
                <a:solidFill>
                  <a:srgbClr val="000099"/>
                </a:solidFill>
                <a:latin typeface="+mn-ea"/>
                <a:ea typeface="+mn-ea"/>
              </a:rPr>
              <a:t>55</a:t>
            </a:r>
            <a:r>
              <a:rPr lang="zh-CN" altLang="en-US" dirty="0">
                <a:solidFill>
                  <a:srgbClr val="000099"/>
                </a:solidFill>
                <a:latin typeface="+mn-ea"/>
                <a:ea typeface="+mn-ea"/>
              </a:rPr>
              <a:t>个报文段在第几个轮次发送（</a:t>
            </a:r>
            <a:r>
              <a:rPr lang="en-US" altLang="zh-CN" dirty="0">
                <a:solidFill>
                  <a:srgbClr val="000099"/>
                </a:solidFill>
                <a:latin typeface="+mn-ea"/>
                <a:ea typeface="+mn-ea"/>
              </a:rPr>
              <a:t>4</a:t>
            </a:r>
            <a:r>
              <a:rPr lang="zh-CN" altLang="en-US" dirty="0">
                <a:solidFill>
                  <a:srgbClr val="000099"/>
                </a:solidFill>
                <a:latin typeface="+mn-ea"/>
                <a:ea typeface="+mn-ea"/>
              </a:rPr>
              <a:t>分）</a:t>
            </a:r>
            <a:endParaRPr lang="en-US" altLang="zh-CN" dirty="0">
              <a:solidFill>
                <a:srgbClr val="000099"/>
              </a:solidFill>
              <a:latin typeface="+mn-ea"/>
              <a:ea typeface="+mn-ea"/>
            </a:endParaRPr>
          </a:p>
          <a:p>
            <a:endParaRPr lang="zh-CN" altLang="en-US" dirty="0">
              <a:solidFill>
                <a:srgbClr val="000099"/>
              </a:solidFill>
              <a:latin typeface="+mn-ea"/>
              <a:ea typeface="+mn-ea"/>
            </a:endParaRPr>
          </a:p>
        </p:txBody>
      </p:sp>
      <p:graphicFrame>
        <p:nvGraphicFramePr>
          <p:cNvPr id="4" name="表格 3"/>
          <p:cNvGraphicFramePr>
            <a:graphicFrameLocks noGrp="1"/>
          </p:cNvGraphicFramePr>
          <p:nvPr>
            <p:extLst>
              <p:ext uri="{D42A27DB-BD31-4B8C-83A1-F6EECF244321}">
                <p14:modId xmlns:p14="http://schemas.microsoft.com/office/powerpoint/2010/main" val="3172225629"/>
              </p:ext>
            </p:extLst>
          </p:nvPr>
        </p:nvGraphicFramePr>
        <p:xfrm>
          <a:off x="503707" y="4221088"/>
          <a:ext cx="11161244" cy="7416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620067549"/>
                    </a:ext>
                  </a:extLst>
                </a:gridCol>
                <a:gridCol w="739175">
                  <a:extLst>
                    <a:ext uri="{9D8B030D-6E8A-4147-A177-3AD203B41FA5}">
                      <a16:colId xmlns:a16="http://schemas.microsoft.com/office/drawing/2014/main" val="1472563727"/>
                    </a:ext>
                  </a:extLst>
                </a:gridCol>
                <a:gridCol w="739175">
                  <a:extLst>
                    <a:ext uri="{9D8B030D-6E8A-4147-A177-3AD203B41FA5}">
                      <a16:colId xmlns:a16="http://schemas.microsoft.com/office/drawing/2014/main" val="3551320908"/>
                    </a:ext>
                  </a:extLst>
                </a:gridCol>
                <a:gridCol w="739174">
                  <a:extLst>
                    <a:ext uri="{9D8B030D-6E8A-4147-A177-3AD203B41FA5}">
                      <a16:colId xmlns:a16="http://schemas.microsoft.com/office/drawing/2014/main" val="1466495561"/>
                    </a:ext>
                  </a:extLst>
                </a:gridCol>
                <a:gridCol w="739174">
                  <a:extLst>
                    <a:ext uri="{9D8B030D-6E8A-4147-A177-3AD203B41FA5}">
                      <a16:colId xmlns:a16="http://schemas.microsoft.com/office/drawing/2014/main" val="1472084805"/>
                    </a:ext>
                  </a:extLst>
                </a:gridCol>
                <a:gridCol w="739175">
                  <a:extLst>
                    <a:ext uri="{9D8B030D-6E8A-4147-A177-3AD203B41FA5}">
                      <a16:colId xmlns:a16="http://schemas.microsoft.com/office/drawing/2014/main" val="709459299"/>
                    </a:ext>
                  </a:extLst>
                </a:gridCol>
                <a:gridCol w="739175">
                  <a:extLst>
                    <a:ext uri="{9D8B030D-6E8A-4147-A177-3AD203B41FA5}">
                      <a16:colId xmlns:a16="http://schemas.microsoft.com/office/drawing/2014/main" val="1880154874"/>
                    </a:ext>
                  </a:extLst>
                </a:gridCol>
                <a:gridCol w="739174">
                  <a:extLst>
                    <a:ext uri="{9D8B030D-6E8A-4147-A177-3AD203B41FA5}">
                      <a16:colId xmlns:a16="http://schemas.microsoft.com/office/drawing/2014/main" val="784325991"/>
                    </a:ext>
                  </a:extLst>
                </a:gridCol>
                <a:gridCol w="739174">
                  <a:extLst>
                    <a:ext uri="{9D8B030D-6E8A-4147-A177-3AD203B41FA5}">
                      <a16:colId xmlns:a16="http://schemas.microsoft.com/office/drawing/2014/main" val="3072748222"/>
                    </a:ext>
                  </a:extLst>
                </a:gridCol>
                <a:gridCol w="739175">
                  <a:extLst>
                    <a:ext uri="{9D8B030D-6E8A-4147-A177-3AD203B41FA5}">
                      <a16:colId xmlns:a16="http://schemas.microsoft.com/office/drawing/2014/main" val="2069813563"/>
                    </a:ext>
                  </a:extLst>
                </a:gridCol>
                <a:gridCol w="739175">
                  <a:extLst>
                    <a:ext uri="{9D8B030D-6E8A-4147-A177-3AD203B41FA5}">
                      <a16:colId xmlns:a16="http://schemas.microsoft.com/office/drawing/2014/main" val="2747001209"/>
                    </a:ext>
                  </a:extLst>
                </a:gridCol>
                <a:gridCol w="739174">
                  <a:extLst>
                    <a:ext uri="{9D8B030D-6E8A-4147-A177-3AD203B41FA5}">
                      <a16:colId xmlns:a16="http://schemas.microsoft.com/office/drawing/2014/main" val="4154853183"/>
                    </a:ext>
                  </a:extLst>
                </a:gridCol>
                <a:gridCol w="739174">
                  <a:extLst>
                    <a:ext uri="{9D8B030D-6E8A-4147-A177-3AD203B41FA5}">
                      <a16:colId xmlns:a16="http://schemas.microsoft.com/office/drawing/2014/main" val="19590699"/>
                    </a:ext>
                  </a:extLst>
                </a:gridCol>
                <a:gridCol w="739175">
                  <a:extLst>
                    <a:ext uri="{9D8B030D-6E8A-4147-A177-3AD203B41FA5}">
                      <a16:colId xmlns:a16="http://schemas.microsoft.com/office/drawing/2014/main" val="3708593863"/>
                    </a:ext>
                  </a:extLst>
                </a:gridCol>
                <a:gridCol w="739175">
                  <a:extLst>
                    <a:ext uri="{9D8B030D-6E8A-4147-A177-3AD203B41FA5}">
                      <a16:colId xmlns:a16="http://schemas.microsoft.com/office/drawing/2014/main" val="1200007682"/>
                    </a:ext>
                  </a:extLst>
                </a:gridCol>
              </a:tblGrid>
              <a:tr h="370840">
                <a:tc>
                  <a:txBody>
                    <a:bodyPr/>
                    <a:lstStyle/>
                    <a:p>
                      <a:pPr algn="ctr"/>
                      <a:r>
                        <a:rPr lang="en-US" altLang="zh-CN" dirty="0"/>
                        <a:t>n</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8</a:t>
                      </a:r>
                      <a:endParaRPr lang="zh-CN" altLang="en-US" dirty="0"/>
                    </a:p>
                  </a:txBody>
                  <a:tcPr/>
                </a:tc>
                <a:tc>
                  <a:txBody>
                    <a:bodyPr/>
                    <a:lstStyle/>
                    <a:p>
                      <a:pPr algn="ctr"/>
                      <a:r>
                        <a:rPr lang="en-US" altLang="zh-CN" dirty="0"/>
                        <a:t>9</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11</a:t>
                      </a:r>
                      <a:endParaRPr lang="zh-CN" altLang="en-US" dirty="0"/>
                    </a:p>
                  </a:txBody>
                  <a:tcPr/>
                </a:tc>
                <a:tc>
                  <a:txBody>
                    <a:bodyPr/>
                    <a:lstStyle/>
                    <a:p>
                      <a:pPr algn="ctr"/>
                      <a:r>
                        <a:rPr lang="en-US" altLang="zh-CN" dirty="0"/>
                        <a:t>12</a:t>
                      </a:r>
                      <a:endParaRPr lang="zh-CN" altLang="en-US" dirty="0"/>
                    </a:p>
                  </a:txBody>
                  <a:tcPr/>
                </a:tc>
                <a:tc>
                  <a:txBody>
                    <a:bodyPr/>
                    <a:lstStyle/>
                    <a:p>
                      <a:pPr algn="ctr"/>
                      <a:r>
                        <a:rPr lang="en-US" altLang="zh-CN" dirty="0"/>
                        <a:t>13</a:t>
                      </a:r>
                      <a:endParaRPr lang="zh-CN" altLang="en-US" dirty="0"/>
                    </a:p>
                  </a:txBody>
                  <a:tcPr/>
                </a:tc>
                <a:tc>
                  <a:txBody>
                    <a:bodyPr/>
                    <a:lstStyle/>
                    <a:p>
                      <a:pPr algn="ctr"/>
                      <a:r>
                        <a:rPr lang="en-US" altLang="zh-CN" dirty="0"/>
                        <a:t>14</a:t>
                      </a:r>
                      <a:endParaRPr lang="zh-CN" altLang="en-US" dirty="0"/>
                    </a:p>
                  </a:txBody>
                  <a:tcPr/>
                </a:tc>
                <a:extLst>
                  <a:ext uri="{0D108BD9-81ED-4DB2-BD59-A6C34878D82A}">
                    <a16:rowId xmlns:a16="http://schemas.microsoft.com/office/drawing/2014/main" val="1793350633"/>
                  </a:ext>
                </a:extLst>
              </a:tr>
              <a:tr h="370840">
                <a:tc>
                  <a:txBody>
                    <a:bodyPr/>
                    <a:lstStyle/>
                    <a:p>
                      <a:pPr algn="ctr"/>
                      <a:r>
                        <a:rPr lang="en-US" altLang="zh-CN" dirty="0" err="1">
                          <a:solidFill>
                            <a:srgbClr val="0000FF"/>
                          </a:solidFill>
                        </a:rPr>
                        <a:t>cwnd</a:t>
                      </a:r>
                      <a:endParaRPr lang="zh-CN" altLang="en-US" dirty="0">
                        <a:solidFill>
                          <a:srgbClr val="0000FF"/>
                        </a:solidFill>
                      </a:endParaRPr>
                    </a:p>
                  </a:txBody>
                  <a:tcPr/>
                </a:tc>
                <a:tc>
                  <a:txBody>
                    <a:bodyPr/>
                    <a:lstStyle/>
                    <a:p>
                      <a:pPr algn="ctr"/>
                      <a:r>
                        <a:rPr lang="en-US" altLang="zh-CN" dirty="0">
                          <a:solidFill>
                            <a:srgbClr val="0000FF"/>
                          </a:solidFill>
                        </a:rPr>
                        <a:t>1</a:t>
                      </a:r>
                      <a:endParaRPr lang="zh-CN" altLang="en-US" dirty="0">
                        <a:solidFill>
                          <a:srgbClr val="0000FF"/>
                        </a:solidFill>
                      </a:endParaRPr>
                    </a:p>
                  </a:txBody>
                  <a:tcPr/>
                </a:tc>
                <a:tc>
                  <a:txBody>
                    <a:bodyPr/>
                    <a:lstStyle/>
                    <a:p>
                      <a:pPr algn="ctr"/>
                      <a:r>
                        <a:rPr lang="en-US" altLang="zh-CN" dirty="0">
                          <a:solidFill>
                            <a:srgbClr val="0000FF"/>
                          </a:solidFill>
                        </a:rPr>
                        <a:t>2</a:t>
                      </a:r>
                      <a:endParaRPr lang="zh-CN" altLang="en-US" dirty="0">
                        <a:solidFill>
                          <a:srgbClr val="0000FF"/>
                        </a:solidFill>
                      </a:endParaRPr>
                    </a:p>
                  </a:txBody>
                  <a:tcPr/>
                </a:tc>
                <a:tc>
                  <a:txBody>
                    <a:bodyPr/>
                    <a:lstStyle/>
                    <a:p>
                      <a:pPr algn="ctr"/>
                      <a:r>
                        <a:rPr lang="en-US" altLang="zh-CN" dirty="0">
                          <a:solidFill>
                            <a:srgbClr val="0000FF"/>
                          </a:solidFill>
                        </a:rPr>
                        <a:t>4</a:t>
                      </a:r>
                      <a:endParaRPr lang="zh-CN" altLang="en-US" dirty="0">
                        <a:solidFill>
                          <a:srgbClr val="0000FF"/>
                        </a:solidFill>
                      </a:endParaRPr>
                    </a:p>
                  </a:txBody>
                  <a:tcPr/>
                </a:tc>
                <a:tc>
                  <a:txBody>
                    <a:bodyPr/>
                    <a:lstStyle/>
                    <a:p>
                      <a:pPr algn="ctr"/>
                      <a:r>
                        <a:rPr lang="en-US" altLang="zh-CN" dirty="0">
                          <a:solidFill>
                            <a:srgbClr val="0000FF"/>
                          </a:solidFill>
                        </a:rPr>
                        <a:t>8</a:t>
                      </a:r>
                      <a:endParaRPr lang="zh-CN" altLang="en-US" dirty="0">
                        <a:solidFill>
                          <a:srgbClr val="0000FF"/>
                        </a:solidFill>
                      </a:endParaRPr>
                    </a:p>
                  </a:txBody>
                  <a:tcPr/>
                </a:tc>
                <a:tc>
                  <a:txBody>
                    <a:bodyPr/>
                    <a:lstStyle/>
                    <a:p>
                      <a:pPr algn="ctr"/>
                      <a:r>
                        <a:rPr lang="en-US" altLang="zh-CN" dirty="0">
                          <a:solidFill>
                            <a:srgbClr val="0000FF"/>
                          </a:solidFill>
                        </a:rPr>
                        <a:t>9</a:t>
                      </a:r>
                      <a:endParaRPr lang="zh-CN" altLang="en-US" dirty="0">
                        <a:solidFill>
                          <a:srgbClr val="0000FF"/>
                        </a:solidFill>
                      </a:endParaRPr>
                    </a:p>
                  </a:txBody>
                  <a:tcPr/>
                </a:tc>
                <a:tc>
                  <a:txBody>
                    <a:bodyPr/>
                    <a:lstStyle/>
                    <a:p>
                      <a:pPr algn="ctr"/>
                      <a:r>
                        <a:rPr lang="en-US" altLang="zh-CN" dirty="0">
                          <a:solidFill>
                            <a:srgbClr val="0000FF"/>
                          </a:solidFill>
                        </a:rPr>
                        <a:t>10</a:t>
                      </a:r>
                      <a:endParaRPr lang="zh-CN" altLang="en-US" dirty="0">
                        <a:solidFill>
                          <a:srgbClr val="0000FF"/>
                        </a:solidFill>
                      </a:endParaRPr>
                    </a:p>
                  </a:txBody>
                  <a:tcPr/>
                </a:tc>
                <a:tc>
                  <a:txBody>
                    <a:bodyPr/>
                    <a:lstStyle/>
                    <a:p>
                      <a:pPr algn="ctr"/>
                      <a:r>
                        <a:rPr lang="en-US" altLang="zh-CN" dirty="0">
                          <a:solidFill>
                            <a:srgbClr val="0000FF"/>
                          </a:solidFill>
                        </a:rPr>
                        <a:t>11</a:t>
                      </a:r>
                      <a:endParaRPr lang="zh-CN" altLang="en-US" dirty="0">
                        <a:solidFill>
                          <a:srgbClr val="0000FF"/>
                        </a:solidFill>
                      </a:endParaRPr>
                    </a:p>
                  </a:txBody>
                  <a:tcPr/>
                </a:tc>
                <a:tc>
                  <a:txBody>
                    <a:bodyPr/>
                    <a:lstStyle/>
                    <a:p>
                      <a:pPr algn="ctr"/>
                      <a:r>
                        <a:rPr lang="en-US" altLang="zh-CN" dirty="0">
                          <a:solidFill>
                            <a:srgbClr val="0000FF"/>
                          </a:solidFill>
                        </a:rPr>
                        <a:t>12</a:t>
                      </a:r>
                      <a:endParaRPr lang="zh-CN" altLang="en-US" dirty="0">
                        <a:solidFill>
                          <a:srgbClr val="0000FF"/>
                        </a:solidFill>
                      </a:endParaRPr>
                    </a:p>
                  </a:txBody>
                  <a:tcPr/>
                </a:tc>
                <a:tc>
                  <a:txBody>
                    <a:bodyPr/>
                    <a:lstStyle/>
                    <a:p>
                      <a:pPr algn="ctr"/>
                      <a:r>
                        <a:rPr lang="en-US" altLang="zh-CN" dirty="0">
                          <a:solidFill>
                            <a:srgbClr val="0000FF"/>
                          </a:solidFill>
                        </a:rPr>
                        <a:t>1</a:t>
                      </a:r>
                      <a:endParaRPr lang="zh-CN" altLang="en-US" dirty="0">
                        <a:solidFill>
                          <a:srgbClr val="0000FF"/>
                        </a:solidFill>
                      </a:endParaRPr>
                    </a:p>
                  </a:txBody>
                  <a:tcPr/>
                </a:tc>
                <a:tc>
                  <a:txBody>
                    <a:bodyPr/>
                    <a:lstStyle/>
                    <a:p>
                      <a:pPr algn="ctr"/>
                      <a:r>
                        <a:rPr lang="en-US" altLang="zh-CN" dirty="0">
                          <a:solidFill>
                            <a:srgbClr val="0000FF"/>
                          </a:solidFill>
                        </a:rPr>
                        <a:t>2</a:t>
                      </a:r>
                      <a:endParaRPr lang="zh-CN" altLang="en-US" dirty="0">
                        <a:solidFill>
                          <a:srgbClr val="0000FF"/>
                        </a:solidFill>
                      </a:endParaRPr>
                    </a:p>
                  </a:txBody>
                  <a:tcPr/>
                </a:tc>
                <a:tc>
                  <a:txBody>
                    <a:bodyPr/>
                    <a:lstStyle/>
                    <a:p>
                      <a:pPr algn="ctr"/>
                      <a:r>
                        <a:rPr lang="en-US" altLang="zh-CN" dirty="0">
                          <a:solidFill>
                            <a:srgbClr val="0000FF"/>
                          </a:solidFill>
                        </a:rPr>
                        <a:t>4</a:t>
                      </a:r>
                      <a:endParaRPr lang="zh-CN" altLang="en-US" dirty="0">
                        <a:solidFill>
                          <a:srgbClr val="0000FF"/>
                        </a:solidFill>
                      </a:endParaRPr>
                    </a:p>
                  </a:txBody>
                  <a:tcPr/>
                </a:tc>
                <a:tc>
                  <a:txBody>
                    <a:bodyPr/>
                    <a:lstStyle/>
                    <a:p>
                      <a:pPr algn="ctr"/>
                      <a:r>
                        <a:rPr lang="en-US" altLang="zh-CN" dirty="0">
                          <a:solidFill>
                            <a:srgbClr val="0000FF"/>
                          </a:solidFill>
                        </a:rPr>
                        <a:t>6</a:t>
                      </a:r>
                      <a:endParaRPr lang="zh-CN" altLang="en-US" dirty="0">
                        <a:solidFill>
                          <a:srgbClr val="0000FF"/>
                        </a:solidFill>
                      </a:endParaRPr>
                    </a:p>
                  </a:txBody>
                  <a:tcPr/>
                </a:tc>
                <a:tc>
                  <a:txBody>
                    <a:bodyPr/>
                    <a:lstStyle/>
                    <a:p>
                      <a:pPr algn="ctr"/>
                      <a:r>
                        <a:rPr lang="en-US" altLang="zh-CN" dirty="0">
                          <a:solidFill>
                            <a:srgbClr val="0000FF"/>
                          </a:solidFill>
                        </a:rPr>
                        <a:t>7</a:t>
                      </a:r>
                      <a:endParaRPr lang="zh-CN" altLang="en-US" dirty="0">
                        <a:solidFill>
                          <a:srgbClr val="0000FF"/>
                        </a:solidFill>
                      </a:endParaRPr>
                    </a:p>
                  </a:txBody>
                  <a:tcPr/>
                </a:tc>
                <a:tc>
                  <a:txBody>
                    <a:bodyPr/>
                    <a:lstStyle/>
                    <a:p>
                      <a:pPr algn="ctr"/>
                      <a:r>
                        <a:rPr lang="en-US" altLang="zh-CN" dirty="0">
                          <a:solidFill>
                            <a:srgbClr val="0000FF"/>
                          </a:solidFill>
                        </a:rPr>
                        <a:t>8</a:t>
                      </a:r>
                      <a:endParaRPr lang="zh-CN" altLang="en-US" dirty="0">
                        <a:solidFill>
                          <a:srgbClr val="0000FF"/>
                        </a:solidFill>
                      </a:endParaRPr>
                    </a:p>
                  </a:txBody>
                  <a:tcPr/>
                </a:tc>
                <a:extLst>
                  <a:ext uri="{0D108BD9-81ED-4DB2-BD59-A6C34878D82A}">
                    <a16:rowId xmlns:a16="http://schemas.microsoft.com/office/drawing/2014/main" val="1966848467"/>
                  </a:ext>
                </a:extLst>
              </a:tr>
            </a:tbl>
          </a:graphicData>
        </a:graphic>
      </p:graphicFrame>
      <p:sp>
        <p:nvSpPr>
          <p:cNvPr id="5" name="文本框 4"/>
          <p:cNvSpPr txBox="1"/>
          <p:nvPr/>
        </p:nvSpPr>
        <p:spPr>
          <a:xfrm>
            <a:off x="839416" y="5301208"/>
            <a:ext cx="6408712" cy="1015663"/>
          </a:xfrm>
          <a:prstGeom prst="rect">
            <a:avLst/>
          </a:prstGeom>
          <a:noFill/>
        </p:spPr>
        <p:txBody>
          <a:bodyPr wrap="square" rtlCol="0">
            <a:spAutoFit/>
          </a:bodyPr>
          <a:lstStyle/>
          <a:p>
            <a:r>
              <a:rPr lang="en-US" altLang="zh-CN" sz="2000" dirty="0">
                <a:solidFill>
                  <a:srgbClr val="000099"/>
                </a:solidFill>
              </a:rPr>
              <a:t>(1) TCP</a:t>
            </a:r>
            <a:r>
              <a:rPr lang="zh-CN" altLang="en-US" sz="2000" dirty="0">
                <a:solidFill>
                  <a:srgbClr val="000099"/>
                </a:solidFill>
              </a:rPr>
              <a:t>在慢开始阶段的时间间隔</a:t>
            </a:r>
            <a:r>
              <a:rPr lang="en-US" altLang="zh-CN" sz="2000" dirty="0">
                <a:solidFill>
                  <a:srgbClr val="000099"/>
                </a:solidFill>
              </a:rPr>
              <a:t>: [1, 4]</a:t>
            </a:r>
            <a:r>
              <a:rPr lang="zh-CN" altLang="en-US" sz="2000" dirty="0">
                <a:solidFill>
                  <a:srgbClr val="000099"/>
                </a:solidFill>
              </a:rPr>
              <a:t>、</a:t>
            </a:r>
            <a:r>
              <a:rPr lang="en-US" altLang="zh-CN" sz="2000" dirty="0">
                <a:solidFill>
                  <a:srgbClr val="000099"/>
                </a:solidFill>
              </a:rPr>
              <a:t>[9, 12];</a:t>
            </a:r>
          </a:p>
          <a:p>
            <a:r>
              <a:rPr lang="en-US" altLang="zh-CN" sz="2000" dirty="0">
                <a:solidFill>
                  <a:srgbClr val="000099"/>
                </a:solidFill>
              </a:rPr>
              <a:t>(2) TCP</a:t>
            </a:r>
            <a:r>
              <a:rPr lang="zh-CN" altLang="en-US" sz="2000" dirty="0">
                <a:solidFill>
                  <a:srgbClr val="000099"/>
                </a:solidFill>
              </a:rPr>
              <a:t>在拥塞避免阶段的时间间隔</a:t>
            </a:r>
            <a:r>
              <a:rPr lang="en-US" altLang="zh-CN" sz="2000" dirty="0">
                <a:solidFill>
                  <a:srgbClr val="000099"/>
                </a:solidFill>
              </a:rPr>
              <a:t>: [5, 8]</a:t>
            </a:r>
            <a:r>
              <a:rPr lang="zh-CN" altLang="en-US" sz="2000" dirty="0">
                <a:solidFill>
                  <a:srgbClr val="000099"/>
                </a:solidFill>
              </a:rPr>
              <a:t>、</a:t>
            </a:r>
            <a:r>
              <a:rPr lang="en-US" altLang="zh-CN" sz="2000" dirty="0">
                <a:solidFill>
                  <a:srgbClr val="000099"/>
                </a:solidFill>
              </a:rPr>
              <a:t>[13, 14];</a:t>
            </a:r>
          </a:p>
          <a:p>
            <a:r>
              <a:rPr lang="en-US" altLang="zh-CN" sz="2000" dirty="0">
                <a:solidFill>
                  <a:srgbClr val="000099"/>
                </a:solidFill>
              </a:rPr>
              <a:t>(3) </a:t>
            </a:r>
            <a:r>
              <a:rPr lang="zh-CN" altLang="en-US" sz="2000" dirty="0">
                <a:solidFill>
                  <a:srgbClr val="000099"/>
                </a:solidFill>
              </a:rPr>
              <a:t>阈值为</a:t>
            </a:r>
            <a:r>
              <a:rPr lang="en-US" altLang="zh-CN" sz="2000" dirty="0">
                <a:solidFill>
                  <a:srgbClr val="000099"/>
                </a:solidFill>
              </a:rPr>
              <a:t>6</a:t>
            </a:r>
            <a:r>
              <a:rPr lang="zh-CN" altLang="en-US" sz="2000" dirty="0">
                <a:solidFill>
                  <a:srgbClr val="000099"/>
                </a:solidFill>
              </a:rPr>
              <a:t>，第</a:t>
            </a:r>
            <a:r>
              <a:rPr lang="en-US" altLang="zh-CN" sz="2000" dirty="0">
                <a:solidFill>
                  <a:srgbClr val="000099"/>
                </a:solidFill>
              </a:rPr>
              <a:t>8</a:t>
            </a:r>
            <a:r>
              <a:rPr lang="zh-CN" altLang="en-US" sz="2000" dirty="0">
                <a:solidFill>
                  <a:srgbClr val="000099"/>
                </a:solidFill>
              </a:rPr>
              <a:t>轮次发送。</a:t>
            </a:r>
          </a:p>
        </p:txBody>
      </p:sp>
      <p:sp>
        <p:nvSpPr>
          <p:cNvPr id="6" name="Rectangle 7"/>
          <p:cNvSpPr txBox="1">
            <a:spLocks noChangeArrowheads="1"/>
          </p:cNvSpPr>
          <p:nvPr/>
        </p:nvSpPr>
        <p:spPr>
          <a:xfrm>
            <a:off x="10344472" y="6624784"/>
            <a:ext cx="2304256"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rgbClr val="FF0000"/>
                </a:solidFill>
                <a:cs typeface="Arial" panose="020B0604020202020204" pitchFamily="34" charset="0"/>
              </a:rPr>
              <a:t>Review Problem</a:t>
            </a:r>
          </a:p>
        </p:txBody>
      </p:sp>
    </p:spTree>
    <p:extLst>
      <p:ext uri="{BB962C8B-B14F-4D97-AF65-F5344CB8AC3E}">
        <p14:creationId xmlns:p14="http://schemas.microsoft.com/office/powerpoint/2010/main" val="232476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a:grpSpLocks/>
          </p:cNvGrpSpPr>
          <p:nvPr/>
        </p:nvGrpSpPr>
        <p:grpSpPr bwMode="auto">
          <a:xfrm>
            <a:off x="2978150" y="2020888"/>
            <a:ext cx="6027738" cy="1439862"/>
            <a:chOff x="1492879" y="2061336"/>
            <a:chExt cx="6027737" cy="1440135"/>
          </a:xfrm>
        </p:grpSpPr>
        <p:sp>
          <p:nvSpPr>
            <p:cNvPr id="388" name="Rectangle 387"/>
            <p:cNvSpPr/>
            <p:nvPr/>
          </p:nvSpPr>
          <p:spPr bwMode="auto">
            <a:xfrm>
              <a:off x="1929442" y="2064512"/>
              <a:ext cx="5043486" cy="1017780"/>
            </a:xfrm>
            <a:prstGeom prst="rect">
              <a:avLst/>
            </a:prstGeom>
            <a:solidFill>
              <a:schemeClr val="accent6">
                <a:lumMod val="20000"/>
                <a:lumOff val="80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96" name="Freeform 395"/>
            <p:cNvSpPr/>
            <p:nvPr/>
          </p:nvSpPr>
          <p:spPr bwMode="auto">
            <a:xfrm>
              <a:off x="1740529" y="2067687"/>
              <a:ext cx="198438" cy="1386150"/>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 fmla="*/ 0 w 199855"/>
                <a:gd name="connsiteY0" fmla="*/ 733787 h 1367693"/>
                <a:gd name="connsiteX1" fmla="*/ 199855 w 199855"/>
                <a:gd name="connsiteY1" fmla="*/ 0 h 1367693"/>
                <a:gd name="connsiteX2" fmla="*/ 199855 w 199855"/>
                <a:gd name="connsiteY2" fmla="*/ 1016000 h 1367693"/>
                <a:gd name="connsiteX3" fmla="*/ 4470 w 199855"/>
                <a:gd name="connsiteY3" fmla="*/ 1367693 h 1367693"/>
                <a:gd name="connsiteX4" fmla="*/ 0 w 199855"/>
                <a:gd name="connsiteY4" fmla="*/ 733787 h 1367693"/>
                <a:gd name="connsiteX0" fmla="*/ 25203 w 225058"/>
                <a:gd name="connsiteY0" fmla="*/ 733787 h 1361758"/>
                <a:gd name="connsiteX1" fmla="*/ 225058 w 225058"/>
                <a:gd name="connsiteY1" fmla="*/ 0 h 1361758"/>
                <a:gd name="connsiteX2" fmla="*/ 225058 w 225058"/>
                <a:gd name="connsiteY2" fmla="*/ 1016000 h 1361758"/>
                <a:gd name="connsiteX3" fmla="*/ 0 w 225058"/>
                <a:gd name="connsiteY3" fmla="*/ 1361758 h 1361758"/>
                <a:gd name="connsiteX4" fmla="*/ 25203 w 225058"/>
                <a:gd name="connsiteY4" fmla="*/ 733787 h 1361758"/>
                <a:gd name="connsiteX0" fmla="*/ 25203 w 230992"/>
                <a:gd name="connsiteY0" fmla="*/ 787197 h 1415168"/>
                <a:gd name="connsiteX1" fmla="*/ 230992 w 230992"/>
                <a:gd name="connsiteY1" fmla="*/ 0 h 1415168"/>
                <a:gd name="connsiteX2" fmla="*/ 225058 w 230992"/>
                <a:gd name="connsiteY2" fmla="*/ 1069410 h 1415168"/>
                <a:gd name="connsiteX3" fmla="*/ 0 w 230992"/>
                <a:gd name="connsiteY3" fmla="*/ 1415168 h 1415168"/>
                <a:gd name="connsiteX4" fmla="*/ 25203 w 230992"/>
                <a:gd name="connsiteY4" fmla="*/ 787197 h 1415168"/>
                <a:gd name="connsiteX0" fmla="*/ 0 w 205789"/>
                <a:gd name="connsiteY0" fmla="*/ 787197 h 1427037"/>
                <a:gd name="connsiteX1" fmla="*/ 205789 w 205789"/>
                <a:gd name="connsiteY1" fmla="*/ 0 h 1427037"/>
                <a:gd name="connsiteX2" fmla="*/ 199855 w 205789"/>
                <a:gd name="connsiteY2" fmla="*/ 1069410 h 1427037"/>
                <a:gd name="connsiteX3" fmla="*/ 4471 w 205789"/>
                <a:gd name="connsiteY3" fmla="*/ 1427037 h 1427037"/>
                <a:gd name="connsiteX4" fmla="*/ 0 w 205789"/>
                <a:gd name="connsiteY4" fmla="*/ 787197 h 1427037"/>
                <a:gd name="connsiteX0" fmla="*/ 0 w 199855"/>
                <a:gd name="connsiteY0" fmla="*/ 745656 h 1385496"/>
                <a:gd name="connsiteX1" fmla="*/ 193920 w 199855"/>
                <a:gd name="connsiteY1" fmla="*/ 0 h 1385496"/>
                <a:gd name="connsiteX2" fmla="*/ 199855 w 199855"/>
                <a:gd name="connsiteY2" fmla="*/ 1027869 h 1385496"/>
                <a:gd name="connsiteX3" fmla="*/ 4471 w 199855"/>
                <a:gd name="connsiteY3" fmla="*/ 1385496 h 1385496"/>
                <a:gd name="connsiteX4" fmla="*/ 0 w 199855"/>
                <a:gd name="connsiteY4" fmla="*/ 745656 h 1385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855" h="1385496">
                  <a:moveTo>
                    <a:pt x="0" y="745656"/>
                  </a:moveTo>
                  <a:lnTo>
                    <a:pt x="193920" y="0"/>
                  </a:lnTo>
                  <a:cubicBezTo>
                    <a:pt x="195898" y="342623"/>
                    <a:pt x="197877" y="685246"/>
                    <a:pt x="199855" y="1027869"/>
                  </a:cubicBezTo>
                  <a:lnTo>
                    <a:pt x="4471" y="1385496"/>
                  </a:lnTo>
                  <a:cubicBezTo>
                    <a:pt x="2981" y="1172216"/>
                    <a:pt x="1490" y="958936"/>
                    <a:pt x="0" y="745656"/>
                  </a:cubicBezTo>
                  <a:close/>
                </a:path>
              </a:pathLst>
            </a:custGeom>
            <a:gradFill>
              <a:gsLst>
                <a:gs pos="0">
                  <a:schemeClr val="bg1">
                    <a:lumMod val="95000"/>
                  </a:schemeClr>
                </a:gs>
                <a:gs pos="100000">
                  <a:schemeClr val="accent6">
                    <a:lumMod val="20000"/>
                    <a:lumOff val="8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98" name="Freeform 397"/>
            <p:cNvSpPr/>
            <p:nvPr/>
          </p:nvSpPr>
          <p:spPr bwMode="auto">
            <a:xfrm flipH="1">
              <a:off x="6969753" y="2061336"/>
              <a:ext cx="219075" cy="1370272"/>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 fmla="*/ 0 w 199855"/>
                <a:gd name="connsiteY0" fmla="*/ 733787 h 1367693"/>
                <a:gd name="connsiteX1" fmla="*/ 199855 w 199855"/>
                <a:gd name="connsiteY1" fmla="*/ 0 h 1367693"/>
                <a:gd name="connsiteX2" fmla="*/ 199855 w 199855"/>
                <a:gd name="connsiteY2" fmla="*/ 1016000 h 1367693"/>
                <a:gd name="connsiteX3" fmla="*/ 4470 w 199855"/>
                <a:gd name="connsiteY3" fmla="*/ 1367693 h 1367693"/>
                <a:gd name="connsiteX4" fmla="*/ 0 w 199855"/>
                <a:gd name="connsiteY4" fmla="*/ 733787 h 1367693"/>
                <a:gd name="connsiteX0" fmla="*/ 25203 w 225058"/>
                <a:gd name="connsiteY0" fmla="*/ 733787 h 1361758"/>
                <a:gd name="connsiteX1" fmla="*/ 225058 w 225058"/>
                <a:gd name="connsiteY1" fmla="*/ 0 h 1361758"/>
                <a:gd name="connsiteX2" fmla="*/ 225058 w 225058"/>
                <a:gd name="connsiteY2" fmla="*/ 1016000 h 1361758"/>
                <a:gd name="connsiteX3" fmla="*/ 0 w 225058"/>
                <a:gd name="connsiteY3" fmla="*/ 1361758 h 1361758"/>
                <a:gd name="connsiteX4" fmla="*/ 25203 w 225058"/>
                <a:gd name="connsiteY4" fmla="*/ 733787 h 1361758"/>
                <a:gd name="connsiteX0" fmla="*/ 25203 w 230992"/>
                <a:gd name="connsiteY0" fmla="*/ 787197 h 1415168"/>
                <a:gd name="connsiteX1" fmla="*/ 230992 w 230992"/>
                <a:gd name="connsiteY1" fmla="*/ 0 h 1415168"/>
                <a:gd name="connsiteX2" fmla="*/ 225058 w 230992"/>
                <a:gd name="connsiteY2" fmla="*/ 1069410 h 1415168"/>
                <a:gd name="connsiteX3" fmla="*/ 0 w 230992"/>
                <a:gd name="connsiteY3" fmla="*/ 1415168 h 1415168"/>
                <a:gd name="connsiteX4" fmla="*/ 25203 w 230992"/>
                <a:gd name="connsiteY4" fmla="*/ 787197 h 1415168"/>
                <a:gd name="connsiteX0" fmla="*/ 0 w 205789"/>
                <a:gd name="connsiteY0" fmla="*/ 787197 h 1427037"/>
                <a:gd name="connsiteX1" fmla="*/ 205789 w 205789"/>
                <a:gd name="connsiteY1" fmla="*/ 0 h 1427037"/>
                <a:gd name="connsiteX2" fmla="*/ 199855 w 205789"/>
                <a:gd name="connsiteY2" fmla="*/ 1069410 h 1427037"/>
                <a:gd name="connsiteX3" fmla="*/ 4471 w 205789"/>
                <a:gd name="connsiteY3" fmla="*/ 1427037 h 1427037"/>
                <a:gd name="connsiteX4" fmla="*/ 0 w 205789"/>
                <a:gd name="connsiteY4" fmla="*/ 787197 h 1427037"/>
                <a:gd name="connsiteX0" fmla="*/ 0 w 199855"/>
                <a:gd name="connsiteY0" fmla="*/ 745656 h 1385496"/>
                <a:gd name="connsiteX1" fmla="*/ 193920 w 199855"/>
                <a:gd name="connsiteY1" fmla="*/ 0 h 1385496"/>
                <a:gd name="connsiteX2" fmla="*/ 199855 w 199855"/>
                <a:gd name="connsiteY2" fmla="*/ 1027869 h 1385496"/>
                <a:gd name="connsiteX3" fmla="*/ 4471 w 199855"/>
                <a:gd name="connsiteY3" fmla="*/ 1385496 h 1385496"/>
                <a:gd name="connsiteX4" fmla="*/ 0 w 199855"/>
                <a:gd name="connsiteY4" fmla="*/ 745656 h 1385496"/>
                <a:gd name="connsiteX0" fmla="*/ 0 w 219519"/>
                <a:gd name="connsiteY0" fmla="*/ 730359 h 1370199"/>
                <a:gd name="connsiteX1" fmla="*/ 219401 w 219519"/>
                <a:gd name="connsiteY1" fmla="*/ 0 h 1370199"/>
                <a:gd name="connsiteX2" fmla="*/ 199855 w 219519"/>
                <a:gd name="connsiteY2" fmla="*/ 1012572 h 1370199"/>
                <a:gd name="connsiteX3" fmla="*/ 4471 w 219519"/>
                <a:gd name="connsiteY3" fmla="*/ 1370199 h 1370199"/>
                <a:gd name="connsiteX4" fmla="*/ 0 w 219519"/>
                <a:gd name="connsiteY4" fmla="*/ 730359 h 1370199"/>
                <a:gd name="connsiteX0" fmla="*/ 0 w 219602"/>
                <a:gd name="connsiteY0" fmla="*/ 730359 h 1370199"/>
                <a:gd name="connsiteX1" fmla="*/ 219401 w 219602"/>
                <a:gd name="connsiteY1" fmla="*/ 0 h 1370199"/>
                <a:gd name="connsiteX2" fmla="*/ 210047 w 219602"/>
                <a:gd name="connsiteY2" fmla="*/ 1007473 h 1370199"/>
                <a:gd name="connsiteX3" fmla="*/ 4471 w 219602"/>
                <a:gd name="connsiteY3" fmla="*/ 1370199 h 1370199"/>
                <a:gd name="connsiteX4" fmla="*/ 0 w 219602"/>
                <a:gd name="connsiteY4" fmla="*/ 730359 h 1370199"/>
                <a:gd name="connsiteX0" fmla="*/ 0 w 220239"/>
                <a:gd name="connsiteY0" fmla="*/ 730359 h 1370199"/>
                <a:gd name="connsiteX1" fmla="*/ 219401 w 220239"/>
                <a:gd name="connsiteY1" fmla="*/ 0 h 1370199"/>
                <a:gd name="connsiteX2" fmla="*/ 220239 w 220239"/>
                <a:gd name="connsiteY2" fmla="*/ 1007473 h 1370199"/>
                <a:gd name="connsiteX3" fmla="*/ 4471 w 220239"/>
                <a:gd name="connsiteY3" fmla="*/ 1370199 h 1370199"/>
                <a:gd name="connsiteX4" fmla="*/ 0 w 220239"/>
                <a:gd name="connsiteY4" fmla="*/ 730359 h 1370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39" h="1370199">
                  <a:moveTo>
                    <a:pt x="0" y="730359"/>
                  </a:moveTo>
                  <a:cubicBezTo>
                    <a:pt x="64640" y="481807"/>
                    <a:pt x="154761" y="248552"/>
                    <a:pt x="219401" y="0"/>
                  </a:cubicBezTo>
                  <a:cubicBezTo>
                    <a:pt x="221379" y="342623"/>
                    <a:pt x="218261" y="664850"/>
                    <a:pt x="220239" y="1007473"/>
                  </a:cubicBezTo>
                  <a:lnTo>
                    <a:pt x="4471" y="1370199"/>
                  </a:lnTo>
                  <a:cubicBezTo>
                    <a:pt x="2981" y="1156919"/>
                    <a:pt x="1490" y="943639"/>
                    <a:pt x="0" y="730359"/>
                  </a:cubicBezTo>
                  <a:close/>
                </a:path>
              </a:pathLst>
            </a:custGeom>
            <a:gradFill>
              <a:gsLst>
                <a:gs pos="0">
                  <a:schemeClr val="accent6">
                    <a:lumMod val="20000"/>
                    <a:lumOff val="80000"/>
                  </a:schemeClr>
                </a:gs>
                <a:gs pos="100000">
                  <a:schemeClr val="bg1"/>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nvGrpSpPr>
            <p:cNvPr id="48421" name="Group 950"/>
            <p:cNvGrpSpPr>
              <a:grpSpLocks/>
            </p:cNvGrpSpPr>
            <p:nvPr/>
          </p:nvGrpSpPr>
          <p:grpSpPr bwMode="auto">
            <a:xfrm>
              <a:off x="1492879" y="2820676"/>
              <a:ext cx="338137" cy="653816"/>
              <a:chOff x="4140" y="429"/>
              <a:chExt cx="1425" cy="2396"/>
            </a:xfrm>
          </p:grpSpPr>
          <p:sp>
            <p:nvSpPr>
              <p:cNvPr id="48455" name="Freeform 951"/>
              <p:cNvSpPr>
                <a:spLocks/>
              </p:cNvSpPr>
              <p:nvPr/>
            </p:nvSpPr>
            <p:spPr bwMode="auto">
              <a:xfrm>
                <a:off x="5268" y="433"/>
                <a:ext cx="283" cy="2286"/>
              </a:xfrm>
              <a:custGeom>
                <a:avLst/>
                <a:gdLst>
                  <a:gd name="T0" fmla="*/ 2 w 354"/>
                  <a:gd name="T1" fmla="*/ 0 h 2742"/>
                  <a:gd name="T2" fmla="*/ 8 w 354"/>
                  <a:gd name="T3" fmla="*/ 16 h 2742"/>
                  <a:gd name="T4" fmla="*/ 8 w 354"/>
                  <a:gd name="T5" fmla="*/ 119 h 2742"/>
                  <a:gd name="T6" fmla="*/ 0 w 354"/>
                  <a:gd name="T7" fmla="*/ 124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456"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48457" name="Freeform 953"/>
              <p:cNvSpPr>
                <a:spLocks/>
              </p:cNvSpPr>
              <p:nvPr/>
            </p:nvSpPr>
            <p:spPr bwMode="auto">
              <a:xfrm>
                <a:off x="5321" y="570"/>
                <a:ext cx="169" cy="2115"/>
              </a:xfrm>
              <a:custGeom>
                <a:avLst/>
                <a:gdLst>
                  <a:gd name="T0" fmla="*/ 2 w 211"/>
                  <a:gd name="T1" fmla="*/ 0 h 2537"/>
                  <a:gd name="T2" fmla="*/ 5 w 211"/>
                  <a:gd name="T3" fmla="*/ 11 h 2537"/>
                  <a:gd name="T4" fmla="*/ 2 w 211"/>
                  <a:gd name="T5" fmla="*/ 11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458" name="Freeform 954"/>
              <p:cNvSpPr>
                <a:spLocks/>
              </p:cNvSpPr>
              <p:nvPr/>
            </p:nvSpPr>
            <p:spPr bwMode="auto">
              <a:xfrm>
                <a:off x="5284" y="1640"/>
                <a:ext cx="263" cy="189"/>
              </a:xfrm>
              <a:custGeom>
                <a:avLst/>
                <a:gdLst>
                  <a:gd name="T0" fmla="*/ 2 w 328"/>
                  <a:gd name="T1" fmla="*/ 0 h 226"/>
                  <a:gd name="T2" fmla="*/ 7 w 328"/>
                  <a:gd name="T3" fmla="*/ 7 h 226"/>
                  <a:gd name="T4" fmla="*/ 7 w 328"/>
                  <a:gd name="T5" fmla="*/ 11 h 226"/>
                  <a:gd name="T6" fmla="*/ 0 w 328"/>
                  <a:gd name="T7" fmla="*/ 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459"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nvGrpSpPr>
              <p:cNvPr id="48460" name="Group 956"/>
              <p:cNvGrpSpPr>
                <a:grpSpLocks/>
              </p:cNvGrpSpPr>
              <p:nvPr/>
            </p:nvGrpSpPr>
            <p:grpSpPr bwMode="auto">
              <a:xfrm>
                <a:off x="4749" y="668"/>
                <a:ext cx="581" cy="145"/>
                <a:chOff x="614" y="2568"/>
                <a:chExt cx="725" cy="139"/>
              </a:xfrm>
            </p:grpSpPr>
            <p:sp>
              <p:nvSpPr>
                <p:cNvPr id="48485" name="AutoShape 957"/>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48486"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sp>
            <p:nvSpPr>
              <p:cNvPr id="48461"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nvGrpSpPr>
              <p:cNvPr id="48462" name="Group 960"/>
              <p:cNvGrpSpPr>
                <a:grpSpLocks/>
              </p:cNvGrpSpPr>
              <p:nvPr/>
            </p:nvGrpSpPr>
            <p:grpSpPr bwMode="auto">
              <a:xfrm>
                <a:off x="4747" y="994"/>
                <a:ext cx="581" cy="134"/>
                <a:chOff x="614" y="2568"/>
                <a:chExt cx="725" cy="139"/>
              </a:xfrm>
            </p:grpSpPr>
            <p:sp>
              <p:nvSpPr>
                <p:cNvPr id="48483" name="AutoShape 961"/>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48484"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sp>
            <p:nvSpPr>
              <p:cNvPr id="48463"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48464"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nvGrpSpPr>
              <p:cNvPr id="48465" name="Group 965"/>
              <p:cNvGrpSpPr>
                <a:grpSpLocks/>
              </p:cNvGrpSpPr>
              <p:nvPr/>
            </p:nvGrpSpPr>
            <p:grpSpPr bwMode="auto">
              <a:xfrm>
                <a:off x="4735" y="1627"/>
                <a:ext cx="582" cy="151"/>
                <a:chOff x="614" y="2568"/>
                <a:chExt cx="725" cy="139"/>
              </a:xfrm>
            </p:grpSpPr>
            <p:sp>
              <p:nvSpPr>
                <p:cNvPr id="48481" name="AutoShape 966"/>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48482"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sp>
            <p:nvSpPr>
              <p:cNvPr id="48466" name="Freeform 968"/>
              <p:cNvSpPr>
                <a:spLocks/>
              </p:cNvSpPr>
              <p:nvPr/>
            </p:nvSpPr>
            <p:spPr bwMode="auto">
              <a:xfrm>
                <a:off x="5288" y="1354"/>
                <a:ext cx="263" cy="188"/>
              </a:xfrm>
              <a:custGeom>
                <a:avLst/>
                <a:gdLst>
                  <a:gd name="T0" fmla="*/ 2 w 328"/>
                  <a:gd name="T1" fmla="*/ 0 h 226"/>
                  <a:gd name="T2" fmla="*/ 7 w 328"/>
                  <a:gd name="T3" fmla="*/ 6 h 226"/>
                  <a:gd name="T4" fmla="*/ 7 w 328"/>
                  <a:gd name="T5" fmla="*/ 10 h 226"/>
                  <a:gd name="T6" fmla="*/ 0 w 328"/>
                  <a:gd name="T7" fmla="*/ 4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48467" name="Group 969"/>
              <p:cNvGrpSpPr>
                <a:grpSpLocks/>
              </p:cNvGrpSpPr>
              <p:nvPr/>
            </p:nvGrpSpPr>
            <p:grpSpPr bwMode="auto">
              <a:xfrm>
                <a:off x="4739" y="1327"/>
                <a:ext cx="582" cy="139"/>
                <a:chOff x="614" y="2568"/>
                <a:chExt cx="725" cy="139"/>
              </a:xfrm>
            </p:grpSpPr>
            <p:sp>
              <p:nvSpPr>
                <p:cNvPr id="48479" name="AutoShape 970"/>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48480"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sp>
            <p:nvSpPr>
              <p:cNvPr id="48468"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48469" name="Freeform 973"/>
              <p:cNvSpPr>
                <a:spLocks/>
              </p:cNvSpPr>
              <p:nvPr/>
            </p:nvSpPr>
            <p:spPr bwMode="auto">
              <a:xfrm>
                <a:off x="5312" y="1007"/>
                <a:ext cx="237" cy="213"/>
              </a:xfrm>
              <a:custGeom>
                <a:avLst/>
                <a:gdLst>
                  <a:gd name="T0" fmla="*/ 2 w 296"/>
                  <a:gd name="T1" fmla="*/ 0 h 256"/>
                  <a:gd name="T2" fmla="*/ 7 w 296"/>
                  <a:gd name="T3" fmla="*/ 6 h 256"/>
                  <a:gd name="T4" fmla="*/ 7 w 296"/>
                  <a:gd name="T5" fmla="*/ 11 h 256"/>
                  <a:gd name="T6" fmla="*/ 0 w 296"/>
                  <a:gd name="T7" fmla="*/ 4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470" name="Freeform 974"/>
              <p:cNvSpPr>
                <a:spLocks/>
              </p:cNvSpPr>
              <p:nvPr/>
            </p:nvSpPr>
            <p:spPr bwMode="auto">
              <a:xfrm>
                <a:off x="5315" y="680"/>
                <a:ext cx="244" cy="240"/>
              </a:xfrm>
              <a:custGeom>
                <a:avLst/>
                <a:gdLst>
                  <a:gd name="T0" fmla="*/ 0 w 304"/>
                  <a:gd name="T1" fmla="*/ 0 h 288"/>
                  <a:gd name="T2" fmla="*/ 7 w 304"/>
                  <a:gd name="T3" fmla="*/ 8 h 288"/>
                  <a:gd name="T4" fmla="*/ 6 w 304"/>
                  <a:gd name="T5" fmla="*/ 13 h 288"/>
                  <a:gd name="T6" fmla="*/ 2 w 304"/>
                  <a:gd name="T7" fmla="*/ 6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471" name="Oval 975"/>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48472" name="Freeform 976"/>
              <p:cNvSpPr>
                <a:spLocks/>
              </p:cNvSpPr>
              <p:nvPr/>
            </p:nvSpPr>
            <p:spPr bwMode="auto">
              <a:xfrm>
                <a:off x="5302" y="2614"/>
                <a:ext cx="245" cy="200"/>
              </a:xfrm>
              <a:custGeom>
                <a:avLst/>
                <a:gdLst>
                  <a:gd name="T0" fmla="*/ 0 w 306"/>
                  <a:gd name="T1" fmla="*/ 6 h 240"/>
                  <a:gd name="T2" fmla="*/ 2 w 306"/>
                  <a:gd name="T3" fmla="*/ 11 h 240"/>
                  <a:gd name="T4" fmla="*/ 7 w 306"/>
                  <a:gd name="T5" fmla="*/ 6 h 240"/>
                  <a:gd name="T6" fmla="*/ 7 w 306"/>
                  <a:gd name="T7" fmla="*/ 0 h 240"/>
                  <a:gd name="T8" fmla="*/ 0 w 306"/>
                  <a:gd name="T9" fmla="*/ 6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473"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48474"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48475" name="Oval 979"/>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48476" name="Oval 980"/>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rgbClr val="FF0000"/>
                  </a:solidFill>
                </a:endParaRPr>
              </a:p>
            </p:txBody>
          </p:sp>
          <p:sp>
            <p:nvSpPr>
              <p:cNvPr id="48477" name="Oval 981"/>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48478"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nvGrpSpPr>
            <p:cNvPr id="48422" name="Group 950"/>
            <p:cNvGrpSpPr>
              <a:grpSpLocks/>
            </p:cNvGrpSpPr>
            <p:nvPr/>
          </p:nvGrpSpPr>
          <p:grpSpPr bwMode="auto">
            <a:xfrm>
              <a:off x="7182479" y="2847655"/>
              <a:ext cx="338137" cy="653816"/>
              <a:chOff x="4140" y="429"/>
              <a:chExt cx="1425" cy="2396"/>
            </a:xfrm>
          </p:grpSpPr>
          <p:sp>
            <p:nvSpPr>
              <p:cNvPr id="48423" name="Freeform 951"/>
              <p:cNvSpPr>
                <a:spLocks/>
              </p:cNvSpPr>
              <p:nvPr/>
            </p:nvSpPr>
            <p:spPr bwMode="auto">
              <a:xfrm>
                <a:off x="5268" y="433"/>
                <a:ext cx="283" cy="2286"/>
              </a:xfrm>
              <a:custGeom>
                <a:avLst/>
                <a:gdLst>
                  <a:gd name="T0" fmla="*/ 2 w 354"/>
                  <a:gd name="T1" fmla="*/ 0 h 2742"/>
                  <a:gd name="T2" fmla="*/ 8 w 354"/>
                  <a:gd name="T3" fmla="*/ 16 h 2742"/>
                  <a:gd name="T4" fmla="*/ 8 w 354"/>
                  <a:gd name="T5" fmla="*/ 119 h 2742"/>
                  <a:gd name="T6" fmla="*/ 0 w 354"/>
                  <a:gd name="T7" fmla="*/ 124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424"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48425" name="Freeform 953"/>
              <p:cNvSpPr>
                <a:spLocks/>
              </p:cNvSpPr>
              <p:nvPr/>
            </p:nvSpPr>
            <p:spPr bwMode="auto">
              <a:xfrm>
                <a:off x="5321" y="570"/>
                <a:ext cx="169" cy="2115"/>
              </a:xfrm>
              <a:custGeom>
                <a:avLst/>
                <a:gdLst>
                  <a:gd name="T0" fmla="*/ 2 w 211"/>
                  <a:gd name="T1" fmla="*/ 0 h 2537"/>
                  <a:gd name="T2" fmla="*/ 5 w 211"/>
                  <a:gd name="T3" fmla="*/ 11 h 2537"/>
                  <a:gd name="T4" fmla="*/ 2 w 211"/>
                  <a:gd name="T5" fmla="*/ 11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426" name="Freeform 954"/>
              <p:cNvSpPr>
                <a:spLocks/>
              </p:cNvSpPr>
              <p:nvPr/>
            </p:nvSpPr>
            <p:spPr bwMode="auto">
              <a:xfrm>
                <a:off x="5284" y="1640"/>
                <a:ext cx="263" cy="189"/>
              </a:xfrm>
              <a:custGeom>
                <a:avLst/>
                <a:gdLst>
                  <a:gd name="T0" fmla="*/ 2 w 328"/>
                  <a:gd name="T1" fmla="*/ 0 h 226"/>
                  <a:gd name="T2" fmla="*/ 7 w 328"/>
                  <a:gd name="T3" fmla="*/ 7 h 226"/>
                  <a:gd name="T4" fmla="*/ 7 w 328"/>
                  <a:gd name="T5" fmla="*/ 11 h 226"/>
                  <a:gd name="T6" fmla="*/ 0 w 328"/>
                  <a:gd name="T7" fmla="*/ 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427"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nvGrpSpPr>
              <p:cNvPr id="48428" name="Group 956"/>
              <p:cNvGrpSpPr>
                <a:grpSpLocks/>
              </p:cNvGrpSpPr>
              <p:nvPr/>
            </p:nvGrpSpPr>
            <p:grpSpPr bwMode="auto">
              <a:xfrm>
                <a:off x="4749" y="668"/>
                <a:ext cx="581" cy="145"/>
                <a:chOff x="614" y="2568"/>
                <a:chExt cx="725" cy="139"/>
              </a:xfrm>
            </p:grpSpPr>
            <p:sp>
              <p:nvSpPr>
                <p:cNvPr id="48453" name="AutoShape 957"/>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48454"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sp>
            <p:nvSpPr>
              <p:cNvPr id="48429"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nvGrpSpPr>
              <p:cNvPr id="48430" name="Group 960"/>
              <p:cNvGrpSpPr>
                <a:grpSpLocks/>
              </p:cNvGrpSpPr>
              <p:nvPr/>
            </p:nvGrpSpPr>
            <p:grpSpPr bwMode="auto">
              <a:xfrm>
                <a:off x="4747" y="994"/>
                <a:ext cx="581" cy="134"/>
                <a:chOff x="614" y="2568"/>
                <a:chExt cx="725" cy="139"/>
              </a:xfrm>
            </p:grpSpPr>
            <p:sp>
              <p:nvSpPr>
                <p:cNvPr id="48451" name="AutoShape 961"/>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48452"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sp>
            <p:nvSpPr>
              <p:cNvPr id="48431"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48432"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nvGrpSpPr>
              <p:cNvPr id="48433" name="Group 965"/>
              <p:cNvGrpSpPr>
                <a:grpSpLocks/>
              </p:cNvGrpSpPr>
              <p:nvPr/>
            </p:nvGrpSpPr>
            <p:grpSpPr bwMode="auto">
              <a:xfrm>
                <a:off x="4735" y="1627"/>
                <a:ext cx="582" cy="151"/>
                <a:chOff x="614" y="2568"/>
                <a:chExt cx="725" cy="139"/>
              </a:xfrm>
            </p:grpSpPr>
            <p:sp>
              <p:nvSpPr>
                <p:cNvPr id="48449" name="AutoShape 966"/>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48450"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sp>
            <p:nvSpPr>
              <p:cNvPr id="48434" name="Freeform 968"/>
              <p:cNvSpPr>
                <a:spLocks/>
              </p:cNvSpPr>
              <p:nvPr/>
            </p:nvSpPr>
            <p:spPr bwMode="auto">
              <a:xfrm>
                <a:off x="5288" y="1354"/>
                <a:ext cx="263" cy="188"/>
              </a:xfrm>
              <a:custGeom>
                <a:avLst/>
                <a:gdLst>
                  <a:gd name="T0" fmla="*/ 2 w 328"/>
                  <a:gd name="T1" fmla="*/ 0 h 226"/>
                  <a:gd name="T2" fmla="*/ 7 w 328"/>
                  <a:gd name="T3" fmla="*/ 6 h 226"/>
                  <a:gd name="T4" fmla="*/ 7 w 328"/>
                  <a:gd name="T5" fmla="*/ 10 h 226"/>
                  <a:gd name="T6" fmla="*/ 0 w 328"/>
                  <a:gd name="T7" fmla="*/ 4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48435" name="Group 969"/>
              <p:cNvGrpSpPr>
                <a:grpSpLocks/>
              </p:cNvGrpSpPr>
              <p:nvPr/>
            </p:nvGrpSpPr>
            <p:grpSpPr bwMode="auto">
              <a:xfrm>
                <a:off x="4739" y="1327"/>
                <a:ext cx="582" cy="139"/>
                <a:chOff x="614" y="2568"/>
                <a:chExt cx="725" cy="139"/>
              </a:xfrm>
            </p:grpSpPr>
            <p:sp>
              <p:nvSpPr>
                <p:cNvPr id="48447" name="AutoShape 970"/>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48448"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sp>
            <p:nvSpPr>
              <p:cNvPr id="48436"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48437" name="Freeform 973"/>
              <p:cNvSpPr>
                <a:spLocks/>
              </p:cNvSpPr>
              <p:nvPr/>
            </p:nvSpPr>
            <p:spPr bwMode="auto">
              <a:xfrm>
                <a:off x="5312" y="1007"/>
                <a:ext cx="237" cy="213"/>
              </a:xfrm>
              <a:custGeom>
                <a:avLst/>
                <a:gdLst>
                  <a:gd name="T0" fmla="*/ 2 w 296"/>
                  <a:gd name="T1" fmla="*/ 0 h 256"/>
                  <a:gd name="T2" fmla="*/ 7 w 296"/>
                  <a:gd name="T3" fmla="*/ 6 h 256"/>
                  <a:gd name="T4" fmla="*/ 7 w 296"/>
                  <a:gd name="T5" fmla="*/ 11 h 256"/>
                  <a:gd name="T6" fmla="*/ 0 w 296"/>
                  <a:gd name="T7" fmla="*/ 4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438" name="Freeform 974"/>
              <p:cNvSpPr>
                <a:spLocks/>
              </p:cNvSpPr>
              <p:nvPr/>
            </p:nvSpPr>
            <p:spPr bwMode="auto">
              <a:xfrm>
                <a:off x="5315" y="680"/>
                <a:ext cx="244" cy="240"/>
              </a:xfrm>
              <a:custGeom>
                <a:avLst/>
                <a:gdLst>
                  <a:gd name="T0" fmla="*/ 0 w 304"/>
                  <a:gd name="T1" fmla="*/ 0 h 288"/>
                  <a:gd name="T2" fmla="*/ 7 w 304"/>
                  <a:gd name="T3" fmla="*/ 8 h 288"/>
                  <a:gd name="T4" fmla="*/ 6 w 304"/>
                  <a:gd name="T5" fmla="*/ 13 h 288"/>
                  <a:gd name="T6" fmla="*/ 2 w 304"/>
                  <a:gd name="T7" fmla="*/ 6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439" name="Oval 975"/>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48440" name="Freeform 976"/>
              <p:cNvSpPr>
                <a:spLocks/>
              </p:cNvSpPr>
              <p:nvPr/>
            </p:nvSpPr>
            <p:spPr bwMode="auto">
              <a:xfrm>
                <a:off x="5302" y="2614"/>
                <a:ext cx="245" cy="200"/>
              </a:xfrm>
              <a:custGeom>
                <a:avLst/>
                <a:gdLst>
                  <a:gd name="T0" fmla="*/ 0 w 306"/>
                  <a:gd name="T1" fmla="*/ 6 h 240"/>
                  <a:gd name="T2" fmla="*/ 2 w 306"/>
                  <a:gd name="T3" fmla="*/ 11 h 240"/>
                  <a:gd name="T4" fmla="*/ 7 w 306"/>
                  <a:gd name="T5" fmla="*/ 6 h 240"/>
                  <a:gd name="T6" fmla="*/ 7 w 306"/>
                  <a:gd name="T7" fmla="*/ 0 h 240"/>
                  <a:gd name="T8" fmla="*/ 0 w 306"/>
                  <a:gd name="T9" fmla="*/ 6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441"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48442"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48443" name="Oval 979"/>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48444" name="Oval 980"/>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rgbClr val="FF0000"/>
                  </a:solidFill>
                </a:endParaRPr>
              </a:p>
            </p:txBody>
          </p:sp>
          <p:sp>
            <p:nvSpPr>
              <p:cNvPr id="48445" name="Oval 981"/>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48446"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sp>
        <p:nvSpPr>
          <p:cNvPr id="48130" name="Freeform 2"/>
          <p:cNvSpPr>
            <a:spLocks/>
          </p:cNvSpPr>
          <p:nvPr/>
        </p:nvSpPr>
        <p:spPr bwMode="auto">
          <a:xfrm>
            <a:off x="4116389" y="5749925"/>
            <a:ext cx="4027487" cy="939800"/>
          </a:xfrm>
          <a:custGeom>
            <a:avLst/>
            <a:gdLst>
              <a:gd name="T0" fmla="*/ 2147483647 w 10001"/>
              <a:gd name="T1" fmla="*/ 2147483647 h 10125"/>
              <a:gd name="T2" fmla="*/ 2147483647 w 10001"/>
              <a:gd name="T3" fmla="*/ 2147483647 h 10125"/>
              <a:gd name="T4" fmla="*/ 2147483647 w 10001"/>
              <a:gd name="T5" fmla="*/ 2147483647 h 10125"/>
              <a:gd name="T6" fmla="*/ 2147483647 w 10001"/>
              <a:gd name="T7" fmla="*/ 0 h 10125"/>
              <a:gd name="T8" fmla="*/ 2147483647 w 10001"/>
              <a:gd name="T9" fmla="*/ 2147483647 h 10125"/>
              <a:gd name="T10" fmla="*/ 2147483647 w 10001"/>
              <a:gd name="T11" fmla="*/ 2147483647 h 10125"/>
              <a:gd name="T12" fmla="*/ 2147483647 w 10001"/>
              <a:gd name="T13" fmla="*/ 2147483647 h 10125"/>
              <a:gd name="T14" fmla="*/ 2147483647 w 10001"/>
              <a:gd name="T15" fmla="*/ 2147483647 h 10125"/>
              <a:gd name="T16" fmla="*/ 2147483647 w 10001"/>
              <a:gd name="T17" fmla="*/ 2147483647 h 10125"/>
              <a:gd name="T18" fmla="*/ 2147483647 w 10001"/>
              <a:gd name="T19" fmla="*/ 2147483647 h 10125"/>
              <a:gd name="T20" fmla="*/ 2147483647 w 10001"/>
              <a:gd name="T21" fmla="*/ 2147483647 h 10125"/>
              <a:gd name="T22" fmla="*/ 2147483647 w 10001"/>
              <a:gd name="T23" fmla="*/ 2147483647 h 10125"/>
              <a:gd name="T24" fmla="*/ 2147483647 w 10001"/>
              <a:gd name="T25" fmla="*/ 2147483647 h 10125"/>
              <a:gd name="T26" fmla="*/ 2147483647 w 10001"/>
              <a:gd name="T27" fmla="*/ 2147483647 h 10125"/>
              <a:gd name="T28" fmla="*/ 2147483647 w 10001"/>
              <a:gd name="T29" fmla="*/ 2147483647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cxnSp>
        <p:nvCxnSpPr>
          <p:cNvPr id="148" name="Straight Connector 147"/>
          <p:cNvCxnSpPr/>
          <p:nvPr/>
        </p:nvCxnSpPr>
        <p:spPr>
          <a:xfrm flipV="1">
            <a:off x="4786314" y="5900738"/>
            <a:ext cx="1316037" cy="13176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4675188" y="6088063"/>
            <a:ext cx="2259012" cy="2984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a:off x="4687889" y="6192839"/>
            <a:ext cx="714375" cy="2762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flipV="1">
            <a:off x="5705476" y="6386513"/>
            <a:ext cx="1247775" cy="825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6365876" y="5934076"/>
            <a:ext cx="1057275" cy="1238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V="1">
            <a:off x="5649913" y="6088063"/>
            <a:ext cx="1790700" cy="2984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flipV="1">
            <a:off x="6977063" y="6116639"/>
            <a:ext cx="588962" cy="26987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119814" y="5900739"/>
            <a:ext cx="814387" cy="40163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48261" name="Group 48260"/>
          <p:cNvGrpSpPr>
            <a:grpSpLocks/>
          </p:cNvGrpSpPr>
          <p:nvPr/>
        </p:nvGrpSpPr>
        <p:grpSpPr bwMode="auto">
          <a:xfrm>
            <a:off x="3049588" y="3003550"/>
            <a:ext cx="6978650" cy="1218307"/>
            <a:chOff x="1526216" y="3003498"/>
            <a:chExt cx="6978041" cy="1218306"/>
          </a:xfrm>
        </p:grpSpPr>
        <p:sp>
          <p:nvSpPr>
            <p:cNvPr id="48415" name="TextBox 399"/>
            <p:cNvSpPr txBox="1">
              <a:spLocks noChangeArrowheads="1"/>
            </p:cNvSpPr>
            <p:nvPr/>
          </p:nvSpPr>
          <p:spPr bwMode="auto">
            <a:xfrm>
              <a:off x="7785893" y="3743981"/>
              <a:ext cx="594983" cy="477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ts val="1463"/>
                </a:lnSpc>
              </a:pPr>
              <a:r>
                <a:rPr lang="zh-CN" altLang="en-US" sz="1600" dirty="0">
                  <a:solidFill>
                    <a:srgbClr val="000099"/>
                  </a:solidFill>
                  <a:latin typeface="+mn-ea"/>
                  <a:ea typeface="+mn-ea"/>
                </a:rPr>
                <a:t>数据</a:t>
              </a:r>
            </a:p>
            <a:p>
              <a:pPr algn="ctr">
                <a:lnSpc>
                  <a:spcPts val="1463"/>
                </a:lnSpc>
              </a:pPr>
              <a:r>
                <a:rPr lang="zh-CN" altLang="en-US" sz="1600" dirty="0">
                  <a:solidFill>
                    <a:srgbClr val="000099"/>
                  </a:solidFill>
                  <a:latin typeface="+mn-ea"/>
                  <a:ea typeface="+mn-ea"/>
                </a:rPr>
                <a:t>平面</a:t>
              </a:r>
            </a:p>
          </p:txBody>
        </p:sp>
        <p:sp>
          <p:nvSpPr>
            <p:cNvPr id="48416" name="TextBox 400"/>
            <p:cNvSpPr txBox="1">
              <a:spLocks noChangeArrowheads="1"/>
            </p:cNvSpPr>
            <p:nvPr/>
          </p:nvSpPr>
          <p:spPr bwMode="auto">
            <a:xfrm>
              <a:off x="7785893" y="3003498"/>
              <a:ext cx="594983" cy="477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ts val="1463"/>
                </a:lnSpc>
              </a:pPr>
              <a:r>
                <a:rPr lang="zh-CN" altLang="en-US" sz="1600" dirty="0">
                  <a:solidFill>
                    <a:srgbClr val="000099"/>
                  </a:solidFill>
                  <a:latin typeface="+mn-ea"/>
                  <a:ea typeface="+mn-ea"/>
                </a:rPr>
                <a:t>控制</a:t>
              </a:r>
            </a:p>
            <a:p>
              <a:pPr algn="ctr">
                <a:lnSpc>
                  <a:spcPts val="1463"/>
                </a:lnSpc>
              </a:pPr>
              <a:r>
                <a:rPr lang="zh-CN" altLang="en-US" sz="1600" dirty="0">
                  <a:solidFill>
                    <a:srgbClr val="000099"/>
                  </a:solidFill>
                  <a:latin typeface="+mn-ea"/>
                  <a:ea typeface="+mn-ea"/>
                </a:rPr>
                <a:t>平面</a:t>
              </a:r>
            </a:p>
          </p:txBody>
        </p:sp>
        <p:cxnSp>
          <p:nvCxnSpPr>
            <p:cNvPr id="302" name="Straight Connector 301"/>
            <p:cNvCxnSpPr/>
            <p:nvPr/>
          </p:nvCxnSpPr>
          <p:spPr bwMode="auto">
            <a:xfrm flipV="1">
              <a:off x="1526216" y="3579760"/>
              <a:ext cx="6978041" cy="11112"/>
            </a:xfrm>
            <a:prstGeom prst="line">
              <a:avLst/>
            </a:prstGeom>
            <a:ln w="2540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a:grpSpLocks/>
          </p:cNvGrpSpPr>
          <p:nvPr/>
        </p:nvGrpSpPr>
        <p:grpSpPr bwMode="auto">
          <a:xfrm>
            <a:off x="3960814" y="2735264"/>
            <a:ext cx="4295775" cy="320675"/>
            <a:chOff x="2433511" y="2792111"/>
            <a:chExt cx="4296530" cy="320561"/>
          </a:xfrm>
        </p:grpSpPr>
        <p:grpSp>
          <p:nvGrpSpPr>
            <p:cNvPr id="48390" name="Group 401"/>
            <p:cNvGrpSpPr>
              <a:grpSpLocks/>
            </p:cNvGrpSpPr>
            <p:nvPr/>
          </p:nvGrpSpPr>
          <p:grpSpPr bwMode="auto">
            <a:xfrm>
              <a:off x="2433511" y="2794083"/>
              <a:ext cx="349250" cy="317387"/>
              <a:chOff x="2931664" y="3912603"/>
              <a:chExt cx="430450" cy="329314"/>
            </a:xfrm>
          </p:grpSpPr>
          <p:sp>
            <p:nvSpPr>
              <p:cNvPr id="403" name="Rectangle 402"/>
              <p:cNvSpPr/>
              <p:nvPr/>
            </p:nvSpPr>
            <p:spPr>
              <a:xfrm>
                <a:off x="2937534" y="3912203"/>
                <a:ext cx="424655" cy="32931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04" name="Straight Connector 403"/>
              <p:cNvCxnSpPr/>
              <p:nvPr/>
            </p:nvCxnSpPr>
            <p:spPr>
              <a:xfrm>
                <a:off x="2931664" y="4004411"/>
                <a:ext cx="424654"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2931664" y="4066980"/>
                <a:ext cx="424654"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06" name="Straight Connector 405"/>
              <p:cNvCxnSpPr>
                <a:stCxn id="403" idx="2"/>
              </p:cNvCxnSpPr>
              <p:nvPr/>
            </p:nvCxnSpPr>
            <p:spPr>
              <a:xfrm flipH="1" flipV="1">
                <a:off x="3148883" y="4004411"/>
                <a:ext cx="0" cy="237106"/>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391" name="Group 406"/>
            <p:cNvGrpSpPr>
              <a:grpSpLocks/>
            </p:cNvGrpSpPr>
            <p:nvPr/>
          </p:nvGrpSpPr>
          <p:grpSpPr bwMode="auto">
            <a:xfrm>
              <a:off x="3348666" y="2792111"/>
              <a:ext cx="350838" cy="317387"/>
              <a:chOff x="2931664" y="3912603"/>
              <a:chExt cx="430450" cy="329314"/>
            </a:xfrm>
          </p:grpSpPr>
          <p:sp>
            <p:nvSpPr>
              <p:cNvPr id="408" name="Rectangle 407"/>
              <p:cNvSpPr/>
              <p:nvPr/>
            </p:nvSpPr>
            <p:spPr>
              <a:xfrm>
                <a:off x="2936779" y="3912603"/>
                <a:ext cx="424681" cy="32931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09" name="Straight Connector 408"/>
              <p:cNvCxnSpPr/>
              <p:nvPr/>
            </p:nvCxnSpPr>
            <p:spPr>
              <a:xfrm>
                <a:off x="2930935" y="4004811"/>
                <a:ext cx="424681"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10" name="Straight Connector 409"/>
              <p:cNvCxnSpPr/>
              <p:nvPr/>
            </p:nvCxnSpPr>
            <p:spPr>
              <a:xfrm>
                <a:off x="2930935" y="4067381"/>
                <a:ext cx="424681"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11" name="Straight Connector 410"/>
              <p:cNvCxnSpPr>
                <a:stCxn id="408" idx="2"/>
              </p:cNvCxnSpPr>
              <p:nvPr/>
            </p:nvCxnSpPr>
            <p:spPr>
              <a:xfrm flipH="1" flipV="1">
                <a:off x="3147171" y="4004811"/>
                <a:ext cx="1949" cy="237106"/>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392" name="Group 411"/>
            <p:cNvGrpSpPr>
              <a:grpSpLocks/>
            </p:cNvGrpSpPr>
            <p:nvPr/>
          </p:nvGrpSpPr>
          <p:grpSpPr bwMode="auto">
            <a:xfrm>
              <a:off x="4182104" y="2792111"/>
              <a:ext cx="350837" cy="317387"/>
              <a:chOff x="2931664" y="3912603"/>
              <a:chExt cx="430450" cy="329314"/>
            </a:xfrm>
          </p:grpSpPr>
          <p:sp>
            <p:nvSpPr>
              <p:cNvPr id="413" name="Rectangle 412"/>
              <p:cNvSpPr/>
              <p:nvPr/>
            </p:nvSpPr>
            <p:spPr>
              <a:xfrm>
                <a:off x="2936958" y="3912603"/>
                <a:ext cx="424682" cy="32931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14" name="Straight Connector 413"/>
              <p:cNvCxnSpPr/>
              <p:nvPr/>
            </p:nvCxnSpPr>
            <p:spPr>
              <a:xfrm>
                <a:off x="2931113" y="4004811"/>
                <a:ext cx="424682"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2931113" y="4067381"/>
                <a:ext cx="424682"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16" name="Straight Connector 415"/>
              <p:cNvCxnSpPr>
                <a:stCxn id="413" idx="2"/>
              </p:cNvCxnSpPr>
              <p:nvPr/>
            </p:nvCxnSpPr>
            <p:spPr>
              <a:xfrm flipH="1" flipV="1">
                <a:off x="3147351" y="4004811"/>
                <a:ext cx="1947" cy="237106"/>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393" name="Group 416"/>
            <p:cNvGrpSpPr>
              <a:grpSpLocks/>
            </p:cNvGrpSpPr>
            <p:nvPr/>
          </p:nvGrpSpPr>
          <p:grpSpPr bwMode="auto">
            <a:xfrm>
              <a:off x="5374316" y="2795285"/>
              <a:ext cx="349250" cy="317387"/>
              <a:chOff x="2931664" y="3912603"/>
              <a:chExt cx="430450" cy="329314"/>
            </a:xfrm>
          </p:grpSpPr>
          <p:sp>
            <p:nvSpPr>
              <p:cNvPr id="418" name="Rectangle 417"/>
              <p:cNvSpPr/>
              <p:nvPr/>
            </p:nvSpPr>
            <p:spPr>
              <a:xfrm>
                <a:off x="2937241" y="3912603"/>
                <a:ext cx="424655" cy="32931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19" name="Straight Connector 418"/>
              <p:cNvCxnSpPr/>
              <p:nvPr/>
            </p:nvCxnSpPr>
            <p:spPr>
              <a:xfrm>
                <a:off x="2931371" y="4004811"/>
                <a:ext cx="424654"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a:off x="2931371" y="4067381"/>
                <a:ext cx="424654"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21" name="Straight Connector 420"/>
              <p:cNvCxnSpPr>
                <a:stCxn id="418" idx="2"/>
              </p:cNvCxnSpPr>
              <p:nvPr/>
            </p:nvCxnSpPr>
            <p:spPr>
              <a:xfrm flipH="1" flipV="1">
                <a:off x="3148590" y="4004811"/>
                <a:ext cx="0" cy="237106"/>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394" name="Group 421"/>
            <p:cNvGrpSpPr>
              <a:grpSpLocks/>
            </p:cNvGrpSpPr>
            <p:nvPr/>
          </p:nvGrpSpPr>
          <p:grpSpPr bwMode="auto">
            <a:xfrm>
              <a:off x="6379204" y="2792111"/>
              <a:ext cx="350837" cy="317387"/>
              <a:chOff x="2931664" y="3912603"/>
              <a:chExt cx="430450" cy="329314"/>
            </a:xfrm>
          </p:grpSpPr>
          <p:sp>
            <p:nvSpPr>
              <p:cNvPr id="423" name="Rectangle 422"/>
              <p:cNvSpPr/>
              <p:nvPr/>
            </p:nvSpPr>
            <p:spPr>
              <a:xfrm>
                <a:off x="2937432" y="3912603"/>
                <a:ext cx="424682" cy="32931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24" name="Straight Connector 423"/>
              <p:cNvCxnSpPr/>
              <p:nvPr/>
            </p:nvCxnSpPr>
            <p:spPr>
              <a:xfrm>
                <a:off x="2931587" y="4004811"/>
                <a:ext cx="424682"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a:off x="2931587" y="4067381"/>
                <a:ext cx="424682"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26" name="Straight Connector 425"/>
              <p:cNvCxnSpPr>
                <a:stCxn id="423" idx="2"/>
              </p:cNvCxnSpPr>
              <p:nvPr/>
            </p:nvCxnSpPr>
            <p:spPr>
              <a:xfrm flipH="1" flipV="1">
                <a:off x="3147825" y="4004811"/>
                <a:ext cx="1947" cy="237106"/>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grpSp>
        <p:nvGrpSpPr>
          <p:cNvPr id="48260" name="Group 48259"/>
          <p:cNvGrpSpPr>
            <a:grpSpLocks/>
          </p:cNvGrpSpPr>
          <p:nvPr/>
        </p:nvGrpSpPr>
        <p:grpSpPr bwMode="auto">
          <a:xfrm>
            <a:off x="3379788" y="3709989"/>
            <a:ext cx="5211762" cy="2740025"/>
            <a:chOff x="1856416" y="3709935"/>
            <a:chExt cx="5211763" cy="2739614"/>
          </a:xfrm>
        </p:grpSpPr>
        <p:sp>
          <p:nvSpPr>
            <p:cNvPr id="268" name="Freeform 267"/>
            <p:cNvSpPr/>
            <p:nvPr/>
          </p:nvSpPr>
          <p:spPr>
            <a:xfrm>
              <a:off x="1877053" y="5330529"/>
              <a:ext cx="1281113" cy="758711"/>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325315"/>
                <a:gd name="connsiteY0" fmla="*/ 1160935 h 1160935"/>
                <a:gd name="connsiteX1" fmla="*/ 0 w 1325315"/>
                <a:gd name="connsiteY1" fmla="*/ 0 h 1160935"/>
                <a:gd name="connsiteX2" fmla="*/ 1040633 w 1325315"/>
                <a:gd name="connsiteY2" fmla="*/ 16785 h 1160935"/>
                <a:gd name="connsiteX3" fmla="*/ 1214315 w 1325315"/>
                <a:gd name="connsiteY3" fmla="*/ 1064597 h 1160935"/>
                <a:gd name="connsiteX4" fmla="*/ 448507 w 1325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25166 w 1340486"/>
                <a:gd name="connsiteY0" fmla="*/ 746482 h 746482"/>
                <a:gd name="connsiteX1" fmla="*/ 0 w 1340486"/>
                <a:gd name="connsiteY1" fmla="*/ 51716 h 746482"/>
                <a:gd name="connsiteX2" fmla="*/ 1059218 w 1340486"/>
                <a:gd name="connsiteY2" fmla="*/ 355 h 746482"/>
                <a:gd name="connsiteX3" fmla="*/ 1340486 w 1340486"/>
                <a:gd name="connsiteY3" fmla="*/ 709789 h 746482"/>
                <a:gd name="connsiteX4" fmla="*/ 1025166 w 1340486"/>
                <a:gd name="connsiteY4" fmla="*/ 746482 h 746482"/>
                <a:gd name="connsiteX0" fmla="*/ 1025166 w 1340486"/>
                <a:gd name="connsiteY0" fmla="*/ 746482 h 746482"/>
                <a:gd name="connsiteX1" fmla="*/ 0 w 1340486"/>
                <a:gd name="connsiteY1" fmla="*/ 51716 h 746482"/>
                <a:gd name="connsiteX2" fmla="*/ 1059218 w 1340486"/>
                <a:gd name="connsiteY2" fmla="*/ 355 h 746482"/>
                <a:gd name="connsiteX3" fmla="*/ 1340486 w 1340486"/>
                <a:gd name="connsiteY3" fmla="*/ 709789 h 746482"/>
                <a:gd name="connsiteX4" fmla="*/ 1025166 w 1340486"/>
                <a:gd name="connsiteY4" fmla="*/ 746482 h 746482"/>
                <a:gd name="connsiteX0" fmla="*/ 965179 w 1280499"/>
                <a:gd name="connsiteY0" fmla="*/ 759828 h 759828"/>
                <a:gd name="connsiteX1" fmla="*/ 0 w 1280499"/>
                <a:gd name="connsiteY1" fmla="*/ 0 h 759828"/>
                <a:gd name="connsiteX2" fmla="*/ 999231 w 1280499"/>
                <a:gd name="connsiteY2" fmla="*/ 13701 h 759828"/>
                <a:gd name="connsiteX3" fmla="*/ 1280499 w 1280499"/>
                <a:gd name="connsiteY3" fmla="*/ 723135 h 759828"/>
                <a:gd name="connsiteX4" fmla="*/ 965179 w 1280499"/>
                <a:gd name="connsiteY4" fmla="*/ 759828 h 759828"/>
                <a:gd name="connsiteX0" fmla="*/ 965179 w 1280499"/>
                <a:gd name="connsiteY0" fmla="*/ 759828 h 759828"/>
                <a:gd name="connsiteX1" fmla="*/ 0 w 1280499"/>
                <a:gd name="connsiteY1" fmla="*/ 0 h 759828"/>
                <a:gd name="connsiteX2" fmla="*/ 999231 w 1280499"/>
                <a:gd name="connsiteY2" fmla="*/ 13701 h 759828"/>
                <a:gd name="connsiteX3" fmla="*/ 1280499 w 1280499"/>
                <a:gd name="connsiteY3" fmla="*/ 723135 h 759828"/>
                <a:gd name="connsiteX4" fmla="*/ 965179 w 1280499"/>
                <a:gd name="connsiteY4" fmla="*/ 759828 h 759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0499" h="759828">
                  <a:moveTo>
                    <a:pt x="965179" y="759828"/>
                  </a:moveTo>
                  <a:cubicBezTo>
                    <a:pt x="301565" y="231725"/>
                    <a:pt x="628999" y="498939"/>
                    <a:pt x="0" y="0"/>
                  </a:cubicBezTo>
                  <a:lnTo>
                    <a:pt x="999231" y="13701"/>
                  </a:lnTo>
                  <a:cubicBezTo>
                    <a:pt x="1112985" y="379881"/>
                    <a:pt x="1055867" y="236107"/>
                    <a:pt x="1280499" y="723135"/>
                  </a:cubicBezTo>
                  <a:cubicBezTo>
                    <a:pt x="1186079" y="728668"/>
                    <a:pt x="1127207" y="701414"/>
                    <a:pt x="965179" y="759828"/>
                  </a:cubicBezTo>
                  <a:close/>
                </a:path>
              </a:pathLst>
            </a:custGeom>
            <a:gradFill>
              <a:gsLst>
                <a:gs pos="0">
                  <a:schemeClr val="bg1">
                    <a:lumMod val="9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2" name="Freeform 271"/>
            <p:cNvSpPr/>
            <p:nvPr/>
          </p:nvSpPr>
          <p:spPr>
            <a:xfrm>
              <a:off x="6202992" y="5428939"/>
              <a:ext cx="865187" cy="553955"/>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3004 w 954755"/>
                <a:gd name="connsiteY0" fmla="*/ 943771 h 976186"/>
                <a:gd name="connsiteX1" fmla="*/ 455145 w 954755"/>
                <a:gd name="connsiteY1" fmla="*/ 11688 h 976186"/>
                <a:gd name="connsiteX2" fmla="*/ 954755 w 954755"/>
                <a:gd name="connsiteY2" fmla="*/ 0 h 976186"/>
                <a:gd name="connsiteX3" fmla="*/ 728484 w 954755"/>
                <a:gd name="connsiteY3" fmla="*/ 976186 h 976186"/>
                <a:gd name="connsiteX4" fmla="*/ 23004 w 954755"/>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56363"/>
                <a:gd name="connsiteY0" fmla="*/ 932083 h 954654"/>
                <a:gd name="connsiteX1" fmla="*/ 432141 w 956363"/>
                <a:gd name="connsiteY1" fmla="*/ 0 h 954654"/>
                <a:gd name="connsiteX2" fmla="*/ 956363 w 956363"/>
                <a:gd name="connsiteY2" fmla="*/ 12924 h 954654"/>
                <a:gd name="connsiteX3" fmla="*/ 183705 w 956363"/>
                <a:gd name="connsiteY3" fmla="*/ 954654 h 954654"/>
                <a:gd name="connsiteX4" fmla="*/ 0 w 956363"/>
                <a:gd name="connsiteY4" fmla="*/ 932083 h 954654"/>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1011379"/>
                <a:gd name="connsiteY0" fmla="*/ 605727 h 758185"/>
                <a:gd name="connsiteX1" fmla="*/ 490915 w 1011379"/>
                <a:gd name="connsiteY1" fmla="*/ 13939 h 758185"/>
                <a:gd name="connsiteX2" fmla="*/ 1011379 w 1011379"/>
                <a:gd name="connsiteY2" fmla="*/ 563 h 758185"/>
                <a:gd name="connsiteX3" fmla="*/ 268780 w 1011379"/>
                <a:gd name="connsiteY3" fmla="*/ 758185 h 758185"/>
                <a:gd name="connsiteX4" fmla="*/ 0 w 1011379"/>
                <a:gd name="connsiteY4" fmla="*/ 605727 h 758185"/>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05727"/>
                <a:gd name="connsiteX1" fmla="*/ 490915 w 1011379"/>
                <a:gd name="connsiteY1" fmla="*/ 13939 h 605727"/>
                <a:gd name="connsiteX2" fmla="*/ 1011379 w 1011379"/>
                <a:gd name="connsiteY2" fmla="*/ 563 h 605727"/>
                <a:gd name="connsiteX3" fmla="*/ 318823 w 1011379"/>
                <a:gd name="connsiteY3" fmla="*/ 553361 h 605727"/>
                <a:gd name="connsiteX4" fmla="*/ 0 w 1011379"/>
                <a:gd name="connsiteY4" fmla="*/ 605727 h 605727"/>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6251" h="553361">
                  <a:moveTo>
                    <a:pt x="0" y="540783"/>
                  </a:moveTo>
                  <a:cubicBezTo>
                    <a:pt x="274887" y="134762"/>
                    <a:pt x="159176" y="337938"/>
                    <a:pt x="345787" y="13939"/>
                  </a:cubicBezTo>
                  <a:cubicBezTo>
                    <a:pt x="520528" y="18247"/>
                    <a:pt x="691510" y="-3745"/>
                    <a:pt x="866251" y="563"/>
                  </a:cubicBezTo>
                  <a:cubicBezTo>
                    <a:pt x="252709" y="502795"/>
                    <a:pt x="640047" y="209256"/>
                    <a:pt x="173695" y="553361"/>
                  </a:cubicBezTo>
                  <a:cubicBezTo>
                    <a:pt x="39410" y="524725"/>
                    <a:pt x="196198" y="539317"/>
                    <a:pt x="0" y="540783"/>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3" name="Freeform 272"/>
            <p:cNvSpPr/>
            <p:nvPr/>
          </p:nvSpPr>
          <p:spPr>
            <a:xfrm>
              <a:off x="5377492" y="5449574"/>
              <a:ext cx="676275" cy="896802"/>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7977 w 802211"/>
                <a:gd name="connsiteY0" fmla="*/ 815791 h 976186"/>
                <a:gd name="connsiteX1" fmla="*/ 302601 w 802211"/>
                <a:gd name="connsiteY1" fmla="*/ 11688 h 976186"/>
                <a:gd name="connsiteX2" fmla="*/ 802211 w 802211"/>
                <a:gd name="connsiteY2" fmla="*/ 0 h 976186"/>
                <a:gd name="connsiteX3" fmla="*/ 575940 w 802211"/>
                <a:gd name="connsiteY3" fmla="*/ 976186 h 976186"/>
                <a:gd name="connsiteX4" fmla="*/ 27977 w 802211"/>
                <a:gd name="connsiteY4" fmla="*/ 815791 h 976186"/>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28714 h 828714"/>
                <a:gd name="connsiteX1" fmla="*/ 302601 w 802211"/>
                <a:gd name="connsiteY1" fmla="*/ 0 h 828714"/>
                <a:gd name="connsiteX2" fmla="*/ 802211 w 802211"/>
                <a:gd name="connsiteY2" fmla="*/ 12923 h 828714"/>
                <a:gd name="connsiteX3" fmla="*/ 236294 w 802211"/>
                <a:gd name="connsiteY3" fmla="*/ 821751 h 828714"/>
                <a:gd name="connsiteX4" fmla="*/ 27977 w 802211"/>
                <a:gd name="connsiteY4" fmla="*/ 828714 h 828714"/>
                <a:gd name="connsiteX0" fmla="*/ 56213 w 830447"/>
                <a:gd name="connsiteY0" fmla="*/ 828714 h 828714"/>
                <a:gd name="connsiteX1" fmla="*/ 330837 w 830447"/>
                <a:gd name="connsiteY1" fmla="*/ 0 h 828714"/>
                <a:gd name="connsiteX2" fmla="*/ 830447 w 830447"/>
                <a:gd name="connsiteY2" fmla="*/ 12923 h 828714"/>
                <a:gd name="connsiteX3" fmla="*/ 264530 w 830447"/>
                <a:gd name="connsiteY3" fmla="*/ 821751 h 828714"/>
                <a:gd name="connsiteX4" fmla="*/ 56213 w 830447"/>
                <a:gd name="connsiteY4" fmla="*/ 828714 h 828714"/>
                <a:gd name="connsiteX0" fmla="*/ 64130 w 789139"/>
                <a:gd name="connsiteY0" fmla="*/ 794258 h 821751"/>
                <a:gd name="connsiteX1" fmla="*/ 289529 w 789139"/>
                <a:gd name="connsiteY1" fmla="*/ 0 h 821751"/>
                <a:gd name="connsiteX2" fmla="*/ 789139 w 789139"/>
                <a:gd name="connsiteY2" fmla="*/ 12923 h 821751"/>
                <a:gd name="connsiteX3" fmla="*/ 223222 w 789139"/>
                <a:gd name="connsiteY3" fmla="*/ 821751 h 821751"/>
                <a:gd name="connsiteX4" fmla="*/ 64130 w 789139"/>
                <a:gd name="connsiteY4" fmla="*/ 794258 h 821751"/>
                <a:gd name="connsiteX0" fmla="*/ 0 w 725009"/>
                <a:gd name="connsiteY0" fmla="*/ 794258 h 821751"/>
                <a:gd name="connsiteX1" fmla="*/ 225399 w 725009"/>
                <a:gd name="connsiteY1" fmla="*/ 0 h 821751"/>
                <a:gd name="connsiteX2" fmla="*/ 725009 w 725009"/>
                <a:gd name="connsiteY2" fmla="*/ 12923 h 821751"/>
                <a:gd name="connsiteX3" fmla="*/ 159092 w 725009"/>
                <a:gd name="connsiteY3" fmla="*/ 821751 h 821751"/>
                <a:gd name="connsiteX4" fmla="*/ 0 w 725009"/>
                <a:gd name="connsiteY4" fmla="*/ 794258 h 821751"/>
                <a:gd name="connsiteX0" fmla="*/ 0 w 725009"/>
                <a:gd name="connsiteY0" fmla="*/ 1203768 h 1231261"/>
                <a:gd name="connsiteX1" fmla="*/ 225399 w 725009"/>
                <a:gd name="connsiteY1" fmla="*/ 0 h 1231261"/>
                <a:gd name="connsiteX2" fmla="*/ 725009 w 725009"/>
                <a:gd name="connsiteY2" fmla="*/ 422433 h 1231261"/>
                <a:gd name="connsiteX3" fmla="*/ 159092 w 725009"/>
                <a:gd name="connsiteY3" fmla="*/ 1231261 h 1231261"/>
                <a:gd name="connsiteX4" fmla="*/ 0 w 725009"/>
                <a:gd name="connsiteY4" fmla="*/ 1203768 h 1231261"/>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497"/>
                <a:gd name="connsiteY0" fmla="*/ 1279028 h 1306521"/>
                <a:gd name="connsiteX1" fmla="*/ 225399 w 725497"/>
                <a:gd name="connsiteY1" fmla="*/ 75260 h 1306521"/>
                <a:gd name="connsiteX2" fmla="*/ 396193 w 725497"/>
                <a:gd name="connsiteY2" fmla="*/ 156799 h 1306521"/>
                <a:gd name="connsiteX3" fmla="*/ 725009 w 725497"/>
                <a:gd name="connsiteY3" fmla="*/ 205042 h 1306521"/>
                <a:gd name="connsiteX4" fmla="*/ 159092 w 725497"/>
                <a:gd name="connsiteY4" fmla="*/ 1306521 h 1306521"/>
                <a:gd name="connsiteX5" fmla="*/ 0 w 725497"/>
                <a:gd name="connsiteY5" fmla="*/ 1279028 h 1306521"/>
                <a:gd name="connsiteX0" fmla="*/ 0 w 725239"/>
                <a:gd name="connsiteY0" fmla="*/ 1295668 h 1323161"/>
                <a:gd name="connsiteX1" fmla="*/ 225399 w 725239"/>
                <a:gd name="connsiteY1" fmla="*/ 91900 h 1323161"/>
                <a:gd name="connsiteX2" fmla="*/ 725009 w 725239"/>
                <a:gd name="connsiteY2" fmla="*/ 221682 h 1323161"/>
                <a:gd name="connsiteX3" fmla="*/ 159092 w 725239"/>
                <a:gd name="connsiteY3" fmla="*/ 1323161 h 1323161"/>
                <a:gd name="connsiteX4" fmla="*/ 0 w 725239"/>
                <a:gd name="connsiteY4" fmla="*/ 1295668 h 1323161"/>
                <a:gd name="connsiteX0" fmla="*/ 0 w 725221"/>
                <a:gd name="connsiteY0" fmla="*/ 1210552 h 1238045"/>
                <a:gd name="connsiteX1" fmla="*/ 191583 w 725221"/>
                <a:gd name="connsiteY1" fmla="*/ 153319 h 1238045"/>
                <a:gd name="connsiteX2" fmla="*/ 725009 w 725221"/>
                <a:gd name="connsiteY2" fmla="*/ 136566 h 1238045"/>
                <a:gd name="connsiteX3" fmla="*/ 159092 w 725221"/>
                <a:gd name="connsiteY3" fmla="*/ 1238045 h 1238045"/>
                <a:gd name="connsiteX4" fmla="*/ 0 w 725221"/>
                <a:gd name="connsiteY4" fmla="*/ 1210552 h 1238045"/>
                <a:gd name="connsiteX0" fmla="*/ 0 w 725305"/>
                <a:gd name="connsiteY0" fmla="*/ 1158512 h 1186005"/>
                <a:gd name="connsiteX1" fmla="*/ 191583 w 725305"/>
                <a:gd name="connsiteY1" fmla="*/ 101279 h 1186005"/>
                <a:gd name="connsiteX2" fmla="*/ 725009 w 725305"/>
                <a:gd name="connsiteY2" fmla="*/ 84526 h 1186005"/>
                <a:gd name="connsiteX3" fmla="*/ 159092 w 725305"/>
                <a:gd name="connsiteY3" fmla="*/ 1186005 h 1186005"/>
                <a:gd name="connsiteX4" fmla="*/ 0 w 725305"/>
                <a:gd name="connsiteY4" fmla="*/ 1158512 h 1186005"/>
                <a:gd name="connsiteX0" fmla="*/ 0 w 725009"/>
                <a:gd name="connsiteY0" fmla="*/ 1073986 h 1101479"/>
                <a:gd name="connsiteX1" fmla="*/ 191583 w 725009"/>
                <a:gd name="connsiteY1" fmla="*/ 16753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074607"/>
                <a:gd name="connsiteX1" fmla="*/ 206612 w 725009"/>
                <a:gd name="connsiteY1" fmla="*/ 1724 h 1074607"/>
                <a:gd name="connsiteX2" fmla="*/ 725009 w 725009"/>
                <a:gd name="connsiteY2" fmla="*/ 0 h 1074607"/>
                <a:gd name="connsiteX3" fmla="*/ 229048 w 725009"/>
                <a:gd name="connsiteY3" fmla="*/ 886531 h 1074607"/>
                <a:gd name="connsiteX4" fmla="*/ 0 w 725009"/>
                <a:gd name="connsiteY4" fmla="*/ 1073986 h 1074607"/>
                <a:gd name="connsiteX0" fmla="*/ 0 w 725009"/>
                <a:gd name="connsiteY0" fmla="*/ 1073986 h 1074607"/>
                <a:gd name="connsiteX1" fmla="*/ 206612 w 725009"/>
                <a:gd name="connsiteY1" fmla="*/ 1724 h 1074607"/>
                <a:gd name="connsiteX2" fmla="*/ 725009 w 725009"/>
                <a:gd name="connsiteY2" fmla="*/ 0 h 1074607"/>
                <a:gd name="connsiteX3" fmla="*/ 229048 w 725009"/>
                <a:gd name="connsiteY3" fmla="*/ 886531 h 1074607"/>
                <a:gd name="connsiteX4" fmla="*/ 0 w 725009"/>
                <a:gd name="connsiteY4" fmla="*/ 1073986 h 1074607"/>
                <a:gd name="connsiteX0" fmla="*/ 0 w 675040"/>
                <a:gd name="connsiteY0" fmla="*/ 894029 h 896577"/>
                <a:gd name="connsiteX1" fmla="*/ 156643 w 675040"/>
                <a:gd name="connsiteY1" fmla="*/ 1724 h 896577"/>
                <a:gd name="connsiteX2" fmla="*/ 675040 w 675040"/>
                <a:gd name="connsiteY2" fmla="*/ 0 h 896577"/>
                <a:gd name="connsiteX3" fmla="*/ 179079 w 675040"/>
                <a:gd name="connsiteY3" fmla="*/ 886531 h 896577"/>
                <a:gd name="connsiteX4" fmla="*/ 0 w 675040"/>
                <a:gd name="connsiteY4" fmla="*/ 894029 h 896577"/>
                <a:gd name="connsiteX0" fmla="*/ 0 w 675040"/>
                <a:gd name="connsiteY0" fmla="*/ 894029 h 896577"/>
                <a:gd name="connsiteX1" fmla="*/ 186623 w 675040"/>
                <a:gd name="connsiteY1" fmla="*/ 1724 h 896577"/>
                <a:gd name="connsiteX2" fmla="*/ 675040 w 675040"/>
                <a:gd name="connsiteY2" fmla="*/ 0 h 896577"/>
                <a:gd name="connsiteX3" fmla="*/ 179079 w 675040"/>
                <a:gd name="connsiteY3" fmla="*/ 886531 h 896577"/>
                <a:gd name="connsiteX4" fmla="*/ 0 w 675040"/>
                <a:gd name="connsiteY4" fmla="*/ 894029 h 896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40" h="896577">
                  <a:moveTo>
                    <a:pt x="0" y="894029"/>
                  </a:moveTo>
                  <a:cubicBezTo>
                    <a:pt x="95638" y="409857"/>
                    <a:pt x="76811" y="618448"/>
                    <a:pt x="186623" y="1724"/>
                  </a:cubicBezTo>
                  <a:cubicBezTo>
                    <a:pt x="431451" y="14348"/>
                    <a:pt x="449377" y="35256"/>
                    <a:pt x="675040" y="0"/>
                  </a:cubicBezTo>
                  <a:cubicBezTo>
                    <a:pt x="276172" y="749497"/>
                    <a:pt x="462801" y="344746"/>
                    <a:pt x="179079" y="886531"/>
                  </a:cubicBezTo>
                  <a:cubicBezTo>
                    <a:pt x="44794" y="857895"/>
                    <a:pt x="92525" y="908114"/>
                    <a:pt x="0" y="894029"/>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4" name="Freeform 273"/>
            <p:cNvSpPr/>
            <p:nvPr/>
          </p:nvSpPr>
          <p:spPr>
            <a:xfrm>
              <a:off x="4340853" y="5470208"/>
              <a:ext cx="514350" cy="40157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503138"/>
                <a:gd name="connsiteY0" fmla="*/ 961687 h 964568"/>
                <a:gd name="connsiteX1" fmla="*/ 0 w 503138"/>
                <a:gd name="connsiteY1" fmla="*/ 70 h 964568"/>
                <a:gd name="connsiteX2" fmla="*/ 503138 w 503138"/>
                <a:gd name="connsiteY2" fmla="*/ 154187 h 964568"/>
                <a:gd name="connsiteX3" fmla="*/ 273339 w 503138"/>
                <a:gd name="connsiteY3" fmla="*/ 964568 h 964568"/>
                <a:gd name="connsiteX4" fmla="*/ 197928 w 503138"/>
                <a:gd name="connsiteY4" fmla="*/ 961687 h 964568"/>
                <a:gd name="connsiteX0" fmla="*/ 201456 w 506666"/>
                <a:gd name="connsiteY0" fmla="*/ 807500 h 810381"/>
                <a:gd name="connsiteX1" fmla="*/ 0 w 506666"/>
                <a:gd name="connsiteY1" fmla="*/ 15216 h 810381"/>
                <a:gd name="connsiteX2" fmla="*/ 506666 w 506666"/>
                <a:gd name="connsiteY2" fmla="*/ 0 h 810381"/>
                <a:gd name="connsiteX3" fmla="*/ 276867 w 506666"/>
                <a:gd name="connsiteY3" fmla="*/ 810381 h 810381"/>
                <a:gd name="connsiteX4" fmla="*/ 201456 w 506666"/>
                <a:gd name="connsiteY4" fmla="*/ 807500 h 810381"/>
                <a:gd name="connsiteX0" fmla="*/ 201456 w 506666"/>
                <a:gd name="connsiteY0" fmla="*/ 807500 h 811593"/>
                <a:gd name="connsiteX1" fmla="*/ 0 w 506666"/>
                <a:gd name="connsiteY1" fmla="*/ 15216 h 811593"/>
                <a:gd name="connsiteX2" fmla="*/ 506666 w 506666"/>
                <a:gd name="connsiteY2" fmla="*/ 0 h 811593"/>
                <a:gd name="connsiteX3" fmla="*/ 276867 w 506666"/>
                <a:gd name="connsiteY3" fmla="*/ 810381 h 811593"/>
                <a:gd name="connsiteX4" fmla="*/ 201456 w 506666"/>
                <a:gd name="connsiteY4" fmla="*/ 807500 h 811593"/>
                <a:gd name="connsiteX0" fmla="*/ 135576 w 506666"/>
                <a:gd name="connsiteY0" fmla="*/ 818480 h 818480"/>
                <a:gd name="connsiteX1" fmla="*/ 0 w 506666"/>
                <a:gd name="connsiteY1" fmla="*/ 15216 h 818480"/>
                <a:gd name="connsiteX2" fmla="*/ 506666 w 506666"/>
                <a:gd name="connsiteY2" fmla="*/ 0 h 818480"/>
                <a:gd name="connsiteX3" fmla="*/ 276867 w 506666"/>
                <a:gd name="connsiteY3" fmla="*/ 81038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45472 w 559302"/>
                <a:gd name="connsiteY0" fmla="*/ 807500 h 807500"/>
                <a:gd name="connsiteX1" fmla="*/ 52636 w 559302"/>
                <a:gd name="connsiteY1" fmla="*/ 7896 h 807500"/>
                <a:gd name="connsiteX2" fmla="*/ 559302 w 559302"/>
                <a:gd name="connsiteY2" fmla="*/ 0 h 807500"/>
                <a:gd name="connsiteX3" fmla="*/ 384402 w 559302"/>
                <a:gd name="connsiteY3" fmla="*/ 803061 h 807500"/>
                <a:gd name="connsiteX4" fmla="*/ 45472 w 559302"/>
                <a:gd name="connsiteY4" fmla="*/ 807500 h 807500"/>
                <a:gd name="connsiteX0" fmla="*/ 21974 w 535804"/>
                <a:gd name="connsiteY0" fmla="*/ 807500 h 807500"/>
                <a:gd name="connsiteX1" fmla="*/ 29138 w 535804"/>
                <a:gd name="connsiteY1" fmla="*/ 7896 h 807500"/>
                <a:gd name="connsiteX2" fmla="*/ 535804 w 535804"/>
                <a:gd name="connsiteY2" fmla="*/ 0 h 807500"/>
                <a:gd name="connsiteX3" fmla="*/ 360904 w 535804"/>
                <a:gd name="connsiteY3" fmla="*/ 803061 h 807500"/>
                <a:gd name="connsiteX4" fmla="*/ 21974 w 535804"/>
                <a:gd name="connsiteY4" fmla="*/ 807500 h 807500"/>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7341"/>
                <a:gd name="connsiteX1" fmla="*/ 0 w 514180"/>
                <a:gd name="connsiteY1" fmla="*/ 0 h 577341"/>
                <a:gd name="connsiteX2" fmla="*/ 514180 w 514180"/>
                <a:gd name="connsiteY2" fmla="*/ 10891 h 577341"/>
                <a:gd name="connsiteX3" fmla="*/ 404259 w 514180"/>
                <a:gd name="connsiteY3" fmla="*/ 386400 h 577341"/>
                <a:gd name="connsiteX4" fmla="*/ 135770 w 514180"/>
                <a:gd name="connsiteY4" fmla="*/ 577341 h 577341"/>
                <a:gd name="connsiteX0" fmla="*/ 100781 w 514180"/>
                <a:gd name="connsiteY0" fmla="*/ 432218 h 432218"/>
                <a:gd name="connsiteX1" fmla="*/ 0 w 514180"/>
                <a:gd name="connsiteY1" fmla="*/ 0 h 432218"/>
                <a:gd name="connsiteX2" fmla="*/ 514180 w 514180"/>
                <a:gd name="connsiteY2" fmla="*/ 10891 h 432218"/>
                <a:gd name="connsiteX3" fmla="*/ 404259 w 514180"/>
                <a:gd name="connsiteY3" fmla="*/ 386400 h 432218"/>
                <a:gd name="connsiteX4" fmla="*/ 100781 w 514180"/>
                <a:gd name="connsiteY4" fmla="*/ 432218 h 432218"/>
                <a:gd name="connsiteX0" fmla="*/ 100781 w 514180"/>
                <a:gd name="connsiteY0" fmla="*/ 432218 h 432218"/>
                <a:gd name="connsiteX1" fmla="*/ 0 w 514180"/>
                <a:gd name="connsiteY1" fmla="*/ 0 h 432218"/>
                <a:gd name="connsiteX2" fmla="*/ 514180 w 514180"/>
                <a:gd name="connsiteY2" fmla="*/ 10891 h 432218"/>
                <a:gd name="connsiteX3" fmla="*/ 404259 w 514180"/>
                <a:gd name="connsiteY3" fmla="*/ 386400 h 432218"/>
                <a:gd name="connsiteX4" fmla="*/ 100781 w 514180"/>
                <a:gd name="connsiteY4" fmla="*/ 432218 h 432218"/>
                <a:gd name="connsiteX0" fmla="*/ 100781 w 514180"/>
                <a:gd name="connsiteY0" fmla="*/ 402193 h 402193"/>
                <a:gd name="connsiteX1" fmla="*/ 0 w 514180"/>
                <a:gd name="connsiteY1" fmla="*/ 0 h 402193"/>
                <a:gd name="connsiteX2" fmla="*/ 514180 w 514180"/>
                <a:gd name="connsiteY2" fmla="*/ 10891 h 402193"/>
                <a:gd name="connsiteX3" fmla="*/ 404259 w 514180"/>
                <a:gd name="connsiteY3" fmla="*/ 386400 h 402193"/>
                <a:gd name="connsiteX4" fmla="*/ 100781 w 514180"/>
                <a:gd name="connsiteY4" fmla="*/ 402193 h 402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80" h="402193">
                  <a:moveTo>
                    <a:pt x="100781" y="402193"/>
                  </a:moveTo>
                  <a:cubicBezTo>
                    <a:pt x="60584" y="194221"/>
                    <a:pt x="96631" y="442038"/>
                    <a:pt x="0" y="0"/>
                  </a:cubicBezTo>
                  <a:lnTo>
                    <a:pt x="514180" y="10891"/>
                  </a:lnTo>
                  <a:cubicBezTo>
                    <a:pt x="417353" y="348331"/>
                    <a:pt x="491637" y="89943"/>
                    <a:pt x="404259" y="386400"/>
                  </a:cubicBezTo>
                  <a:cubicBezTo>
                    <a:pt x="357814" y="390704"/>
                    <a:pt x="168880" y="400727"/>
                    <a:pt x="100781" y="402193"/>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5" name="Freeform 274"/>
            <p:cNvSpPr/>
            <p:nvPr/>
          </p:nvSpPr>
          <p:spPr>
            <a:xfrm>
              <a:off x="3561391" y="5433701"/>
              <a:ext cx="573087" cy="101584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621064"/>
                <a:gd name="connsiteY0" fmla="*/ 973305 h 973305"/>
                <a:gd name="connsiteX1" fmla="*/ 0 w 621064"/>
                <a:gd name="connsiteY1" fmla="*/ 11688 h 973305"/>
                <a:gd name="connsiteX2" fmla="*/ 499610 w 621064"/>
                <a:gd name="connsiteY2" fmla="*/ 0 h 973305"/>
                <a:gd name="connsiteX3" fmla="*/ 558839 w 621064"/>
                <a:gd name="connsiteY3" fmla="*/ 754682 h 973305"/>
                <a:gd name="connsiteX4" fmla="*/ 197928 w 621064"/>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1315828 h 1315828"/>
                <a:gd name="connsiteX1" fmla="*/ 0 w 558839"/>
                <a:gd name="connsiteY1" fmla="*/ 531414 h 1315828"/>
                <a:gd name="connsiteX2" fmla="*/ 506930 w 558839"/>
                <a:gd name="connsiteY2" fmla="*/ 0 h 1315828"/>
                <a:gd name="connsiteX3" fmla="*/ 558839 w 558839"/>
                <a:gd name="connsiteY3" fmla="*/ 1274408 h 1315828"/>
                <a:gd name="connsiteX4" fmla="*/ 370213 w 558839"/>
                <a:gd name="connsiteY4" fmla="*/ 1315828 h 1315828"/>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94113"/>
                <a:gd name="connsiteY0" fmla="*/ 1097905 h 1179971"/>
                <a:gd name="connsiteX1" fmla="*/ 0 w 594113"/>
                <a:gd name="connsiteY1" fmla="*/ 4757 h 1179971"/>
                <a:gd name="connsiteX2" fmla="*/ 502783 w 594113"/>
                <a:gd name="connsiteY2" fmla="*/ 0 h 1179971"/>
                <a:gd name="connsiteX3" fmla="*/ 594113 w 594113"/>
                <a:gd name="connsiteY3" fmla="*/ 1179818 h 1179971"/>
                <a:gd name="connsiteX4" fmla="*/ 366066 w 594113"/>
                <a:gd name="connsiteY4" fmla="*/ 1097905 h 1179971"/>
                <a:gd name="connsiteX0" fmla="*/ 403236 w 594113"/>
                <a:gd name="connsiteY0" fmla="*/ 1215612 h 1215612"/>
                <a:gd name="connsiteX1" fmla="*/ 0 w 594113"/>
                <a:gd name="connsiteY1" fmla="*/ 4757 h 1215612"/>
                <a:gd name="connsiteX2" fmla="*/ 502783 w 594113"/>
                <a:gd name="connsiteY2" fmla="*/ 0 h 1215612"/>
                <a:gd name="connsiteX3" fmla="*/ 594113 w 594113"/>
                <a:gd name="connsiteY3" fmla="*/ 1179818 h 1215612"/>
                <a:gd name="connsiteX4" fmla="*/ 403236 w 594113"/>
                <a:gd name="connsiteY4" fmla="*/ 1215612 h 1215612"/>
                <a:gd name="connsiteX0" fmla="*/ 403236 w 574100"/>
                <a:gd name="connsiteY0" fmla="*/ 1215612 h 1215612"/>
                <a:gd name="connsiteX1" fmla="*/ 0 w 574100"/>
                <a:gd name="connsiteY1" fmla="*/ 4757 h 1215612"/>
                <a:gd name="connsiteX2" fmla="*/ 502783 w 574100"/>
                <a:gd name="connsiteY2" fmla="*/ 0 h 1215612"/>
                <a:gd name="connsiteX3" fmla="*/ 574100 w 574100"/>
                <a:gd name="connsiteY3" fmla="*/ 1014877 h 1215612"/>
                <a:gd name="connsiteX4" fmla="*/ 403236 w 574100"/>
                <a:gd name="connsiteY4" fmla="*/ 1215612 h 1215612"/>
                <a:gd name="connsiteX0" fmla="*/ 333190 w 574100"/>
                <a:gd name="connsiteY0" fmla="*/ 985695 h 1015244"/>
                <a:gd name="connsiteX1" fmla="*/ 0 w 574100"/>
                <a:gd name="connsiteY1" fmla="*/ 4757 h 1015244"/>
                <a:gd name="connsiteX2" fmla="*/ 502783 w 574100"/>
                <a:gd name="connsiteY2" fmla="*/ 0 h 1015244"/>
                <a:gd name="connsiteX3" fmla="*/ 574100 w 574100"/>
                <a:gd name="connsiteY3" fmla="*/ 1014877 h 1015244"/>
                <a:gd name="connsiteX4" fmla="*/ 333190 w 574100"/>
                <a:gd name="connsiteY4" fmla="*/ 985695 h 1015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100" h="1015244">
                  <a:moveTo>
                    <a:pt x="333190" y="985695"/>
                  </a:moveTo>
                  <a:cubicBezTo>
                    <a:pt x="153901" y="433090"/>
                    <a:pt x="295574" y="908506"/>
                    <a:pt x="0" y="4757"/>
                  </a:cubicBezTo>
                  <a:cubicBezTo>
                    <a:pt x="166537" y="861"/>
                    <a:pt x="336246" y="3896"/>
                    <a:pt x="502783" y="0"/>
                  </a:cubicBezTo>
                  <a:cubicBezTo>
                    <a:pt x="555943" y="995541"/>
                    <a:pt x="537473" y="350120"/>
                    <a:pt x="574100" y="1014877"/>
                  </a:cubicBezTo>
                  <a:cubicBezTo>
                    <a:pt x="476415" y="1019182"/>
                    <a:pt x="529388" y="984229"/>
                    <a:pt x="333190" y="985695"/>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48277" name="Group 28"/>
            <p:cNvGrpSpPr>
              <a:grpSpLocks/>
            </p:cNvGrpSpPr>
            <p:nvPr/>
          </p:nvGrpSpPr>
          <p:grpSpPr bwMode="auto">
            <a:xfrm>
              <a:off x="1856416" y="3709935"/>
              <a:ext cx="1049338" cy="1739900"/>
              <a:chOff x="1856416" y="3709935"/>
              <a:chExt cx="1049338" cy="1739900"/>
            </a:xfrm>
          </p:grpSpPr>
          <p:sp>
            <p:nvSpPr>
              <p:cNvPr id="496" name="Rectangle 495"/>
              <p:cNvSpPr/>
              <p:nvPr/>
            </p:nvSpPr>
            <p:spPr bwMode="auto">
              <a:xfrm rot="10800000">
                <a:off x="1867528" y="3957548"/>
                <a:ext cx="1027113" cy="611095"/>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48371" name="Group 498"/>
              <p:cNvGrpSpPr>
                <a:grpSpLocks/>
              </p:cNvGrpSpPr>
              <p:nvPr/>
            </p:nvGrpSpPr>
            <p:grpSpPr bwMode="auto">
              <a:xfrm>
                <a:off x="1858805" y="5088863"/>
                <a:ext cx="1035373" cy="360972"/>
                <a:chOff x="4128636" y="3606589"/>
                <a:chExt cx="568145" cy="338667"/>
              </a:xfrm>
            </p:grpSpPr>
            <p:sp>
              <p:nvSpPr>
                <p:cNvPr id="515" name="Oval 514"/>
                <p:cNvSpPr/>
                <p:nvPr/>
              </p:nvSpPr>
              <p:spPr>
                <a:xfrm>
                  <a:off x="4129067" y="3720144"/>
                  <a:ext cx="567968" cy="224867"/>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16" name="Rectangle 515"/>
                <p:cNvSpPr/>
                <p:nvPr/>
              </p:nvSpPr>
              <p:spPr>
                <a:xfrm>
                  <a:off x="4129067" y="3720144"/>
                  <a:ext cx="567968" cy="111689"/>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17" name="Oval 516"/>
                <p:cNvSpPr/>
                <p:nvPr/>
              </p:nvSpPr>
              <p:spPr>
                <a:xfrm>
                  <a:off x="4129067" y="3606966"/>
                  <a:ext cx="567968" cy="224867"/>
                </a:xfrm>
                <a:prstGeom prst="ellipse">
                  <a:avLst/>
                </a:prstGeom>
                <a:solidFill>
                  <a:schemeClr val="accent2">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18" name="Straight Connector 517"/>
                <p:cNvCxnSpPr/>
                <p:nvPr/>
              </p:nvCxnSpPr>
              <p:spPr>
                <a:xfrm>
                  <a:off x="4697035" y="3720144"/>
                  <a:ext cx="0" cy="111689"/>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4129067" y="3720144"/>
                  <a:ext cx="0" cy="111689"/>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00" name="Rectangle 499"/>
              <p:cNvSpPr/>
              <p:nvPr/>
            </p:nvSpPr>
            <p:spPr bwMode="auto">
              <a:xfrm>
                <a:off x="1877053" y="4705148"/>
                <a:ext cx="1028700" cy="522210"/>
              </a:xfrm>
              <a:prstGeom prst="rect">
                <a:avLst/>
              </a:prstGeom>
              <a:gradFill>
                <a:gsLst>
                  <a:gs pos="0">
                    <a:schemeClr val="accent2">
                      <a:lumMod val="60000"/>
                      <a:lumOff val="40000"/>
                      <a:alpha val="62000"/>
                    </a:schemeClr>
                  </a:gs>
                  <a:gs pos="54000">
                    <a:schemeClr val="accent2">
                      <a:lumMod val="40000"/>
                      <a:lumOff val="6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02" name="Straight Connector 501"/>
              <p:cNvCxnSpPr/>
              <p:nvPr/>
            </p:nvCxnSpPr>
            <p:spPr bwMode="auto">
              <a:xfrm>
                <a:off x="1861178" y="3981356"/>
                <a:ext cx="17463" cy="130155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bwMode="auto">
              <a:xfrm flipH="1">
                <a:off x="2894641" y="3971833"/>
                <a:ext cx="6350" cy="1269810"/>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375" name="Group 504"/>
              <p:cNvGrpSpPr>
                <a:grpSpLocks/>
              </p:cNvGrpSpPr>
              <p:nvPr/>
            </p:nvGrpSpPr>
            <p:grpSpPr bwMode="auto">
              <a:xfrm>
                <a:off x="1856416" y="3709935"/>
                <a:ext cx="1044712" cy="399063"/>
                <a:chOff x="2183302" y="1574638"/>
                <a:chExt cx="1200154" cy="430218"/>
              </a:xfrm>
            </p:grpSpPr>
            <p:sp>
              <p:nvSpPr>
                <p:cNvPr id="506" name="Oval 505"/>
                <p:cNvSpPr/>
                <p:nvPr/>
              </p:nvSpPr>
              <p:spPr bwMode="auto">
                <a:xfrm flipV="1">
                  <a:off x="2185125" y="1689286"/>
                  <a:ext cx="1196349" cy="314857"/>
                </a:xfrm>
                <a:prstGeom prst="ellipse">
                  <a:avLst/>
                </a:prstGeom>
                <a:gradFill flip="none" rotWithShape="1">
                  <a:gsLst>
                    <a:gs pos="0">
                      <a:schemeClr val="accent2">
                        <a:lumMod val="75000"/>
                      </a:schemeClr>
                    </a:gs>
                    <a:gs pos="31000">
                      <a:schemeClr val="accent2">
                        <a:lumMod val="60000"/>
                        <a:lumOff val="40000"/>
                      </a:schemeClr>
                    </a:gs>
                    <a:gs pos="100000">
                      <a:schemeClr val="accent2">
                        <a:lumMod val="20000"/>
                        <a:lumOff val="80000"/>
                      </a:schemeClr>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507" name="Rectangle 506"/>
                <p:cNvSpPr/>
                <p:nvPr/>
              </p:nvSpPr>
              <p:spPr bwMode="auto">
                <a:xfrm>
                  <a:off x="2183302" y="1735489"/>
                  <a:ext cx="1198172" cy="112938"/>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08" name="Oval 507"/>
                <p:cNvSpPr>
                  <a:spLocks noChangeArrowheads="1"/>
                </p:cNvSpPr>
                <p:nvPr/>
              </p:nvSpPr>
              <p:spPr bwMode="auto">
                <a:xfrm flipV="1">
                  <a:off x="2183302" y="1574638"/>
                  <a:ext cx="1196349" cy="314857"/>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509" name="Freeform 508"/>
                <p:cNvSpPr/>
                <p:nvPr/>
              </p:nvSpPr>
              <p:spPr bwMode="auto">
                <a:xfrm>
                  <a:off x="2489684" y="1670464"/>
                  <a:ext cx="581761" cy="15742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10" name="Freeform 509"/>
                <p:cNvSpPr>
                  <a:spLocks/>
                </p:cNvSpPr>
                <p:nvPr/>
              </p:nvSpPr>
              <p:spPr bwMode="auto">
                <a:xfrm>
                  <a:off x="2429501" y="1629396"/>
                  <a:ext cx="703949" cy="111226"/>
                </a:xfrm>
                <a:custGeom>
                  <a:avLst/>
                  <a:gdLst>
                    <a:gd name="T0" fmla="*/ 0 w 3723451"/>
                    <a:gd name="T1" fmla="*/ 27211 h 932950"/>
                    <a:gd name="T2" fmla="*/ 123865 w 3723451"/>
                    <a:gd name="T3" fmla="*/ 321 h 932950"/>
                    <a:gd name="T4" fmla="*/ 350850 w 3723451"/>
                    <a:gd name="T5" fmla="*/ 62061 h 932950"/>
                    <a:gd name="T6" fmla="*/ 567397 w 3723451"/>
                    <a:gd name="T7" fmla="*/ 0 h 932950"/>
                    <a:gd name="T8" fmla="*/ 703949 w 3723451"/>
                    <a:gd name="T9" fmla="*/ 24696 h 932950"/>
                    <a:gd name="T10" fmla="*/ 602354 w 3723451"/>
                    <a:gd name="T11" fmla="*/ 55064 h 932950"/>
                    <a:gd name="T12" fmla="*/ 569645 w 3723451"/>
                    <a:gd name="T13" fmla="*/ 46877 h 932950"/>
                    <a:gd name="T14" fmla="*/ 354838 w 3723451"/>
                    <a:gd name="T15" fmla="*/ 111226 h 932950"/>
                    <a:gd name="T16" fmla="*/ 134536 w 3723451"/>
                    <a:gd name="T17" fmla="*/ 49244 h 932950"/>
                    <a:gd name="T18" fmla="*/ 98918 w 3723451"/>
                    <a:gd name="T19" fmla="*/ 55934 h 932950"/>
                    <a:gd name="T20" fmla="*/ 0 w 3723451"/>
                    <a:gd name="T21" fmla="*/ 27211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511" name="Freeform 510"/>
                <p:cNvSpPr>
                  <a:spLocks/>
                </p:cNvSpPr>
                <p:nvPr/>
              </p:nvSpPr>
              <p:spPr bwMode="auto">
                <a:xfrm>
                  <a:off x="2892722" y="1723510"/>
                  <a:ext cx="257143" cy="95826"/>
                </a:xfrm>
                <a:custGeom>
                  <a:avLst/>
                  <a:gdLst>
                    <a:gd name="T0" fmla="*/ 0 w 1366596"/>
                    <a:gd name="T1" fmla="*/ 0 h 809868"/>
                    <a:gd name="T2" fmla="*/ 257143 w 1366596"/>
                    <a:gd name="T3" fmla="*/ 74047 h 809868"/>
                    <a:gd name="T4" fmla="*/ 162771 w 1366596"/>
                    <a:gd name="T5" fmla="*/ 95826 h 809868"/>
                    <a:gd name="T6" fmla="*/ 866 w 1366596"/>
                    <a:gd name="T7" fmla="*/ 5063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512" name="Freeform 511"/>
                <p:cNvSpPr>
                  <a:spLocks/>
                </p:cNvSpPr>
                <p:nvPr/>
              </p:nvSpPr>
              <p:spPr bwMode="auto">
                <a:xfrm>
                  <a:off x="2416736" y="1725222"/>
                  <a:ext cx="255318" cy="94114"/>
                </a:xfrm>
                <a:custGeom>
                  <a:avLst/>
                  <a:gdLst>
                    <a:gd name="T0" fmla="*/ 251832 w 1348191"/>
                    <a:gd name="T1" fmla="*/ 0 h 791462"/>
                    <a:gd name="T2" fmla="*/ 255318 w 1348191"/>
                    <a:gd name="T3" fmla="*/ 45415 h 791462"/>
                    <a:gd name="T4" fmla="*/ 92368 w 1348191"/>
                    <a:gd name="T5" fmla="*/ 94114 h 791462"/>
                    <a:gd name="T6" fmla="*/ 0 w 1348191"/>
                    <a:gd name="T7" fmla="*/ 72774 h 791462"/>
                    <a:gd name="T8" fmla="*/ 25183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513" name="Straight Connector 512"/>
                <p:cNvCxnSpPr>
                  <a:cxnSpLocks noChangeShapeType="1"/>
                  <a:endCxn id="508" idx="2"/>
                </p:cNvCxnSpPr>
                <p:nvPr/>
              </p:nvCxnSpPr>
              <p:spPr bwMode="auto">
                <a:xfrm flipH="1" flipV="1">
                  <a:off x="2183302" y="1732067"/>
                  <a:ext cx="1823" cy="121493"/>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14" name="Straight Connector 513"/>
                <p:cNvCxnSpPr>
                  <a:cxnSpLocks noChangeShapeType="1"/>
                </p:cNvCxnSpPr>
                <p:nvPr/>
              </p:nvCxnSpPr>
              <p:spPr bwMode="auto">
                <a:xfrm flipH="1" flipV="1">
                  <a:off x="3381474" y="1728644"/>
                  <a:ext cx="1824" cy="121493"/>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48278" name="Group 29"/>
            <p:cNvGrpSpPr>
              <a:grpSpLocks/>
            </p:cNvGrpSpPr>
            <p:nvPr/>
          </p:nvGrpSpPr>
          <p:grpSpPr bwMode="auto">
            <a:xfrm>
              <a:off x="3566154" y="3862335"/>
              <a:ext cx="514350" cy="1670050"/>
              <a:chOff x="3566154" y="3862335"/>
              <a:chExt cx="514350" cy="1670050"/>
            </a:xfrm>
          </p:grpSpPr>
          <p:sp>
            <p:nvSpPr>
              <p:cNvPr id="549" name="Rectangle 548"/>
              <p:cNvSpPr/>
              <p:nvPr/>
            </p:nvSpPr>
            <p:spPr bwMode="auto">
              <a:xfrm rot="10800000">
                <a:off x="3569201" y="3946092"/>
                <a:ext cx="498084" cy="628647"/>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50" name="Straight Connector 549"/>
              <p:cNvCxnSpPr/>
              <p:nvPr/>
            </p:nvCxnSpPr>
            <p:spPr bwMode="auto">
              <a:xfrm flipH="1">
                <a:off x="4078916" y="4019450"/>
                <a:ext cx="1587" cy="136504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352" name="Group 552"/>
              <p:cNvGrpSpPr>
                <a:grpSpLocks/>
              </p:cNvGrpSpPr>
              <p:nvPr/>
            </p:nvGrpSpPr>
            <p:grpSpPr bwMode="auto">
              <a:xfrm>
                <a:off x="3571302" y="5310688"/>
                <a:ext cx="507588" cy="221697"/>
                <a:chOff x="4128636" y="3606589"/>
                <a:chExt cx="568145" cy="338667"/>
              </a:xfrm>
            </p:grpSpPr>
            <p:sp>
              <p:nvSpPr>
                <p:cNvPr id="562" name="Oval 561"/>
                <p:cNvSpPr/>
                <p:nvPr/>
              </p:nvSpPr>
              <p:spPr>
                <a:xfrm>
                  <a:off x="4128204" y="3719337"/>
                  <a:ext cx="568606" cy="225500"/>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63" name="Rectangle 562"/>
                <p:cNvSpPr/>
                <p:nvPr/>
              </p:nvSpPr>
              <p:spPr>
                <a:xfrm>
                  <a:off x="4128204" y="3719337"/>
                  <a:ext cx="568606" cy="111537"/>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64" name="Oval 563"/>
                <p:cNvSpPr/>
                <p:nvPr/>
              </p:nvSpPr>
              <p:spPr>
                <a:xfrm>
                  <a:off x="4128204" y="3600527"/>
                  <a:ext cx="568606" cy="230348"/>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65" name="Straight Connector 564"/>
                <p:cNvCxnSpPr/>
                <p:nvPr/>
              </p:nvCxnSpPr>
              <p:spPr>
                <a:xfrm>
                  <a:off x="4696810" y="3719337"/>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4128204" y="3719337"/>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54" name="Rectangle 553"/>
              <p:cNvSpPr/>
              <p:nvPr/>
            </p:nvSpPr>
            <p:spPr bwMode="auto">
              <a:xfrm>
                <a:off x="3572503" y="4574992"/>
                <a:ext cx="496888" cy="812678"/>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57" name="Straight Connector 556"/>
              <p:cNvCxnSpPr/>
              <p:nvPr/>
            </p:nvCxnSpPr>
            <p:spPr bwMode="auto">
              <a:xfrm flipH="1">
                <a:off x="3566153" y="4027387"/>
                <a:ext cx="3175" cy="1450757"/>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355" name="Group 538"/>
              <p:cNvGrpSpPr>
                <a:grpSpLocks/>
              </p:cNvGrpSpPr>
              <p:nvPr/>
            </p:nvGrpSpPr>
            <p:grpSpPr bwMode="auto">
              <a:xfrm>
                <a:off x="3568667" y="3862335"/>
                <a:ext cx="503828" cy="248249"/>
                <a:chOff x="2183302" y="1564542"/>
                <a:chExt cx="1200154" cy="440314"/>
              </a:xfrm>
            </p:grpSpPr>
            <p:sp>
              <p:nvSpPr>
                <p:cNvPr id="540" name="Oval 539"/>
                <p:cNvSpPr/>
                <p:nvPr/>
              </p:nvSpPr>
              <p:spPr bwMode="auto">
                <a:xfrm flipV="1">
                  <a:off x="2188659" y="1691189"/>
                  <a:ext cx="1194966" cy="312499"/>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541" name="Rectangle 540"/>
                <p:cNvSpPr/>
                <p:nvPr/>
              </p:nvSpPr>
              <p:spPr bwMode="auto">
                <a:xfrm>
                  <a:off x="2184877" y="1736233"/>
                  <a:ext cx="1198749" cy="112612"/>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42" name="Oval 541"/>
                <p:cNvSpPr>
                  <a:spLocks noChangeArrowheads="1"/>
                </p:cNvSpPr>
                <p:nvPr/>
              </p:nvSpPr>
              <p:spPr bwMode="auto">
                <a:xfrm flipV="1">
                  <a:off x="2184877" y="1564501"/>
                  <a:ext cx="1194966" cy="312497"/>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543" name="Freeform 542"/>
                <p:cNvSpPr/>
                <p:nvPr/>
              </p:nvSpPr>
              <p:spPr bwMode="auto">
                <a:xfrm>
                  <a:off x="2491182" y="1671482"/>
                  <a:ext cx="582357" cy="1548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44" name="Freeform 543"/>
                <p:cNvSpPr>
                  <a:spLocks/>
                </p:cNvSpPr>
                <p:nvPr/>
              </p:nvSpPr>
              <p:spPr bwMode="auto">
                <a:xfrm>
                  <a:off x="2430678" y="1629252"/>
                  <a:ext cx="703366" cy="109797"/>
                </a:xfrm>
                <a:custGeom>
                  <a:avLst/>
                  <a:gdLst>
                    <a:gd name="T0" fmla="*/ 0 w 3723451"/>
                    <a:gd name="T1" fmla="*/ 26862 h 932950"/>
                    <a:gd name="T2" fmla="*/ 123762 w 3723451"/>
                    <a:gd name="T3" fmla="*/ 317 h 932950"/>
                    <a:gd name="T4" fmla="*/ 350560 w 3723451"/>
                    <a:gd name="T5" fmla="*/ 61264 h 932950"/>
                    <a:gd name="T6" fmla="*/ 566927 w 3723451"/>
                    <a:gd name="T7" fmla="*/ 0 h 932950"/>
                    <a:gd name="T8" fmla="*/ 703366 w 3723451"/>
                    <a:gd name="T9" fmla="*/ 24379 h 932950"/>
                    <a:gd name="T10" fmla="*/ 601856 w 3723451"/>
                    <a:gd name="T11" fmla="*/ 54357 h 932950"/>
                    <a:gd name="T12" fmla="*/ 569173 w 3723451"/>
                    <a:gd name="T13" fmla="*/ 46275 h 932950"/>
                    <a:gd name="T14" fmla="*/ 354544 w 3723451"/>
                    <a:gd name="T15" fmla="*/ 109797 h 932950"/>
                    <a:gd name="T16" fmla="*/ 134425 w 3723451"/>
                    <a:gd name="T17" fmla="*/ 48612 h 932950"/>
                    <a:gd name="T18" fmla="*/ 98836 w 3723451"/>
                    <a:gd name="T19" fmla="*/ 55215 h 932950"/>
                    <a:gd name="T20" fmla="*/ 0 w 3723451"/>
                    <a:gd name="T21" fmla="*/ 2686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545" name="Freeform 544"/>
                <p:cNvSpPr>
                  <a:spLocks/>
                </p:cNvSpPr>
                <p:nvPr/>
              </p:nvSpPr>
              <p:spPr bwMode="auto">
                <a:xfrm>
                  <a:off x="2892025" y="1722158"/>
                  <a:ext cx="260925" cy="95720"/>
                </a:xfrm>
                <a:custGeom>
                  <a:avLst/>
                  <a:gdLst>
                    <a:gd name="T0" fmla="*/ 0 w 1366596"/>
                    <a:gd name="T1" fmla="*/ 0 h 809868"/>
                    <a:gd name="T2" fmla="*/ 260925 w 1366596"/>
                    <a:gd name="T3" fmla="*/ 73965 h 809868"/>
                    <a:gd name="T4" fmla="*/ 165165 w 1366596"/>
                    <a:gd name="T5" fmla="*/ 95720 h 809868"/>
                    <a:gd name="T6" fmla="*/ 878 w 1366596"/>
                    <a:gd name="T7" fmla="*/ 5057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546" name="Freeform 545"/>
                <p:cNvSpPr>
                  <a:spLocks/>
                </p:cNvSpPr>
                <p:nvPr/>
              </p:nvSpPr>
              <p:spPr bwMode="auto">
                <a:xfrm>
                  <a:off x="2419332" y="1724972"/>
                  <a:ext cx="253364" cy="95720"/>
                </a:xfrm>
                <a:custGeom>
                  <a:avLst/>
                  <a:gdLst>
                    <a:gd name="T0" fmla="*/ 249905 w 1348191"/>
                    <a:gd name="T1" fmla="*/ 0 h 791462"/>
                    <a:gd name="T2" fmla="*/ 253364 w 1348191"/>
                    <a:gd name="T3" fmla="*/ 46190 h 791462"/>
                    <a:gd name="T4" fmla="*/ 91661 w 1348191"/>
                    <a:gd name="T5" fmla="*/ 95720 h 791462"/>
                    <a:gd name="T6" fmla="*/ 0 w 1348191"/>
                    <a:gd name="T7" fmla="*/ 74016 h 791462"/>
                    <a:gd name="T8" fmla="*/ 249905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547" name="Straight Connector 546"/>
                <p:cNvCxnSpPr>
                  <a:cxnSpLocks noChangeShapeType="1"/>
                  <a:endCxn id="542" idx="2"/>
                </p:cNvCxnSpPr>
                <p:nvPr/>
              </p:nvCxnSpPr>
              <p:spPr bwMode="auto">
                <a:xfrm flipH="1" flipV="1">
                  <a:off x="2184877" y="1722158"/>
                  <a:ext cx="3783" cy="121057"/>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48" name="Straight Connector 547"/>
                <p:cNvCxnSpPr>
                  <a:cxnSpLocks noChangeShapeType="1"/>
                </p:cNvCxnSpPr>
                <p:nvPr/>
              </p:nvCxnSpPr>
              <p:spPr bwMode="auto">
                <a:xfrm flipH="1" flipV="1">
                  <a:off x="3379842" y="1727788"/>
                  <a:ext cx="3783" cy="121057"/>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48279" name="Group 30"/>
            <p:cNvGrpSpPr>
              <a:grpSpLocks/>
            </p:cNvGrpSpPr>
            <p:nvPr/>
          </p:nvGrpSpPr>
          <p:grpSpPr bwMode="auto">
            <a:xfrm>
              <a:off x="4348791" y="3867098"/>
              <a:ext cx="514350" cy="1670050"/>
              <a:chOff x="4348791" y="3867098"/>
              <a:chExt cx="514350" cy="1670050"/>
            </a:xfrm>
          </p:grpSpPr>
          <p:sp>
            <p:nvSpPr>
              <p:cNvPr id="579" name="Rectangle 578"/>
              <p:cNvSpPr/>
              <p:nvPr/>
            </p:nvSpPr>
            <p:spPr bwMode="auto">
              <a:xfrm rot="10800000">
                <a:off x="4351838" y="3950855"/>
                <a:ext cx="498084" cy="628647"/>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80" name="Straight Connector 579"/>
              <p:cNvCxnSpPr/>
              <p:nvPr/>
            </p:nvCxnSpPr>
            <p:spPr bwMode="auto">
              <a:xfrm flipH="1">
                <a:off x="4861553" y="4024212"/>
                <a:ext cx="1588" cy="136504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330" name="Group 580"/>
              <p:cNvGrpSpPr>
                <a:grpSpLocks/>
              </p:cNvGrpSpPr>
              <p:nvPr/>
            </p:nvGrpSpPr>
            <p:grpSpPr bwMode="auto">
              <a:xfrm>
                <a:off x="4353939" y="5315451"/>
                <a:ext cx="507588" cy="221697"/>
                <a:chOff x="4128636" y="3606589"/>
                <a:chExt cx="568145" cy="338667"/>
              </a:xfrm>
            </p:grpSpPr>
            <p:sp>
              <p:nvSpPr>
                <p:cNvPr id="589" name="Oval 588"/>
                <p:cNvSpPr/>
                <p:nvPr/>
              </p:nvSpPr>
              <p:spPr>
                <a:xfrm>
                  <a:off x="4128204" y="3719336"/>
                  <a:ext cx="568606" cy="225498"/>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90" name="Rectangle 589"/>
                <p:cNvSpPr/>
                <p:nvPr/>
              </p:nvSpPr>
              <p:spPr>
                <a:xfrm>
                  <a:off x="4128204" y="3719336"/>
                  <a:ext cx="568606" cy="111537"/>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91" name="Oval 590"/>
                <p:cNvSpPr/>
                <p:nvPr/>
              </p:nvSpPr>
              <p:spPr>
                <a:xfrm>
                  <a:off x="4128204" y="3600524"/>
                  <a:ext cx="568606" cy="230349"/>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92" name="Straight Connector 591"/>
                <p:cNvCxnSpPr/>
                <p:nvPr/>
              </p:nvCxnSpPr>
              <p:spPr>
                <a:xfrm>
                  <a:off x="4696810" y="3719336"/>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4128204" y="3719336"/>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82" name="Rectangle 581"/>
              <p:cNvSpPr/>
              <p:nvPr/>
            </p:nvSpPr>
            <p:spPr bwMode="auto">
              <a:xfrm>
                <a:off x="4355141" y="4579754"/>
                <a:ext cx="496887" cy="812678"/>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84" name="Straight Connector 583"/>
              <p:cNvCxnSpPr/>
              <p:nvPr/>
            </p:nvCxnSpPr>
            <p:spPr bwMode="auto">
              <a:xfrm flipH="1">
                <a:off x="4348791" y="4032148"/>
                <a:ext cx="3175" cy="1450757"/>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333" name="Group 568"/>
              <p:cNvGrpSpPr>
                <a:grpSpLocks/>
              </p:cNvGrpSpPr>
              <p:nvPr/>
            </p:nvGrpSpPr>
            <p:grpSpPr bwMode="auto">
              <a:xfrm>
                <a:off x="4351304" y="3867098"/>
                <a:ext cx="503828" cy="248249"/>
                <a:chOff x="2183302" y="1564542"/>
                <a:chExt cx="1200154" cy="440314"/>
              </a:xfrm>
            </p:grpSpPr>
            <p:sp>
              <p:nvSpPr>
                <p:cNvPr id="570" name="Oval 569"/>
                <p:cNvSpPr/>
                <p:nvPr/>
              </p:nvSpPr>
              <p:spPr bwMode="auto">
                <a:xfrm flipV="1">
                  <a:off x="2188659" y="1691187"/>
                  <a:ext cx="1194966" cy="312497"/>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571" name="Rectangle 570"/>
                <p:cNvSpPr/>
                <p:nvPr/>
              </p:nvSpPr>
              <p:spPr bwMode="auto">
                <a:xfrm>
                  <a:off x="2184879" y="1736232"/>
                  <a:ext cx="1198746" cy="112612"/>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72" name="Oval 571"/>
                <p:cNvSpPr>
                  <a:spLocks noChangeArrowheads="1"/>
                </p:cNvSpPr>
                <p:nvPr/>
              </p:nvSpPr>
              <p:spPr bwMode="auto">
                <a:xfrm flipV="1">
                  <a:off x="2184879" y="1564498"/>
                  <a:ext cx="1194966" cy="312499"/>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573" name="Freeform 572"/>
                <p:cNvSpPr/>
                <p:nvPr/>
              </p:nvSpPr>
              <p:spPr bwMode="auto">
                <a:xfrm>
                  <a:off x="2491182" y="1671479"/>
                  <a:ext cx="582357" cy="15484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74" name="Freeform 573"/>
                <p:cNvSpPr>
                  <a:spLocks/>
                </p:cNvSpPr>
                <p:nvPr/>
              </p:nvSpPr>
              <p:spPr bwMode="auto">
                <a:xfrm>
                  <a:off x="2430678" y="1629250"/>
                  <a:ext cx="703366" cy="109796"/>
                </a:xfrm>
                <a:custGeom>
                  <a:avLst/>
                  <a:gdLst>
                    <a:gd name="T0" fmla="*/ 0 w 3723451"/>
                    <a:gd name="T1" fmla="*/ 26862 h 932950"/>
                    <a:gd name="T2" fmla="*/ 123762 w 3723451"/>
                    <a:gd name="T3" fmla="*/ 317 h 932950"/>
                    <a:gd name="T4" fmla="*/ 350560 w 3723451"/>
                    <a:gd name="T5" fmla="*/ 61263 h 932950"/>
                    <a:gd name="T6" fmla="*/ 566927 w 3723451"/>
                    <a:gd name="T7" fmla="*/ 0 h 932950"/>
                    <a:gd name="T8" fmla="*/ 703366 w 3723451"/>
                    <a:gd name="T9" fmla="*/ 24379 h 932950"/>
                    <a:gd name="T10" fmla="*/ 601856 w 3723451"/>
                    <a:gd name="T11" fmla="*/ 54357 h 932950"/>
                    <a:gd name="T12" fmla="*/ 569173 w 3723451"/>
                    <a:gd name="T13" fmla="*/ 46274 h 932950"/>
                    <a:gd name="T14" fmla="*/ 354544 w 3723451"/>
                    <a:gd name="T15" fmla="*/ 109796 h 932950"/>
                    <a:gd name="T16" fmla="*/ 134425 w 3723451"/>
                    <a:gd name="T17" fmla="*/ 48611 h 932950"/>
                    <a:gd name="T18" fmla="*/ 98836 w 3723451"/>
                    <a:gd name="T19" fmla="*/ 55215 h 932950"/>
                    <a:gd name="T20" fmla="*/ 0 w 3723451"/>
                    <a:gd name="T21" fmla="*/ 2686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575" name="Freeform 574"/>
                <p:cNvSpPr>
                  <a:spLocks/>
                </p:cNvSpPr>
                <p:nvPr/>
              </p:nvSpPr>
              <p:spPr bwMode="auto">
                <a:xfrm>
                  <a:off x="2892025" y="1722154"/>
                  <a:ext cx="260927" cy="95720"/>
                </a:xfrm>
                <a:custGeom>
                  <a:avLst/>
                  <a:gdLst>
                    <a:gd name="T0" fmla="*/ 0 w 1366596"/>
                    <a:gd name="T1" fmla="*/ 0 h 809868"/>
                    <a:gd name="T2" fmla="*/ 260927 w 1366596"/>
                    <a:gd name="T3" fmla="*/ 73965 h 809868"/>
                    <a:gd name="T4" fmla="*/ 165166 w 1366596"/>
                    <a:gd name="T5" fmla="*/ 95720 h 809868"/>
                    <a:gd name="T6" fmla="*/ 878 w 1366596"/>
                    <a:gd name="T7" fmla="*/ 5057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576" name="Freeform 575"/>
                <p:cNvSpPr>
                  <a:spLocks/>
                </p:cNvSpPr>
                <p:nvPr/>
              </p:nvSpPr>
              <p:spPr bwMode="auto">
                <a:xfrm>
                  <a:off x="2419334" y="1724970"/>
                  <a:ext cx="253362" cy="95720"/>
                </a:xfrm>
                <a:custGeom>
                  <a:avLst/>
                  <a:gdLst>
                    <a:gd name="T0" fmla="*/ 249903 w 1348191"/>
                    <a:gd name="T1" fmla="*/ 0 h 791462"/>
                    <a:gd name="T2" fmla="*/ 253362 w 1348191"/>
                    <a:gd name="T3" fmla="*/ 46190 h 791462"/>
                    <a:gd name="T4" fmla="*/ 91660 w 1348191"/>
                    <a:gd name="T5" fmla="*/ 95720 h 791462"/>
                    <a:gd name="T6" fmla="*/ 0 w 1348191"/>
                    <a:gd name="T7" fmla="*/ 74016 h 791462"/>
                    <a:gd name="T8" fmla="*/ 249903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577" name="Straight Connector 576"/>
                <p:cNvCxnSpPr>
                  <a:cxnSpLocks noChangeShapeType="1"/>
                  <a:endCxn id="572" idx="2"/>
                </p:cNvCxnSpPr>
                <p:nvPr/>
              </p:nvCxnSpPr>
              <p:spPr bwMode="auto">
                <a:xfrm flipH="1" flipV="1">
                  <a:off x="2184879" y="1722154"/>
                  <a:ext cx="3780" cy="121059"/>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78" name="Straight Connector 577"/>
                <p:cNvCxnSpPr>
                  <a:cxnSpLocks noChangeShapeType="1"/>
                </p:cNvCxnSpPr>
                <p:nvPr/>
              </p:nvCxnSpPr>
              <p:spPr bwMode="auto">
                <a:xfrm flipH="1" flipV="1">
                  <a:off x="3379845" y="1727785"/>
                  <a:ext cx="3780" cy="121059"/>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48280" name="Group 48257"/>
            <p:cNvGrpSpPr>
              <a:grpSpLocks/>
            </p:cNvGrpSpPr>
            <p:nvPr/>
          </p:nvGrpSpPr>
          <p:grpSpPr bwMode="auto">
            <a:xfrm>
              <a:off x="5552116" y="3849635"/>
              <a:ext cx="514350" cy="1670050"/>
              <a:chOff x="5552116" y="3849635"/>
              <a:chExt cx="514350" cy="1670050"/>
            </a:xfrm>
          </p:grpSpPr>
          <p:sp>
            <p:nvSpPr>
              <p:cNvPr id="606" name="Rectangle 605"/>
              <p:cNvSpPr/>
              <p:nvPr/>
            </p:nvSpPr>
            <p:spPr bwMode="auto">
              <a:xfrm rot="10800000">
                <a:off x="5555163" y="3933392"/>
                <a:ext cx="498084" cy="628647"/>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07" name="Straight Connector 606"/>
              <p:cNvCxnSpPr/>
              <p:nvPr/>
            </p:nvCxnSpPr>
            <p:spPr bwMode="auto">
              <a:xfrm flipH="1">
                <a:off x="6064879" y="4006752"/>
                <a:ext cx="1588" cy="136504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308" name="Group 607"/>
              <p:cNvGrpSpPr>
                <a:grpSpLocks/>
              </p:cNvGrpSpPr>
              <p:nvPr/>
            </p:nvGrpSpPr>
            <p:grpSpPr bwMode="auto">
              <a:xfrm>
                <a:off x="5557264" y="5297988"/>
                <a:ext cx="507588" cy="221697"/>
                <a:chOff x="4128636" y="3606589"/>
                <a:chExt cx="568145" cy="338667"/>
              </a:xfrm>
            </p:grpSpPr>
            <p:sp>
              <p:nvSpPr>
                <p:cNvPr id="616" name="Oval 615"/>
                <p:cNvSpPr/>
                <p:nvPr/>
              </p:nvSpPr>
              <p:spPr>
                <a:xfrm>
                  <a:off x="4128205" y="3719341"/>
                  <a:ext cx="568606" cy="225500"/>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17" name="Rectangle 616"/>
                <p:cNvSpPr/>
                <p:nvPr/>
              </p:nvSpPr>
              <p:spPr>
                <a:xfrm>
                  <a:off x="4128205" y="3719341"/>
                  <a:ext cx="568606" cy="111537"/>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18" name="Oval 617"/>
                <p:cNvSpPr/>
                <p:nvPr/>
              </p:nvSpPr>
              <p:spPr>
                <a:xfrm>
                  <a:off x="4128205" y="3600530"/>
                  <a:ext cx="568606" cy="230348"/>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19" name="Straight Connector 618"/>
                <p:cNvCxnSpPr/>
                <p:nvPr/>
              </p:nvCxnSpPr>
              <p:spPr>
                <a:xfrm>
                  <a:off x="4696811" y="3719341"/>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4128205" y="3719341"/>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609" name="Rectangle 608"/>
              <p:cNvSpPr/>
              <p:nvPr/>
            </p:nvSpPr>
            <p:spPr bwMode="auto">
              <a:xfrm>
                <a:off x="5558467" y="4562294"/>
                <a:ext cx="496887" cy="812678"/>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11" name="Straight Connector 610"/>
              <p:cNvCxnSpPr/>
              <p:nvPr/>
            </p:nvCxnSpPr>
            <p:spPr bwMode="auto">
              <a:xfrm flipH="1">
                <a:off x="5552117" y="4014689"/>
                <a:ext cx="3175" cy="1450757"/>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311" name="Group 595"/>
              <p:cNvGrpSpPr>
                <a:grpSpLocks/>
              </p:cNvGrpSpPr>
              <p:nvPr/>
            </p:nvGrpSpPr>
            <p:grpSpPr bwMode="auto">
              <a:xfrm>
                <a:off x="5554629" y="3849635"/>
                <a:ext cx="503828" cy="248249"/>
                <a:chOff x="2183302" y="1564542"/>
                <a:chExt cx="1200154" cy="440314"/>
              </a:xfrm>
            </p:grpSpPr>
            <p:sp>
              <p:nvSpPr>
                <p:cNvPr id="597" name="Oval 596"/>
                <p:cNvSpPr/>
                <p:nvPr/>
              </p:nvSpPr>
              <p:spPr bwMode="auto">
                <a:xfrm flipV="1">
                  <a:off x="2188662" y="1691192"/>
                  <a:ext cx="1194966" cy="312499"/>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598" name="Rectangle 597"/>
                <p:cNvSpPr/>
                <p:nvPr/>
              </p:nvSpPr>
              <p:spPr bwMode="auto">
                <a:xfrm>
                  <a:off x="2184881" y="1736237"/>
                  <a:ext cx="1198746" cy="112612"/>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99" name="Oval 598"/>
                <p:cNvSpPr>
                  <a:spLocks noChangeArrowheads="1"/>
                </p:cNvSpPr>
                <p:nvPr/>
              </p:nvSpPr>
              <p:spPr bwMode="auto">
                <a:xfrm flipV="1">
                  <a:off x="2184881" y="1564505"/>
                  <a:ext cx="1194966" cy="312497"/>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600" name="Freeform 599"/>
                <p:cNvSpPr/>
                <p:nvPr/>
              </p:nvSpPr>
              <p:spPr bwMode="auto">
                <a:xfrm>
                  <a:off x="2491185" y="1671486"/>
                  <a:ext cx="582357" cy="1548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01" name="Freeform 600"/>
                <p:cNvSpPr>
                  <a:spLocks/>
                </p:cNvSpPr>
                <p:nvPr/>
              </p:nvSpPr>
              <p:spPr bwMode="auto">
                <a:xfrm>
                  <a:off x="2430680" y="1629256"/>
                  <a:ext cx="703366" cy="109797"/>
                </a:xfrm>
                <a:custGeom>
                  <a:avLst/>
                  <a:gdLst>
                    <a:gd name="T0" fmla="*/ 0 w 3723451"/>
                    <a:gd name="T1" fmla="*/ 26862 h 932950"/>
                    <a:gd name="T2" fmla="*/ 123762 w 3723451"/>
                    <a:gd name="T3" fmla="*/ 317 h 932950"/>
                    <a:gd name="T4" fmla="*/ 350560 w 3723451"/>
                    <a:gd name="T5" fmla="*/ 61264 h 932950"/>
                    <a:gd name="T6" fmla="*/ 566927 w 3723451"/>
                    <a:gd name="T7" fmla="*/ 0 h 932950"/>
                    <a:gd name="T8" fmla="*/ 703366 w 3723451"/>
                    <a:gd name="T9" fmla="*/ 24379 h 932950"/>
                    <a:gd name="T10" fmla="*/ 601856 w 3723451"/>
                    <a:gd name="T11" fmla="*/ 54357 h 932950"/>
                    <a:gd name="T12" fmla="*/ 569173 w 3723451"/>
                    <a:gd name="T13" fmla="*/ 46275 h 932950"/>
                    <a:gd name="T14" fmla="*/ 354544 w 3723451"/>
                    <a:gd name="T15" fmla="*/ 109797 h 932950"/>
                    <a:gd name="T16" fmla="*/ 134425 w 3723451"/>
                    <a:gd name="T17" fmla="*/ 48612 h 932950"/>
                    <a:gd name="T18" fmla="*/ 98836 w 3723451"/>
                    <a:gd name="T19" fmla="*/ 55215 h 932950"/>
                    <a:gd name="T20" fmla="*/ 0 w 3723451"/>
                    <a:gd name="T21" fmla="*/ 2686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602" name="Freeform 601"/>
                <p:cNvSpPr>
                  <a:spLocks/>
                </p:cNvSpPr>
                <p:nvPr/>
              </p:nvSpPr>
              <p:spPr bwMode="auto">
                <a:xfrm>
                  <a:off x="2892028" y="1722161"/>
                  <a:ext cx="260927" cy="95720"/>
                </a:xfrm>
                <a:custGeom>
                  <a:avLst/>
                  <a:gdLst>
                    <a:gd name="T0" fmla="*/ 0 w 1366596"/>
                    <a:gd name="T1" fmla="*/ 0 h 809868"/>
                    <a:gd name="T2" fmla="*/ 260927 w 1366596"/>
                    <a:gd name="T3" fmla="*/ 73965 h 809868"/>
                    <a:gd name="T4" fmla="*/ 165166 w 1366596"/>
                    <a:gd name="T5" fmla="*/ 95720 h 809868"/>
                    <a:gd name="T6" fmla="*/ 878 w 1366596"/>
                    <a:gd name="T7" fmla="*/ 5057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603" name="Freeform 602"/>
                <p:cNvSpPr>
                  <a:spLocks/>
                </p:cNvSpPr>
                <p:nvPr/>
              </p:nvSpPr>
              <p:spPr bwMode="auto">
                <a:xfrm>
                  <a:off x="2419337" y="1724976"/>
                  <a:ext cx="253362" cy="95720"/>
                </a:xfrm>
                <a:custGeom>
                  <a:avLst/>
                  <a:gdLst>
                    <a:gd name="T0" fmla="*/ 249903 w 1348191"/>
                    <a:gd name="T1" fmla="*/ 0 h 791462"/>
                    <a:gd name="T2" fmla="*/ 253362 w 1348191"/>
                    <a:gd name="T3" fmla="*/ 46190 h 791462"/>
                    <a:gd name="T4" fmla="*/ 91660 w 1348191"/>
                    <a:gd name="T5" fmla="*/ 95720 h 791462"/>
                    <a:gd name="T6" fmla="*/ 0 w 1348191"/>
                    <a:gd name="T7" fmla="*/ 74016 h 791462"/>
                    <a:gd name="T8" fmla="*/ 249903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604" name="Straight Connector 603"/>
                <p:cNvCxnSpPr>
                  <a:cxnSpLocks noChangeShapeType="1"/>
                  <a:endCxn id="599" idx="2"/>
                </p:cNvCxnSpPr>
                <p:nvPr/>
              </p:nvCxnSpPr>
              <p:spPr bwMode="auto">
                <a:xfrm flipH="1" flipV="1">
                  <a:off x="2184881" y="1722161"/>
                  <a:ext cx="3780" cy="121057"/>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605" name="Straight Connector 604"/>
                <p:cNvCxnSpPr>
                  <a:cxnSpLocks noChangeShapeType="1"/>
                </p:cNvCxnSpPr>
                <p:nvPr/>
              </p:nvCxnSpPr>
              <p:spPr bwMode="auto">
                <a:xfrm flipH="1" flipV="1">
                  <a:off x="3379847" y="1727792"/>
                  <a:ext cx="3780" cy="121057"/>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48281" name="Group 48258"/>
            <p:cNvGrpSpPr>
              <a:grpSpLocks/>
            </p:cNvGrpSpPr>
            <p:nvPr/>
          </p:nvGrpSpPr>
          <p:grpSpPr bwMode="auto">
            <a:xfrm>
              <a:off x="6547479" y="3836935"/>
              <a:ext cx="514350" cy="1671638"/>
              <a:chOff x="6547479" y="3836935"/>
              <a:chExt cx="514350" cy="1671638"/>
            </a:xfrm>
          </p:grpSpPr>
          <p:sp>
            <p:nvSpPr>
              <p:cNvPr id="633" name="Rectangle 632"/>
              <p:cNvSpPr/>
              <p:nvPr/>
            </p:nvSpPr>
            <p:spPr bwMode="auto">
              <a:xfrm rot="10800000">
                <a:off x="6550526" y="3920772"/>
                <a:ext cx="498084" cy="629245"/>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34" name="Straight Connector 633"/>
              <p:cNvCxnSpPr/>
              <p:nvPr/>
            </p:nvCxnSpPr>
            <p:spPr bwMode="auto">
              <a:xfrm flipH="1">
                <a:off x="7060242" y="3994054"/>
                <a:ext cx="1587" cy="1366633"/>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286" name="Group 634"/>
              <p:cNvGrpSpPr>
                <a:grpSpLocks/>
              </p:cNvGrpSpPr>
              <p:nvPr/>
            </p:nvGrpSpPr>
            <p:grpSpPr bwMode="auto">
              <a:xfrm>
                <a:off x="6552627" y="5286665"/>
                <a:ext cx="507588" cy="221908"/>
                <a:chOff x="4128636" y="3606589"/>
                <a:chExt cx="568145" cy="338667"/>
              </a:xfrm>
            </p:grpSpPr>
            <p:sp>
              <p:nvSpPr>
                <p:cNvPr id="643" name="Oval 642"/>
                <p:cNvSpPr/>
                <p:nvPr/>
              </p:nvSpPr>
              <p:spPr>
                <a:xfrm>
                  <a:off x="4128205" y="3719558"/>
                  <a:ext cx="568606" cy="225284"/>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44" name="Rectangle 643"/>
                <p:cNvSpPr/>
                <p:nvPr/>
              </p:nvSpPr>
              <p:spPr>
                <a:xfrm>
                  <a:off x="4128205" y="3719558"/>
                  <a:ext cx="568606" cy="111431"/>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45" name="Oval 644"/>
                <p:cNvSpPr/>
                <p:nvPr/>
              </p:nvSpPr>
              <p:spPr>
                <a:xfrm>
                  <a:off x="4128205" y="3605704"/>
                  <a:ext cx="568606" cy="225286"/>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46" name="Straight Connector 645"/>
                <p:cNvCxnSpPr/>
                <p:nvPr/>
              </p:nvCxnSpPr>
              <p:spPr>
                <a:xfrm>
                  <a:off x="4696811" y="3719558"/>
                  <a:ext cx="0" cy="111431"/>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47" name="Straight Connector 646"/>
                <p:cNvCxnSpPr/>
                <p:nvPr/>
              </p:nvCxnSpPr>
              <p:spPr>
                <a:xfrm>
                  <a:off x="4128205" y="3719558"/>
                  <a:ext cx="0" cy="111431"/>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636" name="Rectangle 635"/>
              <p:cNvSpPr/>
              <p:nvPr/>
            </p:nvSpPr>
            <p:spPr bwMode="auto">
              <a:xfrm>
                <a:off x="6553829" y="4551184"/>
                <a:ext cx="496888" cy="812678"/>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38" name="Straight Connector 637"/>
              <p:cNvCxnSpPr/>
              <p:nvPr/>
            </p:nvCxnSpPr>
            <p:spPr bwMode="auto">
              <a:xfrm flipH="1">
                <a:off x="6547479" y="4001991"/>
                <a:ext cx="3175" cy="1452344"/>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289" name="Group 622"/>
              <p:cNvGrpSpPr>
                <a:grpSpLocks/>
              </p:cNvGrpSpPr>
              <p:nvPr/>
            </p:nvGrpSpPr>
            <p:grpSpPr bwMode="auto">
              <a:xfrm>
                <a:off x="6549992" y="3836935"/>
                <a:ext cx="503828" cy="248485"/>
                <a:chOff x="2183302" y="1564542"/>
                <a:chExt cx="1200154" cy="440314"/>
              </a:xfrm>
            </p:grpSpPr>
            <p:sp>
              <p:nvSpPr>
                <p:cNvPr id="624" name="Oval 623"/>
                <p:cNvSpPr/>
                <p:nvPr/>
              </p:nvSpPr>
              <p:spPr bwMode="auto">
                <a:xfrm flipV="1">
                  <a:off x="2188662" y="1691075"/>
                  <a:ext cx="1194966" cy="315014"/>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625" name="Rectangle 624"/>
                <p:cNvSpPr/>
                <p:nvPr/>
              </p:nvSpPr>
              <p:spPr bwMode="auto">
                <a:xfrm>
                  <a:off x="2184879" y="1736077"/>
                  <a:ext cx="1198749" cy="112505"/>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26" name="Oval 625"/>
                <p:cNvSpPr>
                  <a:spLocks noChangeArrowheads="1"/>
                </p:cNvSpPr>
                <p:nvPr/>
              </p:nvSpPr>
              <p:spPr bwMode="auto">
                <a:xfrm flipV="1">
                  <a:off x="2184879" y="1564508"/>
                  <a:ext cx="1194966" cy="315014"/>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627" name="Freeform 626"/>
                <p:cNvSpPr/>
                <p:nvPr/>
              </p:nvSpPr>
              <p:spPr bwMode="auto">
                <a:xfrm>
                  <a:off x="2491185" y="1671388"/>
                  <a:ext cx="582357" cy="157507"/>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28" name="Freeform 627"/>
                <p:cNvSpPr>
                  <a:spLocks/>
                </p:cNvSpPr>
                <p:nvPr/>
              </p:nvSpPr>
              <p:spPr bwMode="auto">
                <a:xfrm>
                  <a:off x="2430680" y="1629198"/>
                  <a:ext cx="703366" cy="112505"/>
                </a:xfrm>
                <a:custGeom>
                  <a:avLst/>
                  <a:gdLst>
                    <a:gd name="T0" fmla="*/ 0 w 3723451"/>
                    <a:gd name="T1" fmla="*/ 27524 h 932950"/>
                    <a:gd name="T2" fmla="*/ 123762 w 3723451"/>
                    <a:gd name="T3" fmla="*/ 324 h 932950"/>
                    <a:gd name="T4" fmla="*/ 350560 w 3723451"/>
                    <a:gd name="T5" fmla="*/ 62775 h 932950"/>
                    <a:gd name="T6" fmla="*/ 566927 w 3723451"/>
                    <a:gd name="T7" fmla="*/ 0 h 932950"/>
                    <a:gd name="T8" fmla="*/ 703366 w 3723451"/>
                    <a:gd name="T9" fmla="*/ 24980 h 932950"/>
                    <a:gd name="T10" fmla="*/ 601856 w 3723451"/>
                    <a:gd name="T11" fmla="*/ 55698 h 932950"/>
                    <a:gd name="T12" fmla="*/ 569173 w 3723451"/>
                    <a:gd name="T13" fmla="*/ 47416 h 932950"/>
                    <a:gd name="T14" fmla="*/ 354544 w 3723451"/>
                    <a:gd name="T15" fmla="*/ 112505 h 932950"/>
                    <a:gd name="T16" fmla="*/ 134425 w 3723451"/>
                    <a:gd name="T17" fmla="*/ 49811 h 932950"/>
                    <a:gd name="T18" fmla="*/ 98836 w 3723451"/>
                    <a:gd name="T19" fmla="*/ 56577 h 932950"/>
                    <a:gd name="T20" fmla="*/ 0 w 3723451"/>
                    <a:gd name="T21" fmla="*/ 27524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629" name="Freeform 628"/>
                <p:cNvSpPr>
                  <a:spLocks/>
                </p:cNvSpPr>
                <p:nvPr/>
              </p:nvSpPr>
              <p:spPr bwMode="auto">
                <a:xfrm>
                  <a:off x="2892028" y="1724827"/>
                  <a:ext cx="260925" cy="95629"/>
                </a:xfrm>
                <a:custGeom>
                  <a:avLst/>
                  <a:gdLst>
                    <a:gd name="T0" fmla="*/ 0 w 1366596"/>
                    <a:gd name="T1" fmla="*/ 0 h 809868"/>
                    <a:gd name="T2" fmla="*/ 260925 w 1366596"/>
                    <a:gd name="T3" fmla="*/ 73895 h 809868"/>
                    <a:gd name="T4" fmla="*/ 165165 w 1366596"/>
                    <a:gd name="T5" fmla="*/ 95629 h 809868"/>
                    <a:gd name="T6" fmla="*/ 878 w 1366596"/>
                    <a:gd name="T7" fmla="*/ 50531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630" name="Freeform 629"/>
                <p:cNvSpPr>
                  <a:spLocks/>
                </p:cNvSpPr>
                <p:nvPr/>
              </p:nvSpPr>
              <p:spPr bwMode="auto">
                <a:xfrm>
                  <a:off x="2419334" y="1727640"/>
                  <a:ext cx="253364" cy="92816"/>
                </a:xfrm>
                <a:custGeom>
                  <a:avLst/>
                  <a:gdLst>
                    <a:gd name="T0" fmla="*/ 249905 w 1348191"/>
                    <a:gd name="T1" fmla="*/ 0 h 791462"/>
                    <a:gd name="T2" fmla="*/ 253364 w 1348191"/>
                    <a:gd name="T3" fmla="*/ 44789 h 791462"/>
                    <a:gd name="T4" fmla="*/ 91661 w 1348191"/>
                    <a:gd name="T5" fmla="*/ 92816 h 791462"/>
                    <a:gd name="T6" fmla="*/ 0 w 1348191"/>
                    <a:gd name="T7" fmla="*/ 71770 h 791462"/>
                    <a:gd name="T8" fmla="*/ 249905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631" name="Straight Connector 630"/>
                <p:cNvCxnSpPr>
                  <a:cxnSpLocks noChangeShapeType="1"/>
                  <a:endCxn id="626" idx="2"/>
                </p:cNvCxnSpPr>
                <p:nvPr/>
              </p:nvCxnSpPr>
              <p:spPr bwMode="auto">
                <a:xfrm flipH="1" flipV="1">
                  <a:off x="2184879" y="1722015"/>
                  <a:ext cx="3783" cy="120942"/>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632" name="Straight Connector 631"/>
                <p:cNvCxnSpPr>
                  <a:cxnSpLocks noChangeShapeType="1"/>
                </p:cNvCxnSpPr>
                <p:nvPr/>
              </p:nvCxnSpPr>
              <p:spPr bwMode="auto">
                <a:xfrm flipH="1" flipV="1">
                  <a:off x="3379845" y="1730452"/>
                  <a:ext cx="3783" cy="12094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grpSp>
        <p:nvGrpSpPr>
          <p:cNvPr id="28" name="Group 27"/>
          <p:cNvGrpSpPr>
            <a:grpSpLocks/>
          </p:cNvGrpSpPr>
          <p:nvPr/>
        </p:nvGrpSpPr>
        <p:grpSpPr bwMode="auto">
          <a:xfrm>
            <a:off x="3905251" y="2476501"/>
            <a:ext cx="4416425" cy="2314575"/>
            <a:chOff x="2381956" y="2435173"/>
            <a:chExt cx="4415330" cy="2315048"/>
          </a:xfrm>
        </p:grpSpPr>
        <p:sp>
          <p:nvSpPr>
            <p:cNvPr id="391" name="Freeform 390"/>
            <p:cNvSpPr/>
            <p:nvPr/>
          </p:nvSpPr>
          <p:spPr>
            <a:xfrm>
              <a:off x="2381956" y="2439937"/>
              <a:ext cx="296789" cy="1743431"/>
            </a:xfrm>
            <a:custGeom>
              <a:avLst/>
              <a:gdLst>
                <a:gd name="connsiteX0" fmla="*/ 307275 w 307275"/>
                <a:gd name="connsiteY0" fmla="*/ 0 h 1659441"/>
                <a:gd name="connsiteX1" fmla="*/ 0 w 307275"/>
                <a:gd name="connsiteY1" fmla="*/ 0 h 1659441"/>
                <a:gd name="connsiteX2" fmla="*/ 0 w 307275"/>
                <a:gd name="connsiteY2" fmla="*/ 1659441 h 1659441"/>
                <a:gd name="connsiteX0" fmla="*/ 307275 w 307275"/>
                <a:gd name="connsiteY0" fmla="*/ 0 h 2015941"/>
                <a:gd name="connsiteX1" fmla="*/ 0 w 307275"/>
                <a:gd name="connsiteY1" fmla="*/ 0 h 2015941"/>
                <a:gd name="connsiteX2" fmla="*/ 0 w 307275"/>
                <a:gd name="connsiteY2" fmla="*/ 2015941 h 2015941"/>
                <a:gd name="connsiteX0" fmla="*/ 228538 w 228538"/>
                <a:gd name="connsiteY0" fmla="*/ 0 h 2022548"/>
                <a:gd name="connsiteX1" fmla="*/ 0 w 228538"/>
                <a:gd name="connsiteY1" fmla="*/ 6607 h 2022548"/>
                <a:gd name="connsiteX2" fmla="*/ 0 w 228538"/>
                <a:gd name="connsiteY2" fmla="*/ 2022548 h 2022548"/>
              </a:gdLst>
              <a:ahLst/>
              <a:cxnLst>
                <a:cxn ang="0">
                  <a:pos x="connsiteX0" y="connsiteY0"/>
                </a:cxn>
                <a:cxn ang="0">
                  <a:pos x="connsiteX1" y="connsiteY1"/>
                </a:cxn>
                <a:cxn ang="0">
                  <a:pos x="connsiteX2" y="connsiteY2"/>
                </a:cxn>
              </a:cxnLst>
              <a:rect l="l" t="t" r="r" b="b"/>
              <a:pathLst>
                <a:path w="228538" h="2022548">
                  <a:moveTo>
                    <a:pt x="228538" y="0"/>
                  </a:moveTo>
                  <a:lnTo>
                    <a:pt x="0" y="6607"/>
                  </a:lnTo>
                  <a:lnTo>
                    <a:pt x="0" y="2022548"/>
                  </a:lnTo>
                </a:path>
              </a:pathLst>
            </a:cu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dirty="0">
                <a:solidFill>
                  <a:srgbClr val="CC0000"/>
                </a:solidFill>
              </a:endParaRPr>
            </a:p>
          </p:txBody>
        </p:sp>
        <p:sp>
          <p:nvSpPr>
            <p:cNvPr id="392" name="Freeform 391"/>
            <p:cNvSpPr/>
            <p:nvPr/>
          </p:nvSpPr>
          <p:spPr>
            <a:xfrm flipH="1">
              <a:off x="6411620" y="2435173"/>
              <a:ext cx="385666" cy="2300758"/>
            </a:xfrm>
            <a:custGeom>
              <a:avLst/>
              <a:gdLst>
                <a:gd name="connsiteX0" fmla="*/ 307275 w 307275"/>
                <a:gd name="connsiteY0" fmla="*/ 0 h 1659441"/>
                <a:gd name="connsiteX1" fmla="*/ 0 w 307275"/>
                <a:gd name="connsiteY1" fmla="*/ 0 h 1659441"/>
                <a:gd name="connsiteX2" fmla="*/ 0 w 307275"/>
                <a:gd name="connsiteY2" fmla="*/ 1659441 h 1659441"/>
                <a:gd name="connsiteX0" fmla="*/ 307275 w 307275"/>
                <a:gd name="connsiteY0" fmla="*/ 0 h 2117725"/>
                <a:gd name="connsiteX1" fmla="*/ 0 w 307275"/>
                <a:gd name="connsiteY1" fmla="*/ 0 h 2117725"/>
                <a:gd name="connsiteX2" fmla="*/ 0 w 307275"/>
                <a:gd name="connsiteY2" fmla="*/ 2117725 h 2117725"/>
              </a:gdLst>
              <a:ahLst/>
              <a:cxnLst>
                <a:cxn ang="0">
                  <a:pos x="connsiteX0" y="connsiteY0"/>
                </a:cxn>
                <a:cxn ang="0">
                  <a:pos x="connsiteX1" y="connsiteY1"/>
                </a:cxn>
                <a:cxn ang="0">
                  <a:pos x="connsiteX2" y="connsiteY2"/>
                </a:cxn>
              </a:cxnLst>
              <a:rect l="l" t="t" r="r" b="b"/>
              <a:pathLst>
                <a:path w="307275" h="2117725">
                  <a:moveTo>
                    <a:pt x="307275" y="0"/>
                  </a:moveTo>
                  <a:lnTo>
                    <a:pt x="0" y="0"/>
                  </a:lnTo>
                  <a:lnTo>
                    <a:pt x="0" y="2117725"/>
                  </a:lnTo>
                </a:path>
              </a:pathLst>
            </a:cu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dirty="0"/>
            </a:p>
          </p:txBody>
        </p:sp>
        <p:cxnSp>
          <p:nvCxnSpPr>
            <p:cNvPr id="393" name="Straight Arrow Connector 392"/>
            <p:cNvCxnSpPr/>
            <p:nvPr/>
          </p:nvCxnSpPr>
          <p:spPr>
            <a:xfrm flipV="1">
              <a:off x="5791061" y="2687638"/>
              <a:ext cx="7936" cy="2062583"/>
            </a:xfrm>
            <a:prstGeom prst="straightConnector1">
              <a:avLst/>
            </a:pr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94" name="Straight Arrow Connector 393"/>
            <p:cNvCxnSpPr/>
            <p:nvPr/>
          </p:nvCxnSpPr>
          <p:spPr>
            <a:xfrm flipV="1">
              <a:off x="4599144" y="2708279"/>
              <a:ext cx="17458" cy="2037179"/>
            </a:xfrm>
            <a:prstGeom prst="straightConnector1">
              <a:avLst/>
            </a:pr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95" name="Straight Arrow Connector 394"/>
            <p:cNvCxnSpPr/>
            <p:nvPr/>
          </p:nvCxnSpPr>
          <p:spPr>
            <a:xfrm flipH="1" flipV="1">
              <a:off x="3807178" y="2762265"/>
              <a:ext cx="9523" cy="1983193"/>
            </a:xfrm>
            <a:prstGeom prst="straightConnector1">
              <a:avLst/>
            </a:pr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grpSp>
      <p:sp>
        <p:nvSpPr>
          <p:cNvPr id="48143" name="Text Box 167"/>
          <p:cNvSpPr txBox="1">
            <a:spLocks noChangeArrowheads="1"/>
          </p:cNvSpPr>
          <p:nvPr/>
        </p:nvSpPr>
        <p:spPr bwMode="auto">
          <a:xfrm>
            <a:off x="4213762" y="128655"/>
            <a:ext cx="428835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4000" dirty="0">
                <a:solidFill>
                  <a:srgbClr val="000099"/>
                </a:solidFill>
                <a:latin typeface="+mj-ea"/>
                <a:ea typeface="+mj-ea"/>
              </a:rPr>
              <a:t>逻辑集中控制平面</a:t>
            </a:r>
          </a:p>
        </p:txBody>
      </p:sp>
      <p:grpSp>
        <p:nvGrpSpPr>
          <p:cNvPr id="24" name="Group 23"/>
          <p:cNvGrpSpPr>
            <a:grpSpLocks/>
          </p:cNvGrpSpPr>
          <p:nvPr/>
        </p:nvGrpSpPr>
        <p:grpSpPr bwMode="auto">
          <a:xfrm>
            <a:off x="3579813" y="4687889"/>
            <a:ext cx="4957762" cy="693737"/>
            <a:chOff x="2055070" y="4690247"/>
            <a:chExt cx="4956877" cy="694339"/>
          </a:xfrm>
        </p:grpSpPr>
        <p:grpSp>
          <p:nvGrpSpPr>
            <p:cNvPr id="48242" name="Group 554"/>
            <p:cNvGrpSpPr>
              <a:grpSpLocks/>
            </p:cNvGrpSpPr>
            <p:nvPr/>
          </p:nvGrpSpPr>
          <p:grpSpPr bwMode="auto">
            <a:xfrm>
              <a:off x="3605320" y="5055434"/>
              <a:ext cx="430131" cy="329152"/>
              <a:chOff x="2931664" y="3912603"/>
              <a:chExt cx="430450" cy="329314"/>
            </a:xfrm>
          </p:grpSpPr>
          <p:sp>
            <p:nvSpPr>
              <p:cNvPr id="558" name="Rectangle 557"/>
              <p:cNvSpPr/>
              <p:nvPr/>
            </p:nvSpPr>
            <p:spPr>
              <a:xfrm>
                <a:off x="2936890" y="3912858"/>
                <a:ext cx="425689" cy="329059"/>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59" name="Straight Connector 558"/>
              <p:cNvCxnSpPr/>
              <p:nvPr/>
            </p:nvCxnSpPr>
            <p:spPr>
              <a:xfrm>
                <a:off x="2932124" y="4005058"/>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560" name="Straight Connector 559"/>
              <p:cNvCxnSpPr/>
              <p:nvPr/>
            </p:nvCxnSpPr>
            <p:spPr>
              <a:xfrm>
                <a:off x="2932124" y="4068645"/>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561" name="Straight Connector 560"/>
              <p:cNvCxnSpPr>
                <a:stCxn id="558" idx="2"/>
              </p:cNvCxnSpPr>
              <p:nvPr/>
            </p:nvCxnSpPr>
            <p:spPr>
              <a:xfrm flipH="1" flipV="1">
                <a:off x="3148146" y="4005058"/>
                <a:ext cx="1589" cy="236859"/>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243" name="Group 582"/>
            <p:cNvGrpSpPr>
              <a:grpSpLocks/>
            </p:cNvGrpSpPr>
            <p:nvPr/>
          </p:nvGrpSpPr>
          <p:grpSpPr bwMode="auto">
            <a:xfrm>
              <a:off x="4387957" y="5055368"/>
              <a:ext cx="430131" cy="329152"/>
              <a:chOff x="2931664" y="3912603"/>
              <a:chExt cx="430450" cy="329314"/>
            </a:xfrm>
          </p:grpSpPr>
          <p:sp>
            <p:nvSpPr>
              <p:cNvPr id="585" name="Rectangle 584"/>
              <p:cNvSpPr/>
              <p:nvPr/>
            </p:nvSpPr>
            <p:spPr>
              <a:xfrm>
                <a:off x="2936750" y="3912924"/>
                <a:ext cx="425689" cy="329059"/>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86" name="Straight Connector 585"/>
              <p:cNvCxnSpPr/>
              <p:nvPr/>
            </p:nvCxnSpPr>
            <p:spPr>
              <a:xfrm>
                <a:off x="2931985" y="4005125"/>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587" name="Straight Connector 586"/>
              <p:cNvCxnSpPr/>
              <p:nvPr/>
            </p:nvCxnSpPr>
            <p:spPr>
              <a:xfrm>
                <a:off x="2931985" y="4068711"/>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588" name="Straight Connector 587"/>
              <p:cNvCxnSpPr>
                <a:stCxn id="585" idx="2"/>
              </p:cNvCxnSpPr>
              <p:nvPr/>
            </p:nvCxnSpPr>
            <p:spPr>
              <a:xfrm flipH="1" flipV="1">
                <a:off x="3148007" y="4005125"/>
                <a:ext cx="1588" cy="236859"/>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244" name="Group 609"/>
            <p:cNvGrpSpPr>
              <a:grpSpLocks/>
            </p:cNvGrpSpPr>
            <p:nvPr/>
          </p:nvGrpSpPr>
          <p:grpSpPr bwMode="auto">
            <a:xfrm>
              <a:off x="5591804" y="5053093"/>
              <a:ext cx="430212" cy="328614"/>
              <a:chOff x="2932186" y="3913304"/>
              <a:chExt cx="430531" cy="328775"/>
            </a:xfrm>
          </p:grpSpPr>
          <p:sp>
            <p:nvSpPr>
              <p:cNvPr id="612" name="Rectangle 611"/>
              <p:cNvSpPr/>
              <p:nvPr/>
            </p:nvSpPr>
            <p:spPr>
              <a:xfrm>
                <a:off x="2936535" y="3912722"/>
                <a:ext cx="425689" cy="329058"/>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13" name="Straight Connector 612"/>
              <p:cNvCxnSpPr/>
              <p:nvPr/>
            </p:nvCxnSpPr>
            <p:spPr>
              <a:xfrm>
                <a:off x="2931771" y="4004922"/>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2931771" y="4068509"/>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615" name="Straight Connector 614"/>
              <p:cNvCxnSpPr>
                <a:stCxn id="612" idx="2"/>
              </p:cNvCxnSpPr>
              <p:nvPr/>
            </p:nvCxnSpPr>
            <p:spPr>
              <a:xfrm flipH="1" flipV="1">
                <a:off x="3147792" y="4004922"/>
                <a:ext cx="1588" cy="236858"/>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245" name="Group 636"/>
            <p:cNvGrpSpPr>
              <a:grpSpLocks/>
            </p:cNvGrpSpPr>
            <p:nvPr/>
          </p:nvGrpSpPr>
          <p:grpSpPr bwMode="auto">
            <a:xfrm>
              <a:off x="6581816" y="5045656"/>
              <a:ext cx="430131" cy="329465"/>
              <a:chOff x="2931664" y="3912603"/>
              <a:chExt cx="430450" cy="329314"/>
            </a:xfrm>
          </p:grpSpPr>
          <p:sp>
            <p:nvSpPr>
              <p:cNvPr id="639" name="Rectangle 638"/>
              <p:cNvSpPr/>
              <p:nvPr/>
            </p:nvSpPr>
            <p:spPr>
              <a:xfrm>
                <a:off x="2936425" y="3913102"/>
                <a:ext cx="425689" cy="328747"/>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40" name="Straight Connector 639"/>
              <p:cNvCxnSpPr/>
              <p:nvPr/>
            </p:nvCxnSpPr>
            <p:spPr>
              <a:xfrm>
                <a:off x="2931660" y="4005215"/>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2931660" y="4067152"/>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642" name="Straight Connector 641"/>
              <p:cNvCxnSpPr>
                <a:stCxn id="639" idx="2"/>
              </p:cNvCxnSpPr>
              <p:nvPr/>
            </p:nvCxnSpPr>
            <p:spPr>
              <a:xfrm flipH="1" flipV="1">
                <a:off x="3147681" y="4005215"/>
                <a:ext cx="1588" cy="236634"/>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246" name="Group 554"/>
            <p:cNvGrpSpPr>
              <a:grpSpLocks/>
            </p:cNvGrpSpPr>
            <p:nvPr/>
          </p:nvGrpSpPr>
          <p:grpSpPr bwMode="auto">
            <a:xfrm>
              <a:off x="2055070" y="4690247"/>
              <a:ext cx="675320" cy="521222"/>
              <a:chOff x="2931664" y="3912603"/>
              <a:chExt cx="430450" cy="329314"/>
            </a:xfrm>
          </p:grpSpPr>
          <p:sp>
            <p:nvSpPr>
              <p:cNvPr id="358" name="Rectangle 357"/>
              <p:cNvSpPr/>
              <p:nvPr/>
            </p:nvSpPr>
            <p:spPr>
              <a:xfrm>
                <a:off x="2936722" y="3913607"/>
                <a:ext cx="425923" cy="328266"/>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59" name="Straight Connector 358"/>
              <p:cNvCxnSpPr/>
              <p:nvPr/>
            </p:nvCxnSpPr>
            <p:spPr>
              <a:xfrm>
                <a:off x="2932675" y="4004959"/>
                <a:ext cx="424911"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360" name="Straight Connector 359"/>
              <p:cNvCxnSpPr/>
              <p:nvPr/>
            </p:nvCxnSpPr>
            <p:spPr>
              <a:xfrm>
                <a:off x="2932675" y="4069207"/>
                <a:ext cx="424911"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361" name="Straight Connector 360"/>
              <p:cNvCxnSpPr>
                <a:stCxn id="358" idx="2"/>
              </p:cNvCxnSpPr>
              <p:nvPr/>
            </p:nvCxnSpPr>
            <p:spPr>
              <a:xfrm flipH="1" flipV="1">
                <a:off x="3148166" y="4004959"/>
                <a:ext cx="1011" cy="236914"/>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grpSp>
        <p:nvGrpSpPr>
          <p:cNvPr id="48147" name="Group 347"/>
          <p:cNvGrpSpPr>
            <a:grpSpLocks/>
          </p:cNvGrpSpPr>
          <p:nvPr/>
        </p:nvGrpSpPr>
        <p:grpSpPr bwMode="auto">
          <a:xfrm>
            <a:off x="7380288" y="5943600"/>
            <a:ext cx="588962" cy="242888"/>
            <a:chOff x="1871277" y="1576300"/>
            <a:chExt cx="1128371" cy="437861"/>
          </a:xfrm>
        </p:grpSpPr>
        <p:sp>
          <p:nvSpPr>
            <p:cNvPr id="363" name="Oval 362"/>
            <p:cNvSpPr>
              <a:spLocks noChangeArrowheads="1"/>
            </p:cNvSpPr>
            <p:nvPr/>
          </p:nvSpPr>
          <p:spPr bwMode="auto">
            <a:xfrm flipV="1">
              <a:off x="1874317" y="1693636"/>
              <a:ext cx="1125331" cy="320525"/>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364" name="Rectangle 363"/>
            <p:cNvSpPr/>
            <p:nvPr/>
          </p:nvSpPr>
          <p:spPr bwMode="auto">
            <a:xfrm>
              <a:off x="1871277" y="1739425"/>
              <a:ext cx="1128371" cy="11733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65" name="Oval 364"/>
            <p:cNvSpPr>
              <a:spLocks noChangeArrowheads="1"/>
            </p:cNvSpPr>
            <p:nvPr/>
          </p:nvSpPr>
          <p:spPr bwMode="auto">
            <a:xfrm flipV="1">
              <a:off x="1871277" y="1576300"/>
              <a:ext cx="1125331" cy="320525"/>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366" name="Freeform 365"/>
            <p:cNvSpPr/>
            <p:nvPr/>
          </p:nvSpPr>
          <p:spPr bwMode="auto">
            <a:xfrm>
              <a:off x="2160212" y="1673602"/>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67" name="Freeform 366"/>
            <p:cNvSpPr>
              <a:spLocks/>
            </p:cNvSpPr>
            <p:nvPr/>
          </p:nvSpPr>
          <p:spPr bwMode="auto">
            <a:xfrm>
              <a:off x="2102426" y="1633537"/>
              <a:ext cx="663033" cy="111612"/>
            </a:xfrm>
            <a:custGeom>
              <a:avLst/>
              <a:gdLst>
                <a:gd name="T0" fmla="*/ 0 w 3723451"/>
                <a:gd name="T1" fmla="*/ 27306 h 932950"/>
                <a:gd name="T2" fmla="*/ 116665 w 3723451"/>
                <a:gd name="T3" fmla="*/ 322 h 932950"/>
                <a:gd name="T4" fmla="*/ 330457 w 3723451"/>
                <a:gd name="T5" fmla="*/ 62277 h 932950"/>
                <a:gd name="T6" fmla="*/ 534418 w 3723451"/>
                <a:gd name="T7" fmla="*/ 0 h 932950"/>
                <a:gd name="T8" fmla="*/ 663033 w 3723451"/>
                <a:gd name="T9" fmla="*/ 24782 h 932950"/>
                <a:gd name="T10" fmla="*/ 567343 w 3723451"/>
                <a:gd name="T11" fmla="*/ 55256 h 932950"/>
                <a:gd name="T12" fmla="*/ 536535 w 3723451"/>
                <a:gd name="T13" fmla="*/ 47040 h 932950"/>
                <a:gd name="T14" fmla="*/ 334214 w 3723451"/>
                <a:gd name="T15" fmla="*/ 111612 h 932950"/>
                <a:gd name="T16" fmla="*/ 126717 w 3723451"/>
                <a:gd name="T17" fmla="*/ 49415 h 932950"/>
                <a:gd name="T18" fmla="*/ 93168 w 3723451"/>
                <a:gd name="T19" fmla="*/ 56128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68" name="Freeform 367"/>
            <p:cNvSpPr>
              <a:spLocks/>
            </p:cNvSpPr>
            <p:nvPr/>
          </p:nvSpPr>
          <p:spPr bwMode="auto">
            <a:xfrm>
              <a:off x="2537350" y="1727978"/>
              <a:ext cx="243315" cy="97302"/>
            </a:xfrm>
            <a:custGeom>
              <a:avLst/>
              <a:gdLst>
                <a:gd name="T0" fmla="*/ 0 w 1366596"/>
                <a:gd name="T1" fmla="*/ 0 h 809868"/>
                <a:gd name="T2" fmla="*/ 243315 w 1366596"/>
                <a:gd name="T3" fmla="*/ 75188 h 809868"/>
                <a:gd name="T4" fmla="*/ 154017 w 1366596"/>
                <a:gd name="T5" fmla="*/ 97302 h 809868"/>
                <a:gd name="T6" fmla="*/ 819 w 1366596"/>
                <a:gd name="T7" fmla="*/ 5141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69" name="Freeform 368"/>
            <p:cNvSpPr>
              <a:spLocks/>
            </p:cNvSpPr>
            <p:nvPr/>
          </p:nvSpPr>
          <p:spPr bwMode="auto">
            <a:xfrm>
              <a:off x="2090260" y="1730839"/>
              <a:ext cx="240272" cy="97302"/>
            </a:xfrm>
            <a:custGeom>
              <a:avLst/>
              <a:gdLst>
                <a:gd name="T0" fmla="*/ 236992 w 1348191"/>
                <a:gd name="T1" fmla="*/ 0 h 791462"/>
                <a:gd name="T2" fmla="*/ 240272 w 1348191"/>
                <a:gd name="T3" fmla="*/ 46954 h 791462"/>
                <a:gd name="T4" fmla="*/ 86924 w 1348191"/>
                <a:gd name="T5" fmla="*/ 97302 h 791462"/>
                <a:gd name="T6" fmla="*/ 0 w 1348191"/>
                <a:gd name="T7" fmla="*/ 75239 h 791462"/>
                <a:gd name="T8" fmla="*/ 23699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370" name="Straight Connector 369"/>
            <p:cNvCxnSpPr>
              <a:cxnSpLocks noChangeShapeType="1"/>
              <a:endCxn id="365" idx="2"/>
            </p:cNvCxnSpPr>
            <p:nvPr/>
          </p:nvCxnSpPr>
          <p:spPr bwMode="auto">
            <a:xfrm flipH="1" flipV="1">
              <a:off x="1871277" y="1736563"/>
              <a:ext cx="3040" cy="123060"/>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71" name="Straight Connector 370"/>
            <p:cNvCxnSpPr>
              <a:cxnSpLocks noChangeShapeType="1"/>
            </p:cNvCxnSpPr>
            <p:nvPr/>
          </p:nvCxnSpPr>
          <p:spPr bwMode="auto">
            <a:xfrm flipH="1" flipV="1">
              <a:off x="2996608" y="1733702"/>
              <a:ext cx="3040" cy="123058"/>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8148" name="Group 347"/>
          <p:cNvGrpSpPr>
            <a:grpSpLocks/>
          </p:cNvGrpSpPr>
          <p:nvPr/>
        </p:nvGrpSpPr>
        <p:grpSpPr bwMode="auto">
          <a:xfrm>
            <a:off x="5899151" y="5802314"/>
            <a:ext cx="588963" cy="242887"/>
            <a:chOff x="1871277" y="1576300"/>
            <a:chExt cx="1128371" cy="437861"/>
          </a:xfrm>
        </p:grpSpPr>
        <p:sp>
          <p:nvSpPr>
            <p:cNvPr id="373" name="Oval 372"/>
            <p:cNvSpPr>
              <a:spLocks noChangeArrowheads="1"/>
            </p:cNvSpPr>
            <p:nvPr/>
          </p:nvSpPr>
          <p:spPr bwMode="auto">
            <a:xfrm flipV="1">
              <a:off x="1874319" y="1693635"/>
              <a:ext cx="1125329" cy="320526"/>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374" name="Rectangle 373"/>
            <p:cNvSpPr/>
            <p:nvPr/>
          </p:nvSpPr>
          <p:spPr bwMode="auto">
            <a:xfrm>
              <a:off x="1871277" y="1739424"/>
              <a:ext cx="1128371" cy="11733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5" name="Oval 374"/>
            <p:cNvSpPr>
              <a:spLocks noChangeArrowheads="1"/>
            </p:cNvSpPr>
            <p:nvPr/>
          </p:nvSpPr>
          <p:spPr bwMode="auto">
            <a:xfrm flipV="1">
              <a:off x="1871277" y="1576300"/>
              <a:ext cx="1125329" cy="320526"/>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376" name="Freeform 375"/>
            <p:cNvSpPr/>
            <p:nvPr/>
          </p:nvSpPr>
          <p:spPr bwMode="auto">
            <a:xfrm>
              <a:off x="2160214" y="1673603"/>
              <a:ext cx="547457"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7" name="Freeform 376"/>
            <p:cNvSpPr>
              <a:spLocks/>
            </p:cNvSpPr>
            <p:nvPr/>
          </p:nvSpPr>
          <p:spPr bwMode="auto">
            <a:xfrm>
              <a:off x="2102426" y="1633537"/>
              <a:ext cx="663031" cy="111611"/>
            </a:xfrm>
            <a:custGeom>
              <a:avLst/>
              <a:gdLst>
                <a:gd name="T0" fmla="*/ 0 w 3723451"/>
                <a:gd name="T1" fmla="*/ 27306 h 932950"/>
                <a:gd name="T2" fmla="*/ 116665 w 3723451"/>
                <a:gd name="T3" fmla="*/ 322 h 932950"/>
                <a:gd name="T4" fmla="*/ 330456 w 3723451"/>
                <a:gd name="T5" fmla="*/ 62276 h 932950"/>
                <a:gd name="T6" fmla="*/ 534416 w 3723451"/>
                <a:gd name="T7" fmla="*/ 0 h 932950"/>
                <a:gd name="T8" fmla="*/ 663031 w 3723451"/>
                <a:gd name="T9" fmla="*/ 24782 h 932950"/>
                <a:gd name="T10" fmla="*/ 567342 w 3723451"/>
                <a:gd name="T11" fmla="*/ 55255 h 932950"/>
                <a:gd name="T12" fmla="*/ 536534 w 3723451"/>
                <a:gd name="T13" fmla="*/ 47039 h 932950"/>
                <a:gd name="T14" fmla="*/ 334213 w 3723451"/>
                <a:gd name="T15" fmla="*/ 111611 h 932950"/>
                <a:gd name="T16" fmla="*/ 126716 w 3723451"/>
                <a:gd name="T17" fmla="*/ 49415 h 932950"/>
                <a:gd name="T18" fmla="*/ 93168 w 3723451"/>
                <a:gd name="T19" fmla="*/ 56127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78" name="Freeform 377"/>
            <p:cNvSpPr>
              <a:spLocks/>
            </p:cNvSpPr>
            <p:nvPr/>
          </p:nvSpPr>
          <p:spPr bwMode="auto">
            <a:xfrm>
              <a:off x="2537351" y="1727977"/>
              <a:ext cx="243314" cy="97303"/>
            </a:xfrm>
            <a:custGeom>
              <a:avLst/>
              <a:gdLst>
                <a:gd name="T0" fmla="*/ 0 w 1366596"/>
                <a:gd name="T1" fmla="*/ 0 h 809868"/>
                <a:gd name="T2" fmla="*/ 243314 w 1366596"/>
                <a:gd name="T3" fmla="*/ 75189 h 809868"/>
                <a:gd name="T4" fmla="*/ 154017 w 1366596"/>
                <a:gd name="T5" fmla="*/ 97303 h 809868"/>
                <a:gd name="T6" fmla="*/ 819 w 1366596"/>
                <a:gd name="T7" fmla="*/ 5141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79" name="Freeform 378"/>
            <p:cNvSpPr>
              <a:spLocks/>
            </p:cNvSpPr>
            <p:nvPr/>
          </p:nvSpPr>
          <p:spPr bwMode="auto">
            <a:xfrm>
              <a:off x="2090260" y="1730839"/>
              <a:ext cx="240274" cy="97303"/>
            </a:xfrm>
            <a:custGeom>
              <a:avLst/>
              <a:gdLst>
                <a:gd name="T0" fmla="*/ 236994 w 1348191"/>
                <a:gd name="T1" fmla="*/ 0 h 791462"/>
                <a:gd name="T2" fmla="*/ 240274 w 1348191"/>
                <a:gd name="T3" fmla="*/ 46954 h 791462"/>
                <a:gd name="T4" fmla="*/ 86925 w 1348191"/>
                <a:gd name="T5" fmla="*/ 97303 h 791462"/>
                <a:gd name="T6" fmla="*/ 0 w 1348191"/>
                <a:gd name="T7" fmla="*/ 75240 h 791462"/>
                <a:gd name="T8" fmla="*/ 236994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380" name="Straight Connector 379"/>
            <p:cNvCxnSpPr>
              <a:cxnSpLocks noChangeShapeType="1"/>
              <a:endCxn id="375" idx="2"/>
            </p:cNvCxnSpPr>
            <p:nvPr/>
          </p:nvCxnSpPr>
          <p:spPr bwMode="auto">
            <a:xfrm flipH="1" flipV="1">
              <a:off x="1871277" y="1736563"/>
              <a:ext cx="3042" cy="123058"/>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81" name="Straight Connector 380"/>
            <p:cNvCxnSpPr>
              <a:cxnSpLocks noChangeShapeType="1"/>
            </p:cNvCxnSpPr>
            <p:nvPr/>
          </p:nvCxnSpPr>
          <p:spPr bwMode="auto">
            <a:xfrm flipH="1" flipV="1">
              <a:off x="2996606" y="1733700"/>
              <a:ext cx="3042" cy="123060"/>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8149" name="Group 347"/>
          <p:cNvGrpSpPr>
            <a:grpSpLocks/>
          </p:cNvGrpSpPr>
          <p:nvPr/>
        </p:nvGrpSpPr>
        <p:grpSpPr bwMode="auto">
          <a:xfrm>
            <a:off x="6691313" y="6262689"/>
            <a:ext cx="588962" cy="242887"/>
            <a:chOff x="1871277" y="1576300"/>
            <a:chExt cx="1128371" cy="437861"/>
          </a:xfrm>
        </p:grpSpPr>
        <p:sp>
          <p:nvSpPr>
            <p:cNvPr id="402" name="Oval 401"/>
            <p:cNvSpPr>
              <a:spLocks noChangeArrowheads="1"/>
            </p:cNvSpPr>
            <p:nvPr/>
          </p:nvSpPr>
          <p:spPr bwMode="auto">
            <a:xfrm flipV="1">
              <a:off x="1874317" y="1693635"/>
              <a:ext cx="1125331" cy="320526"/>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407" name="Rectangle 406"/>
            <p:cNvSpPr/>
            <p:nvPr/>
          </p:nvSpPr>
          <p:spPr bwMode="auto">
            <a:xfrm>
              <a:off x="1871277" y="1739424"/>
              <a:ext cx="1128371" cy="11733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12" name="Oval 411"/>
            <p:cNvSpPr>
              <a:spLocks noChangeArrowheads="1"/>
            </p:cNvSpPr>
            <p:nvPr/>
          </p:nvSpPr>
          <p:spPr bwMode="auto">
            <a:xfrm flipV="1">
              <a:off x="1871277" y="1576300"/>
              <a:ext cx="1125331" cy="320526"/>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417" name="Freeform 416"/>
            <p:cNvSpPr/>
            <p:nvPr/>
          </p:nvSpPr>
          <p:spPr bwMode="auto">
            <a:xfrm>
              <a:off x="2160212" y="1673603"/>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22" name="Freeform 421"/>
            <p:cNvSpPr>
              <a:spLocks/>
            </p:cNvSpPr>
            <p:nvPr/>
          </p:nvSpPr>
          <p:spPr bwMode="auto">
            <a:xfrm>
              <a:off x="2102426" y="1633537"/>
              <a:ext cx="663033" cy="111611"/>
            </a:xfrm>
            <a:custGeom>
              <a:avLst/>
              <a:gdLst>
                <a:gd name="T0" fmla="*/ 0 w 3723451"/>
                <a:gd name="T1" fmla="*/ 27306 h 932950"/>
                <a:gd name="T2" fmla="*/ 116665 w 3723451"/>
                <a:gd name="T3" fmla="*/ 322 h 932950"/>
                <a:gd name="T4" fmla="*/ 330457 w 3723451"/>
                <a:gd name="T5" fmla="*/ 62276 h 932950"/>
                <a:gd name="T6" fmla="*/ 534418 w 3723451"/>
                <a:gd name="T7" fmla="*/ 0 h 932950"/>
                <a:gd name="T8" fmla="*/ 663033 w 3723451"/>
                <a:gd name="T9" fmla="*/ 24782 h 932950"/>
                <a:gd name="T10" fmla="*/ 567343 w 3723451"/>
                <a:gd name="T11" fmla="*/ 55255 h 932950"/>
                <a:gd name="T12" fmla="*/ 536535 w 3723451"/>
                <a:gd name="T13" fmla="*/ 47039 h 932950"/>
                <a:gd name="T14" fmla="*/ 334214 w 3723451"/>
                <a:gd name="T15" fmla="*/ 111611 h 932950"/>
                <a:gd name="T16" fmla="*/ 126717 w 3723451"/>
                <a:gd name="T17" fmla="*/ 49415 h 932950"/>
                <a:gd name="T18" fmla="*/ 93168 w 3723451"/>
                <a:gd name="T19" fmla="*/ 56127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427" name="Freeform 426"/>
            <p:cNvSpPr>
              <a:spLocks/>
            </p:cNvSpPr>
            <p:nvPr/>
          </p:nvSpPr>
          <p:spPr bwMode="auto">
            <a:xfrm>
              <a:off x="2537350" y="1727977"/>
              <a:ext cx="243315" cy="97303"/>
            </a:xfrm>
            <a:custGeom>
              <a:avLst/>
              <a:gdLst>
                <a:gd name="T0" fmla="*/ 0 w 1366596"/>
                <a:gd name="T1" fmla="*/ 0 h 809868"/>
                <a:gd name="T2" fmla="*/ 243315 w 1366596"/>
                <a:gd name="T3" fmla="*/ 75189 h 809868"/>
                <a:gd name="T4" fmla="*/ 154017 w 1366596"/>
                <a:gd name="T5" fmla="*/ 97303 h 809868"/>
                <a:gd name="T6" fmla="*/ 819 w 1366596"/>
                <a:gd name="T7" fmla="*/ 5141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428" name="Freeform 427"/>
            <p:cNvSpPr>
              <a:spLocks/>
            </p:cNvSpPr>
            <p:nvPr/>
          </p:nvSpPr>
          <p:spPr bwMode="auto">
            <a:xfrm>
              <a:off x="2090260" y="1730839"/>
              <a:ext cx="240272" cy="97303"/>
            </a:xfrm>
            <a:custGeom>
              <a:avLst/>
              <a:gdLst>
                <a:gd name="T0" fmla="*/ 236992 w 1348191"/>
                <a:gd name="T1" fmla="*/ 0 h 791462"/>
                <a:gd name="T2" fmla="*/ 240272 w 1348191"/>
                <a:gd name="T3" fmla="*/ 46954 h 791462"/>
                <a:gd name="T4" fmla="*/ 86924 w 1348191"/>
                <a:gd name="T5" fmla="*/ 97303 h 791462"/>
                <a:gd name="T6" fmla="*/ 0 w 1348191"/>
                <a:gd name="T7" fmla="*/ 75240 h 791462"/>
                <a:gd name="T8" fmla="*/ 23699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429" name="Straight Connector 428"/>
            <p:cNvCxnSpPr>
              <a:cxnSpLocks noChangeShapeType="1"/>
              <a:endCxn id="412" idx="2"/>
            </p:cNvCxnSpPr>
            <p:nvPr/>
          </p:nvCxnSpPr>
          <p:spPr bwMode="auto">
            <a:xfrm flipH="1" flipV="1">
              <a:off x="1871277" y="1736563"/>
              <a:ext cx="3040" cy="123058"/>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30" name="Straight Connector 429"/>
            <p:cNvCxnSpPr>
              <a:cxnSpLocks noChangeShapeType="1"/>
            </p:cNvCxnSpPr>
            <p:nvPr/>
          </p:nvCxnSpPr>
          <p:spPr bwMode="auto">
            <a:xfrm flipH="1" flipV="1">
              <a:off x="2996608" y="1733700"/>
              <a:ext cx="3040" cy="123060"/>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8150" name="Group 347"/>
          <p:cNvGrpSpPr>
            <a:grpSpLocks/>
          </p:cNvGrpSpPr>
          <p:nvPr/>
        </p:nvGrpSpPr>
        <p:grpSpPr bwMode="auto">
          <a:xfrm>
            <a:off x="5227638" y="6354764"/>
            <a:ext cx="588962" cy="242887"/>
            <a:chOff x="1871277" y="1576300"/>
            <a:chExt cx="1128371" cy="437861"/>
          </a:xfrm>
        </p:grpSpPr>
        <p:sp>
          <p:nvSpPr>
            <p:cNvPr id="432" name="Oval 431"/>
            <p:cNvSpPr>
              <a:spLocks noChangeArrowheads="1"/>
            </p:cNvSpPr>
            <p:nvPr/>
          </p:nvSpPr>
          <p:spPr bwMode="auto">
            <a:xfrm flipV="1">
              <a:off x="1874317" y="1693635"/>
              <a:ext cx="1125331" cy="320526"/>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433" name="Rectangle 432"/>
            <p:cNvSpPr/>
            <p:nvPr/>
          </p:nvSpPr>
          <p:spPr bwMode="auto">
            <a:xfrm>
              <a:off x="1871277" y="1739424"/>
              <a:ext cx="1128371" cy="11733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34" name="Oval 433"/>
            <p:cNvSpPr>
              <a:spLocks noChangeArrowheads="1"/>
            </p:cNvSpPr>
            <p:nvPr/>
          </p:nvSpPr>
          <p:spPr bwMode="auto">
            <a:xfrm flipV="1">
              <a:off x="1871277" y="1576300"/>
              <a:ext cx="1125331" cy="320526"/>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435" name="Freeform 434"/>
            <p:cNvSpPr/>
            <p:nvPr/>
          </p:nvSpPr>
          <p:spPr bwMode="auto">
            <a:xfrm>
              <a:off x="2160212" y="1673603"/>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36" name="Freeform 435"/>
            <p:cNvSpPr>
              <a:spLocks/>
            </p:cNvSpPr>
            <p:nvPr/>
          </p:nvSpPr>
          <p:spPr bwMode="auto">
            <a:xfrm>
              <a:off x="2102426" y="1633537"/>
              <a:ext cx="663033" cy="111611"/>
            </a:xfrm>
            <a:custGeom>
              <a:avLst/>
              <a:gdLst>
                <a:gd name="T0" fmla="*/ 0 w 3723451"/>
                <a:gd name="T1" fmla="*/ 27306 h 932950"/>
                <a:gd name="T2" fmla="*/ 116665 w 3723451"/>
                <a:gd name="T3" fmla="*/ 322 h 932950"/>
                <a:gd name="T4" fmla="*/ 330457 w 3723451"/>
                <a:gd name="T5" fmla="*/ 62276 h 932950"/>
                <a:gd name="T6" fmla="*/ 534418 w 3723451"/>
                <a:gd name="T7" fmla="*/ 0 h 932950"/>
                <a:gd name="T8" fmla="*/ 663033 w 3723451"/>
                <a:gd name="T9" fmla="*/ 24782 h 932950"/>
                <a:gd name="T10" fmla="*/ 567343 w 3723451"/>
                <a:gd name="T11" fmla="*/ 55255 h 932950"/>
                <a:gd name="T12" fmla="*/ 536535 w 3723451"/>
                <a:gd name="T13" fmla="*/ 47039 h 932950"/>
                <a:gd name="T14" fmla="*/ 334214 w 3723451"/>
                <a:gd name="T15" fmla="*/ 111611 h 932950"/>
                <a:gd name="T16" fmla="*/ 126717 w 3723451"/>
                <a:gd name="T17" fmla="*/ 49415 h 932950"/>
                <a:gd name="T18" fmla="*/ 93168 w 3723451"/>
                <a:gd name="T19" fmla="*/ 56127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437" name="Freeform 436"/>
            <p:cNvSpPr>
              <a:spLocks/>
            </p:cNvSpPr>
            <p:nvPr/>
          </p:nvSpPr>
          <p:spPr bwMode="auto">
            <a:xfrm>
              <a:off x="2537350" y="1727977"/>
              <a:ext cx="243315" cy="97303"/>
            </a:xfrm>
            <a:custGeom>
              <a:avLst/>
              <a:gdLst>
                <a:gd name="T0" fmla="*/ 0 w 1366596"/>
                <a:gd name="T1" fmla="*/ 0 h 809868"/>
                <a:gd name="T2" fmla="*/ 243315 w 1366596"/>
                <a:gd name="T3" fmla="*/ 75189 h 809868"/>
                <a:gd name="T4" fmla="*/ 154017 w 1366596"/>
                <a:gd name="T5" fmla="*/ 97303 h 809868"/>
                <a:gd name="T6" fmla="*/ 819 w 1366596"/>
                <a:gd name="T7" fmla="*/ 5141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438" name="Freeform 437"/>
            <p:cNvSpPr>
              <a:spLocks/>
            </p:cNvSpPr>
            <p:nvPr/>
          </p:nvSpPr>
          <p:spPr bwMode="auto">
            <a:xfrm>
              <a:off x="2090260" y="1730839"/>
              <a:ext cx="240272" cy="97303"/>
            </a:xfrm>
            <a:custGeom>
              <a:avLst/>
              <a:gdLst>
                <a:gd name="T0" fmla="*/ 236992 w 1348191"/>
                <a:gd name="T1" fmla="*/ 0 h 791462"/>
                <a:gd name="T2" fmla="*/ 240272 w 1348191"/>
                <a:gd name="T3" fmla="*/ 46954 h 791462"/>
                <a:gd name="T4" fmla="*/ 86924 w 1348191"/>
                <a:gd name="T5" fmla="*/ 97303 h 791462"/>
                <a:gd name="T6" fmla="*/ 0 w 1348191"/>
                <a:gd name="T7" fmla="*/ 75240 h 791462"/>
                <a:gd name="T8" fmla="*/ 23699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439" name="Straight Connector 438"/>
            <p:cNvCxnSpPr>
              <a:cxnSpLocks noChangeShapeType="1"/>
              <a:endCxn id="434" idx="2"/>
            </p:cNvCxnSpPr>
            <p:nvPr/>
          </p:nvCxnSpPr>
          <p:spPr bwMode="auto">
            <a:xfrm flipH="1" flipV="1">
              <a:off x="1871277" y="1736563"/>
              <a:ext cx="3040" cy="123058"/>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40" name="Straight Connector 439"/>
            <p:cNvCxnSpPr>
              <a:cxnSpLocks noChangeShapeType="1"/>
            </p:cNvCxnSpPr>
            <p:nvPr/>
          </p:nvCxnSpPr>
          <p:spPr bwMode="auto">
            <a:xfrm flipH="1" flipV="1">
              <a:off x="2996608" y="1733700"/>
              <a:ext cx="3040" cy="123060"/>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6" name="Group 25"/>
          <p:cNvGrpSpPr>
            <a:grpSpLocks/>
          </p:cNvGrpSpPr>
          <p:nvPr/>
        </p:nvGrpSpPr>
        <p:grpSpPr bwMode="auto">
          <a:xfrm>
            <a:off x="3449639" y="2220913"/>
            <a:ext cx="5095875" cy="2832100"/>
            <a:chOff x="1925876" y="2212958"/>
            <a:chExt cx="5095391" cy="2833288"/>
          </a:xfrm>
        </p:grpSpPr>
        <p:grpSp>
          <p:nvGrpSpPr>
            <p:cNvPr id="48178" name="Group 11"/>
            <p:cNvGrpSpPr>
              <a:grpSpLocks/>
            </p:cNvGrpSpPr>
            <p:nvPr/>
          </p:nvGrpSpPr>
          <p:grpSpPr bwMode="auto">
            <a:xfrm>
              <a:off x="2744948" y="2212958"/>
              <a:ext cx="3598520" cy="493919"/>
              <a:chOff x="2704632" y="2011398"/>
              <a:chExt cx="3598520" cy="493919"/>
            </a:xfrm>
          </p:grpSpPr>
          <p:sp>
            <p:nvSpPr>
              <p:cNvPr id="342" name="Oval 341"/>
              <p:cNvSpPr/>
              <p:nvPr/>
            </p:nvSpPr>
            <p:spPr bwMode="auto">
              <a:xfrm>
                <a:off x="2722092" y="2011398"/>
                <a:ext cx="3581060" cy="492331"/>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89" name="Oval 388"/>
              <p:cNvSpPr/>
              <p:nvPr/>
            </p:nvSpPr>
            <p:spPr bwMode="auto">
              <a:xfrm>
                <a:off x="2704632" y="2012986"/>
                <a:ext cx="3581060" cy="492331"/>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8205" name="TextBox 389"/>
              <p:cNvSpPr txBox="1">
                <a:spLocks noChangeArrowheads="1"/>
              </p:cNvSpPr>
              <p:nvPr/>
            </p:nvSpPr>
            <p:spPr bwMode="auto">
              <a:xfrm>
                <a:off x="3812167" y="2127167"/>
                <a:ext cx="1338701" cy="291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ts val="1475"/>
                  </a:lnSpc>
                </a:pPr>
                <a:r>
                  <a:rPr lang="zh-CN" altLang="en-US" sz="1800" dirty="0">
                    <a:solidFill>
                      <a:schemeClr val="bg1"/>
                    </a:solidFill>
                    <a:latin typeface="+mn-ea"/>
                    <a:ea typeface="+mn-ea"/>
                  </a:rPr>
                  <a:t>远程控制器</a:t>
                </a:r>
                <a:endParaRPr lang="en-US" altLang="zh-CN" sz="1800" dirty="0">
                  <a:solidFill>
                    <a:schemeClr val="bg1"/>
                  </a:solidFill>
                  <a:latin typeface="+mn-ea"/>
                  <a:ea typeface="+mn-ea"/>
                </a:endParaRPr>
              </a:p>
            </p:txBody>
          </p:sp>
        </p:grpSp>
        <p:grpSp>
          <p:nvGrpSpPr>
            <p:cNvPr id="48179" name="Group 441"/>
            <p:cNvGrpSpPr>
              <a:grpSpLocks/>
            </p:cNvGrpSpPr>
            <p:nvPr/>
          </p:nvGrpSpPr>
          <p:grpSpPr bwMode="auto">
            <a:xfrm>
              <a:off x="1925876" y="4223578"/>
              <a:ext cx="923837" cy="406570"/>
              <a:chOff x="2705100" y="2011480"/>
              <a:chExt cx="3598690" cy="494427"/>
            </a:xfrm>
          </p:grpSpPr>
          <p:sp>
            <p:nvSpPr>
              <p:cNvPr id="443" name="Oval 442"/>
              <p:cNvSpPr/>
              <p:nvPr/>
            </p:nvSpPr>
            <p:spPr bwMode="auto">
              <a:xfrm>
                <a:off x="2723648" y="2011480"/>
                <a:ext cx="3580142" cy="492496"/>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44" name="Oval 443"/>
              <p:cNvSpPr/>
              <p:nvPr/>
            </p:nvSpPr>
            <p:spPr bwMode="auto">
              <a:xfrm>
                <a:off x="2705100" y="2013410"/>
                <a:ext cx="3580138" cy="492497"/>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8202" name="TextBox 389"/>
              <p:cNvSpPr txBox="1">
                <a:spLocks noChangeArrowheads="1"/>
              </p:cNvSpPr>
              <p:nvPr/>
            </p:nvSpPr>
            <p:spPr bwMode="auto">
              <a:xfrm>
                <a:off x="3497507" y="2127168"/>
                <a:ext cx="1968016" cy="3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ts val="1475"/>
                  </a:lnSpc>
                </a:pPr>
                <a:r>
                  <a:rPr lang="en-US" altLang="zh-CN" sz="1800">
                    <a:solidFill>
                      <a:schemeClr val="bg1"/>
                    </a:solidFill>
                  </a:rPr>
                  <a:t>CA</a:t>
                </a:r>
              </a:p>
            </p:txBody>
          </p:sp>
        </p:grpSp>
        <p:grpSp>
          <p:nvGrpSpPr>
            <p:cNvPr id="48180" name="Group 16"/>
            <p:cNvGrpSpPr>
              <a:grpSpLocks/>
            </p:cNvGrpSpPr>
            <p:nvPr/>
          </p:nvGrpSpPr>
          <p:grpSpPr bwMode="auto">
            <a:xfrm>
              <a:off x="3589508" y="4760377"/>
              <a:ext cx="463568" cy="285869"/>
              <a:chOff x="3558850" y="4573304"/>
              <a:chExt cx="463568" cy="285869"/>
            </a:xfrm>
          </p:grpSpPr>
          <p:grpSp>
            <p:nvGrpSpPr>
              <p:cNvPr id="48196" name="Group 12"/>
              <p:cNvGrpSpPr>
                <a:grpSpLocks/>
              </p:cNvGrpSpPr>
              <p:nvPr/>
            </p:nvGrpSpPr>
            <p:grpSpPr bwMode="auto">
              <a:xfrm>
                <a:off x="3558850" y="4577634"/>
                <a:ext cx="463568" cy="262710"/>
                <a:chOff x="3558850" y="4577634"/>
                <a:chExt cx="463568" cy="262710"/>
              </a:xfrm>
            </p:grpSpPr>
            <p:sp>
              <p:nvSpPr>
                <p:cNvPr id="447" name="Oval 446"/>
                <p:cNvSpPr/>
                <p:nvPr/>
              </p:nvSpPr>
              <p:spPr bwMode="auto">
                <a:xfrm>
                  <a:off x="3573046" y="4578067"/>
                  <a:ext cx="439696" cy="260459"/>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48" name="Oval 447"/>
                <p:cNvSpPr/>
                <p:nvPr/>
              </p:nvSpPr>
              <p:spPr bwMode="auto">
                <a:xfrm>
                  <a:off x="3558760" y="4587596"/>
                  <a:ext cx="463506" cy="252519"/>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
            <p:nvSpPr>
              <p:cNvPr id="48197" name="TextBox 389"/>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ts val="1475"/>
                  </a:lnSpc>
                </a:pPr>
                <a:r>
                  <a:rPr lang="en-US" altLang="zh-CN" sz="1400">
                    <a:solidFill>
                      <a:schemeClr val="bg1"/>
                    </a:solidFill>
                  </a:rPr>
                  <a:t>CA</a:t>
                </a:r>
                <a:endParaRPr lang="en-US" altLang="zh-CN" sz="1800">
                  <a:solidFill>
                    <a:schemeClr val="bg1"/>
                  </a:solidFill>
                </a:endParaRPr>
              </a:p>
            </p:txBody>
          </p:sp>
        </p:grpSp>
        <p:grpSp>
          <p:nvGrpSpPr>
            <p:cNvPr id="48181" name="Group 450"/>
            <p:cNvGrpSpPr>
              <a:grpSpLocks/>
            </p:cNvGrpSpPr>
            <p:nvPr/>
          </p:nvGrpSpPr>
          <p:grpSpPr bwMode="auto">
            <a:xfrm>
              <a:off x="4369656" y="4758258"/>
              <a:ext cx="463568" cy="285869"/>
              <a:chOff x="3558850" y="4573304"/>
              <a:chExt cx="463568" cy="285869"/>
            </a:xfrm>
          </p:grpSpPr>
          <p:grpSp>
            <p:nvGrpSpPr>
              <p:cNvPr id="48192" name="Group 451"/>
              <p:cNvGrpSpPr>
                <a:grpSpLocks/>
              </p:cNvGrpSpPr>
              <p:nvPr/>
            </p:nvGrpSpPr>
            <p:grpSpPr bwMode="auto">
              <a:xfrm>
                <a:off x="3558850" y="4577634"/>
                <a:ext cx="463568" cy="262710"/>
                <a:chOff x="3558850" y="4577634"/>
                <a:chExt cx="463568" cy="262710"/>
              </a:xfrm>
            </p:grpSpPr>
            <p:sp>
              <p:nvSpPr>
                <p:cNvPr id="454" name="Oval 453"/>
                <p:cNvSpPr/>
                <p:nvPr/>
              </p:nvSpPr>
              <p:spPr bwMode="auto">
                <a:xfrm>
                  <a:off x="3573874" y="4581775"/>
                  <a:ext cx="439696" cy="257283"/>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55" name="Oval 454"/>
                <p:cNvSpPr/>
                <p:nvPr/>
              </p:nvSpPr>
              <p:spPr bwMode="auto">
                <a:xfrm>
                  <a:off x="3559588" y="4591304"/>
                  <a:ext cx="463506" cy="249341"/>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
            <p:nvSpPr>
              <p:cNvPr id="48193" name="TextBox 389"/>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ts val="1475"/>
                  </a:lnSpc>
                </a:pPr>
                <a:r>
                  <a:rPr lang="en-US" altLang="zh-CN" sz="1400">
                    <a:solidFill>
                      <a:schemeClr val="bg1"/>
                    </a:solidFill>
                  </a:rPr>
                  <a:t>CA</a:t>
                </a:r>
                <a:endParaRPr lang="en-US" altLang="zh-CN" sz="1800">
                  <a:solidFill>
                    <a:schemeClr val="bg1"/>
                  </a:solidFill>
                </a:endParaRPr>
              </a:p>
            </p:txBody>
          </p:sp>
        </p:grpSp>
        <p:grpSp>
          <p:nvGrpSpPr>
            <p:cNvPr id="48182" name="Group 455"/>
            <p:cNvGrpSpPr>
              <a:grpSpLocks/>
            </p:cNvGrpSpPr>
            <p:nvPr/>
          </p:nvGrpSpPr>
          <p:grpSpPr bwMode="auto">
            <a:xfrm>
              <a:off x="5569912" y="4756140"/>
              <a:ext cx="463568" cy="285869"/>
              <a:chOff x="3558850" y="4573304"/>
              <a:chExt cx="463568" cy="285869"/>
            </a:xfrm>
          </p:grpSpPr>
          <p:grpSp>
            <p:nvGrpSpPr>
              <p:cNvPr id="48188" name="Group 456"/>
              <p:cNvGrpSpPr>
                <a:grpSpLocks/>
              </p:cNvGrpSpPr>
              <p:nvPr/>
            </p:nvGrpSpPr>
            <p:grpSpPr bwMode="auto">
              <a:xfrm>
                <a:off x="3558850" y="4577634"/>
                <a:ext cx="463568" cy="262710"/>
                <a:chOff x="3558850" y="4577634"/>
                <a:chExt cx="463568" cy="262710"/>
              </a:xfrm>
            </p:grpSpPr>
            <p:sp>
              <p:nvSpPr>
                <p:cNvPr id="459" name="Oval 458"/>
                <p:cNvSpPr/>
                <p:nvPr/>
              </p:nvSpPr>
              <p:spPr bwMode="auto">
                <a:xfrm>
                  <a:off x="3573654" y="4577540"/>
                  <a:ext cx="439696" cy="260459"/>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60" name="Oval 459"/>
                <p:cNvSpPr/>
                <p:nvPr/>
              </p:nvSpPr>
              <p:spPr bwMode="auto">
                <a:xfrm>
                  <a:off x="3559368" y="4587069"/>
                  <a:ext cx="463506" cy="252518"/>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
            <p:nvSpPr>
              <p:cNvPr id="48189" name="TextBox 389"/>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ts val="1475"/>
                  </a:lnSpc>
                </a:pPr>
                <a:r>
                  <a:rPr lang="en-US" altLang="zh-CN" sz="1400">
                    <a:solidFill>
                      <a:schemeClr val="bg1"/>
                    </a:solidFill>
                  </a:rPr>
                  <a:t>CA</a:t>
                </a:r>
                <a:endParaRPr lang="en-US" altLang="zh-CN" sz="1800">
                  <a:solidFill>
                    <a:schemeClr val="bg1"/>
                  </a:solidFill>
                </a:endParaRPr>
              </a:p>
            </p:txBody>
          </p:sp>
        </p:grpSp>
        <p:grpSp>
          <p:nvGrpSpPr>
            <p:cNvPr id="48183" name="Group 460"/>
            <p:cNvGrpSpPr>
              <a:grpSpLocks/>
            </p:cNvGrpSpPr>
            <p:nvPr/>
          </p:nvGrpSpPr>
          <p:grpSpPr bwMode="auto">
            <a:xfrm>
              <a:off x="6557699" y="4754022"/>
              <a:ext cx="463568" cy="285869"/>
              <a:chOff x="3558850" y="4573304"/>
              <a:chExt cx="463568" cy="285869"/>
            </a:xfrm>
          </p:grpSpPr>
          <p:grpSp>
            <p:nvGrpSpPr>
              <p:cNvPr id="48184" name="Group 461"/>
              <p:cNvGrpSpPr>
                <a:grpSpLocks/>
              </p:cNvGrpSpPr>
              <p:nvPr/>
            </p:nvGrpSpPr>
            <p:grpSpPr bwMode="auto">
              <a:xfrm>
                <a:off x="3558850" y="4577634"/>
                <a:ext cx="463568" cy="262710"/>
                <a:chOff x="3558850" y="4577634"/>
                <a:chExt cx="463568" cy="262710"/>
              </a:xfrm>
            </p:grpSpPr>
            <p:sp>
              <p:nvSpPr>
                <p:cNvPr id="464" name="Oval 463"/>
                <p:cNvSpPr/>
                <p:nvPr/>
              </p:nvSpPr>
              <p:spPr bwMode="auto">
                <a:xfrm>
                  <a:off x="3573198" y="4578069"/>
                  <a:ext cx="439696" cy="260459"/>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65" name="Oval 464"/>
                <p:cNvSpPr/>
                <p:nvPr/>
              </p:nvSpPr>
              <p:spPr bwMode="auto">
                <a:xfrm>
                  <a:off x="3558912" y="4587598"/>
                  <a:ext cx="463506" cy="252519"/>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
            <p:nvSpPr>
              <p:cNvPr id="48185" name="TextBox 389"/>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ts val="1475"/>
                  </a:lnSpc>
                </a:pPr>
                <a:r>
                  <a:rPr lang="en-US" altLang="zh-CN" sz="1400">
                    <a:solidFill>
                      <a:schemeClr val="bg1"/>
                    </a:solidFill>
                  </a:rPr>
                  <a:t>CA</a:t>
                </a:r>
                <a:endParaRPr lang="en-US" altLang="zh-CN" sz="1800">
                  <a:solidFill>
                    <a:schemeClr val="bg1"/>
                  </a:solidFill>
                </a:endParaRPr>
              </a:p>
            </p:txBody>
          </p:sp>
        </p:grpSp>
      </p:grpSp>
      <p:grpSp>
        <p:nvGrpSpPr>
          <p:cNvPr id="48154" name="Group 1"/>
          <p:cNvGrpSpPr>
            <a:grpSpLocks/>
          </p:cNvGrpSpPr>
          <p:nvPr/>
        </p:nvGrpSpPr>
        <p:grpSpPr bwMode="auto">
          <a:xfrm>
            <a:off x="2462214" y="5527676"/>
            <a:ext cx="2704851" cy="902475"/>
            <a:chOff x="938213" y="5237163"/>
            <a:chExt cx="2704851" cy="902474"/>
          </a:xfrm>
        </p:grpSpPr>
        <p:cxnSp>
          <p:nvCxnSpPr>
            <p:cNvPr id="339" name="Straight Connector 338"/>
            <p:cNvCxnSpPr/>
            <p:nvPr/>
          </p:nvCxnSpPr>
          <p:spPr>
            <a:xfrm flipH="1">
              <a:off x="1282700" y="5802312"/>
              <a:ext cx="1508125"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8157" name="TextBox 265"/>
            <p:cNvSpPr txBox="1">
              <a:spLocks noChangeArrowheads="1"/>
            </p:cNvSpPr>
            <p:nvPr/>
          </p:nvSpPr>
          <p:spPr bwMode="auto">
            <a:xfrm>
              <a:off x="3198813" y="5473700"/>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chemeClr val="accent4"/>
                  </a:solidFill>
                </a:rPr>
                <a:t>1</a:t>
              </a:r>
            </a:p>
          </p:txBody>
        </p:sp>
        <p:sp>
          <p:nvSpPr>
            <p:cNvPr id="48158" name="TextBox 281"/>
            <p:cNvSpPr txBox="1">
              <a:spLocks noChangeArrowheads="1"/>
            </p:cNvSpPr>
            <p:nvPr/>
          </p:nvSpPr>
          <p:spPr bwMode="auto">
            <a:xfrm>
              <a:off x="3373438" y="5761038"/>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chemeClr val="accent4"/>
                  </a:solidFill>
                </a:rPr>
                <a:t>2</a:t>
              </a:r>
            </a:p>
          </p:txBody>
        </p:sp>
        <p:grpSp>
          <p:nvGrpSpPr>
            <p:cNvPr id="48159" name="Group 5"/>
            <p:cNvGrpSpPr>
              <a:grpSpLocks/>
            </p:cNvGrpSpPr>
            <p:nvPr/>
          </p:nvGrpSpPr>
          <p:grpSpPr bwMode="auto">
            <a:xfrm>
              <a:off x="938213" y="5237163"/>
              <a:ext cx="1616075" cy="524150"/>
              <a:chOff x="-4079003" y="2717403"/>
              <a:chExt cx="1616718" cy="525347"/>
            </a:xfrm>
          </p:grpSpPr>
          <p:sp>
            <p:nvSpPr>
              <p:cNvPr id="48172" name="Rectangle 97"/>
              <p:cNvSpPr>
                <a:spLocks noChangeArrowheads="1"/>
              </p:cNvSpPr>
              <p:nvPr/>
            </p:nvSpPr>
            <p:spPr bwMode="auto">
              <a:xfrm>
                <a:off x="-4052413" y="2965119"/>
                <a:ext cx="1290538" cy="2087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chemeClr val="accent4"/>
                  </a:solidFill>
                </a:endParaRPr>
              </a:p>
            </p:txBody>
          </p:sp>
          <p:sp>
            <p:nvSpPr>
              <p:cNvPr id="48173" name="Rectangle 98"/>
              <p:cNvSpPr>
                <a:spLocks noChangeArrowheads="1"/>
              </p:cNvSpPr>
              <p:nvPr/>
            </p:nvSpPr>
            <p:spPr bwMode="auto">
              <a:xfrm>
                <a:off x="-4079003" y="2985994"/>
                <a:ext cx="1281675" cy="208750"/>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chemeClr val="accent4"/>
                  </a:solidFill>
                </a:endParaRPr>
              </a:p>
            </p:txBody>
          </p:sp>
          <p:sp>
            <p:nvSpPr>
              <p:cNvPr id="48174" name="Line 99"/>
              <p:cNvSpPr>
                <a:spLocks noChangeShapeType="1"/>
              </p:cNvSpPr>
              <p:nvPr/>
            </p:nvSpPr>
            <p:spPr bwMode="auto">
              <a:xfrm>
                <a:off x="-2933828" y="3101502"/>
                <a:ext cx="471543"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chemeClr val="accent4"/>
                  </a:solidFill>
                </a:endParaRPr>
              </a:p>
            </p:txBody>
          </p:sp>
          <p:sp>
            <p:nvSpPr>
              <p:cNvPr id="48175" name="Rectangle 104"/>
              <p:cNvSpPr>
                <a:spLocks noChangeArrowheads="1"/>
              </p:cNvSpPr>
              <p:nvPr/>
            </p:nvSpPr>
            <p:spPr bwMode="auto">
              <a:xfrm>
                <a:off x="-3377007" y="2988777"/>
                <a:ext cx="476861" cy="210142"/>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chemeClr val="accent4"/>
                  </a:solidFill>
                </a:endParaRPr>
              </a:p>
            </p:txBody>
          </p:sp>
          <p:sp>
            <p:nvSpPr>
              <p:cNvPr id="48176" name="Text Box 105"/>
              <p:cNvSpPr txBox="1">
                <a:spLocks noChangeArrowheads="1"/>
              </p:cNvSpPr>
              <p:nvPr/>
            </p:nvSpPr>
            <p:spPr bwMode="auto">
              <a:xfrm>
                <a:off x="-3430189" y="2965119"/>
                <a:ext cx="501876" cy="277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1200">
                    <a:solidFill>
                      <a:schemeClr val="accent4"/>
                    </a:solidFill>
                  </a:rPr>
                  <a:t>0111</a:t>
                </a:r>
              </a:p>
            </p:txBody>
          </p:sp>
          <p:sp>
            <p:nvSpPr>
              <p:cNvPr id="48177" name="Line 119"/>
              <p:cNvSpPr>
                <a:spLocks noChangeShapeType="1"/>
              </p:cNvSpPr>
              <p:nvPr/>
            </p:nvSpPr>
            <p:spPr bwMode="auto">
              <a:xfrm>
                <a:off x="-3621642" y="2717403"/>
                <a:ext cx="405953" cy="30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accent4"/>
                  </a:solidFill>
                </a:endParaRPr>
              </a:p>
            </p:txBody>
          </p:sp>
        </p:grpSp>
        <p:sp>
          <p:nvSpPr>
            <p:cNvPr id="48160" name="Freeform 120"/>
            <p:cNvSpPr>
              <a:spLocks/>
            </p:cNvSpPr>
            <p:nvPr/>
          </p:nvSpPr>
          <p:spPr bwMode="auto">
            <a:xfrm>
              <a:off x="2493963" y="5668963"/>
              <a:ext cx="982662" cy="23336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accent4"/>
                </a:solidFill>
              </a:endParaRPr>
            </a:p>
          </p:txBody>
        </p:sp>
        <p:grpSp>
          <p:nvGrpSpPr>
            <p:cNvPr id="48161" name="Group 357"/>
            <p:cNvGrpSpPr>
              <a:grpSpLocks/>
            </p:cNvGrpSpPr>
            <p:nvPr/>
          </p:nvGrpSpPr>
          <p:grpSpPr bwMode="auto">
            <a:xfrm>
              <a:off x="2714625" y="5659438"/>
              <a:ext cx="565150" cy="293687"/>
              <a:chOff x="1871277" y="1576300"/>
              <a:chExt cx="1128371" cy="437861"/>
            </a:xfrm>
          </p:grpSpPr>
          <p:sp>
            <p:nvSpPr>
              <p:cNvPr id="352" name="Oval 351"/>
              <p:cNvSpPr>
                <a:spLocks noChangeArrowheads="1"/>
              </p:cNvSpPr>
              <p:nvPr/>
            </p:nvSpPr>
            <p:spPr bwMode="auto">
              <a:xfrm flipV="1">
                <a:off x="1874448" y="1694641"/>
                <a:ext cx="1125200" cy="319521"/>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chemeClr val="accent4"/>
                  </a:solidFill>
                  <a:latin typeface="Gill Sans MT" panose="020B0502020104020203" pitchFamily="34" charset="0"/>
                </a:endParaRPr>
              </a:p>
            </p:txBody>
          </p:sp>
          <p:sp>
            <p:nvSpPr>
              <p:cNvPr id="353" name="Rectangle 352"/>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accent4"/>
                  </a:solidFill>
                </a:endParaRPr>
              </a:p>
            </p:txBody>
          </p:sp>
          <p:sp>
            <p:nvSpPr>
              <p:cNvPr id="354" name="Oval 353"/>
              <p:cNvSpPr>
                <a:spLocks noChangeArrowheads="1"/>
              </p:cNvSpPr>
              <p:nvPr/>
            </p:nvSpPr>
            <p:spPr bwMode="auto">
              <a:xfrm flipV="1">
                <a:off x="1871277" y="1576300"/>
                <a:ext cx="1125202" cy="319521"/>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chemeClr val="accent4"/>
                  </a:solidFill>
                  <a:latin typeface="Gill Sans MT" panose="020B0502020104020203" pitchFamily="34" charset="0"/>
                </a:endParaRPr>
              </a:p>
            </p:txBody>
          </p:sp>
          <p:sp>
            <p:nvSpPr>
              <p:cNvPr id="355" name="Freeform 354"/>
              <p:cNvSpPr/>
              <p:nvPr/>
            </p:nvSpPr>
            <p:spPr bwMode="auto">
              <a:xfrm>
                <a:off x="2159710" y="1673340"/>
                <a:ext cx="548337"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accent4"/>
                  </a:solidFill>
                </a:endParaRPr>
              </a:p>
            </p:txBody>
          </p:sp>
          <p:sp>
            <p:nvSpPr>
              <p:cNvPr id="356" name="Freeform 355"/>
              <p:cNvSpPr>
                <a:spLocks/>
              </p:cNvSpPr>
              <p:nvPr/>
            </p:nvSpPr>
            <p:spPr bwMode="auto">
              <a:xfrm>
                <a:off x="2102657" y="1633104"/>
                <a:ext cx="662442" cy="111241"/>
              </a:xfrm>
              <a:custGeom>
                <a:avLst/>
                <a:gdLst>
                  <a:gd name="T0" fmla="*/ 0 w 3723451"/>
                  <a:gd name="T1" fmla="*/ 27215 h 932950"/>
                  <a:gd name="T2" fmla="*/ 116561 w 3723451"/>
                  <a:gd name="T3" fmla="*/ 321 h 932950"/>
                  <a:gd name="T4" fmla="*/ 330163 w 3723451"/>
                  <a:gd name="T5" fmla="*/ 62070 h 932950"/>
                  <a:gd name="T6" fmla="*/ 533941 w 3723451"/>
                  <a:gd name="T7" fmla="*/ 0 h 932950"/>
                  <a:gd name="T8" fmla="*/ 662442 w 3723451"/>
                  <a:gd name="T9" fmla="*/ 24700 h 932950"/>
                  <a:gd name="T10" fmla="*/ 566838 w 3723451"/>
                  <a:gd name="T11" fmla="*/ 55072 h 932950"/>
                  <a:gd name="T12" fmla="*/ 536057 w 3723451"/>
                  <a:gd name="T13" fmla="*/ 46883 h 932950"/>
                  <a:gd name="T14" fmla="*/ 333916 w 3723451"/>
                  <a:gd name="T15" fmla="*/ 111241 h 932950"/>
                  <a:gd name="T16" fmla="*/ 126604 w 3723451"/>
                  <a:gd name="T17" fmla="*/ 49251 h 932950"/>
                  <a:gd name="T18" fmla="*/ 93085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chemeClr val="accent4"/>
                  </a:solidFill>
                </a:endParaRPr>
              </a:p>
            </p:txBody>
          </p:sp>
          <p:sp>
            <p:nvSpPr>
              <p:cNvPr id="441" name="Freeform 440"/>
              <p:cNvSpPr>
                <a:spLocks/>
              </p:cNvSpPr>
              <p:nvPr/>
            </p:nvSpPr>
            <p:spPr bwMode="auto">
              <a:xfrm>
                <a:off x="2536889" y="1727776"/>
                <a:ext cx="244059" cy="97040"/>
              </a:xfrm>
              <a:custGeom>
                <a:avLst/>
                <a:gdLst>
                  <a:gd name="T0" fmla="*/ 0 w 1366596"/>
                  <a:gd name="T1" fmla="*/ 0 h 809868"/>
                  <a:gd name="T2" fmla="*/ 244059 w 1366596"/>
                  <a:gd name="T3" fmla="*/ 74985 h 809868"/>
                  <a:gd name="T4" fmla="*/ 154488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chemeClr val="accent4"/>
                  </a:solidFill>
                </a:endParaRPr>
              </a:p>
            </p:txBody>
          </p:sp>
          <p:sp>
            <p:nvSpPr>
              <p:cNvPr id="446" name="Freeform 445"/>
              <p:cNvSpPr>
                <a:spLocks/>
              </p:cNvSpPr>
              <p:nvPr/>
            </p:nvSpPr>
            <p:spPr bwMode="auto">
              <a:xfrm>
                <a:off x="2089979"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chemeClr val="accent4"/>
                  </a:solidFill>
                </a:endParaRPr>
              </a:p>
            </p:txBody>
          </p:sp>
          <p:cxnSp>
            <p:nvCxnSpPr>
              <p:cNvPr id="450" name="Straight Connector 449"/>
              <p:cNvCxnSpPr>
                <a:cxnSpLocks noChangeShapeType="1"/>
                <a:endCxn id="354" idx="2"/>
              </p:cNvCxnSpPr>
              <p:nvPr/>
            </p:nvCxnSpPr>
            <p:spPr bwMode="auto">
              <a:xfrm flipH="1" flipV="1">
                <a:off x="1871277" y="1737244"/>
                <a:ext cx="3171" cy="123075"/>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68" name="Straight Connector 467"/>
              <p:cNvCxnSpPr>
                <a:cxnSpLocks noChangeShapeType="1"/>
              </p:cNvCxnSpPr>
              <p:nvPr/>
            </p:nvCxnSpPr>
            <p:spPr bwMode="auto">
              <a:xfrm flipH="1" flipV="1">
                <a:off x="2996479" y="1734878"/>
                <a:ext cx="3169" cy="123075"/>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48162" name="TextBox 282"/>
            <p:cNvSpPr txBox="1">
              <a:spLocks noChangeArrowheads="1"/>
            </p:cNvSpPr>
            <p:nvPr/>
          </p:nvSpPr>
          <p:spPr bwMode="auto">
            <a:xfrm>
              <a:off x="3068638" y="5862638"/>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chemeClr val="accent4"/>
                  </a:solidFill>
                </a:rPr>
                <a:t>3</a:t>
              </a:r>
            </a:p>
          </p:txBody>
        </p:sp>
      </p:grpSp>
      <p:sp>
        <p:nvSpPr>
          <p:cNvPr id="48155" name="TextBox 6"/>
          <p:cNvSpPr txBox="1">
            <a:spLocks noChangeArrowheads="1"/>
          </p:cNvSpPr>
          <p:nvPr/>
        </p:nvSpPr>
        <p:spPr bwMode="auto">
          <a:xfrm>
            <a:off x="1217612" y="5246741"/>
            <a:ext cx="19923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algn="ctr"/>
            <a:r>
              <a:rPr lang="zh-CN" altLang="en-US" sz="1600" dirty="0">
                <a:solidFill>
                  <a:srgbClr val="000099"/>
                </a:solidFill>
                <a:latin typeface="微软雅黑"/>
                <a:ea typeface="微软雅黑"/>
              </a:rPr>
              <a:t>到达分组首部的值</a:t>
            </a:r>
            <a:endParaRPr lang="en-US" altLang="zh-CN" sz="1600" dirty="0">
              <a:solidFill>
                <a:srgbClr val="000099"/>
              </a:solidFill>
              <a:latin typeface="微软雅黑"/>
              <a:ea typeface="微软雅黑"/>
            </a:endParaRPr>
          </a:p>
        </p:txBody>
      </p:sp>
      <p:sp>
        <p:nvSpPr>
          <p:cNvPr id="357" name="Rectangle 7"/>
          <p:cNvSpPr txBox="1">
            <a:spLocks noChangeArrowheads="1"/>
          </p:cNvSpPr>
          <p:nvPr/>
        </p:nvSpPr>
        <p:spPr>
          <a:xfrm>
            <a:off x="10344472" y="6624784"/>
            <a:ext cx="1440160"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rgbClr val="FF0000"/>
                </a:solidFill>
                <a:cs typeface="Arial" panose="020B0604020202020204" pitchFamily="34" charset="0"/>
              </a:rPr>
              <a:t>4.1 Overview</a:t>
            </a:r>
          </a:p>
        </p:txBody>
      </p:sp>
      <p:sp>
        <p:nvSpPr>
          <p:cNvPr id="351" name="TextBox 335">
            <a:extLst>
              <a:ext uri="{FF2B5EF4-FFF2-40B4-BE49-F238E27FC236}">
                <a16:creationId xmlns:a16="http://schemas.microsoft.com/office/drawing/2014/main" id="{C53DC4B2-7AF0-4C98-A4DA-0F3F7615B650}"/>
              </a:ext>
            </a:extLst>
          </p:cNvPr>
          <p:cNvSpPr txBox="1">
            <a:spLocks noChangeArrowheads="1"/>
          </p:cNvSpPr>
          <p:nvPr/>
        </p:nvSpPr>
        <p:spPr bwMode="auto">
          <a:xfrm>
            <a:off x="3369073" y="1063944"/>
            <a:ext cx="4447777" cy="830997"/>
          </a:xfrm>
          <a:prstGeom prst="rect">
            <a:avLst/>
          </a:prstGeom>
          <a:solidFill>
            <a:schemeClr val="bg1"/>
          </a:solidFill>
          <a:ln>
            <a:noFill/>
          </a:ln>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lvl="0" algn="l"/>
            <a:r>
              <a:rPr lang="zh-CN" altLang="en-US" sz="2400" b="0" i="0" u="none" dirty="0">
                <a:solidFill>
                  <a:srgbClr val="000099"/>
                </a:solidFill>
                <a:ea typeface="Arial"/>
              </a:rPr>
              <a:t>独立</a:t>
            </a:r>
            <a:r>
              <a:rPr lang="en-US" sz="2400" b="0" i="0" u="none" dirty="0">
                <a:solidFill>
                  <a:srgbClr val="000099"/>
                </a:solidFill>
                <a:ea typeface="Arial"/>
              </a:rPr>
              <a:t>（</a:t>
            </a:r>
            <a:r>
              <a:rPr lang="en-US" sz="2400" b="0" i="0" u="none" dirty="0" err="1">
                <a:solidFill>
                  <a:srgbClr val="000099"/>
                </a:solidFill>
                <a:ea typeface="Arial"/>
              </a:rPr>
              <a:t>通常是远程）控制器与</a:t>
            </a:r>
            <a:r>
              <a:rPr lang="zh-CN" altLang="en-US" sz="2400" b="0" i="0" u="none" dirty="0">
                <a:solidFill>
                  <a:srgbClr val="000099"/>
                </a:solidFill>
                <a:ea typeface="Arial"/>
              </a:rPr>
              <a:t>所有</a:t>
            </a:r>
            <a:r>
              <a:rPr lang="en-US" sz="2400" b="0" i="0" u="none" dirty="0" err="1">
                <a:solidFill>
                  <a:srgbClr val="000099"/>
                </a:solidFill>
                <a:ea typeface="Arial"/>
              </a:rPr>
              <a:t>本地控制代理（CA）交互</a:t>
            </a:r>
            <a:endParaRPr lang="en-US" sz="2400" b="0" i="0" u="none" dirty="0">
              <a:solidFill>
                <a:srgbClr val="000099"/>
              </a:solidFill>
              <a:ea typeface="Arial"/>
            </a:endParaRPr>
          </a:p>
        </p:txBody>
      </p:sp>
    </p:spTree>
    <p:extLst>
      <p:ext uri="{BB962C8B-B14F-4D97-AF65-F5344CB8AC3E}">
        <p14:creationId xmlns:p14="http://schemas.microsoft.com/office/powerpoint/2010/main" val="9093159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8260"/>
                                        </p:tgtEl>
                                        <p:attrNameLst>
                                          <p:attrName>style.visibility</p:attrName>
                                        </p:attrNameLst>
                                      </p:cBhvr>
                                      <p:to>
                                        <p:strVal val="visible"/>
                                      </p:to>
                                    </p:set>
                                    <p:animEffect transition="in" filter="wipe(down)">
                                      <p:cBhvr>
                                        <p:cTn id="7" dur="500"/>
                                        <p:tgtEl>
                                          <p:spTgt spid="482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500"/>
                                        <p:tgtEl>
                                          <p:spTgt spid="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dissolve">
                                      <p:cBhvr>
                                        <p:cTn id="22" dur="500"/>
                                        <p:tgtEl>
                                          <p:spTgt spid="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dissolve">
                                      <p:cBhvr>
                                        <p:cTn id="32" dur="1000"/>
                                        <p:tgtEl>
                                          <p:spTgt spid="2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48261"/>
                                        </p:tgtEl>
                                        <p:attrNameLst>
                                          <p:attrName>style.visibility</p:attrName>
                                        </p:attrNameLst>
                                      </p:cBhvr>
                                      <p:to>
                                        <p:strVal val="visible"/>
                                      </p:to>
                                    </p:set>
                                    <p:animEffect transition="in" filter="dissolve">
                                      <p:cBhvr>
                                        <p:cTn id="37" dur="500"/>
                                        <p:tgtEl>
                                          <p:spTgt spid="48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3885466" y="241067"/>
            <a:ext cx="3552724" cy="720724"/>
          </a:xfrm>
        </p:spPr>
        <p:txBody>
          <a:bodyPr/>
          <a:lstStyle/>
          <a:p>
            <a:pPr algn="ctr">
              <a:defRPr/>
            </a:pPr>
            <a:r>
              <a:rPr lang="en-US" altLang="zh-CN" dirty="0" err="1">
                <a:solidFill>
                  <a:srgbClr val="E45327"/>
                </a:solidFill>
              </a:rPr>
              <a:t>网络服务模型</a:t>
            </a:r>
            <a:endParaRPr lang="en-US" dirty="0">
              <a:cs typeface="+mj-cs"/>
            </a:endParaRPr>
          </a:p>
        </p:txBody>
      </p:sp>
      <p:sp>
        <p:nvSpPr>
          <p:cNvPr id="8198" name="Rectangle 15"/>
          <p:cNvSpPr>
            <a:spLocks noGrp="1" noChangeArrowheads="1"/>
          </p:cNvSpPr>
          <p:nvPr>
            <p:ph type="body" sz="half" idx="1"/>
          </p:nvPr>
        </p:nvSpPr>
        <p:spPr>
          <a:xfrm>
            <a:off x="1690095" y="2579689"/>
            <a:ext cx="3929385" cy="2528888"/>
          </a:xfrm>
        </p:spPr>
        <p:txBody>
          <a:bodyPr>
            <a:normAutofit/>
          </a:bodyPr>
          <a:lstStyle/>
          <a:p>
            <a:pPr>
              <a:buFont typeface="Wingdings" charset="0"/>
              <a:buNone/>
              <a:defRPr/>
            </a:pPr>
            <a:r>
              <a:rPr lang="zh-CN" altLang="en-US" dirty="0">
                <a:solidFill>
                  <a:srgbClr val="CC0000"/>
                </a:solidFill>
              </a:rPr>
              <a:t>单个数据报的服务示例</a:t>
            </a:r>
            <a:r>
              <a:rPr lang="en-US" dirty="0">
                <a:solidFill>
                  <a:srgbClr val="CC0000"/>
                </a:solidFill>
                <a:cs typeface="+mn-cs"/>
              </a:rPr>
              <a:t>:</a:t>
            </a:r>
          </a:p>
          <a:p>
            <a:pPr>
              <a:defRPr/>
            </a:pPr>
            <a:r>
              <a:rPr lang="zh-CN" altLang="en-US" sz="2400" dirty="0">
                <a:cs typeface="ＭＳ Ｐゴシック" panose="020B0600070205080204" pitchFamily="34" charset="-128"/>
              </a:rPr>
              <a:t>保证交付</a:t>
            </a:r>
            <a:endParaRPr lang="en-US" sz="2400" dirty="0">
              <a:cs typeface="ＭＳ Ｐゴシック" panose="020B0600070205080204" pitchFamily="34" charset="-128"/>
            </a:endParaRPr>
          </a:p>
          <a:p>
            <a:pPr>
              <a:defRPr/>
            </a:pPr>
            <a:r>
              <a:rPr lang="zh-CN" altLang="en-US" sz="2400" dirty="0">
                <a:cs typeface="ＭＳ Ｐゴシック" panose="020B0600070205080204" pitchFamily="34" charset="-128"/>
              </a:rPr>
              <a:t>保证交付，延迟不超过</a:t>
            </a:r>
            <a:r>
              <a:rPr lang="en-US" altLang="zh-CN" sz="2400" dirty="0">
                <a:cs typeface="ＭＳ Ｐゴシック" panose="020B0600070205080204" pitchFamily="34" charset="-128"/>
              </a:rPr>
              <a:t>40</a:t>
            </a:r>
            <a:r>
              <a:rPr lang="zh-CN" altLang="en-US" sz="2400" dirty="0">
                <a:cs typeface="ＭＳ Ｐゴシック" panose="020B0600070205080204" pitchFamily="34" charset="-128"/>
              </a:rPr>
              <a:t>毫秒</a:t>
            </a:r>
            <a:endParaRPr lang="en-US" sz="2400" dirty="0">
              <a:cs typeface="ＭＳ Ｐゴシック" panose="020B0600070205080204" pitchFamily="34" charset="-128"/>
            </a:endParaRPr>
          </a:p>
        </p:txBody>
      </p:sp>
      <p:sp>
        <p:nvSpPr>
          <p:cNvPr id="49156" name="Rectangle 16"/>
          <p:cNvSpPr>
            <a:spLocks noGrp="1" noChangeArrowheads="1"/>
          </p:cNvSpPr>
          <p:nvPr>
            <p:ph type="body" sz="half" idx="2"/>
          </p:nvPr>
        </p:nvSpPr>
        <p:spPr>
          <a:xfrm>
            <a:off x="6083300" y="2579689"/>
            <a:ext cx="3810000" cy="2199461"/>
          </a:xfrm>
        </p:spPr>
        <p:txBody>
          <a:bodyPr>
            <a:normAutofit/>
          </a:bodyPr>
          <a:lstStyle/>
          <a:p>
            <a:pPr>
              <a:buNone/>
            </a:pPr>
            <a:r>
              <a:rPr lang="zh-CN" altLang="en-US" dirty="0">
                <a:solidFill>
                  <a:srgbClr val="CC0000"/>
                </a:solidFill>
                <a:cs typeface="ＭＳ Ｐゴシック" panose="020B0600070205080204" pitchFamily="34" charset="-128"/>
              </a:rPr>
              <a:t>数据报流的服务示例</a:t>
            </a:r>
            <a:r>
              <a:rPr lang="en-US" altLang="zh-CN" dirty="0">
                <a:solidFill>
                  <a:srgbClr val="CC0000"/>
                </a:solidFill>
                <a:cs typeface="ＭＳ Ｐゴシック" panose="020B0600070205080204" pitchFamily="34" charset="-128"/>
              </a:rPr>
              <a:t>:</a:t>
            </a:r>
          </a:p>
          <a:p>
            <a:r>
              <a:rPr lang="en-US" altLang="zh-CN" sz="2400" dirty="0" err="1"/>
              <a:t>数据报有序</a:t>
            </a:r>
            <a:r>
              <a:rPr lang="zh-CN" altLang="en-US" sz="2400" dirty="0"/>
              <a:t>交付</a:t>
            </a:r>
            <a:endParaRPr lang="en-US" altLang="zh-CN" sz="2400" dirty="0">
              <a:cs typeface="ＭＳ Ｐゴシック" panose="020B0600070205080204" pitchFamily="34" charset="-128"/>
            </a:endParaRPr>
          </a:p>
          <a:p>
            <a:r>
              <a:rPr lang="en-US" altLang="zh-CN" sz="2400" dirty="0" err="1"/>
              <a:t>保证最小流量带宽</a:t>
            </a:r>
            <a:endParaRPr lang="en-US" altLang="zh-CN" sz="2400" dirty="0">
              <a:cs typeface="ＭＳ Ｐゴシック" panose="020B0600070205080204" pitchFamily="34" charset="-128"/>
            </a:endParaRPr>
          </a:p>
          <a:p>
            <a:r>
              <a:rPr lang="zh-CN" altLang="en-US" sz="2400" dirty="0">
                <a:cs typeface="ＭＳ Ｐゴシック" panose="020B0600070205080204" pitchFamily="34" charset="-128"/>
              </a:rPr>
              <a:t>对分组间隔变化的限制</a:t>
            </a:r>
            <a:endParaRPr lang="en-US" altLang="zh-CN" sz="2400" dirty="0">
              <a:cs typeface="ＭＳ Ｐゴシック" panose="020B0600070205080204" pitchFamily="34" charset="-128"/>
            </a:endParaRPr>
          </a:p>
        </p:txBody>
      </p:sp>
      <p:sp>
        <p:nvSpPr>
          <p:cNvPr id="9" name="Rectangle 7"/>
          <p:cNvSpPr txBox="1">
            <a:spLocks noChangeArrowheads="1"/>
          </p:cNvSpPr>
          <p:nvPr/>
        </p:nvSpPr>
        <p:spPr>
          <a:xfrm>
            <a:off x="10344472" y="6624784"/>
            <a:ext cx="1440160"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rgbClr val="FF0000"/>
                </a:solidFill>
                <a:cs typeface="Arial" panose="020B0604020202020204" pitchFamily="34" charset="0"/>
              </a:rPr>
              <a:t>4.1 Overview</a:t>
            </a:r>
          </a:p>
        </p:txBody>
      </p:sp>
      <p:sp>
        <p:nvSpPr>
          <p:cNvPr id="8" name="Rectangle 7"/>
          <p:cNvSpPr txBox="1">
            <a:spLocks noChangeArrowheads="1"/>
          </p:cNvSpPr>
          <p:nvPr/>
        </p:nvSpPr>
        <p:spPr>
          <a:xfrm>
            <a:off x="5015881" y="6624784"/>
            <a:ext cx="3312367"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4.1.2 Network service model</a:t>
            </a:r>
          </a:p>
        </p:txBody>
      </p:sp>
      <p:sp>
        <p:nvSpPr>
          <p:cNvPr id="10" name="Rectangle 13">
            <a:extLst>
              <a:ext uri="{FF2B5EF4-FFF2-40B4-BE49-F238E27FC236}">
                <a16:creationId xmlns:a16="http://schemas.microsoft.com/office/drawing/2014/main" id="{66BF706B-A0FA-44C8-A373-8BEA2AA67DB7}"/>
              </a:ext>
            </a:extLst>
          </p:cNvPr>
          <p:cNvSpPr>
            <a:spLocks noChangeArrowheads="1"/>
          </p:cNvSpPr>
          <p:nvPr/>
        </p:nvSpPr>
        <p:spPr bwMode="auto">
          <a:xfrm>
            <a:off x="3177551" y="1124744"/>
            <a:ext cx="6086801" cy="954107"/>
          </a:xfrm>
          <a:prstGeom prst="rect">
            <a:avLst/>
          </a:prstGeom>
          <a:solidFill>
            <a:schemeClr val="bg1"/>
          </a:solidFill>
          <a:ln>
            <a:noFill/>
          </a:ln>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a:r>
              <a:rPr lang="en-US" sz="2800" b="0" u="none" dirty="0">
                <a:solidFill>
                  <a:srgbClr val="FF0000"/>
                </a:solidFill>
                <a:latin typeface="+mn-ea"/>
                <a:ea typeface="+mn-ea"/>
              </a:rPr>
              <a:t>Q</a:t>
            </a:r>
            <a:r>
              <a:rPr lang="en-US" sz="2800" b="0" u="none" dirty="0">
                <a:solidFill>
                  <a:srgbClr val="000099"/>
                </a:solidFill>
                <a:latin typeface="+mn-ea"/>
                <a:ea typeface="+mn-ea"/>
              </a:rPr>
              <a:t>： </a:t>
            </a:r>
            <a:r>
              <a:rPr lang="en-US" altLang="zh-CN" sz="2800" dirty="0" err="1">
                <a:solidFill>
                  <a:srgbClr val="000099"/>
                </a:solidFill>
                <a:latin typeface="+mn-ea"/>
                <a:ea typeface="+mn-ea"/>
              </a:rPr>
              <a:t>什么是</a:t>
            </a:r>
            <a:r>
              <a:rPr lang="en-US" altLang="zh-CN" sz="2800" dirty="0">
                <a:solidFill>
                  <a:srgbClr val="000099"/>
                </a:solidFill>
                <a:latin typeface="+mn-ea"/>
                <a:ea typeface="+mn-ea"/>
              </a:rPr>
              <a:t>"</a:t>
            </a:r>
            <a:r>
              <a:rPr lang="zh-CN" altLang="en-US" sz="2800" dirty="0">
                <a:solidFill>
                  <a:srgbClr val="000099"/>
                </a:solidFill>
                <a:latin typeface="+mn-ea"/>
                <a:ea typeface="+mn-ea"/>
              </a:rPr>
              <a:t>信</a:t>
            </a:r>
            <a:r>
              <a:rPr lang="en-US" altLang="zh-CN" sz="2800" dirty="0">
                <a:solidFill>
                  <a:srgbClr val="000099"/>
                </a:solidFill>
                <a:latin typeface="+mn-ea"/>
                <a:ea typeface="+mn-ea"/>
              </a:rPr>
              <a:t>道"</a:t>
            </a:r>
            <a:r>
              <a:rPr lang="zh-CN" altLang="en-US" sz="2800" dirty="0">
                <a:solidFill>
                  <a:srgbClr val="000099"/>
                </a:solidFill>
                <a:latin typeface="+mn-ea"/>
                <a:ea typeface="+mn-ea"/>
              </a:rPr>
              <a:t>为</a:t>
            </a:r>
            <a:r>
              <a:rPr lang="en-US" sz="2800" dirty="0" err="1">
                <a:solidFill>
                  <a:srgbClr val="000099"/>
                </a:solidFill>
                <a:latin typeface="+mn-ea"/>
                <a:ea typeface="+mn-ea"/>
              </a:rPr>
              <a:t>从发送方到接收方传输数据报</a:t>
            </a:r>
            <a:r>
              <a:rPr lang="zh-CN" altLang="en-US" sz="2800" dirty="0">
                <a:solidFill>
                  <a:srgbClr val="000099"/>
                </a:solidFill>
                <a:latin typeface="+mn-ea"/>
                <a:ea typeface="+mn-ea"/>
              </a:rPr>
              <a:t>提供</a:t>
            </a:r>
            <a:r>
              <a:rPr lang="en-US" sz="2800" dirty="0">
                <a:solidFill>
                  <a:srgbClr val="000099"/>
                </a:solidFill>
                <a:latin typeface="+mn-ea"/>
                <a:ea typeface="+mn-ea"/>
              </a:rPr>
              <a:t>的</a:t>
            </a:r>
            <a:r>
              <a:rPr lang="zh-CN" altLang="en-US" sz="2800" dirty="0">
                <a:solidFill>
                  <a:srgbClr val="0000FF"/>
                </a:solidFill>
                <a:latin typeface="+mn-ea"/>
                <a:ea typeface="+mn-ea"/>
              </a:rPr>
              <a:t>网络</a:t>
            </a:r>
            <a:r>
              <a:rPr lang="en-US" sz="2800" dirty="0" err="1">
                <a:solidFill>
                  <a:srgbClr val="0000FF"/>
                </a:solidFill>
                <a:latin typeface="+mn-ea"/>
                <a:ea typeface="+mn-ea"/>
              </a:rPr>
              <a:t>服务</a:t>
            </a:r>
            <a:r>
              <a:rPr lang="zh-CN" altLang="en-US" sz="2800" dirty="0">
                <a:solidFill>
                  <a:srgbClr val="0000FF"/>
                </a:solidFill>
                <a:latin typeface="+mn-ea"/>
                <a:ea typeface="+mn-ea"/>
              </a:rPr>
              <a:t>模型</a:t>
            </a:r>
            <a:r>
              <a:rPr lang="en-US" sz="2800" b="0" u="none" dirty="0">
                <a:solidFill>
                  <a:srgbClr val="000099"/>
                </a:solidFill>
                <a:latin typeface="+mn-ea"/>
                <a:ea typeface="+mn-ea"/>
              </a:rPr>
              <a:t>？</a:t>
            </a:r>
          </a:p>
        </p:txBody>
      </p:sp>
      <p:sp>
        <p:nvSpPr>
          <p:cNvPr id="12" name="标注: 线形 11">
            <a:extLst>
              <a:ext uri="{FF2B5EF4-FFF2-40B4-BE49-F238E27FC236}">
                <a16:creationId xmlns:a16="http://schemas.microsoft.com/office/drawing/2014/main" id="{04B671CC-4CF3-4596-81D9-F433EEE5E00F}"/>
              </a:ext>
            </a:extLst>
          </p:cNvPr>
          <p:cNvSpPr/>
          <p:nvPr/>
        </p:nvSpPr>
        <p:spPr bwMode="auto">
          <a:xfrm>
            <a:off x="9518504" y="2046063"/>
            <a:ext cx="2122112" cy="662857"/>
          </a:xfrm>
          <a:prstGeom prst="borderCallout1">
            <a:avLst>
              <a:gd name="adj1" fmla="val 52239"/>
              <a:gd name="adj2" fmla="val 2073"/>
              <a:gd name="adj3" fmla="val 6771"/>
              <a:gd name="adj4" fmla="val -92830"/>
            </a:avLst>
          </a:prstGeom>
          <a:ln>
            <a:solidFill>
              <a:schemeClr val="accent4">
                <a:lumMod val="7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noAutofit/>
          </a:bodyPr>
          <a:lstStyle/>
          <a:p>
            <a:pPr algn="ctr" eaLnBrk="0" fontAlgn="base" hangingPunct="0">
              <a:spcBef>
                <a:spcPct val="0"/>
              </a:spcBef>
              <a:spcAft>
                <a:spcPct val="0"/>
              </a:spcAft>
            </a:pPr>
            <a:r>
              <a:rPr lang="zh-CN" altLang="en-US" dirty="0">
                <a:solidFill>
                  <a:srgbClr val="00B050"/>
                </a:solidFill>
                <a:latin typeface="微软雅黑" panose="020B0503020204020204" pitchFamily="34" charset="-122"/>
                <a:ea typeface="微软雅黑" panose="020B0503020204020204" pitchFamily="34" charset="-122"/>
              </a:rPr>
              <a:t>定义网络端到端之间的分组传输特性</a:t>
            </a:r>
          </a:p>
        </p:txBody>
      </p:sp>
      <p:cxnSp>
        <p:nvCxnSpPr>
          <p:cNvPr id="3" name="直接连接符 2">
            <a:extLst>
              <a:ext uri="{FF2B5EF4-FFF2-40B4-BE49-F238E27FC236}">
                <a16:creationId xmlns:a16="http://schemas.microsoft.com/office/drawing/2014/main" id="{7E65C329-BC5F-4876-8BBB-AD10548764A9}"/>
              </a:ext>
            </a:extLst>
          </p:cNvPr>
          <p:cNvCxnSpPr/>
          <p:nvPr/>
        </p:nvCxnSpPr>
        <p:spPr>
          <a:xfrm>
            <a:off x="6456040" y="2046063"/>
            <a:ext cx="2160240" cy="0"/>
          </a:xfrm>
          <a:prstGeom prst="line">
            <a:avLst/>
          </a:prstGeom>
          <a:ln w="76200" cmpd="dbl"/>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269DD454-7FC2-45BE-8DCF-7E669E664014}"/>
              </a:ext>
            </a:extLst>
          </p:cNvPr>
          <p:cNvSpPr txBox="1"/>
          <p:nvPr/>
        </p:nvSpPr>
        <p:spPr>
          <a:xfrm>
            <a:off x="10188802" y="4005064"/>
            <a:ext cx="1186008" cy="369332"/>
          </a:xfrm>
          <a:prstGeom prst="rect">
            <a:avLst/>
          </a:prstGeom>
          <a:noFill/>
        </p:spPr>
        <p:txBody>
          <a:bodyPr wrap="square" rtlCol="0">
            <a:spAutoFit/>
          </a:bodyPr>
          <a:lstStyle/>
          <a:p>
            <a:r>
              <a:rPr lang="zh-CN" altLang="en-US" dirty="0">
                <a:solidFill>
                  <a:srgbClr val="0000FF"/>
                </a:solidFill>
              </a:rPr>
              <a:t>抖动小</a:t>
            </a:r>
          </a:p>
        </p:txBody>
      </p:sp>
      <p:cxnSp>
        <p:nvCxnSpPr>
          <p:cNvPr id="5" name="直接箭头连接符 4">
            <a:extLst>
              <a:ext uri="{FF2B5EF4-FFF2-40B4-BE49-F238E27FC236}">
                <a16:creationId xmlns:a16="http://schemas.microsoft.com/office/drawing/2014/main" id="{E15B71CB-05D3-408D-8A42-9D5C017E36DC}"/>
              </a:ext>
            </a:extLst>
          </p:cNvPr>
          <p:cNvCxnSpPr>
            <a:endCxn id="2" idx="1"/>
          </p:cNvCxnSpPr>
          <p:nvPr/>
        </p:nvCxnSpPr>
        <p:spPr>
          <a:xfrm>
            <a:off x="9624392" y="4189730"/>
            <a:ext cx="5644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4745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3"/>
          <p:cNvSpPr txBox="1">
            <a:spLocks noChangeArrowheads="1"/>
          </p:cNvSpPr>
          <p:nvPr/>
        </p:nvSpPr>
        <p:spPr bwMode="auto">
          <a:xfrm>
            <a:off x="2161200" y="1506539"/>
            <a:ext cx="1210651"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endParaRPr lang="en-US" altLang="zh-CN" sz="2000" dirty="0">
              <a:solidFill>
                <a:srgbClr val="000099"/>
              </a:solidFill>
              <a:latin typeface="+mn-ea"/>
              <a:ea typeface="+mn-ea"/>
            </a:endParaRPr>
          </a:p>
          <a:p>
            <a:pPr algn="r"/>
            <a:r>
              <a:rPr lang="zh-CN" altLang="en-US" sz="2000" dirty="0">
                <a:solidFill>
                  <a:srgbClr val="000099"/>
                </a:solidFill>
                <a:latin typeface="+mn-ea"/>
                <a:ea typeface="+mn-ea"/>
              </a:rPr>
              <a:t>网络设施</a:t>
            </a:r>
            <a:endParaRPr lang="en-US" altLang="zh-CN" sz="2000" dirty="0">
              <a:solidFill>
                <a:srgbClr val="000099"/>
              </a:solidFill>
              <a:latin typeface="+mn-ea"/>
              <a:ea typeface="+mn-ea"/>
            </a:endParaRPr>
          </a:p>
          <a:p>
            <a:pPr algn="r"/>
            <a:endParaRPr lang="en-US" altLang="zh-CN" sz="2000" dirty="0">
              <a:solidFill>
                <a:srgbClr val="000099"/>
              </a:solidFill>
              <a:latin typeface="+mn-ea"/>
              <a:ea typeface="+mn-ea"/>
            </a:endParaRPr>
          </a:p>
          <a:p>
            <a:pPr algn="r"/>
            <a:r>
              <a:rPr lang="zh-CN" altLang="en-US" sz="2000" dirty="0">
                <a:solidFill>
                  <a:srgbClr val="000099"/>
                </a:solidFill>
                <a:latin typeface="+mn-ea"/>
                <a:ea typeface="+mn-ea"/>
              </a:rPr>
              <a:t>互联网</a:t>
            </a:r>
            <a:endParaRPr lang="en-US" altLang="zh-CN" sz="2000" dirty="0">
              <a:solidFill>
                <a:srgbClr val="000099"/>
              </a:solidFill>
              <a:latin typeface="+mn-ea"/>
              <a:ea typeface="+mn-ea"/>
            </a:endParaRPr>
          </a:p>
          <a:p>
            <a:pPr algn="r"/>
            <a:endParaRPr lang="en-US" altLang="zh-CN" sz="2000" dirty="0">
              <a:solidFill>
                <a:srgbClr val="000099"/>
              </a:solidFill>
              <a:latin typeface="+mn-ea"/>
              <a:ea typeface="+mn-ea"/>
            </a:endParaRPr>
          </a:p>
          <a:p>
            <a:pPr algn="r"/>
            <a:r>
              <a:rPr lang="en-US" altLang="zh-CN" sz="2000" dirty="0">
                <a:solidFill>
                  <a:srgbClr val="000099"/>
                </a:solidFill>
                <a:latin typeface="+mn-ea"/>
                <a:ea typeface="+mn-ea"/>
              </a:rPr>
              <a:t>ATM</a:t>
            </a:r>
          </a:p>
          <a:p>
            <a:pPr algn="r"/>
            <a:endParaRPr lang="en-US" altLang="zh-CN" sz="2000" dirty="0">
              <a:solidFill>
                <a:srgbClr val="000099"/>
              </a:solidFill>
              <a:latin typeface="+mn-ea"/>
              <a:ea typeface="+mn-ea"/>
            </a:endParaRPr>
          </a:p>
          <a:p>
            <a:pPr algn="r"/>
            <a:r>
              <a:rPr lang="en-US" altLang="zh-CN" sz="2000" dirty="0">
                <a:solidFill>
                  <a:srgbClr val="000099"/>
                </a:solidFill>
                <a:latin typeface="+mn-ea"/>
                <a:ea typeface="+mn-ea"/>
              </a:rPr>
              <a:t>ATM</a:t>
            </a:r>
          </a:p>
          <a:p>
            <a:pPr algn="r"/>
            <a:endParaRPr lang="en-US" altLang="zh-CN" sz="2000" dirty="0">
              <a:solidFill>
                <a:srgbClr val="000099"/>
              </a:solidFill>
              <a:latin typeface="+mn-ea"/>
              <a:ea typeface="+mn-ea"/>
            </a:endParaRPr>
          </a:p>
          <a:p>
            <a:pPr algn="r"/>
            <a:r>
              <a:rPr lang="en-US" altLang="zh-CN" sz="2000" dirty="0">
                <a:solidFill>
                  <a:srgbClr val="000099"/>
                </a:solidFill>
                <a:latin typeface="+mn-ea"/>
                <a:ea typeface="+mn-ea"/>
              </a:rPr>
              <a:t>ATM</a:t>
            </a:r>
          </a:p>
          <a:p>
            <a:pPr algn="r"/>
            <a:endParaRPr lang="en-US" altLang="zh-CN" sz="2000" dirty="0">
              <a:solidFill>
                <a:srgbClr val="000099"/>
              </a:solidFill>
              <a:latin typeface="+mn-ea"/>
              <a:ea typeface="+mn-ea"/>
            </a:endParaRPr>
          </a:p>
          <a:p>
            <a:pPr algn="r"/>
            <a:r>
              <a:rPr lang="en-US" altLang="zh-CN" sz="2000" dirty="0">
                <a:solidFill>
                  <a:srgbClr val="000099"/>
                </a:solidFill>
                <a:latin typeface="+mn-ea"/>
                <a:ea typeface="+mn-ea"/>
              </a:rPr>
              <a:t>ATM</a:t>
            </a:r>
          </a:p>
        </p:txBody>
      </p:sp>
      <p:sp>
        <p:nvSpPr>
          <p:cNvPr id="50180" name="Text Box 4"/>
          <p:cNvSpPr txBox="1">
            <a:spLocks noChangeArrowheads="1"/>
          </p:cNvSpPr>
          <p:nvPr/>
        </p:nvSpPr>
        <p:spPr bwMode="auto">
          <a:xfrm>
            <a:off x="3490914" y="1506539"/>
            <a:ext cx="702436"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2000" dirty="0">
                <a:solidFill>
                  <a:srgbClr val="000099"/>
                </a:solidFill>
                <a:latin typeface="+mn-ea"/>
                <a:ea typeface="+mn-ea"/>
              </a:rPr>
              <a:t>服务</a:t>
            </a:r>
          </a:p>
          <a:p>
            <a:r>
              <a:rPr lang="zh-CN" altLang="en-US" sz="2000" dirty="0">
                <a:solidFill>
                  <a:srgbClr val="000099"/>
                </a:solidFill>
                <a:latin typeface="+mn-ea"/>
                <a:ea typeface="+mn-ea"/>
              </a:rPr>
              <a:t>模型</a:t>
            </a:r>
          </a:p>
          <a:p>
            <a:endParaRPr lang="en-US" altLang="zh-CN" sz="2000" dirty="0">
              <a:solidFill>
                <a:srgbClr val="000099"/>
              </a:solidFill>
              <a:latin typeface="+mn-ea"/>
              <a:ea typeface="+mn-ea"/>
            </a:endParaRPr>
          </a:p>
          <a:p>
            <a:r>
              <a:rPr lang="zh-CN" altLang="en-US" sz="2000" dirty="0">
                <a:solidFill>
                  <a:srgbClr val="000099"/>
                </a:solidFill>
                <a:latin typeface="+mn-ea"/>
                <a:ea typeface="+mn-ea"/>
              </a:rPr>
              <a:t>尽力</a:t>
            </a:r>
            <a:endParaRPr lang="en-US" altLang="zh-CN" sz="2000" dirty="0">
              <a:solidFill>
                <a:srgbClr val="000099"/>
              </a:solidFill>
              <a:latin typeface="+mn-ea"/>
              <a:ea typeface="+mn-ea"/>
            </a:endParaRPr>
          </a:p>
          <a:p>
            <a:r>
              <a:rPr lang="zh-CN" altLang="en-US" sz="2000" dirty="0">
                <a:solidFill>
                  <a:srgbClr val="000099"/>
                </a:solidFill>
                <a:latin typeface="+mn-ea"/>
                <a:ea typeface="+mn-ea"/>
              </a:rPr>
              <a:t>而为</a:t>
            </a:r>
            <a:endParaRPr lang="en-US" altLang="zh-CN" sz="2000" dirty="0">
              <a:solidFill>
                <a:srgbClr val="000099"/>
              </a:solidFill>
              <a:latin typeface="+mn-ea"/>
              <a:ea typeface="+mn-ea"/>
            </a:endParaRPr>
          </a:p>
          <a:p>
            <a:r>
              <a:rPr lang="en-US" altLang="zh-CN" sz="2000" dirty="0">
                <a:solidFill>
                  <a:srgbClr val="000099"/>
                </a:solidFill>
                <a:latin typeface="+mn-ea"/>
                <a:ea typeface="+mn-ea"/>
              </a:rPr>
              <a:t>CBR</a:t>
            </a:r>
          </a:p>
          <a:p>
            <a:endParaRPr lang="en-US" altLang="zh-CN" sz="2000" dirty="0">
              <a:solidFill>
                <a:srgbClr val="000099"/>
              </a:solidFill>
              <a:latin typeface="+mn-ea"/>
              <a:ea typeface="+mn-ea"/>
            </a:endParaRPr>
          </a:p>
          <a:p>
            <a:r>
              <a:rPr lang="en-US" altLang="zh-CN" sz="2000" dirty="0">
                <a:solidFill>
                  <a:srgbClr val="000099"/>
                </a:solidFill>
                <a:latin typeface="+mn-ea"/>
                <a:ea typeface="+mn-ea"/>
              </a:rPr>
              <a:t>VBR</a:t>
            </a:r>
          </a:p>
          <a:p>
            <a:endParaRPr lang="en-US" altLang="zh-CN" sz="2000" dirty="0">
              <a:solidFill>
                <a:srgbClr val="000099"/>
              </a:solidFill>
              <a:latin typeface="+mn-ea"/>
              <a:ea typeface="+mn-ea"/>
            </a:endParaRPr>
          </a:p>
          <a:p>
            <a:r>
              <a:rPr lang="en-US" altLang="zh-CN" sz="2000" dirty="0">
                <a:solidFill>
                  <a:srgbClr val="000099"/>
                </a:solidFill>
                <a:latin typeface="+mn-ea"/>
                <a:ea typeface="+mn-ea"/>
              </a:rPr>
              <a:t>ABR</a:t>
            </a:r>
          </a:p>
          <a:p>
            <a:endParaRPr lang="en-US" altLang="zh-CN" sz="2000" dirty="0">
              <a:solidFill>
                <a:srgbClr val="000099"/>
              </a:solidFill>
              <a:latin typeface="+mn-ea"/>
              <a:ea typeface="+mn-ea"/>
            </a:endParaRPr>
          </a:p>
          <a:p>
            <a:r>
              <a:rPr lang="en-US" altLang="zh-CN" sz="2000" dirty="0">
                <a:solidFill>
                  <a:srgbClr val="000099"/>
                </a:solidFill>
                <a:latin typeface="+mn-ea"/>
                <a:ea typeface="+mn-ea"/>
              </a:rPr>
              <a:t>UBR</a:t>
            </a:r>
            <a:endParaRPr lang="en-US" altLang="zh-CN" dirty="0">
              <a:solidFill>
                <a:srgbClr val="000099"/>
              </a:solidFill>
              <a:latin typeface="+mn-ea"/>
              <a:ea typeface="+mn-ea"/>
            </a:endParaRPr>
          </a:p>
        </p:txBody>
      </p:sp>
      <p:sp>
        <p:nvSpPr>
          <p:cNvPr id="50181" name="Text Box 5"/>
          <p:cNvSpPr txBox="1">
            <a:spLocks noChangeArrowheads="1"/>
          </p:cNvSpPr>
          <p:nvPr/>
        </p:nvSpPr>
        <p:spPr bwMode="auto">
          <a:xfrm>
            <a:off x="4824414" y="1801814"/>
            <a:ext cx="772969"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2000" dirty="0">
                <a:solidFill>
                  <a:srgbClr val="000099"/>
                </a:solidFill>
                <a:latin typeface="+mn-ea"/>
                <a:ea typeface="+mn-ea"/>
              </a:rPr>
              <a:t>带宽</a:t>
            </a:r>
            <a:endParaRPr lang="en-US" altLang="zh-CN" sz="2000" dirty="0">
              <a:solidFill>
                <a:srgbClr val="000099"/>
              </a:solidFill>
              <a:latin typeface="+mn-ea"/>
              <a:ea typeface="+mn-ea"/>
            </a:endParaRPr>
          </a:p>
          <a:p>
            <a:endParaRPr lang="en-US" altLang="zh-CN" sz="2000" dirty="0">
              <a:solidFill>
                <a:srgbClr val="000099"/>
              </a:solidFill>
              <a:latin typeface="+mn-ea"/>
              <a:ea typeface="+mn-ea"/>
            </a:endParaRPr>
          </a:p>
          <a:p>
            <a:r>
              <a:rPr lang="zh-CN" altLang="en-US" sz="2000" dirty="0">
                <a:solidFill>
                  <a:srgbClr val="000099"/>
                </a:solidFill>
                <a:latin typeface="+mn-ea"/>
                <a:ea typeface="+mn-ea"/>
              </a:rPr>
              <a:t>无</a:t>
            </a:r>
            <a:endParaRPr lang="en-US" altLang="zh-CN" sz="2000" dirty="0">
              <a:solidFill>
                <a:srgbClr val="000099"/>
              </a:solidFill>
              <a:latin typeface="+mn-ea"/>
              <a:ea typeface="+mn-ea"/>
            </a:endParaRPr>
          </a:p>
          <a:p>
            <a:endParaRPr lang="en-US" altLang="zh-CN" sz="2000" dirty="0">
              <a:solidFill>
                <a:srgbClr val="000099"/>
              </a:solidFill>
              <a:latin typeface="+mn-ea"/>
              <a:ea typeface="+mn-ea"/>
            </a:endParaRPr>
          </a:p>
          <a:p>
            <a:r>
              <a:rPr lang="zh-CN" altLang="en-US" sz="2000" dirty="0">
                <a:solidFill>
                  <a:srgbClr val="000099"/>
                </a:solidFill>
                <a:latin typeface="+mn-ea"/>
                <a:ea typeface="+mn-ea"/>
              </a:rPr>
              <a:t>常速</a:t>
            </a:r>
            <a:endParaRPr lang="en-US" altLang="zh-CN" sz="2000" dirty="0">
              <a:solidFill>
                <a:srgbClr val="000099"/>
              </a:solidFill>
              <a:latin typeface="+mn-ea"/>
              <a:ea typeface="+mn-ea"/>
            </a:endParaRPr>
          </a:p>
          <a:p>
            <a:endParaRPr lang="en-US" altLang="zh-CN" sz="2000" dirty="0">
              <a:solidFill>
                <a:srgbClr val="000099"/>
              </a:solidFill>
              <a:latin typeface="+mn-ea"/>
              <a:ea typeface="+mn-ea"/>
            </a:endParaRPr>
          </a:p>
          <a:p>
            <a:r>
              <a:rPr lang="zh-CN" altLang="en-US" sz="2000" dirty="0">
                <a:solidFill>
                  <a:srgbClr val="000099"/>
                </a:solidFill>
                <a:latin typeface="+mn-ea"/>
                <a:ea typeface="+mn-ea"/>
              </a:rPr>
              <a:t>速率</a:t>
            </a:r>
            <a:endParaRPr lang="en-US" altLang="zh-CN" sz="2000" dirty="0">
              <a:solidFill>
                <a:srgbClr val="000099"/>
              </a:solidFill>
              <a:latin typeface="+mn-ea"/>
              <a:ea typeface="+mn-ea"/>
            </a:endParaRPr>
          </a:p>
          <a:p>
            <a:r>
              <a:rPr lang="zh-CN" altLang="en-US" sz="2000" dirty="0">
                <a:solidFill>
                  <a:srgbClr val="000099"/>
                </a:solidFill>
                <a:latin typeface="+mn-ea"/>
                <a:ea typeface="+mn-ea"/>
              </a:rPr>
              <a:t>保证</a:t>
            </a:r>
            <a:endParaRPr lang="en-US" altLang="zh-CN" sz="2000" dirty="0">
              <a:solidFill>
                <a:srgbClr val="000099"/>
              </a:solidFill>
              <a:latin typeface="+mn-ea"/>
              <a:ea typeface="+mn-ea"/>
            </a:endParaRPr>
          </a:p>
          <a:p>
            <a:r>
              <a:rPr lang="zh-CN" altLang="en-US" sz="2000" dirty="0">
                <a:solidFill>
                  <a:srgbClr val="000099"/>
                </a:solidFill>
                <a:latin typeface="+mn-ea"/>
                <a:ea typeface="+mn-ea"/>
              </a:rPr>
              <a:t>最小</a:t>
            </a:r>
            <a:r>
              <a:rPr lang="en-US" altLang="zh-CN" sz="2000" dirty="0">
                <a:solidFill>
                  <a:srgbClr val="000099"/>
                </a:solidFill>
                <a:latin typeface="+mn-ea"/>
                <a:ea typeface="+mn-ea"/>
              </a:rPr>
              <a:t> </a:t>
            </a:r>
          </a:p>
          <a:p>
            <a:r>
              <a:rPr lang="zh-CN" altLang="en-US" sz="2000" dirty="0">
                <a:solidFill>
                  <a:srgbClr val="000099"/>
                </a:solidFill>
                <a:latin typeface="+mn-ea"/>
                <a:ea typeface="+mn-ea"/>
              </a:rPr>
              <a:t>保证</a:t>
            </a:r>
            <a:endParaRPr lang="en-US" altLang="zh-CN" sz="2000" dirty="0">
              <a:solidFill>
                <a:srgbClr val="000099"/>
              </a:solidFill>
              <a:latin typeface="+mn-ea"/>
              <a:ea typeface="+mn-ea"/>
            </a:endParaRPr>
          </a:p>
          <a:p>
            <a:r>
              <a:rPr lang="zh-CN" altLang="en-US" sz="2000" dirty="0">
                <a:solidFill>
                  <a:srgbClr val="000099"/>
                </a:solidFill>
                <a:latin typeface="+mn-ea"/>
                <a:ea typeface="+mn-ea"/>
              </a:rPr>
              <a:t>无</a:t>
            </a:r>
            <a:endParaRPr lang="en-US" altLang="zh-CN" dirty="0">
              <a:solidFill>
                <a:srgbClr val="000099"/>
              </a:solidFill>
              <a:latin typeface="+mn-ea"/>
              <a:ea typeface="+mn-ea"/>
            </a:endParaRPr>
          </a:p>
        </p:txBody>
      </p:sp>
      <p:sp>
        <p:nvSpPr>
          <p:cNvPr id="50182" name="Text Box 11"/>
          <p:cNvSpPr txBox="1">
            <a:spLocks noChangeArrowheads="1"/>
          </p:cNvSpPr>
          <p:nvPr/>
        </p:nvSpPr>
        <p:spPr bwMode="auto">
          <a:xfrm>
            <a:off x="6224589" y="1801814"/>
            <a:ext cx="705642"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2000" dirty="0">
                <a:solidFill>
                  <a:srgbClr val="000099"/>
                </a:solidFill>
                <a:latin typeface="+mn-ea"/>
                <a:ea typeface="+mn-ea"/>
              </a:rPr>
              <a:t>丢失</a:t>
            </a:r>
            <a:endParaRPr lang="en-US" altLang="zh-CN" sz="2000" dirty="0">
              <a:solidFill>
                <a:srgbClr val="000099"/>
              </a:solidFill>
              <a:latin typeface="+mn-ea"/>
              <a:ea typeface="+mn-ea"/>
            </a:endParaRPr>
          </a:p>
          <a:p>
            <a:endParaRPr lang="en-US" altLang="zh-CN" sz="2000" dirty="0">
              <a:solidFill>
                <a:srgbClr val="000099"/>
              </a:solidFill>
              <a:latin typeface="+mn-ea"/>
              <a:ea typeface="+mn-ea"/>
            </a:endParaRPr>
          </a:p>
          <a:p>
            <a:r>
              <a:rPr lang="zh-CN" altLang="en-US" sz="2000" dirty="0">
                <a:solidFill>
                  <a:srgbClr val="000099"/>
                </a:solidFill>
                <a:latin typeface="+mn-ea"/>
                <a:ea typeface="+mn-ea"/>
              </a:rPr>
              <a:t>无</a:t>
            </a:r>
            <a:endParaRPr lang="en-US" altLang="zh-CN" sz="2000" dirty="0">
              <a:solidFill>
                <a:srgbClr val="000099"/>
              </a:solidFill>
              <a:latin typeface="+mn-ea"/>
              <a:ea typeface="+mn-ea"/>
            </a:endParaRPr>
          </a:p>
          <a:p>
            <a:endParaRPr lang="en-US" altLang="zh-CN" sz="2000" dirty="0">
              <a:solidFill>
                <a:srgbClr val="000099"/>
              </a:solidFill>
              <a:latin typeface="+mn-ea"/>
              <a:ea typeface="+mn-ea"/>
            </a:endParaRPr>
          </a:p>
          <a:p>
            <a:r>
              <a:rPr lang="zh-CN" altLang="en-US" sz="2000" dirty="0">
                <a:solidFill>
                  <a:srgbClr val="000099"/>
                </a:solidFill>
                <a:latin typeface="+mn-ea"/>
                <a:ea typeface="+mn-ea"/>
              </a:rPr>
              <a:t>有</a:t>
            </a:r>
            <a:endParaRPr lang="en-US" altLang="zh-CN" sz="2000" dirty="0">
              <a:solidFill>
                <a:srgbClr val="000099"/>
              </a:solidFill>
              <a:latin typeface="+mn-ea"/>
              <a:ea typeface="+mn-ea"/>
            </a:endParaRPr>
          </a:p>
          <a:p>
            <a:endParaRPr lang="en-US" altLang="zh-CN" sz="2000" dirty="0">
              <a:solidFill>
                <a:srgbClr val="000099"/>
              </a:solidFill>
              <a:latin typeface="+mn-ea"/>
              <a:ea typeface="+mn-ea"/>
            </a:endParaRPr>
          </a:p>
          <a:p>
            <a:r>
              <a:rPr lang="zh-CN" altLang="en-US" sz="2000" dirty="0">
                <a:solidFill>
                  <a:srgbClr val="000099"/>
                </a:solidFill>
                <a:latin typeface="+mn-ea"/>
                <a:ea typeface="+mn-ea"/>
              </a:rPr>
              <a:t>有</a:t>
            </a:r>
            <a:endParaRPr lang="en-US" altLang="zh-CN" sz="2000" dirty="0">
              <a:solidFill>
                <a:srgbClr val="000099"/>
              </a:solidFill>
              <a:latin typeface="+mn-ea"/>
              <a:ea typeface="+mn-ea"/>
            </a:endParaRPr>
          </a:p>
          <a:p>
            <a:endParaRPr lang="en-US" altLang="zh-CN" sz="2000" dirty="0">
              <a:solidFill>
                <a:srgbClr val="000099"/>
              </a:solidFill>
              <a:latin typeface="+mn-ea"/>
              <a:ea typeface="+mn-ea"/>
            </a:endParaRPr>
          </a:p>
          <a:p>
            <a:r>
              <a:rPr lang="zh-CN" altLang="en-US" sz="2000" dirty="0">
                <a:solidFill>
                  <a:srgbClr val="000099"/>
                </a:solidFill>
                <a:latin typeface="+mn-ea"/>
                <a:ea typeface="+mn-ea"/>
              </a:rPr>
              <a:t>无</a:t>
            </a:r>
            <a:endParaRPr lang="en-US" altLang="zh-CN" sz="2000" dirty="0">
              <a:solidFill>
                <a:srgbClr val="000099"/>
              </a:solidFill>
              <a:latin typeface="+mn-ea"/>
              <a:ea typeface="+mn-ea"/>
            </a:endParaRPr>
          </a:p>
          <a:p>
            <a:endParaRPr lang="en-US" altLang="zh-CN" sz="2000" dirty="0">
              <a:solidFill>
                <a:srgbClr val="000099"/>
              </a:solidFill>
              <a:latin typeface="+mn-ea"/>
              <a:ea typeface="+mn-ea"/>
            </a:endParaRPr>
          </a:p>
          <a:p>
            <a:r>
              <a:rPr lang="zh-CN" altLang="en-US" sz="2000" dirty="0">
                <a:solidFill>
                  <a:srgbClr val="000099"/>
                </a:solidFill>
                <a:latin typeface="+mn-ea"/>
                <a:ea typeface="+mn-ea"/>
              </a:rPr>
              <a:t>无</a:t>
            </a:r>
            <a:endParaRPr lang="en-US" altLang="zh-CN" dirty="0">
              <a:solidFill>
                <a:srgbClr val="000099"/>
              </a:solidFill>
              <a:latin typeface="+mn-ea"/>
              <a:ea typeface="+mn-ea"/>
            </a:endParaRPr>
          </a:p>
        </p:txBody>
      </p:sp>
      <p:sp>
        <p:nvSpPr>
          <p:cNvPr id="50183" name="Text Box 12"/>
          <p:cNvSpPr txBox="1">
            <a:spLocks noChangeArrowheads="1"/>
          </p:cNvSpPr>
          <p:nvPr/>
        </p:nvSpPr>
        <p:spPr bwMode="auto">
          <a:xfrm>
            <a:off x="6948488" y="1811339"/>
            <a:ext cx="697627"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2000" dirty="0">
                <a:solidFill>
                  <a:srgbClr val="000099"/>
                </a:solidFill>
                <a:latin typeface="+mn-ea"/>
                <a:ea typeface="+mn-ea"/>
              </a:rPr>
              <a:t>顺序</a:t>
            </a:r>
            <a:endParaRPr lang="en-US" altLang="zh-CN" sz="2000" dirty="0">
              <a:solidFill>
                <a:srgbClr val="000099"/>
              </a:solidFill>
              <a:latin typeface="+mn-ea"/>
              <a:ea typeface="+mn-ea"/>
            </a:endParaRPr>
          </a:p>
          <a:p>
            <a:endParaRPr lang="en-US" altLang="zh-CN" sz="2000" dirty="0">
              <a:solidFill>
                <a:srgbClr val="000099"/>
              </a:solidFill>
              <a:latin typeface="+mn-ea"/>
              <a:ea typeface="+mn-ea"/>
            </a:endParaRPr>
          </a:p>
          <a:p>
            <a:r>
              <a:rPr lang="zh-CN" altLang="en-US" sz="2000" dirty="0">
                <a:solidFill>
                  <a:srgbClr val="000099"/>
                </a:solidFill>
                <a:latin typeface="+mn-ea"/>
                <a:ea typeface="+mn-ea"/>
              </a:rPr>
              <a:t>无</a:t>
            </a:r>
            <a:endParaRPr lang="en-US" altLang="zh-CN" sz="2000" dirty="0">
              <a:solidFill>
                <a:srgbClr val="000099"/>
              </a:solidFill>
              <a:latin typeface="+mn-ea"/>
              <a:ea typeface="+mn-ea"/>
            </a:endParaRPr>
          </a:p>
          <a:p>
            <a:endParaRPr lang="en-US" altLang="zh-CN" sz="2000" dirty="0">
              <a:solidFill>
                <a:srgbClr val="000099"/>
              </a:solidFill>
              <a:latin typeface="+mn-ea"/>
              <a:ea typeface="+mn-ea"/>
            </a:endParaRPr>
          </a:p>
          <a:p>
            <a:r>
              <a:rPr lang="zh-CN" altLang="en-US" sz="2000" dirty="0">
                <a:solidFill>
                  <a:srgbClr val="000099"/>
                </a:solidFill>
                <a:latin typeface="+mn-ea"/>
                <a:ea typeface="+mn-ea"/>
              </a:rPr>
              <a:t>有</a:t>
            </a:r>
            <a:endParaRPr lang="en-US" altLang="zh-CN" sz="2000" dirty="0">
              <a:solidFill>
                <a:srgbClr val="000099"/>
              </a:solidFill>
              <a:latin typeface="+mn-ea"/>
              <a:ea typeface="+mn-ea"/>
            </a:endParaRPr>
          </a:p>
          <a:p>
            <a:endParaRPr lang="en-US" altLang="zh-CN" sz="2000" dirty="0">
              <a:solidFill>
                <a:srgbClr val="000099"/>
              </a:solidFill>
              <a:latin typeface="+mn-ea"/>
              <a:ea typeface="+mn-ea"/>
            </a:endParaRPr>
          </a:p>
          <a:p>
            <a:r>
              <a:rPr lang="zh-CN" altLang="en-US" sz="2000" dirty="0">
                <a:solidFill>
                  <a:srgbClr val="000099"/>
                </a:solidFill>
                <a:latin typeface="+mn-ea"/>
                <a:ea typeface="+mn-ea"/>
              </a:rPr>
              <a:t>有</a:t>
            </a:r>
            <a:endParaRPr lang="en-US" altLang="zh-CN" sz="2000" dirty="0">
              <a:solidFill>
                <a:srgbClr val="000099"/>
              </a:solidFill>
              <a:latin typeface="+mn-ea"/>
              <a:ea typeface="+mn-ea"/>
            </a:endParaRPr>
          </a:p>
          <a:p>
            <a:endParaRPr lang="en-US" altLang="zh-CN" sz="2000" dirty="0">
              <a:solidFill>
                <a:srgbClr val="000099"/>
              </a:solidFill>
              <a:latin typeface="+mn-ea"/>
              <a:ea typeface="+mn-ea"/>
            </a:endParaRPr>
          </a:p>
          <a:p>
            <a:r>
              <a:rPr lang="zh-CN" altLang="en-US" sz="2000" dirty="0">
                <a:solidFill>
                  <a:srgbClr val="000099"/>
                </a:solidFill>
                <a:latin typeface="+mn-ea"/>
                <a:ea typeface="+mn-ea"/>
              </a:rPr>
              <a:t>有</a:t>
            </a:r>
            <a:endParaRPr lang="en-US" altLang="zh-CN" sz="2000" dirty="0">
              <a:solidFill>
                <a:srgbClr val="000099"/>
              </a:solidFill>
              <a:latin typeface="+mn-ea"/>
              <a:ea typeface="+mn-ea"/>
            </a:endParaRPr>
          </a:p>
          <a:p>
            <a:endParaRPr lang="en-US" altLang="zh-CN" sz="2000" dirty="0">
              <a:solidFill>
                <a:srgbClr val="000099"/>
              </a:solidFill>
              <a:latin typeface="+mn-ea"/>
              <a:ea typeface="+mn-ea"/>
            </a:endParaRPr>
          </a:p>
          <a:p>
            <a:r>
              <a:rPr lang="zh-CN" altLang="en-US" sz="2000" dirty="0">
                <a:solidFill>
                  <a:srgbClr val="000099"/>
                </a:solidFill>
                <a:latin typeface="+mn-ea"/>
                <a:ea typeface="+mn-ea"/>
              </a:rPr>
              <a:t>有</a:t>
            </a:r>
            <a:endParaRPr lang="en-US" altLang="zh-CN" dirty="0">
              <a:solidFill>
                <a:srgbClr val="000099"/>
              </a:solidFill>
              <a:latin typeface="+mn-ea"/>
              <a:ea typeface="+mn-ea"/>
            </a:endParaRPr>
          </a:p>
        </p:txBody>
      </p:sp>
      <p:sp>
        <p:nvSpPr>
          <p:cNvPr id="50184" name="Text Box 13"/>
          <p:cNvSpPr txBox="1">
            <a:spLocks noChangeArrowheads="1"/>
          </p:cNvSpPr>
          <p:nvPr/>
        </p:nvSpPr>
        <p:spPr bwMode="auto">
          <a:xfrm>
            <a:off x="7805739" y="1811339"/>
            <a:ext cx="697627"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2000" dirty="0">
                <a:solidFill>
                  <a:srgbClr val="000099"/>
                </a:solidFill>
                <a:latin typeface="+mn-ea"/>
                <a:ea typeface="+mn-ea"/>
                <a:cs typeface="Dubai Light" panose="020B0303030403030204" pitchFamily="34" charset="-78"/>
              </a:rPr>
              <a:t>时延</a:t>
            </a:r>
            <a:endParaRPr lang="en-US" altLang="zh-CN" sz="2000" dirty="0">
              <a:solidFill>
                <a:srgbClr val="000099"/>
              </a:solidFill>
              <a:latin typeface="+mn-ea"/>
              <a:ea typeface="+mn-ea"/>
              <a:cs typeface="Dubai Light" panose="020B0303030403030204" pitchFamily="34" charset="-78"/>
            </a:endParaRPr>
          </a:p>
          <a:p>
            <a:endParaRPr lang="en-US" altLang="zh-CN" sz="2000" dirty="0">
              <a:solidFill>
                <a:srgbClr val="000099"/>
              </a:solidFill>
            </a:endParaRPr>
          </a:p>
          <a:p>
            <a:r>
              <a:rPr lang="zh-CN" altLang="en-US" sz="2000" dirty="0">
                <a:solidFill>
                  <a:srgbClr val="000099"/>
                </a:solidFill>
              </a:rPr>
              <a:t>无</a:t>
            </a:r>
            <a:endParaRPr lang="en-US" altLang="zh-CN" sz="2000" dirty="0">
              <a:solidFill>
                <a:srgbClr val="000099"/>
              </a:solidFill>
            </a:endParaRPr>
          </a:p>
          <a:p>
            <a:endParaRPr lang="en-US" altLang="zh-CN" sz="2000" dirty="0">
              <a:solidFill>
                <a:srgbClr val="000099"/>
              </a:solidFill>
            </a:endParaRPr>
          </a:p>
          <a:p>
            <a:r>
              <a:rPr lang="zh-CN" altLang="en-US" sz="2000" dirty="0">
                <a:solidFill>
                  <a:srgbClr val="000099"/>
                </a:solidFill>
              </a:rPr>
              <a:t>有</a:t>
            </a:r>
            <a:endParaRPr lang="en-US" altLang="zh-CN" sz="2000" dirty="0">
              <a:solidFill>
                <a:srgbClr val="000099"/>
              </a:solidFill>
            </a:endParaRPr>
          </a:p>
          <a:p>
            <a:endParaRPr lang="en-US" altLang="zh-CN" sz="2000" dirty="0">
              <a:solidFill>
                <a:srgbClr val="000099"/>
              </a:solidFill>
            </a:endParaRPr>
          </a:p>
          <a:p>
            <a:r>
              <a:rPr lang="zh-CN" altLang="en-US" sz="2000" dirty="0">
                <a:solidFill>
                  <a:srgbClr val="000099"/>
                </a:solidFill>
              </a:rPr>
              <a:t>有</a:t>
            </a:r>
            <a:endParaRPr lang="en-US" altLang="zh-CN" sz="2000" dirty="0">
              <a:solidFill>
                <a:srgbClr val="000099"/>
              </a:solidFill>
            </a:endParaRPr>
          </a:p>
          <a:p>
            <a:endParaRPr lang="en-US" altLang="zh-CN" sz="2000" dirty="0">
              <a:solidFill>
                <a:srgbClr val="000099"/>
              </a:solidFill>
            </a:endParaRPr>
          </a:p>
          <a:p>
            <a:r>
              <a:rPr lang="zh-CN" altLang="en-US" sz="2000" dirty="0">
                <a:solidFill>
                  <a:srgbClr val="000099"/>
                </a:solidFill>
              </a:rPr>
              <a:t>无</a:t>
            </a:r>
            <a:endParaRPr lang="en-US" altLang="zh-CN" sz="2000" dirty="0">
              <a:solidFill>
                <a:srgbClr val="000099"/>
              </a:solidFill>
            </a:endParaRPr>
          </a:p>
          <a:p>
            <a:endParaRPr lang="en-US" altLang="zh-CN" sz="2000" dirty="0">
              <a:solidFill>
                <a:srgbClr val="000099"/>
              </a:solidFill>
            </a:endParaRPr>
          </a:p>
          <a:p>
            <a:r>
              <a:rPr lang="zh-CN" altLang="en-US" sz="2000" dirty="0">
                <a:solidFill>
                  <a:srgbClr val="000099"/>
                </a:solidFill>
              </a:rPr>
              <a:t>无</a:t>
            </a:r>
            <a:endParaRPr lang="en-US" altLang="zh-CN" dirty="0">
              <a:solidFill>
                <a:srgbClr val="000099"/>
              </a:solidFill>
              <a:latin typeface="Times New Roman" panose="02020603050405020304" pitchFamily="18" charset="0"/>
            </a:endParaRPr>
          </a:p>
        </p:txBody>
      </p:sp>
      <p:sp>
        <p:nvSpPr>
          <p:cNvPr id="50185" name="Text Box 14"/>
          <p:cNvSpPr txBox="1">
            <a:spLocks noChangeArrowheads="1"/>
          </p:cNvSpPr>
          <p:nvPr/>
        </p:nvSpPr>
        <p:spPr bwMode="auto">
          <a:xfrm>
            <a:off x="8805864" y="1525589"/>
            <a:ext cx="1335622"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a:r>
              <a:rPr lang="en-US" altLang="zh-CN" sz="2000" dirty="0" err="1">
                <a:solidFill>
                  <a:srgbClr val="000099"/>
                </a:solidFill>
                <a:latin typeface="+mn-ea"/>
                <a:ea typeface="+mn-ea"/>
              </a:rPr>
              <a:t>拥塞</a:t>
            </a:r>
            <a:endParaRPr lang="en-US" altLang="zh-CN" sz="2000" dirty="0">
              <a:solidFill>
                <a:srgbClr val="000099"/>
              </a:solidFill>
              <a:latin typeface="+mn-ea"/>
              <a:ea typeface="+mn-ea"/>
            </a:endParaRPr>
          </a:p>
          <a:p>
            <a:pPr lvl="0"/>
            <a:r>
              <a:rPr lang="en-US" altLang="zh-CN" sz="2000" dirty="0" err="1">
                <a:solidFill>
                  <a:srgbClr val="000099"/>
                </a:solidFill>
                <a:latin typeface="+mn-ea"/>
                <a:ea typeface="+mn-ea"/>
              </a:rPr>
              <a:t>反馈</a:t>
            </a:r>
            <a:endParaRPr lang="en-US" altLang="zh-CN" sz="2000" dirty="0">
              <a:solidFill>
                <a:srgbClr val="000099"/>
              </a:solidFill>
              <a:latin typeface="+mn-ea"/>
              <a:ea typeface="+mn-ea"/>
            </a:endParaRPr>
          </a:p>
          <a:p>
            <a:endParaRPr lang="en-US" altLang="zh-CN" sz="2000" dirty="0">
              <a:solidFill>
                <a:srgbClr val="000099"/>
              </a:solidFill>
              <a:latin typeface="+mn-ea"/>
              <a:ea typeface="+mn-ea"/>
            </a:endParaRPr>
          </a:p>
          <a:p>
            <a:r>
              <a:rPr lang="zh-CN" altLang="en-US" sz="2000" dirty="0">
                <a:solidFill>
                  <a:srgbClr val="000099"/>
                </a:solidFill>
                <a:latin typeface="+mn-ea"/>
                <a:ea typeface="+mn-ea"/>
              </a:rPr>
              <a:t>无</a:t>
            </a:r>
            <a:r>
              <a:rPr lang="en-US" altLang="zh-CN" sz="2000" dirty="0">
                <a:solidFill>
                  <a:srgbClr val="000099"/>
                </a:solidFill>
                <a:latin typeface="+mn-ea"/>
                <a:ea typeface="+mn-ea"/>
              </a:rPr>
              <a:t>(</a:t>
            </a:r>
            <a:r>
              <a:rPr lang="zh-CN" altLang="en-US" sz="2000" dirty="0">
                <a:solidFill>
                  <a:srgbClr val="000099"/>
                </a:solidFill>
                <a:latin typeface="+mn-ea"/>
                <a:ea typeface="+mn-ea"/>
              </a:rPr>
              <a:t>通过</a:t>
            </a:r>
            <a:endParaRPr lang="en-US" altLang="zh-CN" sz="2000" dirty="0">
              <a:solidFill>
                <a:srgbClr val="000099"/>
              </a:solidFill>
              <a:latin typeface="+mn-ea"/>
              <a:ea typeface="+mn-ea"/>
            </a:endParaRPr>
          </a:p>
          <a:p>
            <a:r>
              <a:rPr lang="zh-CN" altLang="en-US" sz="2000" dirty="0">
                <a:solidFill>
                  <a:srgbClr val="000099"/>
                </a:solidFill>
                <a:latin typeface="+mn-ea"/>
                <a:ea typeface="+mn-ea"/>
              </a:rPr>
              <a:t>丢失推断</a:t>
            </a:r>
            <a:r>
              <a:rPr lang="en-US" altLang="zh-CN" sz="2000" dirty="0">
                <a:solidFill>
                  <a:srgbClr val="000099"/>
                </a:solidFill>
                <a:latin typeface="+mn-ea"/>
                <a:ea typeface="+mn-ea"/>
              </a:rPr>
              <a:t>)</a:t>
            </a:r>
          </a:p>
          <a:p>
            <a:r>
              <a:rPr lang="zh-CN" altLang="en-US" sz="2000" dirty="0">
                <a:solidFill>
                  <a:srgbClr val="000099"/>
                </a:solidFill>
                <a:latin typeface="+mn-ea"/>
                <a:ea typeface="+mn-ea"/>
              </a:rPr>
              <a:t>无</a:t>
            </a:r>
            <a:endParaRPr lang="en-US" altLang="zh-CN" sz="2000" dirty="0">
              <a:solidFill>
                <a:srgbClr val="000099"/>
              </a:solidFill>
              <a:latin typeface="+mn-ea"/>
              <a:ea typeface="+mn-ea"/>
            </a:endParaRPr>
          </a:p>
          <a:p>
            <a:r>
              <a:rPr lang="zh-CN" altLang="en-US" sz="2000" dirty="0">
                <a:solidFill>
                  <a:srgbClr val="000099"/>
                </a:solidFill>
                <a:latin typeface="+mn-ea"/>
                <a:ea typeface="+mn-ea"/>
              </a:rPr>
              <a:t>拥塞</a:t>
            </a:r>
            <a:endParaRPr lang="en-US" altLang="zh-CN" sz="2000" dirty="0">
              <a:solidFill>
                <a:srgbClr val="000099"/>
              </a:solidFill>
              <a:latin typeface="+mn-ea"/>
              <a:ea typeface="+mn-ea"/>
            </a:endParaRPr>
          </a:p>
          <a:p>
            <a:r>
              <a:rPr lang="zh-CN" altLang="en-US" sz="2000" dirty="0">
                <a:solidFill>
                  <a:srgbClr val="000099"/>
                </a:solidFill>
                <a:latin typeface="+mn-ea"/>
                <a:ea typeface="+mn-ea"/>
              </a:rPr>
              <a:t>无</a:t>
            </a:r>
            <a:endParaRPr lang="en-US" altLang="zh-CN" sz="2000" dirty="0">
              <a:solidFill>
                <a:srgbClr val="000099"/>
              </a:solidFill>
              <a:latin typeface="+mn-ea"/>
              <a:ea typeface="+mn-ea"/>
            </a:endParaRPr>
          </a:p>
          <a:p>
            <a:r>
              <a:rPr lang="zh-CN" altLang="en-US" sz="2000" dirty="0">
                <a:solidFill>
                  <a:srgbClr val="000099"/>
                </a:solidFill>
                <a:latin typeface="+mn-ea"/>
              </a:rPr>
              <a:t>拥塞</a:t>
            </a:r>
            <a:endParaRPr lang="en-US" altLang="zh-CN" sz="2000" dirty="0">
              <a:solidFill>
                <a:srgbClr val="000099"/>
              </a:solidFill>
              <a:latin typeface="+mn-ea"/>
              <a:ea typeface="+mn-ea"/>
            </a:endParaRPr>
          </a:p>
          <a:p>
            <a:r>
              <a:rPr lang="zh-CN" altLang="en-US" sz="2000" dirty="0">
                <a:solidFill>
                  <a:srgbClr val="000099"/>
                </a:solidFill>
                <a:latin typeface="+mn-ea"/>
                <a:ea typeface="+mn-ea"/>
              </a:rPr>
              <a:t>有</a:t>
            </a:r>
            <a:endParaRPr lang="en-US" altLang="zh-CN" sz="2000" dirty="0">
              <a:solidFill>
                <a:srgbClr val="000099"/>
              </a:solidFill>
              <a:latin typeface="+mn-ea"/>
              <a:ea typeface="+mn-ea"/>
            </a:endParaRPr>
          </a:p>
          <a:p>
            <a:endParaRPr lang="en-US" altLang="zh-CN" sz="2000" dirty="0">
              <a:solidFill>
                <a:srgbClr val="000099"/>
              </a:solidFill>
              <a:latin typeface="+mn-ea"/>
              <a:ea typeface="+mn-ea"/>
            </a:endParaRPr>
          </a:p>
          <a:p>
            <a:r>
              <a:rPr lang="zh-CN" altLang="en-US" sz="2000" dirty="0">
                <a:solidFill>
                  <a:srgbClr val="000099"/>
                </a:solidFill>
                <a:latin typeface="+mn-ea"/>
                <a:ea typeface="+mn-ea"/>
              </a:rPr>
              <a:t>无</a:t>
            </a:r>
            <a:endParaRPr lang="en-US" altLang="zh-CN" dirty="0">
              <a:solidFill>
                <a:srgbClr val="000099"/>
              </a:solidFill>
              <a:latin typeface="+mn-ea"/>
              <a:ea typeface="+mn-ea"/>
            </a:endParaRPr>
          </a:p>
        </p:txBody>
      </p:sp>
      <p:sp>
        <p:nvSpPr>
          <p:cNvPr id="50186" name="Text Box 15"/>
          <p:cNvSpPr txBox="1">
            <a:spLocks noChangeArrowheads="1"/>
          </p:cNvSpPr>
          <p:nvPr/>
        </p:nvSpPr>
        <p:spPr bwMode="auto">
          <a:xfrm>
            <a:off x="6196013" y="1374776"/>
            <a:ext cx="9108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2000" dirty="0">
                <a:solidFill>
                  <a:srgbClr val="000099"/>
                </a:solidFill>
                <a:latin typeface="+mn-ea"/>
                <a:ea typeface="+mn-ea"/>
              </a:rPr>
              <a:t>保障</a:t>
            </a:r>
            <a:r>
              <a:rPr lang="en-US" altLang="zh-CN" sz="2000" dirty="0">
                <a:solidFill>
                  <a:srgbClr val="000099"/>
                </a:solidFill>
                <a:latin typeface="+mn-ea"/>
                <a:ea typeface="+mn-ea"/>
              </a:rPr>
              <a:t> ?</a:t>
            </a:r>
            <a:endParaRPr lang="en-US" altLang="zh-CN" dirty="0">
              <a:solidFill>
                <a:srgbClr val="000099"/>
              </a:solidFill>
              <a:latin typeface="+mn-ea"/>
              <a:ea typeface="+mn-ea"/>
            </a:endParaRPr>
          </a:p>
        </p:txBody>
      </p:sp>
      <p:sp>
        <p:nvSpPr>
          <p:cNvPr id="50187" name="Line 16"/>
          <p:cNvSpPr>
            <a:spLocks noChangeShapeType="1"/>
          </p:cNvSpPr>
          <p:nvPr/>
        </p:nvSpPr>
        <p:spPr bwMode="auto">
          <a:xfrm flipV="1">
            <a:off x="4914900" y="1800225"/>
            <a:ext cx="3733800"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50188" name="Line 19"/>
          <p:cNvSpPr>
            <a:spLocks noChangeShapeType="1"/>
          </p:cNvSpPr>
          <p:nvPr/>
        </p:nvSpPr>
        <p:spPr bwMode="auto">
          <a:xfrm>
            <a:off x="2170114" y="2308225"/>
            <a:ext cx="7985125"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0189" name="Line 25"/>
          <p:cNvSpPr>
            <a:spLocks noChangeShapeType="1"/>
          </p:cNvSpPr>
          <p:nvPr/>
        </p:nvSpPr>
        <p:spPr bwMode="auto">
          <a:xfrm>
            <a:off x="2428875" y="3098800"/>
            <a:ext cx="7437438"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0190" name="Line 26"/>
          <p:cNvSpPr>
            <a:spLocks noChangeShapeType="1"/>
          </p:cNvSpPr>
          <p:nvPr/>
        </p:nvSpPr>
        <p:spPr bwMode="auto">
          <a:xfrm>
            <a:off x="2425700" y="3708400"/>
            <a:ext cx="7437438"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0191" name="Line 27"/>
          <p:cNvSpPr>
            <a:spLocks noChangeShapeType="1"/>
          </p:cNvSpPr>
          <p:nvPr/>
        </p:nvSpPr>
        <p:spPr bwMode="auto">
          <a:xfrm>
            <a:off x="2422525" y="4329113"/>
            <a:ext cx="7437438"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0192" name="Line 28"/>
          <p:cNvSpPr>
            <a:spLocks noChangeShapeType="1"/>
          </p:cNvSpPr>
          <p:nvPr/>
        </p:nvSpPr>
        <p:spPr bwMode="auto">
          <a:xfrm>
            <a:off x="2430464" y="4905375"/>
            <a:ext cx="7437437"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20" name="Rectangle 7"/>
          <p:cNvSpPr txBox="1">
            <a:spLocks noChangeArrowheads="1"/>
          </p:cNvSpPr>
          <p:nvPr/>
        </p:nvSpPr>
        <p:spPr>
          <a:xfrm>
            <a:off x="10344472" y="6624784"/>
            <a:ext cx="1440160"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rgbClr val="FF0000"/>
                </a:solidFill>
                <a:cs typeface="Arial" panose="020B0604020202020204" pitchFamily="34" charset="0"/>
              </a:rPr>
              <a:t>4.1 Overview</a:t>
            </a:r>
          </a:p>
        </p:txBody>
      </p:sp>
      <p:sp>
        <p:nvSpPr>
          <p:cNvPr id="19" name="Rectangle 7"/>
          <p:cNvSpPr txBox="1">
            <a:spLocks noChangeArrowheads="1"/>
          </p:cNvSpPr>
          <p:nvPr/>
        </p:nvSpPr>
        <p:spPr>
          <a:xfrm>
            <a:off x="5015881" y="6624784"/>
            <a:ext cx="3312367"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4.1.2 Network service model</a:t>
            </a:r>
          </a:p>
        </p:txBody>
      </p:sp>
      <p:sp>
        <p:nvSpPr>
          <p:cNvPr id="22" name="Rectangle 2">
            <a:extLst>
              <a:ext uri="{FF2B5EF4-FFF2-40B4-BE49-F238E27FC236}">
                <a16:creationId xmlns:a16="http://schemas.microsoft.com/office/drawing/2014/main" id="{00677EF7-5D93-417F-8A7E-26D7616A229F}"/>
              </a:ext>
            </a:extLst>
          </p:cNvPr>
          <p:cNvSpPr>
            <a:spLocks noGrp="1" noChangeArrowheads="1"/>
          </p:cNvSpPr>
          <p:nvPr>
            <p:ph type="title"/>
          </p:nvPr>
        </p:nvSpPr>
        <p:spPr>
          <a:xfrm>
            <a:off x="4448227" y="262734"/>
            <a:ext cx="3552724" cy="720724"/>
          </a:xfrm>
        </p:spPr>
        <p:txBody>
          <a:bodyPr/>
          <a:lstStyle/>
          <a:p>
            <a:pPr algn="ctr">
              <a:defRPr/>
            </a:pPr>
            <a:r>
              <a:rPr lang="en-US" altLang="zh-CN" dirty="0" err="1">
                <a:solidFill>
                  <a:srgbClr val="E45327"/>
                </a:solidFill>
              </a:rPr>
              <a:t>网络服务模型</a:t>
            </a:r>
            <a:endParaRPr lang="en-US" dirty="0">
              <a:cs typeface="+mj-cs"/>
            </a:endParaRPr>
          </a:p>
        </p:txBody>
      </p:sp>
      <p:sp>
        <p:nvSpPr>
          <p:cNvPr id="2" name="矩形 1">
            <a:extLst>
              <a:ext uri="{FF2B5EF4-FFF2-40B4-BE49-F238E27FC236}">
                <a16:creationId xmlns:a16="http://schemas.microsoft.com/office/drawing/2014/main" id="{489332B5-79CF-4132-8BF6-B158EC218847}"/>
              </a:ext>
            </a:extLst>
          </p:cNvPr>
          <p:cNvSpPr/>
          <p:nvPr/>
        </p:nvSpPr>
        <p:spPr>
          <a:xfrm>
            <a:off x="173475" y="3336042"/>
            <a:ext cx="3198376" cy="646331"/>
          </a:xfrm>
          <a:prstGeom prst="rect">
            <a:avLst/>
          </a:prstGeom>
        </p:spPr>
        <p:txBody>
          <a:bodyPr wrap="none">
            <a:spAutoFit/>
          </a:bodyPr>
          <a:lstStyle/>
          <a:p>
            <a:r>
              <a:rPr lang="en-US" altLang="zh-CN" dirty="0">
                <a:solidFill>
                  <a:srgbClr val="0000FF"/>
                </a:solidFill>
              </a:rPr>
              <a:t>Asynchronous Transfer Mode</a:t>
            </a:r>
          </a:p>
          <a:p>
            <a:r>
              <a:rPr lang="zh-CN" altLang="en-US" dirty="0">
                <a:solidFill>
                  <a:srgbClr val="0000FF"/>
                </a:solidFill>
              </a:rPr>
              <a:t>信元交换</a:t>
            </a:r>
          </a:p>
        </p:txBody>
      </p:sp>
    </p:spTree>
    <p:extLst>
      <p:ext uri="{BB962C8B-B14F-4D97-AF65-F5344CB8AC3E}">
        <p14:creationId xmlns:p14="http://schemas.microsoft.com/office/powerpoint/2010/main" val="4031307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type="body" sz="half" idx="1"/>
          </p:nvPr>
        </p:nvSpPr>
        <p:spPr>
          <a:xfrm>
            <a:off x="1991544" y="2132856"/>
            <a:ext cx="5544615" cy="2368240"/>
          </a:xfrm>
        </p:spPr>
        <p:txBody>
          <a:bodyPr>
            <a:normAutofit/>
          </a:bodyPr>
          <a:lstStyle/>
          <a:p>
            <a:pPr marL="512763" indent="-512763">
              <a:buNone/>
              <a:defRPr/>
            </a:pPr>
            <a:r>
              <a:rPr lang="en-US" dirty="0">
                <a:solidFill>
                  <a:schemeClr val="bg1">
                    <a:lumMod val="75000"/>
                  </a:schemeClr>
                </a:solidFill>
                <a:latin typeface="Microsoft YaHei UI" panose="020B0503020204020204" pitchFamily="34" charset="-122"/>
                <a:ea typeface="Microsoft YaHei UI" panose="020B0503020204020204" pitchFamily="34" charset="-122"/>
              </a:rPr>
              <a:t>4.1 </a:t>
            </a:r>
            <a:r>
              <a:rPr lang="zh-CN" altLang="en-US" dirty="0">
                <a:solidFill>
                  <a:schemeClr val="bg1">
                    <a:lumMod val="75000"/>
                  </a:schemeClr>
                </a:solidFill>
                <a:latin typeface="Microsoft YaHei UI" panose="020B0503020204020204" pitchFamily="34" charset="-122"/>
                <a:ea typeface="Microsoft YaHei UI" panose="020B0503020204020204" pitchFamily="34" charset="-122"/>
              </a:rPr>
              <a:t>网络层概述</a:t>
            </a:r>
            <a:endParaRPr lang="en-US" dirty="0">
              <a:solidFill>
                <a:schemeClr val="bg1">
                  <a:lumMod val="75000"/>
                </a:schemeClr>
              </a:solidFill>
              <a:latin typeface="Microsoft YaHei UI" panose="020B0503020204020204" pitchFamily="34" charset="-122"/>
              <a:ea typeface="Microsoft YaHei UI" panose="020B0503020204020204" pitchFamily="34" charset="-122"/>
            </a:endParaRPr>
          </a:p>
          <a:p>
            <a:pPr marL="512763" indent="-512763">
              <a:buNone/>
              <a:defRPr/>
            </a:pPr>
            <a:r>
              <a:rPr lang="en-US" dirty="0">
                <a:latin typeface="Microsoft YaHei UI" panose="020B0503020204020204" pitchFamily="34" charset="-122"/>
                <a:ea typeface="Microsoft YaHei UI" panose="020B0503020204020204" pitchFamily="34" charset="-122"/>
              </a:rPr>
              <a:t>4.2 </a:t>
            </a:r>
            <a:r>
              <a:rPr lang="zh-CN" altLang="en-US" dirty="0">
                <a:latin typeface="Microsoft YaHei UI" panose="020B0503020204020204" pitchFamily="34" charset="-122"/>
                <a:ea typeface="Microsoft YaHei UI" panose="020B0503020204020204" pitchFamily="34" charset="-122"/>
              </a:rPr>
              <a:t>路由器工作原理</a:t>
            </a:r>
            <a:endParaRPr lang="en-US" dirty="0">
              <a:latin typeface="Microsoft YaHei UI" panose="020B0503020204020204" pitchFamily="34" charset="-122"/>
              <a:ea typeface="Microsoft YaHei UI" panose="020B0503020204020204" pitchFamily="34" charset="-122"/>
            </a:endParaRPr>
          </a:p>
          <a:p>
            <a:pPr marL="512763" indent="-512763">
              <a:buNone/>
              <a:defRPr/>
            </a:pPr>
            <a:r>
              <a:rPr lang="en-US" dirty="0">
                <a:latin typeface="Microsoft YaHei UI" panose="020B0503020204020204" pitchFamily="34" charset="-122"/>
                <a:ea typeface="Microsoft YaHei UI" panose="020B0503020204020204" pitchFamily="34" charset="-122"/>
              </a:rPr>
              <a:t>4.3 IP: </a:t>
            </a:r>
            <a:r>
              <a:rPr lang="zh-CN" altLang="en-US" dirty="0">
                <a:latin typeface="Microsoft YaHei UI" panose="020B0503020204020204" pitchFamily="34" charset="-122"/>
                <a:ea typeface="Microsoft YaHei UI" panose="020B0503020204020204" pitchFamily="34" charset="-122"/>
              </a:rPr>
              <a:t>网际协议</a:t>
            </a:r>
            <a:endParaRPr lang="en-US" dirty="0">
              <a:latin typeface="Microsoft YaHei UI" panose="020B0503020204020204" pitchFamily="34" charset="-122"/>
              <a:ea typeface="Microsoft YaHei UI" panose="020B0503020204020204" pitchFamily="34" charset="-122"/>
            </a:endParaRPr>
          </a:p>
          <a:p>
            <a:pPr marL="512763" indent="-512763">
              <a:buNone/>
              <a:defRPr/>
            </a:pPr>
            <a:r>
              <a:rPr lang="en-US" altLang="zh-CN" dirty="0">
                <a:latin typeface="Microsoft YaHei UI" panose="020B0503020204020204" pitchFamily="34" charset="-122"/>
                <a:ea typeface="Microsoft YaHei UI" panose="020B0503020204020204" pitchFamily="34" charset="-122"/>
              </a:rPr>
              <a:t>4.4 </a:t>
            </a:r>
            <a:r>
              <a:rPr lang="zh-CN" altLang="en-US" dirty="0">
                <a:latin typeface="Microsoft YaHei UI" panose="020B0503020204020204" pitchFamily="34" charset="-122"/>
                <a:ea typeface="Microsoft YaHei UI" panose="020B0503020204020204" pitchFamily="34" charset="-122"/>
              </a:rPr>
              <a:t>通用转发</a:t>
            </a:r>
            <a:endParaRPr lang="en-US" dirty="0">
              <a:latin typeface="Microsoft YaHei UI" panose="020B0503020204020204" pitchFamily="34" charset="-122"/>
              <a:ea typeface="Microsoft YaHei UI" panose="020B0503020204020204" pitchFamily="34" charset="-122"/>
            </a:endParaRPr>
          </a:p>
        </p:txBody>
      </p:sp>
      <p:sp>
        <p:nvSpPr>
          <p:cNvPr id="8" name="Rectangle 2"/>
          <p:cNvSpPr txBox="1">
            <a:spLocks noChangeArrowheads="1"/>
          </p:cNvSpPr>
          <p:nvPr/>
        </p:nvSpPr>
        <p:spPr>
          <a:xfrm>
            <a:off x="1913756" y="553754"/>
            <a:ext cx="77724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baseline="0">
                <a:solidFill>
                  <a:schemeClr val="accent1"/>
                </a:solidFill>
                <a:latin typeface="Comic Sans MS" panose="030F0702030302020204" pitchFamily="66" charset="0"/>
                <a:ea typeface="微软雅黑" panose="020B0503020204020204" pitchFamily="34" charset="-122"/>
                <a:cs typeface="+mj-cs"/>
              </a:defRPr>
            </a:lvl1pPr>
          </a:lstStyle>
          <a:p>
            <a:r>
              <a:rPr lang="zh-CN" altLang="en-US" dirty="0">
                <a:solidFill>
                  <a:srgbClr val="000099"/>
                </a:solidFill>
                <a:latin typeface="Microsoft YaHei UI" panose="020B0503020204020204" pitchFamily="34" charset="-122"/>
                <a:ea typeface="Microsoft YaHei UI" panose="020B0503020204020204" pitchFamily="34" charset="-122"/>
              </a:rPr>
              <a:t>第四章</a:t>
            </a:r>
            <a:r>
              <a:rPr lang="en-US" altLang="zh-CN" dirty="0">
                <a:solidFill>
                  <a:srgbClr val="000099"/>
                </a:solidFill>
                <a:latin typeface="Microsoft YaHei UI" panose="020B0503020204020204" pitchFamily="34" charset="-122"/>
                <a:ea typeface="Microsoft YaHei UI" panose="020B0503020204020204" pitchFamily="34" charset="-122"/>
              </a:rPr>
              <a:t> </a:t>
            </a:r>
            <a:r>
              <a:rPr lang="zh-CN" altLang="en-US" dirty="0">
                <a:solidFill>
                  <a:srgbClr val="000099"/>
                </a:solidFill>
                <a:latin typeface="Microsoft YaHei UI" panose="020B0503020204020204" pitchFamily="34" charset="-122"/>
                <a:ea typeface="Microsoft YaHei UI" panose="020B0503020204020204" pitchFamily="34" charset="-122"/>
              </a:rPr>
              <a:t>网络层</a:t>
            </a:r>
            <a:endParaRPr lang="en-US" altLang="zh-CN" dirty="0">
              <a:solidFill>
                <a:srgbClr val="000099"/>
              </a:solidFill>
              <a:latin typeface="Microsoft YaHei UI" panose="020B0503020204020204" pitchFamily="34" charset="-122"/>
              <a:ea typeface="Microsoft YaHei UI" panose="020B0503020204020204" pitchFamily="34" charset="-122"/>
            </a:endParaRPr>
          </a:p>
        </p:txBody>
      </p:sp>
      <p:sp>
        <p:nvSpPr>
          <p:cNvPr id="6" name="文本框 5">
            <a:extLst>
              <a:ext uri="{FF2B5EF4-FFF2-40B4-BE49-F238E27FC236}">
                <a16:creationId xmlns:a16="http://schemas.microsoft.com/office/drawing/2014/main" id="{D3254CD7-11BF-4097-934C-069B0F6BB1CF}"/>
              </a:ext>
            </a:extLst>
          </p:cNvPr>
          <p:cNvSpPr txBox="1"/>
          <p:nvPr/>
        </p:nvSpPr>
        <p:spPr>
          <a:xfrm>
            <a:off x="4079776" y="1340768"/>
            <a:ext cx="3024336" cy="461665"/>
          </a:xfrm>
          <a:prstGeom prst="rect">
            <a:avLst/>
          </a:prstGeom>
          <a:noFill/>
        </p:spPr>
        <p:txBody>
          <a:bodyPr wrap="square" rtlCol="0">
            <a:spAutoFit/>
          </a:bodyPr>
          <a:lstStyle/>
          <a:p>
            <a:r>
              <a:rPr lang="en-US" altLang="zh-CN" sz="2400" b="1" dirty="0">
                <a:solidFill>
                  <a:srgbClr val="000099"/>
                </a:solidFill>
                <a:latin typeface="Microsoft YaHei UI" panose="020B0503020204020204" pitchFamily="34" charset="-122"/>
                <a:ea typeface="Microsoft YaHei UI" panose="020B0503020204020204" pitchFamily="34" charset="-122"/>
              </a:rPr>
              <a:t>- </a:t>
            </a:r>
            <a:r>
              <a:rPr lang="zh-CN" altLang="en-US" sz="2400" b="1" dirty="0">
                <a:solidFill>
                  <a:srgbClr val="000099"/>
                </a:solidFill>
                <a:latin typeface="Microsoft YaHei UI" panose="020B0503020204020204" pitchFamily="34" charset="-122"/>
                <a:ea typeface="Microsoft YaHei UI" panose="020B0503020204020204" pitchFamily="34" charset="-122"/>
              </a:rPr>
              <a:t>数据平面</a:t>
            </a:r>
          </a:p>
        </p:txBody>
      </p:sp>
      <p:sp>
        <p:nvSpPr>
          <p:cNvPr id="7" name="Rectangle 7">
            <a:extLst>
              <a:ext uri="{FF2B5EF4-FFF2-40B4-BE49-F238E27FC236}">
                <a16:creationId xmlns:a16="http://schemas.microsoft.com/office/drawing/2014/main" id="{3058BADE-9355-46D4-938B-A307A563D028}"/>
              </a:ext>
            </a:extLst>
          </p:cNvPr>
          <p:cNvSpPr txBox="1">
            <a:spLocks noChangeArrowheads="1"/>
          </p:cNvSpPr>
          <p:nvPr/>
        </p:nvSpPr>
        <p:spPr>
          <a:xfrm>
            <a:off x="9552384" y="6608006"/>
            <a:ext cx="1944216"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zh-CN" altLang="en-US" sz="1600" dirty="0">
                <a:solidFill>
                  <a:schemeClr val="accent4"/>
                </a:solidFill>
                <a:latin typeface="+mn-ea"/>
                <a:ea typeface="+mn-ea"/>
                <a:cs typeface="Arial" panose="020B0604020202020204" pitchFamily="34" charset="0"/>
              </a:rPr>
              <a:t>网络层</a:t>
            </a:r>
            <a:r>
              <a:rPr lang="en-US" altLang="zh-CN" sz="1600" dirty="0">
                <a:solidFill>
                  <a:schemeClr val="accent4"/>
                </a:solidFill>
                <a:latin typeface="+mn-ea"/>
                <a:ea typeface="+mn-ea"/>
                <a:cs typeface="Arial" panose="020B0604020202020204" pitchFamily="34" charset="0"/>
              </a:rPr>
              <a:t>  </a:t>
            </a:r>
            <a:r>
              <a:rPr lang="en-US" altLang="zh-CN" sz="1600" dirty="0">
                <a:solidFill>
                  <a:srgbClr val="FF0000"/>
                </a:solidFill>
                <a:latin typeface="+mn-ea"/>
                <a:ea typeface="+mn-ea"/>
                <a:cs typeface="Arial" panose="020B0604020202020204" pitchFamily="34" charset="0"/>
              </a:rPr>
              <a:t>- </a:t>
            </a:r>
            <a:r>
              <a:rPr lang="zh-CN" altLang="en-US" sz="1600" dirty="0">
                <a:solidFill>
                  <a:srgbClr val="FF0000"/>
                </a:solidFill>
                <a:latin typeface="+mn-ea"/>
                <a:ea typeface="+mn-ea"/>
                <a:cs typeface="Arial" panose="020B0604020202020204" pitchFamily="34" charset="0"/>
              </a:rPr>
              <a:t>数据平面</a:t>
            </a:r>
            <a:endParaRPr lang="en-US" altLang="zh-CN" sz="1600" dirty="0">
              <a:solidFill>
                <a:srgbClr val="FF0000"/>
              </a:solidFill>
              <a:latin typeface="+mn-ea"/>
              <a:ea typeface="+mn-ea"/>
              <a:cs typeface="Arial" panose="020B0604020202020204" pitchFamily="34" charset="0"/>
            </a:endParaRPr>
          </a:p>
        </p:txBody>
      </p:sp>
    </p:spTree>
    <p:extLst>
      <p:ext uri="{BB962C8B-B14F-4D97-AF65-F5344CB8AC3E}">
        <p14:creationId xmlns:p14="http://schemas.microsoft.com/office/powerpoint/2010/main" val="3386402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type="body" sz="half" idx="1"/>
          </p:nvPr>
        </p:nvSpPr>
        <p:spPr>
          <a:xfrm>
            <a:off x="1991544" y="2132856"/>
            <a:ext cx="5544615" cy="3888432"/>
          </a:xfrm>
        </p:spPr>
        <p:txBody>
          <a:bodyPr>
            <a:normAutofit/>
          </a:bodyPr>
          <a:lstStyle/>
          <a:p>
            <a:pPr marL="512763" indent="-512763">
              <a:buNone/>
              <a:defRPr/>
            </a:pPr>
            <a:r>
              <a:rPr lang="en-US" dirty="0">
                <a:solidFill>
                  <a:schemeClr val="bg1">
                    <a:lumMod val="75000"/>
                  </a:schemeClr>
                </a:solidFill>
                <a:latin typeface="Microsoft YaHei UI" panose="020B0503020204020204" pitchFamily="34" charset="-122"/>
                <a:ea typeface="Microsoft YaHei UI" panose="020B0503020204020204" pitchFamily="34" charset="-122"/>
              </a:rPr>
              <a:t>4.1 </a:t>
            </a:r>
            <a:r>
              <a:rPr lang="zh-CN" altLang="en-US" dirty="0">
                <a:solidFill>
                  <a:schemeClr val="bg1">
                    <a:lumMod val="75000"/>
                  </a:schemeClr>
                </a:solidFill>
                <a:latin typeface="Microsoft YaHei UI" panose="020B0503020204020204" pitchFamily="34" charset="-122"/>
                <a:ea typeface="Microsoft YaHei UI" panose="020B0503020204020204" pitchFamily="34" charset="-122"/>
              </a:rPr>
              <a:t>网络层概述</a:t>
            </a:r>
            <a:endParaRPr lang="en-US" dirty="0">
              <a:solidFill>
                <a:schemeClr val="bg1">
                  <a:lumMod val="75000"/>
                </a:schemeClr>
              </a:solidFill>
              <a:latin typeface="Microsoft YaHei UI" panose="020B0503020204020204" pitchFamily="34" charset="-122"/>
              <a:ea typeface="Microsoft YaHei UI" panose="020B0503020204020204" pitchFamily="34" charset="-122"/>
            </a:endParaRPr>
          </a:p>
          <a:p>
            <a:pPr marL="512763" indent="-512763">
              <a:buNone/>
              <a:defRPr/>
            </a:pPr>
            <a:r>
              <a:rPr lang="en-US" dirty="0">
                <a:solidFill>
                  <a:srgbClr val="FF0000"/>
                </a:solidFill>
                <a:latin typeface="Microsoft YaHei UI" panose="020B0503020204020204" pitchFamily="34" charset="-122"/>
                <a:ea typeface="Microsoft YaHei UI" panose="020B0503020204020204" pitchFamily="34" charset="-122"/>
              </a:rPr>
              <a:t>4.2 </a:t>
            </a:r>
            <a:r>
              <a:rPr lang="zh-CN" altLang="en-US" dirty="0">
                <a:solidFill>
                  <a:srgbClr val="FF0000"/>
                </a:solidFill>
                <a:latin typeface="Microsoft YaHei UI" panose="020B0503020204020204" pitchFamily="34" charset="-122"/>
                <a:ea typeface="Microsoft YaHei UI" panose="020B0503020204020204" pitchFamily="34" charset="-122"/>
              </a:rPr>
              <a:t>路由器工作原理</a:t>
            </a:r>
            <a:endParaRPr lang="en-US" dirty="0">
              <a:solidFill>
                <a:srgbClr val="FF0000"/>
              </a:solidFill>
              <a:latin typeface="Microsoft YaHei UI" panose="020B0503020204020204" pitchFamily="34" charset="-122"/>
              <a:ea typeface="Microsoft YaHei UI" panose="020B0503020204020204" pitchFamily="34" charset="-122"/>
            </a:endParaRPr>
          </a:p>
          <a:p>
            <a:pPr marL="512763" indent="-512763">
              <a:buNone/>
              <a:defRPr/>
            </a:pPr>
            <a:r>
              <a:rPr lang="en-US" dirty="0">
                <a:latin typeface="Microsoft YaHei UI" panose="020B0503020204020204" pitchFamily="34" charset="-122"/>
                <a:ea typeface="Microsoft YaHei UI" panose="020B0503020204020204" pitchFamily="34" charset="-122"/>
              </a:rPr>
              <a:t>4.3 IP: </a:t>
            </a:r>
            <a:r>
              <a:rPr lang="zh-CN" altLang="en-US" dirty="0">
                <a:latin typeface="Microsoft YaHei UI" panose="020B0503020204020204" pitchFamily="34" charset="-122"/>
                <a:ea typeface="Microsoft YaHei UI" panose="020B0503020204020204" pitchFamily="34" charset="-122"/>
              </a:rPr>
              <a:t>网际协议</a:t>
            </a:r>
            <a:endParaRPr lang="en-US" dirty="0">
              <a:latin typeface="Microsoft YaHei UI" panose="020B0503020204020204" pitchFamily="34" charset="-122"/>
              <a:ea typeface="Microsoft YaHei UI" panose="020B0503020204020204" pitchFamily="34" charset="-122"/>
            </a:endParaRPr>
          </a:p>
          <a:p>
            <a:pPr marL="512763" indent="-512763">
              <a:buNone/>
              <a:defRPr/>
            </a:pPr>
            <a:r>
              <a:rPr lang="en-US" altLang="zh-CN" dirty="0">
                <a:latin typeface="Microsoft YaHei UI" panose="020B0503020204020204" pitchFamily="34" charset="-122"/>
                <a:ea typeface="Microsoft YaHei UI" panose="020B0503020204020204" pitchFamily="34" charset="-122"/>
              </a:rPr>
              <a:t>4.4 </a:t>
            </a:r>
            <a:r>
              <a:rPr lang="zh-CN" altLang="en-US" dirty="0">
                <a:latin typeface="Microsoft YaHei UI" panose="020B0503020204020204" pitchFamily="34" charset="-122"/>
                <a:ea typeface="Microsoft YaHei UI" panose="020B0503020204020204" pitchFamily="34" charset="-122"/>
              </a:rPr>
              <a:t>通用转发</a:t>
            </a:r>
            <a:endParaRPr lang="en-US" dirty="0">
              <a:latin typeface="Microsoft YaHei UI" panose="020B0503020204020204" pitchFamily="34" charset="-122"/>
              <a:ea typeface="Microsoft YaHei UI" panose="020B0503020204020204" pitchFamily="34" charset="-122"/>
            </a:endParaRPr>
          </a:p>
        </p:txBody>
      </p:sp>
      <p:sp>
        <p:nvSpPr>
          <p:cNvPr id="8" name="Rectangle 2"/>
          <p:cNvSpPr txBox="1">
            <a:spLocks noChangeArrowheads="1"/>
          </p:cNvSpPr>
          <p:nvPr/>
        </p:nvSpPr>
        <p:spPr>
          <a:xfrm>
            <a:off x="1913756" y="553754"/>
            <a:ext cx="77724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baseline="0">
                <a:solidFill>
                  <a:schemeClr val="accent1"/>
                </a:solidFill>
                <a:latin typeface="Comic Sans MS" panose="030F0702030302020204" pitchFamily="66" charset="0"/>
                <a:ea typeface="微软雅黑" panose="020B0503020204020204" pitchFamily="34" charset="-122"/>
                <a:cs typeface="+mj-cs"/>
              </a:defRPr>
            </a:lvl1pPr>
          </a:lstStyle>
          <a:p>
            <a:r>
              <a:rPr lang="zh-CN" altLang="en-US" dirty="0">
                <a:solidFill>
                  <a:srgbClr val="000099"/>
                </a:solidFill>
                <a:latin typeface="Microsoft YaHei UI" panose="020B0503020204020204" pitchFamily="34" charset="-122"/>
                <a:ea typeface="Microsoft YaHei UI" panose="020B0503020204020204" pitchFamily="34" charset="-122"/>
              </a:rPr>
              <a:t>第四章</a:t>
            </a:r>
            <a:r>
              <a:rPr lang="en-US" altLang="zh-CN" dirty="0">
                <a:solidFill>
                  <a:srgbClr val="000099"/>
                </a:solidFill>
                <a:latin typeface="Microsoft YaHei UI" panose="020B0503020204020204" pitchFamily="34" charset="-122"/>
                <a:ea typeface="Microsoft YaHei UI" panose="020B0503020204020204" pitchFamily="34" charset="-122"/>
              </a:rPr>
              <a:t> </a:t>
            </a:r>
            <a:r>
              <a:rPr lang="zh-CN" altLang="en-US" dirty="0">
                <a:solidFill>
                  <a:srgbClr val="000099"/>
                </a:solidFill>
                <a:latin typeface="Microsoft YaHei UI" panose="020B0503020204020204" pitchFamily="34" charset="-122"/>
                <a:ea typeface="Microsoft YaHei UI" panose="020B0503020204020204" pitchFamily="34" charset="-122"/>
              </a:rPr>
              <a:t>网络层</a:t>
            </a:r>
            <a:endParaRPr lang="en-US" altLang="zh-CN" dirty="0">
              <a:solidFill>
                <a:srgbClr val="000099"/>
              </a:solidFill>
              <a:latin typeface="Microsoft YaHei UI" panose="020B0503020204020204" pitchFamily="34" charset="-122"/>
              <a:ea typeface="Microsoft YaHei UI" panose="020B0503020204020204" pitchFamily="34" charset="-122"/>
            </a:endParaRPr>
          </a:p>
        </p:txBody>
      </p:sp>
      <p:sp>
        <p:nvSpPr>
          <p:cNvPr id="6" name="文本框 5">
            <a:extLst>
              <a:ext uri="{FF2B5EF4-FFF2-40B4-BE49-F238E27FC236}">
                <a16:creationId xmlns:a16="http://schemas.microsoft.com/office/drawing/2014/main" id="{743D867B-0384-46EE-8B93-A84B54B13828}"/>
              </a:ext>
            </a:extLst>
          </p:cNvPr>
          <p:cNvSpPr txBox="1"/>
          <p:nvPr/>
        </p:nvSpPr>
        <p:spPr>
          <a:xfrm>
            <a:off x="4079776" y="1340768"/>
            <a:ext cx="3024336" cy="461665"/>
          </a:xfrm>
          <a:prstGeom prst="rect">
            <a:avLst/>
          </a:prstGeom>
          <a:noFill/>
        </p:spPr>
        <p:txBody>
          <a:bodyPr wrap="square" rtlCol="0">
            <a:spAutoFit/>
          </a:bodyPr>
          <a:lstStyle/>
          <a:p>
            <a:r>
              <a:rPr lang="en-US" altLang="zh-CN" sz="2400" b="1" dirty="0">
                <a:solidFill>
                  <a:srgbClr val="000099"/>
                </a:solidFill>
                <a:latin typeface="Microsoft YaHei UI" panose="020B0503020204020204" pitchFamily="34" charset="-122"/>
                <a:ea typeface="Microsoft YaHei UI" panose="020B0503020204020204" pitchFamily="34" charset="-122"/>
              </a:rPr>
              <a:t>- </a:t>
            </a:r>
            <a:r>
              <a:rPr lang="zh-CN" altLang="en-US" sz="2400" b="1" dirty="0">
                <a:solidFill>
                  <a:srgbClr val="000099"/>
                </a:solidFill>
                <a:latin typeface="Microsoft YaHei UI" panose="020B0503020204020204" pitchFamily="34" charset="-122"/>
                <a:ea typeface="Microsoft YaHei UI" panose="020B0503020204020204" pitchFamily="34" charset="-122"/>
              </a:rPr>
              <a:t>数据平面</a:t>
            </a:r>
          </a:p>
        </p:txBody>
      </p:sp>
      <p:sp>
        <p:nvSpPr>
          <p:cNvPr id="7" name="Rectangle 7">
            <a:extLst>
              <a:ext uri="{FF2B5EF4-FFF2-40B4-BE49-F238E27FC236}">
                <a16:creationId xmlns:a16="http://schemas.microsoft.com/office/drawing/2014/main" id="{AC47BEE9-89F3-4E73-A80C-C2C5CD1AC54F}"/>
              </a:ext>
            </a:extLst>
          </p:cNvPr>
          <p:cNvSpPr txBox="1">
            <a:spLocks noChangeArrowheads="1"/>
          </p:cNvSpPr>
          <p:nvPr/>
        </p:nvSpPr>
        <p:spPr>
          <a:xfrm>
            <a:off x="9552384" y="6608006"/>
            <a:ext cx="1944216"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zh-CN" altLang="en-US" sz="1600" dirty="0">
                <a:solidFill>
                  <a:schemeClr val="accent4"/>
                </a:solidFill>
                <a:latin typeface="+mn-ea"/>
                <a:ea typeface="+mn-ea"/>
                <a:cs typeface="Arial" panose="020B0604020202020204" pitchFamily="34" charset="0"/>
              </a:rPr>
              <a:t>网络层</a:t>
            </a:r>
            <a:r>
              <a:rPr lang="en-US" altLang="zh-CN" sz="1600" dirty="0">
                <a:solidFill>
                  <a:schemeClr val="accent4"/>
                </a:solidFill>
                <a:latin typeface="+mn-ea"/>
                <a:ea typeface="+mn-ea"/>
                <a:cs typeface="Arial" panose="020B0604020202020204" pitchFamily="34" charset="0"/>
              </a:rPr>
              <a:t>  </a:t>
            </a:r>
            <a:r>
              <a:rPr lang="en-US" altLang="zh-CN" sz="1600" dirty="0">
                <a:solidFill>
                  <a:srgbClr val="FF0000"/>
                </a:solidFill>
                <a:latin typeface="+mn-ea"/>
                <a:ea typeface="+mn-ea"/>
                <a:cs typeface="Arial" panose="020B0604020202020204" pitchFamily="34" charset="0"/>
              </a:rPr>
              <a:t>- </a:t>
            </a:r>
            <a:r>
              <a:rPr lang="zh-CN" altLang="en-US" sz="1600" dirty="0">
                <a:solidFill>
                  <a:srgbClr val="FF0000"/>
                </a:solidFill>
                <a:latin typeface="+mn-ea"/>
                <a:ea typeface="+mn-ea"/>
                <a:cs typeface="Arial" panose="020B0604020202020204" pitchFamily="34" charset="0"/>
              </a:rPr>
              <a:t>数据平面</a:t>
            </a:r>
            <a:endParaRPr lang="en-US" altLang="zh-CN" sz="1600" dirty="0">
              <a:solidFill>
                <a:srgbClr val="FF0000"/>
              </a:solidFill>
              <a:latin typeface="+mn-ea"/>
              <a:ea typeface="+mn-ea"/>
              <a:cs typeface="Arial" panose="020B0604020202020204" pitchFamily="34" charset="0"/>
            </a:endParaRPr>
          </a:p>
        </p:txBody>
      </p:sp>
    </p:spTree>
    <p:extLst>
      <p:ext uri="{BB962C8B-B14F-4D97-AF65-F5344CB8AC3E}">
        <p14:creationId xmlns:p14="http://schemas.microsoft.com/office/powerpoint/2010/main" val="2427822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4266567" y="303946"/>
            <a:ext cx="3955043" cy="609600"/>
          </a:xfrm>
        </p:spPr>
        <p:txBody>
          <a:bodyPr>
            <a:noAutofit/>
          </a:bodyPr>
          <a:lstStyle/>
          <a:p>
            <a:pPr algn="ctr"/>
            <a:r>
              <a:rPr lang="zh-CN" altLang="en-US" dirty="0"/>
              <a:t>路由器架构概述</a:t>
            </a:r>
            <a:endParaRPr lang="en-US" altLang="zh-CN" dirty="0"/>
          </a:p>
        </p:txBody>
      </p:sp>
      <p:grpSp>
        <p:nvGrpSpPr>
          <p:cNvPr id="52226" name="Group 60"/>
          <p:cNvGrpSpPr>
            <a:grpSpLocks/>
          </p:cNvGrpSpPr>
          <p:nvPr/>
        </p:nvGrpSpPr>
        <p:grpSpPr bwMode="auto">
          <a:xfrm>
            <a:off x="4311651" y="3333750"/>
            <a:ext cx="1609725" cy="2343150"/>
            <a:chOff x="2418" y="1882"/>
            <a:chExt cx="1014" cy="1476"/>
          </a:xfrm>
        </p:grpSpPr>
        <p:sp>
          <p:nvSpPr>
            <p:cNvPr id="52278" name="Rectangle 45"/>
            <p:cNvSpPr>
              <a:spLocks noChangeArrowheads="1"/>
            </p:cNvSpPr>
            <p:nvPr/>
          </p:nvSpPr>
          <p:spPr bwMode="auto">
            <a:xfrm>
              <a:off x="2418" y="1882"/>
              <a:ext cx="1014" cy="1476"/>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2279" name="Text Box 48"/>
            <p:cNvSpPr txBox="1">
              <a:spLocks noChangeArrowheads="1"/>
            </p:cNvSpPr>
            <p:nvPr/>
          </p:nvSpPr>
          <p:spPr bwMode="auto">
            <a:xfrm>
              <a:off x="2716" y="2260"/>
              <a:ext cx="407"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algn="ctr"/>
              <a:r>
                <a:rPr lang="en-US" altLang="zh-CN" sz="1800" dirty="0" err="1">
                  <a:solidFill>
                    <a:srgbClr val="000099"/>
                  </a:solidFill>
                  <a:latin typeface="+mn-ea"/>
                  <a:ea typeface="+mn-ea"/>
                </a:rPr>
                <a:t>高速</a:t>
              </a:r>
              <a:endParaRPr lang="en-US" altLang="zh-CN" sz="1800" dirty="0">
                <a:solidFill>
                  <a:srgbClr val="000099"/>
                </a:solidFill>
                <a:latin typeface="+mn-ea"/>
                <a:ea typeface="+mn-ea"/>
              </a:endParaRPr>
            </a:p>
            <a:p>
              <a:pPr lvl="0" algn="ctr"/>
              <a:r>
                <a:rPr lang="zh-CN" altLang="en-US" sz="1800" dirty="0">
                  <a:solidFill>
                    <a:srgbClr val="000099"/>
                  </a:solidFill>
                  <a:latin typeface="+mn-ea"/>
                  <a:ea typeface="+mn-ea"/>
                </a:rPr>
                <a:t>交</a:t>
              </a:r>
              <a:r>
                <a:rPr lang="en-US" altLang="zh-CN" sz="1800" dirty="0">
                  <a:solidFill>
                    <a:srgbClr val="000099"/>
                  </a:solidFill>
                  <a:latin typeface="+mn-ea"/>
                  <a:ea typeface="+mn-ea"/>
                </a:rPr>
                <a:t>换</a:t>
              </a:r>
            </a:p>
            <a:p>
              <a:pPr lvl="0" algn="ctr"/>
              <a:r>
                <a:rPr lang="zh-CN" altLang="en-US" sz="1800" dirty="0">
                  <a:solidFill>
                    <a:srgbClr val="000099"/>
                  </a:solidFill>
                  <a:latin typeface="+mn-ea"/>
                  <a:ea typeface="+mn-ea"/>
                </a:rPr>
                <a:t>结构</a:t>
              </a:r>
              <a:endParaRPr lang="en-US" altLang="zh-CN" sz="1800" dirty="0">
                <a:solidFill>
                  <a:srgbClr val="000099"/>
                </a:solidFill>
                <a:latin typeface="+mn-ea"/>
                <a:ea typeface="+mn-ea"/>
              </a:endParaRPr>
            </a:p>
          </p:txBody>
        </p:sp>
      </p:grpSp>
      <p:sp>
        <p:nvSpPr>
          <p:cNvPr id="52227" name="Rectangle 46"/>
          <p:cNvSpPr>
            <a:spLocks noChangeArrowheads="1"/>
          </p:cNvSpPr>
          <p:nvPr/>
        </p:nvSpPr>
        <p:spPr bwMode="auto">
          <a:xfrm>
            <a:off x="4329114" y="2371725"/>
            <a:ext cx="1590675" cy="647700"/>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2228" name="Text Box 47"/>
          <p:cNvSpPr txBox="1">
            <a:spLocks noChangeArrowheads="1"/>
          </p:cNvSpPr>
          <p:nvPr/>
        </p:nvSpPr>
        <p:spPr bwMode="auto">
          <a:xfrm>
            <a:off x="4662056" y="2413000"/>
            <a:ext cx="8771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algn="ctr"/>
            <a:r>
              <a:rPr lang="en-US" altLang="zh-CN" sz="1800" dirty="0" err="1">
                <a:solidFill>
                  <a:srgbClr val="000099"/>
                </a:solidFill>
                <a:latin typeface="+mn-ea"/>
                <a:ea typeface="+mn-ea"/>
              </a:rPr>
              <a:t>路由</a:t>
            </a:r>
            <a:endParaRPr lang="en-US" altLang="zh-CN" sz="1800" dirty="0">
              <a:solidFill>
                <a:srgbClr val="000099"/>
              </a:solidFill>
              <a:latin typeface="+mn-ea"/>
              <a:ea typeface="+mn-ea"/>
            </a:endParaRPr>
          </a:p>
          <a:p>
            <a:pPr lvl="0" algn="ctr"/>
            <a:r>
              <a:rPr lang="en-US" altLang="zh-CN" sz="1800" dirty="0" err="1">
                <a:solidFill>
                  <a:srgbClr val="000099"/>
                </a:solidFill>
                <a:latin typeface="+mn-ea"/>
                <a:ea typeface="+mn-ea"/>
              </a:rPr>
              <a:t>处理器</a:t>
            </a:r>
            <a:endParaRPr lang="en-US" altLang="zh-CN" sz="1800" dirty="0">
              <a:solidFill>
                <a:srgbClr val="000099"/>
              </a:solidFill>
              <a:latin typeface="+mn-ea"/>
              <a:ea typeface="+mn-ea"/>
            </a:endParaRPr>
          </a:p>
        </p:txBody>
      </p:sp>
      <p:sp>
        <p:nvSpPr>
          <p:cNvPr id="52229" name="Line 50"/>
          <p:cNvSpPr>
            <a:spLocks noChangeShapeType="1"/>
          </p:cNvSpPr>
          <p:nvPr/>
        </p:nvSpPr>
        <p:spPr bwMode="auto">
          <a:xfrm flipH="1">
            <a:off x="5082453" y="2924175"/>
            <a:ext cx="0" cy="504826"/>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grpSp>
        <p:nvGrpSpPr>
          <p:cNvPr id="52230" name="Group 17"/>
          <p:cNvGrpSpPr>
            <a:grpSpLocks/>
          </p:cNvGrpSpPr>
          <p:nvPr/>
        </p:nvGrpSpPr>
        <p:grpSpPr bwMode="auto">
          <a:xfrm>
            <a:off x="2268539" y="3348039"/>
            <a:ext cx="2033587" cy="566737"/>
            <a:chOff x="930" y="1989"/>
            <a:chExt cx="1482" cy="357"/>
          </a:xfrm>
        </p:grpSpPr>
        <p:sp>
          <p:nvSpPr>
            <p:cNvPr id="52273" name="Rectangle 9"/>
            <p:cNvSpPr>
              <a:spLocks noChangeArrowheads="1"/>
            </p:cNvSpPr>
            <p:nvPr/>
          </p:nvSpPr>
          <p:spPr bwMode="auto">
            <a:xfrm>
              <a:off x="1152" y="1989"/>
              <a:ext cx="1086" cy="35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2274" name="Rectangle 5"/>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2275" name="Rectangle 6"/>
            <p:cNvSpPr>
              <a:spLocks noChangeArrowheads="1"/>
            </p:cNvSpPr>
            <p:nvPr/>
          </p:nvSpPr>
          <p:spPr bwMode="auto">
            <a:xfrm>
              <a:off x="1582" y="2025"/>
              <a:ext cx="273" cy="274"/>
            </a:xfrm>
            <a:prstGeom prst="rect">
              <a:avLst/>
            </a:prstGeom>
            <a:solidFill>
              <a:schemeClr val="bg1"/>
            </a:solidFill>
            <a:ln w="28575">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2276" name="Rectangle 8"/>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2277" name="Line 16"/>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grpSp>
      <p:grpSp>
        <p:nvGrpSpPr>
          <p:cNvPr id="52231" name="Group 18"/>
          <p:cNvGrpSpPr>
            <a:grpSpLocks/>
          </p:cNvGrpSpPr>
          <p:nvPr/>
        </p:nvGrpSpPr>
        <p:grpSpPr bwMode="auto">
          <a:xfrm>
            <a:off x="2257425" y="5086350"/>
            <a:ext cx="2058988" cy="566738"/>
            <a:chOff x="930" y="1989"/>
            <a:chExt cx="1482" cy="357"/>
          </a:xfrm>
        </p:grpSpPr>
        <p:sp>
          <p:nvSpPr>
            <p:cNvPr id="52268" name="Rectangle 19"/>
            <p:cNvSpPr>
              <a:spLocks noChangeArrowheads="1"/>
            </p:cNvSpPr>
            <p:nvPr/>
          </p:nvSpPr>
          <p:spPr bwMode="auto">
            <a:xfrm>
              <a:off x="1152" y="1989"/>
              <a:ext cx="1088" cy="35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2269" name="Rectangle 20"/>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2270" name="Rectangle 21"/>
            <p:cNvSpPr>
              <a:spLocks noChangeArrowheads="1"/>
            </p:cNvSpPr>
            <p:nvPr/>
          </p:nvSpPr>
          <p:spPr bwMode="auto">
            <a:xfrm>
              <a:off x="1582" y="2025"/>
              <a:ext cx="273" cy="274"/>
            </a:xfrm>
            <a:prstGeom prst="rect">
              <a:avLst/>
            </a:prstGeom>
            <a:solidFill>
              <a:schemeClr val="bg1"/>
            </a:solidFill>
            <a:ln w="28575">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2271" name="Rectangle 22"/>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2272" name="Line 23"/>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grpSp>
      <p:grpSp>
        <p:nvGrpSpPr>
          <p:cNvPr id="52232" name="Group 29"/>
          <p:cNvGrpSpPr>
            <a:grpSpLocks/>
          </p:cNvGrpSpPr>
          <p:nvPr/>
        </p:nvGrpSpPr>
        <p:grpSpPr bwMode="auto">
          <a:xfrm rot="2656396">
            <a:off x="2887663" y="4238625"/>
            <a:ext cx="546100" cy="546100"/>
            <a:chOff x="354" y="2715"/>
            <a:chExt cx="344" cy="344"/>
          </a:xfrm>
        </p:grpSpPr>
        <p:sp>
          <p:nvSpPr>
            <p:cNvPr id="52264" name="Oval 25"/>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2265" name="Oval 26"/>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2266" name="Oval 27"/>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2267" name="Oval 28"/>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grpSp>
      <p:sp>
        <p:nvSpPr>
          <p:cNvPr id="52233" name="Text Box 57"/>
          <p:cNvSpPr txBox="1">
            <a:spLocks noChangeArrowheads="1"/>
          </p:cNvSpPr>
          <p:nvPr/>
        </p:nvSpPr>
        <p:spPr bwMode="auto">
          <a:xfrm>
            <a:off x="2423592" y="5732463"/>
            <a:ext cx="18004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a:r>
              <a:rPr lang="en-US" altLang="zh-CN" sz="1800" dirty="0" err="1">
                <a:solidFill>
                  <a:srgbClr val="000099"/>
                </a:solidFill>
                <a:latin typeface="+mn-ea"/>
                <a:ea typeface="+mn-ea"/>
              </a:rPr>
              <a:t>路由器输入端口</a:t>
            </a:r>
            <a:endParaRPr lang="en-US" altLang="zh-CN" sz="1800" dirty="0">
              <a:solidFill>
                <a:srgbClr val="000099"/>
              </a:solidFill>
              <a:latin typeface="+mn-ea"/>
              <a:ea typeface="+mn-ea"/>
            </a:endParaRPr>
          </a:p>
        </p:txBody>
      </p:sp>
      <p:grpSp>
        <p:nvGrpSpPr>
          <p:cNvPr id="52234" name="Group 37"/>
          <p:cNvGrpSpPr>
            <a:grpSpLocks/>
          </p:cNvGrpSpPr>
          <p:nvPr/>
        </p:nvGrpSpPr>
        <p:grpSpPr bwMode="auto">
          <a:xfrm>
            <a:off x="5868989" y="3352800"/>
            <a:ext cx="1957387" cy="566738"/>
            <a:chOff x="-51" y="2454"/>
            <a:chExt cx="1482" cy="357"/>
          </a:xfrm>
        </p:grpSpPr>
        <p:grpSp>
          <p:nvGrpSpPr>
            <p:cNvPr id="52258" name="Group 36"/>
            <p:cNvGrpSpPr>
              <a:grpSpLocks/>
            </p:cNvGrpSpPr>
            <p:nvPr/>
          </p:nvGrpSpPr>
          <p:grpSpPr bwMode="auto">
            <a:xfrm flipH="1">
              <a:off x="171" y="2454"/>
              <a:ext cx="1086" cy="357"/>
              <a:chOff x="171" y="2454"/>
              <a:chExt cx="1086" cy="357"/>
            </a:xfrm>
          </p:grpSpPr>
          <p:sp>
            <p:nvSpPr>
              <p:cNvPr id="52260" name="Rectangle 31"/>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2261" name="Rectangle 32"/>
              <p:cNvSpPr>
                <a:spLocks noChangeArrowheads="1"/>
              </p:cNvSpPr>
              <p:nvPr/>
            </p:nvSpPr>
            <p:spPr bwMode="auto">
              <a:xfrm>
                <a:off x="216" y="2554"/>
                <a:ext cx="338"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2262" name="Rectangle 33"/>
              <p:cNvSpPr>
                <a:spLocks noChangeArrowheads="1"/>
              </p:cNvSpPr>
              <p:nvPr/>
            </p:nvSpPr>
            <p:spPr bwMode="auto">
              <a:xfrm>
                <a:off x="602" y="2490"/>
                <a:ext cx="274" cy="274"/>
              </a:xfrm>
              <a:prstGeom prst="rect">
                <a:avLst/>
              </a:prstGeom>
              <a:solidFill>
                <a:schemeClr val="bg1"/>
              </a:solidFill>
              <a:ln w="28575">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2263" name="Rectangle 34"/>
              <p:cNvSpPr>
                <a:spLocks noChangeArrowheads="1"/>
              </p:cNvSpPr>
              <p:nvPr/>
            </p:nvSpPr>
            <p:spPr bwMode="auto">
              <a:xfrm>
                <a:off x="921"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grpSp>
        <p:sp>
          <p:nvSpPr>
            <p:cNvPr id="52259" name="Line 35"/>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grpSp>
      <p:grpSp>
        <p:nvGrpSpPr>
          <p:cNvPr id="52235" name="Group 38"/>
          <p:cNvGrpSpPr>
            <a:grpSpLocks/>
          </p:cNvGrpSpPr>
          <p:nvPr/>
        </p:nvGrpSpPr>
        <p:grpSpPr bwMode="auto">
          <a:xfrm>
            <a:off x="5888038" y="5086350"/>
            <a:ext cx="2011362" cy="566738"/>
            <a:chOff x="-51" y="2454"/>
            <a:chExt cx="1482" cy="357"/>
          </a:xfrm>
        </p:grpSpPr>
        <p:grpSp>
          <p:nvGrpSpPr>
            <p:cNvPr id="52252" name="Group 39"/>
            <p:cNvGrpSpPr>
              <a:grpSpLocks/>
            </p:cNvGrpSpPr>
            <p:nvPr/>
          </p:nvGrpSpPr>
          <p:grpSpPr bwMode="auto">
            <a:xfrm flipH="1">
              <a:off x="171" y="2454"/>
              <a:ext cx="1086" cy="357"/>
              <a:chOff x="171" y="2454"/>
              <a:chExt cx="1086" cy="357"/>
            </a:xfrm>
          </p:grpSpPr>
          <p:sp>
            <p:nvSpPr>
              <p:cNvPr id="52254" name="Rectangle 40"/>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2255" name="Rectangle 41"/>
              <p:cNvSpPr>
                <a:spLocks noChangeArrowheads="1"/>
              </p:cNvSpPr>
              <p:nvPr/>
            </p:nvSpPr>
            <p:spPr bwMode="auto">
              <a:xfrm>
                <a:off x="216" y="2554"/>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2256" name="Rectangle 42"/>
              <p:cNvSpPr>
                <a:spLocks noChangeArrowheads="1"/>
              </p:cNvSpPr>
              <p:nvPr/>
            </p:nvSpPr>
            <p:spPr bwMode="auto">
              <a:xfrm>
                <a:off x="602" y="2490"/>
                <a:ext cx="274" cy="274"/>
              </a:xfrm>
              <a:prstGeom prst="rect">
                <a:avLst/>
              </a:prstGeom>
              <a:solidFill>
                <a:schemeClr val="bg1"/>
              </a:solidFill>
              <a:ln w="28575">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2257" name="Rectangle 43"/>
              <p:cNvSpPr>
                <a:spLocks noChangeArrowheads="1"/>
              </p:cNvSpPr>
              <p:nvPr/>
            </p:nvSpPr>
            <p:spPr bwMode="auto">
              <a:xfrm>
                <a:off x="923"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grpSp>
        <p:sp>
          <p:nvSpPr>
            <p:cNvPr id="52253" name="Line 44"/>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grpSp>
      <p:grpSp>
        <p:nvGrpSpPr>
          <p:cNvPr id="52236" name="Group 51"/>
          <p:cNvGrpSpPr>
            <a:grpSpLocks/>
          </p:cNvGrpSpPr>
          <p:nvPr/>
        </p:nvGrpSpPr>
        <p:grpSpPr bwMode="auto">
          <a:xfrm rot="2656396">
            <a:off x="6754813" y="4229100"/>
            <a:ext cx="546100" cy="546100"/>
            <a:chOff x="354" y="2715"/>
            <a:chExt cx="344" cy="344"/>
          </a:xfrm>
        </p:grpSpPr>
        <p:sp>
          <p:nvSpPr>
            <p:cNvPr id="52248" name="Oval 52"/>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2249" name="Oval 53"/>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2250" name="Oval 54"/>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2251" name="Oval 55"/>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grpSp>
      <p:sp>
        <p:nvSpPr>
          <p:cNvPr id="52237" name="Text Box 58"/>
          <p:cNvSpPr txBox="1">
            <a:spLocks noChangeArrowheads="1"/>
          </p:cNvSpPr>
          <p:nvPr/>
        </p:nvSpPr>
        <p:spPr bwMode="auto">
          <a:xfrm>
            <a:off x="6095707" y="5730996"/>
            <a:ext cx="18004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a:r>
              <a:rPr lang="en-US" altLang="zh-CN" sz="1800" dirty="0" err="1">
                <a:solidFill>
                  <a:srgbClr val="000099"/>
                </a:solidFill>
                <a:latin typeface="+mn-ea"/>
                <a:ea typeface="+mn-ea"/>
              </a:rPr>
              <a:t>路由器输出端口</a:t>
            </a:r>
            <a:endParaRPr lang="en-US" altLang="zh-CN" sz="1800" dirty="0">
              <a:solidFill>
                <a:srgbClr val="000099"/>
              </a:solidFill>
              <a:latin typeface="+mn-ea"/>
              <a:ea typeface="+mn-ea"/>
            </a:endParaRPr>
          </a:p>
        </p:txBody>
      </p:sp>
      <p:cxnSp>
        <p:nvCxnSpPr>
          <p:cNvPr id="3" name="Straight Connector 2"/>
          <p:cNvCxnSpPr>
            <a:cxnSpLocks noChangeShapeType="1"/>
          </p:cNvCxnSpPr>
          <p:nvPr/>
        </p:nvCxnSpPr>
        <p:spPr bwMode="auto">
          <a:xfrm>
            <a:off x="2257426" y="3143250"/>
            <a:ext cx="7802563" cy="127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5" name="TextBox 4"/>
          <p:cNvSpPr txBox="1">
            <a:spLocks noChangeArrowheads="1"/>
          </p:cNvSpPr>
          <p:nvPr/>
        </p:nvSpPr>
        <p:spPr bwMode="auto">
          <a:xfrm>
            <a:off x="8164514" y="3179763"/>
            <a:ext cx="218598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algn="r"/>
            <a:r>
              <a:rPr lang="zh-CN" altLang="en-US" sz="1800" dirty="0">
                <a:solidFill>
                  <a:srgbClr val="CC0000"/>
                </a:solidFill>
                <a:latin typeface="+mn-ea"/>
                <a:ea typeface="+mn-ea"/>
              </a:rPr>
              <a:t>转发数据平面</a:t>
            </a:r>
            <a:endParaRPr lang="en-US" altLang="zh-CN" sz="1800" dirty="0">
              <a:solidFill>
                <a:srgbClr val="CC0000"/>
              </a:solidFill>
              <a:latin typeface="+mn-ea"/>
              <a:ea typeface="+mn-ea"/>
            </a:endParaRPr>
          </a:p>
          <a:p>
            <a:pPr lvl="0" algn="r"/>
            <a:r>
              <a:rPr lang="en-US" altLang="zh-CN" sz="1800" dirty="0">
                <a:solidFill>
                  <a:srgbClr val="000099"/>
                </a:solidFill>
                <a:latin typeface="+mn-ea"/>
                <a:ea typeface="+mn-ea"/>
              </a:rPr>
              <a:t>(</a:t>
            </a:r>
            <a:r>
              <a:rPr lang="zh-CN" altLang="en-US" sz="1800" dirty="0">
                <a:solidFill>
                  <a:srgbClr val="000099"/>
                </a:solidFill>
                <a:latin typeface="+mn-ea"/>
                <a:ea typeface="+mn-ea"/>
              </a:rPr>
              <a:t>硬件</a:t>
            </a:r>
            <a:r>
              <a:rPr lang="en-US" altLang="zh-CN" sz="1800" dirty="0">
                <a:solidFill>
                  <a:srgbClr val="000099"/>
                </a:solidFill>
                <a:latin typeface="+mn-ea"/>
                <a:ea typeface="+mn-ea"/>
              </a:rPr>
              <a:t>)</a:t>
            </a:r>
            <a:r>
              <a:rPr lang="zh-CN" altLang="en-US" sz="1800" dirty="0">
                <a:solidFill>
                  <a:srgbClr val="000099"/>
                </a:solidFill>
                <a:latin typeface="+mn-ea"/>
              </a:rPr>
              <a:t>以纳秒级</a:t>
            </a:r>
            <a:endParaRPr lang="en-US" altLang="zh-CN" sz="1800" dirty="0">
              <a:solidFill>
                <a:srgbClr val="000099"/>
              </a:solidFill>
              <a:latin typeface="+mn-ea"/>
            </a:endParaRPr>
          </a:p>
          <a:p>
            <a:pPr lvl="0" algn="r"/>
            <a:r>
              <a:rPr lang="zh-CN" altLang="en-US" sz="1800" dirty="0">
                <a:solidFill>
                  <a:srgbClr val="000099"/>
                </a:solidFill>
                <a:latin typeface="+mn-ea"/>
              </a:rPr>
              <a:t>时间帧进行操作</a:t>
            </a:r>
            <a:endParaRPr lang="en-US" altLang="zh-CN" sz="1800" dirty="0">
              <a:solidFill>
                <a:srgbClr val="000099"/>
              </a:solidFill>
              <a:latin typeface="+mn-ea"/>
            </a:endParaRPr>
          </a:p>
          <a:p>
            <a:pPr algn="r"/>
            <a:endParaRPr lang="en-US" altLang="zh-CN" sz="1800" dirty="0">
              <a:solidFill>
                <a:srgbClr val="000099"/>
              </a:solidFill>
              <a:latin typeface="+mn-ea"/>
              <a:ea typeface="+mn-ea"/>
            </a:endParaRPr>
          </a:p>
        </p:txBody>
      </p:sp>
      <p:sp>
        <p:nvSpPr>
          <p:cNvPr id="6" name="Rectangle 5"/>
          <p:cNvSpPr>
            <a:spLocks noChangeArrowheads="1"/>
          </p:cNvSpPr>
          <p:nvPr/>
        </p:nvSpPr>
        <p:spPr bwMode="auto">
          <a:xfrm>
            <a:off x="7477126" y="2076451"/>
            <a:ext cx="28797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algn="r"/>
            <a:r>
              <a:rPr lang="en-US" altLang="zh-CN" sz="1800" dirty="0" err="1">
                <a:solidFill>
                  <a:srgbClr val="CC0000"/>
                </a:solidFill>
                <a:latin typeface="+mn-ea"/>
                <a:ea typeface="+mn-ea"/>
              </a:rPr>
              <a:t>路由、管理控制</a:t>
            </a:r>
            <a:endParaRPr lang="en-US" altLang="zh-CN" sz="1800" dirty="0">
              <a:solidFill>
                <a:srgbClr val="CC0000"/>
              </a:solidFill>
              <a:latin typeface="+mn-ea"/>
              <a:ea typeface="+mn-ea"/>
            </a:endParaRPr>
          </a:p>
          <a:p>
            <a:pPr lvl="0" algn="r"/>
            <a:r>
              <a:rPr lang="en-US" altLang="zh-CN" sz="1800" dirty="0" err="1">
                <a:solidFill>
                  <a:srgbClr val="CC0000"/>
                </a:solidFill>
                <a:latin typeface="+mn-ea"/>
                <a:ea typeface="+mn-ea"/>
              </a:rPr>
              <a:t>平面</a:t>
            </a:r>
            <a:r>
              <a:rPr lang="en-US" altLang="zh-CN" sz="1800" dirty="0">
                <a:solidFill>
                  <a:srgbClr val="000099"/>
                </a:solidFill>
                <a:latin typeface="+mn-ea"/>
                <a:ea typeface="+mn-ea"/>
              </a:rPr>
              <a:t>(</a:t>
            </a:r>
            <a:r>
              <a:rPr lang="zh-CN" altLang="en-US" sz="1800" dirty="0">
                <a:solidFill>
                  <a:srgbClr val="000099"/>
                </a:solidFill>
                <a:latin typeface="+mn-ea"/>
                <a:ea typeface="+mn-ea"/>
              </a:rPr>
              <a:t>软件</a:t>
            </a:r>
            <a:r>
              <a:rPr lang="en-US" altLang="zh-CN" sz="1800" dirty="0">
                <a:solidFill>
                  <a:srgbClr val="000099"/>
                </a:solidFill>
                <a:latin typeface="+mn-ea"/>
                <a:ea typeface="+mn-ea"/>
              </a:rPr>
              <a:t>)</a:t>
            </a:r>
            <a:r>
              <a:rPr lang="zh-CN" altLang="en-US" sz="1800" dirty="0">
                <a:solidFill>
                  <a:srgbClr val="000099"/>
                </a:solidFill>
                <a:latin typeface="+mn-ea"/>
                <a:ea typeface="+mn-ea"/>
              </a:rPr>
              <a:t>以毫秒级</a:t>
            </a:r>
            <a:endParaRPr lang="en-US" altLang="zh-CN" sz="1800" dirty="0">
              <a:solidFill>
                <a:srgbClr val="000099"/>
              </a:solidFill>
              <a:latin typeface="+mn-ea"/>
              <a:ea typeface="+mn-ea"/>
            </a:endParaRPr>
          </a:p>
          <a:p>
            <a:pPr lvl="0" algn="r"/>
            <a:r>
              <a:rPr lang="zh-CN" altLang="en-US" sz="1800" dirty="0">
                <a:solidFill>
                  <a:srgbClr val="000099"/>
                </a:solidFill>
                <a:latin typeface="+mn-ea"/>
                <a:ea typeface="+mn-ea"/>
              </a:rPr>
              <a:t>时间帧进行操作</a:t>
            </a:r>
            <a:endParaRPr lang="en-US" altLang="zh-CN" sz="1800" dirty="0">
              <a:solidFill>
                <a:srgbClr val="000099"/>
              </a:solidFill>
              <a:latin typeface="+mn-ea"/>
              <a:ea typeface="+mn-ea"/>
            </a:endParaRPr>
          </a:p>
        </p:txBody>
      </p:sp>
      <p:sp>
        <p:nvSpPr>
          <p:cNvPr id="52242" name="Freeform 10"/>
          <p:cNvSpPr>
            <a:spLocks/>
          </p:cNvSpPr>
          <p:nvPr/>
        </p:nvSpPr>
        <p:spPr bwMode="auto">
          <a:xfrm>
            <a:off x="3722688" y="2667001"/>
            <a:ext cx="512762" cy="73025"/>
          </a:xfrm>
          <a:custGeom>
            <a:avLst/>
            <a:gdLst>
              <a:gd name="T0" fmla="*/ 487003 w 512919"/>
              <a:gd name="T1" fmla="*/ 70891 h 73266"/>
              <a:gd name="T2" fmla="*/ 511349 w 512919"/>
              <a:gd name="T3" fmla="*/ 0 h 73266"/>
              <a:gd name="T4" fmla="*/ 146098 w 512919"/>
              <a:gd name="T5" fmla="*/ 11815 h 73266"/>
              <a:gd name="T6" fmla="*/ 97399 w 512919"/>
              <a:gd name="T7" fmla="*/ 23630 h 73266"/>
              <a:gd name="T8" fmla="*/ 0 w 512919"/>
              <a:gd name="T9" fmla="*/ 11815 h 73266"/>
              <a:gd name="T10" fmla="*/ 0 w 512919"/>
              <a:gd name="T11" fmla="*/ 11815 h 73266"/>
              <a:gd name="T12" fmla="*/ 511349 w 512919"/>
              <a:gd name="T13" fmla="*/ 11815 h 73266"/>
              <a:gd name="T14" fmla="*/ 0 60000 65536"/>
              <a:gd name="T15" fmla="*/ 0 60000 65536"/>
              <a:gd name="T16" fmla="*/ 0 60000 65536"/>
              <a:gd name="T17" fmla="*/ 0 60000 65536"/>
              <a:gd name="T18" fmla="*/ 0 60000 65536"/>
              <a:gd name="T19" fmla="*/ 0 60000 65536"/>
              <a:gd name="T20" fmla="*/ 0 60000 65536"/>
              <a:gd name="T21" fmla="*/ 0 w 512919"/>
              <a:gd name="T22" fmla="*/ 0 h 73266"/>
              <a:gd name="T23" fmla="*/ 512919 w 512919"/>
              <a:gd name="T24" fmla="*/ 73266 h 732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2919" h="73266">
                <a:moveTo>
                  <a:pt x="488494" y="73266"/>
                </a:moveTo>
                <a:lnTo>
                  <a:pt x="512919" y="0"/>
                </a:lnTo>
                <a:cubicBezTo>
                  <a:pt x="390795" y="4070"/>
                  <a:pt x="268529" y="5036"/>
                  <a:pt x="146548" y="12211"/>
                </a:cubicBezTo>
                <a:cubicBezTo>
                  <a:pt x="129793" y="13196"/>
                  <a:pt x="114483" y="24422"/>
                  <a:pt x="97699" y="24422"/>
                </a:cubicBezTo>
                <a:cubicBezTo>
                  <a:pt x="64879" y="24422"/>
                  <a:pt x="0" y="12211"/>
                  <a:pt x="0" y="12211"/>
                </a:cubicBezTo>
                <a:lnTo>
                  <a:pt x="512919" y="122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solidFill>
                <a:srgbClr val="000099"/>
              </a:solidFill>
            </a:endParaRPr>
          </a:p>
        </p:txBody>
      </p:sp>
      <p:sp>
        <p:nvSpPr>
          <p:cNvPr id="52243" name="Freeform 11"/>
          <p:cNvSpPr>
            <a:spLocks/>
          </p:cNvSpPr>
          <p:nvPr/>
        </p:nvSpPr>
        <p:spPr bwMode="auto">
          <a:xfrm>
            <a:off x="1379537" y="647700"/>
            <a:ext cx="8802688" cy="2197100"/>
          </a:xfrm>
          <a:custGeom>
            <a:avLst/>
            <a:gdLst>
              <a:gd name="T0" fmla="*/ 8252106 w 8802811"/>
              <a:gd name="T1" fmla="*/ 0 h 2197979"/>
              <a:gd name="T2" fmla="*/ 8288733 w 8802811"/>
              <a:gd name="T3" fmla="*/ 352707 h 2197979"/>
              <a:gd name="T4" fmla="*/ 8300945 w 8802811"/>
              <a:gd name="T5" fmla="*/ 985142 h 2197979"/>
              <a:gd name="T6" fmla="*/ 8313157 w 8802811"/>
              <a:gd name="T7" fmla="*/ 1204063 h 2197979"/>
              <a:gd name="T8" fmla="*/ 8337573 w 8802811"/>
              <a:gd name="T9" fmla="*/ 1374335 h 2197979"/>
              <a:gd name="T10" fmla="*/ 8313157 w 8802811"/>
              <a:gd name="T11" fmla="*/ 1301360 h 2197979"/>
              <a:gd name="T12" fmla="*/ 8300945 w 8802811"/>
              <a:gd name="T13" fmla="*/ 1216224 h 2197979"/>
              <a:gd name="T14" fmla="*/ 8288733 w 8802811"/>
              <a:gd name="T15" fmla="*/ 1167577 h 2197979"/>
              <a:gd name="T16" fmla="*/ 8252106 w 8802811"/>
              <a:gd name="T17" fmla="*/ 985142 h 2197979"/>
              <a:gd name="T18" fmla="*/ 8239894 w 8802811"/>
              <a:gd name="T19" fmla="*/ 851357 h 2197979"/>
              <a:gd name="T20" fmla="*/ 8215466 w 8802811"/>
              <a:gd name="T21" fmla="*/ 681086 h 2197979"/>
              <a:gd name="T22" fmla="*/ 8203254 w 8802811"/>
              <a:gd name="T23" fmla="*/ 547302 h 2197979"/>
              <a:gd name="T24" fmla="*/ 8178839 w 8802811"/>
              <a:gd name="T25" fmla="*/ 547302 h 2197979"/>
              <a:gd name="T26" fmla="*/ 8178839 w 8802811"/>
              <a:gd name="T27" fmla="*/ 547302 h 2197979"/>
              <a:gd name="T28" fmla="*/ 8410838 w 8802811"/>
              <a:gd name="T29" fmla="*/ 620274 h 2197979"/>
              <a:gd name="T30" fmla="*/ 8471893 w 8802811"/>
              <a:gd name="T31" fmla="*/ 681086 h 2197979"/>
              <a:gd name="T32" fmla="*/ 8557363 w 8802811"/>
              <a:gd name="T33" fmla="*/ 790546 h 2197979"/>
              <a:gd name="T34" fmla="*/ 8581787 w 8802811"/>
              <a:gd name="T35" fmla="*/ 863520 h 2197979"/>
              <a:gd name="T36" fmla="*/ 8618427 w 8802811"/>
              <a:gd name="T37" fmla="*/ 948655 h 2197979"/>
              <a:gd name="T38" fmla="*/ 8691690 w 8802811"/>
              <a:gd name="T39" fmla="*/ 1179738 h 2197979"/>
              <a:gd name="T40" fmla="*/ 8703889 w 8802811"/>
              <a:gd name="T41" fmla="*/ 1252712 h 2197979"/>
              <a:gd name="T42" fmla="*/ 8716105 w 8802811"/>
              <a:gd name="T43" fmla="*/ 1337848 h 2197979"/>
              <a:gd name="T44" fmla="*/ 8740529 w 8802811"/>
              <a:gd name="T45" fmla="*/ 1398658 h 2197979"/>
              <a:gd name="T46" fmla="*/ 8801584 w 8802811"/>
              <a:gd name="T47" fmla="*/ 1398658 h 2197979"/>
              <a:gd name="T48" fmla="*/ 8801584 w 8802811"/>
              <a:gd name="T49" fmla="*/ 1398658 h 2197979"/>
              <a:gd name="T50" fmla="*/ 8789368 w 8802811"/>
              <a:gd name="T51" fmla="*/ 1666229 h 2197979"/>
              <a:gd name="T52" fmla="*/ 8789368 w 8802811"/>
              <a:gd name="T53" fmla="*/ 1666229 h 2197979"/>
              <a:gd name="T54" fmla="*/ 8703889 w 8802811"/>
              <a:gd name="T55" fmla="*/ 1568931 h 2197979"/>
              <a:gd name="T56" fmla="*/ 8642842 w 8802811"/>
              <a:gd name="T57" fmla="*/ 1508118 h 2197979"/>
              <a:gd name="T58" fmla="*/ 8581787 w 8802811"/>
              <a:gd name="T59" fmla="*/ 1410821 h 2197979"/>
              <a:gd name="T60" fmla="*/ 8508524 w 8802811"/>
              <a:gd name="T61" fmla="*/ 1325685 h 2197979"/>
              <a:gd name="T62" fmla="*/ 8435261 w 8802811"/>
              <a:gd name="T63" fmla="*/ 1228387 h 2197979"/>
              <a:gd name="T64" fmla="*/ 8300945 w 8802811"/>
              <a:gd name="T65" fmla="*/ 1033790 h 2197979"/>
              <a:gd name="T66" fmla="*/ 8227678 w 8802811"/>
              <a:gd name="T67" fmla="*/ 912168 h 2197979"/>
              <a:gd name="T68" fmla="*/ 8215466 w 8802811"/>
              <a:gd name="T69" fmla="*/ 875682 h 2197979"/>
              <a:gd name="T70" fmla="*/ 8191051 w 8802811"/>
              <a:gd name="T71" fmla="*/ 839194 h 2197979"/>
              <a:gd name="T72" fmla="*/ 8178839 w 8802811"/>
              <a:gd name="T73" fmla="*/ 790546 h 2197979"/>
              <a:gd name="T74" fmla="*/ 8129991 w 8802811"/>
              <a:gd name="T75" fmla="*/ 717572 h 2197979"/>
              <a:gd name="T76" fmla="*/ 8117788 w 8802811"/>
              <a:gd name="T77" fmla="*/ 705410 h 2197979"/>
              <a:gd name="T78" fmla="*/ 8215466 w 8802811"/>
              <a:gd name="T79" fmla="*/ 778383 h 2197979"/>
              <a:gd name="T80" fmla="*/ 8252106 w 8802811"/>
              <a:gd name="T81" fmla="*/ 814870 h 2197979"/>
              <a:gd name="T82" fmla="*/ 8361996 w 8802811"/>
              <a:gd name="T83" fmla="*/ 912168 h 2197979"/>
              <a:gd name="T84" fmla="*/ 8435261 w 8802811"/>
              <a:gd name="T85" fmla="*/ 1009466 h 2197979"/>
              <a:gd name="T86" fmla="*/ 8471893 w 8802811"/>
              <a:gd name="T87" fmla="*/ 1045954 h 2197979"/>
              <a:gd name="T88" fmla="*/ 8459685 w 8802811"/>
              <a:gd name="T89" fmla="*/ 1033790 h 2197979"/>
              <a:gd name="T90" fmla="*/ 632656 w 8802811"/>
              <a:gd name="T91" fmla="*/ 2152719 h 2197979"/>
              <a:gd name="T92" fmla="*/ 1524038 w 8802811"/>
              <a:gd name="T93" fmla="*/ 2189205 h 2197979"/>
              <a:gd name="T94" fmla="*/ 1035614 w 8802811"/>
              <a:gd name="T95" fmla="*/ 2152719 h 2197979"/>
              <a:gd name="T96" fmla="*/ 547181 w 8802811"/>
              <a:gd name="T97" fmla="*/ 2104070 h 2197979"/>
              <a:gd name="T98" fmla="*/ 70968 w 8802811"/>
              <a:gd name="T99" fmla="*/ 2079746 h 219797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802811"/>
              <a:gd name="T151" fmla="*/ 0 h 2197979"/>
              <a:gd name="T152" fmla="*/ 8802811 w 8802811"/>
              <a:gd name="T153" fmla="*/ 2197979 h 219797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802811" h="2197979">
                <a:moveTo>
                  <a:pt x="8253255" y="0"/>
                </a:moveTo>
                <a:lnTo>
                  <a:pt x="8289892" y="354119"/>
                </a:lnTo>
                <a:cubicBezTo>
                  <a:pt x="8293963" y="565776"/>
                  <a:pt x="8296057" y="777480"/>
                  <a:pt x="8302104" y="989090"/>
                </a:cubicBezTo>
                <a:cubicBezTo>
                  <a:pt x="8304200" y="1062439"/>
                  <a:pt x="8308222" y="1135763"/>
                  <a:pt x="8314317" y="1208888"/>
                </a:cubicBezTo>
                <a:cubicBezTo>
                  <a:pt x="8316142" y="1230787"/>
                  <a:pt x="8344376" y="1368573"/>
                  <a:pt x="8338741" y="1379842"/>
                </a:cubicBezTo>
                <a:cubicBezTo>
                  <a:pt x="8327228" y="1402867"/>
                  <a:pt x="8314317" y="1306576"/>
                  <a:pt x="8314317" y="1306576"/>
                </a:cubicBezTo>
                <a:cubicBezTo>
                  <a:pt x="8310246" y="1278084"/>
                  <a:pt x="8307253" y="1249416"/>
                  <a:pt x="8302104" y="1221099"/>
                </a:cubicBezTo>
                <a:cubicBezTo>
                  <a:pt x="8299101" y="1204587"/>
                  <a:pt x="8292894" y="1188767"/>
                  <a:pt x="8289892" y="1172255"/>
                </a:cubicBezTo>
                <a:cubicBezTo>
                  <a:pt x="8255975" y="985729"/>
                  <a:pt x="8304437" y="1193793"/>
                  <a:pt x="8253255" y="989090"/>
                </a:cubicBezTo>
                <a:cubicBezTo>
                  <a:pt x="8249184" y="944316"/>
                  <a:pt x="8246400" y="899407"/>
                  <a:pt x="8241043" y="854769"/>
                </a:cubicBezTo>
                <a:cubicBezTo>
                  <a:pt x="8234184" y="797616"/>
                  <a:pt x="8221830" y="741142"/>
                  <a:pt x="8216618" y="683815"/>
                </a:cubicBezTo>
                <a:cubicBezTo>
                  <a:pt x="8212547" y="639041"/>
                  <a:pt x="8216237" y="592868"/>
                  <a:pt x="8204406" y="549494"/>
                </a:cubicBezTo>
                <a:cubicBezTo>
                  <a:pt x="8202264" y="541639"/>
                  <a:pt x="8188123" y="549494"/>
                  <a:pt x="8179981" y="549494"/>
                </a:cubicBezTo>
                <a:cubicBezTo>
                  <a:pt x="8254412" y="566668"/>
                  <a:pt x="8345942" y="574712"/>
                  <a:pt x="8412016" y="622760"/>
                </a:cubicBezTo>
                <a:cubicBezTo>
                  <a:pt x="8435295" y="639688"/>
                  <a:pt x="8454344" y="661962"/>
                  <a:pt x="8473077" y="683815"/>
                </a:cubicBezTo>
                <a:cubicBezTo>
                  <a:pt x="8503283" y="719051"/>
                  <a:pt x="8558564" y="793714"/>
                  <a:pt x="8558564" y="793714"/>
                </a:cubicBezTo>
                <a:cubicBezTo>
                  <a:pt x="8566706" y="818136"/>
                  <a:pt x="8573747" y="842953"/>
                  <a:pt x="8582989" y="866980"/>
                </a:cubicBezTo>
                <a:cubicBezTo>
                  <a:pt x="8594118" y="895913"/>
                  <a:pt x="8610878" y="922718"/>
                  <a:pt x="8619626" y="952457"/>
                </a:cubicBezTo>
                <a:cubicBezTo>
                  <a:pt x="8696833" y="1214937"/>
                  <a:pt x="8583806" y="939035"/>
                  <a:pt x="8692900" y="1184466"/>
                </a:cubicBezTo>
                <a:cubicBezTo>
                  <a:pt x="8696971" y="1208888"/>
                  <a:pt x="8701347" y="1233261"/>
                  <a:pt x="8705112" y="1257732"/>
                </a:cubicBezTo>
                <a:cubicBezTo>
                  <a:pt x="8709489" y="1286179"/>
                  <a:pt x="8710343" y="1315287"/>
                  <a:pt x="8717324" y="1343209"/>
                </a:cubicBezTo>
                <a:cubicBezTo>
                  <a:pt x="8722641" y="1364474"/>
                  <a:pt x="8723911" y="1391524"/>
                  <a:pt x="8741749" y="1404264"/>
                </a:cubicBezTo>
                <a:cubicBezTo>
                  <a:pt x="8758312" y="1416094"/>
                  <a:pt x="8782457" y="1404264"/>
                  <a:pt x="8802811" y="1404264"/>
                </a:cubicBezTo>
                <a:lnTo>
                  <a:pt x="8790599" y="1672906"/>
                </a:lnTo>
                <a:cubicBezTo>
                  <a:pt x="8762103" y="1640343"/>
                  <a:pt x="8734463" y="1607012"/>
                  <a:pt x="8705112" y="1575218"/>
                </a:cubicBezTo>
                <a:cubicBezTo>
                  <a:pt x="8685588" y="1554069"/>
                  <a:pt x="8661601" y="1536976"/>
                  <a:pt x="8644050" y="1514163"/>
                </a:cubicBezTo>
                <a:cubicBezTo>
                  <a:pt x="8620635" y="1483727"/>
                  <a:pt x="8605699" y="1447440"/>
                  <a:pt x="8582989" y="1416475"/>
                </a:cubicBezTo>
                <a:cubicBezTo>
                  <a:pt x="8560794" y="1386213"/>
                  <a:pt x="8533160" y="1360302"/>
                  <a:pt x="8509714" y="1330998"/>
                </a:cubicBezTo>
                <a:cubicBezTo>
                  <a:pt x="8484284" y="1299214"/>
                  <a:pt x="8459970" y="1266525"/>
                  <a:pt x="8436440" y="1233310"/>
                </a:cubicBezTo>
                <a:cubicBezTo>
                  <a:pt x="8390753" y="1168818"/>
                  <a:pt x="8331459" y="1111315"/>
                  <a:pt x="8302104" y="1037934"/>
                </a:cubicBezTo>
                <a:cubicBezTo>
                  <a:pt x="8267999" y="952679"/>
                  <a:pt x="8291374" y="993995"/>
                  <a:pt x="8228830" y="915824"/>
                </a:cubicBezTo>
                <a:cubicBezTo>
                  <a:pt x="8224759" y="903613"/>
                  <a:pt x="8222375" y="890703"/>
                  <a:pt x="8216618" y="879191"/>
                </a:cubicBezTo>
                <a:cubicBezTo>
                  <a:pt x="8210054" y="866064"/>
                  <a:pt x="8197975" y="856047"/>
                  <a:pt x="8192193" y="842558"/>
                </a:cubicBezTo>
                <a:cubicBezTo>
                  <a:pt x="8185581" y="827133"/>
                  <a:pt x="8185874" y="809428"/>
                  <a:pt x="8179981" y="793714"/>
                </a:cubicBezTo>
                <a:cubicBezTo>
                  <a:pt x="8162237" y="746401"/>
                  <a:pt x="8160946" y="750260"/>
                  <a:pt x="8131131" y="720448"/>
                </a:cubicBezTo>
                <a:lnTo>
                  <a:pt x="8118919" y="708237"/>
                </a:lnTo>
                <a:cubicBezTo>
                  <a:pt x="8151485" y="732659"/>
                  <a:pt x="8185112" y="755728"/>
                  <a:pt x="8216618" y="781503"/>
                </a:cubicBezTo>
                <a:cubicBezTo>
                  <a:pt x="8229985" y="792438"/>
                  <a:pt x="8240257" y="806764"/>
                  <a:pt x="8253255" y="818136"/>
                </a:cubicBezTo>
                <a:cubicBezTo>
                  <a:pt x="8303675" y="862248"/>
                  <a:pt x="8321173" y="865438"/>
                  <a:pt x="8363166" y="915824"/>
                </a:cubicBezTo>
                <a:cubicBezTo>
                  <a:pt x="8389226" y="947093"/>
                  <a:pt x="8407656" y="984731"/>
                  <a:pt x="8436440" y="1013512"/>
                </a:cubicBezTo>
                <a:lnTo>
                  <a:pt x="8473077" y="1050145"/>
                </a:lnTo>
                <a:lnTo>
                  <a:pt x="8460865" y="1037934"/>
                </a:lnTo>
                <a:lnTo>
                  <a:pt x="632746" y="2161346"/>
                </a:lnTo>
                <a:lnTo>
                  <a:pt x="1524248" y="2197979"/>
                </a:lnTo>
                <a:lnTo>
                  <a:pt x="1035754" y="2161346"/>
                </a:lnTo>
                <a:cubicBezTo>
                  <a:pt x="712856" y="2131451"/>
                  <a:pt x="1008547" y="2123752"/>
                  <a:pt x="547260" y="2112502"/>
                </a:cubicBezTo>
                <a:cubicBezTo>
                  <a:pt x="37453" y="2100069"/>
                  <a:pt x="-102777" y="2174947"/>
                  <a:pt x="70978" y="208808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cxnSp>
        <p:nvCxnSpPr>
          <p:cNvPr id="14" name="Elbow Connector 13"/>
          <p:cNvCxnSpPr>
            <a:cxnSpLocks noChangeShapeType="1"/>
            <a:endCxn id="52271" idx="0"/>
          </p:cNvCxnSpPr>
          <p:nvPr/>
        </p:nvCxnSpPr>
        <p:spPr bwMode="auto">
          <a:xfrm rot="5400000">
            <a:off x="2739232" y="3729832"/>
            <a:ext cx="2473325" cy="347662"/>
          </a:xfrm>
          <a:prstGeom prst="bentConnector3">
            <a:avLst>
              <a:gd name="adj1" fmla="val -60"/>
            </a:avLst>
          </a:prstGeom>
          <a:noFill/>
          <a:ln w="19050">
            <a:solidFill>
              <a:srgbClr val="FFC000"/>
            </a:solidFill>
            <a:round/>
            <a:headEnd/>
            <a:tailEnd type="arrow" w="med" len="med"/>
          </a:ln>
          <a:extLst>
            <a:ext uri="{909E8E84-426E-40DD-AFC4-6F175D3DCCD1}">
              <a14:hiddenFill xmlns:a14="http://schemas.microsoft.com/office/drawing/2010/main">
                <a:noFill/>
              </a14:hiddenFill>
            </a:ext>
          </a:extLst>
        </p:spPr>
      </p:cxnSp>
      <p:sp>
        <p:nvSpPr>
          <p:cNvPr id="52245" name="Content Placeholder 1"/>
          <p:cNvSpPr>
            <a:spLocks noGrp="1"/>
          </p:cNvSpPr>
          <p:nvPr>
            <p:ph idx="1"/>
          </p:nvPr>
        </p:nvSpPr>
        <p:spPr>
          <a:xfrm>
            <a:off x="2057400" y="1287464"/>
            <a:ext cx="7772400" cy="585787"/>
          </a:xfrm>
        </p:spPr>
        <p:txBody>
          <a:bodyPr>
            <a:normAutofit fontScale="92500"/>
          </a:bodyPr>
          <a:lstStyle/>
          <a:p>
            <a:r>
              <a:rPr lang="en-US" altLang="zh-CN" dirty="0">
                <a:solidFill>
                  <a:srgbClr val="000099"/>
                </a:solidFill>
                <a:ea typeface="ＭＳ Ｐゴシック" panose="020B0600070205080204" pitchFamily="34" charset="-128"/>
                <a:cs typeface="ＭＳ Ｐゴシック" panose="020B0600070205080204" pitchFamily="34" charset="-128"/>
              </a:rPr>
              <a:t>high-level view of generic router architecture:</a:t>
            </a:r>
          </a:p>
        </p:txBody>
      </p:sp>
      <p:sp>
        <p:nvSpPr>
          <p:cNvPr id="57" name="Rectangle 7"/>
          <p:cNvSpPr txBox="1">
            <a:spLocks noChangeArrowheads="1"/>
          </p:cNvSpPr>
          <p:nvPr/>
        </p:nvSpPr>
        <p:spPr>
          <a:xfrm>
            <a:off x="9480376"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 What's  </a:t>
            </a:r>
            <a:r>
              <a:rPr lang="en-US" altLang="zh-CN" sz="1200" dirty="0">
                <a:solidFill>
                  <a:srgbClr val="FF0000"/>
                </a:solidFill>
                <a:cs typeface="Arial" panose="020B0604020202020204" pitchFamily="34" charset="0"/>
              </a:rPr>
              <a:t>inside a router</a:t>
            </a:r>
          </a:p>
        </p:txBody>
      </p:sp>
      <p:sp>
        <p:nvSpPr>
          <p:cNvPr id="2" name="矩形 1"/>
          <p:cNvSpPr/>
          <p:nvPr/>
        </p:nvSpPr>
        <p:spPr>
          <a:xfrm>
            <a:off x="489913" y="2132856"/>
            <a:ext cx="3347699" cy="923330"/>
          </a:xfrm>
          <a:prstGeom prst="rect">
            <a:avLst/>
          </a:prstGeom>
        </p:spPr>
        <p:txBody>
          <a:bodyPr wrap="square">
            <a:spAutoFit/>
          </a:bodyPr>
          <a:lstStyle/>
          <a:p>
            <a:pPr algn="r"/>
            <a:r>
              <a:rPr lang="zh-CN" altLang="en-US" dirty="0">
                <a:solidFill>
                  <a:srgbClr val="16C6CC"/>
                </a:solidFill>
                <a:latin typeface="+mn-ea"/>
              </a:rPr>
              <a:t>分散式交换</a:t>
            </a:r>
            <a:r>
              <a:rPr lang="en-US" altLang="zh-CN" dirty="0">
                <a:solidFill>
                  <a:srgbClr val="16C6CC"/>
                </a:solidFill>
                <a:latin typeface="+mn-ea"/>
              </a:rPr>
              <a:t>:</a:t>
            </a:r>
          </a:p>
          <a:p>
            <a:pPr algn="r"/>
            <a:r>
              <a:rPr lang="zh-CN" altLang="en-US" dirty="0">
                <a:solidFill>
                  <a:srgbClr val="16C6CC"/>
                </a:solidFill>
                <a:latin typeface="+mn-ea"/>
              </a:rPr>
              <a:t>可以在每个输入端口</a:t>
            </a:r>
            <a:endParaRPr lang="en-US" altLang="zh-CN" dirty="0">
              <a:solidFill>
                <a:srgbClr val="16C6CC"/>
              </a:solidFill>
              <a:latin typeface="+mn-ea"/>
            </a:endParaRPr>
          </a:p>
          <a:p>
            <a:pPr algn="r"/>
            <a:r>
              <a:rPr lang="zh-CN" altLang="en-US" dirty="0">
                <a:solidFill>
                  <a:srgbClr val="16C6CC"/>
                </a:solidFill>
                <a:latin typeface="+mn-ea"/>
              </a:rPr>
              <a:t>本地进行转发决策</a:t>
            </a:r>
          </a:p>
        </p:txBody>
      </p:sp>
      <p:sp>
        <p:nvSpPr>
          <p:cNvPr id="58" name="Content Placeholder 1">
            <a:extLst>
              <a:ext uri="{FF2B5EF4-FFF2-40B4-BE49-F238E27FC236}">
                <a16:creationId xmlns:a16="http://schemas.microsoft.com/office/drawing/2014/main" id="{96813B78-FF82-4ECF-BC97-302C7A9F77ED}"/>
              </a:ext>
            </a:extLst>
          </p:cNvPr>
          <p:cNvSpPr txBox="1">
            <a:spLocks/>
          </p:cNvSpPr>
          <p:nvPr/>
        </p:nvSpPr>
        <p:spPr>
          <a:xfrm>
            <a:off x="2059627" y="1305878"/>
            <a:ext cx="7772400" cy="585787"/>
          </a:xfrm>
          <a:prstGeom prst="rect">
            <a:avLst/>
          </a:prstGeom>
          <a:solidFill>
            <a:schemeClr val="bg1"/>
          </a:solidFill>
        </p:spPr>
        <p:txBody>
          <a:bodyPr vert="horz" lIns="91440" tIns="45720" rIns="91440" bIns="45720" rtlCol="0">
            <a:normAutofit/>
          </a:bodyPr>
          <a:lstStyle>
            <a:lvl1pPr marL="342900" marR="0" indent="-342900" algn="l" defTabSz="914400" rtl="0" eaLnBrk="1" fontAlgn="base" latinLnBrk="0" hangingPunct="1">
              <a:lnSpc>
                <a:spcPct val="100000"/>
              </a:lnSpc>
              <a:spcBef>
                <a:spcPct val="20000"/>
              </a:spcBef>
              <a:spcAft>
                <a:spcPts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ts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ts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590" dirty="0" err="1">
                <a:ea typeface="微软雅黑"/>
              </a:rPr>
              <a:t>通用路由器架构的</a:t>
            </a:r>
            <a:r>
              <a:rPr lang="zh-CN" altLang="en-US" sz="2590" dirty="0">
                <a:ea typeface="微软雅黑"/>
              </a:rPr>
              <a:t>总体</a:t>
            </a:r>
            <a:r>
              <a:rPr lang="en-US" sz="2590" dirty="0" err="1">
                <a:ea typeface="微软雅黑"/>
              </a:rPr>
              <a:t>视图</a:t>
            </a:r>
            <a:endParaRPr lang="en-US" sz="2590" dirty="0">
              <a:ea typeface="微软雅黑"/>
            </a:endParaRPr>
          </a:p>
        </p:txBody>
      </p:sp>
      <p:sp>
        <p:nvSpPr>
          <p:cNvPr id="4" name="矩形 3"/>
          <p:cNvSpPr/>
          <p:nvPr/>
        </p:nvSpPr>
        <p:spPr>
          <a:xfrm>
            <a:off x="3359696" y="4067780"/>
            <a:ext cx="877163" cy="369332"/>
          </a:xfrm>
          <a:prstGeom prst="rect">
            <a:avLst/>
          </a:prstGeom>
        </p:spPr>
        <p:txBody>
          <a:bodyPr wrap="none">
            <a:spAutoFit/>
          </a:bodyPr>
          <a:lstStyle/>
          <a:p>
            <a:pPr algn="r"/>
            <a:r>
              <a:rPr lang="zh-CN" altLang="en-US" dirty="0">
                <a:solidFill>
                  <a:srgbClr val="16C6CC"/>
                </a:solidFill>
              </a:rPr>
              <a:t>转发表</a:t>
            </a:r>
          </a:p>
        </p:txBody>
      </p:sp>
    </p:spTree>
    <p:extLst>
      <p:ext uri="{BB962C8B-B14F-4D97-AF65-F5344CB8AC3E}">
        <p14:creationId xmlns:p14="http://schemas.microsoft.com/office/powerpoint/2010/main" val="1521776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dissolve">
                                      <p:cBhvr>
                                        <p:cTn id="18" dur="500"/>
                                        <p:tgtEl>
                                          <p:spTgt spid="14"/>
                                        </p:tgtEl>
                                      </p:cBhvr>
                                    </p:animEffect>
                                  </p:childTnLst>
                                </p:cTn>
                              </p:par>
                            </p:childTnLst>
                          </p:cTn>
                        </p:par>
                        <p:par>
                          <p:cTn id="19" fill="hold">
                            <p:stCondLst>
                              <p:cond delay="500"/>
                            </p:stCondLst>
                            <p:childTnLst>
                              <p:par>
                                <p:cTn id="20" presetID="12" presetClass="entr" presetSubtype="8"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ppt_x</p:attrName>
                                        </p:attrNameLst>
                                      </p:cBhvr>
                                      <p:tavLst>
                                        <p:tav tm="0">
                                          <p:val>
                                            <p:strVal val="#ppt_x-#ppt_w*1.125000"/>
                                          </p:val>
                                        </p:tav>
                                        <p:tav tm="100000">
                                          <p:val>
                                            <p:strVal val="#ppt_x"/>
                                          </p:val>
                                        </p:tav>
                                      </p:tavLst>
                                    </p:anim>
                                    <p:animEffect transition="in" filter="wipe(right)">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8513762" y="692696"/>
            <a:ext cx="695325" cy="2880320"/>
          </a:xfrm>
          <a:prstGeom prst="rect">
            <a:avLst/>
          </a:prstGeom>
          <a:pattFill prst="shingle">
            <a:fgClr>
              <a:schemeClr val="accent6">
                <a:lumMod val="40000"/>
                <a:lumOff val="60000"/>
              </a:schemeClr>
            </a:fgClr>
            <a:bgClr>
              <a:schemeClr val="bg1"/>
            </a:bgClr>
          </a:patt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000" b="0" i="0" u="none" strike="noStrike" cap="none" normalizeH="0" baseline="0">
              <a:ln>
                <a:noFill/>
              </a:ln>
              <a:solidFill>
                <a:schemeClr val="bg1"/>
              </a:solidFill>
              <a:effectLst/>
              <a:latin typeface="Stone Sans" pitchFamily="2" charset="0"/>
              <a:ea typeface="宋体" panose="02010600030101010101" pitchFamily="2" charset="-122"/>
            </a:endParaRPr>
          </a:p>
        </p:txBody>
      </p:sp>
      <p:sp>
        <p:nvSpPr>
          <p:cNvPr id="53250" name="Rectangle 12"/>
          <p:cNvSpPr>
            <a:spLocks noChangeArrowheads="1"/>
          </p:cNvSpPr>
          <p:nvPr/>
        </p:nvSpPr>
        <p:spPr bwMode="auto">
          <a:xfrm>
            <a:off x="3441701" y="1306514"/>
            <a:ext cx="4568825" cy="183673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53251" name="Rectangle 13"/>
          <p:cNvSpPr>
            <a:spLocks noChangeArrowheads="1"/>
          </p:cNvSpPr>
          <p:nvPr/>
        </p:nvSpPr>
        <p:spPr bwMode="auto">
          <a:xfrm>
            <a:off x="3597275" y="1820864"/>
            <a:ext cx="1417638" cy="828675"/>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800" dirty="0">
                <a:solidFill>
                  <a:srgbClr val="000099"/>
                </a:solidFill>
                <a:latin typeface="+mn-ea"/>
                <a:ea typeface="+mn-ea"/>
              </a:rPr>
              <a:t>线路</a:t>
            </a:r>
            <a:endParaRPr lang="en-US" altLang="zh-CN" sz="1800" dirty="0">
              <a:solidFill>
                <a:srgbClr val="000099"/>
              </a:solidFill>
              <a:latin typeface="+mn-ea"/>
              <a:ea typeface="+mn-ea"/>
            </a:endParaRPr>
          </a:p>
          <a:p>
            <a:pPr algn="ctr"/>
            <a:r>
              <a:rPr lang="zh-CN" altLang="en-US" sz="1800" dirty="0">
                <a:solidFill>
                  <a:srgbClr val="000099"/>
                </a:solidFill>
                <a:latin typeface="+mn-ea"/>
                <a:ea typeface="+mn-ea"/>
              </a:rPr>
              <a:t>终端</a:t>
            </a:r>
            <a:endParaRPr lang="en-US" altLang="zh-CN" sz="1800" dirty="0">
              <a:solidFill>
                <a:srgbClr val="000099"/>
              </a:solidFill>
              <a:latin typeface="+mn-ea"/>
              <a:ea typeface="+mn-ea"/>
            </a:endParaRPr>
          </a:p>
        </p:txBody>
      </p:sp>
      <p:sp>
        <p:nvSpPr>
          <p:cNvPr id="53252" name="Rectangle 14"/>
          <p:cNvSpPr>
            <a:spLocks noChangeArrowheads="1"/>
          </p:cNvSpPr>
          <p:nvPr/>
        </p:nvSpPr>
        <p:spPr bwMode="auto">
          <a:xfrm>
            <a:off x="5221289" y="1492250"/>
            <a:ext cx="1152525" cy="1409700"/>
          </a:xfrm>
          <a:prstGeom prst="rect">
            <a:avLst/>
          </a:prstGeom>
          <a:solidFill>
            <a:schemeClr val="bg1"/>
          </a:solidFill>
          <a:ln w="28575">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3253" name="Rectangle 15"/>
          <p:cNvSpPr>
            <a:spLocks noChangeArrowheads="1"/>
          </p:cNvSpPr>
          <p:nvPr/>
        </p:nvSpPr>
        <p:spPr bwMode="auto">
          <a:xfrm>
            <a:off x="6572251" y="1443038"/>
            <a:ext cx="1247775" cy="1504950"/>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3254" name="Line 16"/>
          <p:cNvSpPr>
            <a:spLocks noChangeShapeType="1"/>
          </p:cNvSpPr>
          <p:nvPr/>
        </p:nvSpPr>
        <p:spPr bwMode="auto">
          <a:xfrm>
            <a:off x="3165476" y="2232025"/>
            <a:ext cx="4238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3255" name="Line 30"/>
          <p:cNvSpPr>
            <a:spLocks noChangeShapeType="1"/>
          </p:cNvSpPr>
          <p:nvPr/>
        </p:nvSpPr>
        <p:spPr bwMode="auto">
          <a:xfrm>
            <a:off x="5033963" y="2211389"/>
            <a:ext cx="190500" cy="15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3256" name="Line 31"/>
          <p:cNvSpPr>
            <a:spLocks noChangeShapeType="1"/>
          </p:cNvSpPr>
          <p:nvPr/>
        </p:nvSpPr>
        <p:spPr bwMode="auto">
          <a:xfrm>
            <a:off x="6376988" y="2168525"/>
            <a:ext cx="190500" cy="15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3257" name="Line 32"/>
          <p:cNvSpPr>
            <a:spLocks noChangeShapeType="1"/>
          </p:cNvSpPr>
          <p:nvPr/>
        </p:nvSpPr>
        <p:spPr bwMode="auto">
          <a:xfrm flipV="1">
            <a:off x="7767638" y="2209800"/>
            <a:ext cx="736600" cy="15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3259" name="Text Box 35"/>
          <p:cNvSpPr txBox="1">
            <a:spLocks noChangeArrowheads="1"/>
          </p:cNvSpPr>
          <p:nvPr/>
        </p:nvSpPr>
        <p:spPr bwMode="auto">
          <a:xfrm>
            <a:off x="6906309" y="1455738"/>
            <a:ext cx="646331"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800" dirty="0">
                <a:solidFill>
                  <a:srgbClr val="000099"/>
                </a:solidFill>
                <a:latin typeface="+mn-ea"/>
                <a:ea typeface="+mn-ea"/>
              </a:rPr>
              <a:t>查找</a:t>
            </a:r>
            <a:endParaRPr lang="en-US" altLang="zh-CN" sz="1800" dirty="0">
              <a:solidFill>
                <a:srgbClr val="000099"/>
              </a:solidFill>
              <a:latin typeface="+mn-ea"/>
              <a:ea typeface="+mn-ea"/>
            </a:endParaRPr>
          </a:p>
          <a:p>
            <a:pPr algn="ctr"/>
            <a:r>
              <a:rPr lang="zh-CN" altLang="en-US" sz="1800" dirty="0">
                <a:solidFill>
                  <a:srgbClr val="000099"/>
                </a:solidFill>
                <a:latin typeface="+mn-ea"/>
                <a:ea typeface="+mn-ea"/>
              </a:rPr>
              <a:t>转发</a:t>
            </a:r>
            <a:endParaRPr lang="en-US" altLang="zh-CN" sz="1800" dirty="0">
              <a:solidFill>
                <a:srgbClr val="000099"/>
              </a:solidFill>
              <a:latin typeface="+mn-ea"/>
              <a:ea typeface="+mn-ea"/>
            </a:endParaRPr>
          </a:p>
          <a:p>
            <a:pPr algn="ctr"/>
            <a:endParaRPr lang="en-US" altLang="zh-CN" sz="1800" dirty="0">
              <a:solidFill>
                <a:srgbClr val="000099"/>
              </a:solidFill>
              <a:latin typeface="+mn-ea"/>
              <a:ea typeface="+mn-ea"/>
            </a:endParaRPr>
          </a:p>
          <a:p>
            <a:pPr algn="ctr"/>
            <a:endParaRPr lang="en-US" altLang="zh-CN" sz="1800" dirty="0">
              <a:solidFill>
                <a:srgbClr val="000099"/>
              </a:solidFill>
              <a:latin typeface="+mn-ea"/>
              <a:ea typeface="+mn-ea"/>
            </a:endParaRPr>
          </a:p>
          <a:p>
            <a:pPr algn="ctr"/>
            <a:r>
              <a:rPr lang="zh-CN" altLang="en-US" sz="1800" dirty="0">
                <a:solidFill>
                  <a:srgbClr val="000099"/>
                </a:solidFill>
                <a:latin typeface="+mn-ea"/>
                <a:ea typeface="+mn-ea"/>
              </a:rPr>
              <a:t>队列</a:t>
            </a:r>
            <a:endParaRPr lang="en-US" altLang="zh-CN" sz="1800" dirty="0">
              <a:solidFill>
                <a:srgbClr val="000099"/>
              </a:solidFill>
              <a:latin typeface="+mn-ea"/>
              <a:ea typeface="+mn-ea"/>
            </a:endParaRPr>
          </a:p>
        </p:txBody>
      </p:sp>
      <p:sp>
        <p:nvSpPr>
          <p:cNvPr id="53261" name="Rectangle 4"/>
          <p:cNvSpPr>
            <a:spLocks noGrp="1" noChangeArrowheads="1"/>
          </p:cNvSpPr>
          <p:nvPr>
            <p:ph type="body" idx="1"/>
          </p:nvPr>
        </p:nvSpPr>
        <p:spPr>
          <a:xfrm>
            <a:off x="4918075" y="3746500"/>
            <a:ext cx="5456238" cy="2667000"/>
          </a:xfrm>
        </p:spPr>
        <p:txBody>
          <a:bodyPr>
            <a:normAutofit/>
          </a:bodyPr>
          <a:lstStyle/>
          <a:p>
            <a:pPr>
              <a:lnSpc>
                <a:spcPct val="90000"/>
              </a:lnSpc>
              <a:buNone/>
            </a:pPr>
            <a:r>
              <a:rPr lang="en-US" altLang="zh-CN" sz="2400" dirty="0" err="1"/>
              <a:t>分散</a:t>
            </a:r>
            <a:r>
              <a:rPr lang="zh-CN" altLang="en-US" sz="2400" dirty="0"/>
              <a:t>交</a:t>
            </a:r>
            <a:r>
              <a:rPr lang="en-US" altLang="zh-CN" sz="2400" dirty="0"/>
              <a:t>换 </a:t>
            </a:r>
            <a:r>
              <a:rPr lang="en-US" altLang="zh-CN" sz="2400" dirty="0">
                <a:solidFill>
                  <a:srgbClr val="000099"/>
                </a:solidFill>
                <a:ea typeface="ＭＳ Ｐゴシック" panose="020B0600070205080204" pitchFamily="34" charset="-128"/>
                <a:cs typeface="ＭＳ Ｐゴシック" panose="020B0600070205080204" pitchFamily="34" charset="-128"/>
              </a:rPr>
              <a:t>: </a:t>
            </a:r>
          </a:p>
          <a:p>
            <a:pPr>
              <a:lnSpc>
                <a:spcPct val="90000"/>
              </a:lnSpc>
            </a:pPr>
            <a:r>
              <a:rPr lang="zh-CN" altLang="en-US" sz="2000" dirty="0">
                <a:cs typeface="ＭＳ Ｐゴシック" panose="020B0600070205080204" pitchFamily="34" charset="-128"/>
              </a:rPr>
              <a:t>使用首部字段值，使用输入端口内存中的转发表查找输出端口（</a:t>
            </a:r>
            <a:r>
              <a:rPr lang="en-US" altLang="en-US" sz="2000" dirty="0">
                <a:cs typeface="ＭＳ Ｐゴシック" panose="020B0600070205080204" pitchFamily="34" charset="-128"/>
              </a:rPr>
              <a:t>"</a:t>
            </a:r>
            <a:r>
              <a:rPr lang="zh-CN" altLang="en-US" sz="2000" dirty="0">
                <a:solidFill>
                  <a:srgbClr val="0000FF"/>
                </a:solidFill>
                <a:cs typeface="ＭＳ Ｐゴシック" panose="020B0600070205080204" pitchFamily="34" charset="-128"/>
              </a:rPr>
              <a:t>匹配加动作</a:t>
            </a:r>
            <a:r>
              <a:rPr lang="en-US" altLang="en-US" sz="2000" dirty="0">
                <a:cs typeface="ＭＳ Ｐゴシック" panose="020B0600070205080204" pitchFamily="34" charset="-128"/>
              </a:rPr>
              <a:t>"</a:t>
            </a:r>
            <a:r>
              <a:rPr lang="zh-CN" altLang="en-US" sz="2000" dirty="0">
                <a:cs typeface="ＭＳ Ｐゴシック" panose="020B0600070205080204" pitchFamily="34" charset="-128"/>
              </a:rPr>
              <a:t>）</a:t>
            </a:r>
            <a:endParaRPr lang="en-US" altLang="zh-CN" sz="2000" dirty="0">
              <a:cs typeface="ＭＳ Ｐゴシック" panose="020B0600070205080204" pitchFamily="34" charset="-128"/>
            </a:endParaRPr>
          </a:p>
          <a:p>
            <a:pPr>
              <a:lnSpc>
                <a:spcPct val="90000"/>
              </a:lnSpc>
            </a:pPr>
            <a:r>
              <a:rPr lang="zh-CN" altLang="en-US" sz="2000" dirty="0"/>
              <a:t>目标</a:t>
            </a:r>
            <a:r>
              <a:rPr lang="en-US" altLang="zh-CN" sz="2000" dirty="0"/>
              <a:t>: </a:t>
            </a:r>
            <a:r>
              <a:rPr lang="zh-CN" altLang="en-US" sz="2000" dirty="0"/>
              <a:t>以</a:t>
            </a:r>
            <a:r>
              <a:rPr lang="en-US" altLang="ja-JP" sz="2000" dirty="0"/>
              <a:t>'</a:t>
            </a:r>
            <a:r>
              <a:rPr lang="zh-CN" altLang="en-US" sz="2000" dirty="0"/>
              <a:t>线速度</a:t>
            </a:r>
            <a:r>
              <a:rPr lang="en-US" altLang="ja-JP" sz="2000" dirty="0"/>
              <a:t>'</a:t>
            </a:r>
            <a:r>
              <a:rPr lang="zh-CN" altLang="en-US" sz="2000" dirty="0"/>
              <a:t>完成输入端口处理</a:t>
            </a:r>
            <a:endParaRPr lang="en-US" altLang="ja-JP" sz="2000" dirty="0"/>
          </a:p>
          <a:p>
            <a:pPr>
              <a:lnSpc>
                <a:spcPct val="90000"/>
              </a:lnSpc>
            </a:pPr>
            <a:r>
              <a:rPr lang="zh-CN" altLang="en-US" sz="2000" dirty="0">
                <a:cs typeface="ＭＳ Ｐゴシック" panose="020B0600070205080204" pitchFamily="34" charset="-128"/>
              </a:rPr>
              <a:t>排队：如果数据报到达的速度快于交换机构的转发速度</a:t>
            </a:r>
            <a:endParaRPr lang="en-US" altLang="zh-CN" sz="2000" dirty="0">
              <a:cs typeface="ＭＳ Ｐゴシック" panose="020B0600070205080204" pitchFamily="34" charset="-128"/>
            </a:endParaRPr>
          </a:p>
        </p:txBody>
      </p:sp>
      <p:sp>
        <p:nvSpPr>
          <p:cNvPr id="53264" name="Line 45"/>
          <p:cNvSpPr>
            <a:spLocks noChangeShapeType="1"/>
          </p:cNvSpPr>
          <p:nvPr/>
        </p:nvSpPr>
        <p:spPr bwMode="auto">
          <a:xfrm>
            <a:off x="8493126" y="690564"/>
            <a:ext cx="11113" cy="2865437"/>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53266" name="Group 56"/>
          <p:cNvGrpSpPr>
            <a:grpSpLocks/>
          </p:cNvGrpSpPr>
          <p:nvPr/>
        </p:nvGrpSpPr>
        <p:grpSpPr bwMode="auto">
          <a:xfrm>
            <a:off x="6699251" y="2062163"/>
            <a:ext cx="993775" cy="468312"/>
            <a:chOff x="310" y="3526"/>
            <a:chExt cx="1040" cy="457"/>
          </a:xfrm>
        </p:grpSpPr>
        <p:sp>
          <p:nvSpPr>
            <p:cNvPr id="53272" name="Rectangle 47"/>
            <p:cNvSpPr>
              <a:spLocks noChangeArrowheads="1"/>
            </p:cNvSpPr>
            <p:nvPr/>
          </p:nvSpPr>
          <p:spPr bwMode="auto">
            <a:xfrm>
              <a:off x="310" y="3526"/>
              <a:ext cx="1040" cy="457"/>
            </a:xfrm>
            <a:prstGeom prst="rect">
              <a:avLst/>
            </a:prstGeom>
            <a:solidFill>
              <a:srgbClr val="FF0000"/>
            </a:solidFill>
            <a:ln w="38100">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3273" name="Line 48"/>
            <p:cNvSpPr>
              <a:spLocks noChangeShapeType="1"/>
            </p:cNvSpPr>
            <p:nvPr/>
          </p:nvSpPr>
          <p:spPr bwMode="auto">
            <a:xfrm>
              <a:off x="446" y="3535"/>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3274" name="Line 49"/>
            <p:cNvSpPr>
              <a:spLocks noChangeShapeType="1"/>
            </p:cNvSpPr>
            <p:nvPr/>
          </p:nvSpPr>
          <p:spPr bwMode="auto">
            <a:xfrm>
              <a:off x="558" y="3538"/>
              <a:ext cx="2" cy="43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3275" name="Line 50"/>
            <p:cNvSpPr>
              <a:spLocks noChangeShapeType="1"/>
            </p:cNvSpPr>
            <p:nvPr/>
          </p:nvSpPr>
          <p:spPr bwMode="auto">
            <a:xfrm>
              <a:off x="671" y="3534"/>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3276" name="Line 51"/>
            <p:cNvSpPr>
              <a:spLocks noChangeShapeType="1"/>
            </p:cNvSpPr>
            <p:nvPr/>
          </p:nvSpPr>
          <p:spPr bwMode="auto">
            <a:xfrm>
              <a:off x="782" y="3535"/>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3277" name="Line 52"/>
            <p:cNvSpPr>
              <a:spLocks noChangeShapeType="1"/>
            </p:cNvSpPr>
            <p:nvPr/>
          </p:nvSpPr>
          <p:spPr bwMode="auto">
            <a:xfrm>
              <a:off x="895" y="3534"/>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3278" name="Line 53"/>
            <p:cNvSpPr>
              <a:spLocks noChangeShapeType="1"/>
            </p:cNvSpPr>
            <p:nvPr/>
          </p:nvSpPr>
          <p:spPr bwMode="auto">
            <a:xfrm>
              <a:off x="1006" y="3534"/>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3279" name="Line 54"/>
            <p:cNvSpPr>
              <a:spLocks noChangeShapeType="1"/>
            </p:cNvSpPr>
            <p:nvPr/>
          </p:nvSpPr>
          <p:spPr bwMode="auto">
            <a:xfrm>
              <a:off x="1121" y="3535"/>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3280" name="Line 55"/>
            <p:cNvSpPr>
              <a:spLocks noChangeShapeType="1"/>
            </p:cNvSpPr>
            <p:nvPr/>
          </p:nvSpPr>
          <p:spPr bwMode="auto">
            <a:xfrm>
              <a:off x="1229" y="3538"/>
              <a:ext cx="2" cy="43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grpSp>
      <p:sp>
        <p:nvSpPr>
          <p:cNvPr id="53267" name="Line 58"/>
          <p:cNvSpPr>
            <a:spLocks noChangeShapeType="1"/>
          </p:cNvSpPr>
          <p:nvPr/>
        </p:nvSpPr>
        <p:spPr bwMode="auto">
          <a:xfrm flipV="1">
            <a:off x="3910014" y="2743200"/>
            <a:ext cx="446087" cy="490538"/>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68" name="Line 59"/>
          <p:cNvSpPr>
            <a:spLocks noChangeShapeType="1"/>
          </p:cNvSpPr>
          <p:nvPr/>
        </p:nvSpPr>
        <p:spPr bwMode="auto">
          <a:xfrm flipV="1">
            <a:off x="3929063" y="2940051"/>
            <a:ext cx="1193800" cy="1338263"/>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69" name="Line 60"/>
          <p:cNvSpPr>
            <a:spLocks noChangeShapeType="1"/>
          </p:cNvSpPr>
          <p:nvPr/>
        </p:nvSpPr>
        <p:spPr bwMode="auto">
          <a:xfrm flipV="1">
            <a:off x="6434139" y="3070226"/>
            <a:ext cx="669925" cy="7905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 name="Rectangle 7"/>
          <p:cNvSpPr txBox="1">
            <a:spLocks noChangeArrowheads="1"/>
          </p:cNvSpPr>
          <p:nvPr/>
        </p:nvSpPr>
        <p:spPr>
          <a:xfrm>
            <a:off x="9480376"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 What's  </a:t>
            </a:r>
            <a:r>
              <a:rPr lang="en-US" altLang="zh-CN" sz="1200" dirty="0">
                <a:solidFill>
                  <a:srgbClr val="FF0000"/>
                </a:solidFill>
                <a:cs typeface="Arial" panose="020B0604020202020204" pitchFamily="34" charset="0"/>
              </a:rPr>
              <a:t>inside a router</a:t>
            </a:r>
          </a:p>
        </p:txBody>
      </p:sp>
      <p:sp>
        <p:nvSpPr>
          <p:cNvPr id="33" name="Rectangle 7"/>
          <p:cNvSpPr txBox="1">
            <a:spLocks noChangeArrowheads="1"/>
          </p:cNvSpPr>
          <p:nvPr/>
        </p:nvSpPr>
        <p:spPr>
          <a:xfrm>
            <a:off x="3935760" y="6624784"/>
            <a:ext cx="4464495"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4.2.1 Input Port Processing and Destination-Based Forwarding </a:t>
            </a:r>
          </a:p>
        </p:txBody>
      </p:sp>
      <p:sp>
        <p:nvSpPr>
          <p:cNvPr id="36" name="Rectangle 33">
            <a:extLst>
              <a:ext uri="{FF2B5EF4-FFF2-40B4-BE49-F238E27FC236}">
                <a16:creationId xmlns:a16="http://schemas.microsoft.com/office/drawing/2014/main" id="{22A19509-0C42-490D-B9FE-B1769E251C3A}"/>
              </a:ext>
            </a:extLst>
          </p:cNvPr>
          <p:cNvSpPr>
            <a:spLocks noChangeArrowheads="1"/>
          </p:cNvSpPr>
          <p:nvPr/>
        </p:nvSpPr>
        <p:spPr bwMode="auto">
          <a:xfrm>
            <a:off x="5254624" y="1801814"/>
            <a:ext cx="1087439" cy="828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zh-CN" altLang="en-US" sz="1800" dirty="0">
                <a:solidFill>
                  <a:srgbClr val="000099"/>
                </a:solidFill>
                <a:latin typeface="+mn-ea"/>
                <a:ea typeface="+mn-ea"/>
              </a:rPr>
              <a:t>链路层</a:t>
            </a:r>
            <a:endParaRPr lang="en-US" altLang="zh-CN" sz="1800" dirty="0">
              <a:solidFill>
                <a:srgbClr val="000099"/>
              </a:solidFill>
              <a:latin typeface="+mn-ea"/>
              <a:ea typeface="+mn-ea"/>
            </a:endParaRPr>
          </a:p>
          <a:p>
            <a:pPr algn="ctr">
              <a:lnSpc>
                <a:spcPct val="90000"/>
              </a:lnSpc>
            </a:pPr>
            <a:r>
              <a:rPr lang="zh-CN" altLang="en-US" sz="1800" dirty="0">
                <a:solidFill>
                  <a:srgbClr val="000099"/>
                </a:solidFill>
                <a:latin typeface="+mn-ea"/>
                <a:ea typeface="+mn-ea"/>
              </a:rPr>
              <a:t>协议</a:t>
            </a:r>
            <a:endParaRPr lang="en-US" altLang="zh-CN" sz="1800" dirty="0">
              <a:solidFill>
                <a:srgbClr val="000099"/>
              </a:solidFill>
              <a:latin typeface="+mn-ea"/>
              <a:ea typeface="+mn-ea"/>
            </a:endParaRPr>
          </a:p>
          <a:p>
            <a:pPr algn="ctr">
              <a:lnSpc>
                <a:spcPct val="90000"/>
              </a:lnSpc>
            </a:pPr>
            <a:r>
              <a:rPr lang="en-US" altLang="zh-CN" sz="1800" dirty="0">
                <a:solidFill>
                  <a:srgbClr val="000099"/>
                </a:solidFill>
                <a:latin typeface="+mn-ea"/>
                <a:ea typeface="+mn-ea"/>
              </a:rPr>
              <a:t>(</a:t>
            </a:r>
            <a:r>
              <a:rPr lang="zh-CN" altLang="en-US" sz="1800" dirty="0">
                <a:solidFill>
                  <a:srgbClr val="000099"/>
                </a:solidFill>
                <a:latin typeface="+mn-ea"/>
                <a:ea typeface="+mn-ea"/>
              </a:rPr>
              <a:t>接收</a:t>
            </a:r>
            <a:r>
              <a:rPr lang="en-US" altLang="zh-CN" sz="1800" dirty="0">
                <a:solidFill>
                  <a:srgbClr val="000099"/>
                </a:solidFill>
                <a:latin typeface="+mn-ea"/>
                <a:ea typeface="+mn-ea"/>
              </a:rPr>
              <a:t>)</a:t>
            </a:r>
          </a:p>
        </p:txBody>
      </p:sp>
      <p:sp>
        <p:nvSpPr>
          <p:cNvPr id="37" name="Rectangle 46">
            <a:extLst>
              <a:ext uri="{FF2B5EF4-FFF2-40B4-BE49-F238E27FC236}">
                <a16:creationId xmlns:a16="http://schemas.microsoft.com/office/drawing/2014/main" id="{FB51707B-16C3-4368-B5FD-C4E43CA22898}"/>
              </a:ext>
            </a:extLst>
          </p:cNvPr>
          <p:cNvSpPr>
            <a:spLocks noChangeArrowheads="1"/>
          </p:cNvSpPr>
          <p:nvPr/>
        </p:nvSpPr>
        <p:spPr bwMode="auto">
          <a:xfrm>
            <a:off x="8328248" y="1819276"/>
            <a:ext cx="1055688" cy="828675"/>
          </a:xfrm>
          <a:prstGeom prst="rect">
            <a:avLst/>
          </a:prstGeom>
          <a:solidFill>
            <a:schemeClr val="bg1">
              <a:alpha val="20000"/>
            </a:schemeClr>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zh-CN" altLang="en-US" sz="1800" dirty="0">
                <a:solidFill>
                  <a:srgbClr val="000099"/>
                </a:solidFill>
                <a:latin typeface="+mn-ea"/>
                <a:ea typeface="+mn-ea"/>
              </a:rPr>
              <a:t>交换</a:t>
            </a:r>
            <a:endParaRPr lang="en-US" altLang="zh-CN" sz="1800" dirty="0">
              <a:solidFill>
                <a:srgbClr val="000099"/>
              </a:solidFill>
              <a:latin typeface="+mn-ea"/>
              <a:ea typeface="+mn-ea"/>
            </a:endParaRPr>
          </a:p>
          <a:p>
            <a:pPr algn="ctr">
              <a:lnSpc>
                <a:spcPct val="90000"/>
              </a:lnSpc>
            </a:pPr>
            <a:r>
              <a:rPr lang="zh-CN" altLang="en-US" sz="1800" dirty="0">
                <a:solidFill>
                  <a:srgbClr val="000099"/>
                </a:solidFill>
                <a:latin typeface="+mn-ea"/>
                <a:ea typeface="+mn-ea"/>
              </a:rPr>
              <a:t>机构</a:t>
            </a:r>
            <a:endParaRPr lang="en-US" altLang="zh-CN" sz="1800" dirty="0">
              <a:solidFill>
                <a:srgbClr val="000099"/>
              </a:solidFill>
              <a:latin typeface="+mn-ea"/>
              <a:ea typeface="+mn-ea"/>
            </a:endParaRPr>
          </a:p>
        </p:txBody>
      </p:sp>
      <p:sp>
        <p:nvSpPr>
          <p:cNvPr id="38" name="Text Box 5">
            <a:extLst>
              <a:ext uri="{FF2B5EF4-FFF2-40B4-BE49-F238E27FC236}">
                <a16:creationId xmlns:a16="http://schemas.microsoft.com/office/drawing/2014/main" id="{80AE4EFB-AF66-43BB-9157-435AEA9DA8A5}"/>
              </a:ext>
            </a:extLst>
          </p:cNvPr>
          <p:cNvSpPr txBox="1">
            <a:spLocks noChangeArrowheads="1"/>
          </p:cNvSpPr>
          <p:nvPr/>
        </p:nvSpPr>
        <p:spPr bwMode="auto">
          <a:xfrm>
            <a:off x="2689901" y="3054351"/>
            <a:ext cx="12105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r>
              <a:rPr lang="zh-CN" altLang="en-US" sz="2000" dirty="0">
                <a:solidFill>
                  <a:srgbClr val="0000FF"/>
                </a:solidFill>
                <a:latin typeface="+mn-ea"/>
                <a:ea typeface="+mn-ea"/>
              </a:rPr>
              <a:t>物理层</a:t>
            </a:r>
            <a:r>
              <a:rPr lang="en-US" altLang="zh-CN" sz="2000" dirty="0">
                <a:solidFill>
                  <a:srgbClr val="0000FF"/>
                </a:solidFill>
                <a:latin typeface="+mn-ea"/>
                <a:ea typeface="+mn-ea"/>
              </a:rPr>
              <a:t>:</a:t>
            </a:r>
          </a:p>
          <a:p>
            <a:pPr lvl="0" algn="r"/>
            <a:r>
              <a:rPr lang="en-US" altLang="zh-CN" sz="2000" dirty="0" err="1">
                <a:solidFill>
                  <a:srgbClr val="000099"/>
                </a:solidFill>
                <a:latin typeface="+mn-ea"/>
                <a:ea typeface="+mn-ea"/>
              </a:rPr>
              <a:t>位级接收</a:t>
            </a:r>
            <a:endParaRPr lang="en-US" altLang="zh-CN" sz="2000" dirty="0">
              <a:solidFill>
                <a:srgbClr val="000099"/>
              </a:solidFill>
              <a:latin typeface="+mn-ea"/>
              <a:ea typeface="+mn-ea"/>
            </a:endParaRPr>
          </a:p>
        </p:txBody>
      </p:sp>
      <p:sp>
        <p:nvSpPr>
          <p:cNvPr id="39" name="Text Box 6">
            <a:extLst>
              <a:ext uri="{FF2B5EF4-FFF2-40B4-BE49-F238E27FC236}">
                <a16:creationId xmlns:a16="http://schemas.microsoft.com/office/drawing/2014/main" id="{05FEE09F-4DEC-4DCA-8C2B-58891AF5976B}"/>
              </a:ext>
            </a:extLst>
          </p:cNvPr>
          <p:cNvSpPr txBox="1">
            <a:spLocks noChangeArrowheads="1"/>
          </p:cNvSpPr>
          <p:nvPr/>
        </p:nvSpPr>
        <p:spPr bwMode="auto">
          <a:xfrm>
            <a:off x="2309848" y="3783014"/>
            <a:ext cx="160492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r>
              <a:rPr lang="en-US" altLang="zh-CN" sz="2000" dirty="0" err="1">
                <a:solidFill>
                  <a:srgbClr val="0000FF"/>
                </a:solidFill>
                <a:latin typeface="+mn-ea"/>
                <a:ea typeface="+mn-ea"/>
              </a:rPr>
              <a:t>数据链路层</a:t>
            </a:r>
            <a:r>
              <a:rPr lang="en-US" altLang="zh-CN" sz="2000" dirty="0">
                <a:solidFill>
                  <a:srgbClr val="0000FF"/>
                </a:solidFill>
                <a:latin typeface="+mn-ea"/>
                <a:ea typeface="+mn-ea"/>
              </a:rPr>
              <a:t> :</a:t>
            </a:r>
          </a:p>
          <a:p>
            <a:pPr algn="r"/>
            <a:r>
              <a:rPr lang="zh-CN" altLang="en-US" sz="2000" dirty="0">
                <a:solidFill>
                  <a:srgbClr val="000099"/>
                </a:solidFill>
                <a:latin typeface="+mn-ea"/>
                <a:ea typeface="+mn-ea"/>
              </a:rPr>
              <a:t>例：以太网</a:t>
            </a:r>
          </a:p>
          <a:p>
            <a:pPr algn="r"/>
            <a:r>
              <a:rPr lang="zh-CN" altLang="en-US" sz="2000" dirty="0">
                <a:solidFill>
                  <a:srgbClr val="000099"/>
                </a:solidFill>
                <a:latin typeface="+mn-ea"/>
                <a:ea typeface="+mn-ea"/>
              </a:rPr>
              <a:t>参见第</a:t>
            </a:r>
            <a:r>
              <a:rPr lang="en-US" altLang="zh-CN" sz="2000" dirty="0">
                <a:solidFill>
                  <a:srgbClr val="000099"/>
                </a:solidFill>
                <a:latin typeface="+mn-ea"/>
                <a:ea typeface="+mn-ea"/>
              </a:rPr>
              <a:t>5</a:t>
            </a:r>
            <a:r>
              <a:rPr lang="zh-CN" altLang="en-US" sz="2000" dirty="0">
                <a:solidFill>
                  <a:srgbClr val="000099"/>
                </a:solidFill>
                <a:latin typeface="+mn-ea"/>
                <a:ea typeface="+mn-ea"/>
              </a:rPr>
              <a:t>章</a:t>
            </a:r>
          </a:p>
        </p:txBody>
      </p:sp>
      <p:sp>
        <p:nvSpPr>
          <p:cNvPr id="40" name="Rectangle 3">
            <a:extLst>
              <a:ext uri="{FF2B5EF4-FFF2-40B4-BE49-F238E27FC236}">
                <a16:creationId xmlns:a16="http://schemas.microsoft.com/office/drawing/2014/main" id="{D7D8AA75-0E3D-4C4C-BFAF-094ADB0BBE91}"/>
              </a:ext>
            </a:extLst>
          </p:cNvPr>
          <p:cNvSpPr>
            <a:spLocks noGrp="1" noChangeArrowheads="1"/>
          </p:cNvSpPr>
          <p:nvPr>
            <p:ph type="title"/>
          </p:nvPr>
        </p:nvSpPr>
        <p:spPr>
          <a:xfrm>
            <a:off x="4293406" y="317393"/>
            <a:ext cx="3605188" cy="609600"/>
          </a:xfrm>
        </p:spPr>
        <p:txBody>
          <a:bodyPr>
            <a:noAutofit/>
          </a:bodyPr>
          <a:lstStyle/>
          <a:p>
            <a:pPr algn="ctr"/>
            <a:r>
              <a:rPr lang="en-US" altLang="zh-CN" dirty="0" err="1">
                <a:solidFill>
                  <a:srgbClr val="E45327"/>
                </a:solidFill>
              </a:rPr>
              <a:t>输入端口功能</a:t>
            </a:r>
            <a:endParaRPr lang="en-US" altLang="zh-CN" dirty="0">
              <a:ea typeface="ＭＳ Ｐゴシック" panose="020B0600070205080204" pitchFamily="34" charset="-128"/>
            </a:endParaRPr>
          </a:p>
        </p:txBody>
      </p:sp>
    </p:spTree>
    <p:extLst>
      <p:ext uri="{BB962C8B-B14F-4D97-AF65-F5344CB8AC3E}">
        <p14:creationId xmlns:p14="http://schemas.microsoft.com/office/powerpoint/2010/main" val="1465819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bwMode="auto">
          <a:xfrm>
            <a:off x="8513762" y="692696"/>
            <a:ext cx="695325" cy="2880320"/>
          </a:xfrm>
          <a:prstGeom prst="rect">
            <a:avLst/>
          </a:prstGeom>
          <a:pattFill prst="shingle">
            <a:fgClr>
              <a:schemeClr val="accent6">
                <a:lumMod val="40000"/>
                <a:lumOff val="60000"/>
              </a:schemeClr>
            </a:fgClr>
            <a:bgClr>
              <a:schemeClr val="bg1"/>
            </a:bgClr>
          </a:patt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000" b="0" i="0" u="none" strike="noStrike" cap="none" normalizeH="0" baseline="0">
              <a:ln>
                <a:noFill/>
              </a:ln>
              <a:solidFill>
                <a:schemeClr val="bg1"/>
              </a:solidFill>
              <a:effectLst/>
              <a:latin typeface="Stone Sans" pitchFamily="2" charset="0"/>
              <a:ea typeface="宋体" panose="02010600030101010101" pitchFamily="2" charset="-122"/>
            </a:endParaRPr>
          </a:p>
        </p:txBody>
      </p:sp>
      <p:sp>
        <p:nvSpPr>
          <p:cNvPr id="54274" name="Rectangle 12"/>
          <p:cNvSpPr>
            <a:spLocks noChangeArrowheads="1"/>
          </p:cNvSpPr>
          <p:nvPr/>
        </p:nvSpPr>
        <p:spPr bwMode="auto">
          <a:xfrm>
            <a:off x="3441701" y="1306514"/>
            <a:ext cx="4568825" cy="183673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4275" name="Rectangle 13"/>
          <p:cNvSpPr>
            <a:spLocks noChangeArrowheads="1"/>
          </p:cNvSpPr>
          <p:nvPr/>
        </p:nvSpPr>
        <p:spPr bwMode="auto">
          <a:xfrm>
            <a:off x="3597275" y="1820864"/>
            <a:ext cx="1417638" cy="828675"/>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800" dirty="0">
                <a:solidFill>
                  <a:srgbClr val="000099"/>
                </a:solidFill>
                <a:latin typeface="+mn-ea"/>
                <a:ea typeface="+mn-ea"/>
              </a:rPr>
              <a:t>线路</a:t>
            </a:r>
            <a:endParaRPr lang="en-US" altLang="zh-CN" sz="1800" dirty="0">
              <a:solidFill>
                <a:srgbClr val="000099"/>
              </a:solidFill>
              <a:latin typeface="+mn-ea"/>
              <a:ea typeface="+mn-ea"/>
            </a:endParaRPr>
          </a:p>
          <a:p>
            <a:pPr algn="ctr"/>
            <a:r>
              <a:rPr lang="zh-CN" altLang="en-US" sz="1800" dirty="0">
                <a:solidFill>
                  <a:srgbClr val="000099"/>
                </a:solidFill>
                <a:latin typeface="+mn-ea"/>
                <a:ea typeface="+mn-ea"/>
              </a:rPr>
              <a:t>终端</a:t>
            </a:r>
            <a:endParaRPr lang="en-US" altLang="zh-CN" sz="1800" dirty="0">
              <a:solidFill>
                <a:srgbClr val="000099"/>
              </a:solidFill>
              <a:latin typeface="+mn-ea"/>
              <a:ea typeface="+mn-ea"/>
            </a:endParaRPr>
          </a:p>
        </p:txBody>
      </p:sp>
      <p:sp>
        <p:nvSpPr>
          <p:cNvPr id="54276" name="Rectangle 14"/>
          <p:cNvSpPr>
            <a:spLocks noChangeArrowheads="1"/>
          </p:cNvSpPr>
          <p:nvPr/>
        </p:nvSpPr>
        <p:spPr bwMode="auto">
          <a:xfrm>
            <a:off x="5221289" y="1492250"/>
            <a:ext cx="1152525" cy="1409700"/>
          </a:xfrm>
          <a:prstGeom prst="rect">
            <a:avLst/>
          </a:prstGeom>
          <a:solidFill>
            <a:schemeClr val="bg1"/>
          </a:solidFill>
          <a:ln w="28575">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4277" name="Rectangle 15"/>
          <p:cNvSpPr>
            <a:spLocks noChangeArrowheads="1"/>
          </p:cNvSpPr>
          <p:nvPr/>
        </p:nvSpPr>
        <p:spPr bwMode="auto">
          <a:xfrm>
            <a:off x="6572251" y="1443038"/>
            <a:ext cx="1247775" cy="1504950"/>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4278" name="Line 16"/>
          <p:cNvSpPr>
            <a:spLocks noChangeShapeType="1"/>
          </p:cNvSpPr>
          <p:nvPr/>
        </p:nvSpPr>
        <p:spPr bwMode="auto">
          <a:xfrm>
            <a:off x="3165476" y="2232025"/>
            <a:ext cx="4238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4279" name="Line 30"/>
          <p:cNvSpPr>
            <a:spLocks noChangeShapeType="1"/>
          </p:cNvSpPr>
          <p:nvPr/>
        </p:nvSpPr>
        <p:spPr bwMode="auto">
          <a:xfrm>
            <a:off x="5033963" y="2211389"/>
            <a:ext cx="190500" cy="15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4280" name="Line 31"/>
          <p:cNvSpPr>
            <a:spLocks noChangeShapeType="1"/>
          </p:cNvSpPr>
          <p:nvPr/>
        </p:nvSpPr>
        <p:spPr bwMode="auto">
          <a:xfrm>
            <a:off x="6376988" y="2168525"/>
            <a:ext cx="190500" cy="15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4281" name="Line 32"/>
          <p:cNvSpPr>
            <a:spLocks noChangeShapeType="1"/>
          </p:cNvSpPr>
          <p:nvPr/>
        </p:nvSpPr>
        <p:spPr bwMode="auto">
          <a:xfrm flipV="1">
            <a:off x="7767638" y="2209800"/>
            <a:ext cx="736600" cy="15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4282" name="Rectangle 33"/>
          <p:cNvSpPr>
            <a:spLocks noChangeArrowheads="1"/>
          </p:cNvSpPr>
          <p:nvPr/>
        </p:nvSpPr>
        <p:spPr bwMode="auto">
          <a:xfrm>
            <a:off x="5254624" y="1801814"/>
            <a:ext cx="1087439" cy="828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zh-CN" altLang="en-US" sz="1800" dirty="0">
                <a:solidFill>
                  <a:srgbClr val="000099"/>
                </a:solidFill>
                <a:latin typeface="+mn-ea"/>
                <a:ea typeface="+mn-ea"/>
              </a:rPr>
              <a:t>链路层</a:t>
            </a:r>
            <a:endParaRPr lang="en-US" altLang="zh-CN" sz="1800" dirty="0">
              <a:solidFill>
                <a:srgbClr val="000099"/>
              </a:solidFill>
              <a:latin typeface="+mn-ea"/>
              <a:ea typeface="+mn-ea"/>
            </a:endParaRPr>
          </a:p>
          <a:p>
            <a:pPr algn="ctr">
              <a:lnSpc>
                <a:spcPct val="90000"/>
              </a:lnSpc>
            </a:pPr>
            <a:r>
              <a:rPr lang="zh-CN" altLang="en-US" sz="1800" dirty="0">
                <a:solidFill>
                  <a:srgbClr val="000099"/>
                </a:solidFill>
                <a:latin typeface="+mn-ea"/>
                <a:ea typeface="+mn-ea"/>
              </a:rPr>
              <a:t>协议</a:t>
            </a:r>
            <a:endParaRPr lang="en-US" altLang="zh-CN" sz="1800" dirty="0">
              <a:solidFill>
                <a:srgbClr val="000099"/>
              </a:solidFill>
              <a:latin typeface="+mn-ea"/>
              <a:ea typeface="+mn-ea"/>
            </a:endParaRPr>
          </a:p>
          <a:p>
            <a:pPr algn="ctr">
              <a:lnSpc>
                <a:spcPct val="90000"/>
              </a:lnSpc>
            </a:pPr>
            <a:r>
              <a:rPr lang="en-US" altLang="zh-CN" sz="1800" dirty="0">
                <a:solidFill>
                  <a:srgbClr val="000099"/>
                </a:solidFill>
                <a:latin typeface="+mn-ea"/>
                <a:ea typeface="+mn-ea"/>
              </a:rPr>
              <a:t>(</a:t>
            </a:r>
            <a:r>
              <a:rPr lang="zh-CN" altLang="en-US" sz="1800" dirty="0">
                <a:solidFill>
                  <a:srgbClr val="000099"/>
                </a:solidFill>
                <a:latin typeface="+mn-ea"/>
                <a:ea typeface="+mn-ea"/>
              </a:rPr>
              <a:t>接收</a:t>
            </a:r>
            <a:r>
              <a:rPr lang="en-US" altLang="zh-CN" sz="1800" dirty="0">
                <a:solidFill>
                  <a:srgbClr val="000099"/>
                </a:solidFill>
                <a:latin typeface="+mn-ea"/>
                <a:ea typeface="+mn-ea"/>
              </a:rPr>
              <a:t>)</a:t>
            </a:r>
          </a:p>
        </p:txBody>
      </p:sp>
      <p:sp>
        <p:nvSpPr>
          <p:cNvPr id="54286" name="Text Box 5"/>
          <p:cNvSpPr txBox="1">
            <a:spLocks noChangeArrowheads="1"/>
          </p:cNvSpPr>
          <p:nvPr/>
        </p:nvSpPr>
        <p:spPr bwMode="auto">
          <a:xfrm>
            <a:off x="2689901" y="3054351"/>
            <a:ext cx="12105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r>
              <a:rPr lang="zh-CN" altLang="en-US" sz="2000" dirty="0">
                <a:solidFill>
                  <a:srgbClr val="0000FF"/>
                </a:solidFill>
                <a:latin typeface="+mn-ea"/>
                <a:ea typeface="+mn-ea"/>
              </a:rPr>
              <a:t>物理层</a:t>
            </a:r>
            <a:r>
              <a:rPr lang="en-US" altLang="zh-CN" sz="2000" dirty="0">
                <a:solidFill>
                  <a:srgbClr val="0000FF"/>
                </a:solidFill>
                <a:latin typeface="+mn-ea"/>
                <a:ea typeface="+mn-ea"/>
              </a:rPr>
              <a:t>:</a:t>
            </a:r>
          </a:p>
          <a:p>
            <a:pPr lvl="0" algn="r"/>
            <a:r>
              <a:rPr lang="en-US" altLang="zh-CN" sz="2000" dirty="0" err="1">
                <a:solidFill>
                  <a:srgbClr val="000099"/>
                </a:solidFill>
                <a:latin typeface="+mn-ea"/>
                <a:ea typeface="+mn-ea"/>
              </a:rPr>
              <a:t>位级接收</a:t>
            </a:r>
            <a:endParaRPr lang="en-US" altLang="zh-CN" sz="2000" dirty="0">
              <a:solidFill>
                <a:srgbClr val="000099"/>
              </a:solidFill>
              <a:latin typeface="+mn-ea"/>
              <a:ea typeface="+mn-ea"/>
            </a:endParaRPr>
          </a:p>
        </p:txBody>
      </p:sp>
      <p:sp>
        <p:nvSpPr>
          <p:cNvPr id="54287" name="Text Box 6"/>
          <p:cNvSpPr txBox="1">
            <a:spLocks noChangeArrowheads="1"/>
          </p:cNvSpPr>
          <p:nvPr/>
        </p:nvSpPr>
        <p:spPr bwMode="auto">
          <a:xfrm>
            <a:off x="2309848" y="3783014"/>
            <a:ext cx="160492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r>
              <a:rPr lang="en-US" altLang="zh-CN" sz="2000" dirty="0" err="1">
                <a:solidFill>
                  <a:srgbClr val="0000FF"/>
                </a:solidFill>
                <a:latin typeface="+mn-ea"/>
                <a:ea typeface="+mn-ea"/>
              </a:rPr>
              <a:t>数据链路层</a:t>
            </a:r>
            <a:r>
              <a:rPr lang="en-US" altLang="zh-CN" sz="2000" dirty="0">
                <a:solidFill>
                  <a:srgbClr val="0000FF"/>
                </a:solidFill>
                <a:latin typeface="+mn-ea"/>
                <a:ea typeface="+mn-ea"/>
              </a:rPr>
              <a:t> :</a:t>
            </a:r>
          </a:p>
          <a:p>
            <a:pPr algn="r"/>
            <a:r>
              <a:rPr lang="zh-CN" altLang="en-US" sz="2000" dirty="0">
                <a:solidFill>
                  <a:srgbClr val="000099"/>
                </a:solidFill>
                <a:latin typeface="+mn-ea"/>
                <a:ea typeface="+mn-ea"/>
              </a:rPr>
              <a:t>例：以太网</a:t>
            </a:r>
          </a:p>
          <a:p>
            <a:pPr algn="r"/>
            <a:r>
              <a:rPr lang="zh-CN" altLang="en-US" sz="2000" dirty="0">
                <a:solidFill>
                  <a:srgbClr val="000099"/>
                </a:solidFill>
                <a:latin typeface="+mn-ea"/>
                <a:ea typeface="+mn-ea"/>
              </a:rPr>
              <a:t>参见第</a:t>
            </a:r>
            <a:r>
              <a:rPr lang="en-US" altLang="zh-CN" sz="2000" dirty="0">
                <a:solidFill>
                  <a:srgbClr val="000099"/>
                </a:solidFill>
                <a:latin typeface="+mn-ea"/>
                <a:ea typeface="+mn-ea"/>
              </a:rPr>
              <a:t>5</a:t>
            </a:r>
            <a:r>
              <a:rPr lang="zh-CN" altLang="en-US" sz="2000" dirty="0">
                <a:solidFill>
                  <a:srgbClr val="000099"/>
                </a:solidFill>
                <a:latin typeface="+mn-ea"/>
                <a:ea typeface="+mn-ea"/>
              </a:rPr>
              <a:t>章</a:t>
            </a:r>
          </a:p>
        </p:txBody>
      </p:sp>
      <p:sp>
        <p:nvSpPr>
          <p:cNvPr id="54288" name="Line 45"/>
          <p:cNvSpPr>
            <a:spLocks noChangeShapeType="1"/>
          </p:cNvSpPr>
          <p:nvPr/>
        </p:nvSpPr>
        <p:spPr bwMode="auto">
          <a:xfrm>
            <a:off x="8493126" y="690564"/>
            <a:ext cx="11113" cy="2865437"/>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289" name="Rectangle 46"/>
          <p:cNvSpPr>
            <a:spLocks noChangeArrowheads="1"/>
          </p:cNvSpPr>
          <p:nvPr/>
        </p:nvSpPr>
        <p:spPr bwMode="auto">
          <a:xfrm>
            <a:off x="8328248" y="1819276"/>
            <a:ext cx="1055688" cy="828675"/>
          </a:xfrm>
          <a:prstGeom prst="rect">
            <a:avLst/>
          </a:prstGeom>
          <a:solidFill>
            <a:schemeClr val="bg1">
              <a:alpha val="20000"/>
            </a:schemeClr>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zh-CN" altLang="en-US" sz="1800" dirty="0">
                <a:solidFill>
                  <a:srgbClr val="000099"/>
                </a:solidFill>
                <a:latin typeface="+mn-ea"/>
                <a:ea typeface="+mn-ea"/>
              </a:rPr>
              <a:t>交换</a:t>
            </a:r>
            <a:endParaRPr lang="en-US" altLang="zh-CN" sz="1800" dirty="0">
              <a:solidFill>
                <a:srgbClr val="000099"/>
              </a:solidFill>
              <a:latin typeface="+mn-ea"/>
              <a:ea typeface="+mn-ea"/>
            </a:endParaRPr>
          </a:p>
          <a:p>
            <a:pPr algn="ctr">
              <a:lnSpc>
                <a:spcPct val="90000"/>
              </a:lnSpc>
            </a:pPr>
            <a:r>
              <a:rPr lang="zh-CN" altLang="en-US" sz="1800" dirty="0">
                <a:solidFill>
                  <a:srgbClr val="000099"/>
                </a:solidFill>
                <a:latin typeface="+mn-ea"/>
                <a:ea typeface="+mn-ea"/>
              </a:rPr>
              <a:t>机构</a:t>
            </a:r>
            <a:endParaRPr lang="en-US" altLang="zh-CN" sz="1800" dirty="0">
              <a:solidFill>
                <a:srgbClr val="000099"/>
              </a:solidFill>
              <a:latin typeface="+mn-ea"/>
              <a:ea typeface="+mn-ea"/>
            </a:endParaRPr>
          </a:p>
        </p:txBody>
      </p:sp>
      <p:grpSp>
        <p:nvGrpSpPr>
          <p:cNvPr id="54290" name="Group 56"/>
          <p:cNvGrpSpPr>
            <a:grpSpLocks/>
          </p:cNvGrpSpPr>
          <p:nvPr/>
        </p:nvGrpSpPr>
        <p:grpSpPr bwMode="auto">
          <a:xfrm>
            <a:off x="6699251" y="2062163"/>
            <a:ext cx="993775" cy="468312"/>
            <a:chOff x="310" y="3526"/>
            <a:chExt cx="1040" cy="457"/>
          </a:xfrm>
        </p:grpSpPr>
        <p:sp>
          <p:nvSpPr>
            <p:cNvPr id="54296" name="Rectangle 47"/>
            <p:cNvSpPr>
              <a:spLocks noChangeArrowheads="1"/>
            </p:cNvSpPr>
            <p:nvPr/>
          </p:nvSpPr>
          <p:spPr bwMode="auto">
            <a:xfrm>
              <a:off x="310" y="3526"/>
              <a:ext cx="1040" cy="457"/>
            </a:xfrm>
            <a:prstGeom prst="rect">
              <a:avLst/>
            </a:prstGeom>
            <a:solidFill>
              <a:srgbClr val="FF0000"/>
            </a:solidFill>
            <a:ln w="38100">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4297" name="Line 48"/>
            <p:cNvSpPr>
              <a:spLocks noChangeShapeType="1"/>
            </p:cNvSpPr>
            <p:nvPr/>
          </p:nvSpPr>
          <p:spPr bwMode="auto">
            <a:xfrm>
              <a:off x="446" y="3535"/>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4298" name="Line 49"/>
            <p:cNvSpPr>
              <a:spLocks noChangeShapeType="1"/>
            </p:cNvSpPr>
            <p:nvPr/>
          </p:nvSpPr>
          <p:spPr bwMode="auto">
            <a:xfrm>
              <a:off x="558" y="3538"/>
              <a:ext cx="2" cy="43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4299" name="Line 50"/>
            <p:cNvSpPr>
              <a:spLocks noChangeShapeType="1"/>
            </p:cNvSpPr>
            <p:nvPr/>
          </p:nvSpPr>
          <p:spPr bwMode="auto">
            <a:xfrm>
              <a:off x="671" y="3534"/>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4300" name="Line 51"/>
            <p:cNvSpPr>
              <a:spLocks noChangeShapeType="1"/>
            </p:cNvSpPr>
            <p:nvPr/>
          </p:nvSpPr>
          <p:spPr bwMode="auto">
            <a:xfrm>
              <a:off x="782" y="3535"/>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4301" name="Line 52"/>
            <p:cNvSpPr>
              <a:spLocks noChangeShapeType="1"/>
            </p:cNvSpPr>
            <p:nvPr/>
          </p:nvSpPr>
          <p:spPr bwMode="auto">
            <a:xfrm>
              <a:off x="895" y="3534"/>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4302" name="Line 53"/>
            <p:cNvSpPr>
              <a:spLocks noChangeShapeType="1"/>
            </p:cNvSpPr>
            <p:nvPr/>
          </p:nvSpPr>
          <p:spPr bwMode="auto">
            <a:xfrm>
              <a:off x="1006" y="3534"/>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4303" name="Line 54"/>
            <p:cNvSpPr>
              <a:spLocks noChangeShapeType="1"/>
            </p:cNvSpPr>
            <p:nvPr/>
          </p:nvSpPr>
          <p:spPr bwMode="auto">
            <a:xfrm>
              <a:off x="1121" y="3535"/>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4304" name="Line 55"/>
            <p:cNvSpPr>
              <a:spLocks noChangeShapeType="1"/>
            </p:cNvSpPr>
            <p:nvPr/>
          </p:nvSpPr>
          <p:spPr bwMode="auto">
            <a:xfrm>
              <a:off x="1229" y="3538"/>
              <a:ext cx="2" cy="43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grpSp>
      <p:sp>
        <p:nvSpPr>
          <p:cNvPr id="54291" name="Line 58"/>
          <p:cNvSpPr>
            <a:spLocks noChangeShapeType="1"/>
          </p:cNvSpPr>
          <p:nvPr/>
        </p:nvSpPr>
        <p:spPr bwMode="auto">
          <a:xfrm flipV="1">
            <a:off x="3910014" y="2743200"/>
            <a:ext cx="446087" cy="490538"/>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4292" name="Line 59"/>
          <p:cNvSpPr>
            <a:spLocks noChangeShapeType="1"/>
          </p:cNvSpPr>
          <p:nvPr/>
        </p:nvSpPr>
        <p:spPr bwMode="auto">
          <a:xfrm flipV="1">
            <a:off x="3929063" y="2940051"/>
            <a:ext cx="1193800" cy="1338263"/>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 name="Rectangle 7"/>
          <p:cNvSpPr txBox="1">
            <a:spLocks noChangeArrowheads="1"/>
          </p:cNvSpPr>
          <p:nvPr/>
        </p:nvSpPr>
        <p:spPr>
          <a:xfrm>
            <a:off x="9480376"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 What's  </a:t>
            </a:r>
            <a:r>
              <a:rPr lang="en-US" altLang="zh-CN" sz="1200" dirty="0">
                <a:solidFill>
                  <a:srgbClr val="FF0000"/>
                </a:solidFill>
                <a:cs typeface="Arial" panose="020B0604020202020204" pitchFamily="34" charset="0"/>
              </a:rPr>
              <a:t>inside a router</a:t>
            </a:r>
          </a:p>
        </p:txBody>
      </p:sp>
      <p:sp>
        <p:nvSpPr>
          <p:cNvPr id="35" name="Rectangle 7"/>
          <p:cNvSpPr txBox="1">
            <a:spLocks noChangeArrowheads="1"/>
          </p:cNvSpPr>
          <p:nvPr/>
        </p:nvSpPr>
        <p:spPr>
          <a:xfrm>
            <a:off x="3935760" y="6624784"/>
            <a:ext cx="4464495"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4.2.1 Input Port Processing and Destination-Based Forwarding </a:t>
            </a:r>
          </a:p>
        </p:txBody>
      </p:sp>
      <p:sp>
        <p:nvSpPr>
          <p:cNvPr id="38" name="Rectangle 3">
            <a:extLst>
              <a:ext uri="{FF2B5EF4-FFF2-40B4-BE49-F238E27FC236}">
                <a16:creationId xmlns:a16="http://schemas.microsoft.com/office/drawing/2014/main" id="{A7AD63F7-0434-43D7-9C95-82A780180999}"/>
              </a:ext>
            </a:extLst>
          </p:cNvPr>
          <p:cNvSpPr>
            <a:spLocks noGrp="1" noChangeArrowheads="1"/>
          </p:cNvSpPr>
          <p:nvPr>
            <p:ph type="title"/>
          </p:nvPr>
        </p:nvSpPr>
        <p:spPr>
          <a:xfrm>
            <a:off x="4293406" y="317393"/>
            <a:ext cx="3605188" cy="609600"/>
          </a:xfrm>
        </p:spPr>
        <p:txBody>
          <a:bodyPr>
            <a:noAutofit/>
          </a:bodyPr>
          <a:lstStyle/>
          <a:p>
            <a:pPr algn="ctr"/>
            <a:r>
              <a:rPr lang="en-US" altLang="zh-CN" dirty="0" err="1">
                <a:solidFill>
                  <a:srgbClr val="E45327"/>
                </a:solidFill>
              </a:rPr>
              <a:t>输入端口功能</a:t>
            </a:r>
            <a:endParaRPr lang="en-US" altLang="zh-CN" dirty="0">
              <a:ea typeface="ＭＳ Ｐゴシック" panose="020B0600070205080204" pitchFamily="34" charset="-128"/>
            </a:endParaRPr>
          </a:p>
        </p:txBody>
      </p:sp>
      <p:sp>
        <p:nvSpPr>
          <p:cNvPr id="39" name="Text Box 35">
            <a:extLst>
              <a:ext uri="{FF2B5EF4-FFF2-40B4-BE49-F238E27FC236}">
                <a16:creationId xmlns:a16="http://schemas.microsoft.com/office/drawing/2014/main" id="{41DA35C9-AD84-4D3F-8715-49AB7DBE1413}"/>
              </a:ext>
            </a:extLst>
          </p:cNvPr>
          <p:cNvSpPr txBox="1">
            <a:spLocks noChangeArrowheads="1"/>
          </p:cNvSpPr>
          <p:nvPr/>
        </p:nvSpPr>
        <p:spPr bwMode="auto">
          <a:xfrm>
            <a:off x="6906309" y="1455738"/>
            <a:ext cx="646331"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800" dirty="0">
                <a:solidFill>
                  <a:srgbClr val="000099"/>
                </a:solidFill>
                <a:latin typeface="+mn-ea"/>
                <a:ea typeface="+mn-ea"/>
              </a:rPr>
              <a:t>查找</a:t>
            </a:r>
            <a:endParaRPr lang="en-US" altLang="zh-CN" sz="1800" dirty="0">
              <a:solidFill>
                <a:srgbClr val="000099"/>
              </a:solidFill>
              <a:latin typeface="+mn-ea"/>
              <a:ea typeface="+mn-ea"/>
            </a:endParaRPr>
          </a:p>
          <a:p>
            <a:pPr algn="ctr"/>
            <a:r>
              <a:rPr lang="zh-CN" altLang="en-US" sz="1800" dirty="0">
                <a:solidFill>
                  <a:srgbClr val="000099"/>
                </a:solidFill>
                <a:latin typeface="+mn-ea"/>
                <a:ea typeface="+mn-ea"/>
              </a:rPr>
              <a:t>转发</a:t>
            </a:r>
            <a:endParaRPr lang="en-US" altLang="zh-CN" sz="1800" dirty="0">
              <a:solidFill>
                <a:srgbClr val="000099"/>
              </a:solidFill>
              <a:latin typeface="+mn-ea"/>
              <a:ea typeface="+mn-ea"/>
            </a:endParaRPr>
          </a:p>
          <a:p>
            <a:pPr algn="ctr"/>
            <a:endParaRPr lang="en-US" altLang="zh-CN" sz="1800" dirty="0">
              <a:solidFill>
                <a:srgbClr val="000099"/>
              </a:solidFill>
              <a:latin typeface="+mn-ea"/>
              <a:ea typeface="+mn-ea"/>
            </a:endParaRPr>
          </a:p>
          <a:p>
            <a:pPr algn="ctr"/>
            <a:endParaRPr lang="en-US" altLang="zh-CN" sz="1800" dirty="0">
              <a:solidFill>
                <a:srgbClr val="000099"/>
              </a:solidFill>
              <a:latin typeface="+mn-ea"/>
              <a:ea typeface="+mn-ea"/>
            </a:endParaRPr>
          </a:p>
          <a:p>
            <a:pPr algn="ctr"/>
            <a:r>
              <a:rPr lang="zh-CN" altLang="en-US" sz="1800" dirty="0">
                <a:solidFill>
                  <a:srgbClr val="000099"/>
                </a:solidFill>
                <a:latin typeface="+mn-ea"/>
                <a:ea typeface="+mn-ea"/>
              </a:rPr>
              <a:t>队列</a:t>
            </a:r>
            <a:endParaRPr lang="en-US" altLang="zh-CN" sz="1800" dirty="0">
              <a:solidFill>
                <a:srgbClr val="000099"/>
              </a:solidFill>
              <a:latin typeface="+mn-ea"/>
              <a:ea typeface="+mn-ea"/>
            </a:endParaRPr>
          </a:p>
        </p:txBody>
      </p:sp>
      <p:sp>
        <p:nvSpPr>
          <p:cNvPr id="36" name="Rectangle 4">
            <a:extLst>
              <a:ext uri="{FF2B5EF4-FFF2-40B4-BE49-F238E27FC236}">
                <a16:creationId xmlns:a16="http://schemas.microsoft.com/office/drawing/2014/main" id="{419F4954-A6B5-4616-B8A3-2F72D50EC2E6}"/>
              </a:ext>
            </a:extLst>
          </p:cNvPr>
          <p:cNvSpPr txBox="1">
            <a:spLocks noChangeArrowheads="1"/>
          </p:cNvSpPr>
          <p:nvPr/>
        </p:nvSpPr>
        <p:spPr>
          <a:xfrm>
            <a:off x="4918075" y="3746500"/>
            <a:ext cx="5456238" cy="2667000"/>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100000"/>
              </a:lnSpc>
              <a:spcBef>
                <a:spcPct val="20000"/>
              </a:spcBef>
              <a:spcAft>
                <a:spcPts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ts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ts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buFont typeface="Wingdings" panose="05000000000000000000" pitchFamily="2" charset="2"/>
              <a:buNone/>
            </a:pPr>
            <a:r>
              <a:rPr lang="en-US" altLang="zh-CN" sz="2400" dirty="0" err="1"/>
              <a:t>分散</a:t>
            </a:r>
            <a:r>
              <a:rPr lang="zh-CN" altLang="en-US" sz="2400" dirty="0"/>
              <a:t>交</a:t>
            </a:r>
            <a:r>
              <a:rPr lang="en-US" altLang="zh-CN" sz="2400" dirty="0"/>
              <a:t>换 </a:t>
            </a:r>
            <a:r>
              <a:rPr lang="en-US" altLang="zh-CN" sz="2400" dirty="0">
                <a:ea typeface="ＭＳ Ｐゴシック" panose="020B0600070205080204" pitchFamily="34" charset="-128"/>
                <a:cs typeface="ＭＳ Ｐゴシック" panose="020B0600070205080204" pitchFamily="34" charset="-128"/>
              </a:rPr>
              <a:t>: </a:t>
            </a:r>
          </a:p>
          <a:p>
            <a:pPr>
              <a:lnSpc>
                <a:spcPct val="90000"/>
              </a:lnSpc>
            </a:pPr>
            <a:r>
              <a:rPr lang="zh-CN" altLang="en-US" sz="2000" dirty="0">
                <a:cs typeface="ＭＳ Ｐゴシック" panose="020B0600070205080204" pitchFamily="34" charset="-128"/>
              </a:rPr>
              <a:t>使用首部字段值，使用输入端口内存中的转发表查找输出端口（</a:t>
            </a:r>
            <a:r>
              <a:rPr lang="en-US" altLang="en-US" sz="2000" dirty="0">
                <a:cs typeface="ＭＳ Ｐゴシック" panose="020B0600070205080204" pitchFamily="34" charset="-128"/>
              </a:rPr>
              <a:t>"</a:t>
            </a:r>
            <a:r>
              <a:rPr lang="zh-CN" altLang="en-US" sz="2000" dirty="0">
                <a:solidFill>
                  <a:srgbClr val="0000FF"/>
                </a:solidFill>
                <a:cs typeface="ＭＳ Ｐゴシック" panose="020B0600070205080204" pitchFamily="34" charset="-128"/>
              </a:rPr>
              <a:t>匹配加动作</a:t>
            </a:r>
            <a:r>
              <a:rPr lang="en-US" altLang="en-US" sz="2000" dirty="0">
                <a:cs typeface="ＭＳ Ｐゴシック" panose="020B0600070205080204" pitchFamily="34" charset="-128"/>
              </a:rPr>
              <a:t>"</a:t>
            </a:r>
            <a:r>
              <a:rPr lang="zh-CN" altLang="en-US" sz="2000" dirty="0">
                <a:cs typeface="ＭＳ Ｐゴシック" panose="020B0600070205080204" pitchFamily="34" charset="-128"/>
              </a:rPr>
              <a:t>）</a:t>
            </a:r>
            <a:endParaRPr lang="en-US" altLang="zh-CN" sz="2000" dirty="0">
              <a:cs typeface="ＭＳ Ｐゴシック" panose="020B0600070205080204" pitchFamily="34" charset="-128"/>
            </a:endParaRPr>
          </a:p>
          <a:p>
            <a:pPr>
              <a:lnSpc>
                <a:spcPct val="90000"/>
              </a:lnSpc>
            </a:pPr>
            <a:r>
              <a:rPr lang="zh-CN" altLang="en-US" sz="2000" dirty="0">
                <a:solidFill>
                  <a:srgbClr val="FF0000"/>
                </a:solidFill>
              </a:rPr>
              <a:t>基于目的地的转发</a:t>
            </a:r>
            <a:r>
              <a:rPr lang="zh-CN" altLang="en-US" sz="2000" dirty="0"/>
              <a:t>：仅基于目的地</a:t>
            </a:r>
            <a:r>
              <a:rPr lang="en-US" altLang="zh-CN" sz="2000" dirty="0"/>
              <a:t>IP</a:t>
            </a:r>
            <a:r>
              <a:rPr lang="zh-CN" altLang="en-US" sz="2000" dirty="0"/>
              <a:t>地址转发（传统）</a:t>
            </a:r>
            <a:endParaRPr lang="en-US" altLang="ja-JP" sz="2000" dirty="0"/>
          </a:p>
          <a:p>
            <a:pPr>
              <a:lnSpc>
                <a:spcPct val="90000"/>
              </a:lnSpc>
            </a:pPr>
            <a:r>
              <a:rPr lang="zh-CN" altLang="en-US" sz="2000" dirty="0">
                <a:solidFill>
                  <a:srgbClr val="FF0000"/>
                </a:solidFill>
                <a:cs typeface="ＭＳ Ｐゴシック" panose="020B0600070205080204" pitchFamily="34" charset="-128"/>
              </a:rPr>
              <a:t>通用转发</a:t>
            </a:r>
            <a:r>
              <a:rPr lang="zh-CN" altLang="en-US" sz="2000" dirty="0">
                <a:cs typeface="ＭＳ Ｐゴシック" panose="020B0600070205080204" pitchFamily="34" charset="-128"/>
              </a:rPr>
              <a:t>：基于任何一组首部字段值进行转发</a:t>
            </a:r>
            <a:endParaRPr lang="en-US" altLang="zh-CN" sz="2000" dirty="0">
              <a:cs typeface="ＭＳ Ｐゴシック" panose="020B0600070205080204" pitchFamily="34" charset="-128"/>
            </a:endParaRPr>
          </a:p>
        </p:txBody>
      </p:sp>
      <p:sp>
        <p:nvSpPr>
          <p:cNvPr id="41" name="Line 60">
            <a:extLst>
              <a:ext uri="{FF2B5EF4-FFF2-40B4-BE49-F238E27FC236}">
                <a16:creationId xmlns:a16="http://schemas.microsoft.com/office/drawing/2014/main" id="{1F4C9AA3-8B7E-47CB-9E41-2127EBF16B88}"/>
              </a:ext>
            </a:extLst>
          </p:cNvPr>
          <p:cNvSpPr>
            <a:spLocks noChangeShapeType="1"/>
          </p:cNvSpPr>
          <p:nvPr/>
        </p:nvSpPr>
        <p:spPr bwMode="auto">
          <a:xfrm flipV="1">
            <a:off x="6434139" y="3070226"/>
            <a:ext cx="669925" cy="7905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4106949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3"/>
          <p:cNvSpPr>
            <a:spLocks noChangeArrowheads="1"/>
          </p:cNvSpPr>
          <p:nvPr/>
        </p:nvSpPr>
        <p:spPr bwMode="auto">
          <a:xfrm>
            <a:off x="2351346" y="1537603"/>
            <a:ext cx="4838184"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800" dirty="0">
                <a:solidFill>
                  <a:srgbClr val="000099"/>
                </a:solidFill>
                <a:latin typeface="+mn-ea"/>
                <a:ea typeface="+mn-ea"/>
                <a:cs typeface="Times New Roman" panose="02020603050405020304" pitchFamily="18" charset="0"/>
              </a:rPr>
              <a:t>目的地址范围</a:t>
            </a:r>
            <a:endParaRPr lang="en-US" altLang="zh-CN" sz="1800" dirty="0">
              <a:solidFill>
                <a:srgbClr val="000099"/>
              </a:solidFill>
              <a:latin typeface="+mn-ea"/>
              <a:ea typeface="+mn-ea"/>
              <a:cs typeface="Times New Roman" panose="02020603050405020304" pitchFamily="18" charset="0"/>
            </a:endParaRPr>
          </a:p>
          <a:p>
            <a:pPr algn="just"/>
            <a:endParaRPr lang="en-US" altLang="zh-CN" sz="1800" dirty="0">
              <a:solidFill>
                <a:srgbClr val="000099"/>
              </a:solidFill>
              <a:latin typeface="+mn-ea"/>
              <a:ea typeface="+mn-ea"/>
              <a:cs typeface="Times New Roman" panose="02020603050405020304" pitchFamily="18" charset="0"/>
            </a:endParaRPr>
          </a:p>
          <a:p>
            <a:pPr algn="just"/>
            <a:r>
              <a:rPr lang="en-US" altLang="zh-CN" sz="1800" dirty="0">
                <a:solidFill>
                  <a:srgbClr val="000099"/>
                </a:solidFill>
                <a:latin typeface="+mn-ea"/>
                <a:ea typeface="+mn-ea"/>
                <a:cs typeface="Times New Roman" panose="02020603050405020304" pitchFamily="18" charset="0"/>
              </a:rPr>
              <a:t>11001000 00010111 00010000 00000000</a:t>
            </a:r>
            <a:endParaRPr lang="en-US" altLang="zh-CN" sz="2000" dirty="0">
              <a:solidFill>
                <a:srgbClr val="000099"/>
              </a:solidFill>
              <a:latin typeface="+mn-ea"/>
              <a:ea typeface="+mn-ea"/>
            </a:endParaRPr>
          </a:p>
          <a:p>
            <a:pPr algn="ctr"/>
            <a:r>
              <a:rPr lang="zh-CN" altLang="en-US" sz="1800" dirty="0">
                <a:solidFill>
                  <a:srgbClr val="000099"/>
                </a:solidFill>
                <a:latin typeface="+mn-ea"/>
                <a:ea typeface="+mn-ea"/>
                <a:cs typeface="Times New Roman" panose="02020603050405020304" pitchFamily="18" charset="0"/>
              </a:rPr>
              <a:t>至</a:t>
            </a:r>
            <a:endParaRPr lang="en-US" altLang="zh-CN" sz="2000" dirty="0">
              <a:solidFill>
                <a:srgbClr val="000099"/>
              </a:solidFill>
              <a:latin typeface="+mn-ea"/>
              <a:ea typeface="+mn-ea"/>
            </a:endParaRPr>
          </a:p>
          <a:p>
            <a:pPr algn="just"/>
            <a:r>
              <a:rPr lang="en-US" altLang="zh-CN" sz="1800" dirty="0">
                <a:solidFill>
                  <a:srgbClr val="000099"/>
                </a:solidFill>
                <a:latin typeface="+mn-ea"/>
                <a:ea typeface="+mn-ea"/>
                <a:cs typeface="Times New Roman" panose="02020603050405020304" pitchFamily="18" charset="0"/>
              </a:rPr>
              <a:t>11001000 00010111 00010111 11111111</a:t>
            </a:r>
          </a:p>
          <a:p>
            <a:pPr algn="just"/>
            <a:endParaRPr lang="en-US" altLang="zh-CN" sz="1800" dirty="0">
              <a:solidFill>
                <a:srgbClr val="000099"/>
              </a:solidFill>
              <a:latin typeface="+mn-ea"/>
              <a:ea typeface="+mn-ea"/>
              <a:cs typeface="Times New Roman" panose="02020603050405020304" pitchFamily="18" charset="0"/>
            </a:endParaRPr>
          </a:p>
          <a:p>
            <a:pPr algn="just"/>
            <a:r>
              <a:rPr lang="en-US" altLang="zh-CN" sz="1800" dirty="0">
                <a:solidFill>
                  <a:srgbClr val="000099"/>
                </a:solidFill>
                <a:latin typeface="+mn-ea"/>
                <a:ea typeface="+mn-ea"/>
                <a:cs typeface="Times New Roman" panose="02020603050405020304" pitchFamily="18" charset="0"/>
              </a:rPr>
              <a:t>11001000 00010111 00011000 00000000</a:t>
            </a:r>
            <a:endParaRPr lang="en-US" altLang="zh-CN" sz="2000" dirty="0">
              <a:solidFill>
                <a:srgbClr val="000099"/>
              </a:solidFill>
              <a:latin typeface="+mn-ea"/>
              <a:ea typeface="+mn-ea"/>
            </a:endParaRPr>
          </a:p>
          <a:p>
            <a:pPr algn="ctr"/>
            <a:r>
              <a:rPr lang="zh-CN" altLang="en-US" sz="1800" dirty="0">
                <a:solidFill>
                  <a:srgbClr val="000099"/>
                </a:solidFill>
                <a:latin typeface="+mn-ea"/>
                <a:cs typeface="Times New Roman" panose="02020603050405020304" pitchFamily="18" charset="0"/>
              </a:rPr>
              <a:t>至</a:t>
            </a:r>
            <a:endParaRPr lang="en-US" altLang="zh-CN" sz="2000" dirty="0">
              <a:solidFill>
                <a:srgbClr val="000099"/>
              </a:solidFill>
              <a:latin typeface="+mn-ea"/>
            </a:endParaRPr>
          </a:p>
          <a:p>
            <a:pPr algn="just"/>
            <a:r>
              <a:rPr lang="en-US" altLang="zh-CN" sz="1800" dirty="0">
                <a:solidFill>
                  <a:srgbClr val="000099"/>
                </a:solidFill>
                <a:latin typeface="+mn-ea"/>
                <a:ea typeface="+mn-ea"/>
                <a:cs typeface="Times New Roman" panose="02020603050405020304" pitchFamily="18" charset="0"/>
              </a:rPr>
              <a:t>11001000 00010111 00011000 11111111  </a:t>
            </a:r>
          </a:p>
          <a:p>
            <a:pPr algn="just"/>
            <a:endParaRPr lang="en-US" altLang="zh-CN" sz="2000" dirty="0">
              <a:solidFill>
                <a:srgbClr val="000099"/>
              </a:solidFill>
              <a:latin typeface="+mn-ea"/>
              <a:ea typeface="+mn-ea"/>
            </a:endParaRPr>
          </a:p>
          <a:p>
            <a:pPr algn="just"/>
            <a:r>
              <a:rPr lang="en-US" altLang="zh-CN" sz="1800" dirty="0">
                <a:solidFill>
                  <a:srgbClr val="000099"/>
                </a:solidFill>
                <a:latin typeface="+mn-ea"/>
                <a:ea typeface="+mn-ea"/>
                <a:cs typeface="Times New Roman" panose="02020603050405020304" pitchFamily="18" charset="0"/>
              </a:rPr>
              <a:t>11001000 00010111 00011001 00000000</a:t>
            </a:r>
            <a:endParaRPr lang="en-US" altLang="zh-CN" sz="2000" dirty="0">
              <a:solidFill>
                <a:srgbClr val="000099"/>
              </a:solidFill>
              <a:latin typeface="+mn-ea"/>
              <a:ea typeface="+mn-ea"/>
            </a:endParaRPr>
          </a:p>
          <a:p>
            <a:pPr algn="ctr"/>
            <a:r>
              <a:rPr lang="zh-CN" altLang="en-US" sz="1800" dirty="0">
                <a:solidFill>
                  <a:srgbClr val="000099"/>
                </a:solidFill>
                <a:latin typeface="+mn-ea"/>
                <a:cs typeface="Times New Roman" panose="02020603050405020304" pitchFamily="18" charset="0"/>
              </a:rPr>
              <a:t>至</a:t>
            </a:r>
            <a:endParaRPr lang="en-US" altLang="zh-CN" sz="2000" dirty="0">
              <a:solidFill>
                <a:srgbClr val="000099"/>
              </a:solidFill>
              <a:latin typeface="+mn-ea"/>
            </a:endParaRPr>
          </a:p>
          <a:p>
            <a:pPr algn="just"/>
            <a:r>
              <a:rPr lang="en-US" altLang="zh-CN" sz="1800" dirty="0">
                <a:solidFill>
                  <a:srgbClr val="000099"/>
                </a:solidFill>
                <a:latin typeface="+mn-ea"/>
                <a:ea typeface="+mn-ea"/>
                <a:cs typeface="Times New Roman" panose="02020603050405020304" pitchFamily="18" charset="0"/>
              </a:rPr>
              <a:t>11001000 00010111 00011111 11111111  </a:t>
            </a:r>
          </a:p>
          <a:p>
            <a:pPr algn="just"/>
            <a:endParaRPr lang="en-US" altLang="zh-CN" sz="1800" dirty="0">
              <a:solidFill>
                <a:srgbClr val="000099"/>
              </a:solidFill>
              <a:latin typeface="+mn-ea"/>
              <a:ea typeface="+mn-ea"/>
              <a:cs typeface="Times New Roman" panose="02020603050405020304" pitchFamily="18" charset="0"/>
            </a:endParaRPr>
          </a:p>
          <a:p>
            <a:pPr algn="ctr"/>
            <a:r>
              <a:rPr lang="zh-CN" altLang="en-US" sz="1800" dirty="0">
                <a:solidFill>
                  <a:srgbClr val="000099"/>
                </a:solidFill>
                <a:latin typeface="+mn-ea"/>
                <a:ea typeface="+mn-ea"/>
                <a:cs typeface="Times New Roman" panose="02020603050405020304" pitchFamily="18" charset="0"/>
              </a:rPr>
              <a:t>其它</a:t>
            </a:r>
            <a:endParaRPr lang="en-US" altLang="zh-CN" sz="1800" dirty="0">
              <a:solidFill>
                <a:srgbClr val="000099"/>
              </a:solidFill>
              <a:latin typeface="+mn-ea"/>
              <a:ea typeface="+mn-ea"/>
              <a:cs typeface="Times New Roman" panose="02020603050405020304" pitchFamily="18" charset="0"/>
            </a:endParaRPr>
          </a:p>
        </p:txBody>
      </p:sp>
      <p:sp>
        <p:nvSpPr>
          <p:cNvPr id="55298" name="Rectangle 5"/>
          <p:cNvSpPr>
            <a:spLocks noChangeArrowheads="1"/>
          </p:cNvSpPr>
          <p:nvPr/>
        </p:nvSpPr>
        <p:spPr bwMode="auto">
          <a:xfrm>
            <a:off x="7868324" y="1538319"/>
            <a:ext cx="1107996"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800" dirty="0">
                <a:solidFill>
                  <a:srgbClr val="000099"/>
                </a:solidFill>
                <a:latin typeface="+mn-ea"/>
                <a:ea typeface="+mn-ea"/>
                <a:cs typeface="Times New Roman" panose="02020603050405020304" pitchFamily="18" charset="0"/>
              </a:rPr>
              <a:t>链路接口</a:t>
            </a:r>
            <a:endParaRPr lang="en-US" altLang="zh-CN" sz="1800" dirty="0">
              <a:solidFill>
                <a:srgbClr val="000099"/>
              </a:solidFill>
              <a:latin typeface="+mn-ea"/>
              <a:ea typeface="+mn-ea"/>
              <a:cs typeface="Times New Roman" panose="02020603050405020304" pitchFamily="18" charset="0"/>
            </a:endParaRPr>
          </a:p>
          <a:p>
            <a:pPr algn="ctr"/>
            <a:endParaRPr lang="en-US" altLang="zh-CN" sz="1800" dirty="0">
              <a:solidFill>
                <a:srgbClr val="000099"/>
              </a:solidFill>
              <a:latin typeface="+mn-ea"/>
              <a:ea typeface="+mn-ea"/>
              <a:cs typeface="Times New Roman" panose="02020603050405020304" pitchFamily="18" charset="0"/>
            </a:endParaRPr>
          </a:p>
          <a:p>
            <a:pPr algn="ctr"/>
            <a:endParaRPr lang="en-US" altLang="zh-CN" sz="1800" u="sng" dirty="0">
              <a:solidFill>
                <a:srgbClr val="000099"/>
              </a:solidFill>
              <a:latin typeface="+mn-ea"/>
              <a:ea typeface="+mn-ea"/>
              <a:cs typeface="Times New Roman" panose="02020603050405020304" pitchFamily="18" charset="0"/>
            </a:endParaRPr>
          </a:p>
          <a:p>
            <a:pPr algn="ctr"/>
            <a:r>
              <a:rPr lang="en-US" altLang="zh-CN" sz="1800" dirty="0">
                <a:solidFill>
                  <a:srgbClr val="000099"/>
                </a:solidFill>
                <a:latin typeface="+mn-ea"/>
                <a:ea typeface="+mn-ea"/>
                <a:cs typeface="Times New Roman" panose="02020603050405020304" pitchFamily="18" charset="0"/>
              </a:rPr>
              <a:t>0</a:t>
            </a:r>
          </a:p>
          <a:p>
            <a:pPr algn="ctr"/>
            <a:endParaRPr lang="en-US" altLang="zh-CN" sz="1800" dirty="0">
              <a:solidFill>
                <a:srgbClr val="000099"/>
              </a:solidFill>
              <a:latin typeface="+mn-ea"/>
              <a:ea typeface="+mn-ea"/>
              <a:cs typeface="Times New Roman" panose="02020603050405020304" pitchFamily="18" charset="0"/>
            </a:endParaRPr>
          </a:p>
          <a:p>
            <a:pPr algn="ctr"/>
            <a:endParaRPr lang="en-US" altLang="zh-CN" sz="1800" dirty="0">
              <a:solidFill>
                <a:srgbClr val="000099"/>
              </a:solidFill>
              <a:latin typeface="+mn-ea"/>
              <a:ea typeface="+mn-ea"/>
              <a:cs typeface="Times New Roman" panose="02020603050405020304" pitchFamily="18" charset="0"/>
            </a:endParaRPr>
          </a:p>
          <a:p>
            <a:pPr algn="ctr"/>
            <a:endParaRPr lang="en-US" altLang="zh-CN" sz="1800" dirty="0">
              <a:solidFill>
                <a:srgbClr val="000099"/>
              </a:solidFill>
              <a:latin typeface="+mn-ea"/>
              <a:ea typeface="+mn-ea"/>
              <a:cs typeface="Times New Roman" panose="02020603050405020304" pitchFamily="18" charset="0"/>
            </a:endParaRPr>
          </a:p>
          <a:p>
            <a:pPr algn="ctr"/>
            <a:r>
              <a:rPr lang="en-US" altLang="zh-CN" sz="1800" dirty="0">
                <a:solidFill>
                  <a:srgbClr val="000099"/>
                </a:solidFill>
                <a:latin typeface="+mn-ea"/>
                <a:ea typeface="+mn-ea"/>
                <a:cs typeface="Times New Roman" panose="02020603050405020304" pitchFamily="18" charset="0"/>
              </a:rPr>
              <a:t>1</a:t>
            </a:r>
          </a:p>
          <a:p>
            <a:pPr algn="ctr"/>
            <a:endParaRPr lang="en-US" altLang="zh-CN" sz="1800" dirty="0">
              <a:solidFill>
                <a:srgbClr val="000099"/>
              </a:solidFill>
              <a:latin typeface="+mn-ea"/>
              <a:ea typeface="+mn-ea"/>
              <a:cs typeface="Times New Roman" panose="02020603050405020304" pitchFamily="18" charset="0"/>
            </a:endParaRPr>
          </a:p>
          <a:p>
            <a:pPr algn="ctr"/>
            <a:endParaRPr lang="en-US" altLang="zh-CN" sz="1800" dirty="0">
              <a:solidFill>
                <a:srgbClr val="000099"/>
              </a:solidFill>
              <a:latin typeface="+mn-ea"/>
              <a:ea typeface="+mn-ea"/>
              <a:cs typeface="Times New Roman" panose="02020603050405020304" pitchFamily="18" charset="0"/>
            </a:endParaRPr>
          </a:p>
          <a:p>
            <a:pPr algn="ctr"/>
            <a:endParaRPr lang="en-US" altLang="zh-CN" sz="1800" dirty="0">
              <a:solidFill>
                <a:srgbClr val="000099"/>
              </a:solidFill>
              <a:latin typeface="+mn-ea"/>
              <a:ea typeface="+mn-ea"/>
              <a:cs typeface="Times New Roman" panose="02020603050405020304" pitchFamily="18" charset="0"/>
            </a:endParaRPr>
          </a:p>
          <a:p>
            <a:pPr algn="ctr"/>
            <a:r>
              <a:rPr lang="en-US" altLang="zh-CN" sz="1800" dirty="0">
                <a:solidFill>
                  <a:srgbClr val="000099"/>
                </a:solidFill>
                <a:latin typeface="+mn-ea"/>
                <a:ea typeface="+mn-ea"/>
                <a:cs typeface="Times New Roman" panose="02020603050405020304" pitchFamily="18" charset="0"/>
              </a:rPr>
              <a:t>2</a:t>
            </a:r>
          </a:p>
          <a:p>
            <a:pPr algn="ctr"/>
            <a:endParaRPr lang="en-US" altLang="zh-CN" sz="1800" dirty="0">
              <a:solidFill>
                <a:srgbClr val="000099"/>
              </a:solidFill>
              <a:latin typeface="+mn-ea"/>
              <a:ea typeface="+mn-ea"/>
              <a:cs typeface="Times New Roman" panose="02020603050405020304" pitchFamily="18" charset="0"/>
            </a:endParaRPr>
          </a:p>
          <a:p>
            <a:pPr algn="ctr"/>
            <a:endParaRPr lang="en-US" altLang="zh-CN" sz="1800" dirty="0">
              <a:solidFill>
                <a:srgbClr val="000099"/>
              </a:solidFill>
              <a:latin typeface="+mn-ea"/>
              <a:ea typeface="+mn-ea"/>
              <a:cs typeface="Times New Roman" panose="02020603050405020304" pitchFamily="18" charset="0"/>
            </a:endParaRPr>
          </a:p>
          <a:p>
            <a:pPr algn="ctr"/>
            <a:r>
              <a:rPr lang="en-US" altLang="zh-CN" sz="1800" dirty="0">
                <a:solidFill>
                  <a:srgbClr val="000099"/>
                </a:solidFill>
                <a:latin typeface="+mn-ea"/>
                <a:ea typeface="+mn-ea"/>
                <a:cs typeface="Times New Roman" panose="02020603050405020304" pitchFamily="18" charset="0"/>
              </a:rPr>
              <a:t>3</a:t>
            </a:r>
            <a:endParaRPr lang="en-US" altLang="zh-CN" sz="2000" dirty="0">
              <a:solidFill>
                <a:srgbClr val="000099"/>
              </a:solidFill>
              <a:latin typeface="+mn-ea"/>
              <a:ea typeface="+mn-ea"/>
            </a:endParaRPr>
          </a:p>
          <a:p>
            <a:pPr algn="ctr"/>
            <a:endParaRPr lang="en-US" altLang="zh-CN" sz="1800" b="1" dirty="0">
              <a:solidFill>
                <a:srgbClr val="000099"/>
              </a:solidFill>
              <a:latin typeface="+mn-ea"/>
              <a:ea typeface="+mn-ea"/>
              <a:cs typeface="Times New Roman" panose="02020603050405020304" pitchFamily="18" charset="0"/>
            </a:endParaRPr>
          </a:p>
        </p:txBody>
      </p:sp>
      <p:sp>
        <p:nvSpPr>
          <p:cNvPr id="55299" name="Rectangle 6"/>
          <p:cNvSpPr>
            <a:spLocks noChangeArrowheads="1"/>
          </p:cNvSpPr>
          <p:nvPr/>
        </p:nvSpPr>
        <p:spPr bwMode="auto">
          <a:xfrm>
            <a:off x="2160589" y="1266826"/>
            <a:ext cx="7223125" cy="452596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55300" name="Line 7"/>
          <p:cNvSpPr>
            <a:spLocks noChangeShapeType="1"/>
          </p:cNvSpPr>
          <p:nvPr/>
        </p:nvSpPr>
        <p:spPr bwMode="auto">
          <a:xfrm>
            <a:off x="2149476" y="2084388"/>
            <a:ext cx="7223125"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5301" name="Line 8"/>
          <p:cNvSpPr>
            <a:spLocks noChangeShapeType="1"/>
          </p:cNvSpPr>
          <p:nvPr/>
        </p:nvSpPr>
        <p:spPr bwMode="auto">
          <a:xfrm>
            <a:off x="2176464" y="3119438"/>
            <a:ext cx="7223125"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5302" name="Line 9"/>
          <p:cNvSpPr>
            <a:spLocks noChangeShapeType="1"/>
          </p:cNvSpPr>
          <p:nvPr/>
        </p:nvSpPr>
        <p:spPr bwMode="auto">
          <a:xfrm>
            <a:off x="2170114" y="4241800"/>
            <a:ext cx="7223125"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5303" name="Line 10"/>
          <p:cNvSpPr>
            <a:spLocks noChangeShapeType="1"/>
          </p:cNvSpPr>
          <p:nvPr/>
        </p:nvSpPr>
        <p:spPr bwMode="auto">
          <a:xfrm>
            <a:off x="2163764" y="5343525"/>
            <a:ext cx="7223125"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5304" name="Line 11"/>
          <p:cNvSpPr>
            <a:spLocks noChangeShapeType="1"/>
          </p:cNvSpPr>
          <p:nvPr/>
        </p:nvSpPr>
        <p:spPr bwMode="auto">
          <a:xfrm>
            <a:off x="7453313" y="1277938"/>
            <a:ext cx="0" cy="4514850"/>
          </a:xfrm>
          <a:prstGeom prst="line">
            <a:avLst/>
          </a:prstGeom>
          <a:noFill/>
          <a:ln w="1270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5305" name="Text Box 12"/>
          <p:cNvSpPr txBox="1">
            <a:spLocks noChangeArrowheads="1"/>
          </p:cNvSpPr>
          <p:nvPr/>
        </p:nvSpPr>
        <p:spPr bwMode="auto">
          <a:xfrm>
            <a:off x="2530464" y="6037136"/>
            <a:ext cx="55483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dirty="0">
                <a:solidFill>
                  <a:srgbClr val="FF0000"/>
                </a:solidFill>
                <a:latin typeface="+mn-ea"/>
                <a:ea typeface="+mn-ea"/>
              </a:rPr>
              <a:t>Q: </a:t>
            </a:r>
            <a:r>
              <a:rPr lang="en-US" altLang="zh-CN" dirty="0" err="1">
                <a:solidFill>
                  <a:srgbClr val="000099"/>
                </a:solidFill>
                <a:latin typeface="+mn-ea"/>
                <a:ea typeface="+mn-ea"/>
              </a:rPr>
              <a:t>但如果范围划分得</a:t>
            </a:r>
            <a:r>
              <a:rPr lang="zh-CN" altLang="en-US" dirty="0">
                <a:solidFill>
                  <a:srgbClr val="000099"/>
                </a:solidFill>
                <a:latin typeface="+mn-ea"/>
                <a:ea typeface="+mn-ea"/>
              </a:rPr>
              <a:t>没这么</a:t>
            </a:r>
            <a:r>
              <a:rPr lang="en-US" altLang="zh-CN" dirty="0" err="1">
                <a:solidFill>
                  <a:srgbClr val="000099"/>
                </a:solidFill>
                <a:latin typeface="+mn-ea"/>
                <a:ea typeface="+mn-ea"/>
              </a:rPr>
              <a:t>好怎么办</a:t>
            </a:r>
            <a:r>
              <a:rPr lang="en-US" altLang="ja-JP" dirty="0">
                <a:solidFill>
                  <a:srgbClr val="000099"/>
                </a:solidFill>
                <a:latin typeface="+mn-ea"/>
                <a:ea typeface="+mn-ea"/>
              </a:rPr>
              <a:t>? </a:t>
            </a:r>
            <a:endParaRPr lang="en-US" altLang="zh-CN" dirty="0">
              <a:solidFill>
                <a:srgbClr val="000099"/>
              </a:solidFill>
              <a:latin typeface="+mn-ea"/>
              <a:ea typeface="+mn-ea"/>
            </a:endParaRPr>
          </a:p>
        </p:txBody>
      </p:sp>
      <p:sp>
        <p:nvSpPr>
          <p:cNvPr id="18446" name="Rectangle 17"/>
          <p:cNvSpPr>
            <a:spLocks noGrp="1" noChangeArrowheads="1"/>
          </p:cNvSpPr>
          <p:nvPr>
            <p:ph type="title"/>
          </p:nvPr>
        </p:nvSpPr>
        <p:spPr>
          <a:xfrm>
            <a:off x="3597722" y="113507"/>
            <a:ext cx="4326631" cy="863600"/>
          </a:xfrm>
        </p:spPr>
        <p:txBody>
          <a:bodyPr>
            <a:normAutofit/>
          </a:bodyPr>
          <a:lstStyle/>
          <a:p>
            <a:pPr algn="ctr">
              <a:defRPr/>
            </a:pPr>
            <a:r>
              <a:rPr lang="zh-CN" altLang="en-US" dirty="0"/>
              <a:t>基于目的地转发</a:t>
            </a:r>
            <a:endParaRPr lang="en-US" sz="4000" dirty="0"/>
          </a:p>
        </p:txBody>
      </p:sp>
      <p:sp>
        <p:nvSpPr>
          <p:cNvPr id="55308" name="TextBox 1"/>
          <p:cNvSpPr txBox="1">
            <a:spLocks noChangeArrowheads="1"/>
          </p:cNvSpPr>
          <p:nvPr/>
        </p:nvSpPr>
        <p:spPr bwMode="auto">
          <a:xfrm>
            <a:off x="5304622" y="1033012"/>
            <a:ext cx="954107"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2000" dirty="0">
                <a:solidFill>
                  <a:srgbClr val="CC0000"/>
                </a:solidFill>
                <a:latin typeface="+mn-ea"/>
                <a:ea typeface="+mn-ea"/>
              </a:rPr>
              <a:t>转发表</a:t>
            </a:r>
            <a:endParaRPr lang="en-US" altLang="zh-CN" sz="2000" dirty="0">
              <a:solidFill>
                <a:srgbClr val="CC0000"/>
              </a:solidFill>
              <a:latin typeface="+mn-ea"/>
              <a:ea typeface="+mn-ea"/>
            </a:endParaRPr>
          </a:p>
        </p:txBody>
      </p:sp>
      <p:sp>
        <p:nvSpPr>
          <p:cNvPr id="16" name="Rectangle 7"/>
          <p:cNvSpPr txBox="1">
            <a:spLocks noChangeArrowheads="1"/>
          </p:cNvSpPr>
          <p:nvPr/>
        </p:nvSpPr>
        <p:spPr>
          <a:xfrm>
            <a:off x="9480376"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 What's  </a:t>
            </a:r>
            <a:r>
              <a:rPr lang="en-US" altLang="zh-CN" sz="1200" dirty="0">
                <a:solidFill>
                  <a:srgbClr val="FF0000"/>
                </a:solidFill>
                <a:cs typeface="Arial" panose="020B0604020202020204" pitchFamily="34" charset="0"/>
              </a:rPr>
              <a:t>inside a router</a:t>
            </a:r>
          </a:p>
        </p:txBody>
      </p:sp>
      <p:sp>
        <p:nvSpPr>
          <p:cNvPr id="15" name="Rectangle 7"/>
          <p:cNvSpPr txBox="1">
            <a:spLocks noChangeArrowheads="1"/>
          </p:cNvSpPr>
          <p:nvPr/>
        </p:nvSpPr>
        <p:spPr>
          <a:xfrm>
            <a:off x="3935760" y="6624784"/>
            <a:ext cx="4464495"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4.2.1 Input Port Processing and Destination-Based Forwarding </a:t>
            </a:r>
          </a:p>
        </p:txBody>
      </p:sp>
    </p:spTree>
    <p:extLst>
      <p:ext uri="{BB962C8B-B14F-4D97-AF65-F5344CB8AC3E}">
        <p14:creationId xmlns:p14="http://schemas.microsoft.com/office/powerpoint/2010/main" val="649331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0"/>
          <p:cNvSpPr>
            <a:spLocks noChangeArrowheads="1"/>
          </p:cNvSpPr>
          <p:nvPr/>
        </p:nvSpPr>
        <p:spPr bwMode="auto">
          <a:xfrm>
            <a:off x="1958974" y="1335088"/>
            <a:ext cx="8124825" cy="1371600"/>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latin typeface="Comic Sans MS" panose="030F0702030302020204" pitchFamily="66" charset="0"/>
            </a:endParaRPr>
          </a:p>
        </p:txBody>
      </p:sp>
      <p:sp>
        <p:nvSpPr>
          <p:cNvPr id="56323" name="Rectangle 18"/>
          <p:cNvSpPr>
            <a:spLocks noChangeArrowheads="1"/>
          </p:cNvSpPr>
          <p:nvPr/>
        </p:nvSpPr>
        <p:spPr bwMode="auto">
          <a:xfrm>
            <a:off x="5800726" y="5673726"/>
            <a:ext cx="1636713" cy="269875"/>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6324" name="Rectangle 17"/>
          <p:cNvSpPr>
            <a:spLocks noChangeArrowheads="1"/>
          </p:cNvSpPr>
          <p:nvPr/>
        </p:nvSpPr>
        <p:spPr bwMode="auto">
          <a:xfrm>
            <a:off x="5807076" y="6069014"/>
            <a:ext cx="1636713" cy="269875"/>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9464" name="Rectangle 2"/>
          <p:cNvSpPr>
            <a:spLocks noGrp="1" noChangeArrowheads="1"/>
          </p:cNvSpPr>
          <p:nvPr>
            <p:ph type="title"/>
          </p:nvPr>
        </p:nvSpPr>
        <p:spPr>
          <a:xfrm>
            <a:off x="3771776" y="143867"/>
            <a:ext cx="4648448" cy="909638"/>
          </a:xfrm>
        </p:spPr>
        <p:txBody>
          <a:bodyPr/>
          <a:lstStyle/>
          <a:p>
            <a:pPr algn="ctr">
              <a:defRPr/>
            </a:pPr>
            <a:r>
              <a:rPr lang="zh-CN" altLang="en-US" dirty="0"/>
              <a:t>最长前缀匹配</a:t>
            </a:r>
            <a:endParaRPr lang="en-US" dirty="0">
              <a:cs typeface="+mj-cs"/>
            </a:endParaRPr>
          </a:p>
        </p:txBody>
      </p:sp>
      <p:sp>
        <p:nvSpPr>
          <p:cNvPr id="56326" name="Rectangle 5"/>
          <p:cNvSpPr>
            <a:spLocks noChangeArrowheads="1"/>
          </p:cNvSpPr>
          <p:nvPr/>
        </p:nvSpPr>
        <p:spPr bwMode="auto">
          <a:xfrm>
            <a:off x="2816853" y="3006725"/>
            <a:ext cx="4575291" cy="2120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150000"/>
              </a:lnSpc>
            </a:pPr>
            <a:r>
              <a:rPr lang="zh-CN" altLang="en-US" sz="1800" dirty="0">
                <a:solidFill>
                  <a:srgbClr val="000099"/>
                </a:solidFill>
                <a:latin typeface="+mn-ea"/>
                <a:ea typeface="+mn-ea"/>
                <a:cs typeface="Times New Roman" panose="02020603050405020304" pitchFamily="18" charset="0"/>
              </a:rPr>
              <a:t>目的地址范围</a:t>
            </a:r>
            <a:endParaRPr lang="en-US" altLang="zh-CN" sz="1800" dirty="0">
              <a:solidFill>
                <a:srgbClr val="000099"/>
              </a:solidFill>
              <a:latin typeface="+mn-ea"/>
              <a:ea typeface="+mn-ea"/>
              <a:cs typeface="Times New Roman" panose="02020603050405020304" pitchFamily="18" charset="0"/>
            </a:endParaRPr>
          </a:p>
          <a:p>
            <a:pPr algn="just">
              <a:lnSpc>
                <a:spcPct val="150000"/>
              </a:lnSpc>
            </a:pPr>
            <a:r>
              <a:rPr lang="en-US" altLang="zh-CN" sz="1800" dirty="0">
                <a:solidFill>
                  <a:srgbClr val="000099"/>
                </a:solidFill>
                <a:latin typeface="+mn-ea"/>
                <a:ea typeface="+mn-ea"/>
                <a:cs typeface="Times New Roman" panose="02020603050405020304" pitchFamily="18" charset="0"/>
              </a:rPr>
              <a:t>11001000 00010111 00010*** ********* </a:t>
            </a:r>
            <a:endParaRPr lang="en-US" altLang="zh-CN" sz="2000" dirty="0">
              <a:solidFill>
                <a:srgbClr val="000099"/>
              </a:solidFill>
              <a:latin typeface="+mn-ea"/>
              <a:ea typeface="+mn-ea"/>
            </a:endParaRPr>
          </a:p>
          <a:p>
            <a:pPr algn="just">
              <a:lnSpc>
                <a:spcPct val="150000"/>
              </a:lnSpc>
            </a:pPr>
            <a:r>
              <a:rPr lang="en-US" altLang="zh-CN" sz="1800" dirty="0">
                <a:solidFill>
                  <a:srgbClr val="000099"/>
                </a:solidFill>
                <a:latin typeface="+mn-ea"/>
                <a:ea typeface="+mn-ea"/>
                <a:cs typeface="Times New Roman" panose="02020603050405020304" pitchFamily="18" charset="0"/>
              </a:rPr>
              <a:t>11001000 00010111 00011000 *********</a:t>
            </a:r>
            <a:endParaRPr lang="en-US" altLang="zh-CN" sz="2000" dirty="0">
              <a:solidFill>
                <a:srgbClr val="000099"/>
              </a:solidFill>
              <a:latin typeface="+mn-ea"/>
              <a:ea typeface="+mn-ea"/>
            </a:endParaRPr>
          </a:p>
          <a:p>
            <a:pPr algn="just">
              <a:lnSpc>
                <a:spcPct val="150000"/>
              </a:lnSpc>
            </a:pPr>
            <a:r>
              <a:rPr lang="en-US" altLang="zh-CN" sz="1800" dirty="0">
                <a:solidFill>
                  <a:srgbClr val="000099"/>
                </a:solidFill>
                <a:latin typeface="+mn-ea"/>
                <a:ea typeface="+mn-ea"/>
                <a:cs typeface="Times New Roman" panose="02020603050405020304" pitchFamily="18" charset="0"/>
              </a:rPr>
              <a:t>11001000 00010111 00011*** *********</a:t>
            </a:r>
            <a:endParaRPr lang="en-US" altLang="zh-CN" sz="2000" dirty="0">
              <a:solidFill>
                <a:srgbClr val="000099"/>
              </a:solidFill>
              <a:latin typeface="+mn-ea"/>
              <a:ea typeface="+mn-ea"/>
            </a:endParaRPr>
          </a:p>
          <a:p>
            <a:pPr algn="just">
              <a:lnSpc>
                <a:spcPct val="150000"/>
              </a:lnSpc>
            </a:pPr>
            <a:r>
              <a:rPr lang="zh-CN" altLang="en-US" sz="1800" dirty="0">
                <a:solidFill>
                  <a:srgbClr val="000099"/>
                </a:solidFill>
                <a:latin typeface="+mn-ea"/>
                <a:ea typeface="+mn-ea"/>
                <a:cs typeface="Times New Roman" panose="02020603050405020304" pitchFamily="18" charset="0"/>
              </a:rPr>
              <a:t>其它</a:t>
            </a:r>
            <a:r>
              <a:rPr lang="en-US" altLang="zh-CN" sz="1800" dirty="0">
                <a:solidFill>
                  <a:srgbClr val="000099"/>
                </a:solidFill>
                <a:latin typeface="+mn-ea"/>
                <a:ea typeface="+mn-ea"/>
                <a:cs typeface="Times New Roman" panose="02020603050405020304" pitchFamily="18" charset="0"/>
              </a:rPr>
              <a:t>             </a:t>
            </a:r>
          </a:p>
        </p:txBody>
      </p:sp>
      <p:sp>
        <p:nvSpPr>
          <p:cNvPr id="56327" name="Rectangle 7"/>
          <p:cNvSpPr>
            <a:spLocks noChangeArrowheads="1"/>
          </p:cNvSpPr>
          <p:nvPr/>
        </p:nvSpPr>
        <p:spPr bwMode="auto">
          <a:xfrm>
            <a:off x="2482851" y="6026151"/>
            <a:ext cx="5141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dirty="0">
                <a:solidFill>
                  <a:srgbClr val="000099"/>
                </a:solidFill>
              </a:rPr>
              <a:t>DA:  11001000  00010111  00011000  10101010</a:t>
            </a:r>
            <a:r>
              <a:rPr lang="en-US" altLang="zh-CN" sz="1800" dirty="0">
                <a:solidFill>
                  <a:srgbClr val="000099"/>
                </a:solidFill>
                <a:latin typeface="Comic Sans MS" panose="030F0702030302020204" pitchFamily="66" charset="0"/>
              </a:rPr>
              <a:t> </a:t>
            </a:r>
          </a:p>
        </p:txBody>
      </p:sp>
      <p:sp>
        <p:nvSpPr>
          <p:cNvPr id="56328" name="Text Box 8"/>
          <p:cNvSpPr txBox="1">
            <a:spLocks noChangeArrowheads="1"/>
          </p:cNvSpPr>
          <p:nvPr/>
        </p:nvSpPr>
        <p:spPr bwMode="auto">
          <a:xfrm>
            <a:off x="2036858" y="5273616"/>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2000" dirty="0">
                <a:solidFill>
                  <a:srgbClr val="000099"/>
                </a:solidFill>
                <a:latin typeface="+mn-ea"/>
                <a:ea typeface="+mn-ea"/>
              </a:rPr>
              <a:t>例子</a:t>
            </a:r>
            <a:endParaRPr lang="en-US" altLang="zh-CN" sz="2000" dirty="0">
              <a:solidFill>
                <a:srgbClr val="000099"/>
              </a:solidFill>
              <a:latin typeface="+mn-ea"/>
              <a:ea typeface="+mn-ea"/>
            </a:endParaRPr>
          </a:p>
        </p:txBody>
      </p:sp>
      <p:sp>
        <p:nvSpPr>
          <p:cNvPr id="56329" name="Text Box 9"/>
          <p:cNvSpPr txBox="1">
            <a:spLocks noChangeArrowheads="1"/>
          </p:cNvSpPr>
          <p:nvPr/>
        </p:nvSpPr>
        <p:spPr bwMode="auto">
          <a:xfrm>
            <a:off x="2468563" y="5641976"/>
            <a:ext cx="5137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dirty="0">
                <a:solidFill>
                  <a:srgbClr val="000099"/>
                </a:solidFill>
              </a:rPr>
              <a:t>DA:  11001000  00010111  00010110  10100001 </a:t>
            </a:r>
          </a:p>
        </p:txBody>
      </p:sp>
      <p:sp>
        <p:nvSpPr>
          <p:cNvPr id="56330" name="Text Box 15"/>
          <p:cNvSpPr txBox="1">
            <a:spLocks noChangeArrowheads="1"/>
          </p:cNvSpPr>
          <p:nvPr/>
        </p:nvSpPr>
        <p:spPr bwMode="auto">
          <a:xfrm>
            <a:off x="7775096" y="5640389"/>
            <a:ext cx="13869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2000" dirty="0">
                <a:solidFill>
                  <a:srgbClr val="CC0000"/>
                </a:solidFill>
                <a:latin typeface="+mn-ea"/>
                <a:ea typeface="+mn-ea"/>
              </a:rPr>
              <a:t>哪个接口</a:t>
            </a:r>
            <a:r>
              <a:rPr lang="en-US" altLang="zh-CN" sz="2000" dirty="0">
                <a:solidFill>
                  <a:srgbClr val="CC0000"/>
                </a:solidFill>
                <a:latin typeface="+mn-ea"/>
                <a:ea typeface="+mn-ea"/>
              </a:rPr>
              <a:t>?</a:t>
            </a:r>
          </a:p>
        </p:txBody>
      </p:sp>
      <p:sp>
        <p:nvSpPr>
          <p:cNvPr id="56331" name="Text Box 16"/>
          <p:cNvSpPr txBox="1">
            <a:spLocks noChangeArrowheads="1"/>
          </p:cNvSpPr>
          <p:nvPr/>
        </p:nvSpPr>
        <p:spPr bwMode="auto">
          <a:xfrm>
            <a:off x="7775096" y="5991226"/>
            <a:ext cx="13452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2000" dirty="0">
                <a:solidFill>
                  <a:srgbClr val="CC0000"/>
                </a:solidFill>
                <a:latin typeface="+mn-ea"/>
                <a:ea typeface="+mn-ea"/>
              </a:rPr>
              <a:t>哪个接口</a:t>
            </a:r>
            <a:r>
              <a:rPr lang="en-US" altLang="zh-CN" sz="2000" dirty="0">
                <a:solidFill>
                  <a:srgbClr val="CC0000"/>
                </a:solidFill>
                <a:latin typeface="+mn-ea"/>
                <a:ea typeface="+mn-ea"/>
              </a:rPr>
              <a:t>?</a:t>
            </a:r>
          </a:p>
        </p:txBody>
      </p:sp>
      <p:sp>
        <p:nvSpPr>
          <p:cNvPr id="56333" name="Text Box 22"/>
          <p:cNvSpPr txBox="1">
            <a:spLocks noChangeArrowheads="1"/>
          </p:cNvSpPr>
          <p:nvPr/>
        </p:nvSpPr>
        <p:spPr bwMode="auto">
          <a:xfrm>
            <a:off x="2082800" y="1036638"/>
            <a:ext cx="2698175"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2800" dirty="0">
                <a:solidFill>
                  <a:srgbClr val="CC0000"/>
                </a:solidFill>
                <a:latin typeface="+mn-ea"/>
                <a:ea typeface="+mn-ea"/>
              </a:rPr>
              <a:t>用最长前缀匹配</a:t>
            </a:r>
            <a:endParaRPr lang="en-US" altLang="zh-CN" sz="2800" dirty="0">
              <a:solidFill>
                <a:srgbClr val="CC0000"/>
              </a:solidFill>
              <a:latin typeface="+mn-ea"/>
              <a:ea typeface="+mn-ea"/>
            </a:endParaRPr>
          </a:p>
        </p:txBody>
      </p:sp>
      <p:sp>
        <p:nvSpPr>
          <p:cNvPr id="56334" name="Rectangle 24"/>
          <p:cNvSpPr>
            <a:spLocks noChangeArrowheads="1"/>
          </p:cNvSpPr>
          <p:nvPr/>
        </p:nvSpPr>
        <p:spPr bwMode="auto">
          <a:xfrm>
            <a:off x="2516188" y="3022601"/>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6335" name="Line 25"/>
          <p:cNvSpPr>
            <a:spLocks noChangeShapeType="1"/>
          </p:cNvSpPr>
          <p:nvPr/>
        </p:nvSpPr>
        <p:spPr bwMode="auto">
          <a:xfrm>
            <a:off x="2516188" y="3457575"/>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6336" name="Line 26"/>
          <p:cNvSpPr>
            <a:spLocks noChangeShapeType="1"/>
          </p:cNvSpPr>
          <p:nvPr/>
        </p:nvSpPr>
        <p:spPr bwMode="auto">
          <a:xfrm>
            <a:off x="2546350" y="3887788"/>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6337" name="Line 27"/>
          <p:cNvSpPr>
            <a:spLocks noChangeShapeType="1"/>
          </p:cNvSpPr>
          <p:nvPr/>
        </p:nvSpPr>
        <p:spPr bwMode="auto">
          <a:xfrm>
            <a:off x="2520950" y="4306888"/>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6338" name="Line 28"/>
          <p:cNvSpPr>
            <a:spLocks noChangeShapeType="1"/>
          </p:cNvSpPr>
          <p:nvPr/>
        </p:nvSpPr>
        <p:spPr bwMode="auto">
          <a:xfrm>
            <a:off x="2517775" y="4737100"/>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6339" name="Line 29"/>
          <p:cNvSpPr>
            <a:spLocks noChangeShapeType="1"/>
          </p:cNvSpPr>
          <p:nvPr/>
        </p:nvSpPr>
        <p:spPr bwMode="auto">
          <a:xfrm>
            <a:off x="7700963" y="3022601"/>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6340" name="Text Box 30"/>
          <p:cNvSpPr txBox="1">
            <a:spLocks noChangeArrowheads="1"/>
          </p:cNvSpPr>
          <p:nvPr/>
        </p:nvSpPr>
        <p:spPr bwMode="auto">
          <a:xfrm>
            <a:off x="8300372" y="2965451"/>
            <a:ext cx="1107996" cy="2118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150000"/>
              </a:lnSpc>
            </a:pPr>
            <a:r>
              <a:rPr lang="zh-CN" altLang="en-US" sz="1800" dirty="0">
                <a:solidFill>
                  <a:srgbClr val="000099"/>
                </a:solidFill>
                <a:latin typeface="+mn-ea"/>
                <a:ea typeface="+mn-ea"/>
                <a:cs typeface="Times New Roman" panose="02020603050405020304" pitchFamily="18" charset="0"/>
              </a:rPr>
              <a:t>链路接口</a:t>
            </a:r>
            <a:endParaRPr lang="en-US" altLang="zh-CN" sz="1800" dirty="0">
              <a:solidFill>
                <a:srgbClr val="000099"/>
              </a:solidFill>
              <a:latin typeface="+mn-ea"/>
              <a:ea typeface="+mn-ea"/>
            </a:endParaRPr>
          </a:p>
          <a:p>
            <a:pPr algn="ctr">
              <a:lnSpc>
                <a:spcPct val="150000"/>
              </a:lnSpc>
            </a:pPr>
            <a:r>
              <a:rPr lang="en-US" altLang="zh-CN" sz="1800" dirty="0">
                <a:solidFill>
                  <a:srgbClr val="000099"/>
                </a:solidFill>
                <a:latin typeface="+mn-ea"/>
                <a:ea typeface="+mn-ea"/>
              </a:rPr>
              <a:t>0</a:t>
            </a:r>
          </a:p>
          <a:p>
            <a:pPr algn="ctr">
              <a:lnSpc>
                <a:spcPct val="150000"/>
              </a:lnSpc>
            </a:pPr>
            <a:r>
              <a:rPr lang="en-US" altLang="zh-CN" sz="1800" dirty="0">
                <a:solidFill>
                  <a:srgbClr val="000099"/>
                </a:solidFill>
                <a:latin typeface="+mn-ea"/>
                <a:ea typeface="+mn-ea"/>
              </a:rPr>
              <a:t>1</a:t>
            </a:r>
          </a:p>
          <a:p>
            <a:pPr algn="ctr">
              <a:lnSpc>
                <a:spcPct val="150000"/>
              </a:lnSpc>
            </a:pPr>
            <a:r>
              <a:rPr lang="en-US" altLang="zh-CN" sz="1800" dirty="0">
                <a:solidFill>
                  <a:srgbClr val="000099"/>
                </a:solidFill>
                <a:latin typeface="+mn-ea"/>
                <a:ea typeface="+mn-ea"/>
              </a:rPr>
              <a:t>2</a:t>
            </a:r>
          </a:p>
          <a:p>
            <a:pPr algn="ctr">
              <a:lnSpc>
                <a:spcPct val="150000"/>
              </a:lnSpc>
            </a:pPr>
            <a:r>
              <a:rPr lang="en-US" altLang="zh-CN" sz="1800" dirty="0">
                <a:solidFill>
                  <a:srgbClr val="000099"/>
                </a:solidFill>
                <a:latin typeface="+mn-ea"/>
                <a:ea typeface="+mn-ea"/>
              </a:rPr>
              <a:t>3</a:t>
            </a:r>
          </a:p>
        </p:txBody>
      </p:sp>
      <p:sp>
        <p:nvSpPr>
          <p:cNvPr id="24" name="Rectangle 7"/>
          <p:cNvSpPr txBox="1">
            <a:spLocks noChangeArrowheads="1"/>
          </p:cNvSpPr>
          <p:nvPr/>
        </p:nvSpPr>
        <p:spPr>
          <a:xfrm>
            <a:off x="9480376"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 What's  </a:t>
            </a:r>
            <a:r>
              <a:rPr lang="en-US" altLang="zh-CN" sz="1200" dirty="0">
                <a:solidFill>
                  <a:srgbClr val="FF0000"/>
                </a:solidFill>
                <a:cs typeface="Arial" panose="020B0604020202020204" pitchFamily="34" charset="0"/>
              </a:rPr>
              <a:t>inside a router</a:t>
            </a:r>
          </a:p>
        </p:txBody>
      </p:sp>
      <p:sp>
        <p:nvSpPr>
          <p:cNvPr id="56332" name="Text Box 19"/>
          <p:cNvSpPr txBox="1">
            <a:spLocks noChangeArrowheads="1"/>
          </p:cNvSpPr>
          <p:nvPr/>
        </p:nvSpPr>
        <p:spPr bwMode="auto">
          <a:xfrm>
            <a:off x="2095500" y="1639136"/>
            <a:ext cx="7988300" cy="78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0000"/>
              </a:lnSpc>
            </a:pPr>
            <a:r>
              <a:rPr lang="zh-CN" altLang="en-US" sz="2800" dirty="0">
                <a:solidFill>
                  <a:srgbClr val="000099"/>
                </a:solidFill>
                <a:latin typeface="+mn-ea"/>
                <a:ea typeface="+mn-ea"/>
              </a:rPr>
              <a:t>在</a:t>
            </a:r>
            <a:r>
              <a:rPr lang="en-US" altLang="zh-CN" sz="2800" dirty="0" err="1">
                <a:solidFill>
                  <a:srgbClr val="000099"/>
                </a:solidFill>
                <a:latin typeface="+mn-ea"/>
                <a:ea typeface="+mn-ea"/>
              </a:rPr>
              <a:t>查找给定目</a:t>
            </a:r>
            <a:r>
              <a:rPr lang="zh-CN" altLang="en-US" sz="2800" dirty="0">
                <a:solidFill>
                  <a:srgbClr val="000099"/>
                </a:solidFill>
                <a:latin typeface="+mn-ea"/>
                <a:ea typeface="+mn-ea"/>
              </a:rPr>
              <a:t>的</a:t>
            </a:r>
            <a:r>
              <a:rPr lang="en-US" altLang="zh-CN" sz="2800" dirty="0" err="1">
                <a:solidFill>
                  <a:srgbClr val="000099"/>
                </a:solidFill>
                <a:latin typeface="+mn-ea"/>
                <a:ea typeface="+mn-ea"/>
              </a:rPr>
              <a:t>地址的转发表条目时使用与目</a:t>
            </a:r>
            <a:r>
              <a:rPr lang="zh-CN" altLang="en-US" sz="2800" dirty="0">
                <a:solidFill>
                  <a:srgbClr val="000099"/>
                </a:solidFill>
                <a:latin typeface="+mn-ea"/>
                <a:ea typeface="+mn-ea"/>
              </a:rPr>
              <a:t>的</a:t>
            </a:r>
            <a:r>
              <a:rPr lang="en-US" altLang="zh-CN" sz="2800" dirty="0" err="1">
                <a:solidFill>
                  <a:srgbClr val="000099"/>
                </a:solidFill>
                <a:latin typeface="+mn-ea"/>
                <a:ea typeface="+mn-ea"/>
              </a:rPr>
              <a:t>地址匹配的</a:t>
            </a:r>
            <a:r>
              <a:rPr lang="en-US" altLang="zh-CN" sz="2800" dirty="0" err="1">
                <a:solidFill>
                  <a:srgbClr val="0000FF"/>
                </a:solidFill>
                <a:latin typeface="+mn-ea"/>
                <a:ea typeface="+mn-ea"/>
              </a:rPr>
              <a:t>最长</a:t>
            </a:r>
            <a:r>
              <a:rPr lang="en-US" altLang="zh-CN" sz="2800" dirty="0" err="1">
                <a:solidFill>
                  <a:srgbClr val="000099"/>
                </a:solidFill>
                <a:latin typeface="+mn-ea"/>
                <a:ea typeface="+mn-ea"/>
              </a:rPr>
              <a:t>地址前缀</a:t>
            </a:r>
            <a:endParaRPr lang="en-US" altLang="zh-CN" sz="2800" dirty="0">
              <a:solidFill>
                <a:srgbClr val="000099"/>
              </a:solidFill>
              <a:latin typeface="+mn-ea"/>
              <a:ea typeface="+mn-ea"/>
            </a:endParaRPr>
          </a:p>
        </p:txBody>
      </p:sp>
      <p:sp>
        <p:nvSpPr>
          <p:cNvPr id="23" name="Rectangle 7"/>
          <p:cNvSpPr txBox="1">
            <a:spLocks noChangeArrowheads="1"/>
          </p:cNvSpPr>
          <p:nvPr/>
        </p:nvSpPr>
        <p:spPr>
          <a:xfrm>
            <a:off x="3935760" y="6624784"/>
            <a:ext cx="4464495"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4.2.1 Input Port Processing and Destination-Based Forwarding </a:t>
            </a:r>
          </a:p>
        </p:txBody>
      </p:sp>
    </p:spTree>
    <p:extLst>
      <p:ext uri="{BB962C8B-B14F-4D97-AF65-F5344CB8AC3E}">
        <p14:creationId xmlns:p14="http://schemas.microsoft.com/office/powerpoint/2010/main" val="3028019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3"/>
          <p:cNvSpPr>
            <a:spLocks noChangeArrowheads="1"/>
          </p:cNvSpPr>
          <p:nvPr/>
        </p:nvSpPr>
        <p:spPr bwMode="auto">
          <a:xfrm>
            <a:off x="1895476" y="715964"/>
            <a:ext cx="4487863"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eaLnBrk="1" hangingPunct="1">
              <a:lnSpc>
                <a:spcPct val="85000"/>
              </a:lnSpc>
              <a:spcBef>
                <a:spcPct val="0"/>
              </a:spcBef>
              <a:buClrTx/>
              <a:buSzTx/>
              <a:buFontTx/>
              <a:buNone/>
            </a:pPr>
            <a:endParaRPr lang="en-US" altLang="zh-CN" sz="4400" dirty="0">
              <a:solidFill>
                <a:srgbClr val="000099"/>
              </a:solidFill>
              <a:latin typeface="Gill Sans MT" panose="020B0502020104020203" pitchFamily="34" charset="0"/>
              <a:cs typeface="Arial" panose="020B0604020202020204" pitchFamily="34" charset="0"/>
            </a:endParaRPr>
          </a:p>
        </p:txBody>
      </p:sp>
      <p:sp>
        <p:nvSpPr>
          <p:cNvPr id="2" name="标题 1"/>
          <p:cNvSpPr>
            <a:spLocks noGrp="1"/>
          </p:cNvSpPr>
          <p:nvPr>
            <p:ph type="title"/>
          </p:nvPr>
        </p:nvSpPr>
        <p:spPr>
          <a:xfrm>
            <a:off x="1990851" y="1916832"/>
            <a:ext cx="8784976" cy="2952328"/>
          </a:xfrm>
        </p:spPr>
        <p:txBody>
          <a:bodyPr>
            <a:noAutofit/>
          </a:bodyPr>
          <a:lstStyle/>
          <a:p>
            <a:r>
              <a:rPr lang="zh-CN" altLang="en-US" sz="6000" dirty="0">
                <a:solidFill>
                  <a:srgbClr val="000099"/>
                </a:solidFill>
                <a:cs typeface="Arial" panose="020B0604020202020204" pitchFamily="34" charset="0"/>
              </a:rPr>
              <a:t>第四章</a:t>
            </a:r>
            <a:br>
              <a:rPr lang="en-US" altLang="zh-CN" sz="6000" dirty="0">
                <a:solidFill>
                  <a:srgbClr val="000099"/>
                </a:solidFill>
                <a:cs typeface="Arial" panose="020B0604020202020204" pitchFamily="34" charset="0"/>
              </a:rPr>
            </a:br>
            <a:r>
              <a:rPr lang="zh-CN" altLang="en-US" sz="6000" dirty="0">
                <a:solidFill>
                  <a:srgbClr val="000099"/>
                </a:solidFill>
                <a:cs typeface="Arial" panose="020B0604020202020204" pitchFamily="34" charset="0"/>
              </a:rPr>
              <a:t>网络层</a:t>
            </a:r>
            <a:r>
              <a:rPr lang="en-US" altLang="zh-CN" sz="6000" dirty="0">
                <a:solidFill>
                  <a:srgbClr val="000099"/>
                </a:solidFill>
                <a:cs typeface="Arial" panose="020B0604020202020204" pitchFamily="34" charset="0"/>
              </a:rPr>
              <a:t>: </a:t>
            </a:r>
            <a:r>
              <a:rPr lang="zh-CN" altLang="en-US" sz="6000" dirty="0">
                <a:solidFill>
                  <a:srgbClr val="000099"/>
                </a:solidFill>
                <a:cs typeface="Arial" panose="020B0604020202020204" pitchFamily="34" charset="0"/>
              </a:rPr>
              <a:t>数据平面</a:t>
            </a:r>
            <a:endParaRPr lang="zh-CN" altLang="en-US" sz="6000" dirty="0"/>
          </a:p>
        </p:txBody>
      </p:sp>
      <p:sp>
        <p:nvSpPr>
          <p:cNvPr id="4" name="Text Box 7">
            <a:extLst>
              <a:ext uri="{FF2B5EF4-FFF2-40B4-BE49-F238E27FC236}">
                <a16:creationId xmlns:a16="http://schemas.microsoft.com/office/drawing/2014/main" id="{A3A3E657-9499-478F-AF1B-C533162EC2D3}"/>
              </a:ext>
            </a:extLst>
          </p:cNvPr>
          <p:cNvSpPr txBox="1">
            <a:spLocks noChangeArrowheads="1"/>
          </p:cNvSpPr>
          <p:nvPr/>
        </p:nvSpPr>
        <p:spPr bwMode="auto">
          <a:xfrm>
            <a:off x="5879976" y="4889052"/>
            <a:ext cx="5760640" cy="706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endParaRPr lang="en-US" altLang="en-US" sz="1400" dirty="0">
              <a:solidFill>
                <a:srgbClr val="000099"/>
              </a:solidFill>
              <a:latin typeface="Gill Sans MT" panose="020B0502020104020203" pitchFamily="34" charset="77"/>
            </a:endParaRPr>
          </a:p>
          <a:p>
            <a:pPr marL="122238" indent="0">
              <a:buClr>
                <a:srgbClr val="0000A8"/>
              </a:buClr>
              <a:buSzPct val="75000"/>
            </a:pPr>
            <a:r>
              <a:rPr lang="en-US" altLang="en-US" sz="1400" dirty="0">
                <a:solidFill>
                  <a:srgbClr val="000099"/>
                </a:solidFill>
                <a:latin typeface="+mn-lt"/>
                <a:cs typeface="Calibri" panose="020F0502020204030204" pitchFamily="34" charset="0"/>
              </a:rPr>
              <a:t>Slides are  adapted from those of by </a:t>
            </a:r>
            <a:r>
              <a:rPr lang="en-US" altLang="en-US" sz="1400" dirty="0">
                <a:solidFill>
                  <a:srgbClr val="000099"/>
                </a:solidFill>
              </a:rPr>
              <a:t>J.F Kurose and K.W. Ross </a:t>
            </a:r>
            <a:r>
              <a:rPr lang="en-US" altLang="en-US" sz="1400" dirty="0">
                <a:solidFill>
                  <a:srgbClr val="000099"/>
                </a:solidFill>
                <a:latin typeface="+mn-lt"/>
                <a:cs typeface="Calibri" panose="020F0502020204030204" pitchFamily="34" charset="0"/>
              </a:rPr>
              <a:t>with copyright 1996-2020 J.F Kurose and K.W. Ross, All Rights Reserved</a:t>
            </a:r>
          </a:p>
        </p:txBody>
      </p:sp>
    </p:spTree>
    <p:extLst>
      <p:ext uri="{BB962C8B-B14F-4D97-AF65-F5344CB8AC3E}">
        <p14:creationId xmlns:p14="http://schemas.microsoft.com/office/powerpoint/2010/main" val="4067521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ntent Placeholder 1"/>
          <p:cNvSpPr>
            <a:spLocks noGrp="1"/>
          </p:cNvSpPr>
          <p:nvPr>
            <p:ph idx="1"/>
          </p:nvPr>
        </p:nvSpPr>
        <p:spPr>
          <a:xfrm>
            <a:off x="2036763" y="1366838"/>
            <a:ext cx="7772400" cy="3430314"/>
          </a:xfrm>
        </p:spPr>
        <p:txBody>
          <a:bodyPr>
            <a:normAutofit/>
          </a:bodyPr>
          <a:lstStyle/>
          <a:p>
            <a:r>
              <a:rPr lang="zh-CN" altLang="en-US" dirty="0">
                <a:cs typeface="ＭＳ Ｐゴシック" panose="020B0600070205080204" pitchFamily="34" charset="-128"/>
              </a:rPr>
              <a:t>稍后在讨论寻址时，我们将很快看到</a:t>
            </a:r>
            <a:r>
              <a:rPr lang="zh-CN" altLang="en-US" dirty="0">
                <a:solidFill>
                  <a:srgbClr val="0000FF"/>
                </a:solidFill>
                <a:cs typeface="ＭＳ Ｐゴシック" panose="020B0600070205080204" pitchFamily="34" charset="-128"/>
              </a:rPr>
              <a:t>为何</a:t>
            </a:r>
            <a:r>
              <a:rPr lang="zh-CN" altLang="en-US" dirty="0">
                <a:cs typeface="ＭＳ Ｐゴシック" panose="020B0600070205080204" pitchFamily="34" charset="-128"/>
              </a:rPr>
              <a:t>使用最长前缀匹配</a:t>
            </a:r>
            <a:endParaRPr lang="en-US" altLang="zh-CN" dirty="0">
              <a:cs typeface="ＭＳ Ｐゴシック" panose="020B0600070205080204" pitchFamily="34" charset="-128"/>
            </a:endParaRPr>
          </a:p>
          <a:p>
            <a:r>
              <a:rPr lang="en-US" altLang="zh-CN" dirty="0" err="1"/>
              <a:t>最长前缀匹配：通常使用三</a:t>
            </a:r>
            <a:r>
              <a:rPr lang="zh-CN" altLang="en-US" dirty="0"/>
              <a:t>态</a:t>
            </a:r>
            <a:r>
              <a:rPr lang="en-US" altLang="zh-CN" dirty="0" err="1"/>
              <a:t>值内容寻址存储器（TCAM）执行</a:t>
            </a:r>
            <a:endParaRPr lang="en-US" altLang="zh-CN" dirty="0">
              <a:cs typeface="ＭＳ Ｐゴシック" panose="020B0600070205080204" pitchFamily="34" charset="-128"/>
            </a:endParaRPr>
          </a:p>
          <a:p>
            <a:pPr lvl="1"/>
            <a:r>
              <a:rPr lang="zh-CN" altLang="en-US" dirty="0">
                <a:solidFill>
                  <a:srgbClr val="CC0000"/>
                </a:solidFill>
              </a:rPr>
              <a:t>内容可寻址</a:t>
            </a:r>
            <a:r>
              <a:rPr lang="en-US" altLang="zh-CN" dirty="0">
                <a:solidFill>
                  <a:srgbClr val="CC0000"/>
                </a:solidFill>
              </a:rPr>
              <a:t>: </a:t>
            </a:r>
            <a:r>
              <a:rPr lang="zh-CN" altLang="en-US" dirty="0"/>
              <a:t>向</a:t>
            </a:r>
            <a:r>
              <a:rPr lang="en-US" altLang="zh-CN" dirty="0"/>
              <a:t>TCAM</a:t>
            </a:r>
            <a:r>
              <a:rPr lang="zh-CN" altLang="en-US" dirty="0"/>
              <a:t>提供地址，不管表的大小在一个时钟周期内检索到地址</a:t>
            </a:r>
            <a:endParaRPr lang="en-US" altLang="zh-CN" dirty="0"/>
          </a:p>
          <a:p>
            <a:pPr lvl="1"/>
            <a:r>
              <a:rPr lang="en-US" altLang="zh-CN" dirty="0"/>
              <a:t>Cisco Catalyst: TCAM</a:t>
            </a:r>
            <a:r>
              <a:rPr lang="zh-CN" altLang="en-US" dirty="0"/>
              <a:t>中最多可以到</a:t>
            </a:r>
            <a:r>
              <a:rPr lang="en-US" altLang="zh-CN" dirty="0"/>
              <a:t>~1M</a:t>
            </a:r>
            <a:r>
              <a:rPr lang="zh-CN" altLang="en-US" dirty="0"/>
              <a:t>路由条目</a:t>
            </a:r>
            <a:endParaRPr lang="en-US" altLang="zh-CN" dirty="0"/>
          </a:p>
        </p:txBody>
      </p:sp>
      <p:sp>
        <p:nvSpPr>
          <p:cNvPr id="7" name="Rectangle 7"/>
          <p:cNvSpPr txBox="1">
            <a:spLocks noChangeArrowheads="1"/>
          </p:cNvSpPr>
          <p:nvPr/>
        </p:nvSpPr>
        <p:spPr>
          <a:xfrm>
            <a:off x="9480376"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 What's  </a:t>
            </a:r>
            <a:r>
              <a:rPr lang="en-US" altLang="zh-CN" sz="1200" dirty="0">
                <a:solidFill>
                  <a:srgbClr val="FF0000"/>
                </a:solidFill>
                <a:cs typeface="Arial" panose="020B0604020202020204" pitchFamily="34" charset="0"/>
              </a:rPr>
              <a:t>inside a router</a:t>
            </a:r>
          </a:p>
        </p:txBody>
      </p:sp>
      <p:sp>
        <p:nvSpPr>
          <p:cNvPr id="2" name="矩形 1"/>
          <p:cNvSpPr/>
          <p:nvPr/>
        </p:nvSpPr>
        <p:spPr>
          <a:xfrm>
            <a:off x="9678009" y="4967942"/>
            <a:ext cx="1620957" cy="523220"/>
          </a:xfrm>
          <a:prstGeom prst="rect">
            <a:avLst/>
          </a:prstGeom>
        </p:spPr>
        <p:txBody>
          <a:bodyPr wrap="none">
            <a:spAutoFit/>
          </a:bodyPr>
          <a:lstStyle/>
          <a:p>
            <a:r>
              <a:rPr lang="zh-CN" altLang="en-US" sz="2800" dirty="0">
                <a:solidFill>
                  <a:srgbClr val="0000FF"/>
                </a:solidFill>
              </a:rPr>
              <a:t>苏州雄立</a:t>
            </a:r>
          </a:p>
        </p:txBody>
      </p:sp>
      <p:sp>
        <p:nvSpPr>
          <p:cNvPr id="8" name="Rectangle 7"/>
          <p:cNvSpPr txBox="1">
            <a:spLocks noChangeArrowheads="1"/>
          </p:cNvSpPr>
          <p:nvPr/>
        </p:nvSpPr>
        <p:spPr>
          <a:xfrm>
            <a:off x="3935760" y="6624784"/>
            <a:ext cx="4464495"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4.2.1 Input Port Processing and Destination-Based Forwarding </a:t>
            </a:r>
          </a:p>
        </p:txBody>
      </p:sp>
      <p:sp>
        <p:nvSpPr>
          <p:cNvPr id="10" name="Rectangle 2">
            <a:extLst>
              <a:ext uri="{FF2B5EF4-FFF2-40B4-BE49-F238E27FC236}">
                <a16:creationId xmlns:a16="http://schemas.microsoft.com/office/drawing/2014/main" id="{DD13C1D5-DCA5-46B9-AF3D-A3EB02C62DD0}"/>
              </a:ext>
            </a:extLst>
          </p:cNvPr>
          <p:cNvSpPr>
            <a:spLocks noGrp="1" noChangeArrowheads="1"/>
          </p:cNvSpPr>
          <p:nvPr>
            <p:ph type="title"/>
          </p:nvPr>
        </p:nvSpPr>
        <p:spPr>
          <a:xfrm>
            <a:off x="3771776" y="143867"/>
            <a:ext cx="4648448" cy="909638"/>
          </a:xfrm>
        </p:spPr>
        <p:txBody>
          <a:bodyPr/>
          <a:lstStyle/>
          <a:p>
            <a:pPr algn="ctr">
              <a:defRPr/>
            </a:pPr>
            <a:r>
              <a:rPr lang="zh-CN" altLang="en-US" dirty="0"/>
              <a:t>最长前缀匹配</a:t>
            </a:r>
            <a:endParaRPr lang="en-US" dirty="0">
              <a:cs typeface="+mj-cs"/>
            </a:endParaRPr>
          </a:p>
        </p:txBody>
      </p:sp>
      <p:sp>
        <p:nvSpPr>
          <p:cNvPr id="11" name="矩形 10">
            <a:extLst>
              <a:ext uri="{FF2B5EF4-FFF2-40B4-BE49-F238E27FC236}">
                <a16:creationId xmlns:a16="http://schemas.microsoft.com/office/drawing/2014/main" id="{A2FA6119-C0F6-471C-AEC5-1CE53A3C15C0}"/>
              </a:ext>
            </a:extLst>
          </p:cNvPr>
          <p:cNvSpPr/>
          <p:nvPr/>
        </p:nvSpPr>
        <p:spPr>
          <a:xfrm>
            <a:off x="3863752" y="4967942"/>
            <a:ext cx="4464495" cy="523220"/>
          </a:xfrm>
          <a:prstGeom prst="rect">
            <a:avLst/>
          </a:prstGeom>
        </p:spPr>
        <p:txBody>
          <a:bodyPr wrap="square">
            <a:spAutoFit/>
          </a:bodyPr>
          <a:lstStyle/>
          <a:p>
            <a:r>
              <a:rPr lang="zh-CN" altLang="en-US" sz="2800" dirty="0">
                <a:solidFill>
                  <a:srgbClr val="0000FF"/>
                </a:solidFill>
              </a:rPr>
              <a:t>光纤时代匹配速率非常重要！</a:t>
            </a:r>
          </a:p>
        </p:txBody>
      </p:sp>
    </p:spTree>
    <p:extLst>
      <p:ext uri="{BB962C8B-B14F-4D97-AF65-F5344CB8AC3E}">
        <p14:creationId xmlns:p14="http://schemas.microsoft.com/office/powerpoint/2010/main" val="1169716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title"/>
          </p:nvPr>
        </p:nvSpPr>
        <p:spPr>
          <a:xfrm>
            <a:off x="4090327" y="224959"/>
            <a:ext cx="3410595" cy="685800"/>
          </a:xfrm>
        </p:spPr>
        <p:txBody>
          <a:bodyPr>
            <a:noAutofit/>
          </a:bodyPr>
          <a:lstStyle/>
          <a:p>
            <a:pPr algn="ctr"/>
            <a:r>
              <a:rPr lang="zh-CN" altLang="en-US" dirty="0"/>
              <a:t>交换机构</a:t>
            </a:r>
            <a:endParaRPr lang="en-US" altLang="zh-CN" dirty="0"/>
          </a:p>
        </p:txBody>
      </p:sp>
      <p:sp>
        <p:nvSpPr>
          <p:cNvPr id="24582" name="Rectangle 4"/>
          <p:cNvSpPr>
            <a:spLocks noGrp="1" noChangeArrowheads="1"/>
          </p:cNvSpPr>
          <p:nvPr>
            <p:ph type="body" idx="1"/>
          </p:nvPr>
        </p:nvSpPr>
        <p:spPr>
          <a:xfrm>
            <a:off x="2225675" y="1177925"/>
            <a:ext cx="7772400" cy="4648200"/>
          </a:xfrm>
        </p:spPr>
        <p:txBody>
          <a:bodyPr/>
          <a:lstStyle/>
          <a:p>
            <a:pPr>
              <a:defRPr/>
            </a:pPr>
            <a:r>
              <a:rPr lang="en-US" dirty="0">
                <a:cs typeface="+mn-cs"/>
              </a:rPr>
              <a:t>transfer packet from input buffer to appropriate output buffer</a:t>
            </a:r>
            <a:endParaRPr lang="en-US" dirty="0">
              <a:ea typeface="ＭＳ Ｐゴシック" panose="020B0600070205080204" pitchFamily="34" charset="-128"/>
              <a:cs typeface="ＭＳ Ｐゴシック" panose="020B0600070205080204" pitchFamily="34" charset="-128"/>
            </a:endParaRPr>
          </a:p>
          <a:p>
            <a:pPr>
              <a:defRPr/>
            </a:pPr>
            <a:r>
              <a:rPr lang="en-US" dirty="0">
                <a:cs typeface="+mn-cs"/>
              </a:rPr>
              <a:t>switching rate: rate at which packets can be transfer from inputs to outputs</a:t>
            </a:r>
            <a:endParaRPr lang="en-US" dirty="0">
              <a:ea typeface="ＭＳ Ｐゴシック" panose="020B0600070205080204" pitchFamily="34" charset="-128"/>
              <a:cs typeface="ＭＳ Ｐゴシック" panose="020B0600070205080204" pitchFamily="34" charset="-128"/>
            </a:endParaRPr>
          </a:p>
          <a:p>
            <a:pPr lvl="1">
              <a:defRPr/>
            </a:pPr>
            <a:r>
              <a:rPr lang="en-US" sz="2000" dirty="0"/>
              <a:t>often measured as multiple of input/output line rate</a:t>
            </a:r>
            <a:endParaRPr lang="en-US" dirty="0">
              <a:ea typeface="ＭＳ Ｐゴシック" panose="020B0600070205080204" pitchFamily="34" charset="-128"/>
            </a:endParaRPr>
          </a:p>
          <a:p>
            <a:pPr lvl="1">
              <a:defRPr/>
            </a:pPr>
            <a:r>
              <a:rPr lang="en-US" sz="2000" dirty="0"/>
              <a:t>N inputs: switching rate N times line rate desirable</a:t>
            </a:r>
            <a:endParaRPr lang="en-US" dirty="0">
              <a:ea typeface="ＭＳ Ｐゴシック" panose="020B0600070205080204" pitchFamily="34" charset="-128"/>
            </a:endParaRPr>
          </a:p>
          <a:p>
            <a:pPr>
              <a:defRPr/>
            </a:pPr>
            <a:r>
              <a:rPr lang="en-US" dirty="0">
                <a:cs typeface="+mn-cs"/>
              </a:rPr>
              <a:t>three types of switching fabrics</a:t>
            </a:r>
            <a:endParaRPr lang="en-US" dirty="0">
              <a:ea typeface="ＭＳ Ｐゴシック" panose="020B0600070205080204" pitchFamily="34" charset="-128"/>
              <a:cs typeface="ＭＳ Ｐゴシック" panose="020B0600070205080204" pitchFamily="34" charset="-128"/>
            </a:endParaRPr>
          </a:p>
        </p:txBody>
      </p:sp>
      <p:grpSp>
        <p:nvGrpSpPr>
          <p:cNvPr id="58372" name="Group 30"/>
          <p:cNvGrpSpPr>
            <a:grpSpLocks/>
          </p:cNvGrpSpPr>
          <p:nvPr/>
        </p:nvGrpSpPr>
        <p:grpSpPr bwMode="auto">
          <a:xfrm>
            <a:off x="2266950" y="4507631"/>
            <a:ext cx="890588" cy="215900"/>
            <a:chOff x="876" y="2800"/>
            <a:chExt cx="642" cy="175"/>
          </a:xfrm>
        </p:grpSpPr>
        <p:sp>
          <p:nvSpPr>
            <p:cNvPr id="58502" name="Rectangle 7"/>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58503" name="Rectangle 8"/>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58504" name="Rectangle 9"/>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58505" name="Rectangle 10"/>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58506" name="Line 11"/>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8373" name="Group 45"/>
          <p:cNvGrpSpPr>
            <a:grpSpLocks/>
          </p:cNvGrpSpPr>
          <p:nvPr/>
        </p:nvGrpSpPr>
        <p:grpSpPr bwMode="auto">
          <a:xfrm>
            <a:off x="2243139" y="4902919"/>
            <a:ext cx="890587" cy="215900"/>
            <a:chOff x="876" y="2800"/>
            <a:chExt cx="642" cy="175"/>
          </a:xfrm>
        </p:grpSpPr>
        <p:sp>
          <p:nvSpPr>
            <p:cNvPr id="58497" name="Rectangle 46"/>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58498" name="Rectangle 47"/>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58499" name="Rectangle 48"/>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58500" name="Rectangle 49"/>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58501" name="Line 50"/>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8374" name="Group 51"/>
          <p:cNvGrpSpPr>
            <a:grpSpLocks/>
          </p:cNvGrpSpPr>
          <p:nvPr/>
        </p:nvGrpSpPr>
        <p:grpSpPr bwMode="auto">
          <a:xfrm>
            <a:off x="2238375" y="5329956"/>
            <a:ext cx="890588" cy="215900"/>
            <a:chOff x="876" y="2800"/>
            <a:chExt cx="642" cy="175"/>
          </a:xfrm>
        </p:grpSpPr>
        <p:sp>
          <p:nvSpPr>
            <p:cNvPr id="58492" name="Rectangle 52"/>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58493" name="Rectangle 53"/>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58494" name="Rectangle 54"/>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58495" name="Rectangle 55"/>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58496" name="Line 56"/>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58375" name="Rectangle 57"/>
          <p:cNvSpPr>
            <a:spLocks noChangeArrowheads="1"/>
          </p:cNvSpPr>
          <p:nvPr/>
        </p:nvSpPr>
        <p:spPr bwMode="auto">
          <a:xfrm>
            <a:off x="3125788" y="4425081"/>
            <a:ext cx="704850" cy="117633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58376" name="Group 64"/>
          <p:cNvGrpSpPr>
            <a:grpSpLocks/>
          </p:cNvGrpSpPr>
          <p:nvPr/>
        </p:nvGrpSpPr>
        <p:grpSpPr bwMode="auto">
          <a:xfrm>
            <a:off x="3835400" y="4506044"/>
            <a:ext cx="890588" cy="215900"/>
            <a:chOff x="455" y="3463"/>
            <a:chExt cx="561" cy="136"/>
          </a:xfrm>
        </p:grpSpPr>
        <p:sp>
          <p:nvSpPr>
            <p:cNvPr id="58487" name="Rectangle 59"/>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88" name="Rectangle 60"/>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89" name="Rectangle 61"/>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90" name="Rectangle 62"/>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91" name="Line 63"/>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nvGrpSpPr>
          <p:cNvPr id="58377" name="Group 65"/>
          <p:cNvGrpSpPr>
            <a:grpSpLocks/>
          </p:cNvGrpSpPr>
          <p:nvPr/>
        </p:nvGrpSpPr>
        <p:grpSpPr bwMode="auto">
          <a:xfrm>
            <a:off x="3840164" y="4898156"/>
            <a:ext cx="890587" cy="215900"/>
            <a:chOff x="455" y="3463"/>
            <a:chExt cx="561" cy="136"/>
          </a:xfrm>
        </p:grpSpPr>
        <p:sp>
          <p:nvSpPr>
            <p:cNvPr id="58482" name="Rectangle 66"/>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83" name="Rectangle 67"/>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84" name="Rectangle 68"/>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85" name="Rectangle 69"/>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86" name="Line 70"/>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nvGrpSpPr>
          <p:cNvPr id="58378" name="Group 71"/>
          <p:cNvGrpSpPr>
            <a:grpSpLocks/>
          </p:cNvGrpSpPr>
          <p:nvPr/>
        </p:nvGrpSpPr>
        <p:grpSpPr bwMode="auto">
          <a:xfrm>
            <a:off x="3835400" y="5325194"/>
            <a:ext cx="890588" cy="215900"/>
            <a:chOff x="455" y="3463"/>
            <a:chExt cx="561" cy="136"/>
          </a:xfrm>
        </p:grpSpPr>
        <p:sp>
          <p:nvSpPr>
            <p:cNvPr id="58477" name="Rectangle 72"/>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78" name="Rectangle 73"/>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79" name="Rectangle 74"/>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80" name="Rectangle 75"/>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81" name="Line 76"/>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sp>
        <p:nvSpPr>
          <p:cNvPr id="58379" name="Text Box 78"/>
          <p:cNvSpPr txBox="1">
            <a:spLocks noChangeArrowheads="1"/>
          </p:cNvSpPr>
          <p:nvPr/>
        </p:nvSpPr>
        <p:spPr bwMode="auto">
          <a:xfrm>
            <a:off x="3126395" y="5818309"/>
            <a:ext cx="6511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800" dirty="0">
                <a:solidFill>
                  <a:srgbClr val="0000FF"/>
                </a:solidFill>
                <a:latin typeface="+mn-ea"/>
                <a:ea typeface="+mn-ea"/>
              </a:rPr>
              <a:t>内存</a:t>
            </a:r>
            <a:endParaRPr lang="en-US" altLang="zh-CN" sz="1800" dirty="0">
              <a:solidFill>
                <a:srgbClr val="0000FF"/>
              </a:solidFill>
              <a:latin typeface="+mn-ea"/>
              <a:ea typeface="+mn-ea"/>
            </a:endParaRPr>
          </a:p>
        </p:txBody>
      </p:sp>
      <p:sp>
        <p:nvSpPr>
          <p:cNvPr id="58380" name="Text Box 79"/>
          <p:cNvSpPr txBox="1">
            <a:spLocks noChangeArrowheads="1"/>
          </p:cNvSpPr>
          <p:nvPr/>
        </p:nvSpPr>
        <p:spPr bwMode="auto">
          <a:xfrm>
            <a:off x="3057526" y="4742581"/>
            <a:ext cx="823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FF"/>
                </a:solidFill>
              </a:rPr>
              <a:t>memory</a:t>
            </a:r>
          </a:p>
        </p:txBody>
      </p:sp>
      <p:grpSp>
        <p:nvGrpSpPr>
          <p:cNvPr id="58381" name="Group 80"/>
          <p:cNvGrpSpPr>
            <a:grpSpLocks/>
          </p:cNvGrpSpPr>
          <p:nvPr/>
        </p:nvGrpSpPr>
        <p:grpSpPr bwMode="auto">
          <a:xfrm>
            <a:off x="5172075" y="4491756"/>
            <a:ext cx="890588" cy="215900"/>
            <a:chOff x="876" y="2800"/>
            <a:chExt cx="642" cy="175"/>
          </a:xfrm>
        </p:grpSpPr>
        <p:sp>
          <p:nvSpPr>
            <p:cNvPr id="58472" name="Rectangle 81"/>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73" name="Rectangle 82"/>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74" name="Rectangle 83"/>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75" name="Rectangle 84"/>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76" name="Line 85"/>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nvGrpSpPr>
          <p:cNvPr id="58382" name="Group 86"/>
          <p:cNvGrpSpPr>
            <a:grpSpLocks/>
          </p:cNvGrpSpPr>
          <p:nvPr/>
        </p:nvGrpSpPr>
        <p:grpSpPr bwMode="auto">
          <a:xfrm>
            <a:off x="5170489" y="4887044"/>
            <a:ext cx="890587" cy="215900"/>
            <a:chOff x="876" y="2800"/>
            <a:chExt cx="642" cy="175"/>
          </a:xfrm>
        </p:grpSpPr>
        <p:sp>
          <p:nvSpPr>
            <p:cNvPr id="58467" name="Rectangle 87"/>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68" name="Rectangle 88"/>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69" name="Rectangle 89"/>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70" name="Rectangle 90"/>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71" name="Line 91"/>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nvGrpSpPr>
          <p:cNvPr id="58383" name="Group 92"/>
          <p:cNvGrpSpPr>
            <a:grpSpLocks/>
          </p:cNvGrpSpPr>
          <p:nvPr/>
        </p:nvGrpSpPr>
        <p:grpSpPr bwMode="auto">
          <a:xfrm>
            <a:off x="5165725" y="5314081"/>
            <a:ext cx="890588" cy="215900"/>
            <a:chOff x="876" y="2800"/>
            <a:chExt cx="642" cy="175"/>
          </a:xfrm>
        </p:grpSpPr>
        <p:sp>
          <p:nvSpPr>
            <p:cNvPr id="58462" name="Rectangle 93"/>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63" name="Rectangle 94"/>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64" name="Rectangle 95"/>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65" name="Rectangle 96"/>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66" name="Line 97"/>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sp>
        <p:nvSpPr>
          <p:cNvPr id="58384" name="Line 98"/>
          <p:cNvSpPr>
            <a:spLocks noChangeShapeType="1"/>
          </p:cNvSpPr>
          <p:nvPr/>
        </p:nvSpPr>
        <p:spPr bwMode="auto">
          <a:xfrm>
            <a:off x="6073775" y="4494931"/>
            <a:ext cx="0" cy="100330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nvGrpSpPr>
          <p:cNvPr id="58385" name="Group 99"/>
          <p:cNvGrpSpPr>
            <a:grpSpLocks/>
          </p:cNvGrpSpPr>
          <p:nvPr/>
        </p:nvGrpSpPr>
        <p:grpSpPr bwMode="auto">
          <a:xfrm>
            <a:off x="6127750" y="4479056"/>
            <a:ext cx="890588" cy="215900"/>
            <a:chOff x="455" y="3463"/>
            <a:chExt cx="561" cy="136"/>
          </a:xfrm>
        </p:grpSpPr>
        <p:sp>
          <p:nvSpPr>
            <p:cNvPr id="58457" name="Rectangle 100"/>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58" name="Rectangle 101"/>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59" name="Rectangle 102"/>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60" name="Rectangle 103"/>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61" name="Line 104"/>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nvGrpSpPr>
          <p:cNvPr id="58386" name="Group 105"/>
          <p:cNvGrpSpPr>
            <a:grpSpLocks/>
          </p:cNvGrpSpPr>
          <p:nvPr/>
        </p:nvGrpSpPr>
        <p:grpSpPr bwMode="auto">
          <a:xfrm>
            <a:off x="6132514" y="4871169"/>
            <a:ext cx="890587" cy="215900"/>
            <a:chOff x="455" y="3463"/>
            <a:chExt cx="561" cy="136"/>
          </a:xfrm>
        </p:grpSpPr>
        <p:sp>
          <p:nvSpPr>
            <p:cNvPr id="58452" name="Rectangle 106"/>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53" name="Rectangle 107"/>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54" name="Rectangle 108"/>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55" name="Rectangle 109"/>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56" name="Line 110"/>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nvGrpSpPr>
          <p:cNvPr id="58387" name="Group 111"/>
          <p:cNvGrpSpPr>
            <a:grpSpLocks/>
          </p:cNvGrpSpPr>
          <p:nvPr/>
        </p:nvGrpSpPr>
        <p:grpSpPr bwMode="auto">
          <a:xfrm>
            <a:off x="6127750" y="5298206"/>
            <a:ext cx="890588" cy="215900"/>
            <a:chOff x="455" y="3463"/>
            <a:chExt cx="561" cy="136"/>
          </a:xfrm>
        </p:grpSpPr>
        <p:sp>
          <p:nvSpPr>
            <p:cNvPr id="58447" name="Rectangle 112"/>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48" name="Rectangle 113"/>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49" name="Rectangle 114"/>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50" name="Rectangle 115"/>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51" name="Line 116"/>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sp>
        <p:nvSpPr>
          <p:cNvPr id="58388" name="Text Box 117"/>
          <p:cNvSpPr txBox="1">
            <a:spLocks noChangeArrowheads="1"/>
          </p:cNvSpPr>
          <p:nvPr/>
        </p:nvSpPr>
        <p:spPr bwMode="auto">
          <a:xfrm>
            <a:off x="5810250" y="5807794"/>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800" dirty="0">
                <a:solidFill>
                  <a:srgbClr val="0000FF"/>
                </a:solidFill>
                <a:latin typeface="+mn-ea"/>
                <a:ea typeface="+mn-ea"/>
              </a:rPr>
              <a:t>总线</a:t>
            </a:r>
            <a:endParaRPr lang="en-US" altLang="zh-CN" sz="1800" dirty="0">
              <a:solidFill>
                <a:srgbClr val="0000FF"/>
              </a:solidFill>
              <a:latin typeface="+mn-ea"/>
              <a:ea typeface="+mn-ea"/>
            </a:endParaRPr>
          </a:p>
        </p:txBody>
      </p:sp>
      <p:grpSp>
        <p:nvGrpSpPr>
          <p:cNvPr id="58389" name="Group 118"/>
          <p:cNvGrpSpPr>
            <a:grpSpLocks/>
          </p:cNvGrpSpPr>
          <p:nvPr/>
        </p:nvGrpSpPr>
        <p:grpSpPr bwMode="auto">
          <a:xfrm>
            <a:off x="7615239" y="4458419"/>
            <a:ext cx="890587" cy="215900"/>
            <a:chOff x="876" y="2800"/>
            <a:chExt cx="642" cy="175"/>
          </a:xfrm>
        </p:grpSpPr>
        <p:sp>
          <p:nvSpPr>
            <p:cNvPr id="58442" name="Rectangle 119"/>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43" name="Rectangle 120"/>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44" name="Rectangle 121"/>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45" name="Rectangle 122"/>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46" name="Line 123"/>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nvGrpSpPr>
          <p:cNvPr id="58390" name="Group 124"/>
          <p:cNvGrpSpPr>
            <a:grpSpLocks/>
          </p:cNvGrpSpPr>
          <p:nvPr/>
        </p:nvGrpSpPr>
        <p:grpSpPr bwMode="auto">
          <a:xfrm>
            <a:off x="7591425" y="4853706"/>
            <a:ext cx="890588" cy="215900"/>
            <a:chOff x="876" y="2800"/>
            <a:chExt cx="642" cy="175"/>
          </a:xfrm>
        </p:grpSpPr>
        <p:sp>
          <p:nvSpPr>
            <p:cNvPr id="58437" name="Rectangle 125"/>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38" name="Rectangle 126"/>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39" name="Rectangle 127"/>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40" name="Rectangle 128"/>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41" name="Line 129"/>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nvGrpSpPr>
          <p:cNvPr id="58391" name="Group 130"/>
          <p:cNvGrpSpPr>
            <a:grpSpLocks/>
          </p:cNvGrpSpPr>
          <p:nvPr/>
        </p:nvGrpSpPr>
        <p:grpSpPr bwMode="auto">
          <a:xfrm>
            <a:off x="7586664" y="5280744"/>
            <a:ext cx="890587" cy="215900"/>
            <a:chOff x="876" y="2800"/>
            <a:chExt cx="642" cy="175"/>
          </a:xfrm>
        </p:grpSpPr>
        <p:sp>
          <p:nvSpPr>
            <p:cNvPr id="58432" name="Rectangle 131"/>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33" name="Rectangle 132"/>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34" name="Rectangle 133"/>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35" name="Rectangle 134"/>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36" name="Line 135"/>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nvGrpSpPr>
          <p:cNvPr id="58392" name="Group 154"/>
          <p:cNvGrpSpPr>
            <a:grpSpLocks/>
          </p:cNvGrpSpPr>
          <p:nvPr/>
        </p:nvGrpSpPr>
        <p:grpSpPr bwMode="auto">
          <a:xfrm rot="5400000">
            <a:off x="8710613" y="5477594"/>
            <a:ext cx="895350" cy="1035050"/>
            <a:chOff x="2954" y="2776"/>
            <a:chExt cx="564" cy="652"/>
          </a:xfrm>
        </p:grpSpPr>
        <p:grpSp>
          <p:nvGrpSpPr>
            <p:cNvPr id="58414" name="Group 136"/>
            <p:cNvGrpSpPr>
              <a:grpSpLocks/>
            </p:cNvGrpSpPr>
            <p:nvPr/>
          </p:nvGrpSpPr>
          <p:grpSpPr bwMode="auto">
            <a:xfrm>
              <a:off x="2954" y="2776"/>
              <a:ext cx="561" cy="136"/>
              <a:chOff x="455" y="3463"/>
              <a:chExt cx="561" cy="136"/>
            </a:xfrm>
          </p:grpSpPr>
          <p:sp>
            <p:nvSpPr>
              <p:cNvPr id="58427" name="Rectangle 137"/>
              <p:cNvSpPr>
                <a:spLocks noChangeArrowheads="1"/>
              </p:cNvSpPr>
              <p:nvPr/>
            </p:nvSpPr>
            <p:spPr bwMode="auto">
              <a:xfrm>
                <a:off x="496" y="3465"/>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28" name="Rectangle 138"/>
              <p:cNvSpPr>
                <a:spLocks noChangeArrowheads="1"/>
              </p:cNvSpPr>
              <p:nvPr/>
            </p:nvSpPr>
            <p:spPr bwMode="auto">
              <a:xfrm>
                <a:off x="769" y="3504"/>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29" name="Rectangle 139"/>
              <p:cNvSpPr>
                <a:spLocks noChangeArrowheads="1"/>
              </p:cNvSpPr>
              <p:nvPr/>
            </p:nvSpPr>
            <p:spPr bwMode="auto">
              <a:xfrm>
                <a:off x="642" y="3479"/>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30" name="Rectangle 140"/>
              <p:cNvSpPr>
                <a:spLocks noChangeArrowheads="1"/>
              </p:cNvSpPr>
              <p:nvPr/>
            </p:nvSpPr>
            <p:spPr bwMode="auto">
              <a:xfrm>
                <a:off x="515" y="3484"/>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31" name="Line 141"/>
              <p:cNvSpPr>
                <a:spLocks noChangeShapeType="1"/>
              </p:cNvSpPr>
              <p:nvPr/>
            </p:nvSpPr>
            <p:spPr bwMode="auto">
              <a:xfrm flipV="1">
                <a:off x="453" y="3529"/>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nvGrpSpPr>
            <p:cNvPr id="58415" name="Group 142"/>
            <p:cNvGrpSpPr>
              <a:grpSpLocks/>
            </p:cNvGrpSpPr>
            <p:nvPr/>
          </p:nvGrpSpPr>
          <p:grpSpPr bwMode="auto">
            <a:xfrm>
              <a:off x="2957" y="3023"/>
              <a:ext cx="561" cy="136"/>
              <a:chOff x="455" y="3463"/>
              <a:chExt cx="561" cy="136"/>
            </a:xfrm>
          </p:grpSpPr>
          <p:sp>
            <p:nvSpPr>
              <p:cNvPr id="58422" name="Rectangle 143"/>
              <p:cNvSpPr>
                <a:spLocks noChangeArrowheads="1"/>
              </p:cNvSpPr>
              <p:nvPr/>
            </p:nvSpPr>
            <p:spPr bwMode="auto">
              <a:xfrm>
                <a:off x="496" y="3465"/>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23" name="Rectangle 144"/>
              <p:cNvSpPr>
                <a:spLocks noChangeArrowheads="1"/>
              </p:cNvSpPr>
              <p:nvPr/>
            </p:nvSpPr>
            <p:spPr bwMode="auto">
              <a:xfrm>
                <a:off x="769" y="3504"/>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24" name="Rectangle 145"/>
              <p:cNvSpPr>
                <a:spLocks noChangeArrowheads="1"/>
              </p:cNvSpPr>
              <p:nvPr/>
            </p:nvSpPr>
            <p:spPr bwMode="auto">
              <a:xfrm>
                <a:off x="642" y="3479"/>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25" name="Rectangle 146"/>
              <p:cNvSpPr>
                <a:spLocks noChangeArrowheads="1"/>
              </p:cNvSpPr>
              <p:nvPr/>
            </p:nvSpPr>
            <p:spPr bwMode="auto">
              <a:xfrm>
                <a:off x="515" y="3484"/>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26" name="Line 147"/>
              <p:cNvSpPr>
                <a:spLocks noChangeShapeType="1"/>
              </p:cNvSpPr>
              <p:nvPr/>
            </p:nvSpPr>
            <p:spPr bwMode="auto">
              <a:xfrm flipV="1">
                <a:off x="453" y="3529"/>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nvGrpSpPr>
            <p:cNvPr id="58416" name="Group 148"/>
            <p:cNvGrpSpPr>
              <a:grpSpLocks/>
            </p:cNvGrpSpPr>
            <p:nvPr/>
          </p:nvGrpSpPr>
          <p:grpSpPr bwMode="auto">
            <a:xfrm>
              <a:off x="2954" y="3292"/>
              <a:ext cx="561" cy="136"/>
              <a:chOff x="455" y="3463"/>
              <a:chExt cx="561" cy="136"/>
            </a:xfrm>
          </p:grpSpPr>
          <p:sp>
            <p:nvSpPr>
              <p:cNvPr id="58417" name="Rectangle 149"/>
              <p:cNvSpPr>
                <a:spLocks noChangeArrowheads="1"/>
              </p:cNvSpPr>
              <p:nvPr/>
            </p:nvSpPr>
            <p:spPr bwMode="auto">
              <a:xfrm>
                <a:off x="496" y="3465"/>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18" name="Rectangle 150"/>
              <p:cNvSpPr>
                <a:spLocks noChangeArrowheads="1"/>
              </p:cNvSpPr>
              <p:nvPr/>
            </p:nvSpPr>
            <p:spPr bwMode="auto">
              <a:xfrm>
                <a:off x="769" y="3504"/>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19" name="Rectangle 151"/>
              <p:cNvSpPr>
                <a:spLocks noChangeArrowheads="1"/>
              </p:cNvSpPr>
              <p:nvPr/>
            </p:nvSpPr>
            <p:spPr bwMode="auto">
              <a:xfrm>
                <a:off x="642" y="3479"/>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20" name="Rectangle 152"/>
              <p:cNvSpPr>
                <a:spLocks noChangeArrowheads="1"/>
              </p:cNvSpPr>
              <p:nvPr/>
            </p:nvSpPr>
            <p:spPr bwMode="auto">
              <a:xfrm>
                <a:off x="515" y="3484"/>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21" name="Line 153"/>
              <p:cNvSpPr>
                <a:spLocks noChangeShapeType="1"/>
              </p:cNvSpPr>
              <p:nvPr/>
            </p:nvSpPr>
            <p:spPr bwMode="auto">
              <a:xfrm flipV="1">
                <a:off x="453" y="3529"/>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sp>
        <p:nvSpPr>
          <p:cNvPr id="58393" name="Line 155"/>
          <p:cNvSpPr>
            <a:spLocks noChangeShapeType="1"/>
          </p:cNvSpPr>
          <p:nvPr/>
        </p:nvSpPr>
        <p:spPr bwMode="auto">
          <a:xfrm>
            <a:off x="8505826" y="4564781"/>
            <a:ext cx="106362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58394" name="Line 156"/>
          <p:cNvSpPr>
            <a:spLocks noChangeShapeType="1"/>
          </p:cNvSpPr>
          <p:nvPr/>
        </p:nvSpPr>
        <p:spPr bwMode="auto">
          <a:xfrm flipV="1">
            <a:off x="8467725" y="4952132"/>
            <a:ext cx="1111250" cy="317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58395" name="Line 157"/>
          <p:cNvSpPr>
            <a:spLocks noChangeShapeType="1"/>
          </p:cNvSpPr>
          <p:nvPr/>
        </p:nvSpPr>
        <p:spPr bwMode="auto">
          <a:xfrm>
            <a:off x="8467726" y="5383931"/>
            <a:ext cx="110172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58396" name="Line 158"/>
          <p:cNvSpPr>
            <a:spLocks noChangeShapeType="1"/>
          </p:cNvSpPr>
          <p:nvPr/>
        </p:nvSpPr>
        <p:spPr bwMode="auto">
          <a:xfrm flipV="1">
            <a:off x="8750300" y="4564781"/>
            <a:ext cx="0" cy="9779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58397" name="Line 159"/>
          <p:cNvSpPr>
            <a:spLocks noChangeShapeType="1"/>
          </p:cNvSpPr>
          <p:nvPr/>
        </p:nvSpPr>
        <p:spPr bwMode="auto">
          <a:xfrm flipV="1">
            <a:off x="9172575" y="4564781"/>
            <a:ext cx="0" cy="9779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58398" name="Line 160"/>
          <p:cNvSpPr>
            <a:spLocks noChangeShapeType="1"/>
          </p:cNvSpPr>
          <p:nvPr/>
        </p:nvSpPr>
        <p:spPr bwMode="auto">
          <a:xfrm flipV="1">
            <a:off x="9569450" y="4555256"/>
            <a:ext cx="0" cy="9779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58399" name="Oval 161"/>
          <p:cNvSpPr>
            <a:spLocks noChangeArrowheads="1"/>
          </p:cNvSpPr>
          <p:nvPr/>
        </p:nvSpPr>
        <p:spPr bwMode="auto">
          <a:xfrm>
            <a:off x="8709025" y="452668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00" name="Oval 162"/>
          <p:cNvSpPr>
            <a:spLocks noChangeArrowheads="1"/>
          </p:cNvSpPr>
          <p:nvPr/>
        </p:nvSpPr>
        <p:spPr bwMode="auto">
          <a:xfrm>
            <a:off x="8709025" y="491085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01" name="Oval 163"/>
          <p:cNvSpPr>
            <a:spLocks noChangeArrowheads="1"/>
          </p:cNvSpPr>
          <p:nvPr/>
        </p:nvSpPr>
        <p:spPr bwMode="auto">
          <a:xfrm>
            <a:off x="8702675" y="533630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02" name="Oval 164"/>
          <p:cNvSpPr>
            <a:spLocks noChangeArrowheads="1"/>
          </p:cNvSpPr>
          <p:nvPr/>
        </p:nvSpPr>
        <p:spPr bwMode="auto">
          <a:xfrm>
            <a:off x="9134475" y="452668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03" name="Oval 165"/>
          <p:cNvSpPr>
            <a:spLocks noChangeArrowheads="1"/>
          </p:cNvSpPr>
          <p:nvPr/>
        </p:nvSpPr>
        <p:spPr bwMode="auto">
          <a:xfrm>
            <a:off x="9134475" y="491085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04" name="Oval 166"/>
          <p:cNvSpPr>
            <a:spLocks noChangeArrowheads="1"/>
          </p:cNvSpPr>
          <p:nvPr/>
        </p:nvSpPr>
        <p:spPr bwMode="auto">
          <a:xfrm>
            <a:off x="9128125" y="533630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05" name="Oval 167"/>
          <p:cNvSpPr>
            <a:spLocks noChangeArrowheads="1"/>
          </p:cNvSpPr>
          <p:nvPr/>
        </p:nvSpPr>
        <p:spPr bwMode="auto">
          <a:xfrm>
            <a:off x="9525000" y="452668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06" name="Oval 168"/>
          <p:cNvSpPr>
            <a:spLocks noChangeArrowheads="1"/>
          </p:cNvSpPr>
          <p:nvPr/>
        </p:nvSpPr>
        <p:spPr bwMode="auto">
          <a:xfrm>
            <a:off x="9525000" y="491085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07" name="Oval 169"/>
          <p:cNvSpPr>
            <a:spLocks noChangeArrowheads="1"/>
          </p:cNvSpPr>
          <p:nvPr/>
        </p:nvSpPr>
        <p:spPr bwMode="auto">
          <a:xfrm>
            <a:off x="9518650" y="533630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08" name="Text Box 170"/>
          <p:cNvSpPr txBox="1">
            <a:spLocks noChangeArrowheads="1"/>
          </p:cNvSpPr>
          <p:nvPr/>
        </p:nvSpPr>
        <p:spPr bwMode="auto">
          <a:xfrm>
            <a:off x="7732860" y="5696149"/>
            <a:ext cx="6463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800" dirty="0">
                <a:solidFill>
                  <a:srgbClr val="0000FF"/>
                </a:solidFill>
                <a:latin typeface="+mn-ea"/>
                <a:ea typeface="+mn-ea"/>
              </a:rPr>
              <a:t>纵横</a:t>
            </a:r>
            <a:endParaRPr lang="en-US" altLang="zh-CN" sz="1800" dirty="0">
              <a:solidFill>
                <a:srgbClr val="0000FF"/>
              </a:solidFill>
              <a:latin typeface="+mn-ea"/>
              <a:ea typeface="+mn-ea"/>
            </a:endParaRPr>
          </a:p>
          <a:p>
            <a:r>
              <a:rPr lang="zh-CN" altLang="en-US" sz="1800" dirty="0">
                <a:solidFill>
                  <a:srgbClr val="0000FF"/>
                </a:solidFill>
                <a:latin typeface="+mn-ea"/>
                <a:ea typeface="+mn-ea"/>
              </a:rPr>
              <a:t>交叉</a:t>
            </a:r>
            <a:endParaRPr lang="en-US" altLang="zh-CN" sz="1800" dirty="0">
              <a:solidFill>
                <a:srgbClr val="0000FF"/>
              </a:solidFill>
              <a:latin typeface="+mn-ea"/>
              <a:ea typeface="+mn-ea"/>
            </a:endParaRPr>
          </a:p>
        </p:txBody>
      </p:sp>
      <p:sp>
        <p:nvSpPr>
          <p:cNvPr id="58409" name="Freeform 171"/>
          <p:cNvSpPr>
            <a:spLocks/>
          </p:cNvSpPr>
          <p:nvPr/>
        </p:nvSpPr>
        <p:spPr bwMode="auto">
          <a:xfrm>
            <a:off x="2114551" y="4550494"/>
            <a:ext cx="2798763" cy="412750"/>
          </a:xfrm>
          <a:custGeom>
            <a:avLst/>
            <a:gdLst>
              <a:gd name="T0" fmla="*/ 0 w 1763"/>
              <a:gd name="T1" fmla="*/ 0 h 260"/>
              <a:gd name="T2" fmla="*/ 2147483647 w 1763"/>
              <a:gd name="T3" fmla="*/ 0 h 260"/>
              <a:gd name="T4" fmla="*/ 2147483647 w 1763"/>
              <a:gd name="T5" fmla="*/ 2147483647 h 260"/>
              <a:gd name="T6" fmla="*/ 2147483647 w 1763"/>
              <a:gd name="T7" fmla="*/ 2147483647 h 260"/>
              <a:gd name="T8" fmla="*/ 0 60000 65536"/>
              <a:gd name="T9" fmla="*/ 0 60000 65536"/>
              <a:gd name="T10" fmla="*/ 0 60000 65536"/>
              <a:gd name="T11" fmla="*/ 0 60000 65536"/>
              <a:gd name="T12" fmla="*/ 0 w 1763"/>
              <a:gd name="T13" fmla="*/ 0 h 260"/>
              <a:gd name="T14" fmla="*/ 1763 w 1763"/>
              <a:gd name="T15" fmla="*/ 260 h 260"/>
            </a:gdLst>
            <a:ahLst/>
            <a:cxnLst>
              <a:cxn ang="T8">
                <a:pos x="T0" y="T1"/>
              </a:cxn>
              <a:cxn ang="T9">
                <a:pos x="T2" y="T3"/>
              </a:cxn>
              <a:cxn ang="T10">
                <a:pos x="T4" y="T5"/>
              </a:cxn>
              <a:cxn ang="T11">
                <a:pos x="T6" y="T7"/>
              </a:cxn>
            </a:cxnLst>
            <a:rect l="T12" t="T13" r="T14" b="T15"/>
            <a:pathLst>
              <a:path w="1763" h="260">
                <a:moveTo>
                  <a:pt x="0" y="0"/>
                </a:moveTo>
                <a:lnTo>
                  <a:pt x="689" y="0"/>
                </a:lnTo>
                <a:lnTo>
                  <a:pt x="1054" y="260"/>
                </a:lnTo>
                <a:lnTo>
                  <a:pt x="1763" y="260"/>
                </a:lnTo>
              </a:path>
            </a:pathLst>
          </a:custGeom>
          <a:noFill/>
          <a:ln w="38100" cap="flat" cmpd="sng">
            <a:solidFill>
              <a:srgbClr val="00B050">
                <a:alpha val="50196"/>
              </a:srgbClr>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58410" name="Freeform 172"/>
          <p:cNvSpPr>
            <a:spLocks/>
          </p:cNvSpPr>
          <p:nvPr/>
        </p:nvSpPr>
        <p:spPr bwMode="auto">
          <a:xfrm>
            <a:off x="5165725" y="4520331"/>
            <a:ext cx="2006600" cy="400050"/>
          </a:xfrm>
          <a:custGeom>
            <a:avLst/>
            <a:gdLst>
              <a:gd name="T0" fmla="*/ 0 w 1264"/>
              <a:gd name="T1" fmla="*/ 2147483647 h 252"/>
              <a:gd name="T2" fmla="*/ 2147483647 w 1264"/>
              <a:gd name="T3" fmla="*/ 0 h 252"/>
              <a:gd name="T4" fmla="*/ 2147483647 w 1264"/>
              <a:gd name="T5" fmla="*/ 2147483647 h 252"/>
              <a:gd name="T6" fmla="*/ 2147483647 w 1264"/>
              <a:gd name="T7" fmla="*/ 2147483647 h 252"/>
              <a:gd name="T8" fmla="*/ 0 60000 65536"/>
              <a:gd name="T9" fmla="*/ 0 60000 65536"/>
              <a:gd name="T10" fmla="*/ 0 60000 65536"/>
              <a:gd name="T11" fmla="*/ 0 60000 65536"/>
              <a:gd name="T12" fmla="*/ 0 w 1264"/>
              <a:gd name="T13" fmla="*/ 0 h 252"/>
              <a:gd name="T14" fmla="*/ 1264 w 1264"/>
              <a:gd name="T15" fmla="*/ 252 h 252"/>
            </a:gdLst>
            <a:ahLst/>
            <a:cxnLst>
              <a:cxn ang="T8">
                <a:pos x="T0" y="T1"/>
              </a:cxn>
              <a:cxn ang="T9">
                <a:pos x="T2" y="T3"/>
              </a:cxn>
              <a:cxn ang="T10">
                <a:pos x="T4" y="T5"/>
              </a:cxn>
              <a:cxn ang="T11">
                <a:pos x="T6" y="T7"/>
              </a:cxn>
            </a:cxnLst>
            <a:rect l="T12" t="T13" r="T14" b="T15"/>
            <a:pathLst>
              <a:path w="1264" h="252">
                <a:moveTo>
                  <a:pt x="0" y="2"/>
                </a:moveTo>
                <a:lnTo>
                  <a:pt x="622" y="0"/>
                </a:lnTo>
                <a:lnTo>
                  <a:pt x="616" y="246"/>
                </a:lnTo>
                <a:lnTo>
                  <a:pt x="1264" y="252"/>
                </a:lnTo>
              </a:path>
            </a:pathLst>
          </a:custGeom>
          <a:noFill/>
          <a:ln w="38100" cap="flat" cmpd="sng">
            <a:solidFill>
              <a:srgbClr val="00B050">
                <a:alpha val="50196"/>
              </a:srgbClr>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solidFill>
                <a:srgbClr val="0000FF"/>
              </a:solidFill>
            </a:endParaRPr>
          </a:p>
        </p:txBody>
      </p:sp>
      <p:sp>
        <p:nvSpPr>
          <p:cNvPr id="58411" name="Freeform 173"/>
          <p:cNvSpPr>
            <a:spLocks/>
          </p:cNvSpPr>
          <p:nvPr/>
        </p:nvSpPr>
        <p:spPr bwMode="auto">
          <a:xfrm>
            <a:off x="7562850" y="4510806"/>
            <a:ext cx="1543050" cy="2014538"/>
          </a:xfrm>
          <a:custGeom>
            <a:avLst/>
            <a:gdLst>
              <a:gd name="T0" fmla="*/ 0 w 972"/>
              <a:gd name="T1" fmla="*/ 2147483647 h 1266"/>
              <a:gd name="T2" fmla="*/ 2147483647 w 972"/>
              <a:gd name="T3" fmla="*/ 0 h 1266"/>
              <a:gd name="T4" fmla="*/ 2147483647 w 972"/>
              <a:gd name="T5" fmla="*/ 2147483647 h 1266"/>
              <a:gd name="T6" fmla="*/ 0 60000 65536"/>
              <a:gd name="T7" fmla="*/ 0 60000 65536"/>
              <a:gd name="T8" fmla="*/ 0 60000 65536"/>
              <a:gd name="T9" fmla="*/ 0 w 972"/>
              <a:gd name="T10" fmla="*/ 0 h 1266"/>
              <a:gd name="T11" fmla="*/ 972 w 972"/>
              <a:gd name="T12" fmla="*/ 1266 h 1266"/>
            </a:gdLst>
            <a:ahLst/>
            <a:cxnLst>
              <a:cxn ang="T6">
                <a:pos x="T0" y="T1"/>
              </a:cxn>
              <a:cxn ang="T7">
                <a:pos x="T2" y="T3"/>
              </a:cxn>
              <a:cxn ang="T8">
                <a:pos x="T4" y="T5"/>
              </a:cxn>
            </a:cxnLst>
            <a:rect l="T9" t="T10" r="T11" b="T12"/>
            <a:pathLst>
              <a:path w="972" h="1266">
                <a:moveTo>
                  <a:pt x="0" y="3"/>
                </a:moveTo>
                <a:lnTo>
                  <a:pt x="969" y="0"/>
                </a:lnTo>
                <a:lnTo>
                  <a:pt x="972" y="1266"/>
                </a:lnTo>
              </a:path>
            </a:pathLst>
          </a:custGeom>
          <a:noFill/>
          <a:ln w="38100" cap="flat" cmpd="sng">
            <a:solidFill>
              <a:srgbClr val="00B050">
                <a:alpha val="50196"/>
              </a:srgbClr>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solidFill>
                <a:srgbClr val="0000FF"/>
              </a:solidFill>
            </a:endParaRPr>
          </a:p>
        </p:txBody>
      </p:sp>
      <p:sp>
        <p:nvSpPr>
          <p:cNvPr id="141" name="Rectangle 7"/>
          <p:cNvSpPr txBox="1">
            <a:spLocks noChangeArrowheads="1"/>
          </p:cNvSpPr>
          <p:nvPr/>
        </p:nvSpPr>
        <p:spPr>
          <a:xfrm>
            <a:off x="9480376"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 What's  </a:t>
            </a:r>
            <a:r>
              <a:rPr lang="en-US" altLang="zh-CN" sz="1200" dirty="0">
                <a:solidFill>
                  <a:srgbClr val="FF0000"/>
                </a:solidFill>
                <a:cs typeface="Arial" panose="020B0604020202020204" pitchFamily="34" charset="0"/>
              </a:rPr>
              <a:t>inside a router</a:t>
            </a:r>
          </a:p>
        </p:txBody>
      </p:sp>
      <p:sp>
        <p:nvSpPr>
          <p:cNvPr id="139" name="Rectangle 7"/>
          <p:cNvSpPr txBox="1">
            <a:spLocks noChangeArrowheads="1"/>
          </p:cNvSpPr>
          <p:nvPr/>
        </p:nvSpPr>
        <p:spPr>
          <a:xfrm>
            <a:off x="5231905" y="6624784"/>
            <a:ext cx="2088231"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4.2.2 Switching </a:t>
            </a:r>
          </a:p>
        </p:txBody>
      </p:sp>
      <p:sp>
        <p:nvSpPr>
          <p:cNvPr id="142" name="Rectangle 4">
            <a:extLst>
              <a:ext uri="{FF2B5EF4-FFF2-40B4-BE49-F238E27FC236}">
                <a16:creationId xmlns:a16="http://schemas.microsoft.com/office/drawing/2014/main" id="{1D1FA3B0-BC94-411A-B986-14BFDCB48CDE}"/>
              </a:ext>
            </a:extLst>
          </p:cNvPr>
          <p:cNvSpPr txBox="1">
            <a:spLocks noChangeArrowheads="1"/>
          </p:cNvSpPr>
          <p:nvPr/>
        </p:nvSpPr>
        <p:spPr>
          <a:xfrm>
            <a:off x="2222530" y="1188184"/>
            <a:ext cx="7772400" cy="3090847"/>
          </a:xfrm>
          <a:prstGeom prst="rect">
            <a:avLst/>
          </a:prstGeom>
          <a:solidFill>
            <a:schemeClr val="bg1"/>
          </a:solidFill>
        </p:spPr>
        <p:txBody>
          <a:bodyPr vert="horz" lIns="91440" tIns="45720" rIns="91440" bIns="45720" rtlCol="0">
            <a:normAutofit/>
          </a:bodyPr>
          <a:lstStyle>
            <a:lvl1pPr marL="342900" marR="0" indent="-342900" algn="l" defTabSz="914400" rtl="0" eaLnBrk="1" fontAlgn="base" latinLnBrk="0" hangingPunct="1">
              <a:lnSpc>
                <a:spcPct val="100000"/>
              </a:lnSpc>
              <a:spcBef>
                <a:spcPct val="20000"/>
              </a:spcBef>
              <a:spcAft>
                <a:spcPts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ts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ts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ea typeface="微软雅黑"/>
              </a:rPr>
              <a:t>将</a:t>
            </a:r>
            <a:r>
              <a:rPr lang="zh-CN" altLang="en-US" dirty="0">
                <a:ea typeface="微软雅黑"/>
              </a:rPr>
              <a:t>分组</a:t>
            </a:r>
            <a:r>
              <a:rPr lang="en-US" dirty="0" err="1">
                <a:ea typeface="微软雅黑"/>
              </a:rPr>
              <a:t>从输入缓冲区传</a:t>
            </a:r>
            <a:r>
              <a:rPr lang="zh-CN" altLang="en-US" dirty="0">
                <a:ea typeface="微软雅黑"/>
              </a:rPr>
              <a:t>送</a:t>
            </a:r>
            <a:r>
              <a:rPr lang="en-US" dirty="0">
                <a:ea typeface="微软雅黑"/>
              </a:rPr>
              <a:t>到</a:t>
            </a:r>
            <a:r>
              <a:rPr lang="zh-CN" altLang="en-US" dirty="0">
                <a:ea typeface="微软雅黑"/>
              </a:rPr>
              <a:t>恰</a:t>
            </a:r>
            <a:r>
              <a:rPr lang="en-US" dirty="0" err="1">
                <a:ea typeface="微软雅黑"/>
              </a:rPr>
              <a:t>当的输出缓冲区</a:t>
            </a:r>
            <a:endParaRPr lang="en-US" dirty="0">
              <a:ea typeface="微软雅黑"/>
            </a:endParaRPr>
          </a:p>
          <a:p>
            <a:r>
              <a:rPr lang="en-US" dirty="0" err="1">
                <a:ea typeface="微软雅黑"/>
              </a:rPr>
              <a:t>交换速率</a:t>
            </a:r>
            <a:r>
              <a:rPr lang="en-US" dirty="0">
                <a:ea typeface="微软雅黑"/>
              </a:rPr>
              <a:t>：</a:t>
            </a:r>
            <a:r>
              <a:rPr lang="zh-CN" altLang="en-US" dirty="0">
                <a:ea typeface="微软雅黑"/>
              </a:rPr>
              <a:t>分组</a:t>
            </a:r>
            <a:r>
              <a:rPr lang="en-US" dirty="0" err="1">
                <a:ea typeface="微软雅黑"/>
              </a:rPr>
              <a:t>从输入端传送到输出端的速率</a:t>
            </a:r>
            <a:endParaRPr lang="en-US" dirty="0">
              <a:ea typeface="微软雅黑"/>
            </a:endParaRPr>
          </a:p>
          <a:p>
            <a:pPr lvl="1"/>
            <a:r>
              <a:rPr lang="en-US" dirty="0" err="1">
                <a:ea typeface="微软雅黑"/>
              </a:rPr>
              <a:t>通常以输入</a:t>
            </a:r>
            <a:r>
              <a:rPr lang="en-US" dirty="0">
                <a:ea typeface="微软雅黑"/>
              </a:rPr>
              <a:t>/</a:t>
            </a:r>
            <a:r>
              <a:rPr lang="en-US" dirty="0" err="1">
                <a:ea typeface="微软雅黑"/>
              </a:rPr>
              <a:t>输出线速率的倍数来测量</a:t>
            </a:r>
            <a:endParaRPr lang="en-US" dirty="0">
              <a:ea typeface="微软雅黑"/>
            </a:endParaRPr>
          </a:p>
          <a:p>
            <a:pPr lvl="1"/>
            <a:r>
              <a:rPr lang="en-US" dirty="0" err="1">
                <a:latin typeface="微软雅黑"/>
              </a:rPr>
              <a:t>N输入：</a:t>
            </a:r>
            <a:r>
              <a:rPr lang="en-US" altLang="zh-CN" dirty="0" err="1"/>
              <a:t>期</a:t>
            </a:r>
            <a:r>
              <a:rPr lang="zh-CN" altLang="en-US" dirty="0"/>
              <a:t>待的</a:t>
            </a:r>
            <a:r>
              <a:rPr lang="zh-CN" altLang="en-US" dirty="0">
                <a:latin typeface="微软雅黑"/>
              </a:rPr>
              <a:t>交换</a:t>
            </a:r>
            <a:r>
              <a:rPr lang="en-US" dirty="0" err="1">
                <a:latin typeface="微软雅黑"/>
              </a:rPr>
              <a:t>速率</a:t>
            </a:r>
            <a:r>
              <a:rPr lang="zh-CN" altLang="en-US" dirty="0">
                <a:latin typeface="微软雅黑"/>
              </a:rPr>
              <a:t>是</a:t>
            </a:r>
            <a:r>
              <a:rPr lang="en-US" dirty="0" err="1">
                <a:latin typeface="微软雅黑"/>
              </a:rPr>
              <a:t>N乘以线速率</a:t>
            </a:r>
            <a:endParaRPr lang="en-US" dirty="0">
              <a:latin typeface="微软雅黑"/>
            </a:endParaRPr>
          </a:p>
          <a:p>
            <a:r>
              <a:rPr lang="en-US">
                <a:ea typeface="微软雅黑"/>
              </a:rPr>
              <a:t>三种交换结构</a:t>
            </a:r>
            <a:endParaRPr lang="en-US" dirty="0">
              <a:ea typeface="微软雅黑"/>
            </a:endParaRPr>
          </a:p>
        </p:txBody>
      </p:sp>
    </p:spTree>
    <p:extLst>
      <p:ext uri="{BB962C8B-B14F-4D97-AF65-F5344CB8AC3E}">
        <p14:creationId xmlns:p14="http://schemas.microsoft.com/office/powerpoint/2010/main" val="1638650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046948" y="203382"/>
            <a:ext cx="3415481" cy="609600"/>
          </a:xfrm>
        </p:spPr>
        <p:txBody>
          <a:bodyPr>
            <a:noAutofit/>
          </a:bodyPr>
          <a:lstStyle/>
          <a:p>
            <a:pPr algn="ctr"/>
            <a:r>
              <a:rPr lang="zh-CN" altLang="en-US" dirty="0"/>
              <a:t>经内存交换</a:t>
            </a:r>
            <a:endParaRPr lang="en-US" altLang="zh-CN" dirty="0"/>
          </a:p>
        </p:txBody>
      </p:sp>
      <p:sp>
        <p:nvSpPr>
          <p:cNvPr id="59395" name="Rectangle 3"/>
          <p:cNvSpPr>
            <a:spLocks noGrp="1" noChangeArrowheads="1"/>
          </p:cNvSpPr>
          <p:nvPr>
            <p:ph type="body" idx="1"/>
          </p:nvPr>
        </p:nvSpPr>
        <p:spPr>
          <a:xfrm>
            <a:off x="2209800" y="1177924"/>
            <a:ext cx="6982544" cy="2206481"/>
          </a:xfrm>
        </p:spPr>
        <p:txBody>
          <a:bodyPr>
            <a:normAutofit/>
          </a:bodyPr>
          <a:lstStyle/>
          <a:p>
            <a:pPr marL="234950" indent="-234950">
              <a:buNone/>
            </a:pPr>
            <a:r>
              <a:rPr lang="zh-CN" altLang="en-US" dirty="0">
                <a:solidFill>
                  <a:srgbClr val="CC0000"/>
                </a:solidFill>
                <a:cs typeface="ＭＳ Ｐゴシック" panose="020B0600070205080204" pitchFamily="34" charset="-128"/>
              </a:rPr>
              <a:t>第一代路由器</a:t>
            </a:r>
            <a:r>
              <a:rPr lang="en-US" altLang="zh-CN" dirty="0">
                <a:solidFill>
                  <a:srgbClr val="CC0000"/>
                </a:solidFill>
                <a:cs typeface="ＭＳ Ｐゴシック" panose="020B0600070205080204" pitchFamily="34" charset="-128"/>
              </a:rPr>
              <a:t>:</a:t>
            </a:r>
          </a:p>
          <a:p>
            <a:pPr marL="234950" indent="-234950"/>
            <a:r>
              <a:rPr lang="zh-CN" altLang="en-US" sz="2400" dirty="0">
                <a:cs typeface="ＭＳ Ｐゴシック" panose="020B0600070205080204" pitchFamily="34" charset="-128"/>
              </a:rPr>
              <a:t> 由</a:t>
            </a:r>
            <a:r>
              <a:rPr lang="en-US" altLang="zh-CN" sz="2400" dirty="0">
                <a:cs typeface="ＭＳ Ｐゴシック" panose="020B0600070205080204" pitchFamily="34" charset="-128"/>
              </a:rPr>
              <a:t>CPU</a:t>
            </a:r>
            <a:r>
              <a:rPr lang="zh-CN" altLang="en-US" sz="2400" dirty="0">
                <a:cs typeface="ＭＳ Ｐゴシック" panose="020B0600070205080204" pitchFamily="34" charset="-128"/>
              </a:rPr>
              <a:t>直接控制交换的传统计算机</a:t>
            </a:r>
            <a:endParaRPr lang="en-US" altLang="zh-CN" sz="2400" dirty="0">
              <a:cs typeface="ＭＳ Ｐゴシック" panose="020B0600070205080204" pitchFamily="34" charset="-128"/>
            </a:endParaRPr>
          </a:p>
          <a:p>
            <a:pPr marL="234950" indent="-234950"/>
            <a:r>
              <a:rPr lang="en-US" altLang="zh-CN" sz="2400" dirty="0">
                <a:cs typeface="ＭＳ Ｐゴシック" panose="020B0600070205080204" pitchFamily="34" charset="-128"/>
              </a:rPr>
              <a:t> </a:t>
            </a:r>
            <a:r>
              <a:rPr lang="zh-CN" altLang="en-US" sz="2400" dirty="0">
                <a:cs typeface="ＭＳ Ｐゴシック" panose="020B0600070205080204" pitchFamily="34" charset="-128"/>
              </a:rPr>
              <a:t>分组被拷贝到系统内存</a:t>
            </a:r>
            <a:endParaRPr lang="en-US" altLang="ja-JP" sz="2400" dirty="0">
              <a:cs typeface="ＭＳ Ｐゴシック" panose="020B0600070205080204" pitchFamily="34" charset="-128"/>
            </a:endParaRPr>
          </a:p>
          <a:p>
            <a:pPr marL="234950" indent="-234950"/>
            <a:r>
              <a:rPr lang="en-US" altLang="zh-CN" sz="2400" dirty="0">
                <a:cs typeface="ＭＳ Ｐゴシック" panose="020B0600070205080204" pitchFamily="34" charset="-128"/>
              </a:rPr>
              <a:t> </a:t>
            </a:r>
            <a:r>
              <a:rPr lang="zh-CN" altLang="en-US" sz="2400" dirty="0">
                <a:cs typeface="ＭＳ Ｐゴシック" panose="020B0600070205080204" pitchFamily="34" charset="-128"/>
              </a:rPr>
              <a:t>速度受限于内存带宽</a:t>
            </a:r>
            <a:r>
              <a:rPr lang="en-US" altLang="zh-CN" sz="2400" dirty="0">
                <a:cs typeface="ＭＳ Ｐゴシック" panose="020B0600070205080204" pitchFamily="34" charset="-128"/>
              </a:rPr>
              <a:t> (</a:t>
            </a:r>
            <a:r>
              <a:rPr lang="zh-CN" altLang="en-US" sz="2400" dirty="0">
                <a:cs typeface="ＭＳ Ｐゴシック" panose="020B0600070205080204" pitchFamily="34" charset="-128"/>
              </a:rPr>
              <a:t>每数据报 </a:t>
            </a:r>
            <a:r>
              <a:rPr lang="en-US" altLang="zh-CN" sz="2400" dirty="0">
                <a:cs typeface="ＭＳ Ｐゴシック" panose="020B0600070205080204" pitchFamily="34" charset="-128"/>
              </a:rPr>
              <a:t>2 </a:t>
            </a:r>
            <a:r>
              <a:rPr lang="zh-CN" altLang="en-US" sz="2400" dirty="0">
                <a:cs typeface="ＭＳ Ｐゴシック" panose="020B0600070205080204" pitchFamily="34" charset="-128"/>
              </a:rPr>
              <a:t>次总线跨越</a:t>
            </a:r>
            <a:r>
              <a:rPr lang="en-US" altLang="zh-CN" sz="2400" dirty="0">
                <a:cs typeface="ＭＳ Ｐゴシック" panose="020B0600070205080204" pitchFamily="34" charset="-128"/>
              </a:rPr>
              <a:t>)</a:t>
            </a:r>
            <a:endParaRPr lang="en-US" altLang="zh-CN" sz="1800" dirty="0">
              <a:cs typeface="ＭＳ Ｐゴシック" panose="020B0600070205080204" pitchFamily="34" charset="-128"/>
            </a:endParaRPr>
          </a:p>
        </p:txBody>
      </p:sp>
      <p:grpSp>
        <p:nvGrpSpPr>
          <p:cNvPr id="59396" name="Group 42"/>
          <p:cNvGrpSpPr>
            <a:grpSpLocks/>
          </p:cNvGrpSpPr>
          <p:nvPr/>
        </p:nvGrpSpPr>
        <p:grpSpPr bwMode="auto">
          <a:xfrm>
            <a:off x="3084514" y="4032251"/>
            <a:ext cx="6380162" cy="1790700"/>
            <a:chOff x="983" y="2540"/>
            <a:chExt cx="4019" cy="1128"/>
          </a:xfrm>
        </p:grpSpPr>
        <p:sp>
          <p:nvSpPr>
            <p:cNvPr id="59403" name="Rectangle 30"/>
            <p:cNvSpPr>
              <a:spLocks noChangeArrowheads="1"/>
            </p:cNvSpPr>
            <p:nvPr/>
          </p:nvSpPr>
          <p:spPr bwMode="auto">
            <a:xfrm>
              <a:off x="983" y="2542"/>
              <a:ext cx="766" cy="702"/>
            </a:xfrm>
            <a:prstGeom prst="rect">
              <a:avLst/>
            </a:prstGeom>
            <a:solidFill>
              <a:schemeClr val="bg1"/>
            </a:solidFill>
            <a:ln w="28575">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latin typeface="+mn-ea"/>
                <a:ea typeface="+mn-ea"/>
              </a:endParaRPr>
            </a:p>
          </p:txBody>
        </p:sp>
        <p:sp>
          <p:nvSpPr>
            <p:cNvPr id="59404" name="Text Box 31"/>
            <p:cNvSpPr txBox="1">
              <a:spLocks noChangeArrowheads="1"/>
            </p:cNvSpPr>
            <p:nvPr/>
          </p:nvSpPr>
          <p:spPr bwMode="auto">
            <a:xfrm>
              <a:off x="1044" y="2557"/>
              <a:ext cx="601"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zh-CN" altLang="en-US" sz="1800" dirty="0">
                  <a:solidFill>
                    <a:srgbClr val="0000FF"/>
                  </a:solidFill>
                  <a:latin typeface="+mn-ea"/>
                  <a:ea typeface="+mn-ea"/>
                </a:rPr>
                <a:t>输入</a:t>
              </a:r>
              <a:endParaRPr lang="en-US" altLang="zh-CN" sz="1800" dirty="0">
                <a:solidFill>
                  <a:srgbClr val="0000FF"/>
                </a:solidFill>
                <a:latin typeface="+mn-ea"/>
                <a:ea typeface="+mn-ea"/>
              </a:endParaRPr>
            </a:p>
            <a:p>
              <a:pPr algn="ctr">
                <a:lnSpc>
                  <a:spcPct val="90000"/>
                </a:lnSpc>
              </a:pPr>
              <a:r>
                <a:rPr lang="zh-CN" altLang="en-US" sz="1800" dirty="0">
                  <a:solidFill>
                    <a:srgbClr val="0000FF"/>
                  </a:solidFill>
                  <a:latin typeface="+mn-ea"/>
                  <a:ea typeface="+mn-ea"/>
                </a:rPr>
                <a:t>端口</a:t>
              </a:r>
              <a:endParaRPr lang="en-US" altLang="zh-CN" sz="1800" dirty="0">
                <a:solidFill>
                  <a:srgbClr val="0000FF"/>
                </a:solidFill>
                <a:latin typeface="+mn-ea"/>
                <a:ea typeface="+mn-ea"/>
              </a:endParaRPr>
            </a:p>
            <a:p>
              <a:pPr algn="ctr">
                <a:lnSpc>
                  <a:spcPct val="90000"/>
                </a:lnSpc>
              </a:pPr>
              <a:r>
                <a:rPr lang="en-US" altLang="zh-CN" sz="1800" dirty="0">
                  <a:solidFill>
                    <a:srgbClr val="0000FF"/>
                  </a:solidFill>
                  <a:latin typeface="+mn-ea"/>
                  <a:ea typeface="+mn-ea"/>
                </a:rPr>
                <a:t>(</a:t>
              </a:r>
              <a:r>
                <a:rPr lang="zh-CN" altLang="en-US" sz="1800" dirty="0">
                  <a:solidFill>
                    <a:srgbClr val="0000FF"/>
                  </a:solidFill>
                  <a:latin typeface="+mn-ea"/>
                  <a:ea typeface="+mn-ea"/>
                </a:rPr>
                <a:t>例如</a:t>
              </a:r>
              <a:endParaRPr lang="en-US" altLang="zh-CN" sz="1800" dirty="0">
                <a:solidFill>
                  <a:srgbClr val="0000FF"/>
                </a:solidFill>
                <a:latin typeface="+mn-ea"/>
                <a:ea typeface="+mn-ea"/>
              </a:endParaRPr>
            </a:p>
            <a:p>
              <a:pPr algn="ctr">
                <a:lnSpc>
                  <a:spcPct val="90000"/>
                </a:lnSpc>
              </a:pPr>
              <a:r>
                <a:rPr lang="zh-CN" altLang="en-US" sz="1800" dirty="0">
                  <a:solidFill>
                    <a:srgbClr val="0000FF"/>
                  </a:solidFill>
                  <a:latin typeface="+mn-ea"/>
                  <a:ea typeface="+mn-ea"/>
                </a:rPr>
                <a:t>以太网</a:t>
              </a:r>
              <a:r>
                <a:rPr lang="en-US" altLang="zh-CN" sz="1800" dirty="0">
                  <a:solidFill>
                    <a:srgbClr val="0000FF"/>
                  </a:solidFill>
                  <a:latin typeface="+mn-ea"/>
                  <a:ea typeface="+mn-ea"/>
                </a:rPr>
                <a:t>)</a:t>
              </a:r>
            </a:p>
          </p:txBody>
        </p:sp>
        <p:sp>
          <p:nvSpPr>
            <p:cNvPr id="59405" name="Text Box 32"/>
            <p:cNvSpPr txBox="1">
              <a:spLocks noChangeArrowheads="1"/>
            </p:cNvSpPr>
            <p:nvPr/>
          </p:nvSpPr>
          <p:spPr bwMode="auto">
            <a:xfrm>
              <a:off x="2438" y="2773"/>
              <a:ext cx="40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zh-CN" altLang="en-US" sz="1800" dirty="0">
                  <a:solidFill>
                    <a:srgbClr val="0000FF"/>
                  </a:solidFill>
                  <a:latin typeface="+mn-ea"/>
                  <a:ea typeface="+mn-ea"/>
                </a:rPr>
                <a:t>内存</a:t>
              </a:r>
              <a:endParaRPr lang="en-US" altLang="zh-CN" sz="1800" dirty="0">
                <a:solidFill>
                  <a:srgbClr val="0000FF"/>
                </a:solidFill>
                <a:latin typeface="+mn-ea"/>
                <a:ea typeface="+mn-ea"/>
              </a:endParaRPr>
            </a:p>
          </p:txBody>
        </p:sp>
        <p:sp>
          <p:nvSpPr>
            <p:cNvPr id="59406" name="Rectangle 34"/>
            <p:cNvSpPr>
              <a:spLocks noChangeArrowheads="1"/>
            </p:cNvSpPr>
            <p:nvPr/>
          </p:nvSpPr>
          <p:spPr bwMode="auto">
            <a:xfrm>
              <a:off x="2072" y="2542"/>
              <a:ext cx="1173" cy="68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latin typeface="+mn-ea"/>
                <a:ea typeface="+mn-ea"/>
              </a:endParaRPr>
            </a:p>
          </p:txBody>
        </p:sp>
        <p:sp>
          <p:nvSpPr>
            <p:cNvPr id="59407" name="Rectangle 35"/>
            <p:cNvSpPr>
              <a:spLocks noChangeArrowheads="1"/>
            </p:cNvSpPr>
            <p:nvPr/>
          </p:nvSpPr>
          <p:spPr bwMode="auto">
            <a:xfrm>
              <a:off x="3557" y="2540"/>
              <a:ext cx="766" cy="702"/>
            </a:xfrm>
            <a:prstGeom prst="rect">
              <a:avLst/>
            </a:prstGeom>
            <a:solidFill>
              <a:schemeClr val="bg1"/>
            </a:solidFill>
            <a:ln w="28575">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latin typeface="+mn-ea"/>
                <a:ea typeface="+mn-ea"/>
              </a:endParaRPr>
            </a:p>
          </p:txBody>
        </p:sp>
        <p:sp>
          <p:nvSpPr>
            <p:cNvPr id="59408" name="Text Box 36"/>
            <p:cNvSpPr txBox="1">
              <a:spLocks noChangeArrowheads="1"/>
            </p:cNvSpPr>
            <p:nvPr/>
          </p:nvSpPr>
          <p:spPr bwMode="auto">
            <a:xfrm>
              <a:off x="3620" y="2555"/>
              <a:ext cx="601"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zh-CN" altLang="en-US" sz="1800" dirty="0">
                  <a:solidFill>
                    <a:srgbClr val="0000FF"/>
                  </a:solidFill>
                  <a:latin typeface="+mn-ea"/>
                  <a:ea typeface="+mn-ea"/>
                </a:rPr>
                <a:t>输出</a:t>
              </a:r>
              <a:endParaRPr lang="en-US" altLang="zh-CN" sz="1800" dirty="0">
                <a:solidFill>
                  <a:srgbClr val="0000FF"/>
                </a:solidFill>
                <a:latin typeface="+mn-ea"/>
                <a:ea typeface="+mn-ea"/>
              </a:endParaRPr>
            </a:p>
            <a:p>
              <a:pPr algn="ctr">
                <a:lnSpc>
                  <a:spcPct val="90000"/>
                </a:lnSpc>
              </a:pPr>
              <a:r>
                <a:rPr lang="zh-CN" altLang="en-US" sz="1800" dirty="0">
                  <a:solidFill>
                    <a:srgbClr val="0000FF"/>
                  </a:solidFill>
                  <a:latin typeface="+mn-ea"/>
                  <a:ea typeface="+mn-ea"/>
                </a:rPr>
                <a:t>端口</a:t>
              </a:r>
              <a:endParaRPr lang="en-US" altLang="zh-CN" sz="1800" dirty="0">
                <a:solidFill>
                  <a:srgbClr val="0000FF"/>
                </a:solidFill>
                <a:latin typeface="+mn-ea"/>
                <a:ea typeface="+mn-ea"/>
              </a:endParaRPr>
            </a:p>
            <a:p>
              <a:pPr algn="ctr">
                <a:lnSpc>
                  <a:spcPct val="90000"/>
                </a:lnSpc>
              </a:pPr>
              <a:r>
                <a:rPr lang="en-US" altLang="zh-CN" sz="1800" dirty="0">
                  <a:solidFill>
                    <a:srgbClr val="0000FF"/>
                  </a:solidFill>
                  <a:latin typeface="+mn-ea"/>
                  <a:ea typeface="+mn-ea"/>
                </a:rPr>
                <a:t>(</a:t>
              </a:r>
              <a:r>
                <a:rPr lang="zh-CN" altLang="en-US" sz="1800" dirty="0">
                  <a:solidFill>
                    <a:srgbClr val="0000FF"/>
                  </a:solidFill>
                  <a:latin typeface="+mn-ea"/>
                  <a:ea typeface="+mn-ea"/>
                </a:rPr>
                <a:t>例如</a:t>
              </a:r>
              <a:endParaRPr lang="en-US" altLang="zh-CN" sz="1800" dirty="0">
                <a:solidFill>
                  <a:srgbClr val="0000FF"/>
                </a:solidFill>
                <a:latin typeface="+mn-ea"/>
                <a:ea typeface="+mn-ea"/>
              </a:endParaRPr>
            </a:p>
            <a:p>
              <a:pPr algn="ctr">
                <a:lnSpc>
                  <a:spcPct val="90000"/>
                </a:lnSpc>
              </a:pPr>
              <a:r>
                <a:rPr lang="zh-CN" altLang="en-US" sz="1800" dirty="0">
                  <a:solidFill>
                    <a:srgbClr val="0000FF"/>
                  </a:solidFill>
                  <a:latin typeface="+mn-ea"/>
                  <a:ea typeface="+mn-ea"/>
                </a:rPr>
                <a:t>以太网</a:t>
              </a:r>
              <a:r>
                <a:rPr lang="en-US" altLang="zh-CN" sz="1800" dirty="0">
                  <a:solidFill>
                    <a:srgbClr val="0000FF"/>
                  </a:solidFill>
                  <a:latin typeface="+mn-ea"/>
                  <a:ea typeface="+mn-ea"/>
                </a:rPr>
                <a:t>)</a:t>
              </a:r>
            </a:p>
          </p:txBody>
        </p:sp>
        <p:sp>
          <p:nvSpPr>
            <p:cNvPr id="59409" name="Line 37"/>
            <p:cNvSpPr>
              <a:spLocks noChangeShapeType="1"/>
            </p:cNvSpPr>
            <p:nvPr/>
          </p:nvSpPr>
          <p:spPr bwMode="auto">
            <a:xfrm>
              <a:off x="983" y="3561"/>
              <a:ext cx="33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latin typeface="+mn-ea"/>
              </a:endParaRPr>
            </a:p>
          </p:txBody>
        </p:sp>
        <p:sp>
          <p:nvSpPr>
            <p:cNvPr id="59410" name="Line 38"/>
            <p:cNvSpPr>
              <a:spLocks noChangeShapeType="1"/>
            </p:cNvSpPr>
            <p:nvPr/>
          </p:nvSpPr>
          <p:spPr bwMode="auto">
            <a:xfrm>
              <a:off x="1370" y="3252"/>
              <a:ext cx="0" cy="31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latin typeface="+mn-ea"/>
              </a:endParaRPr>
            </a:p>
          </p:txBody>
        </p:sp>
        <p:sp>
          <p:nvSpPr>
            <p:cNvPr id="59411" name="Line 39"/>
            <p:cNvSpPr>
              <a:spLocks noChangeShapeType="1"/>
            </p:cNvSpPr>
            <p:nvPr/>
          </p:nvSpPr>
          <p:spPr bwMode="auto">
            <a:xfrm>
              <a:off x="3939" y="3242"/>
              <a:ext cx="0" cy="31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latin typeface="+mn-ea"/>
              </a:endParaRPr>
            </a:p>
          </p:txBody>
        </p:sp>
        <p:sp>
          <p:nvSpPr>
            <p:cNvPr id="59412" name="Line 40"/>
            <p:cNvSpPr>
              <a:spLocks noChangeShapeType="1"/>
            </p:cNvSpPr>
            <p:nvPr/>
          </p:nvSpPr>
          <p:spPr bwMode="auto">
            <a:xfrm>
              <a:off x="2665" y="3240"/>
              <a:ext cx="0" cy="31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latin typeface="+mn-ea"/>
              </a:endParaRPr>
            </a:p>
          </p:txBody>
        </p:sp>
        <p:sp>
          <p:nvSpPr>
            <p:cNvPr id="59413" name="Text Box 41"/>
            <p:cNvSpPr txBox="1">
              <a:spLocks noChangeArrowheads="1"/>
            </p:cNvSpPr>
            <p:nvPr/>
          </p:nvSpPr>
          <p:spPr bwMode="auto">
            <a:xfrm>
              <a:off x="4304" y="3435"/>
              <a:ext cx="69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a:r>
                <a:rPr lang="en-US" altLang="zh-CN" sz="1800" dirty="0" err="1">
                  <a:solidFill>
                    <a:srgbClr val="0000FF"/>
                  </a:solidFill>
                  <a:latin typeface="+mn-ea"/>
                  <a:ea typeface="+mn-ea"/>
                </a:rPr>
                <a:t>系统总线</a:t>
              </a:r>
              <a:endParaRPr lang="en-US" altLang="zh-CN" sz="1800" dirty="0">
                <a:solidFill>
                  <a:srgbClr val="0000FF"/>
                </a:solidFill>
                <a:latin typeface="+mn-ea"/>
                <a:ea typeface="+mn-ea"/>
              </a:endParaRPr>
            </a:p>
          </p:txBody>
        </p:sp>
      </p:grpSp>
      <p:pic>
        <p:nvPicPr>
          <p:cNvPr id="59397" name="Picture 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49538" y="4225926"/>
            <a:ext cx="5334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8" name="Picture 4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8338" y="4189413"/>
            <a:ext cx="533400"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7293" name="Rectangle 45"/>
          <p:cNvSpPr>
            <a:spLocks noChangeArrowheads="1"/>
          </p:cNvSpPr>
          <p:nvPr/>
        </p:nvSpPr>
        <p:spPr bwMode="auto">
          <a:xfrm>
            <a:off x="1901826" y="4460875"/>
            <a:ext cx="434975" cy="22225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latin typeface="+mn-ea"/>
              <a:ea typeface="+mn-ea"/>
            </a:endParaRPr>
          </a:p>
        </p:txBody>
      </p:sp>
      <p:sp>
        <p:nvSpPr>
          <p:cNvPr id="437294" name="Rectangle 46"/>
          <p:cNvSpPr>
            <a:spLocks noChangeArrowheads="1"/>
          </p:cNvSpPr>
          <p:nvPr/>
        </p:nvSpPr>
        <p:spPr bwMode="auto">
          <a:xfrm>
            <a:off x="1914525" y="4470401"/>
            <a:ext cx="446088" cy="2127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latin typeface="+mn-ea"/>
              <a:ea typeface="+mn-ea"/>
            </a:endParaRPr>
          </a:p>
        </p:txBody>
      </p:sp>
      <p:sp>
        <p:nvSpPr>
          <p:cNvPr id="23" name="Rectangle 7"/>
          <p:cNvSpPr txBox="1">
            <a:spLocks noChangeArrowheads="1"/>
          </p:cNvSpPr>
          <p:nvPr/>
        </p:nvSpPr>
        <p:spPr>
          <a:xfrm>
            <a:off x="9480376"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 What's  </a:t>
            </a:r>
            <a:r>
              <a:rPr lang="en-US" altLang="zh-CN" sz="1200" dirty="0">
                <a:solidFill>
                  <a:srgbClr val="FF0000"/>
                </a:solidFill>
                <a:cs typeface="Arial" panose="020B0604020202020204" pitchFamily="34" charset="0"/>
              </a:rPr>
              <a:t>inside a router</a:t>
            </a:r>
          </a:p>
        </p:txBody>
      </p:sp>
      <p:sp>
        <p:nvSpPr>
          <p:cNvPr id="22" name="Rectangle 7"/>
          <p:cNvSpPr txBox="1">
            <a:spLocks noChangeArrowheads="1"/>
          </p:cNvSpPr>
          <p:nvPr/>
        </p:nvSpPr>
        <p:spPr>
          <a:xfrm>
            <a:off x="5231905" y="6624784"/>
            <a:ext cx="2088231"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4.2.2 Switching </a:t>
            </a:r>
          </a:p>
        </p:txBody>
      </p:sp>
    </p:spTree>
    <p:extLst>
      <p:ext uri="{BB962C8B-B14F-4D97-AF65-F5344CB8AC3E}">
        <p14:creationId xmlns:p14="http://schemas.microsoft.com/office/powerpoint/2010/main" val="16635937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1.875E-6 3.33333E-6 L 0.13229 3.33333E-6 L 0.13633 0.13495 L 0.31432 0.13495 L 0.31432 0.04074 " pathEditMode="relative" rAng="0" ptsTypes="AAAAA">
                                      <p:cBhvr>
                                        <p:cTn id="6" dur="2000" fill="hold"/>
                                        <p:tgtEl>
                                          <p:spTgt spid="437293"/>
                                        </p:tgtEl>
                                        <p:attrNameLst>
                                          <p:attrName>ppt_x</p:attrName>
                                          <p:attrName>ppt_y</p:attrName>
                                        </p:attrNameLst>
                                      </p:cBhvr>
                                      <p:rCtr x="15716" y="6736"/>
                                    </p:animMotion>
                                  </p:childTnLst>
                                </p:cTn>
                              </p:par>
                            </p:childTnLst>
                          </p:cTn>
                        </p:par>
                        <p:par>
                          <p:cTn id="7" fill="hold" nodeType="afterGroup">
                            <p:stCondLst>
                              <p:cond delay="2000"/>
                            </p:stCondLst>
                            <p:childTnLst>
                              <p:par>
                                <p:cTn id="8" presetID="9" presetClass="entr" presetSubtype="0" fill="hold" grpId="0" nodeType="afterEffect">
                                  <p:stCondLst>
                                    <p:cond delay="0"/>
                                  </p:stCondLst>
                                  <p:childTnLst>
                                    <p:set>
                                      <p:cBhvr>
                                        <p:cTn id="9" dur="1" fill="hold">
                                          <p:stCondLst>
                                            <p:cond delay="0"/>
                                          </p:stCondLst>
                                        </p:cTn>
                                        <p:tgtEl>
                                          <p:spTgt spid="437294"/>
                                        </p:tgtEl>
                                        <p:attrNameLst>
                                          <p:attrName>style.visibility</p:attrName>
                                        </p:attrNameLst>
                                      </p:cBhvr>
                                      <p:to>
                                        <p:strVal val="visible"/>
                                      </p:to>
                                    </p:set>
                                    <p:animEffect transition="in" filter="dissolve">
                                      <p:cBhvr>
                                        <p:cTn id="10" dur="500"/>
                                        <p:tgtEl>
                                          <p:spTgt spid="437294"/>
                                        </p:tgtEl>
                                      </p:cBhvr>
                                    </p:animEffect>
                                  </p:childTnLst>
                                </p:cTn>
                              </p:par>
                            </p:childTnLst>
                          </p:cTn>
                        </p:par>
                        <p:par>
                          <p:cTn id="11" fill="hold" nodeType="afterGroup">
                            <p:stCondLst>
                              <p:cond delay="2500"/>
                            </p:stCondLst>
                            <p:childTnLst>
                              <p:par>
                                <p:cTn id="12" presetID="0" presetClass="path" presetSubtype="0" accel="50000" decel="50000" fill="hold" grpId="1" nodeType="afterEffect">
                                  <p:stCondLst>
                                    <p:cond delay="0"/>
                                  </p:stCondLst>
                                  <p:childTnLst>
                                    <p:animMotion origin="layout" path="M -4.16667E-7 -1.11111E-6 L 0.125 -1.11111E-6 L 0.12773 0.1382 L 0.26107 0.13588 L 0.26016 0.03843 " pathEditMode="relative" rAng="0" ptsTypes="AAAAA">
                                      <p:cBhvr>
                                        <p:cTn id="13" dur="2000" fill="hold"/>
                                        <p:tgtEl>
                                          <p:spTgt spid="437294"/>
                                        </p:tgtEl>
                                        <p:attrNameLst>
                                          <p:attrName>ppt_x</p:attrName>
                                          <p:attrName>ppt_y</p:attrName>
                                        </p:attrNameLst>
                                      </p:cBhvr>
                                      <p:rCtr x="13047" y="6898"/>
                                    </p:animMotion>
                                  </p:childTnLst>
                                </p:cTn>
                              </p:par>
                            </p:childTnLst>
                          </p:cTn>
                        </p:par>
                      </p:childTnLst>
                    </p:cTn>
                  </p:par>
                  <p:par>
                    <p:cTn id="14" fill="hold" nodeType="clickPar">
                      <p:stCondLst>
                        <p:cond delay="indefinite"/>
                      </p:stCondLst>
                      <p:childTnLst>
                        <p:par>
                          <p:cTn id="15" fill="hold" nodeType="withGroup">
                            <p:stCondLst>
                              <p:cond delay="0"/>
                            </p:stCondLst>
                            <p:childTnLst>
                              <p:par>
                                <p:cTn id="16" presetID="0" presetClass="path" presetSubtype="0" accel="50000" decel="50000" fill="hold" grpId="1" nodeType="clickEffect">
                                  <p:stCondLst>
                                    <p:cond delay="0"/>
                                  </p:stCondLst>
                                  <p:childTnLst>
                                    <p:animMotion origin="layout" path="M 0.31432 0.04074 L 0.32995 0.04074 L 0.32995 0.12847 L 0.52643 0.12361 L 0.5276 -0.00162 L 0.68646 -0.00162 " pathEditMode="relative" rAng="0" ptsTypes="AAAAAA">
                                      <p:cBhvr>
                                        <p:cTn id="17" dur="2000" fill="hold"/>
                                        <p:tgtEl>
                                          <p:spTgt spid="437293"/>
                                        </p:tgtEl>
                                        <p:attrNameLst>
                                          <p:attrName>ppt_x</p:attrName>
                                          <p:attrName>ppt_y</p:attrName>
                                        </p:attrNameLst>
                                      </p:cBhvr>
                                      <p:rCtr x="18607" y="2269"/>
                                    </p:animMotion>
                                  </p:childTnLst>
                                </p:cTn>
                              </p:par>
                            </p:childTnLst>
                          </p:cTn>
                        </p:par>
                        <p:par>
                          <p:cTn id="18" fill="hold" nodeType="afterGroup">
                            <p:stCondLst>
                              <p:cond delay="2000"/>
                            </p:stCondLst>
                            <p:childTnLst>
                              <p:par>
                                <p:cTn id="19" presetID="9" presetClass="exit" presetSubtype="0" fill="hold" grpId="2" nodeType="afterEffect">
                                  <p:stCondLst>
                                    <p:cond delay="0"/>
                                  </p:stCondLst>
                                  <p:childTnLst>
                                    <p:animEffect transition="out" filter="dissolve">
                                      <p:cBhvr>
                                        <p:cTn id="20" dur="500"/>
                                        <p:tgtEl>
                                          <p:spTgt spid="437293"/>
                                        </p:tgtEl>
                                      </p:cBhvr>
                                    </p:animEffect>
                                    <p:set>
                                      <p:cBhvr>
                                        <p:cTn id="21" dur="1" fill="hold">
                                          <p:stCondLst>
                                            <p:cond delay="499"/>
                                          </p:stCondLst>
                                        </p:cTn>
                                        <p:tgtEl>
                                          <p:spTgt spid="43729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93" grpId="0" animBg="1"/>
      <p:bldP spid="437293" grpId="1" animBg="1"/>
      <p:bldP spid="437293" grpId="2" animBg="1"/>
      <p:bldP spid="437294" grpId="0" animBg="1"/>
      <p:bldP spid="437294"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p:cNvSpPr>
            <a:spLocks noGrp="1" noChangeArrowheads="1"/>
          </p:cNvSpPr>
          <p:nvPr>
            <p:ph type="title"/>
          </p:nvPr>
        </p:nvSpPr>
        <p:spPr>
          <a:xfrm>
            <a:off x="4667212" y="333302"/>
            <a:ext cx="3217615" cy="685800"/>
          </a:xfrm>
        </p:spPr>
        <p:txBody>
          <a:bodyPr>
            <a:noAutofit/>
          </a:bodyPr>
          <a:lstStyle/>
          <a:p>
            <a:pPr algn="ctr"/>
            <a:r>
              <a:rPr lang="zh-CN" altLang="en-US" dirty="0"/>
              <a:t>经总线交换</a:t>
            </a:r>
            <a:endParaRPr lang="en-US" altLang="zh-CN" dirty="0"/>
          </a:p>
        </p:txBody>
      </p:sp>
      <p:sp>
        <p:nvSpPr>
          <p:cNvPr id="26630" name="Rectangle 7"/>
          <p:cNvSpPr>
            <a:spLocks noGrp="1" noChangeArrowheads="1"/>
          </p:cNvSpPr>
          <p:nvPr>
            <p:ph type="body" idx="1"/>
          </p:nvPr>
        </p:nvSpPr>
        <p:spPr>
          <a:xfrm>
            <a:off x="2155825" y="1530350"/>
            <a:ext cx="5608638" cy="4071938"/>
          </a:xfrm>
        </p:spPr>
        <p:txBody>
          <a:bodyPr>
            <a:noAutofit/>
          </a:bodyPr>
          <a:lstStyle/>
          <a:p>
            <a:pPr>
              <a:defRPr/>
            </a:pPr>
            <a:r>
              <a:rPr lang="zh-CN" altLang="en-US" dirty="0"/>
              <a:t>数据报通过共享总线从输入端口存储器传到输出端口存储器</a:t>
            </a:r>
            <a:endParaRPr lang="en-US" dirty="0">
              <a:cs typeface="+mn-cs"/>
            </a:endParaRPr>
          </a:p>
          <a:p>
            <a:pPr>
              <a:defRPr/>
            </a:pPr>
            <a:r>
              <a:rPr lang="zh-CN" altLang="en-US" dirty="0">
                <a:solidFill>
                  <a:srgbClr val="CC0000"/>
                </a:solidFill>
              </a:rPr>
              <a:t>总线争用</a:t>
            </a:r>
            <a:r>
              <a:rPr lang="en-US" dirty="0">
                <a:solidFill>
                  <a:srgbClr val="CC0000"/>
                </a:solidFill>
                <a:cs typeface="+mn-cs"/>
              </a:rPr>
              <a:t>:</a:t>
            </a:r>
            <a:r>
              <a:rPr lang="en-US" dirty="0">
                <a:cs typeface="+mn-cs"/>
              </a:rPr>
              <a:t>  </a:t>
            </a:r>
            <a:r>
              <a:rPr lang="zh-CN" altLang="en-US" dirty="0"/>
              <a:t>交换速度受总线带宽限制</a:t>
            </a:r>
            <a:endParaRPr lang="en-US" dirty="0">
              <a:ea typeface="ＭＳ Ｐゴシック" panose="020B0600070205080204" pitchFamily="34" charset="-128"/>
              <a:cs typeface="ＭＳ Ｐゴシック" panose="020B0600070205080204" pitchFamily="34" charset="-128"/>
            </a:endParaRPr>
          </a:p>
          <a:p>
            <a:pPr>
              <a:defRPr/>
            </a:pPr>
            <a:r>
              <a:rPr lang="en-US" dirty="0">
                <a:cs typeface="+mn-cs"/>
              </a:rPr>
              <a:t>32 Gbps </a:t>
            </a:r>
            <a:r>
              <a:rPr lang="zh-CN" altLang="en-US" dirty="0">
                <a:cs typeface="+mn-cs"/>
              </a:rPr>
              <a:t>总线</a:t>
            </a:r>
            <a:r>
              <a:rPr lang="en-US" dirty="0">
                <a:cs typeface="+mn-cs"/>
              </a:rPr>
              <a:t>, Cisco 5600: </a:t>
            </a:r>
            <a:r>
              <a:rPr lang="zh-CN" altLang="en-US" dirty="0"/>
              <a:t>对接入</a:t>
            </a:r>
            <a:r>
              <a:rPr lang="en-US" altLang="zh-CN" dirty="0" err="1"/>
              <a:t>和企业路由器</a:t>
            </a:r>
            <a:r>
              <a:rPr lang="zh-CN" altLang="en-US" dirty="0"/>
              <a:t>来说</a:t>
            </a:r>
            <a:r>
              <a:rPr lang="en-US" altLang="zh-CN" dirty="0" err="1"/>
              <a:t>速度足够</a:t>
            </a:r>
            <a:endParaRPr lang="en-US" dirty="0">
              <a:ea typeface="ＭＳ Ｐゴシック" panose="020B0600070205080204" pitchFamily="34" charset="-128"/>
              <a:cs typeface="ＭＳ Ｐゴシック" panose="020B0600070205080204" pitchFamily="34" charset="-128"/>
            </a:endParaRPr>
          </a:p>
        </p:txBody>
      </p:sp>
      <p:grpSp>
        <p:nvGrpSpPr>
          <p:cNvPr id="60420" name="Group 8"/>
          <p:cNvGrpSpPr>
            <a:grpSpLocks/>
          </p:cNvGrpSpPr>
          <p:nvPr/>
        </p:nvGrpSpPr>
        <p:grpSpPr bwMode="auto">
          <a:xfrm>
            <a:off x="7932739" y="2435225"/>
            <a:ext cx="890587" cy="215900"/>
            <a:chOff x="876" y="2800"/>
            <a:chExt cx="642" cy="175"/>
          </a:xfrm>
        </p:grpSpPr>
        <p:sp>
          <p:nvSpPr>
            <p:cNvPr id="60456" name="Rectangle 9"/>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0457" name="Rectangle 10"/>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0458" name="Rectangle 11"/>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0459" name="Rectangle 12"/>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0460" name="Line 13"/>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0421" name="Group 14"/>
          <p:cNvGrpSpPr>
            <a:grpSpLocks/>
          </p:cNvGrpSpPr>
          <p:nvPr/>
        </p:nvGrpSpPr>
        <p:grpSpPr bwMode="auto">
          <a:xfrm>
            <a:off x="7931150" y="2830513"/>
            <a:ext cx="890588" cy="215900"/>
            <a:chOff x="876" y="2800"/>
            <a:chExt cx="642" cy="175"/>
          </a:xfrm>
        </p:grpSpPr>
        <p:sp>
          <p:nvSpPr>
            <p:cNvPr id="60451" name="Rectangle 15"/>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0452" name="Rectangle 16"/>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0453" name="Rectangle 17"/>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0454" name="Rectangle 18"/>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0455" name="Line 19"/>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0422" name="Group 20"/>
          <p:cNvGrpSpPr>
            <a:grpSpLocks/>
          </p:cNvGrpSpPr>
          <p:nvPr/>
        </p:nvGrpSpPr>
        <p:grpSpPr bwMode="auto">
          <a:xfrm>
            <a:off x="7926389" y="3257550"/>
            <a:ext cx="890587" cy="215900"/>
            <a:chOff x="876" y="2800"/>
            <a:chExt cx="642" cy="175"/>
          </a:xfrm>
        </p:grpSpPr>
        <p:sp>
          <p:nvSpPr>
            <p:cNvPr id="60446" name="Rectangle 21"/>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0447" name="Rectangle 22"/>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0448" name="Rectangle 23"/>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0449" name="Rectangle 24"/>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0450" name="Line 25"/>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60423" name="Line 26"/>
          <p:cNvSpPr>
            <a:spLocks noChangeShapeType="1"/>
          </p:cNvSpPr>
          <p:nvPr/>
        </p:nvSpPr>
        <p:spPr bwMode="auto">
          <a:xfrm>
            <a:off x="8834438" y="2438400"/>
            <a:ext cx="0" cy="100330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60424" name="Group 27"/>
          <p:cNvGrpSpPr>
            <a:grpSpLocks/>
          </p:cNvGrpSpPr>
          <p:nvPr/>
        </p:nvGrpSpPr>
        <p:grpSpPr bwMode="auto">
          <a:xfrm>
            <a:off x="8888414" y="2422525"/>
            <a:ext cx="890587" cy="215900"/>
            <a:chOff x="455" y="3463"/>
            <a:chExt cx="561" cy="136"/>
          </a:xfrm>
        </p:grpSpPr>
        <p:sp>
          <p:nvSpPr>
            <p:cNvPr id="60441" name="Rectangle 28"/>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0442" name="Rectangle 29"/>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0443" name="Rectangle 30"/>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0444" name="Rectangle 31"/>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0445" name="Line 32"/>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0425" name="Group 33"/>
          <p:cNvGrpSpPr>
            <a:grpSpLocks/>
          </p:cNvGrpSpPr>
          <p:nvPr/>
        </p:nvGrpSpPr>
        <p:grpSpPr bwMode="auto">
          <a:xfrm>
            <a:off x="8893175" y="2814638"/>
            <a:ext cx="890588" cy="215900"/>
            <a:chOff x="455" y="3463"/>
            <a:chExt cx="561" cy="136"/>
          </a:xfrm>
        </p:grpSpPr>
        <p:sp>
          <p:nvSpPr>
            <p:cNvPr id="60436" name="Rectangle 34"/>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0437" name="Rectangle 35"/>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0438" name="Rectangle 36"/>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0439" name="Rectangle 37"/>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0440" name="Line 38"/>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0426" name="Group 39"/>
          <p:cNvGrpSpPr>
            <a:grpSpLocks/>
          </p:cNvGrpSpPr>
          <p:nvPr/>
        </p:nvGrpSpPr>
        <p:grpSpPr bwMode="auto">
          <a:xfrm>
            <a:off x="8888414" y="3241675"/>
            <a:ext cx="890587" cy="215900"/>
            <a:chOff x="455" y="3463"/>
            <a:chExt cx="561" cy="136"/>
          </a:xfrm>
        </p:grpSpPr>
        <p:sp>
          <p:nvSpPr>
            <p:cNvPr id="60431" name="Rectangle 40"/>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0432" name="Rectangle 41"/>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0433" name="Rectangle 42"/>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0434" name="Rectangle 43"/>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0435" name="Line 44"/>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60427" name="Text Box 45"/>
          <p:cNvSpPr txBox="1">
            <a:spLocks noChangeArrowheads="1"/>
          </p:cNvSpPr>
          <p:nvPr/>
        </p:nvSpPr>
        <p:spPr bwMode="auto">
          <a:xfrm>
            <a:off x="8570914" y="3678238"/>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dirty="0">
                <a:solidFill>
                  <a:srgbClr val="0000FF"/>
                </a:solidFill>
                <a:latin typeface="+mn-ea"/>
                <a:ea typeface="+mn-ea"/>
              </a:rPr>
              <a:t>总线</a:t>
            </a:r>
            <a:endParaRPr lang="en-US" altLang="zh-CN" dirty="0">
              <a:solidFill>
                <a:srgbClr val="0000FF"/>
              </a:solidFill>
              <a:latin typeface="+mn-ea"/>
              <a:ea typeface="+mn-ea"/>
            </a:endParaRPr>
          </a:p>
        </p:txBody>
      </p:sp>
      <p:sp>
        <p:nvSpPr>
          <p:cNvPr id="60428" name="Freeform 46"/>
          <p:cNvSpPr>
            <a:spLocks/>
          </p:cNvSpPr>
          <p:nvPr/>
        </p:nvSpPr>
        <p:spPr bwMode="auto">
          <a:xfrm>
            <a:off x="7926388" y="2463800"/>
            <a:ext cx="2006600" cy="400050"/>
          </a:xfrm>
          <a:custGeom>
            <a:avLst/>
            <a:gdLst>
              <a:gd name="T0" fmla="*/ 0 w 1264"/>
              <a:gd name="T1" fmla="*/ 2147483647 h 252"/>
              <a:gd name="T2" fmla="*/ 2147483647 w 1264"/>
              <a:gd name="T3" fmla="*/ 0 h 252"/>
              <a:gd name="T4" fmla="*/ 2147483647 w 1264"/>
              <a:gd name="T5" fmla="*/ 2147483647 h 252"/>
              <a:gd name="T6" fmla="*/ 2147483647 w 1264"/>
              <a:gd name="T7" fmla="*/ 2147483647 h 252"/>
              <a:gd name="T8" fmla="*/ 0 60000 65536"/>
              <a:gd name="T9" fmla="*/ 0 60000 65536"/>
              <a:gd name="T10" fmla="*/ 0 60000 65536"/>
              <a:gd name="T11" fmla="*/ 0 60000 65536"/>
              <a:gd name="T12" fmla="*/ 0 w 1264"/>
              <a:gd name="T13" fmla="*/ 0 h 252"/>
              <a:gd name="T14" fmla="*/ 1264 w 1264"/>
              <a:gd name="T15" fmla="*/ 252 h 252"/>
            </a:gdLst>
            <a:ahLst/>
            <a:cxnLst>
              <a:cxn ang="T8">
                <a:pos x="T0" y="T1"/>
              </a:cxn>
              <a:cxn ang="T9">
                <a:pos x="T2" y="T3"/>
              </a:cxn>
              <a:cxn ang="T10">
                <a:pos x="T4" y="T5"/>
              </a:cxn>
              <a:cxn ang="T11">
                <a:pos x="T6" y="T7"/>
              </a:cxn>
            </a:cxnLst>
            <a:rect l="T12" t="T13" r="T14" b="T15"/>
            <a:pathLst>
              <a:path w="1264" h="252">
                <a:moveTo>
                  <a:pt x="0" y="2"/>
                </a:moveTo>
                <a:lnTo>
                  <a:pt x="622" y="0"/>
                </a:lnTo>
                <a:lnTo>
                  <a:pt x="616" y="246"/>
                </a:lnTo>
                <a:lnTo>
                  <a:pt x="1264" y="252"/>
                </a:lnTo>
              </a:path>
            </a:pathLst>
          </a:custGeom>
          <a:noFill/>
          <a:ln w="38100" cap="flat" cmpd="sng">
            <a:solidFill>
              <a:schemeClr val="accent6">
                <a:lumMod val="60000"/>
                <a:lumOff val="40000"/>
              </a:schemeClr>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6" name="Rectangle 7"/>
          <p:cNvSpPr txBox="1">
            <a:spLocks noChangeArrowheads="1"/>
          </p:cNvSpPr>
          <p:nvPr/>
        </p:nvSpPr>
        <p:spPr>
          <a:xfrm>
            <a:off x="9480376"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 What's  </a:t>
            </a:r>
            <a:r>
              <a:rPr lang="en-US" altLang="zh-CN" sz="1200" dirty="0">
                <a:solidFill>
                  <a:srgbClr val="FF0000"/>
                </a:solidFill>
                <a:cs typeface="Arial" panose="020B0604020202020204" pitchFamily="34" charset="0"/>
              </a:rPr>
              <a:t>inside a router</a:t>
            </a:r>
          </a:p>
        </p:txBody>
      </p:sp>
      <p:sp>
        <p:nvSpPr>
          <p:cNvPr id="45" name="Rectangle 7"/>
          <p:cNvSpPr txBox="1">
            <a:spLocks noChangeArrowheads="1"/>
          </p:cNvSpPr>
          <p:nvPr/>
        </p:nvSpPr>
        <p:spPr>
          <a:xfrm>
            <a:off x="5231905" y="6624784"/>
            <a:ext cx="2088231"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4.2.2 Switching </a:t>
            </a:r>
          </a:p>
        </p:txBody>
      </p:sp>
    </p:spTree>
    <p:extLst>
      <p:ext uri="{BB962C8B-B14F-4D97-AF65-F5344CB8AC3E}">
        <p14:creationId xmlns:p14="http://schemas.microsoft.com/office/powerpoint/2010/main" val="2119299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a:xfrm>
            <a:off x="3951090" y="249455"/>
            <a:ext cx="4284216" cy="854075"/>
          </a:xfrm>
        </p:spPr>
        <p:txBody>
          <a:bodyPr>
            <a:normAutofit/>
          </a:bodyPr>
          <a:lstStyle/>
          <a:p>
            <a:pPr algn="ctr">
              <a:defRPr/>
            </a:pPr>
            <a:r>
              <a:rPr lang="zh-CN" altLang="en-US" dirty="0"/>
              <a:t>经互连线网络交换</a:t>
            </a:r>
            <a:endParaRPr lang="en-US" dirty="0"/>
          </a:p>
        </p:txBody>
      </p:sp>
      <p:sp>
        <p:nvSpPr>
          <p:cNvPr id="27654" name="Rectangle 3"/>
          <p:cNvSpPr>
            <a:spLocks noGrp="1" noChangeArrowheads="1"/>
          </p:cNvSpPr>
          <p:nvPr>
            <p:ph type="body" idx="1"/>
          </p:nvPr>
        </p:nvSpPr>
        <p:spPr>
          <a:xfrm>
            <a:off x="1911351" y="1325563"/>
            <a:ext cx="5934075" cy="4411662"/>
          </a:xfrm>
        </p:spPr>
        <p:txBody>
          <a:bodyPr>
            <a:normAutofit/>
          </a:bodyPr>
          <a:lstStyle/>
          <a:p>
            <a:pPr>
              <a:lnSpc>
                <a:spcPct val="120000"/>
              </a:lnSpc>
              <a:defRPr/>
            </a:pPr>
            <a:r>
              <a:rPr lang="zh-CN" altLang="en-US" dirty="0"/>
              <a:t>克服总线带宽限制</a:t>
            </a:r>
            <a:endParaRPr lang="en-US" sz="3000" dirty="0">
              <a:ea typeface="ＭＳ Ｐゴシック" panose="020B0600070205080204" pitchFamily="34" charset="-128"/>
              <a:cs typeface="ＭＳ Ｐゴシック" panose="020B0600070205080204" pitchFamily="34" charset="-128"/>
            </a:endParaRPr>
          </a:p>
          <a:p>
            <a:pPr>
              <a:lnSpc>
                <a:spcPct val="120000"/>
              </a:lnSpc>
              <a:defRPr/>
            </a:pPr>
            <a:r>
              <a:rPr lang="zh-CN" altLang="en-US" dirty="0">
                <a:cs typeface="+mn-cs"/>
              </a:rPr>
              <a:t>榕树网络</a:t>
            </a:r>
            <a:r>
              <a:rPr lang="en-US" dirty="0">
                <a:cs typeface="+mn-cs"/>
              </a:rPr>
              <a:t>, </a:t>
            </a:r>
            <a:r>
              <a:rPr lang="zh-CN" altLang="en-US" dirty="0">
                <a:cs typeface="+mn-cs"/>
              </a:rPr>
              <a:t>纵横交叉式</a:t>
            </a:r>
            <a:r>
              <a:rPr lang="en-US" dirty="0">
                <a:cs typeface="+mn-cs"/>
              </a:rPr>
              <a:t>, </a:t>
            </a:r>
            <a:r>
              <a:rPr lang="zh-CN" altLang="en-US" dirty="0">
                <a:cs typeface="+mn-cs"/>
              </a:rPr>
              <a:t>其它</a:t>
            </a:r>
            <a:r>
              <a:rPr lang="zh-CN" altLang="en-US" dirty="0"/>
              <a:t>最初为连接多处理器开发的互连线网络</a:t>
            </a:r>
            <a:endParaRPr lang="en-US" sz="3000" dirty="0">
              <a:ea typeface="ＭＳ Ｐゴシック" panose="020B0600070205080204" pitchFamily="34" charset="-128"/>
              <a:cs typeface="ＭＳ Ｐゴシック" panose="020B0600070205080204" pitchFamily="34" charset="-128"/>
            </a:endParaRPr>
          </a:p>
          <a:p>
            <a:pPr>
              <a:lnSpc>
                <a:spcPct val="110000"/>
              </a:lnSpc>
              <a:defRPr/>
            </a:pPr>
            <a:r>
              <a:rPr lang="en-US" altLang="zh-CN" dirty="0" err="1"/>
              <a:t>高级设计</a:t>
            </a:r>
            <a:r>
              <a:rPr lang="en-US" altLang="zh-CN" dirty="0"/>
              <a:t> </a:t>
            </a:r>
            <a:r>
              <a:rPr lang="en-US" dirty="0">
                <a:cs typeface="+mn-cs"/>
              </a:rPr>
              <a:t>: </a:t>
            </a:r>
            <a:r>
              <a:rPr lang="en-US" altLang="zh-CN" dirty="0" err="1"/>
              <a:t>将数据报分割成固定长度的</a:t>
            </a:r>
            <a:r>
              <a:rPr lang="zh-CN" altLang="en-US" dirty="0"/>
              <a:t>块</a:t>
            </a:r>
            <a:r>
              <a:rPr lang="en-US" altLang="zh-CN" dirty="0"/>
              <a:t>，</a:t>
            </a:r>
            <a:r>
              <a:rPr lang="en-US" altLang="zh-CN" dirty="0" err="1"/>
              <a:t>通过</a:t>
            </a:r>
            <a:r>
              <a:rPr lang="zh-CN" altLang="en-US" dirty="0"/>
              <a:t>机构交换块</a:t>
            </a:r>
            <a:r>
              <a:rPr lang="en-US" dirty="0">
                <a:cs typeface="+mn-cs"/>
              </a:rPr>
              <a:t> </a:t>
            </a:r>
            <a:endParaRPr lang="en-US" sz="3300" dirty="0">
              <a:ea typeface="ＭＳ Ｐゴシック" panose="020B0600070205080204" pitchFamily="34" charset="-128"/>
              <a:cs typeface="ＭＳ Ｐゴシック" panose="020B0600070205080204" pitchFamily="34" charset="-128"/>
            </a:endParaRPr>
          </a:p>
          <a:p>
            <a:pPr>
              <a:lnSpc>
                <a:spcPct val="110000"/>
              </a:lnSpc>
              <a:defRPr/>
            </a:pPr>
            <a:r>
              <a:rPr lang="en-US" dirty="0">
                <a:cs typeface="+mn-cs"/>
              </a:rPr>
              <a:t>Cisco 12000</a:t>
            </a:r>
            <a:r>
              <a:rPr lang="zh-CN" altLang="en-US" dirty="0">
                <a:cs typeface="+mn-cs"/>
              </a:rPr>
              <a:t>系列</a:t>
            </a:r>
            <a:r>
              <a:rPr lang="en-US" dirty="0">
                <a:cs typeface="+mn-cs"/>
              </a:rPr>
              <a:t>: </a:t>
            </a:r>
            <a:r>
              <a:rPr lang="zh-CN" altLang="en-US" dirty="0"/>
              <a:t>通过互连线网络达到交换</a:t>
            </a:r>
            <a:r>
              <a:rPr lang="en-US" altLang="zh-CN" dirty="0"/>
              <a:t>60Gbps</a:t>
            </a:r>
          </a:p>
          <a:p>
            <a:pPr>
              <a:lnSpc>
                <a:spcPct val="110000"/>
              </a:lnSpc>
              <a:defRPr/>
            </a:pPr>
            <a:r>
              <a:rPr lang="zh-CN" altLang="en-US" dirty="0"/>
              <a:t>华为 </a:t>
            </a:r>
            <a:r>
              <a:rPr lang="en-US" altLang="zh-CN" dirty="0"/>
              <a:t>8000 </a:t>
            </a:r>
            <a:r>
              <a:rPr lang="zh-CN" altLang="en-US" dirty="0"/>
              <a:t>系列：</a:t>
            </a:r>
            <a:r>
              <a:rPr lang="en-US" altLang="zh-CN" dirty="0"/>
              <a:t>400G</a:t>
            </a:r>
            <a:r>
              <a:rPr lang="zh-CN" altLang="en-US" dirty="0"/>
              <a:t> </a:t>
            </a:r>
            <a:r>
              <a:rPr lang="en-US" altLang="zh-CN"/>
              <a:t>— 4T</a:t>
            </a:r>
            <a:endParaRPr lang="en-US" dirty="0"/>
          </a:p>
        </p:txBody>
      </p:sp>
      <p:grpSp>
        <p:nvGrpSpPr>
          <p:cNvPr id="61444" name="Group 58"/>
          <p:cNvGrpSpPr>
            <a:grpSpLocks/>
          </p:cNvGrpSpPr>
          <p:nvPr/>
        </p:nvGrpSpPr>
        <p:grpSpPr bwMode="auto">
          <a:xfrm>
            <a:off x="7708901" y="2535239"/>
            <a:ext cx="2252663" cy="2346325"/>
            <a:chOff x="3812" y="2763"/>
            <a:chExt cx="1419" cy="1478"/>
          </a:xfrm>
        </p:grpSpPr>
        <p:grpSp>
          <p:nvGrpSpPr>
            <p:cNvPr id="61447" name="Group 4"/>
            <p:cNvGrpSpPr>
              <a:grpSpLocks/>
            </p:cNvGrpSpPr>
            <p:nvPr/>
          </p:nvGrpSpPr>
          <p:grpSpPr bwMode="auto">
            <a:xfrm>
              <a:off x="3933" y="2763"/>
              <a:ext cx="561" cy="136"/>
              <a:chOff x="876" y="2800"/>
              <a:chExt cx="642" cy="175"/>
            </a:xfrm>
          </p:grpSpPr>
          <p:sp>
            <p:nvSpPr>
              <p:cNvPr id="61496" name="Rectangle 5"/>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97" name="Rectangle 6"/>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98" name="Rectangle 7"/>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99" name="Rectangle 8"/>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500" name="Line 9"/>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1448" name="Group 10"/>
            <p:cNvGrpSpPr>
              <a:grpSpLocks/>
            </p:cNvGrpSpPr>
            <p:nvPr/>
          </p:nvGrpSpPr>
          <p:grpSpPr bwMode="auto">
            <a:xfrm>
              <a:off x="3918" y="3012"/>
              <a:ext cx="561" cy="136"/>
              <a:chOff x="876" y="2800"/>
              <a:chExt cx="642" cy="175"/>
            </a:xfrm>
          </p:grpSpPr>
          <p:sp>
            <p:nvSpPr>
              <p:cNvPr id="61491" name="Rectangle 11"/>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92" name="Rectangle 12"/>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93" name="Rectangle 13"/>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94" name="Rectangle 14"/>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95" name="Line 15"/>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1449" name="Group 16"/>
            <p:cNvGrpSpPr>
              <a:grpSpLocks/>
            </p:cNvGrpSpPr>
            <p:nvPr/>
          </p:nvGrpSpPr>
          <p:grpSpPr bwMode="auto">
            <a:xfrm>
              <a:off x="3915" y="3281"/>
              <a:ext cx="561" cy="136"/>
              <a:chOff x="876" y="2800"/>
              <a:chExt cx="642" cy="175"/>
            </a:xfrm>
          </p:grpSpPr>
          <p:sp>
            <p:nvSpPr>
              <p:cNvPr id="61486" name="Rectangle 17"/>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87" name="Rectangle 18"/>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88" name="Rectangle 19"/>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89" name="Rectangle 20"/>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90" name="Line 21"/>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1450" name="Group 22"/>
            <p:cNvGrpSpPr>
              <a:grpSpLocks/>
            </p:cNvGrpSpPr>
            <p:nvPr/>
          </p:nvGrpSpPr>
          <p:grpSpPr bwMode="auto">
            <a:xfrm rot="5400000">
              <a:off x="4623" y="3405"/>
              <a:ext cx="564" cy="652"/>
              <a:chOff x="2954" y="2776"/>
              <a:chExt cx="564" cy="652"/>
            </a:xfrm>
          </p:grpSpPr>
          <p:grpSp>
            <p:nvGrpSpPr>
              <p:cNvPr id="61468" name="Group 23"/>
              <p:cNvGrpSpPr>
                <a:grpSpLocks/>
              </p:cNvGrpSpPr>
              <p:nvPr/>
            </p:nvGrpSpPr>
            <p:grpSpPr bwMode="auto">
              <a:xfrm>
                <a:off x="2954" y="2776"/>
                <a:ext cx="561" cy="136"/>
                <a:chOff x="455" y="3463"/>
                <a:chExt cx="561" cy="136"/>
              </a:xfrm>
            </p:grpSpPr>
            <p:sp>
              <p:nvSpPr>
                <p:cNvPr id="61481" name="Rectangle 24"/>
                <p:cNvSpPr>
                  <a:spLocks noChangeArrowheads="1"/>
                </p:cNvSpPr>
                <p:nvPr/>
              </p:nvSpPr>
              <p:spPr bwMode="auto">
                <a:xfrm>
                  <a:off x="496" y="3465"/>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82" name="Rectangle 25"/>
                <p:cNvSpPr>
                  <a:spLocks noChangeArrowheads="1"/>
                </p:cNvSpPr>
                <p:nvPr/>
              </p:nvSpPr>
              <p:spPr bwMode="auto">
                <a:xfrm>
                  <a:off x="769" y="3504"/>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83" name="Rectangle 26"/>
                <p:cNvSpPr>
                  <a:spLocks noChangeArrowheads="1"/>
                </p:cNvSpPr>
                <p:nvPr/>
              </p:nvSpPr>
              <p:spPr bwMode="auto">
                <a:xfrm>
                  <a:off x="642" y="3479"/>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84" name="Rectangle 27"/>
                <p:cNvSpPr>
                  <a:spLocks noChangeArrowheads="1"/>
                </p:cNvSpPr>
                <p:nvPr/>
              </p:nvSpPr>
              <p:spPr bwMode="auto">
                <a:xfrm>
                  <a:off x="515" y="3484"/>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85" name="Line 28"/>
                <p:cNvSpPr>
                  <a:spLocks noChangeShapeType="1"/>
                </p:cNvSpPr>
                <p:nvPr/>
              </p:nvSpPr>
              <p:spPr bwMode="auto">
                <a:xfrm flipV="1">
                  <a:off x="453" y="3529"/>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1469" name="Group 29"/>
              <p:cNvGrpSpPr>
                <a:grpSpLocks/>
              </p:cNvGrpSpPr>
              <p:nvPr/>
            </p:nvGrpSpPr>
            <p:grpSpPr bwMode="auto">
              <a:xfrm>
                <a:off x="2957" y="3023"/>
                <a:ext cx="561" cy="136"/>
                <a:chOff x="455" y="3463"/>
                <a:chExt cx="561" cy="136"/>
              </a:xfrm>
            </p:grpSpPr>
            <p:sp>
              <p:nvSpPr>
                <p:cNvPr id="61476" name="Rectangle 30"/>
                <p:cNvSpPr>
                  <a:spLocks noChangeArrowheads="1"/>
                </p:cNvSpPr>
                <p:nvPr/>
              </p:nvSpPr>
              <p:spPr bwMode="auto">
                <a:xfrm>
                  <a:off x="496" y="3465"/>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77" name="Rectangle 31"/>
                <p:cNvSpPr>
                  <a:spLocks noChangeArrowheads="1"/>
                </p:cNvSpPr>
                <p:nvPr/>
              </p:nvSpPr>
              <p:spPr bwMode="auto">
                <a:xfrm>
                  <a:off x="769" y="3504"/>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78" name="Rectangle 32"/>
                <p:cNvSpPr>
                  <a:spLocks noChangeArrowheads="1"/>
                </p:cNvSpPr>
                <p:nvPr/>
              </p:nvSpPr>
              <p:spPr bwMode="auto">
                <a:xfrm>
                  <a:off x="642" y="3479"/>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79" name="Rectangle 33"/>
                <p:cNvSpPr>
                  <a:spLocks noChangeArrowheads="1"/>
                </p:cNvSpPr>
                <p:nvPr/>
              </p:nvSpPr>
              <p:spPr bwMode="auto">
                <a:xfrm>
                  <a:off x="515" y="3484"/>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80" name="Line 34"/>
                <p:cNvSpPr>
                  <a:spLocks noChangeShapeType="1"/>
                </p:cNvSpPr>
                <p:nvPr/>
              </p:nvSpPr>
              <p:spPr bwMode="auto">
                <a:xfrm flipV="1">
                  <a:off x="453" y="3529"/>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1470" name="Group 35"/>
              <p:cNvGrpSpPr>
                <a:grpSpLocks/>
              </p:cNvGrpSpPr>
              <p:nvPr/>
            </p:nvGrpSpPr>
            <p:grpSpPr bwMode="auto">
              <a:xfrm>
                <a:off x="2954" y="3292"/>
                <a:ext cx="561" cy="136"/>
                <a:chOff x="455" y="3463"/>
                <a:chExt cx="561" cy="136"/>
              </a:xfrm>
            </p:grpSpPr>
            <p:sp>
              <p:nvSpPr>
                <p:cNvPr id="61471" name="Rectangle 36"/>
                <p:cNvSpPr>
                  <a:spLocks noChangeArrowheads="1"/>
                </p:cNvSpPr>
                <p:nvPr/>
              </p:nvSpPr>
              <p:spPr bwMode="auto">
                <a:xfrm>
                  <a:off x="496" y="3465"/>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72" name="Rectangle 37"/>
                <p:cNvSpPr>
                  <a:spLocks noChangeArrowheads="1"/>
                </p:cNvSpPr>
                <p:nvPr/>
              </p:nvSpPr>
              <p:spPr bwMode="auto">
                <a:xfrm>
                  <a:off x="769" y="3504"/>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73" name="Rectangle 38"/>
                <p:cNvSpPr>
                  <a:spLocks noChangeArrowheads="1"/>
                </p:cNvSpPr>
                <p:nvPr/>
              </p:nvSpPr>
              <p:spPr bwMode="auto">
                <a:xfrm>
                  <a:off x="642" y="3479"/>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74" name="Rectangle 39"/>
                <p:cNvSpPr>
                  <a:spLocks noChangeArrowheads="1"/>
                </p:cNvSpPr>
                <p:nvPr/>
              </p:nvSpPr>
              <p:spPr bwMode="auto">
                <a:xfrm>
                  <a:off x="515" y="3484"/>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75" name="Line 40"/>
                <p:cNvSpPr>
                  <a:spLocks noChangeShapeType="1"/>
                </p:cNvSpPr>
                <p:nvPr/>
              </p:nvSpPr>
              <p:spPr bwMode="auto">
                <a:xfrm flipV="1">
                  <a:off x="453" y="3529"/>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61451" name="Line 41"/>
            <p:cNvSpPr>
              <a:spLocks noChangeShapeType="1"/>
            </p:cNvSpPr>
            <p:nvPr/>
          </p:nvSpPr>
          <p:spPr bwMode="auto">
            <a:xfrm>
              <a:off x="4494" y="2830"/>
              <a:ext cx="67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52" name="Line 42"/>
            <p:cNvSpPr>
              <a:spLocks noChangeShapeType="1"/>
            </p:cNvSpPr>
            <p:nvPr/>
          </p:nvSpPr>
          <p:spPr bwMode="auto">
            <a:xfrm flipV="1">
              <a:off x="4470" y="3074"/>
              <a:ext cx="700" cy="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53" name="Line 43"/>
            <p:cNvSpPr>
              <a:spLocks noChangeShapeType="1"/>
            </p:cNvSpPr>
            <p:nvPr/>
          </p:nvSpPr>
          <p:spPr bwMode="auto">
            <a:xfrm>
              <a:off x="4470" y="3346"/>
              <a:ext cx="694"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54" name="Line 44"/>
            <p:cNvSpPr>
              <a:spLocks noChangeShapeType="1"/>
            </p:cNvSpPr>
            <p:nvPr/>
          </p:nvSpPr>
          <p:spPr bwMode="auto">
            <a:xfrm flipV="1">
              <a:off x="4648" y="2830"/>
              <a:ext cx="0" cy="61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55" name="Line 45"/>
            <p:cNvSpPr>
              <a:spLocks noChangeShapeType="1"/>
            </p:cNvSpPr>
            <p:nvPr/>
          </p:nvSpPr>
          <p:spPr bwMode="auto">
            <a:xfrm flipV="1">
              <a:off x="4914" y="2830"/>
              <a:ext cx="0" cy="61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56" name="Line 46"/>
            <p:cNvSpPr>
              <a:spLocks noChangeShapeType="1"/>
            </p:cNvSpPr>
            <p:nvPr/>
          </p:nvSpPr>
          <p:spPr bwMode="auto">
            <a:xfrm flipV="1">
              <a:off x="5164" y="2824"/>
              <a:ext cx="0" cy="61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57" name="Oval 47"/>
            <p:cNvSpPr>
              <a:spLocks noChangeArrowheads="1"/>
            </p:cNvSpPr>
            <p:nvPr/>
          </p:nvSpPr>
          <p:spPr bwMode="auto">
            <a:xfrm>
              <a:off x="4622" y="2806"/>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58" name="Oval 48"/>
            <p:cNvSpPr>
              <a:spLocks noChangeArrowheads="1"/>
            </p:cNvSpPr>
            <p:nvPr/>
          </p:nvSpPr>
          <p:spPr bwMode="auto">
            <a:xfrm>
              <a:off x="4622" y="3048"/>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59" name="Oval 49"/>
            <p:cNvSpPr>
              <a:spLocks noChangeArrowheads="1"/>
            </p:cNvSpPr>
            <p:nvPr/>
          </p:nvSpPr>
          <p:spPr bwMode="auto">
            <a:xfrm>
              <a:off x="4618" y="3316"/>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60" name="Oval 50"/>
            <p:cNvSpPr>
              <a:spLocks noChangeArrowheads="1"/>
            </p:cNvSpPr>
            <p:nvPr/>
          </p:nvSpPr>
          <p:spPr bwMode="auto">
            <a:xfrm>
              <a:off x="4890" y="2806"/>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61" name="Oval 51"/>
            <p:cNvSpPr>
              <a:spLocks noChangeArrowheads="1"/>
            </p:cNvSpPr>
            <p:nvPr/>
          </p:nvSpPr>
          <p:spPr bwMode="auto">
            <a:xfrm>
              <a:off x="4890" y="3048"/>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62" name="Oval 52"/>
            <p:cNvSpPr>
              <a:spLocks noChangeArrowheads="1"/>
            </p:cNvSpPr>
            <p:nvPr/>
          </p:nvSpPr>
          <p:spPr bwMode="auto">
            <a:xfrm>
              <a:off x="4886" y="3316"/>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63" name="Oval 53"/>
            <p:cNvSpPr>
              <a:spLocks noChangeArrowheads="1"/>
            </p:cNvSpPr>
            <p:nvPr/>
          </p:nvSpPr>
          <p:spPr bwMode="auto">
            <a:xfrm>
              <a:off x="5136" y="2806"/>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64" name="Oval 54"/>
            <p:cNvSpPr>
              <a:spLocks noChangeArrowheads="1"/>
            </p:cNvSpPr>
            <p:nvPr/>
          </p:nvSpPr>
          <p:spPr bwMode="auto">
            <a:xfrm>
              <a:off x="5136" y="3048"/>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65" name="Oval 55"/>
            <p:cNvSpPr>
              <a:spLocks noChangeArrowheads="1"/>
            </p:cNvSpPr>
            <p:nvPr/>
          </p:nvSpPr>
          <p:spPr bwMode="auto">
            <a:xfrm>
              <a:off x="5132" y="3316"/>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66" name="Text Box 56"/>
            <p:cNvSpPr txBox="1">
              <a:spLocks noChangeArrowheads="1"/>
            </p:cNvSpPr>
            <p:nvPr/>
          </p:nvSpPr>
          <p:spPr bwMode="auto">
            <a:xfrm>
              <a:off x="3812" y="3601"/>
              <a:ext cx="735"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2000" dirty="0">
                  <a:solidFill>
                    <a:srgbClr val="0000FF"/>
                  </a:solidFill>
                </a:rPr>
                <a:t>crossbar</a:t>
              </a:r>
            </a:p>
            <a:p>
              <a:pPr algn="ctr"/>
              <a:r>
                <a:rPr lang="zh-CN" altLang="en-US" sz="2000" dirty="0">
                  <a:solidFill>
                    <a:srgbClr val="0000FF"/>
                  </a:solidFill>
                </a:rPr>
                <a:t>纵横式</a:t>
              </a:r>
              <a:r>
                <a:rPr lang="en-US" altLang="zh-CN" sz="2000" dirty="0">
                  <a:solidFill>
                    <a:srgbClr val="0000FF"/>
                  </a:solidFill>
                </a:rPr>
                <a:t>/</a:t>
              </a:r>
            </a:p>
            <a:p>
              <a:pPr algn="ctr"/>
              <a:r>
                <a:rPr lang="zh-CN" altLang="en-US" sz="2000" dirty="0">
                  <a:solidFill>
                    <a:srgbClr val="0000FF"/>
                  </a:solidFill>
                  <a:latin typeface="+mn-ea"/>
                  <a:ea typeface="+mn-ea"/>
                </a:rPr>
                <a:t>交叉式</a:t>
              </a:r>
              <a:endParaRPr lang="en-US" altLang="zh-CN" sz="2000" dirty="0">
                <a:solidFill>
                  <a:srgbClr val="0000FF"/>
                </a:solidFill>
                <a:latin typeface="+mn-ea"/>
                <a:ea typeface="+mn-ea"/>
              </a:endParaRPr>
            </a:p>
          </p:txBody>
        </p:sp>
        <p:sp>
          <p:nvSpPr>
            <p:cNvPr id="61467" name="Freeform 57"/>
            <p:cNvSpPr>
              <a:spLocks/>
            </p:cNvSpPr>
            <p:nvPr/>
          </p:nvSpPr>
          <p:spPr bwMode="auto">
            <a:xfrm>
              <a:off x="3900" y="2796"/>
              <a:ext cx="972" cy="1269"/>
            </a:xfrm>
            <a:custGeom>
              <a:avLst/>
              <a:gdLst>
                <a:gd name="T0" fmla="*/ 0 w 972"/>
                <a:gd name="T1" fmla="*/ 3 h 1266"/>
                <a:gd name="T2" fmla="*/ 969 w 972"/>
                <a:gd name="T3" fmla="*/ 0 h 1266"/>
                <a:gd name="T4" fmla="*/ 972 w 972"/>
                <a:gd name="T5" fmla="*/ 1308 h 1266"/>
                <a:gd name="T6" fmla="*/ 0 60000 65536"/>
                <a:gd name="T7" fmla="*/ 0 60000 65536"/>
                <a:gd name="T8" fmla="*/ 0 60000 65536"/>
                <a:gd name="T9" fmla="*/ 0 w 972"/>
                <a:gd name="T10" fmla="*/ 0 h 1266"/>
                <a:gd name="T11" fmla="*/ 972 w 972"/>
                <a:gd name="T12" fmla="*/ 1266 h 1266"/>
              </a:gdLst>
              <a:ahLst/>
              <a:cxnLst>
                <a:cxn ang="T6">
                  <a:pos x="T0" y="T1"/>
                </a:cxn>
                <a:cxn ang="T7">
                  <a:pos x="T2" y="T3"/>
                </a:cxn>
                <a:cxn ang="T8">
                  <a:pos x="T4" y="T5"/>
                </a:cxn>
              </a:cxnLst>
              <a:rect l="T9" t="T10" r="T11" b="T12"/>
              <a:pathLst>
                <a:path w="972" h="1266">
                  <a:moveTo>
                    <a:pt x="0" y="3"/>
                  </a:moveTo>
                  <a:lnTo>
                    <a:pt x="969" y="0"/>
                  </a:lnTo>
                  <a:lnTo>
                    <a:pt x="972" y="1266"/>
                  </a:lnTo>
                </a:path>
              </a:pathLst>
            </a:custGeom>
            <a:noFill/>
            <a:ln w="381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62" name="Rectangle 7"/>
          <p:cNvSpPr txBox="1">
            <a:spLocks noChangeArrowheads="1"/>
          </p:cNvSpPr>
          <p:nvPr/>
        </p:nvSpPr>
        <p:spPr>
          <a:xfrm>
            <a:off x="9480376"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 What's  </a:t>
            </a:r>
            <a:r>
              <a:rPr lang="en-US" altLang="zh-CN" sz="1200" dirty="0">
                <a:solidFill>
                  <a:srgbClr val="FF0000"/>
                </a:solidFill>
                <a:cs typeface="Arial" panose="020B0604020202020204" pitchFamily="34" charset="0"/>
              </a:rPr>
              <a:t>inside a router</a:t>
            </a:r>
          </a:p>
        </p:txBody>
      </p:sp>
      <p:sp>
        <p:nvSpPr>
          <p:cNvPr id="61" name="Rectangle 7"/>
          <p:cNvSpPr txBox="1">
            <a:spLocks noChangeArrowheads="1"/>
          </p:cNvSpPr>
          <p:nvPr/>
        </p:nvSpPr>
        <p:spPr>
          <a:xfrm>
            <a:off x="5231905" y="6624784"/>
            <a:ext cx="2088231"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4.2.2 Switching </a:t>
            </a:r>
          </a:p>
        </p:txBody>
      </p:sp>
      <p:sp>
        <p:nvSpPr>
          <p:cNvPr id="2" name="文本框 1"/>
          <p:cNvSpPr txBox="1"/>
          <p:nvPr/>
        </p:nvSpPr>
        <p:spPr>
          <a:xfrm>
            <a:off x="9566277" y="1525358"/>
            <a:ext cx="2347514" cy="646331"/>
          </a:xfrm>
          <a:prstGeom prst="rect">
            <a:avLst/>
          </a:prstGeom>
          <a:noFill/>
        </p:spPr>
        <p:txBody>
          <a:bodyPr wrap="square" rtlCol="0">
            <a:spAutoFit/>
          </a:bodyPr>
          <a:lstStyle/>
          <a:p>
            <a:r>
              <a:rPr lang="en-US" altLang="zh-CN" dirty="0">
                <a:solidFill>
                  <a:srgbClr val="0000FF"/>
                </a:solidFill>
              </a:rPr>
              <a:t>interconnection net</a:t>
            </a:r>
          </a:p>
          <a:p>
            <a:r>
              <a:rPr lang="zh-CN" altLang="en-US" dirty="0">
                <a:solidFill>
                  <a:srgbClr val="0000FF"/>
                </a:solidFill>
              </a:rPr>
              <a:t>（片内）互联线网络</a:t>
            </a:r>
          </a:p>
        </p:txBody>
      </p:sp>
    </p:spTree>
    <p:extLst>
      <p:ext uri="{BB962C8B-B14F-4D97-AF65-F5344CB8AC3E}">
        <p14:creationId xmlns:p14="http://schemas.microsoft.com/office/powerpoint/2010/main" val="2073301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type="body" idx="1"/>
          </p:nvPr>
        </p:nvSpPr>
        <p:spPr>
          <a:xfrm>
            <a:off x="2255838" y="980728"/>
            <a:ext cx="8160642" cy="2649538"/>
          </a:xfrm>
        </p:spPr>
        <p:txBody>
          <a:bodyPr>
            <a:normAutofit/>
          </a:bodyPr>
          <a:lstStyle/>
          <a:p>
            <a:r>
              <a:rPr lang="zh-CN" altLang="en-US" dirty="0">
                <a:cs typeface="ＭＳ Ｐゴシック" panose="020B0600070205080204" pitchFamily="34" charset="-128"/>
              </a:rPr>
              <a:t>交换机构比输入端口叠加的速度慢</a:t>
            </a:r>
            <a:r>
              <a:rPr lang="en-US" altLang="zh-CN" dirty="0">
                <a:cs typeface="ＭＳ Ｐゴシック" panose="020B0600070205080204" pitchFamily="34" charset="-128"/>
              </a:rPr>
              <a:t>-&gt;</a:t>
            </a:r>
            <a:r>
              <a:rPr lang="zh-CN" altLang="en-US" dirty="0">
                <a:cs typeface="ＭＳ Ｐゴシック" panose="020B0600070205080204" pitchFamily="34" charset="-128"/>
              </a:rPr>
              <a:t>输入队列中可能出现排队</a:t>
            </a:r>
            <a:endParaRPr lang="en-US" altLang="zh-CN" dirty="0">
              <a:cs typeface="ＭＳ Ｐゴシック" panose="020B0600070205080204" pitchFamily="34" charset="-128"/>
            </a:endParaRPr>
          </a:p>
          <a:p>
            <a:pPr lvl="1"/>
            <a:r>
              <a:rPr lang="zh-CN" altLang="en-US" dirty="0">
                <a:solidFill>
                  <a:srgbClr val="CC0000"/>
                </a:solidFill>
              </a:rPr>
              <a:t>输入缓冲溢出导致队列时延和分组丢失</a:t>
            </a:r>
            <a:r>
              <a:rPr lang="en-US" altLang="zh-CN" dirty="0">
                <a:solidFill>
                  <a:srgbClr val="CC0000"/>
                </a:solidFill>
              </a:rPr>
              <a:t>!</a:t>
            </a:r>
          </a:p>
          <a:p>
            <a:r>
              <a:rPr lang="zh-CN" altLang="en-US" dirty="0">
                <a:solidFill>
                  <a:srgbClr val="CC0000"/>
                </a:solidFill>
                <a:cs typeface="ＭＳ Ｐゴシック" panose="020B0600070205080204" pitchFamily="34" charset="-128"/>
              </a:rPr>
              <a:t>队首</a:t>
            </a:r>
            <a:r>
              <a:rPr lang="en-US" altLang="zh-CN" dirty="0">
                <a:solidFill>
                  <a:srgbClr val="CC0000"/>
                </a:solidFill>
                <a:cs typeface="ＭＳ Ｐゴシック" panose="020B0600070205080204" pitchFamily="34" charset="-128"/>
              </a:rPr>
              <a:t>(HOL,</a:t>
            </a:r>
            <a:r>
              <a:rPr lang="zh-CN" altLang="en-US" dirty="0">
                <a:solidFill>
                  <a:srgbClr val="CC0000"/>
                </a:solidFill>
                <a:cs typeface="ＭＳ Ｐゴシック" panose="020B0600070205080204" pitchFamily="34" charset="-128"/>
              </a:rPr>
              <a:t> </a:t>
            </a:r>
            <a:r>
              <a:rPr lang="en-US" altLang="zh-CN" dirty="0">
                <a:solidFill>
                  <a:srgbClr val="CC0000"/>
                </a:solidFill>
                <a:cs typeface="ＭＳ Ｐゴシック" panose="020B0600070205080204" pitchFamily="34" charset="-128"/>
              </a:rPr>
              <a:t>Head-of-the-Line )</a:t>
            </a:r>
            <a:r>
              <a:rPr lang="zh-CN" altLang="en-US" dirty="0">
                <a:solidFill>
                  <a:srgbClr val="CC0000"/>
                </a:solidFill>
                <a:cs typeface="ＭＳ Ｐゴシック" panose="020B0600070205080204" pitchFamily="34" charset="-128"/>
              </a:rPr>
              <a:t>阻塞</a:t>
            </a:r>
            <a:r>
              <a:rPr lang="en-US" altLang="zh-CN" dirty="0">
                <a:solidFill>
                  <a:srgbClr val="CC0000"/>
                </a:solidFill>
                <a:cs typeface="ＭＳ Ｐゴシック" panose="020B0600070205080204" pitchFamily="34" charset="-128"/>
              </a:rPr>
              <a:t> :</a:t>
            </a:r>
            <a:r>
              <a:rPr lang="en-US" altLang="zh-CN" dirty="0">
                <a:cs typeface="ＭＳ Ｐゴシック" panose="020B0600070205080204" pitchFamily="34" charset="-128"/>
              </a:rPr>
              <a:t> </a:t>
            </a:r>
            <a:r>
              <a:rPr lang="zh-CN" altLang="en-US" dirty="0">
                <a:cs typeface="ＭＳ Ｐゴシック" panose="020B0600070205080204" pitchFamily="34" charset="-128"/>
              </a:rPr>
              <a:t>队列前部的排队数据报阻塞了队列中其它数据报的转发</a:t>
            </a:r>
            <a:endParaRPr lang="en-US" altLang="zh-CN" dirty="0">
              <a:cs typeface="ＭＳ Ｐゴシック" panose="020B0600070205080204" pitchFamily="34" charset="-128"/>
            </a:endParaRPr>
          </a:p>
        </p:txBody>
      </p:sp>
      <p:grpSp>
        <p:nvGrpSpPr>
          <p:cNvPr id="62468" name="Group 7"/>
          <p:cNvGrpSpPr>
            <a:grpSpLocks/>
          </p:cNvGrpSpPr>
          <p:nvPr/>
        </p:nvGrpSpPr>
        <p:grpSpPr bwMode="auto">
          <a:xfrm>
            <a:off x="2913063" y="3562622"/>
            <a:ext cx="3027362" cy="1809750"/>
            <a:chOff x="523" y="976"/>
            <a:chExt cx="2099" cy="1356"/>
          </a:xfrm>
        </p:grpSpPr>
        <p:sp>
          <p:nvSpPr>
            <p:cNvPr id="62515" name="Rectangle 8"/>
            <p:cNvSpPr>
              <a:spLocks noChangeArrowheads="1"/>
            </p:cNvSpPr>
            <p:nvPr/>
          </p:nvSpPr>
          <p:spPr bwMode="auto">
            <a:xfrm>
              <a:off x="1208" y="976"/>
              <a:ext cx="745" cy="13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62516" name="Group 9"/>
            <p:cNvGrpSpPr>
              <a:grpSpLocks/>
            </p:cNvGrpSpPr>
            <p:nvPr/>
          </p:nvGrpSpPr>
          <p:grpSpPr bwMode="auto">
            <a:xfrm>
              <a:off x="804" y="997"/>
              <a:ext cx="249" cy="1295"/>
              <a:chOff x="748" y="997"/>
              <a:chExt cx="249" cy="1295"/>
            </a:xfrm>
          </p:grpSpPr>
          <p:sp>
            <p:nvSpPr>
              <p:cNvPr id="62535" name="Rectangle 10"/>
              <p:cNvSpPr>
                <a:spLocks noChangeArrowheads="1"/>
              </p:cNvSpPr>
              <p:nvPr/>
            </p:nvSpPr>
            <p:spPr bwMode="auto">
              <a:xfrm>
                <a:off x="759" y="997"/>
                <a:ext cx="240" cy="35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2536" name="Rectangle 11"/>
              <p:cNvSpPr>
                <a:spLocks noChangeArrowheads="1"/>
              </p:cNvSpPr>
              <p:nvPr/>
            </p:nvSpPr>
            <p:spPr bwMode="auto">
              <a:xfrm>
                <a:off x="750" y="1472"/>
                <a:ext cx="240" cy="35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2537" name="Rectangle 12"/>
              <p:cNvSpPr>
                <a:spLocks noChangeArrowheads="1"/>
              </p:cNvSpPr>
              <p:nvPr/>
            </p:nvSpPr>
            <p:spPr bwMode="auto">
              <a:xfrm>
                <a:off x="748" y="1938"/>
                <a:ext cx="240" cy="35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grpSp>
          <p:nvGrpSpPr>
            <p:cNvPr id="62517" name="Group 13"/>
            <p:cNvGrpSpPr>
              <a:grpSpLocks/>
            </p:cNvGrpSpPr>
            <p:nvPr/>
          </p:nvGrpSpPr>
          <p:grpSpPr bwMode="auto">
            <a:xfrm>
              <a:off x="2109" y="1002"/>
              <a:ext cx="249" cy="1295"/>
              <a:chOff x="748" y="997"/>
              <a:chExt cx="249" cy="1295"/>
            </a:xfrm>
          </p:grpSpPr>
          <p:sp>
            <p:nvSpPr>
              <p:cNvPr id="62532" name="Rectangle 14"/>
              <p:cNvSpPr>
                <a:spLocks noChangeArrowheads="1"/>
              </p:cNvSpPr>
              <p:nvPr/>
            </p:nvSpPr>
            <p:spPr bwMode="auto">
              <a:xfrm>
                <a:off x="759" y="997"/>
                <a:ext cx="238" cy="352"/>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2533" name="Rectangle 15"/>
              <p:cNvSpPr>
                <a:spLocks noChangeArrowheads="1"/>
              </p:cNvSpPr>
              <p:nvPr/>
            </p:nvSpPr>
            <p:spPr bwMode="auto">
              <a:xfrm>
                <a:off x="750" y="1472"/>
                <a:ext cx="238" cy="352"/>
              </a:xfrm>
              <a:prstGeom prst="rect">
                <a:avLst/>
              </a:prstGeom>
              <a:solidFill>
                <a:schemeClr val="bg1"/>
              </a:solidFill>
              <a:ln w="19050">
                <a:solidFill>
                  <a:srgbClr val="0000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2534" name="Rectangle 16"/>
              <p:cNvSpPr>
                <a:spLocks noChangeArrowheads="1"/>
              </p:cNvSpPr>
              <p:nvPr/>
            </p:nvSpPr>
            <p:spPr bwMode="auto">
              <a:xfrm>
                <a:off x="748" y="1940"/>
                <a:ext cx="238" cy="352"/>
              </a:xfrm>
              <a:prstGeom prst="rect">
                <a:avLst/>
              </a:prstGeom>
              <a:solidFill>
                <a:schemeClr val="bg1"/>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sp>
          <p:nvSpPr>
            <p:cNvPr id="62518" name="Line 17"/>
            <p:cNvSpPr>
              <a:spLocks noChangeShapeType="1"/>
            </p:cNvSpPr>
            <p:nvPr/>
          </p:nvSpPr>
          <p:spPr bwMode="auto">
            <a:xfrm>
              <a:off x="1946" y="1181"/>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2519" name="Line 18"/>
            <p:cNvSpPr>
              <a:spLocks noChangeShapeType="1"/>
            </p:cNvSpPr>
            <p:nvPr/>
          </p:nvSpPr>
          <p:spPr bwMode="auto">
            <a:xfrm>
              <a:off x="1940" y="1644"/>
              <a:ext cx="16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2520" name="Line 19"/>
            <p:cNvSpPr>
              <a:spLocks noChangeShapeType="1"/>
            </p:cNvSpPr>
            <p:nvPr/>
          </p:nvSpPr>
          <p:spPr bwMode="auto">
            <a:xfrm>
              <a:off x="1940" y="2119"/>
              <a:ext cx="16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2521" name="Line 20"/>
            <p:cNvSpPr>
              <a:spLocks noChangeShapeType="1"/>
            </p:cNvSpPr>
            <p:nvPr/>
          </p:nvSpPr>
          <p:spPr bwMode="auto">
            <a:xfrm>
              <a:off x="1044" y="1164"/>
              <a:ext cx="16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2522" name="Line 21"/>
            <p:cNvSpPr>
              <a:spLocks noChangeShapeType="1"/>
            </p:cNvSpPr>
            <p:nvPr/>
          </p:nvSpPr>
          <p:spPr bwMode="auto">
            <a:xfrm>
              <a:off x="1038" y="1629"/>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2523" name="Line 22"/>
            <p:cNvSpPr>
              <a:spLocks noChangeShapeType="1"/>
            </p:cNvSpPr>
            <p:nvPr/>
          </p:nvSpPr>
          <p:spPr bwMode="auto">
            <a:xfrm>
              <a:off x="1038" y="2102"/>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nvGrpSpPr>
            <p:cNvPr id="62524" name="Group 23"/>
            <p:cNvGrpSpPr>
              <a:grpSpLocks/>
            </p:cNvGrpSpPr>
            <p:nvPr/>
          </p:nvGrpSpPr>
          <p:grpSpPr bwMode="auto">
            <a:xfrm>
              <a:off x="523" y="1169"/>
              <a:ext cx="288" cy="939"/>
              <a:chOff x="-60" y="1148"/>
              <a:chExt cx="168" cy="939"/>
            </a:xfrm>
          </p:grpSpPr>
          <p:sp>
            <p:nvSpPr>
              <p:cNvPr id="62529" name="Line 24"/>
              <p:cNvSpPr>
                <a:spLocks noChangeShapeType="1"/>
              </p:cNvSpPr>
              <p:nvPr/>
            </p:nvSpPr>
            <p:spPr bwMode="auto">
              <a:xfrm>
                <a:off x="-54" y="1148"/>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2530" name="Line 25"/>
              <p:cNvSpPr>
                <a:spLocks noChangeShapeType="1"/>
              </p:cNvSpPr>
              <p:nvPr/>
            </p:nvSpPr>
            <p:spPr bwMode="auto">
              <a:xfrm>
                <a:off x="-60" y="1613"/>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2531" name="Line 26"/>
              <p:cNvSpPr>
                <a:spLocks noChangeShapeType="1"/>
              </p:cNvSpPr>
              <p:nvPr/>
            </p:nvSpPr>
            <p:spPr bwMode="auto">
              <a:xfrm>
                <a:off x="-60" y="2087"/>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nvGrpSpPr>
            <p:cNvPr id="62525" name="Group 27"/>
            <p:cNvGrpSpPr>
              <a:grpSpLocks/>
            </p:cNvGrpSpPr>
            <p:nvPr/>
          </p:nvGrpSpPr>
          <p:grpSpPr bwMode="auto">
            <a:xfrm>
              <a:off x="2334" y="1173"/>
              <a:ext cx="288" cy="939"/>
              <a:chOff x="-60" y="1148"/>
              <a:chExt cx="168" cy="939"/>
            </a:xfrm>
          </p:grpSpPr>
          <p:sp>
            <p:nvSpPr>
              <p:cNvPr id="62526" name="Line 28"/>
              <p:cNvSpPr>
                <a:spLocks noChangeShapeType="1"/>
              </p:cNvSpPr>
              <p:nvPr/>
            </p:nvSpPr>
            <p:spPr bwMode="auto">
              <a:xfrm>
                <a:off x="-54" y="1148"/>
                <a:ext cx="1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2527" name="Line 29"/>
              <p:cNvSpPr>
                <a:spLocks noChangeShapeType="1"/>
              </p:cNvSpPr>
              <p:nvPr/>
            </p:nvSpPr>
            <p:spPr bwMode="auto">
              <a:xfrm>
                <a:off x="-60" y="1615"/>
                <a:ext cx="1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2528" name="Line 30"/>
              <p:cNvSpPr>
                <a:spLocks noChangeShapeType="1"/>
              </p:cNvSpPr>
              <p:nvPr/>
            </p:nvSpPr>
            <p:spPr bwMode="auto">
              <a:xfrm>
                <a:off x="-60" y="2087"/>
                <a:ext cx="1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sp>
        <p:nvSpPr>
          <p:cNvPr id="62469" name="Rectangle 55"/>
          <p:cNvSpPr>
            <a:spLocks noChangeArrowheads="1"/>
          </p:cNvSpPr>
          <p:nvPr/>
        </p:nvSpPr>
        <p:spPr bwMode="auto">
          <a:xfrm>
            <a:off x="3365501" y="3559448"/>
            <a:ext cx="252413" cy="130175"/>
          </a:xfrm>
          <a:prstGeom prst="rect">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2470" name="Rectangle 56"/>
          <p:cNvSpPr>
            <a:spLocks noChangeArrowheads="1"/>
          </p:cNvSpPr>
          <p:nvPr/>
        </p:nvSpPr>
        <p:spPr bwMode="auto">
          <a:xfrm>
            <a:off x="3351213" y="4291285"/>
            <a:ext cx="252412" cy="131762"/>
          </a:xfrm>
          <a:prstGeom prst="rect">
            <a:avLst/>
          </a:prstGeom>
          <a:solidFill>
            <a:srgbClr val="0000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2471" name="Rectangle 57"/>
          <p:cNvSpPr>
            <a:spLocks noChangeArrowheads="1"/>
          </p:cNvSpPr>
          <p:nvPr/>
        </p:nvSpPr>
        <p:spPr bwMode="auto">
          <a:xfrm>
            <a:off x="3349626" y="4926286"/>
            <a:ext cx="252413" cy="130175"/>
          </a:xfrm>
          <a:prstGeom prst="rect">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2472" name="Rectangle 58"/>
          <p:cNvSpPr>
            <a:spLocks noChangeArrowheads="1"/>
          </p:cNvSpPr>
          <p:nvPr/>
        </p:nvSpPr>
        <p:spPr bwMode="auto">
          <a:xfrm>
            <a:off x="3006726" y="3554685"/>
            <a:ext cx="252413" cy="131762"/>
          </a:xfrm>
          <a:prstGeom prst="rect">
            <a:avLst/>
          </a:prstGeom>
          <a:solidFill>
            <a:srgbClr val="0000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2473" name="Rectangle 59"/>
          <p:cNvSpPr>
            <a:spLocks noChangeArrowheads="1"/>
          </p:cNvSpPr>
          <p:nvPr/>
        </p:nvSpPr>
        <p:spPr bwMode="auto">
          <a:xfrm>
            <a:off x="3001963" y="4915173"/>
            <a:ext cx="252412" cy="131763"/>
          </a:xfrm>
          <a:prstGeom prst="rect">
            <a:avLst/>
          </a:prstGeom>
          <a:solidFill>
            <a:srgbClr val="00CC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2474" name="Line 60"/>
          <p:cNvSpPr>
            <a:spLocks noChangeShapeType="1"/>
          </p:cNvSpPr>
          <p:nvPr/>
        </p:nvSpPr>
        <p:spPr bwMode="auto">
          <a:xfrm>
            <a:off x="3657600" y="3615011"/>
            <a:ext cx="1479550" cy="1587"/>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2475" name="Freeform 61"/>
          <p:cNvSpPr>
            <a:spLocks/>
          </p:cNvSpPr>
          <p:nvPr/>
        </p:nvSpPr>
        <p:spPr bwMode="auto">
          <a:xfrm>
            <a:off x="3702051" y="4013472"/>
            <a:ext cx="1395413" cy="979488"/>
          </a:xfrm>
          <a:custGeom>
            <a:avLst/>
            <a:gdLst>
              <a:gd name="T0" fmla="*/ 0 w 967"/>
              <a:gd name="T1" fmla="*/ 2147483647 h 735"/>
              <a:gd name="T2" fmla="*/ 2147483647 w 967"/>
              <a:gd name="T3" fmla="*/ 2147483647 h 735"/>
              <a:gd name="T4" fmla="*/ 2147483647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solidFill>
                <a:srgbClr val="0000FF"/>
              </a:solidFill>
            </a:endParaRPr>
          </a:p>
        </p:txBody>
      </p:sp>
      <p:sp>
        <p:nvSpPr>
          <p:cNvPr id="62476" name="Text Box 62"/>
          <p:cNvSpPr txBox="1">
            <a:spLocks noChangeArrowheads="1"/>
          </p:cNvSpPr>
          <p:nvPr/>
        </p:nvSpPr>
        <p:spPr bwMode="auto">
          <a:xfrm>
            <a:off x="2873375" y="5469211"/>
            <a:ext cx="33909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800" dirty="0">
                <a:solidFill>
                  <a:srgbClr val="0000FF"/>
                </a:solidFill>
                <a:latin typeface="+mn-ea"/>
                <a:ea typeface="+mn-ea"/>
              </a:rPr>
              <a:t>输出端口争用</a:t>
            </a:r>
            <a:r>
              <a:rPr lang="en-US" altLang="zh-CN" sz="1800" dirty="0">
                <a:solidFill>
                  <a:srgbClr val="0000FF"/>
                </a:solidFill>
                <a:latin typeface="+mn-ea"/>
                <a:ea typeface="+mn-ea"/>
              </a:rPr>
              <a:t>:</a:t>
            </a:r>
          </a:p>
          <a:p>
            <a:pPr algn="ctr"/>
            <a:r>
              <a:rPr lang="zh-CN" altLang="en-US" sz="1800" dirty="0">
                <a:solidFill>
                  <a:srgbClr val="0000FF"/>
                </a:solidFill>
                <a:latin typeface="+mn-ea"/>
                <a:ea typeface="+mn-ea"/>
              </a:rPr>
              <a:t>只能传输一个红色数据报</a:t>
            </a:r>
            <a:r>
              <a:rPr lang="en-US" altLang="zh-CN" sz="1800" dirty="0">
                <a:solidFill>
                  <a:srgbClr val="0000FF"/>
                </a:solidFill>
                <a:latin typeface="+mn-ea"/>
                <a:ea typeface="+mn-ea"/>
              </a:rPr>
              <a:t>.</a:t>
            </a:r>
            <a:br>
              <a:rPr lang="en-US" altLang="zh-CN" sz="1800" dirty="0">
                <a:solidFill>
                  <a:srgbClr val="0000FF"/>
                </a:solidFill>
                <a:latin typeface="+mn-ea"/>
                <a:ea typeface="+mn-ea"/>
              </a:rPr>
            </a:br>
            <a:r>
              <a:rPr lang="zh-CN" altLang="en-US" sz="1800" dirty="0">
                <a:solidFill>
                  <a:srgbClr val="C00000"/>
                </a:solidFill>
                <a:latin typeface="+mn-ea"/>
                <a:ea typeface="+mn-ea"/>
              </a:rPr>
              <a:t>下方的红色分组被阻塞</a:t>
            </a:r>
            <a:endParaRPr lang="en-US" altLang="zh-CN" sz="1800" dirty="0">
              <a:solidFill>
                <a:srgbClr val="C00000"/>
              </a:solidFill>
              <a:latin typeface="+mn-ea"/>
              <a:ea typeface="+mn-ea"/>
            </a:endParaRPr>
          </a:p>
        </p:txBody>
      </p:sp>
      <p:sp>
        <p:nvSpPr>
          <p:cNvPr id="62477" name="Text Box 64"/>
          <p:cNvSpPr txBox="1">
            <a:spLocks noChangeArrowheads="1"/>
          </p:cNvSpPr>
          <p:nvPr/>
        </p:nvSpPr>
        <p:spPr bwMode="auto">
          <a:xfrm>
            <a:off x="4007768" y="4359548"/>
            <a:ext cx="5950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600" dirty="0">
                <a:solidFill>
                  <a:srgbClr val="0000FF"/>
                </a:solidFill>
                <a:latin typeface="+mn-ea"/>
                <a:ea typeface="+mn-ea"/>
              </a:rPr>
              <a:t>交换</a:t>
            </a:r>
            <a:endParaRPr lang="en-US" altLang="zh-CN" sz="1600" dirty="0">
              <a:solidFill>
                <a:srgbClr val="0000FF"/>
              </a:solidFill>
              <a:latin typeface="+mn-ea"/>
              <a:ea typeface="+mn-ea"/>
            </a:endParaRPr>
          </a:p>
          <a:p>
            <a:r>
              <a:rPr lang="zh-CN" altLang="en-US" sz="1600" dirty="0">
                <a:solidFill>
                  <a:srgbClr val="0000FF"/>
                </a:solidFill>
                <a:latin typeface="+mn-ea"/>
                <a:ea typeface="+mn-ea"/>
              </a:rPr>
              <a:t>机构</a:t>
            </a:r>
            <a:endParaRPr lang="en-US" altLang="zh-CN" sz="1600" dirty="0">
              <a:solidFill>
                <a:srgbClr val="0000FF"/>
              </a:solidFill>
              <a:latin typeface="+mn-ea"/>
              <a:ea typeface="+mn-ea"/>
            </a:endParaRPr>
          </a:p>
        </p:txBody>
      </p:sp>
      <p:sp>
        <p:nvSpPr>
          <p:cNvPr id="62478" name="Line 73"/>
          <p:cNvSpPr>
            <a:spLocks noChangeShapeType="1"/>
          </p:cNvSpPr>
          <p:nvPr/>
        </p:nvSpPr>
        <p:spPr bwMode="auto">
          <a:xfrm>
            <a:off x="3648076" y="4359547"/>
            <a:ext cx="1458913" cy="19050"/>
          </a:xfrm>
          <a:prstGeom prst="line">
            <a:avLst/>
          </a:prstGeom>
          <a:noFill/>
          <a:ln w="28575">
            <a:solidFill>
              <a:srgbClr val="000099"/>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nvGrpSpPr>
          <p:cNvPr id="7" name="Group 79"/>
          <p:cNvGrpSpPr>
            <a:grpSpLocks/>
          </p:cNvGrpSpPr>
          <p:nvPr/>
        </p:nvGrpSpPr>
        <p:grpSpPr bwMode="auto">
          <a:xfrm>
            <a:off x="6403976" y="3583260"/>
            <a:ext cx="3027363" cy="2819400"/>
            <a:chOff x="3074" y="2025"/>
            <a:chExt cx="1907" cy="1776"/>
          </a:xfrm>
        </p:grpSpPr>
        <p:grpSp>
          <p:nvGrpSpPr>
            <p:cNvPr id="62482" name="Group 31"/>
            <p:cNvGrpSpPr>
              <a:grpSpLocks/>
            </p:cNvGrpSpPr>
            <p:nvPr/>
          </p:nvGrpSpPr>
          <p:grpSpPr bwMode="auto">
            <a:xfrm>
              <a:off x="3074" y="2047"/>
              <a:ext cx="1907" cy="1140"/>
              <a:chOff x="523" y="976"/>
              <a:chExt cx="2099" cy="1356"/>
            </a:xfrm>
          </p:grpSpPr>
          <p:sp>
            <p:nvSpPr>
              <p:cNvPr id="62492" name="Rectangle 32"/>
              <p:cNvSpPr>
                <a:spLocks noChangeArrowheads="1"/>
              </p:cNvSpPr>
              <p:nvPr/>
            </p:nvSpPr>
            <p:spPr bwMode="auto">
              <a:xfrm>
                <a:off x="1208" y="976"/>
                <a:ext cx="745" cy="13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62493" name="Group 33"/>
              <p:cNvGrpSpPr>
                <a:grpSpLocks/>
              </p:cNvGrpSpPr>
              <p:nvPr/>
            </p:nvGrpSpPr>
            <p:grpSpPr bwMode="auto">
              <a:xfrm>
                <a:off x="804" y="997"/>
                <a:ext cx="249" cy="1295"/>
                <a:chOff x="748" y="997"/>
                <a:chExt cx="249" cy="1295"/>
              </a:xfrm>
            </p:grpSpPr>
            <p:sp>
              <p:nvSpPr>
                <p:cNvPr id="62512" name="Rectangle 34"/>
                <p:cNvSpPr>
                  <a:spLocks noChangeArrowheads="1"/>
                </p:cNvSpPr>
                <p:nvPr/>
              </p:nvSpPr>
              <p:spPr bwMode="auto">
                <a:xfrm>
                  <a:off x="759" y="997"/>
                  <a:ext cx="240" cy="35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2513" name="Rectangle 35"/>
                <p:cNvSpPr>
                  <a:spLocks noChangeArrowheads="1"/>
                </p:cNvSpPr>
                <p:nvPr/>
              </p:nvSpPr>
              <p:spPr bwMode="auto">
                <a:xfrm>
                  <a:off x="750" y="1472"/>
                  <a:ext cx="240" cy="35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2514" name="Rectangle 36"/>
                <p:cNvSpPr>
                  <a:spLocks noChangeArrowheads="1"/>
                </p:cNvSpPr>
                <p:nvPr/>
              </p:nvSpPr>
              <p:spPr bwMode="auto">
                <a:xfrm>
                  <a:off x="748" y="1938"/>
                  <a:ext cx="240" cy="35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grpSp>
            <p:nvGrpSpPr>
              <p:cNvPr id="62494" name="Group 37"/>
              <p:cNvGrpSpPr>
                <a:grpSpLocks/>
              </p:cNvGrpSpPr>
              <p:nvPr/>
            </p:nvGrpSpPr>
            <p:grpSpPr bwMode="auto">
              <a:xfrm>
                <a:off x="2109" y="1002"/>
                <a:ext cx="249" cy="1295"/>
                <a:chOff x="748" y="997"/>
                <a:chExt cx="249" cy="1295"/>
              </a:xfrm>
            </p:grpSpPr>
            <p:sp>
              <p:nvSpPr>
                <p:cNvPr id="62509" name="Rectangle 38"/>
                <p:cNvSpPr>
                  <a:spLocks noChangeArrowheads="1"/>
                </p:cNvSpPr>
                <p:nvPr/>
              </p:nvSpPr>
              <p:spPr bwMode="auto">
                <a:xfrm>
                  <a:off x="759" y="997"/>
                  <a:ext cx="238" cy="352"/>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2510" name="Rectangle 39"/>
                <p:cNvSpPr>
                  <a:spLocks noChangeArrowheads="1"/>
                </p:cNvSpPr>
                <p:nvPr/>
              </p:nvSpPr>
              <p:spPr bwMode="auto">
                <a:xfrm>
                  <a:off x="750" y="1472"/>
                  <a:ext cx="238" cy="352"/>
                </a:xfrm>
                <a:prstGeom prst="rect">
                  <a:avLst/>
                </a:prstGeom>
                <a:solidFill>
                  <a:schemeClr val="bg1"/>
                </a:solidFill>
                <a:ln w="19050">
                  <a:solidFill>
                    <a:srgbClr val="0000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endParaRPr>
                </a:p>
              </p:txBody>
            </p:sp>
            <p:sp>
              <p:nvSpPr>
                <p:cNvPr id="62511" name="Rectangle 40"/>
                <p:cNvSpPr>
                  <a:spLocks noChangeArrowheads="1"/>
                </p:cNvSpPr>
                <p:nvPr/>
              </p:nvSpPr>
              <p:spPr bwMode="auto">
                <a:xfrm>
                  <a:off x="748" y="1940"/>
                  <a:ext cx="238" cy="352"/>
                </a:xfrm>
                <a:prstGeom prst="rect">
                  <a:avLst/>
                </a:prstGeom>
                <a:solidFill>
                  <a:schemeClr val="bg1"/>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sp>
            <p:nvSpPr>
              <p:cNvPr id="62495" name="Line 41"/>
              <p:cNvSpPr>
                <a:spLocks noChangeShapeType="1"/>
              </p:cNvSpPr>
              <p:nvPr/>
            </p:nvSpPr>
            <p:spPr bwMode="auto">
              <a:xfrm>
                <a:off x="1946" y="1181"/>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2496" name="Line 42"/>
              <p:cNvSpPr>
                <a:spLocks noChangeShapeType="1"/>
              </p:cNvSpPr>
              <p:nvPr/>
            </p:nvSpPr>
            <p:spPr bwMode="auto">
              <a:xfrm>
                <a:off x="1940" y="1644"/>
                <a:ext cx="16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2497" name="Line 43"/>
              <p:cNvSpPr>
                <a:spLocks noChangeShapeType="1"/>
              </p:cNvSpPr>
              <p:nvPr/>
            </p:nvSpPr>
            <p:spPr bwMode="auto">
              <a:xfrm>
                <a:off x="1940" y="2119"/>
                <a:ext cx="16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2498" name="Line 44"/>
              <p:cNvSpPr>
                <a:spLocks noChangeShapeType="1"/>
              </p:cNvSpPr>
              <p:nvPr/>
            </p:nvSpPr>
            <p:spPr bwMode="auto">
              <a:xfrm>
                <a:off x="1044" y="1164"/>
                <a:ext cx="16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2499" name="Line 45"/>
              <p:cNvSpPr>
                <a:spLocks noChangeShapeType="1"/>
              </p:cNvSpPr>
              <p:nvPr/>
            </p:nvSpPr>
            <p:spPr bwMode="auto">
              <a:xfrm>
                <a:off x="1038" y="1629"/>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2500" name="Line 46"/>
              <p:cNvSpPr>
                <a:spLocks noChangeShapeType="1"/>
              </p:cNvSpPr>
              <p:nvPr/>
            </p:nvSpPr>
            <p:spPr bwMode="auto">
              <a:xfrm>
                <a:off x="1038" y="2102"/>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nvGrpSpPr>
              <p:cNvPr id="62501" name="Group 47"/>
              <p:cNvGrpSpPr>
                <a:grpSpLocks/>
              </p:cNvGrpSpPr>
              <p:nvPr/>
            </p:nvGrpSpPr>
            <p:grpSpPr bwMode="auto">
              <a:xfrm>
                <a:off x="523" y="1169"/>
                <a:ext cx="288" cy="939"/>
                <a:chOff x="-60" y="1148"/>
                <a:chExt cx="168" cy="939"/>
              </a:xfrm>
            </p:grpSpPr>
            <p:sp>
              <p:nvSpPr>
                <p:cNvPr id="62506" name="Line 48"/>
                <p:cNvSpPr>
                  <a:spLocks noChangeShapeType="1"/>
                </p:cNvSpPr>
                <p:nvPr/>
              </p:nvSpPr>
              <p:spPr bwMode="auto">
                <a:xfrm>
                  <a:off x="-54" y="1148"/>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2507" name="Line 49"/>
                <p:cNvSpPr>
                  <a:spLocks noChangeShapeType="1"/>
                </p:cNvSpPr>
                <p:nvPr/>
              </p:nvSpPr>
              <p:spPr bwMode="auto">
                <a:xfrm>
                  <a:off x="-60" y="1613"/>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2508" name="Line 50"/>
                <p:cNvSpPr>
                  <a:spLocks noChangeShapeType="1"/>
                </p:cNvSpPr>
                <p:nvPr/>
              </p:nvSpPr>
              <p:spPr bwMode="auto">
                <a:xfrm>
                  <a:off x="-60" y="2087"/>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nvGrpSpPr>
              <p:cNvPr id="62502" name="Group 51"/>
              <p:cNvGrpSpPr>
                <a:grpSpLocks/>
              </p:cNvGrpSpPr>
              <p:nvPr/>
            </p:nvGrpSpPr>
            <p:grpSpPr bwMode="auto">
              <a:xfrm>
                <a:off x="2334" y="1173"/>
                <a:ext cx="288" cy="939"/>
                <a:chOff x="-60" y="1148"/>
                <a:chExt cx="168" cy="939"/>
              </a:xfrm>
            </p:grpSpPr>
            <p:sp>
              <p:nvSpPr>
                <p:cNvPr id="62503" name="Line 52"/>
                <p:cNvSpPr>
                  <a:spLocks noChangeShapeType="1"/>
                </p:cNvSpPr>
                <p:nvPr/>
              </p:nvSpPr>
              <p:spPr bwMode="auto">
                <a:xfrm>
                  <a:off x="-54" y="1148"/>
                  <a:ext cx="1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2504" name="Line 53"/>
                <p:cNvSpPr>
                  <a:spLocks noChangeShapeType="1"/>
                </p:cNvSpPr>
                <p:nvPr/>
              </p:nvSpPr>
              <p:spPr bwMode="auto">
                <a:xfrm>
                  <a:off x="-60" y="1615"/>
                  <a:ext cx="1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2505" name="Line 54"/>
                <p:cNvSpPr>
                  <a:spLocks noChangeShapeType="1"/>
                </p:cNvSpPr>
                <p:nvPr/>
              </p:nvSpPr>
              <p:spPr bwMode="auto">
                <a:xfrm>
                  <a:off x="-60" y="2087"/>
                  <a:ext cx="1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sp>
          <p:nvSpPr>
            <p:cNvPr id="62483" name="Text Box 63"/>
            <p:cNvSpPr txBox="1">
              <a:spLocks noChangeArrowheads="1"/>
            </p:cNvSpPr>
            <p:nvPr/>
          </p:nvSpPr>
          <p:spPr bwMode="auto">
            <a:xfrm>
              <a:off x="3360" y="3219"/>
              <a:ext cx="1334"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800" dirty="0">
                  <a:solidFill>
                    <a:srgbClr val="0000FF"/>
                  </a:solidFill>
                  <a:latin typeface="+mn-ea"/>
                  <a:ea typeface="+mn-ea"/>
                </a:rPr>
                <a:t>一次分组转发后</a:t>
              </a:r>
              <a:r>
                <a:rPr lang="en-US" altLang="zh-CN" sz="1800" dirty="0">
                  <a:solidFill>
                    <a:srgbClr val="0000FF"/>
                  </a:solidFill>
                  <a:latin typeface="+mn-ea"/>
                  <a:ea typeface="+mn-ea"/>
                </a:rPr>
                <a:t>: </a:t>
              </a:r>
              <a:r>
                <a:rPr lang="zh-CN" altLang="en-US" sz="1800" dirty="0">
                  <a:solidFill>
                    <a:srgbClr val="0000FF"/>
                  </a:solidFill>
                  <a:latin typeface="+mn-ea"/>
                  <a:ea typeface="+mn-ea"/>
                </a:rPr>
                <a:t>绿色分组将经历</a:t>
              </a:r>
              <a:r>
                <a:rPr lang="en-US" altLang="zh-CN" sz="1800" dirty="0">
                  <a:solidFill>
                    <a:srgbClr val="0000FF"/>
                  </a:solidFill>
                  <a:latin typeface="+mn-ea"/>
                  <a:ea typeface="+mn-ea"/>
                </a:rPr>
                <a:t> HOL </a:t>
              </a:r>
              <a:r>
                <a:rPr lang="zh-CN" altLang="en-US" sz="1800" dirty="0">
                  <a:solidFill>
                    <a:srgbClr val="0000FF"/>
                  </a:solidFill>
                  <a:latin typeface="+mn-ea"/>
                  <a:ea typeface="+mn-ea"/>
                </a:rPr>
                <a:t>阻塞</a:t>
              </a:r>
              <a:endParaRPr lang="en-US" altLang="zh-CN" sz="1800" i="1" dirty="0">
                <a:solidFill>
                  <a:srgbClr val="0000FF"/>
                </a:solidFill>
                <a:latin typeface="+mn-ea"/>
                <a:ea typeface="+mn-ea"/>
              </a:endParaRPr>
            </a:p>
          </p:txBody>
        </p:sp>
        <p:sp>
          <p:nvSpPr>
            <p:cNvPr id="62484" name="Text Box 65"/>
            <p:cNvSpPr txBox="1">
              <a:spLocks noChangeArrowheads="1"/>
            </p:cNvSpPr>
            <p:nvPr/>
          </p:nvSpPr>
          <p:spPr bwMode="auto">
            <a:xfrm>
              <a:off x="3778" y="2507"/>
              <a:ext cx="37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600" dirty="0">
                  <a:solidFill>
                    <a:srgbClr val="0000FF"/>
                  </a:solidFill>
                  <a:latin typeface="+mn-ea"/>
                  <a:ea typeface="+mn-ea"/>
                </a:rPr>
                <a:t>交换</a:t>
              </a:r>
              <a:endParaRPr lang="en-US" altLang="zh-CN" sz="1600" dirty="0">
                <a:solidFill>
                  <a:srgbClr val="0000FF"/>
                </a:solidFill>
                <a:latin typeface="+mn-ea"/>
                <a:ea typeface="+mn-ea"/>
              </a:endParaRPr>
            </a:p>
            <a:p>
              <a:r>
                <a:rPr lang="zh-CN" altLang="en-US" sz="1600" dirty="0">
                  <a:solidFill>
                    <a:srgbClr val="0000FF"/>
                  </a:solidFill>
                  <a:latin typeface="+mn-ea"/>
                  <a:ea typeface="+mn-ea"/>
                </a:rPr>
                <a:t>机构</a:t>
              </a:r>
              <a:endParaRPr lang="en-US" altLang="zh-CN" sz="1600" dirty="0">
                <a:solidFill>
                  <a:srgbClr val="0000FF"/>
                </a:solidFill>
                <a:latin typeface="+mn-ea"/>
                <a:ea typeface="+mn-ea"/>
              </a:endParaRPr>
            </a:p>
          </p:txBody>
        </p:sp>
        <p:sp>
          <p:nvSpPr>
            <p:cNvPr id="62485" name="Rectangle 66"/>
            <p:cNvSpPr>
              <a:spLocks noChangeArrowheads="1"/>
            </p:cNvSpPr>
            <p:nvPr/>
          </p:nvSpPr>
          <p:spPr bwMode="auto">
            <a:xfrm>
              <a:off x="4551" y="2025"/>
              <a:ext cx="159" cy="83"/>
            </a:xfrm>
            <a:prstGeom prst="rect">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2486" name="Rectangle 69"/>
            <p:cNvSpPr>
              <a:spLocks noChangeArrowheads="1"/>
            </p:cNvSpPr>
            <p:nvPr/>
          </p:nvSpPr>
          <p:spPr bwMode="auto">
            <a:xfrm>
              <a:off x="3363" y="2050"/>
              <a:ext cx="159" cy="82"/>
            </a:xfrm>
            <a:prstGeom prst="rect">
              <a:avLst/>
            </a:prstGeom>
            <a:solidFill>
              <a:srgbClr val="0000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2487" name="Rectangle 70"/>
            <p:cNvSpPr>
              <a:spLocks noChangeArrowheads="1"/>
            </p:cNvSpPr>
            <p:nvPr/>
          </p:nvSpPr>
          <p:spPr bwMode="auto">
            <a:xfrm>
              <a:off x="3360" y="2916"/>
              <a:ext cx="159" cy="83"/>
            </a:xfrm>
            <a:prstGeom prst="rect">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2488" name="Freeform 71"/>
            <p:cNvSpPr>
              <a:spLocks/>
            </p:cNvSpPr>
            <p:nvPr/>
          </p:nvSpPr>
          <p:spPr bwMode="auto">
            <a:xfrm>
              <a:off x="3585" y="2324"/>
              <a:ext cx="878" cy="618"/>
            </a:xfrm>
            <a:custGeom>
              <a:avLst/>
              <a:gdLst>
                <a:gd name="T0" fmla="*/ 0 w 967"/>
                <a:gd name="T1" fmla="*/ 65 h 735"/>
                <a:gd name="T2" fmla="*/ 134 w 967"/>
                <a:gd name="T3" fmla="*/ 65 h 735"/>
                <a:gd name="T4" fmla="*/ 251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solidFill>
                  <a:srgbClr val="0000FF"/>
                </a:solidFill>
              </a:endParaRPr>
            </a:p>
          </p:txBody>
        </p:sp>
        <p:sp>
          <p:nvSpPr>
            <p:cNvPr id="62489" name="Freeform 72"/>
            <p:cNvSpPr>
              <a:spLocks/>
            </p:cNvSpPr>
            <p:nvPr/>
          </p:nvSpPr>
          <p:spPr bwMode="auto">
            <a:xfrm>
              <a:off x="3573" y="2134"/>
              <a:ext cx="860" cy="437"/>
            </a:xfrm>
            <a:custGeom>
              <a:avLst/>
              <a:gdLst>
                <a:gd name="T0" fmla="*/ 0 w 860"/>
                <a:gd name="T1" fmla="*/ 3 h 437"/>
                <a:gd name="T2" fmla="*/ 468 w 860"/>
                <a:gd name="T3" fmla="*/ 0 h 437"/>
                <a:gd name="T4" fmla="*/ 860 w 860"/>
                <a:gd name="T5" fmla="*/ 437 h 437"/>
                <a:gd name="T6" fmla="*/ 0 60000 65536"/>
                <a:gd name="T7" fmla="*/ 0 60000 65536"/>
                <a:gd name="T8" fmla="*/ 0 60000 65536"/>
                <a:gd name="T9" fmla="*/ 0 w 860"/>
                <a:gd name="T10" fmla="*/ 0 h 437"/>
                <a:gd name="T11" fmla="*/ 860 w 860"/>
                <a:gd name="T12" fmla="*/ 437 h 437"/>
              </a:gdLst>
              <a:ahLst/>
              <a:cxnLst>
                <a:cxn ang="T6">
                  <a:pos x="T0" y="T1"/>
                </a:cxn>
                <a:cxn ang="T7">
                  <a:pos x="T2" y="T3"/>
                </a:cxn>
                <a:cxn ang="T8">
                  <a:pos x="T4" y="T5"/>
                </a:cxn>
              </a:cxnLst>
              <a:rect l="T9" t="T10" r="T11" b="T12"/>
              <a:pathLst>
                <a:path w="860" h="437">
                  <a:moveTo>
                    <a:pt x="0" y="3"/>
                  </a:moveTo>
                  <a:lnTo>
                    <a:pt x="468" y="0"/>
                  </a:lnTo>
                  <a:lnTo>
                    <a:pt x="860" y="437"/>
                  </a:lnTo>
                </a:path>
              </a:pathLst>
            </a:custGeom>
            <a:noFill/>
            <a:ln w="28575" cap="flat" cmpd="sng">
              <a:solidFill>
                <a:srgbClr val="000099"/>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solidFill>
                  <a:srgbClr val="0000FF"/>
                </a:solidFill>
              </a:endParaRPr>
            </a:p>
          </p:txBody>
        </p:sp>
        <p:sp>
          <p:nvSpPr>
            <p:cNvPr id="62490" name="Rectangle 76"/>
            <p:cNvSpPr>
              <a:spLocks noChangeArrowheads="1"/>
            </p:cNvSpPr>
            <p:nvPr/>
          </p:nvSpPr>
          <p:spPr bwMode="auto">
            <a:xfrm>
              <a:off x="3141" y="2890"/>
              <a:ext cx="159" cy="83"/>
            </a:xfrm>
            <a:prstGeom prst="rect">
              <a:avLst/>
            </a:prstGeom>
            <a:solidFill>
              <a:srgbClr val="00CC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2491" name="Rectangle 77"/>
            <p:cNvSpPr>
              <a:spLocks noChangeArrowheads="1"/>
            </p:cNvSpPr>
            <p:nvPr/>
          </p:nvSpPr>
          <p:spPr bwMode="auto">
            <a:xfrm>
              <a:off x="4542" y="2518"/>
              <a:ext cx="159" cy="83"/>
            </a:xfrm>
            <a:prstGeom prst="rect">
              <a:avLst/>
            </a:prstGeom>
            <a:solidFill>
              <a:srgbClr val="0000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sp>
        <p:nvSpPr>
          <p:cNvPr id="75" name="Rectangle 7"/>
          <p:cNvSpPr txBox="1">
            <a:spLocks noChangeArrowheads="1"/>
          </p:cNvSpPr>
          <p:nvPr/>
        </p:nvSpPr>
        <p:spPr>
          <a:xfrm>
            <a:off x="9480376"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 What's  </a:t>
            </a:r>
            <a:r>
              <a:rPr lang="en-US" altLang="zh-CN" sz="1200" dirty="0">
                <a:solidFill>
                  <a:srgbClr val="FF0000"/>
                </a:solidFill>
                <a:cs typeface="Arial" panose="020B0604020202020204" pitchFamily="34" charset="0"/>
              </a:rPr>
              <a:t>inside a router</a:t>
            </a:r>
          </a:p>
        </p:txBody>
      </p:sp>
      <p:sp>
        <p:nvSpPr>
          <p:cNvPr id="74" name="Rectangle 7"/>
          <p:cNvSpPr txBox="1">
            <a:spLocks noChangeArrowheads="1"/>
          </p:cNvSpPr>
          <p:nvPr/>
        </p:nvSpPr>
        <p:spPr>
          <a:xfrm>
            <a:off x="4799015" y="6624784"/>
            <a:ext cx="2521122"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4.2.4 Where Does Queuing Occur? </a:t>
            </a:r>
          </a:p>
        </p:txBody>
      </p:sp>
      <p:sp>
        <p:nvSpPr>
          <p:cNvPr id="77" name="Rectangle 2">
            <a:extLst>
              <a:ext uri="{FF2B5EF4-FFF2-40B4-BE49-F238E27FC236}">
                <a16:creationId xmlns:a16="http://schemas.microsoft.com/office/drawing/2014/main" id="{0AB444AE-A949-4E7A-AF7E-8F2623F3B951}"/>
              </a:ext>
            </a:extLst>
          </p:cNvPr>
          <p:cNvSpPr>
            <a:spLocks noGrp="1" noChangeArrowheads="1"/>
          </p:cNvSpPr>
          <p:nvPr>
            <p:ph type="title"/>
          </p:nvPr>
        </p:nvSpPr>
        <p:spPr>
          <a:xfrm>
            <a:off x="4368924" y="274581"/>
            <a:ext cx="3454152" cy="562596"/>
          </a:xfrm>
        </p:spPr>
        <p:txBody>
          <a:bodyPr>
            <a:noAutofit/>
          </a:bodyPr>
          <a:lstStyle/>
          <a:p>
            <a:pPr lvl="0" algn="ctr"/>
            <a:r>
              <a:rPr lang="en-US" b="1" i="0" u="none" dirty="0" err="1">
                <a:solidFill>
                  <a:srgbClr val="E45327"/>
                </a:solidFill>
                <a:ea typeface="微软雅黑"/>
              </a:rPr>
              <a:t>输入端口</a:t>
            </a:r>
            <a:r>
              <a:rPr lang="zh-CN" altLang="en-US" b="1" i="0" u="none" dirty="0">
                <a:solidFill>
                  <a:srgbClr val="E45327"/>
                </a:solidFill>
                <a:ea typeface="微软雅黑"/>
              </a:rPr>
              <a:t>排队</a:t>
            </a:r>
            <a:endParaRPr lang="en-US" b="1" i="0" u="none" dirty="0">
              <a:solidFill>
                <a:srgbClr val="E45327"/>
              </a:solidFill>
              <a:ea typeface="微软雅黑"/>
            </a:endParaRPr>
          </a:p>
        </p:txBody>
      </p:sp>
    </p:spTree>
    <p:extLst>
      <p:ext uri="{BB962C8B-B14F-4D97-AF65-F5344CB8AC3E}">
        <p14:creationId xmlns:p14="http://schemas.microsoft.com/office/powerpoint/2010/main" val="7782984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Grp="1" noChangeArrowheads="1"/>
          </p:cNvSpPr>
          <p:nvPr>
            <p:ph type="title"/>
          </p:nvPr>
        </p:nvSpPr>
        <p:spPr>
          <a:xfrm>
            <a:off x="4608472" y="230423"/>
            <a:ext cx="2902207" cy="6858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oAutofit/>
          </a:bodyPr>
          <a:lstStyle/>
          <a:p>
            <a:pPr algn="ctr">
              <a:defRPr/>
            </a:pPr>
            <a:r>
              <a:rPr lang="en-US" altLang="zh-CN" dirty="0" err="1">
                <a:solidFill>
                  <a:srgbClr val="E45327"/>
                </a:solidFill>
              </a:rPr>
              <a:t>输出端口</a:t>
            </a:r>
            <a:endParaRPr lang="en-US" dirty="0"/>
          </a:p>
        </p:txBody>
      </p:sp>
      <p:sp>
        <p:nvSpPr>
          <p:cNvPr id="28678" name="Rectangle 3"/>
          <p:cNvSpPr>
            <a:spLocks noGrp="1" noChangeArrowheads="1"/>
          </p:cNvSpPr>
          <p:nvPr>
            <p:ph type="body" idx="1"/>
          </p:nvPr>
        </p:nvSpPr>
        <p:spPr>
          <a:xfrm>
            <a:off x="1494091" y="3645024"/>
            <a:ext cx="7604021" cy="10097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oAutofit/>
          </a:bodyPr>
          <a:lstStyle/>
          <a:p>
            <a:pPr>
              <a:lnSpc>
                <a:spcPct val="120000"/>
              </a:lnSpc>
              <a:defRPr/>
            </a:pPr>
            <a:r>
              <a:rPr lang="zh-CN" altLang="en-US" sz="2000" dirty="0"/>
              <a:t>当数据报从交换机构中以高于传输速率的速度到达时需要</a:t>
            </a:r>
            <a:r>
              <a:rPr lang="zh-CN" altLang="en-US" sz="2000" dirty="0">
                <a:solidFill>
                  <a:srgbClr val="FF0000"/>
                </a:solidFill>
              </a:rPr>
              <a:t>缓冲</a:t>
            </a:r>
          </a:p>
          <a:p>
            <a:pPr>
              <a:lnSpc>
                <a:spcPct val="120000"/>
              </a:lnSpc>
              <a:defRPr/>
            </a:pPr>
            <a:r>
              <a:rPr lang="zh-CN" altLang="en-US" sz="2000" dirty="0">
                <a:solidFill>
                  <a:srgbClr val="FF0000"/>
                </a:solidFill>
              </a:rPr>
              <a:t>调度规则</a:t>
            </a:r>
            <a:r>
              <a:rPr lang="zh-CN" altLang="en-US" sz="2000" dirty="0"/>
              <a:t>在队列中选择数据报进行传输</a:t>
            </a:r>
            <a:endParaRPr lang="en-US" sz="2000" dirty="0">
              <a:ea typeface="ＭＳ Ｐゴシック" panose="020B0600070205080204" pitchFamily="34" charset="-128"/>
              <a:cs typeface="ＭＳ Ｐゴシック" panose="020B0600070205080204" pitchFamily="34" charset="-128"/>
            </a:endParaRPr>
          </a:p>
        </p:txBody>
      </p:sp>
      <p:sp>
        <p:nvSpPr>
          <p:cNvPr id="63492" name="Rectangle 5"/>
          <p:cNvSpPr>
            <a:spLocks noChangeArrowheads="1"/>
          </p:cNvSpPr>
          <p:nvPr/>
        </p:nvSpPr>
        <p:spPr bwMode="auto">
          <a:xfrm>
            <a:off x="3930651" y="1473200"/>
            <a:ext cx="4568825" cy="1836738"/>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FF"/>
              </a:solidFill>
              <a:latin typeface="+mn-ea"/>
              <a:ea typeface="+mn-ea"/>
            </a:endParaRPr>
          </a:p>
        </p:txBody>
      </p:sp>
      <p:sp>
        <p:nvSpPr>
          <p:cNvPr id="63493" name="Rectangle 6"/>
          <p:cNvSpPr>
            <a:spLocks noChangeArrowheads="1"/>
          </p:cNvSpPr>
          <p:nvPr/>
        </p:nvSpPr>
        <p:spPr bwMode="auto">
          <a:xfrm>
            <a:off x="6853239" y="1931989"/>
            <a:ext cx="1417637" cy="828675"/>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600" dirty="0">
                <a:solidFill>
                  <a:srgbClr val="0000FF"/>
                </a:solidFill>
                <a:latin typeface="+mn-ea"/>
                <a:ea typeface="+mn-ea"/>
              </a:rPr>
              <a:t>线路</a:t>
            </a:r>
            <a:endParaRPr lang="en-US" altLang="zh-CN" sz="1600" dirty="0">
              <a:solidFill>
                <a:srgbClr val="0000FF"/>
              </a:solidFill>
              <a:latin typeface="+mn-ea"/>
              <a:ea typeface="+mn-ea"/>
            </a:endParaRPr>
          </a:p>
          <a:p>
            <a:pPr algn="ctr"/>
            <a:r>
              <a:rPr lang="zh-CN" altLang="en-US" sz="1600" dirty="0">
                <a:solidFill>
                  <a:srgbClr val="0000FF"/>
                </a:solidFill>
                <a:latin typeface="+mn-ea"/>
                <a:ea typeface="+mn-ea"/>
              </a:rPr>
              <a:t>端接</a:t>
            </a:r>
            <a:endParaRPr lang="en-US" altLang="zh-CN" sz="1600" dirty="0">
              <a:solidFill>
                <a:srgbClr val="0000FF"/>
              </a:solidFill>
              <a:latin typeface="+mn-ea"/>
              <a:ea typeface="+mn-ea"/>
            </a:endParaRPr>
          </a:p>
        </p:txBody>
      </p:sp>
      <p:sp>
        <p:nvSpPr>
          <p:cNvPr id="63494" name="Rectangle 7"/>
          <p:cNvSpPr>
            <a:spLocks noChangeArrowheads="1"/>
          </p:cNvSpPr>
          <p:nvPr/>
        </p:nvSpPr>
        <p:spPr bwMode="auto">
          <a:xfrm>
            <a:off x="5543551" y="1658938"/>
            <a:ext cx="1152525" cy="1409700"/>
          </a:xfrm>
          <a:prstGeom prst="rect">
            <a:avLst/>
          </a:prstGeom>
          <a:solidFill>
            <a:schemeClr val="bg1"/>
          </a:solidFill>
          <a:ln w="28575">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FF"/>
              </a:solidFill>
              <a:latin typeface="+mn-ea"/>
              <a:ea typeface="+mn-ea"/>
            </a:endParaRPr>
          </a:p>
        </p:txBody>
      </p:sp>
      <p:sp>
        <p:nvSpPr>
          <p:cNvPr id="63495" name="Line 10"/>
          <p:cNvSpPr>
            <a:spLocks noChangeShapeType="1"/>
          </p:cNvSpPr>
          <p:nvPr/>
        </p:nvSpPr>
        <p:spPr bwMode="auto">
          <a:xfrm>
            <a:off x="5365750" y="2378075"/>
            <a:ext cx="190500" cy="15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latin typeface="+mn-ea"/>
            </a:endParaRPr>
          </a:p>
        </p:txBody>
      </p:sp>
      <p:sp>
        <p:nvSpPr>
          <p:cNvPr id="63496" name="Line 11"/>
          <p:cNvSpPr>
            <a:spLocks noChangeShapeType="1"/>
          </p:cNvSpPr>
          <p:nvPr/>
        </p:nvSpPr>
        <p:spPr bwMode="auto">
          <a:xfrm>
            <a:off x="6699250" y="2335214"/>
            <a:ext cx="190500" cy="15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latin typeface="+mn-ea"/>
            </a:endParaRPr>
          </a:p>
        </p:txBody>
      </p:sp>
      <p:sp>
        <p:nvSpPr>
          <p:cNvPr id="63497" name="Line 12"/>
          <p:cNvSpPr>
            <a:spLocks noChangeShapeType="1"/>
          </p:cNvSpPr>
          <p:nvPr/>
        </p:nvSpPr>
        <p:spPr bwMode="auto">
          <a:xfrm flipV="1">
            <a:off x="8256588" y="2376489"/>
            <a:ext cx="736600" cy="15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3498" name="Rectangle 13"/>
          <p:cNvSpPr>
            <a:spLocks noChangeArrowheads="1"/>
          </p:cNvSpPr>
          <p:nvPr/>
        </p:nvSpPr>
        <p:spPr bwMode="auto">
          <a:xfrm>
            <a:off x="5576889" y="1968501"/>
            <a:ext cx="1055687" cy="828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algn="ctr"/>
            <a:r>
              <a:rPr lang="en-US" altLang="zh-CN" sz="1600" dirty="0">
                <a:solidFill>
                  <a:srgbClr val="0000FF"/>
                </a:solidFill>
                <a:ea typeface="Tahoma"/>
              </a:rPr>
              <a:t>链</a:t>
            </a:r>
            <a:r>
              <a:rPr lang="zh-CN" altLang="en-US" sz="1600" dirty="0">
                <a:solidFill>
                  <a:srgbClr val="0000FF"/>
                </a:solidFill>
                <a:ea typeface="Tahoma"/>
              </a:rPr>
              <a:t>路</a:t>
            </a:r>
            <a:r>
              <a:rPr lang="en-US" altLang="zh-CN" sz="1600" dirty="0">
                <a:solidFill>
                  <a:srgbClr val="0000FF"/>
                </a:solidFill>
                <a:ea typeface="Tahoma"/>
              </a:rPr>
              <a:t>层</a:t>
            </a:r>
          </a:p>
          <a:p>
            <a:pPr lvl="0" algn="ctr"/>
            <a:r>
              <a:rPr lang="en-US" altLang="zh-CN" sz="1600" dirty="0" err="1">
                <a:solidFill>
                  <a:srgbClr val="0000FF"/>
                </a:solidFill>
                <a:ea typeface="Tahoma"/>
              </a:rPr>
              <a:t>协议</a:t>
            </a:r>
            <a:endParaRPr lang="en-US" altLang="zh-CN" sz="1600" dirty="0">
              <a:solidFill>
                <a:srgbClr val="0000FF"/>
              </a:solidFill>
              <a:ea typeface="Tahoma"/>
            </a:endParaRPr>
          </a:p>
          <a:p>
            <a:pPr lvl="0" algn="ctr"/>
            <a:r>
              <a:rPr lang="en-US" altLang="zh-CN" sz="1600" dirty="0">
                <a:solidFill>
                  <a:srgbClr val="0000FF"/>
                </a:solidFill>
                <a:ea typeface="Tahoma"/>
              </a:rPr>
              <a:t>（</a:t>
            </a:r>
            <a:r>
              <a:rPr lang="en-US" altLang="zh-CN" sz="1600" dirty="0" err="1">
                <a:solidFill>
                  <a:srgbClr val="0000FF"/>
                </a:solidFill>
                <a:ea typeface="Tahoma"/>
              </a:rPr>
              <a:t>发送</a:t>
            </a:r>
            <a:r>
              <a:rPr lang="en-US" altLang="zh-CN" sz="1600" dirty="0">
                <a:solidFill>
                  <a:srgbClr val="0000FF"/>
                </a:solidFill>
                <a:ea typeface="Tahoma"/>
              </a:rPr>
              <a:t>）</a:t>
            </a:r>
          </a:p>
        </p:txBody>
      </p:sp>
      <p:sp>
        <p:nvSpPr>
          <p:cNvPr id="63499" name="Rectangle 16"/>
          <p:cNvSpPr>
            <a:spLocks noChangeArrowheads="1"/>
          </p:cNvSpPr>
          <p:nvPr/>
        </p:nvSpPr>
        <p:spPr bwMode="auto">
          <a:xfrm>
            <a:off x="2371725" y="1762126"/>
            <a:ext cx="1055688" cy="828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zh-CN" altLang="en-US" sz="1600" dirty="0">
                <a:solidFill>
                  <a:srgbClr val="0000FF"/>
                </a:solidFill>
                <a:latin typeface="+mn-ea"/>
                <a:ea typeface="+mn-ea"/>
              </a:rPr>
              <a:t>交换</a:t>
            </a:r>
            <a:endParaRPr lang="en-US" altLang="zh-CN" sz="1600" dirty="0">
              <a:solidFill>
                <a:srgbClr val="0000FF"/>
              </a:solidFill>
              <a:latin typeface="+mn-ea"/>
              <a:ea typeface="+mn-ea"/>
            </a:endParaRPr>
          </a:p>
          <a:p>
            <a:pPr algn="ctr">
              <a:lnSpc>
                <a:spcPct val="90000"/>
              </a:lnSpc>
            </a:pPr>
            <a:r>
              <a:rPr lang="zh-CN" altLang="en-US" sz="1600" dirty="0">
                <a:solidFill>
                  <a:srgbClr val="0000FF"/>
                </a:solidFill>
                <a:latin typeface="+mn-ea"/>
                <a:ea typeface="+mn-ea"/>
              </a:rPr>
              <a:t>机构</a:t>
            </a:r>
            <a:endParaRPr lang="en-US" altLang="zh-CN" sz="1600" dirty="0">
              <a:solidFill>
                <a:srgbClr val="0000FF"/>
              </a:solidFill>
              <a:latin typeface="+mn-ea"/>
              <a:ea typeface="+mn-ea"/>
            </a:endParaRPr>
          </a:p>
        </p:txBody>
      </p:sp>
      <p:grpSp>
        <p:nvGrpSpPr>
          <p:cNvPr id="63500" name="Group 28"/>
          <p:cNvGrpSpPr>
            <a:grpSpLocks/>
          </p:cNvGrpSpPr>
          <p:nvPr/>
        </p:nvGrpSpPr>
        <p:grpSpPr bwMode="auto">
          <a:xfrm>
            <a:off x="4083051" y="1609725"/>
            <a:ext cx="1247775" cy="1504950"/>
            <a:chOff x="3180" y="909"/>
            <a:chExt cx="786" cy="948"/>
          </a:xfrm>
        </p:grpSpPr>
        <p:sp>
          <p:nvSpPr>
            <p:cNvPr id="63508" name="Rectangle 8"/>
            <p:cNvSpPr>
              <a:spLocks noChangeArrowheads="1"/>
            </p:cNvSpPr>
            <p:nvPr/>
          </p:nvSpPr>
          <p:spPr bwMode="auto">
            <a:xfrm>
              <a:off x="3180" y="909"/>
              <a:ext cx="786" cy="948"/>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FF"/>
                </a:solidFill>
                <a:latin typeface="+mn-ea"/>
                <a:ea typeface="+mn-ea"/>
              </a:endParaRPr>
            </a:p>
          </p:txBody>
        </p:sp>
        <p:sp>
          <p:nvSpPr>
            <p:cNvPr id="63509" name="Text Box 14"/>
            <p:cNvSpPr txBox="1">
              <a:spLocks noChangeArrowheads="1"/>
            </p:cNvSpPr>
            <p:nvPr/>
          </p:nvSpPr>
          <p:spPr bwMode="auto">
            <a:xfrm>
              <a:off x="3342" y="964"/>
              <a:ext cx="504" cy="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600" dirty="0">
                  <a:solidFill>
                    <a:srgbClr val="0000FF"/>
                  </a:solidFill>
                  <a:latin typeface="+mn-ea"/>
                  <a:ea typeface="+mn-ea"/>
                </a:rPr>
                <a:t>数据报</a:t>
              </a:r>
              <a:endParaRPr lang="en-US" altLang="zh-CN" sz="1600" dirty="0">
                <a:solidFill>
                  <a:srgbClr val="0000FF"/>
                </a:solidFill>
                <a:latin typeface="+mn-ea"/>
                <a:ea typeface="+mn-ea"/>
              </a:endParaRPr>
            </a:p>
            <a:p>
              <a:pPr algn="ctr"/>
              <a:r>
                <a:rPr lang="zh-CN" altLang="en-US" sz="1600" dirty="0">
                  <a:solidFill>
                    <a:srgbClr val="0000FF"/>
                  </a:solidFill>
                  <a:latin typeface="+mn-ea"/>
                  <a:ea typeface="+mn-ea"/>
                </a:rPr>
                <a:t>缓冲区</a:t>
              </a:r>
              <a:endParaRPr lang="en-US" altLang="zh-CN" sz="1600" dirty="0">
                <a:solidFill>
                  <a:srgbClr val="0000FF"/>
                </a:solidFill>
                <a:latin typeface="+mn-ea"/>
                <a:ea typeface="+mn-ea"/>
              </a:endParaRPr>
            </a:p>
            <a:p>
              <a:pPr algn="ctr"/>
              <a:endParaRPr lang="en-US" altLang="zh-CN" sz="1600" dirty="0">
                <a:solidFill>
                  <a:srgbClr val="0000FF"/>
                </a:solidFill>
                <a:latin typeface="+mn-ea"/>
                <a:ea typeface="+mn-ea"/>
              </a:endParaRPr>
            </a:p>
            <a:p>
              <a:pPr algn="ctr"/>
              <a:endParaRPr lang="en-US" altLang="zh-CN" sz="1600" dirty="0">
                <a:solidFill>
                  <a:srgbClr val="0000FF"/>
                </a:solidFill>
                <a:latin typeface="+mn-ea"/>
                <a:ea typeface="+mn-ea"/>
              </a:endParaRPr>
            </a:p>
            <a:p>
              <a:pPr algn="ctr"/>
              <a:r>
                <a:rPr lang="zh-CN" altLang="en-US" sz="1600" dirty="0">
                  <a:solidFill>
                    <a:srgbClr val="0000FF"/>
                  </a:solidFill>
                  <a:latin typeface="+mn-ea"/>
                  <a:ea typeface="+mn-ea"/>
                </a:rPr>
                <a:t>排队</a:t>
              </a:r>
              <a:endParaRPr lang="en-US" altLang="zh-CN" sz="1600" dirty="0">
                <a:solidFill>
                  <a:srgbClr val="0000FF"/>
                </a:solidFill>
                <a:latin typeface="+mn-ea"/>
                <a:ea typeface="+mn-ea"/>
              </a:endParaRPr>
            </a:p>
          </p:txBody>
        </p:sp>
        <p:grpSp>
          <p:nvGrpSpPr>
            <p:cNvPr id="63510" name="Group 17"/>
            <p:cNvGrpSpPr>
              <a:grpSpLocks/>
            </p:cNvGrpSpPr>
            <p:nvPr/>
          </p:nvGrpSpPr>
          <p:grpSpPr bwMode="auto">
            <a:xfrm>
              <a:off x="3260" y="1299"/>
              <a:ext cx="626" cy="295"/>
              <a:chOff x="310" y="3526"/>
              <a:chExt cx="1040" cy="457"/>
            </a:xfrm>
          </p:grpSpPr>
          <p:sp>
            <p:nvSpPr>
              <p:cNvPr id="63511" name="Rectangle 18"/>
              <p:cNvSpPr>
                <a:spLocks noChangeArrowheads="1"/>
              </p:cNvSpPr>
              <p:nvPr/>
            </p:nvSpPr>
            <p:spPr bwMode="auto">
              <a:xfrm>
                <a:off x="310" y="3526"/>
                <a:ext cx="1040" cy="457"/>
              </a:xfrm>
              <a:prstGeom prst="rect">
                <a:avLst/>
              </a:prstGeom>
              <a:solidFill>
                <a:srgbClr val="FF0000"/>
              </a:solidFill>
              <a:ln w="38100">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FF"/>
                  </a:solidFill>
                  <a:latin typeface="+mn-ea"/>
                  <a:ea typeface="+mn-ea"/>
                </a:endParaRPr>
              </a:p>
            </p:txBody>
          </p:sp>
          <p:sp>
            <p:nvSpPr>
              <p:cNvPr id="63512" name="Line 19"/>
              <p:cNvSpPr>
                <a:spLocks noChangeShapeType="1"/>
              </p:cNvSpPr>
              <p:nvPr/>
            </p:nvSpPr>
            <p:spPr bwMode="auto">
              <a:xfrm>
                <a:off x="446" y="3535"/>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latin typeface="+mn-ea"/>
                </a:endParaRPr>
              </a:p>
            </p:txBody>
          </p:sp>
          <p:sp>
            <p:nvSpPr>
              <p:cNvPr id="63513" name="Line 20"/>
              <p:cNvSpPr>
                <a:spLocks noChangeShapeType="1"/>
              </p:cNvSpPr>
              <p:nvPr/>
            </p:nvSpPr>
            <p:spPr bwMode="auto">
              <a:xfrm>
                <a:off x="558" y="3538"/>
                <a:ext cx="2" cy="43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latin typeface="+mn-ea"/>
                </a:endParaRPr>
              </a:p>
            </p:txBody>
          </p:sp>
          <p:sp>
            <p:nvSpPr>
              <p:cNvPr id="63514" name="Line 21"/>
              <p:cNvSpPr>
                <a:spLocks noChangeShapeType="1"/>
              </p:cNvSpPr>
              <p:nvPr/>
            </p:nvSpPr>
            <p:spPr bwMode="auto">
              <a:xfrm>
                <a:off x="671" y="3534"/>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latin typeface="+mn-ea"/>
                </a:endParaRPr>
              </a:p>
            </p:txBody>
          </p:sp>
          <p:sp>
            <p:nvSpPr>
              <p:cNvPr id="63515" name="Line 22"/>
              <p:cNvSpPr>
                <a:spLocks noChangeShapeType="1"/>
              </p:cNvSpPr>
              <p:nvPr/>
            </p:nvSpPr>
            <p:spPr bwMode="auto">
              <a:xfrm>
                <a:off x="782" y="3535"/>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latin typeface="+mn-ea"/>
                </a:endParaRPr>
              </a:p>
            </p:txBody>
          </p:sp>
          <p:sp>
            <p:nvSpPr>
              <p:cNvPr id="63516" name="Line 23"/>
              <p:cNvSpPr>
                <a:spLocks noChangeShapeType="1"/>
              </p:cNvSpPr>
              <p:nvPr/>
            </p:nvSpPr>
            <p:spPr bwMode="auto">
              <a:xfrm>
                <a:off x="895" y="3534"/>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latin typeface="+mn-ea"/>
                </a:endParaRPr>
              </a:p>
            </p:txBody>
          </p:sp>
          <p:sp>
            <p:nvSpPr>
              <p:cNvPr id="63517" name="Line 24"/>
              <p:cNvSpPr>
                <a:spLocks noChangeShapeType="1"/>
              </p:cNvSpPr>
              <p:nvPr/>
            </p:nvSpPr>
            <p:spPr bwMode="auto">
              <a:xfrm>
                <a:off x="1006" y="3534"/>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latin typeface="+mn-ea"/>
                </a:endParaRPr>
              </a:p>
            </p:txBody>
          </p:sp>
          <p:sp>
            <p:nvSpPr>
              <p:cNvPr id="63518" name="Line 25"/>
              <p:cNvSpPr>
                <a:spLocks noChangeShapeType="1"/>
              </p:cNvSpPr>
              <p:nvPr/>
            </p:nvSpPr>
            <p:spPr bwMode="auto">
              <a:xfrm>
                <a:off x="1121" y="3535"/>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latin typeface="+mn-ea"/>
                </a:endParaRPr>
              </a:p>
            </p:txBody>
          </p:sp>
          <p:sp>
            <p:nvSpPr>
              <p:cNvPr id="63519" name="Line 26"/>
              <p:cNvSpPr>
                <a:spLocks noChangeShapeType="1"/>
              </p:cNvSpPr>
              <p:nvPr/>
            </p:nvSpPr>
            <p:spPr bwMode="auto">
              <a:xfrm>
                <a:off x="1229" y="3538"/>
                <a:ext cx="2" cy="43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latin typeface="+mn-ea"/>
                </a:endParaRPr>
              </a:p>
            </p:txBody>
          </p:sp>
        </p:grpSp>
      </p:grpSp>
      <p:sp>
        <p:nvSpPr>
          <p:cNvPr id="63501" name="Line 27"/>
          <p:cNvSpPr>
            <a:spLocks noChangeShapeType="1"/>
          </p:cNvSpPr>
          <p:nvPr/>
        </p:nvSpPr>
        <p:spPr bwMode="auto">
          <a:xfrm>
            <a:off x="3294063" y="1338263"/>
            <a:ext cx="11112" cy="21955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latin typeface="+mn-ea"/>
            </a:endParaRPr>
          </a:p>
        </p:txBody>
      </p:sp>
      <p:sp>
        <p:nvSpPr>
          <p:cNvPr id="63502" name="Line 9"/>
          <p:cNvSpPr>
            <a:spLocks noChangeShapeType="1"/>
          </p:cNvSpPr>
          <p:nvPr/>
        </p:nvSpPr>
        <p:spPr bwMode="auto">
          <a:xfrm flipV="1">
            <a:off x="3286126" y="2420938"/>
            <a:ext cx="92551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latin typeface="+mn-ea"/>
            </a:endParaRPr>
          </a:p>
        </p:txBody>
      </p:sp>
      <p:sp>
        <p:nvSpPr>
          <p:cNvPr id="63503" name="TextBox 1"/>
          <p:cNvSpPr txBox="1">
            <a:spLocks noChangeArrowheads="1"/>
          </p:cNvSpPr>
          <p:nvPr/>
        </p:nvSpPr>
        <p:spPr bwMode="auto">
          <a:xfrm>
            <a:off x="8775840" y="724373"/>
            <a:ext cx="30572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dirty="0" err="1">
                <a:solidFill>
                  <a:srgbClr val="CC0000"/>
                </a:solidFill>
                <a:latin typeface="+mn-ea"/>
                <a:ea typeface="+mn-ea"/>
              </a:rPr>
              <a:t>这张幻灯片非常重要</a:t>
            </a:r>
            <a:r>
              <a:rPr lang="en-US" altLang="zh-CN" dirty="0">
                <a:solidFill>
                  <a:srgbClr val="CC0000"/>
                </a:solidFill>
                <a:latin typeface="+mn-ea"/>
                <a:ea typeface="+mn-ea"/>
              </a:rPr>
              <a:t>!</a:t>
            </a:r>
          </a:p>
        </p:txBody>
      </p:sp>
      <p:sp>
        <p:nvSpPr>
          <p:cNvPr id="33" name="TextBox 32"/>
          <p:cNvSpPr txBox="1">
            <a:spLocks noChangeArrowheads="1"/>
          </p:cNvSpPr>
          <p:nvPr/>
        </p:nvSpPr>
        <p:spPr bwMode="auto">
          <a:xfrm>
            <a:off x="4198939" y="5693494"/>
            <a:ext cx="6124575" cy="461665"/>
          </a:xfrm>
          <a:prstGeom prst="rect">
            <a:avLst/>
          </a:prstGeom>
          <a:solidFill>
            <a:schemeClr val="bg1"/>
          </a:solidFill>
          <a:ln w="25400">
            <a:solidFill>
              <a:srgbClr val="CC0000"/>
            </a:solidFill>
            <a:miter lim="800000"/>
            <a:headEnd/>
            <a:tailEnd/>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dirty="0" err="1">
                <a:solidFill>
                  <a:srgbClr val="0000FF"/>
                </a:solidFill>
                <a:ea typeface="Tahoma"/>
              </a:rPr>
              <a:t>优先级调度</a:t>
            </a:r>
            <a:r>
              <a:rPr lang="en-US" altLang="zh-CN" dirty="0">
                <a:solidFill>
                  <a:srgbClr val="0000FF"/>
                </a:solidFill>
                <a:latin typeface="Tahoma" panose="020B0604030504040204" pitchFamily="34" charset="0"/>
              </a:rPr>
              <a:t> – </a:t>
            </a:r>
            <a:r>
              <a:rPr lang="en-US" altLang="zh-CN" dirty="0" err="1">
                <a:solidFill>
                  <a:srgbClr val="0000FF"/>
                </a:solidFill>
                <a:ea typeface="Tahoma"/>
              </a:rPr>
              <a:t>谁获得最佳性能，网络中立性</a:t>
            </a:r>
            <a:endParaRPr lang="en-US" altLang="zh-CN" dirty="0">
              <a:solidFill>
                <a:srgbClr val="0000FF"/>
              </a:solidFill>
              <a:latin typeface="Tahoma" panose="020B0604030504040204" pitchFamily="34" charset="0"/>
            </a:endParaRPr>
          </a:p>
        </p:txBody>
      </p:sp>
      <p:sp>
        <p:nvSpPr>
          <p:cNvPr id="34" name="Rectangle 7"/>
          <p:cNvSpPr txBox="1">
            <a:spLocks noChangeArrowheads="1"/>
          </p:cNvSpPr>
          <p:nvPr/>
        </p:nvSpPr>
        <p:spPr>
          <a:xfrm>
            <a:off x="9480376"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 What's  </a:t>
            </a:r>
            <a:r>
              <a:rPr lang="en-US" altLang="zh-CN" sz="1200" dirty="0">
                <a:solidFill>
                  <a:srgbClr val="FF0000"/>
                </a:solidFill>
                <a:cs typeface="Arial" panose="020B0604020202020204" pitchFamily="34" charset="0"/>
              </a:rPr>
              <a:t>inside a router</a:t>
            </a:r>
          </a:p>
        </p:txBody>
      </p:sp>
      <p:sp>
        <p:nvSpPr>
          <p:cNvPr id="32" name="Rectangle 7"/>
          <p:cNvSpPr txBox="1">
            <a:spLocks noChangeArrowheads="1"/>
          </p:cNvSpPr>
          <p:nvPr/>
        </p:nvSpPr>
        <p:spPr>
          <a:xfrm>
            <a:off x="4799015" y="6624784"/>
            <a:ext cx="2521122"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4.2.4 Where Does Queuing Occur? </a:t>
            </a:r>
          </a:p>
        </p:txBody>
      </p:sp>
      <p:sp>
        <p:nvSpPr>
          <p:cNvPr id="4" name="TextBox 3"/>
          <p:cNvSpPr txBox="1">
            <a:spLocks noChangeArrowheads="1"/>
          </p:cNvSpPr>
          <p:nvPr/>
        </p:nvSpPr>
        <p:spPr bwMode="auto">
          <a:xfrm>
            <a:off x="5481639" y="4758978"/>
            <a:ext cx="4822825" cy="830997"/>
          </a:xfrm>
          <a:prstGeom prst="rect">
            <a:avLst/>
          </a:prstGeom>
          <a:solidFill>
            <a:schemeClr val="bg1"/>
          </a:solidFill>
          <a:ln w="25400">
            <a:solidFill>
              <a:srgbClr val="CC0000"/>
            </a:solidFill>
            <a:miter lim="800000"/>
            <a:headEnd/>
            <a:tailEnd/>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dirty="0" err="1">
                <a:solidFill>
                  <a:srgbClr val="0000FF"/>
                </a:solidFill>
                <a:latin typeface="+mn-ea"/>
                <a:ea typeface="+mn-ea"/>
              </a:rPr>
              <a:t>数据报</a:t>
            </a:r>
            <a:r>
              <a:rPr lang="en-US" altLang="zh-CN" dirty="0">
                <a:solidFill>
                  <a:srgbClr val="0000FF"/>
                </a:solidFill>
                <a:latin typeface="+mn-ea"/>
                <a:ea typeface="+mn-ea"/>
              </a:rPr>
              <a:t>（</a:t>
            </a:r>
            <a:r>
              <a:rPr lang="zh-CN" altLang="en-US" dirty="0">
                <a:solidFill>
                  <a:srgbClr val="0000FF"/>
                </a:solidFill>
                <a:latin typeface="+mn-ea"/>
                <a:ea typeface="+mn-ea"/>
              </a:rPr>
              <a:t>分组</a:t>
            </a:r>
            <a:r>
              <a:rPr lang="en-US" altLang="zh-CN" dirty="0">
                <a:solidFill>
                  <a:srgbClr val="0000FF"/>
                </a:solidFill>
                <a:latin typeface="+mn-ea"/>
                <a:ea typeface="+mn-ea"/>
              </a:rPr>
              <a:t>）</a:t>
            </a:r>
            <a:r>
              <a:rPr lang="en-US" altLang="zh-CN" dirty="0" err="1">
                <a:solidFill>
                  <a:srgbClr val="0000FF"/>
                </a:solidFill>
                <a:latin typeface="+mn-ea"/>
                <a:ea typeface="+mn-ea"/>
              </a:rPr>
              <a:t>可能由于拥塞、缺少缓冲而丢失</a:t>
            </a:r>
            <a:endParaRPr lang="en-US" altLang="zh-CN" dirty="0">
              <a:solidFill>
                <a:srgbClr val="0000FF"/>
              </a:solidFill>
              <a:latin typeface="+mn-ea"/>
              <a:ea typeface="+mn-ea"/>
            </a:endParaRPr>
          </a:p>
        </p:txBody>
      </p:sp>
    </p:spTree>
    <p:extLst>
      <p:ext uri="{BB962C8B-B14F-4D97-AF65-F5344CB8AC3E}">
        <p14:creationId xmlns:p14="http://schemas.microsoft.com/office/powerpoint/2010/main" val="33265401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dissolve">
                                      <p:cBhvr>
                                        <p:cTn id="1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2270125" y="4602165"/>
            <a:ext cx="7772400" cy="1336672"/>
          </a:xfrm>
        </p:spPr>
        <p:txBody>
          <a:bodyPr>
            <a:normAutofit/>
          </a:bodyPr>
          <a:lstStyle/>
          <a:p>
            <a:r>
              <a:rPr lang="zh-CN" altLang="en-US" dirty="0">
                <a:cs typeface="ＭＳ Ｐゴシック" panose="020B0600070205080204" pitchFamily="34" charset="-128"/>
              </a:rPr>
              <a:t>通过交换机的到达率超过输出线速时进行缓冲</a:t>
            </a:r>
          </a:p>
          <a:p>
            <a:r>
              <a:rPr lang="zh-CN" altLang="en-US" dirty="0">
                <a:solidFill>
                  <a:srgbClr val="FF0000"/>
                </a:solidFill>
                <a:cs typeface="ＭＳ Ｐゴシック" panose="020B0600070205080204" pitchFamily="34" charset="-128"/>
              </a:rPr>
              <a:t>排队</a:t>
            </a:r>
            <a:r>
              <a:rPr lang="en-US" altLang="zh-CN" dirty="0">
                <a:solidFill>
                  <a:srgbClr val="FF0000"/>
                </a:solidFill>
                <a:cs typeface="ＭＳ Ｐゴシック" panose="020B0600070205080204" pitchFamily="34" charset="-128"/>
              </a:rPr>
              <a:t>(</a:t>
            </a:r>
            <a:r>
              <a:rPr lang="zh-CN" altLang="en-US" dirty="0">
                <a:solidFill>
                  <a:srgbClr val="FF0000"/>
                </a:solidFill>
                <a:cs typeface="ＭＳ Ｐゴシック" panose="020B0600070205080204" pitchFamily="34" charset="-128"/>
              </a:rPr>
              <a:t>延迟</a:t>
            </a:r>
            <a:r>
              <a:rPr lang="en-US" altLang="zh-CN" dirty="0">
                <a:solidFill>
                  <a:srgbClr val="FF0000"/>
                </a:solidFill>
                <a:cs typeface="ＭＳ Ｐゴシック" panose="020B0600070205080204" pitchFamily="34" charset="-128"/>
              </a:rPr>
              <a:t>)</a:t>
            </a:r>
            <a:r>
              <a:rPr lang="zh-CN" altLang="en-US" dirty="0">
                <a:solidFill>
                  <a:srgbClr val="FF0000"/>
                </a:solidFill>
                <a:cs typeface="ＭＳ Ｐゴシック" panose="020B0600070205080204" pitchFamily="34" charset="-128"/>
              </a:rPr>
              <a:t>和输出端口缓冲区溢出造成丢失！</a:t>
            </a:r>
            <a:endParaRPr lang="en-US" altLang="zh-CN" dirty="0">
              <a:solidFill>
                <a:srgbClr val="FF0000"/>
              </a:solidFill>
              <a:cs typeface="ＭＳ Ｐゴシック" panose="020B0600070205080204" pitchFamily="34" charset="-128"/>
            </a:endParaRPr>
          </a:p>
        </p:txBody>
      </p:sp>
      <p:grpSp>
        <p:nvGrpSpPr>
          <p:cNvPr id="64516" name="Group 78"/>
          <p:cNvGrpSpPr>
            <a:grpSpLocks/>
          </p:cNvGrpSpPr>
          <p:nvPr/>
        </p:nvGrpSpPr>
        <p:grpSpPr bwMode="auto">
          <a:xfrm>
            <a:off x="2408239" y="1477963"/>
            <a:ext cx="7412037" cy="2874963"/>
            <a:chOff x="550" y="931"/>
            <a:chExt cx="4669" cy="1811"/>
          </a:xfrm>
        </p:grpSpPr>
        <p:grpSp>
          <p:nvGrpSpPr>
            <p:cNvPr id="64519" name="Group 29"/>
            <p:cNvGrpSpPr>
              <a:grpSpLocks/>
            </p:cNvGrpSpPr>
            <p:nvPr/>
          </p:nvGrpSpPr>
          <p:grpSpPr bwMode="auto">
            <a:xfrm>
              <a:off x="699" y="948"/>
              <a:ext cx="2099" cy="1356"/>
              <a:chOff x="523" y="976"/>
              <a:chExt cx="2099" cy="1356"/>
            </a:xfrm>
          </p:grpSpPr>
          <p:sp>
            <p:nvSpPr>
              <p:cNvPr id="64565" name="Rectangle 6"/>
              <p:cNvSpPr>
                <a:spLocks noChangeArrowheads="1"/>
              </p:cNvSpPr>
              <p:nvPr/>
            </p:nvSpPr>
            <p:spPr bwMode="auto">
              <a:xfrm>
                <a:off x="1208" y="976"/>
                <a:ext cx="745" cy="13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64566" name="Group 10"/>
              <p:cNvGrpSpPr>
                <a:grpSpLocks/>
              </p:cNvGrpSpPr>
              <p:nvPr/>
            </p:nvGrpSpPr>
            <p:grpSpPr bwMode="auto">
              <a:xfrm>
                <a:off x="804" y="997"/>
                <a:ext cx="249" cy="1295"/>
                <a:chOff x="748" y="997"/>
                <a:chExt cx="249" cy="1295"/>
              </a:xfrm>
            </p:grpSpPr>
            <p:sp>
              <p:nvSpPr>
                <p:cNvPr id="64585" name="Rectangle 7"/>
                <p:cNvSpPr>
                  <a:spLocks noChangeArrowheads="1"/>
                </p:cNvSpPr>
                <p:nvPr/>
              </p:nvSpPr>
              <p:spPr bwMode="auto">
                <a:xfrm>
                  <a:off x="759" y="997"/>
                  <a:ext cx="238" cy="35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4586" name="Rectangle 8"/>
                <p:cNvSpPr>
                  <a:spLocks noChangeArrowheads="1"/>
                </p:cNvSpPr>
                <p:nvPr/>
              </p:nvSpPr>
              <p:spPr bwMode="auto">
                <a:xfrm>
                  <a:off x="750" y="1472"/>
                  <a:ext cx="238" cy="352"/>
                </a:xfrm>
                <a:prstGeom prst="rect">
                  <a:avLst/>
                </a:prstGeom>
                <a:solidFill>
                  <a:schemeClr val="bg1"/>
                </a:solidFill>
                <a:ln w="9525">
                  <a:solidFill>
                    <a:srgbClr val="0000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4587" name="Rectangle 9"/>
                <p:cNvSpPr>
                  <a:spLocks noChangeArrowheads="1"/>
                </p:cNvSpPr>
                <p:nvPr/>
              </p:nvSpPr>
              <p:spPr bwMode="auto">
                <a:xfrm>
                  <a:off x="748" y="1940"/>
                  <a:ext cx="238" cy="35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grpSp>
            <p:nvGrpSpPr>
              <p:cNvPr id="64567" name="Group 11"/>
              <p:cNvGrpSpPr>
                <a:grpSpLocks/>
              </p:cNvGrpSpPr>
              <p:nvPr/>
            </p:nvGrpSpPr>
            <p:grpSpPr bwMode="auto">
              <a:xfrm>
                <a:off x="2109" y="1002"/>
                <a:ext cx="249" cy="1295"/>
                <a:chOff x="748" y="997"/>
                <a:chExt cx="249" cy="1295"/>
              </a:xfrm>
            </p:grpSpPr>
            <p:sp>
              <p:nvSpPr>
                <p:cNvPr id="64582" name="Rectangle 12"/>
                <p:cNvSpPr>
                  <a:spLocks noChangeArrowheads="1"/>
                </p:cNvSpPr>
                <p:nvPr/>
              </p:nvSpPr>
              <p:spPr bwMode="auto">
                <a:xfrm>
                  <a:off x="759" y="997"/>
                  <a:ext cx="238" cy="352"/>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4583" name="Rectangle 13"/>
                <p:cNvSpPr>
                  <a:spLocks noChangeArrowheads="1"/>
                </p:cNvSpPr>
                <p:nvPr/>
              </p:nvSpPr>
              <p:spPr bwMode="auto">
                <a:xfrm>
                  <a:off x="750" y="1472"/>
                  <a:ext cx="238" cy="352"/>
                </a:xfrm>
                <a:prstGeom prst="rect">
                  <a:avLst/>
                </a:prstGeom>
                <a:solidFill>
                  <a:schemeClr val="bg1"/>
                </a:solidFill>
                <a:ln w="19050">
                  <a:solidFill>
                    <a:srgbClr val="0000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4584" name="Rectangle 14"/>
                <p:cNvSpPr>
                  <a:spLocks noChangeArrowheads="1"/>
                </p:cNvSpPr>
                <p:nvPr/>
              </p:nvSpPr>
              <p:spPr bwMode="auto">
                <a:xfrm>
                  <a:off x="748" y="1940"/>
                  <a:ext cx="238" cy="352"/>
                </a:xfrm>
                <a:prstGeom prst="rect">
                  <a:avLst/>
                </a:prstGeom>
                <a:solidFill>
                  <a:schemeClr val="bg1"/>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sp>
            <p:nvSpPr>
              <p:cNvPr id="64568" name="Line 15"/>
              <p:cNvSpPr>
                <a:spLocks noChangeShapeType="1"/>
              </p:cNvSpPr>
              <p:nvPr/>
            </p:nvSpPr>
            <p:spPr bwMode="auto">
              <a:xfrm>
                <a:off x="1946" y="1180"/>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4569" name="Line 16"/>
              <p:cNvSpPr>
                <a:spLocks noChangeShapeType="1"/>
              </p:cNvSpPr>
              <p:nvPr/>
            </p:nvSpPr>
            <p:spPr bwMode="auto">
              <a:xfrm>
                <a:off x="1940" y="1645"/>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4570" name="Line 17"/>
              <p:cNvSpPr>
                <a:spLocks noChangeShapeType="1"/>
              </p:cNvSpPr>
              <p:nvPr/>
            </p:nvSpPr>
            <p:spPr bwMode="auto">
              <a:xfrm>
                <a:off x="1940" y="2119"/>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4571" name="Line 18"/>
              <p:cNvSpPr>
                <a:spLocks noChangeShapeType="1"/>
              </p:cNvSpPr>
              <p:nvPr/>
            </p:nvSpPr>
            <p:spPr bwMode="auto">
              <a:xfrm>
                <a:off x="1044" y="1164"/>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4572" name="Line 19"/>
              <p:cNvSpPr>
                <a:spLocks noChangeShapeType="1"/>
              </p:cNvSpPr>
              <p:nvPr/>
            </p:nvSpPr>
            <p:spPr bwMode="auto">
              <a:xfrm>
                <a:off x="1038" y="1629"/>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4573" name="Line 20"/>
              <p:cNvSpPr>
                <a:spLocks noChangeShapeType="1"/>
              </p:cNvSpPr>
              <p:nvPr/>
            </p:nvSpPr>
            <p:spPr bwMode="auto">
              <a:xfrm>
                <a:off x="1038" y="2103"/>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nvGrpSpPr>
              <p:cNvPr id="64574" name="Group 24"/>
              <p:cNvGrpSpPr>
                <a:grpSpLocks/>
              </p:cNvGrpSpPr>
              <p:nvPr/>
            </p:nvGrpSpPr>
            <p:grpSpPr bwMode="auto">
              <a:xfrm>
                <a:off x="523" y="1169"/>
                <a:ext cx="288" cy="939"/>
                <a:chOff x="-60" y="1148"/>
                <a:chExt cx="168" cy="939"/>
              </a:xfrm>
            </p:grpSpPr>
            <p:sp>
              <p:nvSpPr>
                <p:cNvPr id="64579" name="Line 21"/>
                <p:cNvSpPr>
                  <a:spLocks noChangeShapeType="1"/>
                </p:cNvSpPr>
                <p:nvPr/>
              </p:nvSpPr>
              <p:spPr bwMode="auto">
                <a:xfrm>
                  <a:off x="-54" y="1148"/>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4580" name="Line 22"/>
                <p:cNvSpPr>
                  <a:spLocks noChangeShapeType="1"/>
                </p:cNvSpPr>
                <p:nvPr/>
              </p:nvSpPr>
              <p:spPr bwMode="auto">
                <a:xfrm>
                  <a:off x="-60" y="1613"/>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4581" name="Line 23"/>
                <p:cNvSpPr>
                  <a:spLocks noChangeShapeType="1"/>
                </p:cNvSpPr>
                <p:nvPr/>
              </p:nvSpPr>
              <p:spPr bwMode="auto">
                <a:xfrm>
                  <a:off x="-60" y="2087"/>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nvGrpSpPr>
              <p:cNvPr id="64575" name="Group 25"/>
              <p:cNvGrpSpPr>
                <a:grpSpLocks/>
              </p:cNvGrpSpPr>
              <p:nvPr/>
            </p:nvGrpSpPr>
            <p:grpSpPr bwMode="auto">
              <a:xfrm>
                <a:off x="2334" y="1173"/>
                <a:ext cx="288" cy="939"/>
                <a:chOff x="-60" y="1148"/>
                <a:chExt cx="168" cy="939"/>
              </a:xfrm>
            </p:grpSpPr>
            <p:sp>
              <p:nvSpPr>
                <p:cNvPr id="64576" name="Line 26"/>
                <p:cNvSpPr>
                  <a:spLocks noChangeShapeType="1"/>
                </p:cNvSpPr>
                <p:nvPr/>
              </p:nvSpPr>
              <p:spPr bwMode="auto">
                <a:xfrm>
                  <a:off x="-54" y="1148"/>
                  <a:ext cx="1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4577" name="Line 27"/>
                <p:cNvSpPr>
                  <a:spLocks noChangeShapeType="1"/>
                </p:cNvSpPr>
                <p:nvPr/>
              </p:nvSpPr>
              <p:spPr bwMode="auto">
                <a:xfrm>
                  <a:off x="-60" y="1613"/>
                  <a:ext cx="1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4578" name="Line 28"/>
                <p:cNvSpPr>
                  <a:spLocks noChangeShapeType="1"/>
                </p:cNvSpPr>
                <p:nvPr/>
              </p:nvSpPr>
              <p:spPr bwMode="auto">
                <a:xfrm>
                  <a:off x="-60" y="2087"/>
                  <a:ext cx="1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grpSp>
          <p:nvGrpSpPr>
            <p:cNvPr id="64520" name="Group 30"/>
            <p:cNvGrpSpPr>
              <a:grpSpLocks/>
            </p:cNvGrpSpPr>
            <p:nvPr/>
          </p:nvGrpSpPr>
          <p:grpSpPr bwMode="auto">
            <a:xfrm>
              <a:off x="3120" y="931"/>
              <a:ext cx="2099" cy="1356"/>
              <a:chOff x="523" y="976"/>
              <a:chExt cx="2099" cy="1356"/>
            </a:xfrm>
          </p:grpSpPr>
          <p:sp>
            <p:nvSpPr>
              <p:cNvPr id="64542" name="Rectangle 31"/>
              <p:cNvSpPr>
                <a:spLocks noChangeArrowheads="1"/>
              </p:cNvSpPr>
              <p:nvPr/>
            </p:nvSpPr>
            <p:spPr bwMode="auto">
              <a:xfrm>
                <a:off x="1208" y="976"/>
                <a:ext cx="745" cy="13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64543" name="Group 32"/>
              <p:cNvGrpSpPr>
                <a:grpSpLocks/>
              </p:cNvGrpSpPr>
              <p:nvPr/>
            </p:nvGrpSpPr>
            <p:grpSpPr bwMode="auto">
              <a:xfrm>
                <a:off x="804" y="997"/>
                <a:ext cx="249" cy="1295"/>
                <a:chOff x="748" y="997"/>
                <a:chExt cx="249" cy="1295"/>
              </a:xfrm>
            </p:grpSpPr>
            <p:sp>
              <p:nvSpPr>
                <p:cNvPr id="64562" name="Rectangle 33"/>
                <p:cNvSpPr>
                  <a:spLocks noChangeArrowheads="1"/>
                </p:cNvSpPr>
                <p:nvPr/>
              </p:nvSpPr>
              <p:spPr bwMode="auto">
                <a:xfrm>
                  <a:off x="759" y="997"/>
                  <a:ext cx="238" cy="35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4563" name="Rectangle 34"/>
                <p:cNvSpPr>
                  <a:spLocks noChangeArrowheads="1"/>
                </p:cNvSpPr>
                <p:nvPr/>
              </p:nvSpPr>
              <p:spPr bwMode="auto">
                <a:xfrm>
                  <a:off x="750" y="1472"/>
                  <a:ext cx="238" cy="35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4564" name="Rectangle 35"/>
                <p:cNvSpPr>
                  <a:spLocks noChangeArrowheads="1"/>
                </p:cNvSpPr>
                <p:nvPr/>
              </p:nvSpPr>
              <p:spPr bwMode="auto">
                <a:xfrm>
                  <a:off x="748" y="1940"/>
                  <a:ext cx="238" cy="35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grpSp>
            <p:nvGrpSpPr>
              <p:cNvPr id="64544" name="Group 36"/>
              <p:cNvGrpSpPr>
                <a:grpSpLocks/>
              </p:cNvGrpSpPr>
              <p:nvPr/>
            </p:nvGrpSpPr>
            <p:grpSpPr bwMode="auto">
              <a:xfrm>
                <a:off x="2109" y="1002"/>
                <a:ext cx="249" cy="1295"/>
                <a:chOff x="748" y="997"/>
                <a:chExt cx="249" cy="1295"/>
              </a:xfrm>
            </p:grpSpPr>
            <p:sp>
              <p:nvSpPr>
                <p:cNvPr id="64559" name="Rectangle 37"/>
                <p:cNvSpPr>
                  <a:spLocks noChangeArrowheads="1"/>
                </p:cNvSpPr>
                <p:nvPr/>
              </p:nvSpPr>
              <p:spPr bwMode="auto">
                <a:xfrm>
                  <a:off x="759" y="997"/>
                  <a:ext cx="238" cy="352"/>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4560" name="Rectangle 38"/>
                <p:cNvSpPr>
                  <a:spLocks noChangeArrowheads="1"/>
                </p:cNvSpPr>
                <p:nvPr/>
              </p:nvSpPr>
              <p:spPr bwMode="auto">
                <a:xfrm>
                  <a:off x="750" y="1472"/>
                  <a:ext cx="238" cy="352"/>
                </a:xfrm>
                <a:prstGeom prst="rect">
                  <a:avLst/>
                </a:prstGeom>
                <a:solidFill>
                  <a:schemeClr val="bg1"/>
                </a:solidFill>
                <a:ln w="19050">
                  <a:solidFill>
                    <a:srgbClr val="0000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endParaRPr>
                </a:p>
              </p:txBody>
            </p:sp>
            <p:sp>
              <p:nvSpPr>
                <p:cNvPr id="64561" name="Rectangle 39"/>
                <p:cNvSpPr>
                  <a:spLocks noChangeArrowheads="1"/>
                </p:cNvSpPr>
                <p:nvPr/>
              </p:nvSpPr>
              <p:spPr bwMode="auto">
                <a:xfrm>
                  <a:off x="748" y="1940"/>
                  <a:ext cx="238" cy="352"/>
                </a:xfrm>
                <a:prstGeom prst="rect">
                  <a:avLst/>
                </a:prstGeom>
                <a:solidFill>
                  <a:schemeClr val="bg1"/>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sp>
            <p:nvSpPr>
              <p:cNvPr id="64545" name="Line 40"/>
              <p:cNvSpPr>
                <a:spLocks noChangeShapeType="1"/>
              </p:cNvSpPr>
              <p:nvPr/>
            </p:nvSpPr>
            <p:spPr bwMode="auto">
              <a:xfrm>
                <a:off x="1946" y="1180"/>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4546" name="Line 41"/>
              <p:cNvSpPr>
                <a:spLocks noChangeShapeType="1"/>
              </p:cNvSpPr>
              <p:nvPr/>
            </p:nvSpPr>
            <p:spPr bwMode="auto">
              <a:xfrm>
                <a:off x="1940" y="1645"/>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4547" name="Line 42"/>
              <p:cNvSpPr>
                <a:spLocks noChangeShapeType="1"/>
              </p:cNvSpPr>
              <p:nvPr/>
            </p:nvSpPr>
            <p:spPr bwMode="auto">
              <a:xfrm>
                <a:off x="1940" y="2119"/>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4548" name="Line 43"/>
              <p:cNvSpPr>
                <a:spLocks noChangeShapeType="1"/>
              </p:cNvSpPr>
              <p:nvPr/>
            </p:nvSpPr>
            <p:spPr bwMode="auto">
              <a:xfrm>
                <a:off x="1044" y="1164"/>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4549" name="Line 44"/>
              <p:cNvSpPr>
                <a:spLocks noChangeShapeType="1"/>
              </p:cNvSpPr>
              <p:nvPr/>
            </p:nvSpPr>
            <p:spPr bwMode="auto">
              <a:xfrm>
                <a:off x="1038" y="1629"/>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4550" name="Line 45"/>
              <p:cNvSpPr>
                <a:spLocks noChangeShapeType="1"/>
              </p:cNvSpPr>
              <p:nvPr/>
            </p:nvSpPr>
            <p:spPr bwMode="auto">
              <a:xfrm>
                <a:off x="1038" y="2103"/>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nvGrpSpPr>
              <p:cNvPr id="64551" name="Group 46"/>
              <p:cNvGrpSpPr>
                <a:grpSpLocks/>
              </p:cNvGrpSpPr>
              <p:nvPr/>
            </p:nvGrpSpPr>
            <p:grpSpPr bwMode="auto">
              <a:xfrm>
                <a:off x="523" y="1169"/>
                <a:ext cx="288" cy="939"/>
                <a:chOff x="-60" y="1148"/>
                <a:chExt cx="168" cy="939"/>
              </a:xfrm>
            </p:grpSpPr>
            <p:sp>
              <p:nvSpPr>
                <p:cNvPr id="64556" name="Line 47"/>
                <p:cNvSpPr>
                  <a:spLocks noChangeShapeType="1"/>
                </p:cNvSpPr>
                <p:nvPr/>
              </p:nvSpPr>
              <p:spPr bwMode="auto">
                <a:xfrm>
                  <a:off x="-54" y="1148"/>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4557" name="Line 48"/>
                <p:cNvSpPr>
                  <a:spLocks noChangeShapeType="1"/>
                </p:cNvSpPr>
                <p:nvPr/>
              </p:nvSpPr>
              <p:spPr bwMode="auto">
                <a:xfrm>
                  <a:off x="-60" y="1613"/>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4558" name="Line 49"/>
                <p:cNvSpPr>
                  <a:spLocks noChangeShapeType="1"/>
                </p:cNvSpPr>
                <p:nvPr/>
              </p:nvSpPr>
              <p:spPr bwMode="auto">
                <a:xfrm>
                  <a:off x="-60" y="2087"/>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nvGrpSpPr>
              <p:cNvPr id="64552" name="Group 50"/>
              <p:cNvGrpSpPr>
                <a:grpSpLocks/>
              </p:cNvGrpSpPr>
              <p:nvPr/>
            </p:nvGrpSpPr>
            <p:grpSpPr bwMode="auto">
              <a:xfrm>
                <a:off x="2334" y="1173"/>
                <a:ext cx="288" cy="939"/>
                <a:chOff x="-60" y="1148"/>
                <a:chExt cx="168" cy="939"/>
              </a:xfrm>
            </p:grpSpPr>
            <p:sp>
              <p:nvSpPr>
                <p:cNvPr id="64553" name="Line 51"/>
                <p:cNvSpPr>
                  <a:spLocks noChangeShapeType="1"/>
                </p:cNvSpPr>
                <p:nvPr/>
              </p:nvSpPr>
              <p:spPr bwMode="auto">
                <a:xfrm>
                  <a:off x="-54" y="1148"/>
                  <a:ext cx="1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4554" name="Line 52"/>
                <p:cNvSpPr>
                  <a:spLocks noChangeShapeType="1"/>
                </p:cNvSpPr>
                <p:nvPr/>
              </p:nvSpPr>
              <p:spPr bwMode="auto">
                <a:xfrm>
                  <a:off x="-60" y="1613"/>
                  <a:ext cx="1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4555" name="Line 53"/>
                <p:cNvSpPr>
                  <a:spLocks noChangeShapeType="1"/>
                </p:cNvSpPr>
                <p:nvPr/>
              </p:nvSpPr>
              <p:spPr bwMode="auto">
                <a:xfrm>
                  <a:off x="-60" y="2087"/>
                  <a:ext cx="1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sp>
          <p:nvSpPr>
            <p:cNvPr id="64521" name="Rectangle 54"/>
            <p:cNvSpPr>
              <a:spLocks noChangeArrowheads="1"/>
            </p:cNvSpPr>
            <p:nvPr/>
          </p:nvSpPr>
          <p:spPr bwMode="auto">
            <a:xfrm>
              <a:off x="1012" y="1012"/>
              <a:ext cx="175" cy="98"/>
            </a:xfrm>
            <a:prstGeom prst="rect">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4522" name="Rectangle 55"/>
            <p:cNvSpPr>
              <a:spLocks noChangeArrowheads="1"/>
            </p:cNvSpPr>
            <p:nvPr/>
          </p:nvSpPr>
          <p:spPr bwMode="auto">
            <a:xfrm>
              <a:off x="1003" y="1494"/>
              <a:ext cx="175" cy="98"/>
            </a:xfrm>
            <a:prstGeom prst="rect">
              <a:avLst/>
            </a:prstGeom>
            <a:solidFill>
              <a:srgbClr val="0000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4523" name="Rectangle 56"/>
            <p:cNvSpPr>
              <a:spLocks noChangeArrowheads="1"/>
            </p:cNvSpPr>
            <p:nvPr/>
          </p:nvSpPr>
          <p:spPr bwMode="auto">
            <a:xfrm>
              <a:off x="994" y="1969"/>
              <a:ext cx="175" cy="98"/>
            </a:xfrm>
            <a:prstGeom prst="rect">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4524" name="Rectangle 57"/>
            <p:cNvSpPr>
              <a:spLocks noChangeArrowheads="1"/>
            </p:cNvSpPr>
            <p:nvPr/>
          </p:nvSpPr>
          <p:spPr bwMode="auto">
            <a:xfrm>
              <a:off x="764" y="1017"/>
              <a:ext cx="175" cy="98"/>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4525" name="Rectangle 58"/>
            <p:cNvSpPr>
              <a:spLocks noChangeArrowheads="1"/>
            </p:cNvSpPr>
            <p:nvPr/>
          </p:nvSpPr>
          <p:spPr bwMode="auto">
            <a:xfrm>
              <a:off x="760" y="1953"/>
              <a:ext cx="175" cy="98"/>
            </a:xfrm>
            <a:prstGeom prst="rect">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4526" name="Line 60"/>
            <p:cNvSpPr>
              <a:spLocks noChangeShapeType="1"/>
            </p:cNvSpPr>
            <p:nvPr/>
          </p:nvSpPr>
          <p:spPr bwMode="auto">
            <a:xfrm>
              <a:off x="1215" y="1054"/>
              <a:ext cx="1026" cy="1"/>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4527" name="Freeform 62"/>
            <p:cNvSpPr>
              <a:spLocks/>
            </p:cNvSpPr>
            <p:nvPr/>
          </p:nvSpPr>
          <p:spPr bwMode="auto">
            <a:xfrm>
              <a:off x="1246" y="1285"/>
              <a:ext cx="967" cy="735"/>
            </a:xfrm>
            <a:custGeom>
              <a:avLst/>
              <a:gdLst>
                <a:gd name="T0" fmla="*/ 0 w 967"/>
                <a:gd name="T1" fmla="*/ 733 h 735"/>
                <a:gd name="T2" fmla="*/ 522 w 967"/>
                <a:gd name="T3" fmla="*/ 735 h 735"/>
                <a:gd name="T4" fmla="*/ 967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solidFill>
                  <a:srgbClr val="0000FF"/>
                </a:solidFill>
              </a:endParaRPr>
            </a:p>
          </p:txBody>
        </p:sp>
        <p:sp>
          <p:nvSpPr>
            <p:cNvPr id="64528" name="Text Box 63"/>
            <p:cNvSpPr txBox="1">
              <a:spLocks noChangeArrowheads="1"/>
            </p:cNvSpPr>
            <p:nvPr/>
          </p:nvSpPr>
          <p:spPr bwMode="auto">
            <a:xfrm>
              <a:off x="933" y="2335"/>
              <a:ext cx="1549"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800" dirty="0">
                  <a:solidFill>
                    <a:srgbClr val="0000FF"/>
                  </a:solidFill>
                  <a:latin typeface="+mn-ea"/>
                  <a:ea typeface="+mn-ea"/>
                </a:rPr>
                <a:t>在时刻</a:t>
              </a:r>
              <a:r>
                <a:rPr lang="en-US" altLang="zh-CN" sz="1800" dirty="0">
                  <a:solidFill>
                    <a:srgbClr val="0000FF"/>
                  </a:solidFill>
                  <a:latin typeface="+mn-ea"/>
                  <a:ea typeface="+mn-ea"/>
                </a:rPr>
                <a:t> </a:t>
              </a:r>
              <a:r>
                <a:rPr lang="en-US" altLang="zh-CN" sz="1800" i="1" dirty="0">
                  <a:solidFill>
                    <a:srgbClr val="0000FF"/>
                  </a:solidFill>
                  <a:latin typeface="+mn-ea"/>
                  <a:ea typeface="+mn-ea"/>
                </a:rPr>
                <a:t>t,</a:t>
              </a:r>
              <a:r>
                <a:rPr lang="en-US" altLang="zh-CN" sz="1800" dirty="0">
                  <a:solidFill>
                    <a:srgbClr val="0000FF"/>
                  </a:solidFill>
                  <a:latin typeface="+mn-ea"/>
                  <a:ea typeface="+mn-ea"/>
                </a:rPr>
                <a:t> </a:t>
              </a:r>
              <a:r>
                <a:rPr lang="zh-CN" altLang="en-US" sz="1800" dirty="0">
                  <a:solidFill>
                    <a:srgbClr val="0000FF"/>
                  </a:solidFill>
                  <a:latin typeface="+mn-ea"/>
                  <a:ea typeface="+mn-ea"/>
                </a:rPr>
                <a:t>由输入到输出的分组增多</a:t>
              </a:r>
              <a:endParaRPr lang="en-US" altLang="zh-CN" sz="1800" dirty="0">
                <a:solidFill>
                  <a:srgbClr val="0000FF"/>
                </a:solidFill>
                <a:latin typeface="+mn-ea"/>
                <a:ea typeface="+mn-ea"/>
              </a:endParaRPr>
            </a:p>
          </p:txBody>
        </p:sp>
        <p:sp>
          <p:nvSpPr>
            <p:cNvPr id="64529" name="Text Box 64"/>
            <p:cNvSpPr txBox="1">
              <a:spLocks noChangeArrowheads="1"/>
            </p:cNvSpPr>
            <p:nvPr/>
          </p:nvSpPr>
          <p:spPr bwMode="auto">
            <a:xfrm>
              <a:off x="3354" y="2325"/>
              <a:ext cx="154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800" dirty="0">
                  <a:solidFill>
                    <a:srgbClr val="0000FF"/>
                  </a:solidFill>
                </a:rPr>
                <a:t>一个分组之后</a:t>
              </a:r>
              <a:endParaRPr lang="en-US" altLang="zh-CN" sz="1800" i="1" dirty="0">
                <a:solidFill>
                  <a:srgbClr val="0000FF"/>
                </a:solidFill>
              </a:endParaRPr>
            </a:p>
          </p:txBody>
        </p:sp>
        <p:sp>
          <p:nvSpPr>
            <p:cNvPr id="64530" name="Text Box 66"/>
            <p:cNvSpPr txBox="1">
              <a:spLocks noChangeArrowheads="1"/>
            </p:cNvSpPr>
            <p:nvPr/>
          </p:nvSpPr>
          <p:spPr bwMode="auto">
            <a:xfrm>
              <a:off x="1488" y="1545"/>
              <a:ext cx="37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600" dirty="0">
                  <a:solidFill>
                    <a:srgbClr val="0000FF"/>
                  </a:solidFill>
                  <a:latin typeface="+mn-ea"/>
                  <a:ea typeface="+mn-ea"/>
                </a:rPr>
                <a:t>交换</a:t>
              </a:r>
              <a:endParaRPr lang="en-US" altLang="zh-CN" sz="1600" dirty="0">
                <a:solidFill>
                  <a:srgbClr val="0000FF"/>
                </a:solidFill>
                <a:latin typeface="+mn-ea"/>
                <a:ea typeface="+mn-ea"/>
              </a:endParaRPr>
            </a:p>
            <a:p>
              <a:r>
                <a:rPr lang="zh-CN" altLang="en-US" sz="1600" dirty="0">
                  <a:solidFill>
                    <a:srgbClr val="0000FF"/>
                  </a:solidFill>
                  <a:latin typeface="+mn-ea"/>
                  <a:ea typeface="+mn-ea"/>
                </a:rPr>
                <a:t>机构</a:t>
              </a:r>
              <a:endParaRPr lang="en-US" altLang="zh-CN" sz="1600" dirty="0">
                <a:solidFill>
                  <a:srgbClr val="0000FF"/>
                </a:solidFill>
                <a:latin typeface="+mn-ea"/>
                <a:ea typeface="+mn-ea"/>
              </a:endParaRPr>
            </a:p>
          </p:txBody>
        </p:sp>
        <p:sp>
          <p:nvSpPr>
            <p:cNvPr id="64531" name="Text Box 67"/>
            <p:cNvSpPr txBox="1">
              <a:spLocks noChangeArrowheads="1"/>
            </p:cNvSpPr>
            <p:nvPr/>
          </p:nvSpPr>
          <p:spPr bwMode="auto">
            <a:xfrm>
              <a:off x="3895" y="1479"/>
              <a:ext cx="37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600" dirty="0">
                  <a:solidFill>
                    <a:srgbClr val="0000FF"/>
                  </a:solidFill>
                  <a:latin typeface="+mn-ea"/>
                  <a:ea typeface="+mn-ea"/>
                </a:rPr>
                <a:t>交换</a:t>
              </a:r>
              <a:endParaRPr lang="en-US" altLang="zh-CN" sz="1600" dirty="0">
                <a:solidFill>
                  <a:srgbClr val="0000FF"/>
                </a:solidFill>
                <a:latin typeface="+mn-ea"/>
                <a:ea typeface="+mn-ea"/>
              </a:endParaRPr>
            </a:p>
            <a:p>
              <a:r>
                <a:rPr lang="zh-CN" altLang="en-US" sz="1600" dirty="0">
                  <a:solidFill>
                    <a:srgbClr val="0000FF"/>
                  </a:solidFill>
                  <a:latin typeface="+mn-ea"/>
                  <a:ea typeface="+mn-ea"/>
                </a:rPr>
                <a:t>机构</a:t>
              </a:r>
              <a:endParaRPr lang="en-US" altLang="zh-CN" sz="1600" dirty="0">
                <a:solidFill>
                  <a:srgbClr val="0000FF"/>
                </a:solidFill>
                <a:latin typeface="+mn-ea"/>
                <a:ea typeface="+mn-ea"/>
              </a:endParaRPr>
            </a:p>
          </p:txBody>
        </p:sp>
        <p:sp>
          <p:nvSpPr>
            <p:cNvPr id="64532" name="Rectangle 68"/>
            <p:cNvSpPr>
              <a:spLocks noChangeArrowheads="1"/>
            </p:cNvSpPr>
            <p:nvPr/>
          </p:nvSpPr>
          <p:spPr bwMode="auto">
            <a:xfrm>
              <a:off x="4746" y="972"/>
              <a:ext cx="175" cy="98"/>
            </a:xfrm>
            <a:prstGeom prst="rect">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4533" name="Rectangle 69"/>
            <p:cNvSpPr>
              <a:spLocks noChangeArrowheads="1"/>
            </p:cNvSpPr>
            <p:nvPr/>
          </p:nvSpPr>
          <p:spPr bwMode="auto">
            <a:xfrm>
              <a:off x="4746" y="1497"/>
              <a:ext cx="175" cy="98"/>
            </a:xfrm>
            <a:prstGeom prst="rect">
              <a:avLst/>
            </a:prstGeom>
            <a:solidFill>
              <a:srgbClr val="0000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4534" name="Rectangle 70"/>
            <p:cNvSpPr>
              <a:spLocks noChangeArrowheads="1"/>
            </p:cNvSpPr>
            <p:nvPr/>
          </p:nvSpPr>
          <p:spPr bwMode="auto">
            <a:xfrm>
              <a:off x="4743" y="1099"/>
              <a:ext cx="175" cy="98"/>
            </a:xfrm>
            <a:prstGeom prst="rect">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4535" name="Rectangle 71"/>
            <p:cNvSpPr>
              <a:spLocks noChangeArrowheads="1"/>
            </p:cNvSpPr>
            <p:nvPr/>
          </p:nvSpPr>
          <p:spPr bwMode="auto">
            <a:xfrm>
              <a:off x="3445" y="1001"/>
              <a:ext cx="175" cy="98"/>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4536" name="Rectangle 72"/>
            <p:cNvSpPr>
              <a:spLocks noChangeArrowheads="1"/>
            </p:cNvSpPr>
            <p:nvPr/>
          </p:nvSpPr>
          <p:spPr bwMode="auto">
            <a:xfrm>
              <a:off x="3434" y="1965"/>
              <a:ext cx="175" cy="98"/>
            </a:xfrm>
            <a:prstGeom prst="rect">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4537" name="Freeform 73"/>
            <p:cNvSpPr>
              <a:spLocks/>
            </p:cNvSpPr>
            <p:nvPr/>
          </p:nvSpPr>
          <p:spPr bwMode="auto">
            <a:xfrm>
              <a:off x="3682" y="1261"/>
              <a:ext cx="967" cy="735"/>
            </a:xfrm>
            <a:custGeom>
              <a:avLst/>
              <a:gdLst>
                <a:gd name="T0" fmla="*/ 0 w 967"/>
                <a:gd name="T1" fmla="*/ 733 h 735"/>
                <a:gd name="T2" fmla="*/ 522 w 967"/>
                <a:gd name="T3" fmla="*/ 735 h 735"/>
                <a:gd name="T4" fmla="*/ 967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solidFill>
                  <a:srgbClr val="0000FF"/>
                </a:solidFill>
              </a:endParaRPr>
            </a:p>
          </p:txBody>
        </p:sp>
        <p:sp>
          <p:nvSpPr>
            <p:cNvPr id="64538" name="Freeform 74"/>
            <p:cNvSpPr>
              <a:spLocks/>
            </p:cNvSpPr>
            <p:nvPr/>
          </p:nvSpPr>
          <p:spPr bwMode="auto">
            <a:xfrm>
              <a:off x="3669" y="1051"/>
              <a:ext cx="988" cy="951"/>
            </a:xfrm>
            <a:custGeom>
              <a:avLst/>
              <a:gdLst>
                <a:gd name="T0" fmla="*/ 0 w 1002"/>
                <a:gd name="T1" fmla="*/ 29707 h 480"/>
                <a:gd name="T2" fmla="*/ 429 w 1002"/>
                <a:gd name="T3" fmla="*/ 0 h 480"/>
                <a:gd name="T4" fmla="*/ 822 w 1002"/>
                <a:gd name="T5" fmla="*/ 6892561 h 480"/>
                <a:gd name="T6" fmla="*/ 0 60000 65536"/>
                <a:gd name="T7" fmla="*/ 0 60000 65536"/>
                <a:gd name="T8" fmla="*/ 0 60000 65536"/>
                <a:gd name="T9" fmla="*/ 0 w 1002"/>
                <a:gd name="T10" fmla="*/ 0 h 480"/>
                <a:gd name="T11" fmla="*/ 1002 w 1002"/>
                <a:gd name="T12" fmla="*/ 480 h 480"/>
              </a:gdLst>
              <a:ahLst/>
              <a:cxnLst>
                <a:cxn ang="T6">
                  <a:pos x="T0" y="T1"/>
                </a:cxn>
                <a:cxn ang="T7">
                  <a:pos x="T2" y="T3"/>
                </a:cxn>
                <a:cxn ang="T8">
                  <a:pos x="T4" y="T5"/>
                </a:cxn>
              </a:cxnLst>
              <a:rect l="T9" t="T10" r="T11" b="T12"/>
              <a:pathLst>
                <a:path w="1002" h="480">
                  <a:moveTo>
                    <a:pt x="0" y="2"/>
                  </a:moveTo>
                  <a:lnTo>
                    <a:pt x="522" y="0"/>
                  </a:lnTo>
                  <a:lnTo>
                    <a:pt x="1002" y="480"/>
                  </a:lnTo>
                </a:path>
              </a:pathLst>
            </a:custGeom>
            <a:noFill/>
            <a:ln w="28575" cap="flat" cmpd="sng">
              <a:solidFill>
                <a:srgbClr val="008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solidFill>
                  <a:srgbClr val="0000FF"/>
                </a:solidFill>
              </a:endParaRPr>
            </a:p>
          </p:txBody>
        </p:sp>
        <p:sp>
          <p:nvSpPr>
            <p:cNvPr id="64539" name="Line 75"/>
            <p:cNvSpPr>
              <a:spLocks noChangeShapeType="1"/>
            </p:cNvSpPr>
            <p:nvPr/>
          </p:nvSpPr>
          <p:spPr bwMode="auto">
            <a:xfrm>
              <a:off x="1208" y="1545"/>
              <a:ext cx="1012" cy="14"/>
            </a:xfrm>
            <a:prstGeom prst="line">
              <a:avLst/>
            </a:prstGeom>
            <a:noFill/>
            <a:ln w="28575">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4540" name="Rectangle 76"/>
            <p:cNvSpPr>
              <a:spLocks noChangeArrowheads="1"/>
            </p:cNvSpPr>
            <p:nvPr/>
          </p:nvSpPr>
          <p:spPr bwMode="auto">
            <a:xfrm>
              <a:off x="550" y="1010"/>
              <a:ext cx="175" cy="98"/>
            </a:xfrm>
            <a:prstGeom prst="rect">
              <a:avLst/>
            </a:prstGeom>
            <a:solidFill>
              <a:srgbClr val="0000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4541" name="Rectangle 77"/>
            <p:cNvSpPr>
              <a:spLocks noChangeArrowheads="1"/>
            </p:cNvSpPr>
            <p:nvPr/>
          </p:nvSpPr>
          <p:spPr bwMode="auto">
            <a:xfrm>
              <a:off x="3194" y="997"/>
              <a:ext cx="175" cy="98"/>
            </a:xfrm>
            <a:prstGeom prst="rect">
              <a:avLst/>
            </a:prstGeom>
            <a:solidFill>
              <a:srgbClr val="0000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sp>
        <p:nvSpPr>
          <p:cNvPr id="77" name="Rectangle 7"/>
          <p:cNvSpPr txBox="1">
            <a:spLocks noChangeArrowheads="1"/>
          </p:cNvSpPr>
          <p:nvPr/>
        </p:nvSpPr>
        <p:spPr>
          <a:xfrm>
            <a:off x="9480376"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 What's  </a:t>
            </a:r>
            <a:r>
              <a:rPr lang="en-US" altLang="zh-CN" sz="1200" dirty="0">
                <a:solidFill>
                  <a:srgbClr val="FF0000"/>
                </a:solidFill>
                <a:cs typeface="Arial" panose="020B0604020202020204" pitchFamily="34" charset="0"/>
              </a:rPr>
              <a:t>inside a router</a:t>
            </a:r>
          </a:p>
        </p:txBody>
      </p:sp>
      <p:sp>
        <p:nvSpPr>
          <p:cNvPr id="76" name="Rectangle 7"/>
          <p:cNvSpPr txBox="1">
            <a:spLocks noChangeArrowheads="1"/>
          </p:cNvSpPr>
          <p:nvPr/>
        </p:nvSpPr>
        <p:spPr>
          <a:xfrm>
            <a:off x="4799015" y="6624784"/>
            <a:ext cx="2521122"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4.2.4 Where Does Queuing Occur? </a:t>
            </a:r>
          </a:p>
        </p:txBody>
      </p:sp>
      <p:sp>
        <p:nvSpPr>
          <p:cNvPr id="79" name="Rectangle 2">
            <a:extLst>
              <a:ext uri="{FF2B5EF4-FFF2-40B4-BE49-F238E27FC236}">
                <a16:creationId xmlns:a16="http://schemas.microsoft.com/office/drawing/2014/main" id="{78250DA5-CCA3-4F4D-9384-48E40D910C21}"/>
              </a:ext>
            </a:extLst>
          </p:cNvPr>
          <p:cNvSpPr>
            <a:spLocks noGrp="1" noChangeArrowheads="1"/>
          </p:cNvSpPr>
          <p:nvPr>
            <p:ph type="title"/>
          </p:nvPr>
        </p:nvSpPr>
        <p:spPr>
          <a:xfrm>
            <a:off x="3844219" y="188586"/>
            <a:ext cx="4430714" cy="730250"/>
          </a:xfrm>
        </p:spPr>
        <p:txBody>
          <a:bodyPr/>
          <a:lstStyle/>
          <a:p>
            <a:pPr lvl="0" algn="ctr"/>
            <a:r>
              <a:rPr lang="en-US" sz="4000" b="1" i="0" u="none" dirty="0" err="1">
                <a:solidFill>
                  <a:srgbClr val="E45327"/>
                </a:solidFill>
                <a:ea typeface="微软雅黑"/>
              </a:rPr>
              <a:t>输出端口排队</a:t>
            </a:r>
            <a:endParaRPr lang="en-US" sz="4000" b="1" i="0" u="none" dirty="0">
              <a:solidFill>
                <a:srgbClr val="E45327"/>
              </a:solidFill>
              <a:ea typeface="微软雅黑"/>
            </a:endParaRPr>
          </a:p>
        </p:txBody>
      </p:sp>
    </p:spTree>
    <p:extLst>
      <p:ext uri="{BB962C8B-B14F-4D97-AF65-F5344CB8AC3E}">
        <p14:creationId xmlns:p14="http://schemas.microsoft.com/office/powerpoint/2010/main" val="3802748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a:xfrm>
            <a:off x="3863752" y="272886"/>
            <a:ext cx="4464496" cy="720724"/>
          </a:xfrm>
        </p:spPr>
        <p:txBody>
          <a:bodyPr/>
          <a:lstStyle/>
          <a:p>
            <a:pPr algn="ctr">
              <a:defRPr/>
            </a:pPr>
            <a:r>
              <a:rPr lang="zh-CN" altLang="en-US" dirty="0"/>
              <a:t>需要多少缓存 </a:t>
            </a:r>
            <a:r>
              <a:rPr lang="en-US" altLang="zh-CN" dirty="0"/>
              <a:t>?</a:t>
            </a:r>
            <a:endParaRPr lang="en-US" dirty="0">
              <a:cs typeface="+mj-cs"/>
            </a:endParaRPr>
          </a:p>
        </p:txBody>
      </p:sp>
      <p:sp>
        <p:nvSpPr>
          <p:cNvPr id="65539" name="Rectangle 3"/>
          <p:cNvSpPr>
            <a:spLocks noGrp="1" noChangeArrowheads="1"/>
          </p:cNvSpPr>
          <p:nvPr>
            <p:ph type="body" idx="1"/>
          </p:nvPr>
        </p:nvSpPr>
        <p:spPr>
          <a:xfrm>
            <a:off x="767408" y="1879642"/>
            <a:ext cx="11137899" cy="2304256"/>
          </a:xfrm>
        </p:spPr>
        <p:txBody>
          <a:bodyPr>
            <a:normAutofit/>
          </a:bodyPr>
          <a:lstStyle/>
          <a:p>
            <a:r>
              <a:rPr lang="en-US" altLang="zh-CN" dirty="0">
                <a:cs typeface="ＭＳ Ｐゴシック" panose="020B0600070205080204" pitchFamily="34" charset="-128"/>
              </a:rPr>
              <a:t>RFC 3439 </a:t>
            </a:r>
            <a:r>
              <a:rPr lang="zh-CN" altLang="en-US" dirty="0">
                <a:cs typeface="ＭＳ Ｐゴシック" panose="020B0600070205080204" pitchFamily="34" charset="-128"/>
              </a:rPr>
              <a:t>经验法则：平均缓存等于</a:t>
            </a:r>
            <a:r>
              <a:rPr lang="en-US" altLang="zh-CN" dirty="0">
                <a:cs typeface="ＭＳ Ｐゴシック" panose="020B0600070205080204" pitchFamily="34" charset="-128"/>
              </a:rPr>
              <a:t>"</a:t>
            </a:r>
            <a:r>
              <a:rPr lang="zh-CN" altLang="en-US" dirty="0">
                <a:cs typeface="ＭＳ Ｐゴシック" panose="020B0600070205080204" pitchFamily="34" charset="-128"/>
              </a:rPr>
              <a:t>典型</a:t>
            </a:r>
            <a:r>
              <a:rPr lang="en-US" altLang="zh-CN" dirty="0">
                <a:cs typeface="ＭＳ Ｐゴシック" panose="020B0600070205080204" pitchFamily="34" charset="-128"/>
              </a:rPr>
              <a:t>"RTT</a:t>
            </a:r>
            <a:r>
              <a:rPr lang="zh-CN" altLang="en-US" dirty="0">
                <a:cs typeface="ＭＳ Ｐゴシック" panose="020B0600070205080204" pitchFamily="34" charset="-128"/>
              </a:rPr>
              <a:t>（比如</a:t>
            </a:r>
            <a:r>
              <a:rPr lang="en-US" altLang="zh-CN" dirty="0">
                <a:cs typeface="ＭＳ Ｐゴシック" panose="020B0600070205080204" pitchFamily="34" charset="-128"/>
              </a:rPr>
              <a:t>250</a:t>
            </a:r>
            <a:r>
              <a:rPr lang="zh-CN" altLang="en-US" dirty="0">
                <a:cs typeface="ＭＳ Ｐゴシック" panose="020B0600070205080204" pitchFamily="34" charset="-128"/>
              </a:rPr>
              <a:t>毫秒）乘以链路容量 </a:t>
            </a:r>
            <a:r>
              <a:rPr lang="en-US" altLang="zh-CN" dirty="0">
                <a:cs typeface="ＭＳ Ｐゴシック" panose="020B0600070205080204" pitchFamily="34" charset="-128"/>
              </a:rPr>
              <a:t>C</a:t>
            </a:r>
            <a:endParaRPr lang="en-US" altLang="ja-JP" dirty="0">
              <a:cs typeface="ＭＳ Ｐゴシック" panose="020B0600070205080204" pitchFamily="34" charset="-128"/>
            </a:endParaRPr>
          </a:p>
          <a:p>
            <a:pPr lvl="1"/>
            <a:r>
              <a:rPr lang="zh-CN" altLang="en-US" dirty="0"/>
              <a:t>例如</a:t>
            </a:r>
            <a:r>
              <a:rPr lang="en-US" altLang="zh-CN" dirty="0"/>
              <a:t>, C = 10 </a:t>
            </a:r>
            <a:r>
              <a:rPr lang="en-US" altLang="zh-CN" dirty="0" err="1"/>
              <a:t>Gpbs</a:t>
            </a:r>
            <a:r>
              <a:rPr lang="en-US" altLang="zh-CN" dirty="0"/>
              <a:t> </a:t>
            </a:r>
            <a:r>
              <a:rPr lang="zh-CN" altLang="en-US" dirty="0"/>
              <a:t>链路</a:t>
            </a:r>
            <a:r>
              <a:rPr lang="en-US" altLang="zh-CN" dirty="0"/>
              <a:t>: 2.5 Gb </a:t>
            </a:r>
            <a:r>
              <a:rPr lang="zh-CN" altLang="en-US" dirty="0"/>
              <a:t>缓冲</a:t>
            </a:r>
            <a:endParaRPr lang="en-US" altLang="zh-CN" dirty="0"/>
          </a:p>
          <a:p>
            <a:r>
              <a:rPr lang="en-US" altLang="zh-CN" dirty="0" err="1"/>
              <a:t>最近的建议：在</a:t>
            </a:r>
            <a:r>
              <a:rPr lang="en-US" altLang="zh-CN" dirty="0"/>
              <a:t> </a:t>
            </a:r>
            <a:r>
              <a:rPr lang="en-US" altLang="zh-CN" i="1" dirty="0"/>
              <a:t>N </a:t>
            </a:r>
            <a:r>
              <a:rPr lang="zh-CN" altLang="en-US" dirty="0"/>
              <a:t>条 </a:t>
            </a:r>
            <a:r>
              <a:rPr lang="en-US" altLang="zh-CN" dirty="0"/>
              <a:t>TCP </a:t>
            </a:r>
            <a:r>
              <a:rPr lang="en-US" altLang="zh-CN" dirty="0" err="1"/>
              <a:t>流的情况下</a:t>
            </a:r>
            <a:r>
              <a:rPr lang="en-US" altLang="zh-CN" dirty="0"/>
              <a:t>，</a:t>
            </a:r>
            <a:r>
              <a:rPr lang="zh-CN" altLang="en-US" dirty="0"/>
              <a:t>所需</a:t>
            </a:r>
            <a:r>
              <a:rPr lang="en-US" altLang="zh-CN" dirty="0" err="1"/>
              <a:t>缓冲</a:t>
            </a:r>
            <a:r>
              <a:rPr lang="zh-CN" altLang="en-US" dirty="0"/>
              <a:t>数量</a:t>
            </a:r>
            <a:r>
              <a:rPr lang="en-US" altLang="zh-CN" dirty="0">
                <a:cs typeface="ＭＳ Ｐゴシック" panose="020B0600070205080204" pitchFamily="34" charset="-128"/>
              </a:rPr>
              <a:t> </a:t>
            </a:r>
          </a:p>
        </p:txBody>
      </p:sp>
      <p:sp>
        <p:nvSpPr>
          <p:cNvPr id="13" name="Rectangle 7"/>
          <p:cNvSpPr txBox="1">
            <a:spLocks noChangeArrowheads="1"/>
          </p:cNvSpPr>
          <p:nvPr/>
        </p:nvSpPr>
        <p:spPr>
          <a:xfrm>
            <a:off x="9480376"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 What's  </a:t>
            </a:r>
            <a:r>
              <a:rPr lang="en-US" altLang="zh-CN" sz="1200" dirty="0">
                <a:solidFill>
                  <a:srgbClr val="FF0000"/>
                </a:solidFill>
                <a:cs typeface="Arial" panose="020B0604020202020204" pitchFamily="34" charset="0"/>
              </a:rPr>
              <a:t>inside a router</a:t>
            </a:r>
          </a:p>
        </p:txBody>
      </p:sp>
      <mc:AlternateContent xmlns:mc="http://schemas.openxmlformats.org/markup-compatibility/2006" xmlns:a14="http://schemas.microsoft.com/office/drawing/2010/main">
        <mc:Choice Requires="a14">
          <p:sp>
            <p:nvSpPr>
              <p:cNvPr id="2" name="文本框 1"/>
              <p:cNvSpPr txBox="1"/>
              <p:nvPr/>
            </p:nvSpPr>
            <p:spPr>
              <a:xfrm>
                <a:off x="5231904" y="3933056"/>
                <a:ext cx="1224136" cy="8899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sz="2800" i="1" smtClean="0">
                              <a:solidFill>
                                <a:srgbClr val="0000FF"/>
                              </a:solidFill>
                              <a:latin typeface="Cambria Math" panose="02040503050406030204" pitchFamily="18" charset="0"/>
                            </a:rPr>
                          </m:ctrlPr>
                        </m:fPr>
                        <m:num>
                          <m:r>
                            <a:rPr lang="en-US" altLang="zh-CN" sz="2800" b="0" i="1" smtClean="0">
                              <a:solidFill>
                                <a:srgbClr val="0000FF"/>
                              </a:solidFill>
                              <a:latin typeface="Cambria Math" panose="02040503050406030204" pitchFamily="18" charset="0"/>
                            </a:rPr>
                            <m:t>𝑅𝑇𝑇</m:t>
                          </m:r>
                          <m:r>
                            <a:rPr lang="en-US" altLang="zh-CN" sz="2800" b="0" i="1" smtClean="0">
                              <a:solidFill>
                                <a:srgbClr val="0000FF"/>
                              </a:solidFill>
                              <a:latin typeface="Cambria Math" panose="02040503050406030204" pitchFamily="18" charset="0"/>
                              <a:ea typeface="Cambria Math" panose="02040503050406030204" pitchFamily="18" charset="0"/>
                            </a:rPr>
                            <m:t>∙</m:t>
                          </m:r>
                          <m:r>
                            <a:rPr lang="en-US" altLang="zh-CN" sz="2800" b="0" i="1" smtClean="0">
                              <a:solidFill>
                                <a:srgbClr val="0000FF"/>
                              </a:solidFill>
                              <a:latin typeface="Cambria Math" panose="02040503050406030204" pitchFamily="18" charset="0"/>
                              <a:ea typeface="Cambria Math" panose="02040503050406030204" pitchFamily="18" charset="0"/>
                            </a:rPr>
                            <m:t>𝐶</m:t>
                          </m:r>
                        </m:num>
                        <m:den>
                          <m:rad>
                            <m:radPr>
                              <m:degHide m:val="on"/>
                              <m:ctrlPr>
                                <a:rPr lang="en-US" altLang="zh-CN" sz="2800" i="1" smtClean="0">
                                  <a:solidFill>
                                    <a:srgbClr val="0000FF"/>
                                  </a:solidFill>
                                  <a:latin typeface="Cambria Math" panose="02040503050406030204" pitchFamily="18" charset="0"/>
                                </a:rPr>
                              </m:ctrlPr>
                            </m:radPr>
                            <m:deg/>
                            <m:e>
                              <m:r>
                                <a:rPr lang="en-US" altLang="zh-CN" sz="2800" b="0" i="1" smtClean="0">
                                  <a:solidFill>
                                    <a:srgbClr val="0000FF"/>
                                  </a:solidFill>
                                  <a:latin typeface="Cambria Math" panose="02040503050406030204" pitchFamily="18" charset="0"/>
                                </a:rPr>
                                <m:t>𝑁</m:t>
                              </m:r>
                            </m:e>
                          </m:rad>
                        </m:den>
                      </m:f>
                    </m:oMath>
                  </m:oMathPara>
                </a14:m>
                <a:endParaRPr lang="zh-CN" altLang="en-US" sz="2800" dirty="0">
                  <a:solidFill>
                    <a:srgbClr val="0000FF"/>
                  </a:solidFill>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5231904" y="3933056"/>
                <a:ext cx="1224136" cy="889987"/>
              </a:xfrm>
              <a:prstGeom prst="rect">
                <a:avLst/>
              </a:prstGeom>
              <a:blipFill>
                <a:blip r:embed="rId4"/>
                <a:stretch>
                  <a:fillRect/>
                </a:stretch>
              </a:blipFill>
            </p:spPr>
            <p:txBody>
              <a:bodyPr/>
              <a:lstStyle/>
              <a:p>
                <a:r>
                  <a:rPr lang="zh-CN" altLang="en-US">
                    <a:noFill/>
                  </a:rPr>
                  <a:t> </a:t>
                </a:r>
              </a:p>
            </p:txBody>
          </p:sp>
        </mc:Fallback>
      </mc:AlternateContent>
      <p:sp>
        <p:nvSpPr>
          <p:cNvPr id="7" name="Rectangle 7"/>
          <p:cNvSpPr txBox="1">
            <a:spLocks noChangeArrowheads="1"/>
          </p:cNvSpPr>
          <p:nvPr/>
        </p:nvSpPr>
        <p:spPr>
          <a:xfrm>
            <a:off x="4799015" y="6624784"/>
            <a:ext cx="2521122"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4.2.4 Where Does Queuing Occur? </a:t>
            </a:r>
          </a:p>
        </p:txBody>
      </p:sp>
    </p:spTree>
    <p:extLst>
      <p:ext uri="{BB962C8B-B14F-4D97-AF65-F5344CB8AC3E}">
        <p14:creationId xmlns:p14="http://schemas.microsoft.com/office/powerpoint/2010/main" val="3130331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4482307" y="23183"/>
            <a:ext cx="3506786" cy="1143001"/>
          </a:xfrm>
        </p:spPr>
        <p:txBody>
          <a:bodyPr/>
          <a:lstStyle/>
          <a:p>
            <a:pPr algn="ctr"/>
            <a:r>
              <a:rPr lang="en-US" altLang="zh-CN" dirty="0" err="1">
                <a:solidFill>
                  <a:srgbClr val="E45327"/>
                </a:solidFill>
              </a:rPr>
              <a:t>调度机制</a:t>
            </a:r>
            <a:endParaRPr lang="en-US" altLang="zh-CN" sz="4000" dirty="0">
              <a:ea typeface="ＭＳ Ｐゴシック" panose="020B0600070205080204" pitchFamily="34" charset="-128"/>
            </a:endParaRPr>
          </a:p>
        </p:txBody>
      </p:sp>
      <p:sp>
        <p:nvSpPr>
          <p:cNvPr id="66562" name="Rectangle 3"/>
          <p:cNvSpPr>
            <a:spLocks noGrp="1" noChangeArrowheads="1"/>
          </p:cNvSpPr>
          <p:nvPr>
            <p:ph type="body" idx="1"/>
          </p:nvPr>
        </p:nvSpPr>
        <p:spPr>
          <a:xfrm>
            <a:off x="2104231" y="1322315"/>
            <a:ext cx="8262938" cy="3582988"/>
          </a:xfrm>
        </p:spPr>
        <p:txBody>
          <a:bodyPr>
            <a:normAutofit/>
          </a:bodyPr>
          <a:lstStyle/>
          <a:p>
            <a:r>
              <a:rPr lang="zh-CN" altLang="en-US" dirty="0">
                <a:solidFill>
                  <a:srgbClr val="CC0000"/>
                </a:solidFill>
                <a:cs typeface="ＭＳ Ｐゴシック" panose="020B0600070205080204" pitchFamily="34" charset="-128"/>
              </a:rPr>
              <a:t>调度</a:t>
            </a:r>
            <a:r>
              <a:rPr lang="en-US" altLang="zh-CN" dirty="0">
                <a:solidFill>
                  <a:srgbClr val="CC0000"/>
                </a:solidFill>
                <a:cs typeface="ＭＳ Ｐゴシック" panose="020B0600070205080204" pitchFamily="34" charset="-128"/>
              </a:rPr>
              <a:t>: </a:t>
            </a:r>
            <a:r>
              <a:rPr lang="zh-CN" altLang="en-US" dirty="0">
                <a:cs typeface="ＭＳ Ｐゴシック" panose="020B0600070205080204" pitchFamily="34" charset="-128"/>
              </a:rPr>
              <a:t>选择要在链路上发送的下一个分组</a:t>
            </a:r>
            <a:endParaRPr lang="en-US" altLang="zh-CN" dirty="0">
              <a:cs typeface="ＭＳ Ｐゴシック" panose="020B0600070205080204" pitchFamily="34" charset="-128"/>
            </a:endParaRPr>
          </a:p>
          <a:p>
            <a:r>
              <a:rPr lang="en-US" altLang="zh-CN" dirty="0">
                <a:solidFill>
                  <a:srgbClr val="CC0000"/>
                </a:solidFill>
                <a:cs typeface="ＭＳ Ｐゴシック" panose="020B0600070205080204" pitchFamily="34" charset="-128"/>
              </a:rPr>
              <a:t>FIFO (</a:t>
            </a:r>
            <a:r>
              <a:rPr lang="zh-CN" altLang="en-US" dirty="0">
                <a:solidFill>
                  <a:srgbClr val="CC0000"/>
                </a:solidFill>
                <a:cs typeface="ＭＳ Ｐゴシック" panose="020B0600070205080204" pitchFamily="34" charset="-128"/>
              </a:rPr>
              <a:t>先进先出</a:t>
            </a:r>
            <a:r>
              <a:rPr lang="en-US" altLang="zh-CN" dirty="0">
                <a:solidFill>
                  <a:srgbClr val="CC0000"/>
                </a:solidFill>
                <a:cs typeface="ＭＳ Ｐゴシック" panose="020B0600070205080204" pitchFamily="34" charset="-128"/>
              </a:rPr>
              <a:t>) </a:t>
            </a:r>
            <a:r>
              <a:rPr lang="zh-CN" altLang="en-US" dirty="0">
                <a:solidFill>
                  <a:srgbClr val="CC0000"/>
                </a:solidFill>
                <a:cs typeface="ＭＳ Ｐゴシック" panose="020B0600070205080204" pitchFamily="34" charset="-128"/>
              </a:rPr>
              <a:t>调度</a:t>
            </a:r>
            <a:r>
              <a:rPr lang="en-US" altLang="zh-CN" dirty="0">
                <a:solidFill>
                  <a:srgbClr val="CC0000"/>
                </a:solidFill>
                <a:cs typeface="ＭＳ Ｐゴシック" panose="020B0600070205080204" pitchFamily="34" charset="-128"/>
              </a:rPr>
              <a:t>: </a:t>
            </a:r>
            <a:r>
              <a:rPr lang="zh-CN" altLang="en-US" dirty="0">
                <a:cs typeface="ＭＳ Ｐゴシック" panose="020B0600070205080204" pitchFamily="34" charset="-128"/>
              </a:rPr>
              <a:t>按到达队列的顺序发送</a:t>
            </a:r>
            <a:endParaRPr lang="en-US" altLang="zh-CN" dirty="0">
              <a:cs typeface="ＭＳ Ｐゴシック" panose="020B0600070205080204" pitchFamily="34" charset="-128"/>
            </a:endParaRPr>
          </a:p>
          <a:p>
            <a:pPr lvl="1"/>
            <a:r>
              <a:rPr lang="zh-CN" altLang="en-US" dirty="0"/>
              <a:t>现实世界的例子</a:t>
            </a:r>
            <a:r>
              <a:rPr lang="en-US" altLang="zh-CN" dirty="0"/>
              <a:t>?</a:t>
            </a:r>
          </a:p>
          <a:p>
            <a:pPr lvl="1"/>
            <a:r>
              <a:rPr lang="zh-CN" altLang="en-US" dirty="0"/>
              <a:t>丢弃策略：如果分组到达满员队列：丢弃谁</a:t>
            </a:r>
            <a:r>
              <a:rPr lang="en-US" altLang="zh-CN" dirty="0"/>
              <a:t>?</a:t>
            </a:r>
          </a:p>
          <a:p>
            <a:pPr lvl="2">
              <a:lnSpc>
                <a:spcPts val="2275"/>
              </a:lnSpc>
            </a:pPr>
            <a:r>
              <a:rPr lang="zh-CN" altLang="en-US" sz="2400" dirty="0">
                <a:solidFill>
                  <a:srgbClr val="000099"/>
                </a:solidFill>
              </a:rPr>
              <a:t>弃尾</a:t>
            </a:r>
            <a:r>
              <a:rPr lang="en-US" altLang="zh-CN" sz="2400" dirty="0">
                <a:solidFill>
                  <a:srgbClr val="000099"/>
                </a:solidFill>
              </a:rPr>
              <a:t>: </a:t>
            </a:r>
            <a:r>
              <a:rPr lang="zh-CN" altLang="en-US" sz="2400" dirty="0">
                <a:solidFill>
                  <a:srgbClr val="000099"/>
                </a:solidFill>
              </a:rPr>
              <a:t>丢弃刚到达的分组</a:t>
            </a:r>
            <a:endParaRPr lang="en-US" altLang="zh-CN" sz="2400" dirty="0"/>
          </a:p>
          <a:p>
            <a:pPr lvl="2">
              <a:lnSpc>
                <a:spcPts val="2275"/>
              </a:lnSpc>
            </a:pPr>
            <a:r>
              <a:rPr lang="zh-CN" altLang="en-US" sz="2400" dirty="0">
                <a:solidFill>
                  <a:srgbClr val="000099"/>
                </a:solidFill>
              </a:rPr>
              <a:t>优先级</a:t>
            </a:r>
            <a:r>
              <a:rPr lang="en-US" altLang="zh-CN" sz="2400" dirty="0">
                <a:solidFill>
                  <a:srgbClr val="000099"/>
                </a:solidFill>
              </a:rPr>
              <a:t>: </a:t>
            </a:r>
            <a:r>
              <a:rPr lang="zh-CN" altLang="en-US" sz="2400" dirty="0"/>
              <a:t>基于优先级丢弃</a:t>
            </a:r>
            <a:r>
              <a:rPr lang="en-US" altLang="zh-CN" sz="2400" dirty="0"/>
              <a:t>/</a:t>
            </a:r>
            <a:r>
              <a:rPr lang="zh-CN" altLang="en-US" sz="2400" dirty="0">
                <a:solidFill>
                  <a:srgbClr val="FF0000"/>
                </a:solidFill>
              </a:rPr>
              <a:t>删除</a:t>
            </a:r>
            <a:endParaRPr lang="en-US" altLang="zh-CN" sz="2400" dirty="0">
              <a:solidFill>
                <a:srgbClr val="FF0000"/>
              </a:solidFill>
            </a:endParaRPr>
          </a:p>
          <a:p>
            <a:pPr lvl="2">
              <a:lnSpc>
                <a:spcPts val="2275"/>
              </a:lnSpc>
            </a:pPr>
            <a:r>
              <a:rPr lang="zh-CN" altLang="en-US" sz="2400" dirty="0">
                <a:solidFill>
                  <a:srgbClr val="000099"/>
                </a:solidFill>
              </a:rPr>
              <a:t>随机</a:t>
            </a:r>
            <a:r>
              <a:rPr lang="en-US" altLang="zh-CN" sz="2400" dirty="0">
                <a:solidFill>
                  <a:srgbClr val="000099"/>
                </a:solidFill>
              </a:rPr>
              <a:t>: </a:t>
            </a:r>
            <a:r>
              <a:rPr lang="zh-CN" altLang="en-US" sz="2400" dirty="0"/>
              <a:t>随机丢弃</a:t>
            </a:r>
            <a:r>
              <a:rPr lang="en-US" altLang="zh-CN" sz="2400" dirty="0"/>
              <a:t>/</a:t>
            </a:r>
            <a:r>
              <a:rPr lang="zh-CN" altLang="en-US" sz="2400" dirty="0"/>
              <a:t>删除</a:t>
            </a:r>
            <a:endParaRPr lang="en-US" altLang="zh-CN" sz="2400" dirty="0"/>
          </a:p>
        </p:txBody>
      </p:sp>
      <p:grpSp>
        <p:nvGrpSpPr>
          <p:cNvPr id="66564" name="Group 25"/>
          <p:cNvGrpSpPr>
            <a:grpSpLocks/>
          </p:cNvGrpSpPr>
          <p:nvPr/>
        </p:nvGrpSpPr>
        <p:grpSpPr bwMode="auto">
          <a:xfrm>
            <a:off x="5295900" y="5132388"/>
            <a:ext cx="939800" cy="565150"/>
            <a:chOff x="1670312" y="2562997"/>
            <a:chExt cx="940317" cy="565219"/>
          </a:xfrm>
        </p:grpSpPr>
        <p:grpSp>
          <p:nvGrpSpPr>
            <p:cNvPr id="66575" name="Group 28"/>
            <p:cNvGrpSpPr>
              <a:grpSpLocks/>
            </p:cNvGrpSpPr>
            <p:nvPr/>
          </p:nvGrpSpPr>
          <p:grpSpPr bwMode="auto">
            <a:xfrm>
              <a:off x="1670312" y="2562997"/>
              <a:ext cx="929822" cy="565219"/>
              <a:chOff x="1670312" y="2562997"/>
              <a:chExt cx="929822" cy="565219"/>
            </a:xfrm>
          </p:grpSpPr>
          <p:sp>
            <p:nvSpPr>
              <p:cNvPr id="66577" name="Rectangle 30"/>
              <p:cNvSpPr>
                <a:spLocks noChangeArrowheads="1"/>
              </p:cNvSpPr>
              <p:nvPr/>
            </p:nvSpPr>
            <p:spPr bwMode="auto">
              <a:xfrm>
                <a:off x="1670312" y="2562997"/>
                <a:ext cx="929822" cy="56315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solidFill>
                    <a:srgbClr val="0000FF"/>
                  </a:solidFill>
                  <a:latin typeface="+mn-ea"/>
                  <a:ea typeface="+mn-ea"/>
                </a:endParaRPr>
              </a:p>
            </p:txBody>
          </p:sp>
          <p:cxnSp>
            <p:nvCxnSpPr>
              <p:cNvPr id="66578" name="Straight Connector 31"/>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579" name="Straight Connector 32"/>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580" name="Straight Connector 33"/>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581" name="Straight Connector 34"/>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582" name="Straight Connector 35"/>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583" name="Straight Connector 36"/>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584" name="Straight Connector 37"/>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6576" name="Rectangle 29"/>
            <p:cNvSpPr>
              <a:spLocks noChangeArrowheads="1"/>
            </p:cNvSpPr>
            <p:nvPr/>
          </p:nvSpPr>
          <p:spPr bwMode="auto">
            <a:xfrm>
              <a:off x="1916862" y="2571262"/>
              <a:ext cx="693767" cy="547076"/>
            </a:xfrm>
            <a:prstGeom prst="rect">
              <a:avLst/>
            </a:prstGeom>
            <a:solidFill>
              <a:srgbClr val="000099">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solidFill>
                  <a:srgbClr val="0000FF"/>
                </a:solidFill>
                <a:latin typeface="+mn-ea"/>
                <a:ea typeface="+mn-ea"/>
              </a:endParaRPr>
            </a:p>
          </p:txBody>
        </p:sp>
      </p:grpSp>
      <p:sp>
        <p:nvSpPr>
          <p:cNvPr id="66565" name="Oval 27"/>
          <p:cNvSpPr>
            <a:spLocks noChangeArrowheads="1"/>
          </p:cNvSpPr>
          <p:nvPr/>
        </p:nvSpPr>
        <p:spPr bwMode="auto">
          <a:xfrm>
            <a:off x="6323014" y="5103813"/>
            <a:ext cx="631825" cy="62865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solidFill>
                <a:srgbClr val="0000FF"/>
              </a:solidFill>
              <a:latin typeface="+mn-ea"/>
              <a:ea typeface="+mn-ea"/>
            </a:endParaRPr>
          </a:p>
        </p:txBody>
      </p:sp>
      <p:cxnSp>
        <p:nvCxnSpPr>
          <p:cNvPr id="66566" name="Straight Arrow Connector 11"/>
          <p:cNvCxnSpPr>
            <a:cxnSpLocks noChangeShapeType="1"/>
          </p:cNvCxnSpPr>
          <p:nvPr/>
        </p:nvCxnSpPr>
        <p:spPr bwMode="auto">
          <a:xfrm>
            <a:off x="4056063" y="5414963"/>
            <a:ext cx="1054100" cy="0"/>
          </a:xfrm>
          <a:prstGeom prst="straightConnector1">
            <a:avLst/>
          </a:prstGeom>
          <a:noFill/>
          <a:ln w="190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567" name="TextBox 17"/>
          <p:cNvSpPr txBox="1">
            <a:spLocks noChangeArrowheads="1"/>
          </p:cNvSpPr>
          <p:nvPr/>
        </p:nvSpPr>
        <p:spPr bwMode="auto">
          <a:xfrm>
            <a:off x="5070019" y="5699126"/>
            <a:ext cx="121058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algn="ctr"/>
            <a:r>
              <a:rPr lang="en-US" altLang="zh-CN" sz="1600" dirty="0" err="1">
                <a:solidFill>
                  <a:srgbClr val="0000FF"/>
                </a:solidFill>
                <a:ea typeface="Arial"/>
              </a:rPr>
              <a:t>队列</a:t>
            </a:r>
            <a:endParaRPr lang="en-US" altLang="zh-CN" sz="1600" dirty="0">
              <a:solidFill>
                <a:srgbClr val="0000FF"/>
              </a:solidFill>
              <a:ea typeface="Arial"/>
            </a:endParaRPr>
          </a:p>
          <a:p>
            <a:pPr lvl="0" algn="ctr"/>
            <a:r>
              <a:rPr lang="en-US" altLang="zh-CN" sz="1600" dirty="0">
                <a:solidFill>
                  <a:srgbClr val="0000FF"/>
                </a:solidFill>
                <a:ea typeface="Arial"/>
              </a:rPr>
              <a:t>（</a:t>
            </a:r>
            <a:r>
              <a:rPr lang="en-US" altLang="zh-CN" sz="1600" dirty="0" err="1">
                <a:solidFill>
                  <a:srgbClr val="0000FF"/>
                </a:solidFill>
                <a:ea typeface="Arial"/>
              </a:rPr>
              <a:t>等候区</a:t>
            </a:r>
            <a:r>
              <a:rPr lang="en-US" altLang="zh-CN" sz="1600" dirty="0">
                <a:solidFill>
                  <a:srgbClr val="0000FF"/>
                </a:solidFill>
                <a:ea typeface="Arial"/>
              </a:rPr>
              <a:t>）</a:t>
            </a:r>
          </a:p>
        </p:txBody>
      </p:sp>
      <p:sp>
        <p:nvSpPr>
          <p:cNvPr id="66568" name="TextBox 18"/>
          <p:cNvSpPr txBox="1">
            <a:spLocks noChangeArrowheads="1"/>
          </p:cNvSpPr>
          <p:nvPr/>
        </p:nvSpPr>
        <p:spPr bwMode="auto">
          <a:xfrm>
            <a:off x="4281627" y="5459414"/>
            <a:ext cx="5950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600" dirty="0">
                <a:solidFill>
                  <a:srgbClr val="0000FF"/>
                </a:solidFill>
                <a:latin typeface="+mn-ea"/>
                <a:ea typeface="+mn-ea"/>
                <a:cs typeface="Arial" panose="020B0604020202020204" pitchFamily="34" charset="0"/>
              </a:rPr>
              <a:t>分组</a:t>
            </a:r>
            <a:endParaRPr lang="en-US" altLang="zh-CN" sz="1600" dirty="0">
              <a:solidFill>
                <a:srgbClr val="0000FF"/>
              </a:solidFill>
              <a:latin typeface="+mn-ea"/>
              <a:ea typeface="+mn-ea"/>
              <a:cs typeface="Arial" panose="020B0604020202020204" pitchFamily="34" charset="0"/>
            </a:endParaRPr>
          </a:p>
          <a:p>
            <a:pPr algn="ctr"/>
            <a:r>
              <a:rPr lang="zh-CN" altLang="en-US" sz="1600" dirty="0">
                <a:solidFill>
                  <a:srgbClr val="0000FF"/>
                </a:solidFill>
                <a:latin typeface="+mn-ea"/>
                <a:ea typeface="+mn-ea"/>
                <a:cs typeface="Arial" panose="020B0604020202020204" pitchFamily="34" charset="0"/>
              </a:rPr>
              <a:t>到达</a:t>
            </a:r>
            <a:endParaRPr lang="en-US" altLang="zh-CN" sz="1600" dirty="0">
              <a:solidFill>
                <a:srgbClr val="0000FF"/>
              </a:solidFill>
              <a:latin typeface="+mn-ea"/>
              <a:ea typeface="+mn-ea"/>
              <a:cs typeface="Arial" panose="020B0604020202020204" pitchFamily="34" charset="0"/>
            </a:endParaRPr>
          </a:p>
        </p:txBody>
      </p:sp>
      <p:cxnSp>
        <p:nvCxnSpPr>
          <p:cNvPr id="66569" name="Straight Arrow Connector 20"/>
          <p:cNvCxnSpPr>
            <a:cxnSpLocks noChangeShapeType="1"/>
          </p:cNvCxnSpPr>
          <p:nvPr/>
        </p:nvCxnSpPr>
        <p:spPr bwMode="auto">
          <a:xfrm>
            <a:off x="7156451" y="5400676"/>
            <a:ext cx="906463" cy="4763"/>
          </a:xfrm>
          <a:prstGeom prst="straightConnector1">
            <a:avLst/>
          </a:prstGeom>
          <a:noFill/>
          <a:ln w="190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570" name="TextBox 22"/>
          <p:cNvSpPr txBox="1">
            <a:spLocks noChangeArrowheads="1"/>
          </p:cNvSpPr>
          <p:nvPr/>
        </p:nvSpPr>
        <p:spPr bwMode="auto">
          <a:xfrm>
            <a:off x="7472502" y="5508625"/>
            <a:ext cx="5950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600" dirty="0">
                <a:solidFill>
                  <a:srgbClr val="0000FF"/>
                </a:solidFill>
                <a:latin typeface="+mn-ea"/>
                <a:ea typeface="+mn-ea"/>
                <a:cs typeface="Arial" panose="020B0604020202020204" pitchFamily="34" charset="0"/>
              </a:rPr>
              <a:t>分组</a:t>
            </a:r>
            <a:endParaRPr lang="en-US" altLang="zh-CN" sz="1600" dirty="0">
              <a:solidFill>
                <a:srgbClr val="0000FF"/>
              </a:solidFill>
              <a:latin typeface="+mn-ea"/>
              <a:ea typeface="+mn-ea"/>
              <a:cs typeface="Arial" panose="020B0604020202020204" pitchFamily="34" charset="0"/>
            </a:endParaRPr>
          </a:p>
          <a:p>
            <a:pPr algn="ctr"/>
            <a:r>
              <a:rPr lang="zh-CN" altLang="en-US" sz="1600" dirty="0">
                <a:solidFill>
                  <a:srgbClr val="0000FF"/>
                </a:solidFill>
                <a:latin typeface="+mn-ea"/>
                <a:ea typeface="+mn-ea"/>
                <a:cs typeface="Arial" panose="020B0604020202020204" pitchFamily="34" charset="0"/>
              </a:rPr>
              <a:t>离开</a:t>
            </a:r>
            <a:endParaRPr lang="en-US" altLang="zh-CN" sz="1600" dirty="0">
              <a:solidFill>
                <a:srgbClr val="0000FF"/>
              </a:solidFill>
              <a:latin typeface="+mn-ea"/>
              <a:ea typeface="+mn-ea"/>
              <a:cs typeface="Arial" panose="020B0604020202020204" pitchFamily="34" charset="0"/>
            </a:endParaRPr>
          </a:p>
        </p:txBody>
      </p:sp>
      <p:sp>
        <p:nvSpPr>
          <p:cNvPr id="66571" name="TextBox 23"/>
          <p:cNvSpPr txBox="1">
            <a:spLocks noChangeArrowheads="1"/>
          </p:cNvSpPr>
          <p:nvPr/>
        </p:nvSpPr>
        <p:spPr bwMode="auto">
          <a:xfrm>
            <a:off x="6059826" y="5703889"/>
            <a:ext cx="121058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algn="ctr"/>
            <a:r>
              <a:rPr lang="en-US" altLang="zh-CN" sz="1600" dirty="0">
                <a:solidFill>
                  <a:srgbClr val="0000FF"/>
                </a:solidFill>
                <a:ea typeface="Arial"/>
              </a:rPr>
              <a:t>链</a:t>
            </a:r>
            <a:r>
              <a:rPr lang="zh-CN" altLang="en-US" sz="1600" dirty="0">
                <a:solidFill>
                  <a:srgbClr val="0000FF"/>
                </a:solidFill>
                <a:ea typeface="Arial"/>
              </a:rPr>
              <a:t>路</a:t>
            </a:r>
            <a:endParaRPr lang="en-US" altLang="zh-CN" sz="1600" dirty="0">
              <a:solidFill>
                <a:srgbClr val="0000FF"/>
              </a:solidFill>
              <a:ea typeface="Arial"/>
            </a:endParaRPr>
          </a:p>
          <a:p>
            <a:pPr lvl="0" algn="ctr"/>
            <a:r>
              <a:rPr lang="en-US" altLang="zh-CN" sz="1600" dirty="0">
                <a:solidFill>
                  <a:srgbClr val="0000FF"/>
                </a:solidFill>
                <a:ea typeface="Arial"/>
              </a:rPr>
              <a:t>（</a:t>
            </a:r>
            <a:r>
              <a:rPr lang="en-US" altLang="zh-CN" sz="1600" dirty="0" err="1">
                <a:solidFill>
                  <a:srgbClr val="0000FF"/>
                </a:solidFill>
                <a:ea typeface="Arial"/>
              </a:rPr>
              <a:t>服务器</a:t>
            </a:r>
            <a:r>
              <a:rPr lang="en-US" altLang="zh-CN" sz="1600" dirty="0">
                <a:solidFill>
                  <a:srgbClr val="0000FF"/>
                </a:solidFill>
                <a:ea typeface="Arial"/>
              </a:rPr>
              <a:t>）</a:t>
            </a:r>
          </a:p>
        </p:txBody>
      </p:sp>
      <p:cxnSp>
        <p:nvCxnSpPr>
          <p:cNvPr id="66572" name="Straight Arrow Connector 52"/>
          <p:cNvCxnSpPr>
            <a:cxnSpLocks noChangeShapeType="1"/>
            <a:stCxn id="66576" idx="3"/>
            <a:endCxn id="66565" idx="2"/>
          </p:cNvCxnSpPr>
          <p:nvPr/>
        </p:nvCxnSpPr>
        <p:spPr bwMode="auto">
          <a:xfrm>
            <a:off x="6235701" y="5414964"/>
            <a:ext cx="87313" cy="31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Rectangle 7"/>
          <p:cNvSpPr txBox="1">
            <a:spLocks noChangeArrowheads="1"/>
          </p:cNvSpPr>
          <p:nvPr/>
        </p:nvSpPr>
        <p:spPr>
          <a:xfrm>
            <a:off x="9480376"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 What's  </a:t>
            </a:r>
            <a:r>
              <a:rPr lang="en-US" altLang="zh-CN" sz="1200" dirty="0">
                <a:solidFill>
                  <a:srgbClr val="FF0000"/>
                </a:solidFill>
                <a:cs typeface="Arial" panose="020B0604020202020204" pitchFamily="34" charset="0"/>
              </a:rPr>
              <a:t>inside a router</a:t>
            </a:r>
          </a:p>
        </p:txBody>
      </p:sp>
      <p:sp>
        <p:nvSpPr>
          <p:cNvPr id="25" name="Rectangle 7"/>
          <p:cNvSpPr txBox="1">
            <a:spLocks noChangeArrowheads="1"/>
          </p:cNvSpPr>
          <p:nvPr/>
        </p:nvSpPr>
        <p:spPr>
          <a:xfrm>
            <a:off x="4799015" y="6624784"/>
            <a:ext cx="2521122"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4.2.5 Packet Scheduling </a:t>
            </a:r>
          </a:p>
        </p:txBody>
      </p:sp>
    </p:spTree>
    <p:extLst>
      <p:ext uri="{BB962C8B-B14F-4D97-AF65-F5344CB8AC3E}">
        <p14:creationId xmlns:p14="http://schemas.microsoft.com/office/powerpoint/2010/main" val="665146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a:xfrm>
            <a:off x="1979613" y="0"/>
            <a:ext cx="7772400" cy="1143000"/>
          </a:xfrm>
        </p:spPr>
        <p:txBody>
          <a:bodyPr/>
          <a:lstStyle/>
          <a:p>
            <a:r>
              <a:rPr lang="zh-CN" altLang="en-US" dirty="0"/>
              <a:t>第四章</a:t>
            </a:r>
            <a:r>
              <a:rPr lang="en-US" altLang="zh-CN" dirty="0"/>
              <a:t> </a:t>
            </a:r>
            <a:r>
              <a:rPr lang="zh-CN" altLang="en-US" dirty="0"/>
              <a:t>网络层</a:t>
            </a:r>
            <a:endParaRPr lang="en-US" altLang="zh-CN" dirty="0"/>
          </a:p>
        </p:txBody>
      </p:sp>
      <p:sp>
        <p:nvSpPr>
          <p:cNvPr id="35845" name="Rectangle 3"/>
          <p:cNvSpPr>
            <a:spLocks noGrp="1" noChangeArrowheads="1"/>
          </p:cNvSpPr>
          <p:nvPr>
            <p:ph type="body" sz="half" idx="1"/>
          </p:nvPr>
        </p:nvSpPr>
        <p:spPr>
          <a:xfrm>
            <a:off x="2057401" y="1700808"/>
            <a:ext cx="9289032" cy="3761846"/>
          </a:xfrm>
        </p:spPr>
        <p:txBody>
          <a:bodyPr>
            <a:normAutofit/>
          </a:bodyPr>
          <a:lstStyle/>
          <a:p>
            <a:pPr>
              <a:buFont typeface="Wingdings" panose="05000000000000000000" pitchFamily="2" charset="2"/>
              <a:buNone/>
            </a:pPr>
            <a:r>
              <a:rPr lang="zh-CN" altLang="en-US" dirty="0">
                <a:solidFill>
                  <a:srgbClr val="CC0000"/>
                </a:solidFill>
              </a:rPr>
              <a:t>本章目标</a:t>
            </a:r>
            <a:r>
              <a:rPr lang="en-US" altLang="zh-CN" dirty="0">
                <a:solidFill>
                  <a:srgbClr val="CC0000"/>
                </a:solidFill>
              </a:rPr>
              <a:t>: </a:t>
            </a:r>
          </a:p>
          <a:p>
            <a:pPr>
              <a:lnSpc>
                <a:spcPct val="120000"/>
              </a:lnSpc>
              <a:defRPr/>
            </a:pPr>
            <a:r>
              <a:rPr lang="zh-CN" altLang="en-US" sz="2600" dirty="0"/>
              <a:t>揭示网络层服务背后的原理</a:t>
            </a:r>
            <a:r>
              <a:rPr lang="en-US" altLang="zh-CN" sz="2600" dirty="0"/>
              <a:t>, </a:t>
            </a:r>
            <a:r>
              <a:rPr lang="zh-CN" altLang="en-US" sz="2600" dirty="0"/>
              <a:t>聚焦数据平面</a:t>
            </a:r>
            <a:r>
              <a:rPr lang="en-US" altLang="zh-CN" sz="2600" dirty="0"/>
              <a:t>:</a:t>
            </a:r>
          </a:p>
          <a:p>
            <a:pPr lvl="1">
              <a:lnSpc>
                <a:spcPct val="120000"/>
              </a:lnSpc>
              <a:defRPr/>
            </a:pPr>
            <a:r>
              <a:rPr lang="zh-CN" altLang="en-US" sz="2200" dirty="0"/>
              <a:t>网络层服务模型</a:t>
            </a:r>
            <a:endParaRPr lang="en-US" altLang="zh-CN" sz="2200" dirty="0"/>
          </a:p>
          <a:p>
            <a:pPr lvl="1">
              <a:lnSpc>
                <a:spcPct val="120000"/>
              </a:lnSpc>
              <a:defRPr/>
            </a:pPr>
            <a:r>
              <a:rPr lang="zh-CN" altLang="en-US" sz="2200" dirty="0"/>
              <a:t>转发与路由</a:t>
            </a:r>
            <a:endParaRPr lang="en-US" altLang="zh-CN" sz="2200" dirty="0"/>
          </a:p>
          <a:p>
            <a:pPr lvl="1">
              <a:lnSpc>
                <a:spcPct val="120000"/>
              </a:lnSpc>
              <a:defRPr/>
            </a:pPr>
            <a:r>
              <a:rPr lang="zh-CN" altLang="en-US" sz="2200" dirty="0"/>
              <a:t>路由器工作原理</a:t>
            </a:r>
            <a:endParaRPr lang="en-US" altLang="zh-CN" sz="2200" dirty="0"/>
          </a:p>
          <a:p>
            <a:pPr lvl="1">
              <a:lnSpc>
                <a:spcPct val="120000"/>
              </a:lnSpc>
              <a:defRPr/>
            </a:pPr>
            <a:r>
              <a:rPr lang="zh-CN" altLang="en-US" sz="2200" dirty="0"/>
              <a:t>通用转发</a:t>
            </a:r>
            <a:endParaRPr lang="en-US" altLang="zh-CN" sz="2200" dirty="0"/>
          </a:p>
          <a:p>
            <a:pPr>
              <a:lnSpc>
                <a:spcPct val="120000"/>
              </a:lnSpc>
              <a:defRPr/>
            </a:pPr>
            <a:r>
              <a:rPr lang="en-US" altLang="zh-CN" sz="2600" dirty="0" err="1"/>
              <a:t>实例化，在Internet上</a:t>
            </a:r>
            <a:r>
              <a:rPr lang="zh-CN" altLang="en-US" sz="2600" dirty="0"/>
              <a:t>的</a:t>
            </a:r>
            <a:r>
              <a:rPr lang="en-US" altLang="zh-CN" sz="2600" dirty="0" err="1"/>
              <a:t>实现</a:t>
            </a:r>
            <a:endParaRPr lang="en-US" altLang="zh-CN" sz="2600" dirty="0"/>
          </a:p>
        </p:txBody>
      </p:sp>
      <p:sp>
        <p:nvSpPr>
          <p:cNvPr id="6" name="文本框 5"/>
          <p:cNvSpPr txBox="1"/>
          <p:nvPr/>
        </p:nvSpPr>
        <p:spPr>
          <a:xfrm>
            <a:off x="4655840" y="912167"/>
            <a:ext cx="3024336" cy="461665"/>
          </a:xfrm>
          <a:prstGeom prst="rect">
            <a:avLst/>
          </a:prstGeom>
          <a:noFill/>
        </p:spPr>
        <p:txBody>
          <a:bodyPr wrap="square" rtlCol="0">
            <a:spAutoFit/>
          </a:bodyPr>
          <a:lstStyle/>
          <a:p>
            <a:r>
              <a:rPr lang="en-US" altLang="zh-CN" sz="2400" b="1" dirty="0">
                <a:solidFill>
                  <a:schemeClr val="accent2"/>
                </a:solidFill>
                <a:latin typeface="Comic Sans MS" panose="030F0702030302020204" pitchFamily="66" charset="0"/>
              </a:rPr>
              <a:t>- </a:t>
            </a:r>
            <a:r>
              <a:rPr lang="zh-CN" altLang="en-US" sz="2400" b="1" dirty="0">
                <a:solidFill>
                  <a:schemeClr val="accent2"/>
                </a:solidFill>
                <a:latin typeface="Comic Sans MS" panose="030F0702030302020204" pitchFamily="66" charset="0"/>
              </a:rPr>
              <a:t>数据平面</a:t>
            </a:r>
          </a:p>
        </p:txBody>
      </p:sp>
      <p:sp>
        <p:nvSpPr>
          <p:cNvPr id="7" name="Rectangle 7">
            <a:extLst>
              <a:ext uri="{FF2B5EF4-FFF2-40B4-BE49-F238E27FC236}">
                <a16:creationId xmlns:a16="http://schemas.microsoft.com/office/drawing/2014/main" id="{7BD7808D-22F9-4720-8ECC-97BCE9FD5D78}"/>
              </a:ext>
            </a:extLst>
          </p:cNvPr>
          <p:cNvSpPr txBox="1">
            <a:spLocks noChangeArrowheads="1"/>
          </p:cNvSpPr>
          <p:nvPr/>
        </p:nvSpPr>
        <p:spPr>
          <a:xfrm>
            <a:off x="9552384" y="6608006"/>
            <a:ext cx="1944216"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zh-CN" altLang="en-US" sz="1600" dirty="0">
                <a:solidFill>
                  <a:schemeClr val="accent4"/>
                </a:solidFill>
                <a:latin typeface="+mn-ea"/>
                <a:ea typeface="+mn-ea"/>
                <a:cs typeface="Arial" panose="020B0604020202020204" pitchFamily="34" charset="0"/>
              </a:rPr>
              <a:t>网络层</a:t>
            </a:r>
            <a:r>
              <a:rPr lang="en-US" altLang="zh-CN" sz="1600" dirty="0">
                <a:solidFill>
                  <a:schemeClr val="accent4"/>
                </a:solidFill>
                <a:latin typeface="+mn-ea"/>
                <a:ea typeface="+mn-ea"/>
                <a:cs typeface="Arial" panose="020B0604020202020204" pitchFamily="34" charset="0"/>
              </a:rPr>
              <a:t>  </a:t>
            </a:r>
            <a:r>
              <a:rPr lang="en-US" altLang="zh-CN" sz="1600" dirty="0">
                <a:solidFill>
                  <a:srgbClr val="FF0000"/>
                </a:solidFill>
                <a:latin typeface="+mn-ea"/>
                <a:ea typeface="+mn-ea"/>
                <a:cs typeface="Arial" panose="020B0604020202020204" pitchFamily="34" charset="0"/>
              </a:rPr>
              <a:t>- </a:t>
            </a:r>
            <a:r>
              <a:rPr lang="zh-CN" altLang="en-US" sz="1600" dirty="0">
                <a:solidFill>
                  <a:srgbClr val="FF0000"/>
                </a:solidFill>
                <a:latin typeface="+mn-ea"/>
                <a:ea typeface="+mn-ea"/>
                <a:cs typeface="Arial" panose="020B0604020202020204" pitchFamily="34" charset="0"/>
              </a:rPr>
              <a:t>数据平面</a:t>
            </a:r>
            <a:endParaRPr lang="en-US" altLang="zh-CN" sz="1600" dirty="0">
              <a:solidFill>
                <a:srgbClr val="FF0000"/>
              </a:solidFill>
              <a:latin typeface="+mn-ea"/>
              <a:ea typeface="+mn-ea"/>
              <a:cs typeface="Arial" panose="020B0604020202020204" pitchFamily="34" charset="0"/>
            </a:endParaRPr>
          </a:p>
        </p:txBody>
      </p:sp>
    </p:spTree>
    <p:extLst>
      <p:ext uri="{BB962C8B-B14F-4D97-AF65-F5344CB8AC3E}">
        <p14:creationId xmlns:p14="http://schemas.microsoft.com/office/powerpoint/2010/main" val="3265679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3862512" y="18256"/>
            <a:ext cx="4470648" cy="1143001"/>
          </a:xfrm>
        </p:spPr>
        <p:txBody>
          <a:bodyPr/>
          <a:lstStyle/>
          <a:p>
            <a:pPr algn="ctr"/>
            <a:r>
              <a:rPr lang="en-US" altLang="zh-CN" dirty="0" err="1">
                <a:solidFill>
                  <a:srgbClr val="E45327"/>
                </a:solidFill>
              </a:rPr>
              <a:t>调度策略：优先级</a:t>
            </a:r>
            <a:endParaRPr lang="en-US" altLang="zh-CN" dirty="0">
              <a:ea typeface="ＭＳ Ｐゴシック" panose="020B0600070205080204" pitchFamily="34" charset="-128"/>
            </a:endParaRPr>
          </a:p>
        </p:txBody>
      </p:sp>
      <p:sp>
        <p:nvSpPr>
          <p:cNvPr id="68611" name="Rectangle 3"/>
          <p:cNvSpPr>
            <a:spLocks noGrp="1" noChangeArrowheads="1"/>
          </p:cNvSpPr>
          <p:nvPr>
            <p:ph type="body" idx="1"/>
          </p:nvPr>
        </p:nvSpPr>
        <p:spPr>
          <a:xfrm>
            <a:off x="1859766" y="1289051"/>
            <a:ext cx="3945724" cy="5103813"/>
          </a:xfrm>
        </p:spPr>
        <p:txBody>
          <a:bodyPr>
            <a:normAutofit/>
          </a:bodyPr>
          <a:lstStyle/>
          <a:p>
            <a:pPr marL="0" indent="0">
              <a:buNone/>
            </a:pPr>
            <a:r>
              <a:rPr lang="zh-CN" altLang="en-US" dirty="0">
                <a:solidFill>
                  <a:srgbClr val="CC0000"/>
                </a:solidFill>
                <a:cs typeface="ＭＳ Ｐゴシック" panose="020B0600070205080204" pitchFamily="34" charset="-128"/>
              </a:rPr>
              <a:t>优先级调度</a:t>
            </a:r>
            <a:r>
              <a:rPr lang="en-US" altLang="zh-CN" dirty="0">
                <a:solidFill>
                  <a:srgbClr val="CC0000"/>
                </a:solidFill>
                <a:cs typeface="ＭＳ Ｐゴシック" panose="020B0600070205080204" pitchFamily="34" charset="-128"/>
              </a:rPr>
              <a:t>: </a:t>
            </a:r>
            <a:r>
              <a:rPr lang="zh-CN" altLang="en-US" dirty="0">
                <a:cs typeface="ＭＳ Ｐゴシック" panose="020B0600070205080204" pitchFamily="34" charset="-128"/>
              </a:rPr>
              <a:t>发送高优先级队列中的分组</a:t>
            </a:r>
            <a:endParaRPr lang="en-US" altLang="zh-CN" dirty="0">
              <a:cs typeface="ＭＳ Ｐゴシック" panose="020B0600070205080204" pitchFamily="34" charset="-128"/>
            </a:endParaRPr>
          </a:p>
          <a:p>
            <a:r>
              <a:rPr lang="zh-CN" altLang="en-US" dirty="0">
                <a:cs typeface="ＭＳ Ｐゴシック" panose="020B0600070205080204" pitchFamily="34" charset="-128"/>
              </a:rPr>
              <a:t>多类别</a:t>
            </a:r>
            <a:r>
              <a:rPr lang="en-US" altLang="zh-CN" dirty="0">
                <a:cs typeface="ＭＳ Ｐゴシック" panose="020B0600070205080204" pitchFamily="34" charset="-128"/>
              </a:rPr>
              <a:t>, </a:t>
            </a:r>
            <a:r>
              <a:rPr lang="zh-CN" altLang="en-US" dirty="0">
                <a:cs typeface="ＭＳ Ｐゴシック" panose="020B0600070205080204" pitchFamily="34" charset="-128"/>
              </a:rPr>
              <a:t>带不同优先级</a:t>
            </a:r>
            <a:endParaRPr lang="en-US" altLang="zh-CN" dirty="0">
              <a:cs typeface="ＭＳ Ｐゴシック" panose="020B0600070205080204" pitchFamily="34" charset="-128"/>
            </a:endParaRPr>
          </a:p>
          <a:p>
            <a:pPr lvl="1"/>
            <a:r>
              <a:rPr lang="en-US" altLang="zh-CN" dirty="0"/>
              <a:t>类</a:t>
            </a:r>
            <a:r>
              <a:rPr lang="zh-CN" altLang="en-US" dirty="0"/>
              <a:t>别</a:t>
            </a:r>
            <a:r>
              <a:rPr lang="en-US" altLang="zh-CN" dirty="0" err="1"/>
              <a:t>可能</a:t>
            </a:r>
            <a:r>
              <a:rPr lang="zh-CN" altLang="en-US" dirty="0"/>
              <a:t>依赖</a:t>
            </a:r>
            <a:r>
              <a:rPr lang="en-US" altLang="zh-CN" dirty="0" err="1"/>
              <a:t>于标记或其</a:t>
            </a:r>
            <a:r>
              <a:rPr lang="zh-CN" altLang="en-US" dirty="0"/>
              <a:t>它首部</a:t>
            </a:r>
            <a:r>
              <a:rPr lang="en-US" altLang="zh-CN" dirty="0" err="1"/>
              <a:t>信息，例如IP源</a:t>
            </a:r>
            <a:r>
              <a:rPr lang="en-US" altLang="zh-CN" dirty="0"/>
              <a:t>/</a:t>
            </a:r>
            <a:r>
              <a:rPr lang="en-US" altLang="zh-CN" dirty="0" err="1"/>
              <a:t>目标、端口号等</a:t>
            </a:r>
            <a:endParaRPr lang="en-US" altLang="zh-CN" dirty="0"/>
          </a:p>
          <a:p>
            <a:pPr lvl="1"/>
            <a:r>
              <a:rPr lang="en-US" altLang="zh-CN" dirty="0" err="1"/>
              <a:t>真实世界</a:t>
            </a:r>
            <a:r>
              <a:rPr lang="zh-CN" altLang="en-US" dirty="0"/>
              <a:t>举例</a:t>
            </a:r>
            <a:r>
              <a:rPr lang="en-US" altLang="zh-CN" dirty="0"/>
              <a:t>? </a:t>
            </a:r>
          </a:p>
        </p:txBody>
      </p:sp>
      <p:grpSp>
        <p:nvGrpSpPr>
          <p:cNvPr id="68612" name="Group 8"/>
          <p:cNvGrpSpPr>
            <a:grpSpLocks/>
          </p:cNvGrpSpPr>
          <p:nvPr/>
        </p:nvGrpSpPr>
        <p:grpSpPr bwMode="auto">
          <a:xfrm>
            <a:off x="6291244" y="1214439"/>
            <a:ext cx="3743189" cy="2325216"/>
            <a:chOff x="335373" y="1325350"/>
            <a:chExt cx="3743075" cy="2324705"/>
          </a:xfrm>
        </p:grpSpPr>
        <p:grpSp>
          <p:nvGrpSpPr>
            <p:cNvPr id="68695" name="Group 9"/>
            <p:cNvGrpSpPr>
              <a:grpSpLocks/>
            </p:cNvGrpSpPr>
            <p:nvPr/>
          </p:nvGrpSpPr>
          <p:grpSpPr bwMode="auto">
            <a:xfrm>
              <a:off x="1008970" y="1860956"/>
              <a:ext cx="2431250" cy="1240418"/>
              <a:chOff x="5418640" y="1702302"/>
              <a:chExt cx="2431250" cy="1240418"/>
            </a:xfrm>
          </p:grpSpPr>
          <p:grpSp>
            <p:nvGrpSpPr>
              <p:cNvPr id="68711" name="Group 25"/>
              <p:cNvGrpSpPr>
                <a:grpSpLocks/>
              </p:cNvGrpSpPr>
              <p:nvPr/>
            </p:nvGrpSpPr>
            <p:grpSpPr bwMode="auto">
              <a:xfrm>
                <a:off x="6179876" y="2377501"/>
                <a:ext cx="929822" cy="565219"/>
                <a:chOff x="1670312" y="2562997"/>
                <a:chExt cx="929822" cy="565219"/>
              </a:xfrm>
            </p:grpSpPr>
            <p:grpSp>
              <p:nvGrpSpPr>
                <p:cNvPr id="68725" name="Group 39"/>
                <p:cNvGrpSpPr>
                  <a:grpSpLocks/>
                </p:cNvGrpSpPr>
                <p:nvPr/>
              </p:nvGrpSpPr>
              <p:grpSpPr bwMode="auto">
                <a:xfrm>
                  <a:off x="1670312" y="2562997"/>
                  <a:ext cx="929822" cy="565219"/>
                  <a:chOff x="1670312" y="2562997"/>
                  <a:chExt cx="929822" cy="565219"/>
                </a:xfrm>
              </p:grpSpPr>
              <p:sp>
                <p:nvSpPr>
                  <p:cNvPr id="68729" name="Rectangle 41"/>
                  <p:cNvSpPr>
                    <a:spLocks noChangeArrowheads="1"/>
                  </p:cNvSpPr>
                  <p:nvPr/>
                </p:nvSpPr>
                <p:spPr bwMode="auto">
                  <a:xfrm>
                    <a:off x="1670312" y="2562997"/>
                    <a:ext cx="929822" cy="56315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solidFill>
                        <a:srgbClr val="0000FF"/>
                      </a:solidFill>
                      <a:latin typeface="+mn-ea"/>
                      <a:ea typeface="+mn-ea"/>
                    </a:endParaRPr>
                  </a:p>
                </p:txBody>
              </p:sp>
              <p:cxnSp>
                <p:nvCxnSpPr>
                  <p:cNvPr id="68730" name="Straight Connector 42"/>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31" name="Straight Connector 43"/>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32" name="Straight Connector 44"/>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33" name="Straight Connector 45"/>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34" name="Straight Connector 46"/>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35" name="Straight Connector 47"/>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36" name="Straight Connector 48"/>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1" name="Rectangle 40"/>
                <p:cNvSpPr/>
                <p:nvPr/>
              </p:nvSpPr>
              <p:spPr>
                <a:xfrm>
                  <a:off x="2254738" y="2571262"/>
                  <a:ext cx="336062" cy="547076"/>
                </a:xfrm>
                <a:prstGeom prst="rect">
                  <a:avLst/>
                </a:prstGeom>
                <a:gradFill flip="none" rotWithShape="1">
                  <a:gsLst>
                    <a:gs pos="99000">
                      <a:srgbClr val="006633">
                        <a:alpha val="71000"/>
                      </a:srgbClr>
                    </a:gs>
                    <a:gs pos="100000">
                      <a:srgbClr val="FFFFFF"/>
                    </a:gs>
                  </a:gsLst>
                  <a:lin ang="0" scaled="1"/>
                  <a:tileRect/>
                </a:gradFill>
                <a:ln w="15875">
                  <a:noFill/>
                </a:ln>
              </p:spPr>
              <p:txBody>
                <a:bodyPr wrap="none"/>
                <a:lstStyle/>
                <a:p>
                  <a:pPr>
                    <a:defRPr/>
                  </a:pPr>
                  <a:endParaRPr lang="en-US" sz="1600">
                    <a:solidFill>
                      <a:srgbClr val="0000FF"/>
                    </a:solidFill>
                    <a:latin typeface="+mn-ea"/>
                    <a:cs typeface="ＭＳ Ｐゴシック" charset="0"/>
                  </a:endParaRPr>
                </a:p>
              </p:txBody>
            </p:sp>
          </p:grpSp>
          <p:grpSp>
            <p:nvGrpSpPr>
              <p:cNvPr id="68712" name="Group 26"/>
              <p:cNvGrpSpPr>
                <a:grpSpLocks/>
              </p:cNvGrpSpPr>
              <p:nvPr/>
            </p:nvGrpSpPr>
            <p:grpSpPr bwMode="auto">
              <a:xfrm>
                <a:off x="6146757" y="1702302"/>
                <a:ext cx="940317" cy="565219"/>
                <a:chOff x="1670312" y="2562997"/>
                <a:chExt cx="940317" cy="565219"/>
              </a:xfrm>
            </p:grpSpPr>
            <p:grpSp>
              <p:nvGrpSpPr>
                <p:cNvPr id="68715" name="Group 29"/>
                <p:cNvGrpSpPr>
                  <a:grpSpLocks/>
                </p:cNvGrpSpPr>
                <p:nvPr/>
              </p:nvGrpSpPr>
              <p:grpSpPr bwMode="auto">
                <a:xfrm>
                  <a:off x="1670312" y="2562997"/>
                  <a:ext cx="929822" cy="565219"/>
                  <a:chOff x="1670312" y="2562997"/>
                  <a:chExt cx="929822" cy="565219"/>
                </a:xfrm>
              </p:grpSpPr>
              <p:sp>
                <p:nvSpPr>
                  <p:cNvPr id="68717" name="Rectangle 31"/>
                  <p:cNvSpPr>
                    <a:spLocks noChangeArrowheads="1"/>
                  </p:cNvSpPr>
                  <p:nvPr/>
                </p:nvSpPr>
                <p:spPr bwMode="auto">
                  <a:xfrm>
                    <a:off x="1670312" y="2562997"/>
                    <a:ext cx="929822" cy="56315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solidFill>
                        <a:srgbClr val="0000FF"/>
                      </a:solidFill>
                      <a:latin typeface="+mn-ea"/>
                      <a:ea typeface="+mn-ea"/>
                    </a:endParaRPr>
                  </a:p>
                </p:txBody>
              </p:sp>
              <p:cxnSp>
                <p:nvCxnSpPr>
                  <p:cNvPr id="68718" name="Straight Connector 32"/>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19" name="Straight Connector 33"/>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20" name="Straight Connector 34"/>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21" name="Straight Connector 35"/>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22" name="Straight Connector 36"/>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23" name="Straight Connector 37"/>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24" name="Straight Connector 38"/>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8716" name="Rectangle 30"/>
                <p:cNvSpPr>
                  <a:spLocks noChangeArrowheads="1"/>
                </p:cNvSpPr>
                <p:nvPr/>
              </p:nvSpPr>
              <p:spPr bwMode="auto">
                <a:xfrm>
                  <a:off x="1916862" y="2571262"/>
                  <a:ext cx="693767" cy="547076"/>
                </a:xfrm>
                <a:prstGeom prst="rect">
                  <a:avLst/>
                </a:prstGeom>
                <a:solidFill>
                  <a:srgbClr val="CC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solidFill>
                      <a:srgbClr val="0000FF"/>
                    </a:solidFill>
                    <a:latin typeface="+mn-ea"/>
                    <a:ea typeface="+mn-ea"/>
                  </a:endParaRPr>
                </a:p>
              </p:txBody>
            </p:sp>
          </p:grpSp>
          <p:sp>
            <p:nvSpPr>
              <p:cNvPr id="68713" name="Isosceles Triangle 27"/>
              <p:cNvSpPr>
                <a:spLocks noChangeArrowheads="1"/>
              </p:cNvSpPr>
              <p:nvPr/>
            </p:nvSpPr>
            <p:spPr bwMode="auto">
              <a:xfrm rot="5400000">
                <a:off x="5346244" y="2083057"/>
                <a:ext cx="575027" cy="430236"/>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solidFill>
                    <a:srgbClr val="0000FF"/>
                  </a:solidFill>
                  <a:latin typeface="+mn-ea"/>
                  <a:ea typeface="+mn-ea"/>
                </a:endParaRPr>
              </a:p>
            </p:txBody>
          </p:sp>
          <p:sp>
            <p:nvSpPr>
              <p:cNvPr id="68714" name="Oval 28"/>
              <p:cNvSpPr>
                <a:spLocks noChangeArrowheads="1"/>
              </p:cNvSpPr>
              <p:nvPr/>
            </p:nvSpPr>
            <p:spPr bwMode="auto">
              <a:xfrm>
                <a:off x="7216951" y="2016897"/>
                <a:ext cx="632939" cy="628813"/>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solidFill>
                    <a:srgbClr val="0000FF"/>
                  </a:solidFill>
                  <a:latin typeface="+mn-ea"/>
                  <a:ea typeface="+mn-ea"/>
                </a:endParaRPr>
              </a:p>
            </p:txBody>
          </p:sp>
        </p:grpSp>
        <p:cxnSp>
          <p:nvCxnSpPr>
            <p:cNvPr id="68696" name="Straight Arrow Connector 10"/>
            <p:cNvCxnSpPr>
              <a:cxnSpLocks noChangeShapeType="1"/>
              <a:stCxn id="68713" idx="0"/>
              <a:endCxn id="68717" idx="1"/>
            </p:cNvCxnSpPr>
            <p:nvPr/>
          </p:nvCxnSpPr>
          <p:spPr bwMode="auto">
            <a:xfrm flipV="1">
              <a:off x="1439206" y="2142535"/>
              <a:ext cx="297881" cy="314295"/>
            </a:xfrm>
            <a:prstGeom prst="straightConnector1">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97" name="Straight Arrow Connector 11"/>
            <p:cNvCxnSpPr>
              <a:cxnSpLocks noChangeShapeType="1"/>
              <a:stCxn id="68713" idx="0"/>
              <a:endCxn id="68729" idx="1"/>
            </p:cNvCxnSpPr>
            <p:nvPr/>
          </p:nvCxnSpPr>
          <p:spPr bwMode="auto">
            <a:xfrm>
              <a:off x="1439206" y="2456830"/>
              <a:ext cx="331000" cy="360904"/>
            </a:xfrm>
            <a:prstGeom prst="straightConnector1">
              <a:avLst/>
            </a:prstGeom>
            <a:noFill/>
            <a:ln w="19050">
              <a:solidFill>
                <a:srgbClr val="00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98" name="Straight Arrow Connector 12"/>
            <p:cNvCxnSpPr>
              <a:cxnSpLocks noChangeShapeType="1"/>
            </p:cNvCxnSpPr>
            <p:nvPr/>
          </p:nvCxnSpPr>
          <p:spPr bwMode="auto">
            <a:xfrm flipV="1">
              <a:off x="414946" y="2332657"/>
              <a:ext cx="485378" cy="6083"/>
            </a:xfrm>
            <a:prstGeom prst="straightConnector1">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99" name="Straight Arrow Connector 13"/>
            <p:cNvCxnSpPr>
              <a:cxnSpLocks noChangeShapeType="1"/>
            </p:cNvCxnSpPr>
            <p:nvPr/>
          </p:nvCxnSpPr>
          <p:spPr bwMode="auto">
            <a:xfrm flipV="1">
              <a:off x="413380" y="2589841"/>
              <a:ext cx="485378" cy="6083"/>
            </a:xfrm>
            <a:prstGeom prst="straightConnector1">
              <a:avLst/>
            </a:prstGeom>
            <a:noFill/>
            <a:ln w="19050">
              <a:solidFill>
                <a:srgbClr val="00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00" name="Straight Arrow Connector 14"/>
            <p:cNvCxnSpPr>
              <a:cxnSpLocks noChangeShapeType="1"/>
              <a:endCxn id="68714" idx="1"/>
            </p:cNvCxnSpPr>
            <p:nvPr/>
          </p:nvCxnSpPr>
          <p:spPr bwMode="auto">
            <a:xfrm>
              <a:off x="2675605" y="2143260"/>
              <a:ext cx="224368" cy="124379"/>
            </a:xfrm>
            <a:prstGeom prst="straightConnector1">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01" name="Straight Arrow Connector 15"/>
            <p:cNvCxnSpPr>
              <a:cxnSpLocks noChangeShapeType="1"/>
            </p:cNvCxnSpPr>
            <p:nvPr/>
          </p:nvCxnSpPr>
          <p:spPr bwMode="auto">
            <a:xfrm flipV="1">
              <a:off x="2699077" y="2677595"/>
              <a:ext cx="185641" cy="157128"/>
            </a:xfrm>
            <a:prstGeom prst="straightConnector1">
              <a:avLst/>
            </a:prstGeom>
            <a:noFill/>
            <a:ln w="19050">
              <a:solidFill>
                <a:srgbClr val="00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02" name="Straight Arrow Connector 16"/>
            <p:cNvCxnSpPr>
              <a:cxnSpLocks noChangeShapeType="1"/>
            </p:cNvCxnSpPr>
            <p:nvPr/>
          </p:nvCxnSpPr>
          <p:spPr bwMode="auto">
            <a:xfrm>
              <a:off x="3435754" y="2488459"/>
              <a:ext cx="390968" cy="1168"/>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703" name="TextBox 17"/>
            <p:cNvSpPr txBox="1">
              <a:spLocks noChangeArrowheads="1"/>
            </p:cNvSpPr>
            <p:nvPr/>
          </p:nvSpPr>
          <p:spPr bwMode="auto">
            <a:xfrm>
              <a:off x="1290604" y="1325350"/>
              <a:ext cx="1415729" cy="584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600" dirty="0">
                  <a:solidFill>
                    <a:srgbClr val="0000FF"/>
                  </a:solidFill>
                  <a:latin typeface="+mn-ea"/>
                  <a:ea typeface="+mn-ea"/>
                  <a:cs typeface="Arial" panose="020B0604020202020204" pitchFamily="34" charset="0"/>
                </a:rPr>
                <a:t>高优先级队列</a:t>
              </a:r>
              <a:endParaRPr lang="en-US" altLang="zh-CN" sz="1600" dirty="0">
                <a:solidFill>
                  <a:srgbClr val="0000FF"/>
                </a:solidFill>
                <a:latin typeface="+mn-ea"/>
                <a:ea typeface="+mn-ea"/>
                <a:cs typeface="Arial" panose="020B0604020202020204" pitchFamily="34" charset="0"/>
              </a:endParaRPr>
            </a:p>
            <a:p>
              <a:pPr algn="ctr"/>
              <a:r>
                <a:rPr lang="en-US" altLang="zh-CN" sz="1600" dirty="0">
                  <a:solidFill>
                    <a:srgbClr val="0000FF"/>
                  </a:solidFill>
                  <a:latin typeface="+mn-ea"/>
                  <a:ea typeface="+mn-ea"/>
                  <a:cs typeface="Arial" panose="020B0604020202020204" pitchFamily="34" charset="0"/>
                </a:rPr>
                <a:t>(</a:t>
              </a:r>
              <a:r>
                <a:rPr lang="zh-CN" altLang="en-US" sz="1600" dirty="0">
                  <a:solidFill>
                    <a:srgbClr val="0000FF"/>
                  </a:solidFill>
                  <a:latin typeface="+mn-ea"/>
                  <a:ea typeface="+mn-ea"/>
                  <a:cs typeface="Arial" panose="020B0604020202020204" pitchFamily="34" charset="0"/>
                </a:rPr>
                <a:t>等候区</a:t>
              </a:r>
              <a:r>
                <a:rPr lang="en-US" altLang="zh-CN" sz="1600" dirty="0">
                  <a:solidFill>
                    <a:srgbClr val="0000FF"/>
                  </a:solidFill>
                  <a:latin typeface="+mn-ea"/>
                  <a:ea typeface="+mn-ea"/>
                  <a:cs typeface="Arial" panose="020B0604020202020204" pitchFamily="34" charset="0"/>
                </a:rPr>
                <a:t>)</a:t>
              </a:r>
            </a:p>
          </p:txBody>
        </p:sp>
        <p:sp>
          <p:nvSpPr>
            <p:cNvPr id="68704" name="TextBox 18"/>
            <p:cNvSpPr txBox="1">
              <a:spLocks noChangeArrowheads="1"/>
            </p:cNvSpPr>
            <p:nvPr/>
          </p:nvSpPr>
          <p:spPr bwMode="auto">
            <a:xfrm>
              <a:off x="1360176" y="3065408"/>
              <a:ext cx="1415729" cy="584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600" dirty="0">
                  <a:solidFill>
                    <a:srgbClr val="0000FF"/>
                  </a:solidFill>
                  <a:latin typeface="+mn-ea"/>
                  <a:ea typeface="+mn-ea"/>
                  <a:cs typeface="Arial" panose="020B0604020202020204" pitchFamily="34" charset="0"/>
                </a:rPr>
                <a:t>低优先级队列</a:t>
              </a:r>
              <a:endParaRPr lang="en-US" altLang="zh-CN" sz="1600" dirty="0">
                <a:solidFill>
                  <a:srgbClr val="0000FF"/>
                </a:solidFill>
                <a:latin typeface="+mn-ea"/>
                <a:ea typeface="+mn-ea"/>
                <a:cs typeface="Arial" panose="020B0604020202020204" pitchFamily="34" charset="0"/>
              </a:endParaRPr>
            </a:p>
            <a:p>
              <a:pPr algn="ctr"/>
              <a:r>
                <a:rPr lang="en-US" altLang="zh-CN" sz="1600" dirty="0">
                  <a:solidFill>
                    <a:srgbClr val="0000FF"/>
                  </a:solidFill>
                  <a:latin typeface="+mn-ea"/>
                  <a:ea typeface="+mn-ea"/>
                  <a:cs typeface="Arial" panose="020B0604020202020204" pitchFamily="34" charset="0"/>
                </a:rPr>
                <a:t>(</a:t>
              </a:r>
              <a:r>
                <a:rPr lang="zh-CN" altLang="en-US" sz="1600" dirty="0">
                  <a:solidFill>
                    <a:srgbClr val="0000FF"/>
                  </a:solidFill>
                  <a:latin typeface="+mn-ea"/>
                  <a:ea typeface="+mn-ea"/>
                  <a:cs typeface="Arial" panose="020B0604020202020204" pitchFamily="34" charset="0"/>
                </a:rPr>
                <a:t>等候区</a:t>
              </a:r>
              <a:r>
                <a:rPr lang="en-US" altLang="zh-CN" sz="1600" dirty="0">
                  <a:solidFill>
                    <a:srgbClr val="0000FF"/>
                  </a:solidFill>
                  <a:latin typeface="+mn-ea"/>
                  <a:ea typeface="+mn-ea"/>
                  <a:cs typeface="Arial" panose="020B0604020202020204" pitchFamily="34" charset="0"/>
                </a:rPr>
                <a:t>)</a:t>
              </a:r>
            </a:p>
          </p:txBody>
        </p:sp>
        <p:sp>
          <p:nvSpPr>
            <p:cNvPr id="68705" name="TextBox 19"/>
            <p:cNvSpPr txBox="1">
              <a:spLocks noChangeArrowheads="1"/>
            </p:cNvSpPr>
            <p:nvPr/>
          </p:nvSpPr>
          <p:spPr bwMode="auto">
            <a:xfrm>
              <a:off x="335373" y="2002904"/>
              <a:ext cx="595017" cy="338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600" dirty="0">
                  <a:solidFill>
                    <a:srgbClr val="0000FF"/>
                  </a:solidFill>
                  <a:latin typeface="+mn-ea"/>
                  <a:ea typeface="+mn-ea"/>
                  <a:cs typeface="Arial" panose="020B0604020202020204" pitchFamily="34" charset="0"/>
                </a:rPr>
                <a:t>到达</a:t>
              </a:r>
              <a:endParaRPr lang="en-US" altLang="zh-CN" sz="1600" dirty="0">
                <a:solidFill>
                  <a:srgbClr val="0000FF"/>
                </a:solidFill>
                <a:latin typeface="+mn-ea"/>
                <a:ea typeface="+mn-ea"/>
                <a:cs typeface="Arial" panose="020B0604020202020204" pitchFamily="34" charset="0"/>
              </a:endParaRPr>
            </a:p>
          </p:txBody>
        </p:sp>
        <p:sp>
          <p:nvSpPr>
            <p:cNvPr id="68706" name="TextBox 20"/>
            <p:cNvSpPr txBox="1">
              <a:spLocks noChangeArrowheads="1"/>
            </p:cNvSpPr>
            <p:nvPr/>
          </p:nvSpPr>
          <p:spPr bwMode="auto">
            <a:xfrm>
              <a:off x="874426" y="2735146"/>
              <a:ext cx="595017" cy="338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600" dirty="0">
                  <a:solidFill>
                    <a:srgbClr val="0000FF"/>
                  </a:solidFill>
                  <a:latin typeface="+mn-ea"/>
                  <a:ea typeface="+mn-ea"/>
                  <a:cs typeface="Arial" panose="020B0604020202020204" pitchFamily="34" charset="0"/>
                </a:rPr>
                <a:t>分类</a:t>
              </a:r>
              <a:endParaRPr lang="en-US" altLang="zh-CN" sz="1600" dirty="0">
                <a:solidFill>
                  <a:srgbClr val="0000FF"/>
                </a:solidFill>
                <a:latin typeface="+mn-ea"/>
                <a:ea typeface="+mn-ea"/>
                <a:cs typeface="Arial" panose="020B0604020202020204" pitchFamily="34" charset="0"/>
              </a:endParaRPr>
            </a:p>
          </p:txBody>
        </p:sp>
        <p:cxnSp>
          <p:nvCxnSpPr>
            <p:cNvPr id="68707" name="Straight Arrow Connector 21"/>
            <p:cNvCxnSpPr>
              <a:cxnSpLocks noChangeShapeType="1"/>
            </p:cNvCxnSpPr>
            <p:nvPr/>
          </p:nvCxnSpPr>
          <p:spPr bwMode="auto">
            <a:xfrm flipV="1">
              <a:off x="3563003" y="2333194"/>
              <a:ext cx="485378" cy="6083"/>
            </a:xfrm>
            <a:prstGeom prst="straightConnector1">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08" name="Straight Arrow Connector 22"/>
            <p:cNvCxnSpPr>
              <a:cxnSpLocks noChangeShapeType="1"/>
            </p:cNvCxnSpPr>
            <p:nvPr/>
          </p:nvCxnSpPr>
          <p:spPr bwMode="auto">
            <a:xfrm flipV="1">
              <a:off x="3561437" y="2590378"/>
              <a:ext cx="485378" cy="6083"/>
            </a:xfrm>
            <a:prstGeom prst="straightConnector1">
              <a:avLst/>
            </a:prstGeom>
            <a:noFill/>
            <a:ln w="19050">
              <a:solidFill>
                <a:srgbClr val="00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709" name="TextBox 23"/>
            <p:cNvSpPr txBox="1">
              <a:spLocks noChangeArrowheads="1"/>
            </p:cNvSpPr>
            <p:nvPr/>
          </p:nvSpPr>
          <p:spPr bwMode="auto">
            <a:xfrm>
              <a:off x="3483431" y="2003441"/>
              <a:ext cx="595017" cy="338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600" dirty="0">
                  <a:solidFill>
                    <a:srgbClr val="0000FF"/>
                  </a:solidFill>
                  <a:latin typeface="+mn-ea"/>
                  <a:ea typeface="+mn-ea"/>
                  <a:cs typeface="Arial" panose="020B0604020202020204" pitchFamily="34" charset="0"/>
                </a:rPr>
                <a:t>离开</a:t>
              </a:r>
              <a:endParaRPr lang="en-US" altLang="zh-CN" sz="1600" dirty="0">
                <a:solidFill>
                  <a:srgbClr val="0000FF"/>
                </a:solidFill>
                <a:latin typeface="+mn-ea"/>
                <a:ea typeface="+mn-ea"/>
                <a:cs typeface="Arial" panose="020B0604020202020204" pitchFamily="34" charset="0"/>
              </a:endParaRPr>
            </a:p>
          </p:txBody>
        </p:sp>
        <p:sp>
          <p:nvSpPr>
            <p:cNvPr id="68710" name="TextBox 24"/>
            <p:cNvSpPr txBox="1">
              <a:spLocks noChangeArrowheads="1"/>
            </p:cNvSpPr>
            <p:nvPr/>
          </p:nvSpPr>
          <p:spPr bwMode="auto">
            <a:xfrm>
              <a:off x="2633295" y="2735682"/>
              <a:ext cx="998962" cy="584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600" dirty="0">
                  <a:solidFill>
                    <a:srgbClr val="0000FF"/>
                  </a:solidFill>
                  <a:latin typeface="+mn-ea"/>
                  <a:ea typeface="+mn-ea"/>
                  <a:cs typeface="Arial" panose="020B0604020202020204" pitchFamily="34" charset="0"/>
                </a:rPr>
                <a:t>链路</a:t>
              </a:r>
              <a:endParaRPr lang="en-US" altLang="zh-CN" sz="1600" dirty="0">
                <a:solidFill>
                  <a:srgbClr val="0000FF"/>
                </a:solidFill>
                <a:latin typeface="+mn-ea"/>
                <a:ea typeface="+mn-ea"/>
                <a:cs typeface="Arial" panose="020B0604020202020204" pitchFamily="34" charset="0"/>
              </a:endParaRPr>
            </a:p>
            <a:p>
              <a:pPr algn="ctr"/>
              <a:r>
                <a:rPr lang="en-US" altLang="zh-CN" sz="1600" dirty="0">
                  <a:solidFill>
                    <a:srgbClr val="0000FF"/>
                  </a:solidFill>
                  <a:latin typeface="+mn-ea"/>
                  <a:ea typeface="+mn-ea"/>
                  <a:cs typeface="Arial" panose="020B0604020202020204" pitchFamily="34" charset="0"/>
                </a:rPr>
                <a:t> (</a:t>
              </a:r>
              <a:r>
                <a:rPr lang="zh-CN" altLang="en-US" sz="1600" dirty="0">
                  <a:solidFill>
                    <a:srgbClr val="0000FF"/>
                  </a:solidFill>
                  <a:latin typeface="+mn-ea"/>
                  <a:ea typeface="+mn-ea"/>
                  <a:cs typeface="Arial" panose="020B0604020202020204" pitchFamily="34" charset="0"/>
                </a:rPr>
                <a:t>服务器</a:t>
              </a:r>
              <a:r>
                <a:rPr lang="en-US" altLang="zh-CN" sz="1600" dirty="0">
                  <a:solidFill>
                    <a:srgbClr val="0000FF"/>
                  </a:solidFill>
                  <a:latin typeface="+mn-ea"/>
                  <a:ea typeface="+mn-ea"/>
                  <a:cs typeface="Arial" panose="020B0604020202020204" pitchFamily="34" charset="0"/>
                </a:rPr>
                <a:t>)</a:t>
              </a:r>
            </a:p>
          </p:txBody>
        </p:sp>
      </p:grpSp>
      <p:cxnSp>
        <p:nvCxnSpPr>
          <p:cNvPr id="68613" name="Straight Connector 49"/>
          <p:cNvCxnSpPr>
            <a:cxnSpLocks noChangeShapeType="1"/>
          </p:cNvCxnSpPr>
          <p:nvPr/>
        </p:nvCxnSpPr>
        <p:spPr bwMode="auto">
          <a:xfrm>
            <a:off x="7013576" y="4460875"/>
            <a:ext cx="3230563"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14" name="Straight Connector 50"/>
          <p:cNvCxnSpPr>
            <a:cxnSpLocks noChangeShapeType="1"/>
          </p:cNvCxnSpPr>
          <p:nvPr/>
        </p:nvCxnSpPr>
        <p:spPr bwMode="auto">
          <a:xfrm>
            <a:off x="7015163" y="5232400"/>
            <a:ext cx="323056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2" name="Group 51"/>
          <p:cNvGrpSpPr>
            <a:grpSpLocks/>
          </p:cNvGrpSpPr>
          <p:nvPr/>
        </p:nvGrpSpPr>
        <p:grpSpPr bwMode="auto">
          <a:xfrm>
            <a:off x="7123113" y="4467226"/>
            <a:ext cx="347662" cy="754063"/>
            <a:chOff x="2797204" y="2989241"/>
            <a:chExt cx="347099" cy="755477"/>
          </a:xfrm>
        </p:grpSpPr>
        <p:sp>
          <p:nvSpPr>
            <p:cNvPr id="68691" name="Rectangle 52"/>
            <p:cNvSpPr>
              <a:spLocks noChangeArrowheads="1"/>
            </p:cNvSpPr>
            <p:nvPr/>
          </p:nvSpPr>
          <p:spPr bwMode="auto">
            <a:xfrm>
              <a:off x="2797204" y="2989241"/>
              <a:ext cx="347099" cy="755477"/>
            </a:xfrm>
            <a:prstGeom prst="rect">
              <a:avLst/>
            </a:prstGeom>
            <a:solidFill>
              <a:srgbClr val="CC0000"/>
            </a:solidFill>
            <a:ln w="15875">
              <a:solidFill>
                <a:schemeClr val="tx1"/>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68692" name="Group 53"/>
            <p:cNvGrpSpPr>
              <a:grpSpLocks/>
            </p:cNvGrpSpPr>
            <p:nvPr/>
          </p:nvGrpSpPr>
          <p:grpSpPr bwMode="auto">
            <a:xfrm>
              <a:off x="2821701" y="3197503"/>
              <a:ext cx="298780" cy="338554"/>
              <a:chOff x="2821701" y="3197503"/>
              <a:chExt cx="298780" cy="338554"/>
            </a:xfrm>
          </p:grpSpPr>
          <p:sp>
            <p:nvSpPr>
              <p:cNvPr id="68693" name="Oval 54"/>
              <p:cNvSpPr>
                <a:spLocks noChangeArrowheads="1"/>
              </p:cNvSpPr>
              <p:nvPr/>
            </p:nvSpPr>
            <p:spPr bwMode="auto">
              <a:xfrm>
                <a:off x="2862541" y="3271013"/>
                <a:ext cx="220510" cy="200099"/>
              </a:xfrm>
              <a:prstGeom prst="ellipse">
                <a:avLst/>
              </a:prstGeom>
              <a:solidFill>
                <a:schemeClr val="bg1"/>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8694" name="TextBox 55"/>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cs typeface="Arial" panose="020B0604020202020204" pitchFamily="34" charset="0"/>
                  </a:rPr>
                  <a:t>1</a:t>
                </a:r>
              </a:p>
            </p:txBody>
          </p:sp>
        </p:grpSp>
      </p:grpSp>
      <p:grpSp>
        <p:nvGrpSpPr>
          <p:cNvPr id="57" name="Group 56"/>
          <p:cNvGrpSpPr>
            <a:grpSpLocks/>
          </p:cNvGrpSpPr>
          <p:nvPr/>
        </p:nvGrpSpPr>
        <p:grpSpPr bwMode="auto">
          <a:xfrm>
            <a:off x="7472364" y="4471988"/>
            <a:ext cx="346075" cy="755650"/>
            <a:chOff x="2797204" y="2989241"/>
            <a:chExt cx="347099" cy="755477"/>
          </a:xfrm>
        </p:grpSpPr>
        <p:sp>
          <p:nvSpPr>
            <p:cNvPr id="68687" name="Rectangle 57"/>
            <p:cNvSpPr>
              <a:spLocks noChangeArrowheads="1"/>
            </p:cNvSpPr>
            <p:nvPr/>
          </p:nvSpPr>
          <p:spPr bwMode="auto">
            <a:xfrm>
              <a:off x="2797204" y="2989241"/>
              <a:ext cx="347099" cy="755477"/>
            </a:xfrm>
            <a:prstGeom prst="rect">
              <a:avLst/>
            </a:prstGeom>
            <a:solidFill>
              <a:srgbClr val="CC0000"/>
            </a:solidFill>
            <a:ln w="15875">
              <a:solidFill>
                <a:schemeClr val="tx1"/>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68688" name="Group 58"/>
            <p:cNvGrpSpPr>
              <a:grpSpLocks/>
            </p:cNvGrpSpPr>
            <p:nvPr/>
          </p:nvGrpSpPr>
          <p:grpSpPr bwMode="auto">
            <a:xfrm>
              <a:off x="2821701" y="3197503"/>
              <a:ext cx="298780" cy="338554"/>
              <a:chOff x="2821701" y="3197503"/>
              <a:chExt cx="298780" cy="338554"/>
            </a:xfrm>
          </p:grpSpPr>
          <p:sp>
            <p:nvSpPr>
              <p:cNvPr id="68689" name="Oval 59"/>
              <p:cNvSpPr>
                <a:spLocks noChangeArrowheads="1"/>
              </p:cNvSpPr>
              <p:nvPr/>
            </p:nvSpPr>
            <p:spPr bwMode="auto">
              <a:xfrm>
                <a:off x="2862541" y="3271013"/>
                <a:ext cx="220510" cy="200099"/>
              </a:xfrm>
              <a:prstGeom prst="ellipse">
                <a:avLst/>
              </a:prstGeom>
              <a:solidFill>
                <a:schemeClr val="bg1"/>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8690" name="TextBox 60"/>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cs typeface="Arial" panose="020B0604020202020204" pitchFamily="34" charset="0"/>
                  </a:rPr>
                  <a:t>3</a:t>
                </a:r>
              </a:p>
            </p:txBody>
          </p:sp>
        </p:grpSp>
      </p:grpSp>
      <p:grpSp>
        <p:nvGrpSpPr>
          <p:cNvPr id="62" name="Group 61"/>
          <p:cNvGrpSpPr>
            <a:grpSpLocks/>
          </p:cNvGrpSpPr>
          <p:nvPr/>
        </p:nvGrpSpPr>
        <p:grpSpPr bwMode="auto">
          <a:xfrm>
            <a:off x="7823201" y="4467225"/>
            <a:ext cx="346075" cy="755650"/>
            <a:chOff x="997686" y="3954289"/>
            <a:chExt cx="347099" cy="755477"/>
          </a:xfrm>
        </p:grpSpPr>
        <p:sp>
          <p:nvSpPr>
            <p:cNvPr id="68683" name="Rectangle 62"/>
            <p:cNvSpPr>
              <a:spLocks noChangeArrowheads="1"/>
            </p:cNvSpPr>
            <p:nvPr/>
          </p:nvSpPr>
          <p:spPr bwMode="auto">
            <a:xfrm>
              <a:off x="997686" y="3954289"/>
              <a:ext cx="347099" cy="755477"/>
            </a:xfrm>
            <a:prstGeom prst="rect">
              <a:avLst/>
            </a:prstGeom>
            <a:solidFill>
              <a:srgbClr val="006633"/>
            </a:solidFill>
            <a:ln w="15875">
              <a:solidFill>
                <a:schemeClr val="tx1"/>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68684" name="Group 63"/>
            <p:cNvGrpSpPr>
              <a:grpSpLocks/>
            </p:cNvGrpSpPr>
            <p:nvPr/>
          </p:nvGrpSpPr>
          <p:grpSpPr bwMode="auto">
            <a:xfrm>
              <a:off x="1022183" y="4162551"/>
              <a:ext cx="298780" cy="338554"/>
              <a:chOff x="2821701" y="3197503"/>
              <a:chExt cx="298780" cy="338554"/>
            </a:xfrm>
          </p:grpSpPr>
          <p:sp>
            <p:nvSpPr>
              <p:cNvPr id="68685" name="Oval 64"/>
              <p:cNvSpPr>
                <a:spLocks noChangeArrowheads="1"/>
              </p:cNvSpPr>
              <p:nvPr/>
            </p:nvSpPr>
            <p:spPr bwMode="auto">
              <a:xfrm>
                <a:off x="2862541" y="3271013"/>
                <a:ext cx="220510" cy="200099"/>
              </a:xfrm>
              <a:prstGeom prst="ellipse">
                <a:avLst/>
              </a:prstGeom>
              <a:solidFill>
                <a:schemeClr val="bg1"/>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8686" name="TextBox 65"/>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cs typeface="Arial" panose="020B0604020202020204" pitchFamily="34" charset="0"/>
                  </a:rPr>
                  <a:t>2</a:t>
                </a:r>
              </a:p>
            </p:txBody>
          </p:sp>
        </p:grpSp>
      </p:grpSp>
      <p:grpSp>
        <p:nvGrpSpPr>
          <p:cNvPr id="67" name="Group 66"/>
          <p:cNvGrpSpPr>
            <a:grpSpLocks/>
          </p:cNvGrpSpPr>
          <p:nvPr/>
        </p:nvGrpSpPr>
        <p:grpSpPr bwMode="auto">
          <a:xfrm>
            <a:off x="8178801" y="4465638"/>
            <a:ext cx="347663" cy="754062"/>
            <a:chOff x="2797204" y="2989241"/>
            <a:chExt cx="347099" cy="755477"/>
          </a:xfrm>
        </p:grpSpPr>
        <p:sp>
          <p:nvSpPr>
            <p:cNvPr id="68679" name="Rectangle 67"/>
            <p:cNvSpPr>
              <a:spLocks noChangeArrowheads="1"/>
            </p:cNvSpPr>
            <p:nvPr/>
          </p:nvSpPr>
          <p:spPr bwMode="auto">
            <a:xfrm>
              <a:off x="2797204" y="2989241"/>
              <a:ext cx="347099" cy="755477"/>
            </a:xfrm>
            <a:prstGeom prst="rect">
              <a:avLst/>
            </a:prstGeom>
            <a:solidFill>
              <a:srgbClr val="CC0000"/>
            </a:solidFill>
            <a:ln w="15875">
              <a:solidFill>
                <a:schemeClr val="tx1"/>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68680" name="Group 68"/>
            <p:cNvGrpSpPr>
              <a:grpSpLocks/>
            </p:cNvGrpSpPr>
            <p:nvPr/>
          </p:nvGrpSpPr>
          <p:grpSpPr bwMode="auto">
            <a:xfrm>
              <a:off x="2821701" y="3197503"/>
              <a:ext cx="298780" cy="338554"/>
              <a:chOff x="2821701" y="3197503"/>
              <a:chExt cx="298780" cy="338554"/>
            </a:xfrm>
          </p:grpSpPr>
          <p:sp>
            <p:nvSpPr>
              <p:cNvPr id="68681" name="Oval 69"/>
              <p:cNvSpPr>
                <a:spLocks noChangeArrowheads="1"/>
              </p:cNvSpPr>
              <p:nvPr/>
            </p:nvSpPr>
            <p:spPr bwMode="auto">
              <a:xfrm>
                <a:off x="2862541" y="3271013"/>
                <a:ext cx="220510" cy="200099"/>
              </a:xfrm>
              <a:prstGeom prst="ellipse">
                <a:avLst/>
              </a:prstGeom>
              <a:solidFill>
                <a:schemeClr val="bg1"/>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8682" name="TextBox 70"/>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cs typeface="Arial" panose="020B0604020202020204" pitchFamily="34" charset="0"/>
                  </a:rPr>
                  <a:t>4</a:t>
                </a:r>
              </a:p>
            </p:txBody>
          </p:sp>
        </p:grpSp>
      </p:grpSp>
      <p:grpSp>
        <p:nvGrpSpPr>
          <p:cNvPr id="72" name="Group 71"/>
          <p:cNvGrpSpPr>
            <a:grpSpLocks/>
          </p:cNvGrpSpPr>
          <p:nvPr/>
        </p:nvGrpSpPr>
        <p:grpSpPr bwMode="auto">
          <a:xfrm>
            <a:off x="9240838" y="4473575"/>
            <a:ext cx="347662" cy="755650"/>
            <a:chOff x="997686" y="3954289"/>
            <a:chExt cx="347099" cy="755477"/>
          </a:xfrm>
        </p:grpSpPr>
        <p:sp>
          <p:nvSpPr>
            <p:cNvPr id="68675" name="Rectangle 72"/>
            <p:cNvSpPr>
              <a:spLocks noChangeArrowheads="1"/>
            </p:cNvSpPr>
            <p:nvPr/>
          </p:nvSpPr>
          <p:spPr bwMode="auto">
            <a:xfrm>
              <a:off x="997686" y="3954289"/>
              <a:ext cx="347099" cy="755477"/>
            </a:xfrm>
            <a:prstGeom prst="rect">
              <a:avLst/>
            </a:prstGeom>
            <a:solidFill>
              <a:srgbClr val="006633"/>
            </a:solidFill>
            <a:ln w="15875">
              <a:solidFill>
                <a:schemeClr val="tx1"/>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68676" name="Group 73"/>
            <p:cNvGrpSpPr>
              <a:grpSpLocks/>
            </p:cNvGrpSpPr>
            <p:nvPr/>
          </p:nvGrpSpPr>
          <p:grpSpPr bwMode="auto">
            <a:xfrm>
              <a:off x="1022183" y="4162551"/>
              <a:ext cx="298780" cy="338554"/>
              <a:chOff x="2821701" y="3197503"/>
              <a:chExt cx="298780" cy="338554"/>
            </a:xfrm>
          </p:grpSpPr>
          <p:sp>
            <p:nvSpPr>
              <p:cNvPr id="68677" name="Oval 74"/>
              <p:cNvSpPr>
                <a:spLocks noChangeArrowheads="1"/>
              </p:cNvSpPr>
              <p:nvPr/>
            </p:nvSpPr>
            <p:spPr bwMode="auto">
              <a:xfrm>
                <a:off x="2862541" y="3271013"/>
                <a:ext cx="220510" cy="200099"/>
              </a:xfrm>
              <a:prstGeom prst="ellipse">
                <a:avLst/>
              </a:prstGeom>
              <a:solidFill>
                <a:schemeClr val="bg1"/>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8678" name="TextBox 75"/>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cs typeface="Arial" panose="020B0604020202020204" pitchFamily="34" charset="0"/>
                  </a:rPr>
                  <a:t>5</a:t>
                </a:r>
              </a:p>
            </p:txBody>
          </p:sp>
        </p:grpSp>
      </p:grpSp>
      <p:grpSp>
        <p:nvGrpSpPr>
          <p:cNvPr id="77" name="Group 76"/>
          <p:cNvGrpSpPr>
            <a:grpSpLocks/>
          </p:cNvGrpSpPr>
          <p:nvPr/>
        </p:nvGrpSpPr>
        <p:grpSpPr bwMode="auto">
          <a:xfrm>
            <a:off x="9086850" y="3776664"/>
            <a:ext cx="298450" cy="657225"/>
            <a:chOff x="4760251" y="2300242"/>
            <a:chExt cx="298780" cy="656159"/>
          </a:xfrm>
        </p:grpSpPr>
        <p:cxnSp>
          <p:nvCxnSpPr>
            <p:cNvPr id="68671" name="Straight Connector 77"/>
            <p:cNvCxnSpPr>
              <a:cxnSpLocks noChangeShapeType="1"/>
            </p:cNvCxnSpPr>
            <p:nvPr/>
          </p:nvCxnSpPr>
          <p:spPr bwMode="auto">
            <a:xfrm>
              <a:off x="4912310" y="2592956"/>
              <a:ext cx="12251" cy="363445"/>
            </a:xfrm>
            <a:prstGeom prst="line">
              <a:avLst/>
            </a:prstGeom>
            <a:noFill/>
            <a:ln w="22225">
              <a:solidFill>
                <a:srgbClr val="00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8672" name="Group 78"/>
            <p:cNvGrpSpPr>
              <a:grpSpLocks/>
            </p:cNvGrpSpPr>
            <p:nvPr/>
          </p:nvGrpSpPr>
          <p:grpSpPr bwMode="auto">
            <a:xfrm>
              <a:off x="4760251" y="2300242"/>
              <a:ext cx="298780" cy="338554"/>
              <a:chOff x="6623318" y="3519940"/>
              <a:chExt cx="298780" cy="338554"/>
            </a:xfrm>
          </p:grpSpPr>
          <p:sp>
            <p:nvSpPr>
              <p:cNvPr id="68673" name="Oval 79"/>
              <p:cNvSpPr>
                <a:spLocks noChangeArrowheads="1"/>
              </p:cNvSpPr>
              <p:nvPr/>
            </p:nvSpPr>
            <p:spPr bwMode="auto">
              <a:xfrm>
                <a:off x="6668221" y="3597533"/>
                <a:ext cx="220510" cy="200099"/>
              </a:xfrm>
              <a:prstGeom prst="ellipse">
                <a:avLst/>
              </a:prstGeom>
              <a:solidFill>
                <a:schemeClr val="bg1"/>
              </a:solidFill>
              <a:ln w="15875">
                <a:solidFill>
                  <a:srgbClr val="006633"/>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8674" name="TextBox 80"/>
              <p:cNvSpPr txBox="1">
                <a:spLocks noChangeArrowheads="1"/>
              </p:cNvSpPr>
              <p:nvPr/>
            </p:nvSpPr>
            <p:spPr bwMode="auto">
              <a:xfrm>
                <a:off x="6623318" y="3519940"/>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cs typeface="Arial" panose="020B0604020202020204" pitchFamily="34" charset="0"/>
                  </a:rPr>
                  <a:t>5</a:t>
                </a:r>
              </a:p>
            </p:txBody>
          </p:sp>
        </p:grpSp>
      </p:grpSp>
      <p:grpSp>
        <p:nvGrpSpPr>
          <p:cNvPr id="82" name="Group 81"/>
          <p:cNvGrpSpPr>
            <a:grpSpLocks/>
          </p:cNvGrpSpPr>
          <p:nvPr/>
        </p:nvGrpSpPr>
        <p:grpSpPr bwMode="auto">
          <a:xfrm>
            <a:off x="9445625" y="5243513"/>
            <a:ext cx="298450" cy="677862"/>
            <a:chOff x="5119335" y="3766271"/>
            <a:chExt cx="298780" cy="677232"/>
          </a:xfrm>
        </p:grpSpPr>
        <p:cxnSp>
          <p:nvCxnSpPr>
            <p:cNvPr id="68667" name="Straight Connector 82"/>
            <p:cNvCxnSpPr>
              <a:cxnSpLocks noChangeShapeType="1"/>
            </p:cNvCxnSpPr>
            <p:nvPr/>
          </p:nvCxnSpPr>
          <p:spPr bwMode="auto">
            <a:xfrm>
              <a:off x="5256634" y="3766271"/>
              <a:ext cx="12251" cy="363445"/>
            </a:xfrm>
            <a:prstGeom prst="line">
              <a:avLst/>
            </a:prstGeom>
            <a:noFill/>
            <a:ln w="22225">
              <a:solidFill>
                <a:srgbClr val="00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8668" name="Group 83"/>
            <p:cNvGrpSpPr>
              <a:grpSpLocks/>
            </p:cNvGrpSpPr>
            <p:nvPr/>
          </p:nvGrpSpPr>
          <p:grpSpPr bwMode="auto">
            <a:xfrm>
              <a:off x="5119335" y="4104949"/>
              <a:ext cx="298780" cy="338554"/>
              <a:chOff x="6623318" y="3519940"/>
              <a:chExt cx="298780" cy="338554"/>
            </a:xfrm>
          </p:grpSpPr>
          <p:sp>
            <p:nvSpPr>
              <p:cNvPr id="68669" name="Oval 84"/>
              <p:cNvSpPr>
                <a:spLocks noChangeArrowheads="1"/>
              </p:cNvSpPr>
              <p:nvPr/>
            </p:nvSpPr>
            <p:spPr bwMode="auto">
              <a:xfrm>
                <a:off x="6668221" y="3597533"/>
                <a:ext cx="220510" cy="200099"/>
              </a:xfrm>
              <a:prstGeom prst="ellipse">
                <a:avLst/>
              </a:prstGeom>
              <a:solidFill>
                <a:schemeClr val="bg1"/>
              </a:solidFill>
              <a:ln w="15875">
                <a:solidFill>
                  <a:srgbClr val="006633"/>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8670" name="TextBox 85"/>
              <p:cNvSpPr txBox="1">
                <a:spLocks noChangeArrowheads="1"/>
              </p:cNvSpPr>
              <p:nvPr/>
            </p:nvSpPr>
            <p:spPr bwMode="auto">
              <a:xfrm>
                <a:off x="6623318" y="3519940"/>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cs typeface="Arial" panose="020B0604020202020204" pitchFamily="34" charset="0"/>
                  </a:rPr>
                  <a:t>5</a:t>
                </a:r>
              </a:p>
            </p:txBody>
          </p:sp>
        </p:grpSp>
      </p:grpSp>
      <p:grpSp>
        <p:nvGrpSpPr>
          <p:cNvPr id="87" name="Group 86"/>
          <p:cNvGrpSpPr>
            <a:grpSpLocks/>
          </p:cNvGrpSpPr>
          <p:nvPr/>
        </p:nvGrpSpPr>
        <p:grpSpPr bwMode="auto">
          <a:xfrm>
            <a:off x="7100888" y="3505201"/>
            <a:ext cx="298450" cy="936625"/>
            <a:chOff x="2774212" y="2028763"/>
            <a:chExt cx="298780" cy="935975"/>
          </a:xfrm>
        </p:grpSpPr>
        <p:cxnSp>
          <p:nvCxnSpPr>
            <p:cNvPr id="68663" name="Straight Connector 87"/>
            <p:cNvCxnSpPr>
              <a:cxnSpLocks noChangeShapeType="1"/>
            </p:cNvCxnSpPr>
            <p:nvPr/>
          </p:nvCxnSpPr>
          <p:spPr bwMode="auto">
            <a:xfrm>
              <a:off x="2916985" y="2311177"/>
              <a:ext cx="12403" cy="653561"/>
            </a:xfrm>
            <a:prstGeom prst="line">
              <a:avLst/>
            </a:prstGeom>
            <a:noFill/>
            <a:ln w="22225">
              <a:solidFill>
                <a:srgbClr val="00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8664" name="Group 88"/>
            <p:cNvGrpSpPr>
              <a:grpSpLocks/>
            </p:cNvGrpSpPr>
            <p:nvPr/>
          </p:nvGrpSpPr>
          <p:grpSpPr bwMode="auto">
            <a:xfrm>
              <a:off x="2774212" y="2028763"/>
              <a:ext cx="298780" cy="338554"/>
              <a:chOff x="6631486" y="3519940"/>
              <a:chExt cx="298780" cy="338554"/>
            </a:xfrm>
          </p:grpSpPr>
          <p:sp>
            <p:nvSpPr>
              <p:cNvPr id="68665" name="Oval 89"/>
              <p:cNvSpPr>
                <a:spLocks noChangeArrowheads="1"/>
              </p:cNvSpPr>
              <p:nvPr/>
            </p:nvSpPr>
            <p:spPr bwMode="auto">
              <a:xfrm>
                <a:off x="6668221" y="3597533"/>
                <a:ext cx="220510" cy="200099"/>
              </a:xfrm>
              <a:prstGeom prst="ellipse">
                <a:avLst/>
              </a:prstGeom>
              <a:solidFill>
                <a:schemeClr val="bg1"/>
              </a:solidFill>
              <a:ln w="15875">
                <a:solidFill>
                  <a:srgbClr val="006633"/>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8666" name="TextBox 90"/>
              <p:cNvSpPr txBox="1">
                <a:spLocks noChangeArrowheads="1"/>
              </p:cNvSpPr>
              <p:nvPr/>
            </p:nvSpPr>
            <p:spPr bwMode="auto">
              <a:xfrm>
                <a:off x="6631486" y="3519940"/>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cs typeface="Arial" panose="020B0604020202020204" pitchFamily="34" charset="0"/>
                  </a:rPr>
                  <a:t>2</a:t>
                </a:r>
              </a:p>
            </p:txBody>
          </p:sp>
        </p:grpSp>
      </p:grpSp>
      <p:grpSp>
        <p:nvGrpSpPr>
          <p:cNvPr id="92" name="Group 91"/>
          <p:cNvGrpSpPr>
            <a:grpSpLocks/>
          </p:cNvGrpSpPr>
          <p:nvPr/>
        </p:nvGrpSpPr>
        <p:grpSpPr bwMode="auto">
          <a:xfrm>
            <a:off x="8042275" y="5246689"/>
            <a:ext cx="298450" cy="674687"/>
            <a:chOff x="3715481" y="3769050"/>
            <a:chExt cx="298780" cy="675327"/>
          </a:xfrm>
        </p:grpSpPr>
        <p:cxnSp>
          <p:nvCxnSpPr>
            <p:cNvPr id="68659" name="Straight Connector 92"/>
            <p:cNvCxnSpPr>
              <a:cxnSpLocks noChangeShapeType="1"/>
            </p:cNvCxnSpPr>
            <p:nvPr/>
          </p:nvCxnSpPr>
          <p:spPr bwMode="auto">
            <a:xfrm>
              <a:off x="3846513" y="3769050"/>
              <a:ext cx="12251" cy="363445"/>
            </a:xfrm>
            <a:prstGeom prst="line">
              <a:avLst/>
            </a:prstGeom>
            <a:noFill/>
            <a:ln w="22225">
              <a:solidFill>
                <a:srgbClr val="00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8660" name="Group 93"/>
            <p:cNvGrpSpPr>
              <a:grpSpLocks/>
            </p:cNvGrpSpPr>
            <p:nvPr/>
          </p:nvGrpSpPr>
          <p:grpSpPr bwMode="auto">
            <a:xfrm>
              <a:off x="3715481" y="4105823"/>
              <a:ext cx="298780" cy="338554"/>
              <a:chOff x="6631486" y="3519940"/>
              <a:chExt cx="298780" cy="338554"/>
            </a:xfrm>
          </p:grpSpPr>
          <p:sp>
            <p:nvSpPr>
              <p:cNvPr id="68661" name="Oval 94"/>
              <p:cNvSpPr>
                <a:spLocks noChangeArrowheads="1"/>
              </p:cNvSpPr>
              <p:nvPr/>
            </p:nvSpPr>
            <p:spPr bwMode="auto">
              <a:xfrm>
                <a:off x="6668221" y="3597533"/>
                <a:ext cx="220510" cy="200099"/>
              </a:xfrm>
              <a:prstGeom prst="ellipse">
                <a:avLst/>
              </a:prstGeom>
              <a:solidFill>
                <a:schemeClr val="bg1"/>
              </a:solidFill>
              <a:ln w="15875">
                <a:solidFill>
                  <a:srgbClr val="006633"/>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8662" name="TextBox 95"/>
              <p:cNvSpPr txBox="1">
                <a:spLocks noChangeArrowheads="1"/>
              </p:cNvSpPr>
              <p:nvPr/>
            </p:nvSpPr>
            <p:spPr bwMode="auto">
              <a:xfrm>
                <a:off x="6631486" y="3519940"/>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cs typeface="Arial" panose="020B0604020202020204" pitchFamily="34" charset="0"/>
                  </a:rPr>
                  <a:t>2</a:t>
                </a:r>
              </a:p>
            </p:txBody>
          </p:sp>
        </p:grpSp>
      </p:grpSp>
      <p:grpSp>
        <p:nvGrpSpPr>
          <p:cNvPr id="97" name="Group 96"/>
          <p:cNvGrpSpPr>
            <a:grpSpLocks/>
          </p:cNvGrpSpPr>
          <p:nvPr/>
        </p:nvGrpSpPr>
        <p:grpSpPr bwMode="auto">
          <a:xfrm>
            <a:off x="6951663" y="3794125"/>
            <a:ext cx="298450" cy="641350"/>
            <a:chOff x="2625635" y="2316906"/>
            <a:chExt cx="298780" cy="640969"/>
          </a:xfrm>
        </p:grpSpPr>
        <p:cxnSp>
          <p:nvCxnSpPr>
            <p:cNvPr id="68655" name="Straight Connector 97"/>
            <p:cNvCxnSpPr>
              <a:cxnSpLocks noChangeShapeType="1"/>
            </p:cNvCxnSpPr>
            <p:nvPr/>
          </p:nvCxnSpPr>
          <p:spPr bwMode="auto">
            <a:xfrm>
              <a:off x="2774013" y="2594430"/>
              <a:ext cx="12251" cy="363445"/>
            </a:xfrm>
            <a:prstGeom prst="line">
              <a:avLst/>
            </a:prstGeom>
            <a:noFill/>
            <a:ln w="222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8656" name="Group 98"/>
            <p:cNvGrpSpPr>
              <a:grpSpLocks/>
            </p:cNvGrpSpPr>
            <p:nvPr/>
          </p:nvGrpSpPr>
          <p:grpSpPr bwMode="auto">
            <a:xfrm>
              <a:off x="2625635" y="2316906"/>
              <a:ext cx="298780" cy="338554"/>
              <a:chOff x="7118580" y="4088704"/>
              <a:chExt cx="298780" cy="338554"/>
            </a:xfrm>
          </p:grpSpPr>
          <p:sp>
            <p:nvSpPr>
              <p:cNvPr id="68657" name="Oval 99"/>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8658" name="TextBox 100"/>
              <p:cNvSpPr txBox="1">
                <a:spLocks noChangeArrowheads="1"/>
              </p:cNvSpPr>
              <p:nvPr/>
            </p:nvSpPr>
            <p:spPr bwMode="auto">
              <a:xfrm>
                <a:off x="7118580" y="4088704"/>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cs typeface="Arial" panose="020B0604020202020204" pitchFamily="34" charset="0"/>
                  </a:rPr>
                  <a:t>1</a:t>
                </a:r>
              </a:p>
            </p:txBody>
          </p:sp>
        </p:grpSp>
      </p:grpSp>
      <p:grpSp>
        <p:nvGrpSpPr>
          <p:cNvPr id="102" name="Group 101"/>
          <p:cNvGrpSpPr>
            <a:grpSpLocks/>
          </p:cNvGrpSpPr>
          <p:nvPr/>
        </p:nvGrpSpPr>
        <p:grpSpPr bwMode="auto">
          <a:xfrm>
            <a:off x="7334250" y="5253038"/>
            <a:ext cx="298450" cy="660400"/>
            <a:chOff x="3007422" y="3776327"/>
            <a:chExt cx="298780" cy="659661"/>
          </a:xfrm>
        </p:grpSpPr>
        <p:cxnSp>
          <p:nvCxnSpPr>
            <p:cNvPr id="68651" name="Straight Connector 102"/>
            <p:cNvCxnSpPr>
              <a:cxnSpLocks noChangeShapeType="1"/>
            </p:cNvCxnSpPr>
            <p:nvPr/>
          </p:nvCxnSpPr>
          <p:spPr bwMode="auto">
            <a:xfrm>
              <a:off x="3148837" y="3776327"/>
              <a:ext cx="12251" cy="363445"/>
            </a:xfrm>
            <a:prstGeom prst="line">
              <a:avLst/>
            </a:prstGeom>
            <a:noFill/>
            <a:ln w="222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8652" name="Group 103"/>
            <p:cNvGrpSpPr>
              <a:grpSpLocks/>
            </p:cNvGrpSpPr>
            <p:nvPr/>
          </p:nvGrpSpPr>
          <p:grpSpPr bwMode="auto">
            <a:xfrm>
              <a:off x="3007422" y="4097434"/>
              <a:ext cx="298780" cy="338554"/>
              <a:chOff x="7118580" y="4088704"/>
              <a:chExt cx="298780" cy="338554"/>
            </a:xfrm>
          </p:grpSpPr>
          <p:sp>
            <p:nvSpPr>
              <p:cNvPr id="68653" name="Oval 104"/>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8654" name="TextBox 105"/>
              <p:cNvSpPr txBox="1">
                <a:spLocks noChangeArrowheads="1"/>
              </p:cNvSpPr>
              <p:nvPr/>
            </p:nvSpPr>
            <p:spPr bwMode="auto">
              <a:xfrm>
                <a:off x="7118580" y="4088704"/>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cs typeface="Arial" panose="020B0604020202020204" pitchFamily="34" charset="0"/>
                  </a:rPr>
                  <a:t>1</a:t>
                </a:r>
              </a:p>
            </p:txBody>
          </p:sp>
        </p:grpSp>
      </p:grpSp>
      <p:grpSp>
        <p:nvGrpSpPr>
          <p:cNvPr id="107" name="Group 106"/>
          <p:cNvGrpSpPr>
            <a:grpSpLocks/>
          </p:cNvGrpSpPr>
          <p:nvPr/>
        </p:nvGrpSpPr>
        <p:grpSpPr bwMode="auto">
          <a:xfrm>
            <a:off x="7232650" y="3810000"/>
            <a:ext cx="298450" cy="642938"/>
            <a:chOff x="2905934" y="2332859"/>
            <a:chExt cx="298780" cy="642655"/>
          </a:xfrm>
        </p:grpSpPr>
        <p:cxnSp>
          <p:nvCxnSpPr>
            <p:cNvPr id="68647" name="Straight Connector 107"/>
            <p:cNvCxnSpPr>
              <a:cxnSpLocks noChangeShapeType="1"/>
            </p:cNvCxnSpPr>
            <p:nvPr/>
          </p:nvCxnSpPr>
          <p:spPr bwMode="auto">
            <a:xfrm>
              <a:off x="3044835" y="2612069"/>
              <a:ext cx="12251" cy="363445"/>
            </a:xfrm>
            <a:prstGeom prst="line">
              <a:avLst/>
            </a:prstGeom>
            <a:noFill/>
            <a:ln w="222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8648" name="Group 108"/>
            <p:cNvGrpSpPr>
              <a:grpSpLocks/>
            </p:cNvGrpSpPr>
            <p:nvPr/>
          </p:nvGrpSpPr>
          <p:grpSpPr bwMode="auto">
            <a:xfrm>
              <a:off x="2905934" y="2332859"/>
              <a:ext cx="298780" cy="338554"/>
              <a:chOff x="7126748" y="4088704"/>
              <a:chExt cx="298780" cy="338554"/>
            </a:xfrm>
          </p:grpSpPr>
          <p:sp>
            <p:nvSpPr>
              <p:cNvPr id="68649" name="Oval 109"/>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8650" name="TextBox 110"/>
              <p:cNvSpPr txBox="1">
                <a:spLocks noChangeArrowheads="1"/>
              </p:cNvSpPr>
              <p:nvPr/>
            </p:nvSpPr>
            <p:spPr bwMode="auto">
              <a:xfrm>
                <a:off x="7126748" y="4088704"/>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cs typeface="Arial" panose="020B0604020202020204" pitchFamily="34" charset="0"/>
                  </a:rPr>
                  <a:t>3</a:t>
                </a:r>
              </a:p>
            </p:txBody>
          </p:sp>
        </p:grpSp>
      </p:grpSp>
      <p:grpSp>
        <p:nvGrpSpPr>
          <p:cNvPr id="112" name="Group 111"/>
          <p:cNvGrpSpPr>
            <a:grpSpLocks/>
          </p:cNvGrpSpPr>
          <p:nvPr/>
        </p:nvGrpSpPr>
        <p:grpSpPr bwMode="auto">
          <a:xfrm>
            <a:off x="7693025" y="5248276"/>
            <a:ext cx="298450" cy="669925"/>
            <a:chOff x="3366049" y="3770526"/>
            <a:chExt cx="298780" cy="670225"/>
          </a:xfrm>
        </p:grpSpPr>
        <p:cxnSp>
          <p:nvCxnSpPr>
            <p:cNvPr id="68643" name="Straight Connector 112"/>
            <p:cNvCxnSpPr>
              <a:cxnSpLocks noChangeShapeType="1"/>
            </p:cNvCxnSpPr>
            <p:nvPr/>
          </p:nvCxnSpPr>
          <p:spPr bwMode="auto">
            <a:xfrm>
              <a:off x="3496795" y="3770526"/>
              <a:ext cx="12251" cy="363445"/>
            </a:xfrm>
            <a:prstGeom prst="line">
              <a:avLst/>
            </a:prstGeom>
            <a:noFill/>
            <a:ln w="222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8644" name="Group 113"/>
            <p:cNvGrpSpPr>
              <a:grpSpLocks/>
            </p:cNvGrpSpPr>
            <p:nvPr/>
          </p:nvGrpSpPr>
          <p:grpSpPr bwMode="auto">
            <a:xfrm>
              <a:off x="3366049" y="4102197"/>
              <a:ext cx="298780" cy="338554"/>
              <a:chOff x="7126748" y="4088704"/>
              <a:chExt cx="298780" cy="338554"/>
            </a:xfrm>
          </p:grpSpPr>
          <p:sp>
            <p:nvSpPr>
              <p:cNvPr id="68645" name="Oval 114"/>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8646" name="TextBox 115"/>
              <p:cNvSpPr txBox="1">
                <a:spLocks noChangeArrowheads="1"/>
              </p:cNvSpPr>
              <p:nvPr/>
            </p:nvSpPr>
            <p:spPr bwMode="auto">
              <a:xfrm>
                <a:off x="7126748" y="4088704"/>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cs typeface="Arial" panose="020B0604020202020204" pitchFamily="34" charset="0"/>
                  </a:rPr>
                  <a:t>3</a:t>
                </a:r>
              </a:p>
            </p:txBody>
          </p:sp>
        </p:grpSp>
      </p:grpSp>
      <p:grpSp>
        <p:nvGrpSpPr>
          <p:cNvPr id="117" name="Group 116"/>
          <p:cNvGrpSpPr>
            <a:grpSpLocks/>
          </p:cNvGrpSpPr>
          <p:nvPr/>
        </p:nvGrpSpPr>
        <p:grpSpPr bwMode="auto">
          <a:xfrm>
            <a:off x="8389939" y="5237163"/>
            <a:ext cx="300037" cy="679450"/>
            <a:chOff x="4064326" y="3759579"/>
            <a:chExt cx="298780" cy="680611"/>
          </a:xfrm>
        </p:grpSpPr>
        <p:cxnSp>
          <p:nvCxnSpPr>
            <p:cNvPr id="68639" name="Straight Connector 117"/>
            <p:cNvCxnSpPr>
              <a:cxnSpLocks noChangeShapeType="1"/>
            </p:cNvCxnSpPr>
            <p:nvPr/>
          </p:nvCxnSpPr>
          <p:spPr bwMode="auto">
            <a:xfrm>
              <a:off x="4196385" y="3759579"/>
              <a:ext cx="12251" cy="363445"/>
            </a:xfrm>
            <a:prstGeom prst="line">
              <a:avLst/>
            </a:prstGeom>
            <a:noFill/>
            <a:ln w="222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8640" name="Group 118"/>
            <p:cNvGrpSpPr>
              <a:grpSpLocks/>
            </p:cNvGrpSpPr>
            <p:nvPr/>
          </p:nvGrpSpPr>
          <p:grpSpPr bwMode="auto">
            <a:xfrm>
              <a:off x="4064326" y="4101636"/>
              <a:ext cx="298780" cy="338554"/>
              <a:chOff x="7126748" y="4088704"/>
              <a:chExt cx="298780" cy="338554"/>
            </a:xfrm>
          </p:grpSpPr>
          <p:sp>
            <p:nvSpPr>
              <p:cNvPr id="68641" name="Oval 119"/>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8642" name="TextBox 120"/>
              <p:cNvSpPr txBox="1">
                <a:spLocks noChangeArrowheads="1"/>
              </p:cNvSpPr>
              <p:nvPr/>
            </p:nvSpPr>
            <p:spPr bwMode="auto">
              <a:xfrm>
                <a:off x="7126748" y="4088704"/>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cs typeface="Arial" panose="020B0604020202020204" pitchFamily="34" charset="0"/>
                  </a:rPr>
                  <a:t>4</a:t>
                </a:r>
              </a:p>
            </p:txBody>
          </p:sp>
        </p:grpSp>
      </p:grpSp>
      <p:grpSp>
        <p:nvGrpSpPr>
          <p:cNvPr id="122" name="Group 121"/>
          <p:cNvGrpSpPr>
            <a:grpSpLocks/>
          </p:cNvGrpSpPr>
          <p:nvPr/>
        </p:nvGrpSpPr>
        <p:grpSpPr bwMode="auto">
          <a:xfrm>
            <a:off x="7854950" y="3789363"/>
            <a:ext cx="298450" cy="647700"/>
            <a:chOff x="3528567" y="2312591"/>
            <a:chExt cx="298780" cy="646584"/>
          </a:xfrm>
        </p:grpSpPr>
        <p:cxnSp>
          <p:nvCxnSpPr>
            <p:cNvPr id="68635" name="Straight Connector 122"/>
            <p:cNvCxnSpPr>
              <a:cxnSpLocks noChangeShapeType="1"/>
            </p:cNvCxnSpPr>
            <p:nvPr/>
          </p:nvCxnSpPr>
          <p:spPr bwMode="auto">
            <a:xfrm>
              <a:off x="3677779" y="2595730"/>
              <a:ext cx="12251" cy="363445"/>
            </a:xfrm>
            <a:prstGeom prst="line">
              <a:avLst/>
            </a:prstGeom>
            <a:noFill/>
            <a:ln w="222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8636" name="Group 123"/>
            <p:cNvGrpSpPr>
              <a:grpSpLocks/>
            </p:cNvGrpSpPr>
            <p:nvPr/>
          </p:nvGrpSpPr>
          <p:grpSpPr bwMode="auto">
            <a:xfrm>
              <a:off x="3528567" y="2312591"/>
              <a:ext cx="298780" cy="338554"/>
              <a:chOff x="7126748" y="4088704"/>
              <a:chExt cx="298780" cy="338554"/>
            </a:xfrm>
          </p:grpSpPr>
          <p:sp>
            <p:nvSpPr>
              <p:cNvPr id="68637" name="Oval 124"/>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8638" name="TextBox 125"/>
              <p:cNvSpPr txBox="1">
                <a:spLocks noChangeArrowheads="1"/>
              </p:cNvSpPr>
              <p:nvPr/>
            </p:nvSpPr>
            <p:spPr bwMode="auto">
              <a:xfrm>
                <a:off x="7126748" y="4088704"/>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cs typeface="Arial" panose="020B0604020202020204" pitchFamily="34" charset="0"/>
                  </a:rPr>
                  <a:t>4</a:t>
                </a:r>
              </a:p>
            </p:txBody>
          </p:sp>
        </p:grpSp>
      </p:grpSp>
      <p:sp>
        <p:nvSpPr>
          <p:cNvPr id="68630" name="TextBox 126"/>
          <p:cNvSpPr txBox="1">
            <a:spLocks noChangeArrowheads="1"/>
          </p:cNvSpPr>
          <p:nvPr/>
        </p:nvSpPr>
        <p:spPr bwMode="auto">
          <a:xfrm>
            <a:off x="6267451" y="4062414"/>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600" dirty="0">
                <a:solidFill>
                  <a:srgbClr val="0000FF"/>
                </a:solidFill>
                <a:latin typeface="+mn-ea"/>
                <a:ea typeface="+mn-ea"/>
                <a:cs typeface="Arial" panose="020B0604020202020204" pitchFamily="34" charset="0"/>
              </a:rPr>
              <a:t>到达</a:t>
            </a:r>
            <a:endParaRPr lang="en-US" altLang="zh-CN" sz="1600" dirty="0">
              <a:solidFill>
                <a:srgbClr val="0000FF"/>
              </a:solidFill>
              <a:latin typeface="+mn-ea"/>
              <a:ea typeface="+mn-ea"/>
              <a:cs typeface="Arial" panose="020B0604020202020204" pitchFamily="34" charset="0"/>
            </a:endParaRPr>
          </a:p>
        </p:txBody>
      </p:sp>
      <p:sp>
        <p:nvSpPr>
          <p:cNvPr id="68631" name="TextBox 127"/>
          <p:cNvSpPr txBox="1">
            <a:spLocks noChangeArrowheads="1"/>
          </p:cNvSpPr>
          <p:nvPr/>
        </p:nvSpPr>
        <p:spPr bwMode="auto">
          <a:xfrm>
            <a:off x="6291264" y="5260976"/>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600" dirty="0">
                <a:solidFill>
                  <a:srgbClr val="0000FF"/>
                </a:solidFill>
                <a:latin typeface="+mn-ea"/>
                <a:ea typeface="+mn-ea"/>
                <a:cs typeface="Arial" panose="020B0604020202020204" pitchFamily="34" charset="0"/>
              </a:rPr>
              <a:t>离开</a:t>
            </a:r>
            <a:endParaRPr lang="en-US" altLang="zh-CN" sz="1600" dirty="0">
              <a:solidFill>
                <a:srgbClr val="0000FF"/>
              </a:solidFill>
              <a:latin typeface="+mn-ea"/>
              <a:ea typeface="+mn-ea"/>
              <a:cs typeface="Arial" panose="020B0604020202020204" pitchFamily="34" charset="0"/>
            </a:endParaRPr>
          </a:p>
        </p:txBody>
      </p:sp>
      <p:sp>
        <p:nvSpPr>
          <p:cNvPr id="68632" name="TextBox 128"/>
          <p:cNvSpPr txBox="1">
            <a:spLocks noChangeArrowheads="1"/>
          </p:cNvSpPr>
          <p:nvPr/>
        </p:nvSpPr>
        <p:spPr bwMode="auto">
          <a:xfrm>
            <a:off x="6168008" y="4567239"/>
            <a:ext cx="860425" cy="599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ts val="1275"/>
              </a:lnSpc>
            </a:pPr>
            <a:r>
              <a:rPr lang="zh-CN" altLang="en-US" sz="1600" dirty="0">
                <a:solidFill>
                  <a:srgbClr val="0000FF"/>
                </a:solidFill>
                <a:latin typeface="+mn-ea"/>
                <a:ea typeface="+mn-ea"/>
                <a:cs typeface="Arial" panose="020B0604020202020204" pitchFamily="34" charset="0"/>
              </a:rPr>
              <a:t>服务中</a:t>
            </a:r>
            <a:endParaRPr lang="en-US" altLang="zh-CN" sz="1600" dirty="0">
              <a:solidFill>
                <a:srgbClr val="0000FF"/>
              </a:solidFill>
              <a:latin typeface="+mn-ea"/>
              <a:ea typeface="+mn-ea"/>
              <a:cs typeface="Arial" panose="020B0604020202020204" pitchFamily="34" charset="0"/>
            </a:endParaRPr>
          </a:p>
          <a:p>
            <a:pPr algn="ctr">
              <a:lnSpc>
                <a:spcPts val="1275"/>
              </a:lnSpc>
            </a:pPr>
            <a:r>
              <a:rPr lang="zh-CN" altLang="en-US" sz="1600" dirty="0">
                <a:solidFill>
                  <a:srgbClr val="0000FF"/>
                </a:solidFill>
                <a:latin typeface="+mn-ea"/>
                <a:ea typeface="+mn-ea"/>
                <a:cs typeface="Arial" panose="020B0604020202020204" pitchFamily="34" charset="0"/>
              </a:rPr>
              <a:t>的</a:t>
            </a:r>
            <a:endParaRPr lang="en-US" altLang="zh-CN" sz="1600" dirty="0">
              <a:solidFill>
                <a:srgbClr val="0000FF"/>
              </a:solidFill>
              <a:latin typeface="+mn-ea"/>
              <a:ea typeface="+mn-ea"/>
              <a:cs typeface="Arial" panose="020B0604020202020204" pitchFamily="34" charset="0"/>
            </a:endParaRPr>
          </a:p>
          <a:p>
            <a:pPr algn="ctr">
              <a:lnSpc>
                <a:spcPts val="1275"/>
              </a:lnSpc>
            </a:pPr>
            <a:r>
              <a:rPr lang="zh-CN" altLang="en-US" sz="1600" dirty="0">
                <a:solidFill>
                  <a:srgbClr val="0000FF"/>
                </a:solidFill>
                <a:latin typeface="+mn-ea"/>
                <a:ea typeface="+mn-ea"/>
                <a:cs typeface="Arial" panose="020B0604020202020204" pitchFamily="34" charset="0"/>
              </a:rPr>
              <a:t>分组</a:t>
            </a:r>
            <a:endParaRPr lang="en-US" altLang="zh-CN" sz="1600" dirty="0">
              <a:solidFill>
                <a:srgbClr val="0000FF"/>
              </a:solidFill>
              <a:latin typeface="+mn-ea"/>
              <a:ea typeface="+mn-ea"/>
              <a:cs typeface="Arial" panose="020B0604020202020204" pitchFamily="34" charset="0"/>
            </a:endParaRPr>
          </a:p>
        </p:txBody>
      </p:sp>
      <p:sp>
        <p:nvSpPr>
          <p:cNvPr id="128" name="Rectangle 7"/>
          <p:cNvSpPr txBox="1">
            <a:spLocks noChangeArrowheads="1"/>
          </p:cNvSpPr>
          <p:nvPr/>
        </p:nvSpPr>
        <p:spPr>
          <a:xfrm>
            <a:off x="9480376"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 What's  </a:t>
            </a:r>
            <a:r>
              <a:rPr lang="en-US" altLang="zh-CN" sz="1200" dirty="0">
                <a:solidFill>
                  <a:srgbClr val="FF0000"/>
                </a:solidFill>
                <a:cs typeface="Arial" panose="020B0604020202020204" pitchFamily="34" charset="0"/>
              </a:rPr>
              <a:t>inside a router</a:t>
            </a:r>
          </a:p>
        </p:txBody>
      </p:sp>
      <p:sp>
        <p:nvSpPr>
          <p:cNvPr id="127" name="Rectangle 7"/>
          <p:cNvSpPr txBox="1">
            <a:spLocks noChangeArrowheads="1"/>
          </p:cNvSpPr>
          <p:nvPr/>
        </p:nvSpPr>
        <p:spPr>
          <a:xfrm>
            <a:off x="4799015" y="6624784"/>
            <a:ext cx="2521122"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4.2.5 Packet Scheduling </a:t>
            </a:r>
          </a:p>
        </p:txBody>
      </p:sp>
    </p:spTree>
    <p:extLst>
      <p:ext uri="{BB962C8B-B14F-4D97-AF65-F5344CB8AC3E}">
        <p14:creationId xmlns:p14="http://schemas.microsoft.com/office/powerpoint/2010/main" val="14261378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wipe(up)">
                                      <p:cBhvr>
                                        <p:cTn id="7" dur="500"/>
                                        <p:tgtEl>
                                          <p:spTgt spid="97"/>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wipe(up)">
                                      <p:cBhvr>
                                        <p:cTn id="11" dur="500"/>
                                        <p:tgtEl>
                                          <p:spTgt spid="5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87"/>
                                        </p:tgtEl>
                                        <p:attrNameLst>
                                          <p:attrName>style.visibility</p:attrName>
                                        </p:attrNameLst>
                                      </p:cBhvr>
                                      <p:to>
                                        <p:strVal val="visible"/>
                                      </p:to>
                                    </p:set>
                                    <p:animEffect transition="in" filter="wipe(up)">
                                      <p:cBhvr>
                                        <p:cTn id="16" dur="500"/>
                                        <p:tgtEl>
                                          <p:spTgt spid="87"/>
                                        </p:tgtEl>
                                      </p:cBhvr>
                                    </p:animEffect>
                                  </p:childTnLst>
                                </p:cTn>
                              </p:par>
                            </p:childTnLst>
                          </p:cTn>
                        </p:par>
                        <p:par>
                          <p:cTn id="17" fill="hold" nodeType="afterGroup">
                            <p:stCondLst>
                              <p:cond delay="500"/>
                            </p:stCondLst>
                            <p:childTnLst>
                              <p:par>
                                <p:cTn id="18" presetID="22" presetClass="entr" presetSubtype="1" fill="hold" nodeType="afterEffect">
                                  <p:stCondLst>
                                    <p:cond delay="0"/>
                                  </p:stCondLst>
                                  <p:childTnLst>
                                    <p:set>
                                      <p:cBhvr>
                                        <p:cTn id="19" dur="1" fill="hold">
                                          <p:stCondLst>
                                            <p:cond delay="0"/>
                                          </p:stCondLst>
                                        </p:cTn>
                                        <p:tgtEl>
                                          <p:spTgt spid="107"/>
                                        </p:tgtEl>
                                        <p:attrNameLst>
                                          <p:attrName>style.visibility</p:attrName>
                                        </p:attrNameLst>
                                      </p:cBhvr>
                                      <p:to>
                                        <p:strVal val="visible"/>
                                      </p:to>
                                    </p:set>
                                    <p:animEffect transition="in" filter="wipe(up)">
                                      <p:cBhvr>
                                        <p:cTn id="20" dur="1200"/>
                                        <p:tgtEl>
                                          <p:spTgt spid="10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102"/>
                                        </p:tgtEl>
                                        <p:attrNameLst>
                                          <p:attrName>style.visibility</p:attrName>
                                        </p:attrNameLst>
                                      </p:cBhvr>
                                      <p:to>
                                        <p:strVal val="visible"/>
                                      </p:to>
                                    </p:set>
                                    <p:animEffect transition="in" filter="wipe(up)">
                                      <p:cBhvr>
                                        <p:cTn id="25" dur="500"/>
                                        <p:tgtEl>
                                          <p:spTgt spid="102"/>
                                        </p:tgtEl>
                                      </p:cBhvr>
                                    </p:animEffect>
                                  </p:childTnLst>
                                </p:cTn>
                              </p:par>
                            </p:childTnLst>
                          </p:cTn>
                        </p:par>
                        <p:par>
                          <p:cTn id="26" fill="hold" nodeType="afterGroup">
                            <p:stCondLst>
                              <p:cond delay="500"/>
                            </p:stCondLst>
                            <p:childTnLst>
                              <p:par>
                                <p:cTn id="27" presetID="22" presetClass="entr" presetSubtype="1" fill="hold" nodeType="after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wipe(up)">
                                      <p:cBhvr>
                                        <p:cTn id="29" dur="500"/>
                                        <p:tgtEl>
                                          <p:spTgt spid="57"/>
                                        </p:tgtEl>
                                      </p:cBhvr>
                                    </p:animEffect>
                                  </p:childTnLst>
                                </p:cTn>
                              </p:par>
                            </p:childTnLst>
                          </p:cTn>
                        </p:par>
                        <p:par>
                          <p:cTn id="30" fill="hold" nodeType="afterGroup">
                            <p:stCondLst>
                              <p:cond delay="1000"/>
                            </p:stCondLst>
                            <p:childTnLst>
                              <p:par>
                                <p:cTn id="31" presetID="22" presetClass="entr" presetSubtype="1" fill="hold" nodeType="afterEffect">
                                  <p:stCondLst>
                                    <p:cond delay="0"/>
                                  </p:stCondLst>
                                  <p:childTnLst>
                                    <p:set>
                                      <p:cBhvr>
                                        <p:cTn id="32" dur="1" fill="hold">
                                          <p:stCondLst>
                                            <p:cond delay="0"/>
                                          </p:stCondLst>
                                        </p:cTn>
                                        <p:tgtEl>
                                          <p:spTgt spid="112"/>
                                        </p:tgtEl>
                                        <p:attrNameLst>
                                          <p:attrName>style.visibility</p:attrName>
                                        </p:attrNameLst>
                                      </p:cBhvr>
                                      <p:to>
                                        <p:strVal val="visible"/>
                                      </p:to>
                                    </p:set>
                                    <p:animEffect transition="in" filter="wipe(up)">
                                      <p:cBhvr>
                                        <p:cTn id="33" dur="500"/>
                                        <p:tgtEl>
                                          <p:spTgt spid="112"/>
                                        </p:tgtEl>
                                      </p:cBhvr>
                                    </p:animEffect>
                                  </p:childTnLst>
                                </p:cTn>
                              </p:par>
                            </p:childTnLst>
                          </p:cTn>
                        </p:par>
                        <p:par>
                          <p:cTn id="34" fill="hold" nodeType="afterGroup">
                            <p:stCondLst>
                              <p:cond delay="1500"/>
                            </p:stCondLst>
                            <p:childTnLst>
                              <p:par>
                                <p:cTn id="35" presetID="22" presetClass="entr" presetSubtype="1" fill="hold" nodeType="after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wipe(up)">
                                      <p:cBhvr>
                                        <p:cTn id="37" dur="500"/>
                                        <p:tgtEl>
                                          <p:spTgt spid="6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122"/>
                                        </p:tgtEl>
                                        <p:attrNameLst>
                                          <p:attrName>style.visibility</p:attrName>
                                        </p:attrNameLst>
                                      </p:cBhvr>
                                      <p:to>
                                        <p:strVal val="visible"/>
                                      </p:to>
                                    </p:set>
                                    <p:animEffect transition="in" filter="wipe(up)">
                                      <p:cBhvr>
                                        <p:cTn id="42" dur="500"/>
                                        <p:tgtEl>
                                          <p:spTgt spid="122"/>
                                        </p:tgtEl>
                                      </p:cBhvr>
                                    </p:animEffect>
                                  </p:childTnLst>
                                </p:cTn>
                              </p:par>
                            </p:childTnLst>
                          </p:cTn>
                        </p:par>
                        <p:par>
                          <p:cTn id="43" fill="hold" nodeType="afterGroup">
                            <p:stCondLst>
                              <p:cond delay="500"/>
                            </p:stCondLst>
                            <p:childTnLst>
                              <p:par>
                                <p:cTn id="44" presetID="22" presetClass="entr" presetSubtype="1" fill="hold" nodeType="afterEffect">
                                  <p:stCondLst>
                                    <p:cond delay="0"/>
                                  </p:stCondLst>
                                  <p:childTnLst>
                                    <p:set>
                                      <p:cBhvr>
                                        <p:cTn id="45" dur="1" fill="hold">
                                          <p:stCondLst>
                                            <p:cond delay="0"/>
                                          </p:stCondLst>
                                        </p:cTn>
                                        <p:tgtEl>
                                          <p:spTgt spid="92"/>
                                        </p:tgtEl>
                                        <p:attrNameLst>
                                          <p:attrName>style.visibility</p:attrName>
                                        </p:attrNameLst>
                                      </p:cBhvr>
                                      <p:to>
                                        <p:strVal val="visible"/>
                                      </p:to>
                                    </p:set>
                                    <p:animEffect transition="in" filter="wipe(up)">
                                      <p:cBhvr>
                                        <p:cTn id="46" dur="500"/>
                                        <p:tgtEl>
                                          <p:spTgt spid="9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nodeType="clickEffect">
                                  <p:stCondLst>
                                    <p:cond delay="0"/>
                                  </p:stCondLst>
                                  <p:childTnLst>
                                    <p:set>
                                      <p:cBhvr>
                                        <p:cTn id="50" dur="1" fill="hold">
                                          <p:stCondLst>
                                            <p:cond delay="0"/>
                                          </p:stCondLst>
                                        </p:cTn>
                                        <p:tgtEl>
                                          <p:spTgt spid="67"/>
                                        </p:tgtEl>
                                        <p:attrNameLst>
                                          <p:attrName>style.visibility</p:attrName>
                                        </p:attrNameLst>
                                      </p:cBhvr>
                                      <p:to>
                                        <p:strVal val="visible"/>
                                      </p:to>
                                    </p:set>
                                    <p:animEffect transition="in" filter="wipe(up)">
                                      <p:cBhvr>
                                        <p:cTn id="51" dur="500"/>
                                        <p:tgtEl>
                                          <p:spTgt spid="67"/>
                                        </p:tgtEl>
                                      </p:cBhvr>
                                    </p:animEffect>
                                  </p:childTnLst>
                                </p:cTn>
                              </p:par>
                            </p:childTnLst>
                          </p:cTn>
                        </p:par>
                        <p:par>
                          <p:cTn id="52" fill="hold" nodeType="afterGroup">
                            <p:stCondLst>
                              <p:cond delay="500"/>
                            </p:stCondLst>
                            <p:childTnLst>
                              <p:par>
                                <p:cTn id="53" presetID="22" presetClass="entr" presetSubtype="1" fill="hold" nodeType="afterEffect">
                                  <p:stCondLst>
                                    <p:cond delay="0"/>
                                  </p:stCondLst>
                                  <p:childTnLst>
                                    <p:set>
                                      <p:cBhvr>
                                        <p:cTn id="54" dur="1" fill="hold">
                                          <p:stCondLst>
                                            <p:cond delay="0"/>
                                          </p:stCondLst>
                                        </p:cTn>
                                        <p:tgtEl>
                                          <p:spTgt spid="117"/>
                                        </p:tgtEl>
                                        <p:attrNameLst>
                                          <p:attrName>style.visibility</p:attrName>
                                        </p:attrNameLst>
                                      </p:cBhvr>
                                      <p:to>
                                        <p:strVal val="visible"/>
                                      </p:to>
                                    </p:set>
                                    <p:animEffect transition="in" filter="wipe(up)">
                                      <p:cBhvr>
                                        <p:cTn id="55" dur="500"/>
                                        <p:tgtEl>
                                          <p:spTgt spid="117"/>
                                        </p:tgtEl>
                                      </p:cBhvr>
                                    </p:animEffect>
                                  </p:childTnLst>
                                </p:cTn>
                              </p:par>
                            </p:childTnLst>
                          </p:cTn>
                        </p:par>
                        <p:par>
                          <p:cTn id="56" fill="hold" nodeType="afterGroup">
                            <p:stCondLst>
                              <p:cond delay="1000"/>
                            </p:stCondLst>
                            <p:childTnLst>
                              <p:par>
                                <p:cTn id="57" presetID="22" presetClass="entr" presetSubtype="1" fill="hold" nodeType="after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wipe(up)">
                                      <p:cBhvr>
                                        <p:cTn id="59" dur="500"/>
                                        <p:tgtEl>
                                          <p:spTgt spid="77"/>
                                        </p:tgtEl>
                                      </p:cBhvr>
                                    </p:animEffect>
                                  </p:childTnLst>
                                </p:cTn>
                              </p:par>
                            </p:childTnLst>
                          </p:cTn>
                        </p:par>
                        <p:par>
                          <p:cTn id="60" fill="hold" nodeType="afterGroup">
                            <p:stCondLst>
                              <p:cond delay="1500"/>
                            </p:stCondLst>
                            <p:childTnLst>
                              <p:par>
                                <p:cTn id="61" presetID="22" presetClass="entr" presetSubtype="1" fill="hold" nodeType="afterEffect">
                                  <p:stCondLst>
                                    <p:cond delay="0"/>
                                  </p:stCondLst>
                                  <p:childTnLst>
                                    <p:set>
                                      <p:cBhvr>
                                        <p:cTn id="62" dur="1" fill="hold">
                                          <p:stCondLst>
                                            <p:cond delay="0"/>
                                          </p:stCondLst>
                                        </p:cTn>
                                        <p:tgtEl>
                                          <p:spTgt spid="72"/>
                                        </p:tgtEl>
                                        <p:attrNameLst>
                                          <p:attrName>style.visibility</p:attrName>
                                        </p:attrNameLst>
                                      </p:cBhvr>
                                      <p:to>
                                        <p:strVal val="visible"/>
                                      </p:to>
                                    </p:set>
                                    <p:animEffect transition="in" filter="wipe(up)">
                                      <p:cBhvr>
                                        <p:cTn id="63" dur="500"/>
                                        <p:tgtEl>
                                          <p:spTgt spid="72"/>
                                        </p:tgtEl>
                                      </p:cBhvr>
                                    </p:animEffect>
                                  </p:childTnLst>
                                </p:cTn>
                              </p:par>
                            </p:childTnLst>
                          </p:cTn>
                        </p:par>
                        <p:par>
                          <p:cTn id="64" fill="hold" nodeType="afterGroup">
                            <p:stCondLst>
                              <p:cond delay="2000"/>
                            </p:stCondLst>
                            <p:childTnLst>
                              <p:par>
                                <p:cTn id="65" presetID="22" presetClass="entr" presetSubtype="1" fill="hold" nodeType="afterEffect">
                                  <p:stCondLst>
                                    <p:cond delay="0"/>
                                  </p:stCondLst>
                                  <p:childTnLst>
                                    <p:set>
                                      <p:cBhvr>
                                        <p:cTn id="66" dur="1" fill="hold">
                                          <p:stCondLst>
                                            <p:cond delay="0"/>
                                          </p:stCondLst>
                                        </p:cTn>
                                        <p:tgtEl>
                                          <p:spTgt spid="82"/>
                                        </p:tgtEl>
                                        <p:attrNameLst>
                                          <p:attrName>style.visibility</p:attrName>
                                        </p:attrNameLst>
                                      </p:cBhvr>
                                      <p:to>
                                        <p:strVal val="visible"/>
                                      </p:to>
                                    </p:set>
                                    <p:animEffect transition="in" filter="wipe(up)">
                                      <p:cBhvr>
                                        <p:cTn id="6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3968688" y="44624"/>
            <a:ext cx="4254624" cy="1143000"/>
          </a:xfrm>
        </p:spPr>
        <p:txBody>
          <a:bodyPr>
            <a:normAutofit/>
          </a:bodyPr>
          <a:lstStyle/>
          <a:p>
            <a:pPr algn="ctr"/>
            <a:r>
              <a:rPr lang="en-US" altLang="zh-CN" dirty="0" err="1">
                <a:solidFill>
                  <a:srgbClr val="E45327"/>
                </a:solidFill>
              </a:rPr>
              <a:t>调度策略：更多</a:t>
            </a:r>
            <a:endParaRPr lang="en-US" altLang="zh-CN" dirty="0">
              <a:ea typeface="ＭＳ Ｐゴシック" panose="020B0600070205080204" pitchFamily="34" charset="-128"/>
            </a:endParaRPr>
          </a:p>
        </p:txBody>
      </p:sp>
      <p:sp>
        <p:nvSpPr>
          <p:cNvPr id="70659" name="Rectangle 3"/>
          <p:cNvSpPr>
            <a:spLocks noGrp="1" noChangeArrowheads="1"/>
          </p:cNvSpPr>
          <p:nvPr>
            <p:ph type="body" idx="1"/>
          </p:nvPr>
        </p:nvSpPr>
        <p:spPr>
          <a:xfrm>
            <a:off x="2046288" y="1214437"/>
            <a:ext cx="8154168" cy="1976205"/>
          </a:xfrm>
        </p:spPr>
        <p:txBody>
          <a:bodyPr>
            <a:normAutofit lnSpcReduction="10000"/>
          </a:bodyPr>
          <a:lstStyle/>
          <a:p>
            <a:pPr>
              <a:buNone/>
            </a:pPr>
            <a:r>
              <a:rPr lang="zh-CN" altLang="en-US" sz="3200" dirty="0">
                <a:solidFill>
                  <a:srgbClr val="CC0000"/>
                </a:solidFill>
                <a:cs typeface="ＭＳ Ｐゴシック" panose="020B0600070205080204" pitchFamily="34" charset="-128"/>
              </a:rPr>
              <a:t>循环</a:t>
            </a:r>
            <a:r>
              <a:rPr lang="en-US" altLang="zh-CN" sz="3200" dirty="0">
                <a:solidFill>
                  <a:srgbClr val="CC0000"/>
                </a:solidFill>
                <a:cs typeface="ＭＳ Ｐゴシック" panose="020B0600070205080204" pitchFamily="34" charset="-128"/>
              </a:rPr>
              <a:t>(Round Robin) </a:t>
            </a:r>
            <a:r>
              <a:rPr lang="zh-CN" altLang="en-US" sz="3200" dirty="0">
                <a:solidFill>
                  <a:srgbClr val="CC0000"/>
                </a:solidFill>
                <a:cs typeface="ＭＳ Ｐゴシック" panose="020B0600070205080204" pitchFamily="34" charset="-128"/>
              </a:rPr>
              <a:t>调度</a:t>
            </a:r>
            <a:r>
              <a:rPr lang="en-US" altLang="zh-CN" sz="3200" dirty="0">
                <a:solidFill>
                  <a:srgbClr val="CC0000"/>
                </a:solidFill>
                <a:cs typeface="ＭＳ Ｐゴシック" panose="020B0600070205080204" pitchFamily="34" charset="-128"/>
              </a:rPr>
              <a:t>:</a:t>
            </a:r>
          </a:p>
          <a:p>
            <a:r>
              <a:rPr lang="zh-CN" altLang="en-US" dirty="0">
                <a:cs typeface="ＭＳ Ｐゴシック" panose="020B0600070205080204" pitchFamily="34" charset="-128"/>
              </a:rPr>
              <a:t>多类别</a:t>
            </a:r>
            <a:endParaRPr lang="en-US" altLang="zh-CN" dirty="0">
              <a:cs typeface="ＭＳ Ｐゴシック" panose="020B0600070205080204" pitchFamily="34" charset="-128"/>
            </a:endParaRPr>
          </a:p>
          <a:p>
            <a:r>
              <a:rPr lang="en-US" altLang="zh-CN" dirty="0" err="1"/>
              <a:t>循环扫描</a:t>
            </a:r>
            <a:r>
              <a:rPr lang="zh-CN" altLang="en-US" dirty="0"/>
              <a:t>分</a:t>
            </a:r>
            <a:r>
              <a:rPr lang="en-US" altLang="zh-CN" dirty="0" err="1"/>
              <a:t>类队列，从每个类</a:t>
            </a:r>
            <a:r>
              <a:rPr lang="zh-CN" altLang="en-US" dirty="0"/>
              <a:t>别</a:t>
            </a:r>
            <a:r>
              <a:rPr lang="en-US" altLang="zh-CN" dirty="0" err="1"/>
              <a:t>发送一个完整的</a:t>
            </a:r>
            <a:r>
              <a:rPr lang="zh-CN" altLang="en-US" dirty="0"/>
              <a:t>分组</a:t>
            </a:r>
            <a:r>
              <a:rPr lang="en-US" altLang="zh-CN" dirty="0"/>
              <a:t>（</a:t>
            </a:r>
            <a:r>
              <a:rPr lang="en-US" altLang="zh-CN" dirty="0" err="1"/>
              <a:t>如果可用</a:t>
            </a:r>
            <a:r>
              <a:rPr lang="en-US" altLang="zh-CN" dirty="0"/>
              <a:t>）</a:t>
            </a:r>
          </a:p>
          <a:p>
            <a:endParaRPr lang="en-US" altLang="zh-CN" dirty="0">
              <a:cs typeface="ＭＳ Ｐゴシック" panose="020B0600070205080204" pitchFamily="34" charset="-128"/>
            </a:endParaRPr>
          </a:p>
        </p:txBody>
      </p:sp>
      <p:grpSp>
        <p:nvGrpSpPr>
          <p:cNvPr id="70660" name="Group 1"/>
          <p:cNvGrpSpPr>
            <a:grpSpLocks/>
          </p:cNvGrpSpPr>
          <p:nvPr/>
        </p:nvGrpSpPr>
        <p:grpSpPr bwMode="auto">
          <a:xfrm>
            <a:off x="3503712" y="3421064"/>
            <a:ext cx="4130577" cy="2414608"/>
            <a:chOff x="4591482" y="3505977"/>
            <a:chExt cx="4130635" cy="2414761"/>
          </a:xfrm>
        </p:grpSpPr>
        <p:cxnSp>
          <p:nvCxnSpPr>
            <p:cNvPr id="70663" name="Straight Connector 6"/>
            <p:cNvCxnSpPr>
              <a:cxnSpLocks noChangeShapeType="1"/>
            </p:cNvCxnSpPr>
            <p:nvPr/>
          </p:nvCxnSpPr>
          <p:spPr bwMode="auto">
            <a:xfrm>
              <a:off x="5489275" y="4460807"/>
              <a:ext cx="3230339"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664" name="Straight Connector 7"/>
            <p:cNvCxnSpPr>
              <a:cxnSpLocks noChangeShapeType="1"/>
            </p:cNvCxnSpPr>
            <p:nvPr/>
          </p:nvCxnSpPr>
          <p:spPr bwMode="auto">
            <a:xfrm>
              <a:off x="5491778" y="5232334"/>
              <a:ext cx="3230339"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0665" name="Group 8"/>
            <p:cNvGrpSpPr>
              <a:grpSpLocks/>
            </p:cNvGrpSpPr>
            <p:nvPr/>
          </p:nvGrpSpPr>
          <p:grpSpPr bwMode="auto">
            <a:xfrm>
              <a:off x="5599591" y="4466455"/>
              <a:ext cx="347099" cy="755477"/>
              <a:chOff x="2797204" y="2989241"/>
              <a:chExt cx="347099" cy="755477"/>
            </a:xfrm>
          </p:grpSpPr>
          <p:sp>
            <p:nvSpPr>
              <p:cNvPr id="70733" name="Rectangle 9"/>
              <p:cNvSpPr>
                <a:spLocks noChangeArrowheads="1"/>
              </p:cNvSpPr>
              <p:nvPr/>
            </p:nvSpPr>
            <p:spPr bwMode="auto">
              <a:xfrm>
                <a:off x="2797204" y="2989241"/>
                <a:ext cx="347099" cy="755477"/>
              </a:xfrm>
              <a:prstGeom prst="rect">
                <a:avLst/>
              </a:prstGeom>
              <a:solidFill>
                <a:srgbClr val="CC0000"/>
              </a:solidFill>
              <a:ln w="15875">
                <a:solidFill>
                  <a:schemeClr val="tx1"/>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latin typeface="+mn-ea"/>
                  <a:ea typeface="+mn-ea"/>
                </a:endParaRPr>
              </a:p>
            </p:txBody>
          </p:sp>
          <p:grpSp>
            <p:nvGrpSpPr>
              <p:cNvPr id="70734" name="Group 10"/>
              <p:cNvGrpSpPr>
                <a:grpSpLocks/>
              </p:cNvGrpSpPr>
              <p:nvPr/>
            </p:nvGrpSpPr>
            <p:grpSpPr bwMode="auto">
              <a:xfrm>
                <a:off x="2821701" y="3197503"/>
                <a:ext cx="304896" cy="338576"/>
                <a:chOff x="2821701" y="3197503"/>
                <a:chExt cx="304896" cy="338576"/>
              </a:xfrm>
            </p:grpSpPr>
            <p:sp>
              <p:nvSpPr>
                <p:cNvPr id="70735" name="Oval 11"/>
                <p:cNvSpPr>
                  <a:spLocks noChangeArrowheads="1"/>
                </p:cNvSpPr>
                <p:nvPr/>
              </p:nvSpPr>
              <p:spPr bwMode="auto">
                <a:xfrm>
                  <a:off x="2862541" y="3271013"/>
                  <a:ext cx="220510" cy="200099"/>
                </a:xfrm>
                <a:prstGeom prst="ellipse">
                  <a:avLst/>
                </a:prstGeom>
                <a:solidFill>
                  <a:schemeClr val="bg1"/>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latin typeface="+mn-ea"/>
                    <a:ea typeface="+mn-ea"/>
                  </a:endParaRPr>
                </a:p>
              </p:txBody>
            </p:sp>
            <p:sp>
              <p:nvSpPr>
                <p:cNvPr id="70736" name="TextBox 12"/>
                <p:cNvSpPr txBox="1">
                  <a:spLocks noChangeArrowheads="1"/>
                </p:cNvSpPr>
                <p:nvPr/>
              </p:nvSpPr>
              <p:spPr bwMode="auto">
                <a:xfrm>
                  <a:off x="2821701" y="3197503"/>
                  <a:ext cx="304896" cy="3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latin typeface="+mn-ea"/>
                      <a:ea typeface="+mn-ea"/>
                      <a:cs typeface="Arial" panose="020B0604020202020204" pitchFamily="34" charset="0"/>
                    </a:rPr>
                    <a:t>1</a:t>
                  </a:r>
                </a:p>
              </p:txBody>
            </p:sp>
          </p:grpSp>
        </p:grpSp>
        <p:grpSp>
          <p:nvGrpSpPr>
            <p:cNvPr id="70666" name="Group 13"/>
            <p:cNvGrpSpPr>
              <a:grpSpLocks/>
            </p:cNvGrpSpPr>
            <p:nvPr/>
          </p:nvGrpSpPr>
          <p:grpSpPr bwMode="auto">
            <a:xfrm>
              <a:off x="6300545" y="4463205"/>
              <a:ext cx="347099" cy="755477"/>
              <a:chOff x="2797204" y="2989241"/>
              <a:chExt cx="347099" cy="755477"/>
            </a:xfrm>
          </p:grpSpPr>
          <p:sp>
            <p:nvSpPr>
              <p:cNvPr id="70729" name="Rectangle 14"/>
              <p:cNvSpPr>
                <a:spLocks noChangeArrowheads="1"/>
              </p:cNvSpPr>
              <p:nvPr/>
            </p:nvSpPr>
            <p:spPr bwMode="auto">
              <a:xfrm>
                <a:off x="2797204" y="2989241"/>
                <a:ext cx="347099" cy="755477"/>
              </a:xfrm>
              <a:prstGeom prst="rect">
                <a:avLst/>
              </a:prstGeom>
              <a:solidFill>
                <a:srgbClr val="CC0000"/>
              </a:solidFill>
              <a:ln w="15875">
                <a:solidFill>
                  <a:schemeClr val="tx1"/>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latin typeface="+mn-ea"/>
                  <a:ea typeface="+mn-ea"/>
                </a:endParaRPr>
              </a:p>
            </p:txBody>
          </p:sp>
          <p:grpSp>
            <p:nvGrpSpPr>
              <p:cNvPr id="70730" name="Group 15"/>
              <p:cNvGrpSpPr>
                <a:grpSpLocks/>
              </p:cNvGrpSpPr>
              <p:nvPr/>
            </p:nvGrpSpPr>
            <p:grpSpPr bwMode="auto">
              <a:xfrm>
                <a:off x="2821701" y="3197503"/>
                <a:ext cx="304896" cy="338576"/>
                <a:chOff x="2821701" y="3197503"/>
                <a:chExt cx="304896" cy="338576"/>
              </a:xfrm>
            </p:grpSpPr>
            <p:sp>
              <p:nvSpPr>
                <p:cNvPr id="70731" name="Oval 16"/>
                <p:cNvSpPr>
                  <a:spLocks noChangeArrowheads="1"/>
                </p:cNvSpPr>
                <p:nvPr/>
              </p:nvSpPr>
              <p:spPr bwMode="auto">
                <a:xfrm>
                  <a:off x="2862541" y="3271013"/>
                  <a:ext cx="220510" cy="200099"/>
                </a:xfrm>
                <a:prstGeom prst="ellipse">
                  <a:avLst/>
                </a:prstGeom>
                <a:solidFill>
                  <a:schemeClr val="bg1"/>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latin typeface="+mn-ea"/>
                    <a:ea typeface="+mn-ea"/>
                  </a:endParaRPr>
                </a:p>
              </p:txBody>
            </p:sp>
            <p:sp>
              <p:nvSpPr>
                <p:cNvPr id="70732" name="TextBox 17"/>
                <p:cNvSpPr txBox="1">
                  <a:spLocks noChangeArrowheads="1"/>
                </p:cNvSpPr>
                <p:nvPr/>
              </p:nvSpPr>
              <p:spPr bwMode="auto">
                <a:xfrm>
                  <a:off x="2821701" y="3197503"/>
                  <a:ext cx="304896" cy="3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latin typeface="+mn-ea"/>
                      <a:ea typeface="+mn-ea"/>
                      <a:cs typeface="Arial" panose="020B0604020202020204" pitchFamily="34" charset="0"/>
                    </a:rPr>
                    <a:t>2</a:t>
                  </a:r>
                </a:p>
              </p:txBody>
            </p:sp>
          </p:grpSp>
        </p:grpSp>
        <p:grpSp>
          <p:nvGrpSpPr>
            <p:cNvPr id="70667" name="Group 18"/>
            <p:cNvGrpSpPr>
              <a:grpSpLocks/>
            </p:cNvGrpSpPr>
            <p:nvPr/>
          </p:nvGrpSpPr>
          <p:grpSpPr bwMode="auto">
            <a:xfrm>
              <a:off x="5949418" y="4467757"/>
              <a:ext cx="347099" cy="755477"/>
              <a:chOff x="997686" y="3954289"/>
              <a:chExt cx="347099" cy="755477"/>
            </a:xfrm>
          </p:grpSpPr>
          <p:sp>
            <p:nvSpPr>
              <p:cNvPr id="70725" name="Rectangle 19"/>
              <p:cNvSpPr>
                <a:spLocks noChangeArrowheads="1"/>
              </p:cNvSpPr>
              <p:nvPr/>
            </p:nvSpPr>
            <p:spPr bwMode="auto">
              <a:xfrm>
                <a:off x="997686" y="3954289"/>
                <a:ext cx="347099" cy="755477"/>
              </a:xfrm>
              <a:prstGeom prst="rect">
                <a:avLst/>
              </a:prstGeom>
              <a:solidFill>
                <a:srgbClr val="006633"/>
              </a:solidFill>
              <a:ln w="15875">
                <a:solidFill>
                  <a:schemeClr val="tx1"/>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latin typeface="+mn-ea"/>
                  <a:ea typeface="+mn-ea"/>
                </a:endParaRPr>
              </a:p>
            </p:txBody>
          </p:sp>
          <p:grpSp>
            <p:nvGrpSpPr>
              <p:cNvPr id="70726" name="Group 20"/>
              <p:cNvGrpSpPr>
                <a:grpSpLocks/>
              </p:cNvGrpSpPr>
              <p:nvPr/>
            </p:nvGrpSpPr>
            <p:grpSpPr bwMode="auto">
              <a:xfrm>
                <a:off x="1022183" y="4162551"/>
                <a:ext cx="304896" cy="338576"/>
                <a:chOff x="2821701" y="3197503"/>
                <a:chExt cx="304896" cy="338576"/>
              </a:xfrm>
            </p:grpSpPr>
            <p:sp>
              <p:nvSpPr>
                <p:cNvPr id="70727" name="Oval 21"/>
                <p:cNvSpPr>
                  <a:spLocks noChangeArrowheads="1"/>
                </p:cNvSpPr>
                <p:nvPr/>
              </p:nvSpPr>
              <p:spPr bwMode="auto">
                <a:xfrm>
                  <a:off x="2862541" y="3271013"/>
                  <a:ext cx="220510" cy="200099"/>
                </a:xfrm>
                <a:prstGeom prst="ellipse">
                  <a:avLst/>
                </a:prstGeom>
                <a:solidFill>
                  <a:schemeClr val="bg1"/>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latin typeface="+mn-ea"/>
                    <a:ea typeface="+mn-ea"/>
                  </a:endParaRPr>
                </a:p>
              </p:txBody>
            </p:sp>
            <p:sp>
              <p:nvSpPr>
                <p:cNvPr id="70728" name="TextBox 22"/>
                <p:cNvSpPr txBox="1">
                  <a:spLocks noChangeArrowheads="1"/>
                </p:cNvSpPr>
                <p:nvPr/>
              </p:nvSpPr>
              <p:spPr bwMode="auto">
                <a:xfrm>
                  <a:off x="2821701" y="3197503"/>
                  <a:ext cx="304896" cy="3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latin typeface="+mn-ea"/>
                      <a:ea typeface="+mn-ea"/>
                      <a:cs typeface="Arial" panose="020B0604020202020204" pitchFamily="34" charset="0"/>
                    </a:rPr>
                    <a:t>3</a:t>
                  </a:r>
                </a:p>
              </p:txBody>
            </p:sp>
          </p:grpSp>
        </p:grpSp>
        <p:grpSp>
          <p:nvGrpSpPr>
            <p:cNvPr id="70668" name="Group 23"/>
            <p:cNvGrpSpPr>
              <a:grpSpLocks/>
            </p:cNvGrpSpPr>
            <p:nvPr/>
          </p:nvGrpSpPr>
          <p:grpSpPr bwMode="auto">
            <a:xfrm>
              <a:off x="6655307" y="4464973"/>
              <a:ext cx="347099" cy="755477"/>
              <a:chOff x="2797204" y="2989241"/>
              <a:chExt cx="347099" cy="755477"/>
            </a:xfrm>
          </p:grpSpPr>
          <p:sp>
            <p:nvSpPr>
              <p:cNvPr id="70721" name="Rectangle 24"/>
              <p:cNvSpPr>
                <a:spLocks noChangeArrowheads="1"/>
              </p:cNvSpPr>
              <p:nvPr/>
            </p:nvSpPr>
            <p:spPr bwMode="auto">
              <a:xfrm>
                <a:off x="2797204" y="2989241"/>
                <a:ext cx="347099" cy="755477"/>
              </a:xfrm>
              <a:prstGeom prst="rect">
                <a:avLst/>
              </a:prstGeom>
              <a:solidFill>
                <a:srgbClr val="CC0000"/>
              </a:solidFill>
              <a:ln w="15875">
                <a:solidFill>
                  <a:schemeClr val="tx1"/>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latin typeface="+mn-ea"/>
                  <a:ea typeface="+mn-ea"/>
                </a:endParaRPr>
              </a:p>
            </p:txBody>
          </p:sp>
          <p:grpSp>
            <p:nvGrpSpPr>
              <p:cNvPr id="70722" name="Group 25"/>
              <p:cNvGrpSpPr>
                <a:grpSpLocks/>
              </p:cNvGrpSpPr>
              <p:nvPr/>
            </p:nvGrpSpPr>
            <p:grpSpPr bwMode="auto">
              <a:xfrm>
                <a:off x="2821701" y="3197503"/>
                <a:ext cx="304896" cy="338576"/>
                <a:chOff x="2821701" y="3197503"/>
                <a:chExt cx="304896" cy="338576"/>
              </a:xfrm>
            </p:grpSpPr>
            <p:sp>
              <p:nvSpPr>
                <p:cNvPr id="70723" name="Oval 26"/>
                <p:cNvSpPr>
                  <a:spLocks noChangeArrowheads="1"/>
                </p:cNvSpPr>
                <p:nvPr/>
              </p:nvSpPr>
              <p:spPr bwMode="auto">
                <a:xfrm>
                  <a:off x="2862541" y="3271013"/>
                  <a:ext cx="220510" cy="200099"/>
                </a:xfrm>
                <a:prstGeom prst="ellipse">
                  <a:avLst/>
                </a:prstGeom>
                <a:solidFill>
                  <a:schemeClr val="bg1"/>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latin typeface="+mn-ea"/>
                    <a:ea typeface="+mn-ea"/>
                  </a:endParaRPr>
                </a:p>
              </p:txBody>
            </p:sp>
            <p:sp>
              <p:nvSpPr>
                <p:cNvPr id="70724" name="TextBox 27"/>
                <p:cNvSpPr txBox="1">
                  <a:spLocks noChangeArrowheads="1"/>
                </p:cNvSpPr>
                <p:nvPr/>
              </p:nvSpPr>
              <p:spPr bwMode="auto">
                <a:xfrm>
                  <a:off x="2821701" y="3197503"/>
                  <a:ext cx="304896" cy="3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latin typeface="+mn-ea"/>
                      <a:ea typeface="+mn-ea"/>
                      <a:cs typeface="Arial" panose="020B0604020202020204" pitchFamily="34" charset="0"/>
                    </a:rPr>
                    <a:t>4</a:t>
                  </a:r>
                </a:p>
              </p:txBody>
            </p:sp>
          </p:grpSp>
        </p:grpSp>
        <p:grpSp>
          <p:nvGrpSpPr>
            <p:cNvPr id="70669" name="Group 28"/>
            <p:cNvGrpSpPr>
              <a:grpSpLocks/>
            </p:cNvGrpSpPr>
            <p:nvPr/>
          </p:nvGrpSpPr>
          <p:grpSpPr bwMode="auto">
            <a:xfrm>
              <a:off x="7717471" y="4473145"/>
              <a:ext cx="347099" cy="755477"/>
              <a:chOff x="997686" y="3954289"/>
              <a:chExt cx="347099" cy="755477"/>
            </a:xfrm>
          </p:grpSpPr>
          <p:sp>
            <p:nvSpPr>
              <p:cNvPr id="70717" name="Rectangle 29"/>
              <p:cNvSpPr>
                <a:spLocks noChangeArrowheads="1"/>
              </p:cNvSpPr>
              <p:nvPr/>
            </p:nvSpPr>
            <p:spPr bwMode="auto">
              <a:xfrm>
                <a:off x="997686" y="3954289"/>
                <a:ext cx="347099" cy="755477"/>
              </a:xfrm>
              <a:prstGeom prst="rect">
                <a:avLst/>
              </a:prstGeom>
              <a:solidFill>
                <a:srgbClr val="006633"/>
              </a:solidFill>
              <a:ln w="15875">
                <a:solidFill>
                  <a:schemeClr val="tx1"/>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latin typeface="+mn-ea"/>
                  <a:ea typeface="+mn-ea"/>
                </a:endParaRPr>
              </a:p>
            </p:txBody>
          </p:sp>
          <p:grpSp>
            <p:nvGrpSpPr>
              <p:cNvPr id="70718" name="Group 30"/>
              <p:cNvGrpSpPr>
                <a:grpSpLocks/>
              </p:cNvGrpSpPr>
              <p:nvPr/>
            </p:nvGrpSpPr>
            <p:grpSpPr bwMode="auto">
              <a:xfrm>
                <a:off x="1022183" y="4162551"/>
                <a:ext cx="304896" cy="338576"/>
                <a:chOff x="2821701" y="3197503"/>
                <a:chExt cx="304896" cy="338576"/>
              </a:xfrm>
            </p:grpSpPr>
            <p:sp>
              <p:nvSpPr>
                <p:cNvPr id="70719" name="Oval 31"/>
                <p:cNvSpPr>
                  <a:spLocks noChangeArrowheads="1"/>
                </p:cNvSpPr>
                <p:nvPr/>
              </p:nvSpPr>
              <p:spPr bwMode="auto">
                <a:xfrm>
                  <a:off x="2862541" y="3271013"/>
                  <a:ext cx="220510" cy="200099"/>
                </a:xfrm>
                <a:prstGeom prst="ellipse">
                  <a:avLst/>
                </a:prstGeom>
                <a:solidFill>
                  <a:schemeClr val="bg1"/>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latin typeface="+mn-ea"/>
                    <a:ea typeface="+mn-ea"/>
                  </a:endParaRPr>
                </a:p>
              </p:txBody>
            </p:sp>
            <p:sp>
              <p:nvSpPr>
                <p:cNvPr id="70720" name="TextBox 32"/>
                <p:cNvSpPr txBox="1">
                  <a:spLocks noChangeArrowheads="1"/>
                </p:cNvSpPr>
                <p:nvPr/>
              </p:nvSpPr>
              <p:spPr bwMode="auto">
                <a:xfrm>
                  <a:off x="2821701" y="3197503"/>
                  <a:ext cx="304896" cy="3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latin typeface="+mn-ea"/>
                      <a:ea typeface="+mn-ea"/>
                      <a:cs typeface="Arial" panose="020B0604020202020204" pitchFamily="34" charset="0"/>
                    </a:rPr>
                    <a:t>5</a:t>
                  </a:r>
                </a:p>
              </p:txBody>
            </p:sp>
          </p:grpSp>
        </p:grpSp>
        <p:grpSp>
          <p:nvGrpSpPr>
            <p:cNvPr id="70670" name="Group 33"/>
            <p:cNvGrpSpPr>
              <a:grpSpLocks/>
            </p:cNvGrpSpPr>
            <p:nvPr/>
          </p:nvGrpSpPr>
          <p:grpSpPr bwMode="auto">
            <a:xfrm>
              <a:off x="7562638" y="3777456"/>
              <a:ext cx="304896" cy="656159"/>
              <a:chOff x="4760251" y="2300242"/>
              <a:chExt cx="304896" cy="656159"/>
            </a:xfrm>
          </p:grpSpPr>
          <p:cxnSp>
            <p:nvCxnSpPr>
              <p:cNvPr id="70713" name="Straight Connector 34"/>
              <p:cNvCxnSpPr>
                <a:cxnSpLocks noChangeShapeType="1"/>
              </p:cNvCxnSpPr>
              <p:nvPr/>
            </p:nvCxnSpPr>
            <p:spPr bwMode="auto">
              <a:xfrm>
                <a:off x="4912310" y="2592956"/>
                <a:ext cx="12251" cy="363445"/>
              </a:xfrm>
              <a:prstGeom prst="line">
                <a:avLst/>
              </a:prstGeom>
              <a:noFill/>
              <a:ln w="22225">
                <a:solidFill>
                  <a:srgbClr val="00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0714" name="Group 35"/>
              <p:cNvGrpSpPr>
                <a:grpSpLocks/>
              </p:cNvGrpSpPr>
              <p:nvPr/>
            </p:nvGrpSpPr>
            <p:grpSpPr bwMode="auto">
              <a:xfrm>
                <a:off x="4760251" y="2300242"/>
                <a:ext cx="304896" cy="338576"/>
                <a:chOff x="6623318" y="3519940"/>
                <a:chExt cx="304896" cy="338576"/>
              </a:xfrm>
            </p:grpSpPr>
            <p:sp>
              <p:nvSpPr>
                <p:cNvPr id="70715" name="Oval 36"/>
                <p:cNvSpPr>
                  <a:spLocks noChangeArrowheads="1"/>
                </p:cNvSpPr>
                <p:nvPr/>
              </p:nvSpPr>
              <p:spPr bwMode="auto">
                <a:xfrm>
                  <a:off x="6668221" y="3597533"/>
                  <a:ext cx="220510" cy="200099"/>
                </a:xfrm>
                <a:prstGeom prst="ellipse">
                  <a:avLst/>
                </a:prstGeom>
                <a:solidFill>
                  <a:schemeClr val="bg1"/>
                </a:solidFill>
                <a:ln w="15875">
                  <a:solidFill>
                    <a:srgbClr val="006633"/>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latin typeface="+mn-ea"/>
                    <a:ea typeface="+mn-ea"/>
                  </a:endParaRPr>
                </a:p>
              </p:txBody>
            </p:sp>
            <p:sp>
              <p:nvSpPr>
                <p:cNvPr id="70716" name="TextBox 37"/>
                <p:cNvSpPr txBox="1">
                  <a:spLocks noChangeArrowheads="1"/>
                </p:cNvSpPr>
                <p:nvPr/>
              </p:nvSpPr>
              <p:spPr bwMode="auto">
                <a:xfrm>
                  <a:off x="6623318" y="3519940"/>
                  <a:ext cx="304896" cy="3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latin typeface="+mn-ea"/>
                      <a:ea typeface="+mn-ea"/>
                      <a:cs typeface="Arial" panose="020B0604020202020204" pitchFamily="34" charset="0"/>
                    </a:rPr>
                    <a:t>5</a:t>
                  </a:r>
                </a:p>
              </p:txBody>
            </p:sp>
          </p:grpSp>
        </p:grpSp>
        <p:grpSp>
          <p:nvGrpSpPr>
            <p:cNvPr id="70671" name="Group 38"/>
            <p:cNvGrpSpPr>
              <a:grpSpLocks/>
            </p:cNvGrpSpPr>
            <p:nvPr/>
          </p:nvGrpSpPr>
          <p:grpSpPr bwMode="auto">
            <a:xfrm>
              <a:off x="7921722" y="5243485"/>
              <a:ext cx="304896" cy="677253"/>
              <a:chOff x="5119335" y="3766271"/>
              <a:chExt cx="304896" cy="677253"/>
            </a:xfrm>
          </p:grpSpPr>
          <p:cxnSp>
            <p:nvCxnSpPr>
              <p:cNvPr id="70709" name="Straight Connector 39"/>
              <p:cNvCxnSpPr>
                <a:cxnSpLocks noChangeShapeType="1"/>
              </p:cNvCxnSpPr>
              <p:nvPr/>
            </p:nvCxnSpPr>
            <p:spPr bwMode="auto">
              <a:xfrm>
                <a:off x="5256634" y="3766271"/>
                <a:ext cx="12251" cy="363445"/>
              </a:xfrm>
              <a:prstGeom prst="line">
                <a:avLst/>
              </a:prstGeom>
              <a:noFill/>
              <a:ln w="22225">
                <a:solidFill>
                  <a:srgbClr val="00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0710" name="Group 40"/>
              <p:cNvGrpSpPr>
                <a:grpSpLocks/>
              </p:cNvGrpSpPr>
              <p:nvPr/>
            </p:nvGrpSpPr>
            <p:grpSpPr bwMode="auto">
              <a:xfrm>
                <a:off x="5119335" y="4104949"/>
                <a:ext cx="304896" cy="338575"/>
                <a:chOff x="6623318" y="3519940"/>
                <a:chExt cx="304896" cy="338575"/>
              </a:xfrm>
            </p:grpSpPr>
            <p:sp>
              <p:nvSpPr>
                <p:cNvPr id="70711" name="Oval 41"/>
                <p:cNvSpPr>
                  <a:spLocks noChangeArrowheads="1"/>
                </p:cNvSpPr>
                <p:nvPr/>
              </p:nvSpPr>
              <p:spPr bwMode="auto">
                <a:xfrm>
                  <a:off x="6668221" y="3597533"/>
                  <a:ext cx="220510" cy="200099"/>
                </a:xfrm>
                <a:prstGeom prst="ellipse">
                  <a:avLst/>
                </a:prstGeom>
                <a:solidFill>
                  <a:schemeClr val="bg1"/>
                </a:solidFill>
                <a:ln w="15875">
                  <a:solidFill>
                    <a:srgbClr val="006633"/>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latin typeface="+mn-ea"/>
                    <a:ea typeface="+mn-ea"/>
                  </a:endParaRPr>
                </a:p>
              </p:txBody>
            </p:sp>
            <p:sp>
              <p:nvSpPr>
                <p:cNvPr id="70712" name="TextBox 42"/>
                <p:cNvSpPr txBox="1">
                  <a:spLocks noChangeArrowheads="1"/>
                </p:cNvSpPr>
                <p:nvPr/>
              </p:nvSpPr>
              <p:spPr bwMode="auto">
                <a:xfrm>
                  <a:off x="6623318" y="3519940"/>
                  <a:ext cx="304896" cy="3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latin typeface="+mn-ea"/>
                      <a:ea typeface="+mn-ea"/>
                      <a:cs typeface="Arial" panose="020B0604020202020204" pitchFamily="34" charset="0"/>
                    </a:rPr>
                    <a:t>5</a:t>
                  </a:r>
                </a:p>
              </p:txBody>
            </p:sp>
          </p:grpSp>
        </p:grpSp>
        <p:cxnSp>
          <p:nvCxnSpPr>
            <p:cNvPr id="70672" name="Straight Connector 44"/>
            <p:cNvCxnSpPr>
              <a:cxnSpLocks noChangeShapeType="1"/>
            </p:cNvCxnSpPr>
            <p:nvPr/>
          </p:nvCxnSpPr>
          <p:spPr bwMode="auto">
            <a:xfrm>
              <a:off x="5719372" y="3788391"/>
              <a:ext cx="12403" cy="653561"/>
            </a:xfrm>
            <a:prstGeom prst="line">
              <a:avLst/>
            </a:prstGeom>
            <a:noFill/>
            <a:ln w="222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673" name="Oval 46"/>
            <p:cNvSpPr>
              <a:spLocks noChangeArrowheads="1"/>
            </p:cNvSpPr>
            <p:nvPr/>
          </p:nvSpPr>
          <p:spPr bwMode="auto">
            <a:xfrm>
              <a:off x="5613334" y="3583570"/>
              <a:ext cx="220510" cy="200099"/>
            </a:xfrm>
            <a:prstGeom prst="ellipse">
              <a:avLst/>
            </a:prstGeom>
            <a:solidFill>
              <a:schemeClr val="bg1"/>
            </a:solidFill>
            <a:ln w="15875">
              <a:solidFill>
                <a:srgbClr val="CC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latin typeface="+mn-ea"/>
                <a:ea typeface="+mn-ea"/>
              </a:endParaRPr>
            </a:p>
          </p:txBody>
        </p:sp>
        <p:sp>
          <p:nvSpPr>
            <p:cNvPr id="70674" name="TextBox 47"/>
            <p:cNvSpPr txBox="1">
              <a:spLocks noChangeArrowheads="1"/>
            </p:cNvSpPr>
            <p:nvPr/>
          </p:nvSpPr>
          <p:spPr bwMode="auto">
            <a:xfrm>
              <a:off x="5580789" y="3505977"/>
              <a:ext cx="304896" cy="3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latin typeface="+mn-ea"/>
                  <a:ea typeface="+mn-ea"/>
                  <a:cs typeface="Arial" panose="020B0604020202020204" pitchFamily="34" charset="0"/>
                </a:rPr>
                <a:t>2</a:t>
              </a:r>
            </a:p>
          </p:txBody>
        </p:sp>
        <p:cxnSp>
          <p:nvCxnSpPr>
            <p:cNvPr id="70675" name="Straight Connector 49"/>
            <p:cNvCxnSpPr>
              <a:cxnSpLocks noChangeShapeType="1"/>
            </p:cNvCxnSpPr>
            <p:nvPr/>
          </p:nvCxnSpPr>
          <p:spPr bwMode="auto">
            <a:xfrm>
              <a:off x="6296825" y="5242073"/>
              <a:ext cx="12251" cy="363445"/>
            </a:xfrm>
            <a:prstGeom prst="line">
              <a:avLst/>
            </a:prstGeom>
            <a:noFill/>
            <a:ln w="22225">
              <a:solidFill>
                <a:srgbClr val="00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676" name="Oval 51"/>
            <p:cNvSpPr>
              <a:spLocks noChangeArrowheads="1"/>
            </p:cNvSpPr>
            <p:nvPr/>
          </p:nvSpPr>
          <p:spPr bwMode="auto">
            <a:xfrm>
              <a:off x="6202528" y="5656439"/>
              <a:ext cx="220510" cy="200099"/>
            </a:xfrm>
            <a:prstGeom prst="ellipse">
              <a:avLst/>
            </a:prstGeom>
            <a:solidFill>
              <a:schemeClr val="bg1"/>
            </a:solidFill>
            <a:ln w="15875">
              <a:solidFill>
                <a:srgbClr val="006633"/>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latin typeface="+mn-ea"/>
                <a:ea typeface="+mn-ea"/>
              </a:endParaRPr>
            </a:p>
          </p:txBody>
        </p:sp>
        <p:sp>
          <p:nvSpPr>
            <p:cNvPr id="70677" name="TextBox 52"/>
            <p:cNvSpPr txBox="1">
              <a:spLocks noChangeArrowheads="1"/>
            </p:cNvSpPr>
            <p:nvPr/>
          </p:nvSpPr>
          <p:spPr bwMode="auto">
            <a:xfrm>
              <a:off x="6165793" y="5578846"/>
              <a:ext cx="304896" cy="3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latin typeface="+mn-ea"/>
                  <a:ea typeface="+mn-ea"/>
                  <a:cs typeface="Arial" panose="020B0604020202020204" pitchFamily="34" charset="0"/>
                </a:rPr>
                <a:t>3</a:t>
              </a:r>
            </a:p>
          </p:txBody>
        </p:sp>
        <p:grpSp>
          <p:nvGrpSpPr>
            <p:cNvPr id="70678" name="Group 53"/>
            <p:cNvGrpSpPr>
              <a:grpSpLocks/>
            </p:cNvGrpSpPr>
            <p:nvPr/>
          </p:nvGrpSpPr>
          <p:grpSpPr bwMode="auto">
            <a:xfrm>
              <a:off x="5428022" y="3794120"/>
              <a:ext cx="304896" cy="640969"/>
              <a:chOff x="2625635" y="2316906"/>
              <a:chExt cx="304896" cy="640969"/>
            </a:xfrm>
          </p:grpSpPr>
          <p:cxnSp>
            <p:nvCxnSpPr>
              <p:cNvPr id="70705" name="Straight Connector 54"/>
              <p:cNvCxnSpPr>
                <a:cxnSpLocks noChangeShapeType="1"/>
              </p:cNvCxnSpPr>
              <p:nvPr/>
            </p:nvCxnSpPr>
            <p:spPr bwMode="auto">
              <a:xfrm>
                <a:off x="2774013" y="2594430"/>
                <a:ext cx="12251" cy="363445"/>
              </a:xfrm>
              <a:prstGeom prst="line">
                <a:avLst/>
              </a:prstGeom>
              <a:noFill/>
              <a:ln w="222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0706" name="Group 55"/>
              <p:cNvGrpSpPr>
                <a:grpSpLocks/>
              </p:cNvGrpSpPr>
              <p:nvPr/>
            </p:nvGrpSpPr>
            <p:grpSpPr bwMode="auto">
              <a:xfrm>
                <a:off x="2625635" y="2316906"/>
                <a:ext cx="304896" cy="338576"/>
                <a:chOff x="7118580" y="4088704"/>
                <a:chExt cx="304896" cy="338576"/>
              </a:xfrm>
            </p:grpSpPr>
            <p:sp>
              <p:nvSpPr>
                <p:cNvPr id="70707" name="Oval 56"/>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latin typeface="+mn-ea"/>
                    <a:ea typeface="+mn-ea"/>
                  </a:endParaRPr>
                </a:p>
              </p:txBody>
            </p:sp>
            <p:sp>
              <p:nvSpPr>
                <p:cNvPr id="70708" name="TextBox 57"/>
                <p:cNvSpPr txBox="1">
                  <a:spLocks noChangeArrowheads="1"/>
                </p:cNvSpPr>
                <p:nvPr/>
              </p:nvSpPr>
              <p:spPr bwMode="auto">
                <a:xfrm>
                  <a:off x="7118580" y="4088704"/>
                  <a:ext cx="304896" cy="3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latin typeface="+mn-ea"/>
                      <a:ea typeface="+mn-ea"/>
                      <a:cs typeface="Arial" panose="020B0604020202020204" pitchFamily="34" charset="0"/>
                    </a:rPr>
                    <a:t>1</a:t>
                  </a:r>
                </a:p>
              </p:txBody>
            </p:sp>
          </p:grpSp>
        </p:grpSp>
        <p:grpSp>
          <p:nvGrpSpPr>
            <p:cNvPr id="70679" name="Group 58"/>
            <p:cNvGrpSpPr>
              <a:grpSpLocks/>
            </p:cNvGrpSpPr>
            <p:nvPr/>
          </p:nvGrpSpPr>
          <p:grpSpPr bwMode="auto">
            <a:xfrm>
              <a:off x="5809809" y="5253541"/>
              <a:ext cx="304896" cy="659683"/>
              <a:chOff x="3007422" y="3776327"/>
              <a:chExt cx="304896" cy="659683"/>
            </a:xfrm>
          </p:grpSpPr>
          <p:cxnSp>
            <p:nvCxnSpPr>
              <p:cNvPr id="70701" name="Straight Connector 59"/>
              <p:cNvCxnSpPr>
                <a:cxnSpLocks noChangeShapeType="1"/>
              </p:cNvCxnSpPr>
              <p:nvPr/>
            </p:nvCxnSpPr>
            <p:spPr bwMode="auto">
              <a:xfrm>
                <a:off x="3148837" y="3776327"/>
                <a:ext cx="12251" cy="363445"/>
              </a:xfrm>
              <a:prstGeom prst="line">
                <a:avLst/>
              </a:prstGeom>
              <a:noFill/>
              <a:ln w="222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0702" name="Group 60"/>
              <p:cNvGrpSpPr>
                <a:grpSpLocks/>
              </p:cNvGrpSpPr>
              <p:nvPr/>
            </p:nvGrpSpPr>
            <p:grpSpPr bwMode="auto">
              <a:xfrm>
                <a:off x="3007422" y="4097434"/>
                <a:ext cx="304896" cy="338576"/>
                <a:chOff x="7118580" y="4088704"/>
                <a:chExt cx="304896" cy="338576"/>
              </a:xfrm>
            </p:grpSpPr>
            <p:sp>
              <p:nvSpPr>
                <p:cNvPr id="70703" name="Oval 61"/>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latin typeface="+mn-ea"/>
                    <a:ea typeface="+mn-ea"/>
                  </a:endParaRPr>
                </a:p>
              </p:txBody>
            </p:sp>
            <p:sp>
              <p:nvSpPr>
                <p:cNvPr id="70704" name="TextBox 62"/>
                <p:cNvSpPr txBox="1">
                  <a:spLocks noChangeArrowheads="1"/>
                </p:cNvSpPr>
                <p:nvPr/>
              </p:nvSpPr>
              <p:spPr bwMode="auto">
                <a:xfrm>
                  <a:off x="7118580" y="4088704"/>
                  <a:ext cx="304896" cy="3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latin typeface="+mn-ea"/>
                      <a:ea typeface="+mn-ea"/>
                      <a:cs typeface="Arial" panose="020B0604020202020204" pitchFamily="34" charset="0"/>
                    </a:rPr>
                    <a:t>1</a:t>
                  </a:r>
                </a:p>
              </p:txBody>
            </p:sp>
          </p:grpSp>
        </p:grpSp>
        <p:cxnSp>
          <p:nvCxnSpPr>
            <p:cNvPr id="70680" name="Straight Connector 64"/>
            <p:cNvCxnSpPr>
              <a:cxnSpLocks noChangeShapeType="1"/>
            </p:cNvCxnSpPr>
            <p:nvPr/>
          </p:nvCxnSpPr>
          <p:spPr bwMode="auto">
            <a:xfrm>
              <a:off x="5847222" y="4089283"/>
              <a:ext cx="12251" cy="363445"/>
            </a:xfrm>
            <a:prstGeom prst="line">
              <a:avLst/>
            </a:prstGeom>
            <a:noFill/>
            <a:ln w="22225">
              <a:solidFill>
                <a:srgbClr val="00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681" name="Oval 66"/>
            <p:cNvSpPr>
              <a:spLocks noChangeArrowheads="1"/>
            </p:cNvSpPr>
            <p:nvPr/>
          </p:nvSpPr>
          <p:spPr bwMode="auto">
            <a:xfrm>
              <a:off x="5745055" y="3887666"/>
              <a:ext cx="220510" cy="200099"/>
            </a:xfrm>
            <a:prstGeom prst="ellipse">
              <a:avLst/>
            </a:prstGeom>
            <a:solidFill>
              <a:schemeClr val="bg1"/>
            </a:solidFill>
            <a:ln w="15875">
              <a:solidFill>
                <a:srgbClr val="006633"/>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latin typeface="+mn-ea"/>
                <a:ea typeface="+mn-ea"/>
              </a:endParaRPr>
            </a:p>
          </p:txBody>
        </p:sp>
        <p:sp>
          <p:nvSpPr>
            <p:cNvPr id="70682" name="TextBox 67"/>
            <p:cNvSpPr txBox="1">
              <a:spLocks noChangeArrowheads="1"/>
            </p:cNvSpPr>
            <p:nvPr/>
          </p:nvSpPr>
          <p:spPr bwMode="auto">
            <a:xfrm>
              <a:off x="5712513" y="3814265"/>
              <a:ext cx="304896" cy="3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latin typeface="+mn-ea"/>
                  <a:ea typeface="+mn-ea"/>
                  <a:cs typeface="Arial" panose="020B0604020202020204" pitchFamily="34" charset="0"/>
                </a:rPr>
                <a:t>3</a:t>
              </a:r>
            </a:p>
          </p:txBody>
        </p:sp>
        <p:grpSp>
          <p:nvGrpSpPr>
            <p:cNvPr id="70683" name="Group 68"/>
            <p:cNvGrpSpPr>
              <a:grpSpLocks/>
            </p:cNvGrpSpPr>
            <p:nvPr/>
          </p:nvGrpSpPr>
          <p:grpSpPr bwMode="auto">
            <a:xfrm>
              <a:off x="6527391" y="5239838"/>
              <a:ext cx="304896" cy="670246"/>
              <a:chOff x="3366049" y="3770526"/>
              <a:chExt cx="304896" cy="670246"/>
            </a:xfrm>
          </p:grpSpPr>
          <p:cxnSp>
            <p:nvCxnSpPr>
              <p:cNvPr id="70697" name="Straight Connector 69"/>
              <p:cNvCxnSpPr>
                <a:cxnSpLocks noChangeShapeType="1"/>
              </p:cNvCxnSpPr>
              <p:nvPr/>
            </p:nvCxnSpPr>
            <p:spPr bwMode="auto">
              <a:xfrm>
                <a:off x="3496795" y="3770526"/>
                <a:ext cx="12251" cy="363445"/>
              </a:xfrm>
              <a:prstGeom prst="line">
                <a:avLst/>
              </a:prstGeom>
              <a:noFill/>
              <a:ln w="222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0698" name="Group 70"/>
              <p:cNvGrpSpPr>
                <a:grpSpLocks/>
              </p:cNvGrpSpPr>
              <p:nvPr/>
            </p:nvGrpSpPr>
            <p:grpSpPr bwMode="auto">
              <a:xfrm>
                <a:off x="3366049" y="4102197"/>
                <a:ext cx="304896" cy="338575"/>
                <a:chOff x="7126748" y="4088704"/>
                <a:chExt cx="304896" cy="338575"/>
              </a:xfrm>
            </p:grpSpPr>
            <p:sp>
              <p:nvSpPr>
                <p:cNvPr id="70699" name="Oval 71"/>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latin typeface="+mn-ea"/>
                    <a:ea typeface="+mn-ea"/>
                  </a:endParaRPr>
                </a:p>
              </p:txBody>
            </p:sp>
            <p:sp>
              <p:nvSpPr>
                <p:cNvPr id="70700" name="TextBox 72"/>
                <p:cNvSpPr txBox="1">
                  <a:spLocks noChangeArrowheads="1"/>
                </p:cNvSpPr>
                <p:nvPr/>
              </p:nvSpPr>
              <p:spPr bwMode="auto">
                <a:xfrm>
                  <a:off x="7126748" y="4088704"/>
                  <a:ext cx="304896" cy="3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dirty="0">
                      <a:latin typeface="+mn-ea"/>
                      <a:ea typeface="+mn-ea"/>
                      <a:cs typeface="Arial" panose="020B0604020202020204" pitchFamily="34" charset="0"/>
                    </a:rPr>
                    <a:t>2</a:t>
                  </a:r>
                </a:p>
              </p:txBody>
            </p:sp>
          </p:grpSp>
        </p:grpSp>
        <p:grpSp>
          <p:nvGrpSpPr>
            <p:cNvPr id="70684" name="Group 73"/>
            <p:cNvGrpSpPr>
              <a:grpSpLocks/>
            </p:cNvGrpSpPr>
            <p:nvPr/>
          </p:nvGrpSpPr>
          <p:grpSpPr bwMode="auto">
            <a:xfrm>
              <a:off x="6866713" y="5236793"/>
              <a:ext cx="304896" cy="680632"/>
              <a:chOff x="4064326" y="3759579"/>
              <a:chExt cx="304896" cy="680632"/>
            </a:xfrm>
          </p:grpSpPr>
          <p:cxnSp>
            <p:nvCxnSpPr>
              <p:cNvPr id="70693" name="Straight Connector 74"/>
              <p:cNvCxnSpPr>
                <a:cxnSpLocks noChangeShapeType="1"/>
              </p:cNvCxnSpPr>
              <p:nvPr/>
            </p:nvCxnSpPr>
            <p:spPr bwMode="auto">
              <a:xfrm>
                <a:off x="4196385" y="3759579"/>
                <a:ext cx="12251" cy="363445"/>
              </a:xfrm>
              <a:prstGeom prst="line">
                <a:avLst/>
              </a:prstGeom>
              <a:noFill/>
              <a:ln w="222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0694" name="Group 75"/>
              <p:cNvGrpSpPr>
                <a:grpSpLocks/>
              </p:cNvGrpSpPr>
              <p:nvPr/>
            </p:nvGrpSpPr>
            <p:grpSpPr bwMode="auto">
              <a:xfrm>
                <a:off x="4064326" y="4101636"/>
                <a:ext cx="304896" cy="338575"/>
                <a:chOff x="7126748" y="4088704"/>
                <a:chExt cx="304896" cy="338575"/>
              </a:xfrm>
            </p:grpSpPr>
            <p:sp>
              <p:nvSpPr>
                <p:cNvPr id="70695" name="Oval 76"/>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latin typeface="+mn-ea"/>
                    <a:ea typeface="+mn-ea"/>
                  </a:endParaRPr>
                </a:p>
              </p:txBody>
            </p:sp>
            <p:sp>
              <p:nvSpPr>
                <p:cNvPr id="70696" name="TextBox 77"/>
                <p:cNvSpPr txBox="1">
                  <a:spLocks noChangeArrowheads="1"/>
                </p:cNvSpPr>
                <p:nvPr/>
              </p:nvSpPr>
              <p:spPr bwMode="auto">
                <a:xfrm>
                  <a:off x="7126748" y="4088704"/>
                  <a:ext cx="304896" cy="3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latin typeface="+mn-ea"/>
                      <a:ea typeface="+mn-ea"/>
                      <a:cs typeface="Arial" panose="020B0604020202020204" pitchFamily="34" charset="0"/>
                    </a:rPr>
                    <a:t>4</a:t>
                  </a:r>
                </a:p>
              </p:txBody>
            </p:sp>
          </p:grpSp>
        </p:grpSp>
        <p:grpSp>
          <p:nvGrpSpPr>
            <p:cNvPr id="70685" name="Group 78"/>
            <p:cNvGrpSpPr>
              <a:grpSpLocks/>
            </p:cNvGrpSpPr>
            <p:nvPr/>
          </p:nvGrpSpPr>
          <p:grpSpPr bwMode="auto">
            <a:xfrm>
              <a:off x="6330954" y="3789805"/>
              <a:ext cx="304896" cy="646584"/>
              <a:chOff x="3528567" y="2312591"/>
              <a:chExt cx="304896" cy="646584"/>
            </a:xfrm>
          </p:grpSpPr>
          <p:cxnSp>
            <p:nvCxnSpPr>
              <p:cNvPr id="70689" name="Straight Connector 79"/>
              <p:cNvCxnSpPr>
                <a:cxnSpLocks noChangeShapeType="1"/>
              </p:cNvCxnSpPr>
              <p:nvPr/>
            </p:nvCxnSpPr>
            <p:spPr bwMode="auto">
              <a:xfrm>
                <a:off x="3677779" y="2595730"/>
                <a:ext cx="12251" cy="363445"/>
              </a:xfrm>
              <a:prstGeom prst="line">
                <a:avLst/>
              </a:prstGeom>
              <a:noFill/>
              <a:ln w="222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0690" name="Group 80"/>
              <p:cNvGrpSpPr>
                <a:grpSpLocks/>
              </p:cNvGrpSpPr>
              <p:nvPr/>
            </p:nvGrpSpPr>
            <p:grpSpPr bwMode="auto">
              <a:xfrm>
                <a:off x="3528567" y="2312591"/>
                <a:ext cx="304896" cy="338575"/>
                <a:chOff x="7126748" y="4088704"/>
                <a:chExt cx="304896" cy="338575"/>
              </a:xfrm>
            </p:grpSpPr>
            <p:sp>
              <p:nvSpPr>
                <p:cNvPr id="70691" name="Oval 81"/>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latin typeface="+mn-ea"/>
                    <a:ea typeface="+mn-ea"/>
                  </a:endParaRPr>
                </a:p>
              </p:txBody>
            </p:sp>
            <p:sp>
              <p:nvSpPr>
                <p:cNvPr id="70692" name="TextBox 82"/>
                <p:cNvSpPr txBox="1">
                  <a:spLocks noChangeArrowheads="1"/>
                </p:cNvSpPr>
                <p:nvPr/>
              </p:nvSpPr>
              <p:spPr bwMode="auto">
                <a:xfrm>
                  <a:off x="7126748" y="4088704"/>
                  <a:ext cx="304896" cy="3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latin typeface="+mn-ea"/>
                      <a:ea typeface="+mn-ea"/>
                      <a:cs typeface="Arial" panose="020B0604020202020204" pitchFamily="34" charset="0"/>
                    </a:rPr>
                    <a:t>4</a:t>
                  </a:r>
                </a:p>
              </p:txBody>
            </p:sp>
          </p:grpSp>
        </p:grpSp>
        <p:sp>
          <p:nvSpPr>
            <p:cNvPr id="70686" name="TextBox 83"/>
            <p:cNvSpPr txBox="1">
              <a:spLocks noChangeArrowheads="1"/>
            </p:cNvSpPr>
            <p:nvPr/>
          </p:nvSpPr>
          <p:spPr bwMode="auto">
            <a:xfrm>
              <a:off x="4743786" y="4062076"/>
              <a:ext cx="595043" cy="3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600" dirty="0">
                  <a:solidFill>
                    <a:srgbClr val="0000FF"/>
                  </a:solidFill>
                  <a:latin typeface="+mn-ea"/>
                  <a:ea typeface="+mn-ea"/>
                  <a:cs typeface="Arial" panose="020B0604020202020204" pitchFamily="34" charset="0"/>
                </a:rPr>
                <a:t>到达</a:t>
              </a:r>
              <a:endParaRPr lang="en-US" altLang="zh-CN" sz="1600" dirty="0">
                <a:solidFill>
                  <a:srgbClr val="0000FF"/>
                </a:solidFill>
                <a:latin typeface="+mn-ea"/>
                <a:ea typeface="+mn-ea"/>
                <a:cs typeface="Arial" panose="020B0604020202020204" pitchFamily="34" charset="0"/>
              </a:endParaRPr>
            </a:p>
          </p:txBody>
        </p:sp>
        <p:sp>
          <p:nvSpPr>
            <p:cNvPr id="70687" name="TextBox 84"/>
            <p:cNvSpPr txBox="1">
              <a:spLocks noChangeArrowheads="1"/>
            </p:cNvSpPr>
            <p:nvPr/>
          </p:nvSpPr>
          <p:spPr bwMode="auto">
            <a:xfrm>
              <a:off x="4767502" y="5260730"/>
              <a:ext cx="595043" cy="3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600" dirty="0">
                  <a:solidFill>
                    <a:srgbClr val="0000FF"/>
                  </a:solidFill>
                  <a:latin typeface="+mn-ea"/>
                  <a:ea typeface="+mn-ea"/>
                  <a:cs typeface="Arial" panose="020B0604020202020204" pitchFamily="34" charset="0"/>
                </a:rPr>
                <a:t>离开</a:t>
              </a:r>
              <a:endParaRPr lang="en-US" altLang="zh-CN" sz="1600" dirty="0">
                <a:solidFill>
                  <a:srgbClr val="0000FF"/>
                </a:solidFill>
                <a:latin typeface="+mn-ea"/>
                <a:ea typeface="+mn-ea"/>
                <a:cs typeface="Arial" panose="020B0604020202020204" pitchFamily="34" charset="0"/>
              </a:endParaRPr>
            </a:p>
          </p:txBody>
        </p:sp>
        <p:sp>
          <p:nvSpPr>
            <p:cNvPr id="70688" name="TextBox 85"/>
            <p:cNvSpPr txBox="1">
              <a:spLocks noChangeArrowheads="1"/>
            </p:cNvSpPr>
            <p:nvPr/>
          </p:nvSpPr>
          <p:spPr bwMode="auto">
            <a:xfrm>
              <a:off x="4591482" y="4566958"/>
              <a:ext cx="860255" cy="599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ts val="1275"/>
                </a:lnSpc>
              </a:pPr>
              <a:r>
                <a:rPr lang="zh-CN" altLang="en-US" sz="1600" dirty="0">
                  <a:solidFill>
                    <a:srgbClr val="0000FF"/>
                  </a:solidFill>
                  <a:latin typeface="+mn-ea"/>
                  <a:cs typeface="Arial" panose="020B0604020202020204" pitchFamily="34" charset="0"/>
                </a:rPr>
                <a:t>服务中</a:t>
              </a:r>
              <a:endParaRPr lang="en-US" altLang="zh-CN" sz="1600" dirty="0">
                <a:solidFill>
                  <a:srgbClr val="0000FF"/>
                </a:solidFill>
                <a:latin typeface="+mn-ea"/>
                <a:cs typeface="Arial" panose="020B0604020202020204" pitchFamily="34" charset="0"/>
              </a:endParaRPr>
            </a:p>
            <a:p>
              <a:pPr algn="ctr">
                <a:lnSpc>
                  <a:spcPts val="1275"/>
                </a:lnSpc>
              </a:pPr>
              <a:r>
                <a:rPr lang="zh-CN" altLang="en-US" sz="1600" dirty="0">
                  <a:solidFill>
                    <a:srgbClr val="0000FF"/>
                  </a:solidFill>
                  <a:latin typeface="+mn-ea"/>
                  <a:cs typeface="Arial" panose="020B0604020202020204" pitchFamily="34" charset="0"/>
                </a:rPr>
                <a:t>的</a:t>
              </a:r>
              <a:endParaRPr lang="en-US" altLang="zh-CN" sz="1600" dirty="0">
                <a:solidFill>
                  <a:srgbClr val="0000FF"/>
                </a:solidFill>
                <a:latin typeface="+mn-ea"/>
                <a:cs typeface="Arial" panose="020B0604020202020204" pitchFamily="34" charset="0"/>
              </a:endParaRPr>
            </a:p>
            <a:p>
              <a:pPr algn="ctr">
                <a:lnSpc>
                  <a:spcPts val="1275"/>
                </a:lnSpc>
              </a:pPr>
              <a:r>
                <a:rPr lang="zh-CN" altLang="en-US" sz="1600" dirty="0">
                  <a:solidFill>
                    <a:srgbClr val="0000FF"/>
                  </a:solidFill>
                  <a:latin typeface="+mn-ea"/>
                  <a:cs typeface="Arial" panose="020B0604020202020204" pitchFamily="34" charset="0"/>
                </a:rPr>
                <a:t>分组</a:t>
              </a:r>
              <a:endParaRPr lang="en-US" altLang="zh-CN" sz="1600" dirty="0">
                <a:solidFill>
                  <a:srgbClr val="0000FF"/>
                </a:solidFill>
                <a:latin typeface="+mn-ea"/>
                <a:cs typeface="Arial" panose="020B0604020202020204" pitchFamily="34" charset="0"/>
              </a:endParaRPr>
            </a:p>
          </p:txBody>
        </p:sp>
      </p:grpSp>
      <p:sp>
        <p:nvSpPr>
          <p:cNvPr id="82" name="Rectangle 7"/>
          <p:cNvSpPr txBox="1">
            <a:spLocks noChangeArrowheads="1"/>
          </p:cNvSpPr>
          <p:nvPr/>
        </p:nvSpPr>
        <p:spPr>
          <a:xfrm>
            <a:off x="9480376"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 What's  </a:t>
            </a:r>
            <a:r>
              <a:rPr lang="en-US" altLang="zh-CN" sz="1200" dirty="0">
                <a:solidFill>
                  <a:srgbClr val="FF0000"/>
                </a:solidFill>
                <a:cs typeface="Arial" panose="020B0604020202020204" pitchFamily="34" charset="0"/>
              </a:rPr>
              <a:t>inside a router</a:t>
            </a:r>
          </a:p>
        </p:txBody>
      </p:sp>
      <p:sp>
        <p:nvSpPr>
          <p:cNvPr id="81" name="Rectangle 7"/>
          <p:cNvSpPr txBox="1">
            <a:spLocks noChangeArrowheads="1"/>
          </p:cNvSpPr>
          <p:nvPr/>
        </p:nvSpPr>
        <p:spPr>
          <a:xfrm>
            <a:off x="4799015" y="6624784"/>
            <a:ext cx="2521122"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4.2.5 Packet Scheduling </a:t>
            </a:r>
          </a:p>
        </p:txBody>
      </p:sp>
    </p:spTree>
    <p:extLst>
      <p:ext uri="{BB962C8B-B14F-4D97-AF65-F5344CB8AC3E}">
        <p14:creationId xmlns:p14="http://schemas.microsoft.com/office/powerpoint/2010/main" val="34716348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3"/>
          <p:cNvSpPr>
            <a:spLocks noGrp="1" noChangeArrowheads="1"/>
          </p:cNvSpPr>
          <p:nvPr>
            <p:ph type="body" idx="1"/>
          </p:nvPr>
        </p:nvSpPr>
        <p:spPr>
          <a:xfrm>
            <a:off x="2057400" y="1276350"/>
            <a:ext cx="7772400" cy="1843358"/>
          </a:xfrm>
        </p:spPr>
        <p:txBody>
          <a:bodyPr/>
          <a:lstStyle/>
          <a:p>
            <a:pPr>
              <a:buNone/>
            </a:pPr>
            <a:r>
              <a:rPr lang="zh-CN" altLang="en-US" dirty="0">
                <a:solidFill>
                  <a:srgbClr val="CC0000"/>
                </a:solidFill>
                <a:cs typeface="ＭＳ Ｐゴシック" panose="020B0600070205080204" pitchFamily="34" charset="-128"/>
              </a:rPr>
              <a:t>加权公平排队（</a:t>
            </a:r>
            <a:r>
              <a:rPr lang="en-US" altLang="zh-CN" dirty="0">
                <a:solidFill>
                  <a:srgbClr val="CC0000"/>
                </a:solidFill>
                <a:cs typeface="ＭＳ Ｐゴシック" panose="020B0600070205080204" pitchFamily="34" charset="-128"/>
              </a:rPr>
              <a:t>WFQ</a:t>
            </a:r>
            <a:r>
              <a:rPr lang="zh-CN" altLang="en-US" dirty="0">
                <a:solidFill>
                  <a:srgbClr val="CC0000"/>
                </a:solidFill>
                <a:cs typeface="ＭＳ Ｐゴシック" panose="020B0600070205080204" pitchFamily="34" charset="-128"/>
              </a:rPr>
              <a:t>）</a:t>
            </a:r>
            <a:r>
              <a:rPr lang="en-US" altLang="zh-CN" dirty="0">
                <a:solidFill>
                  <a:srgbClr val="CC0000"/>
                </a:solidFill>
                <a:cs typeface="ＭＳ Ｐゴシック" panose="020B0600070205080204" pitchFamily="34" charset="-128"/>
              </a:rPr>
              <a:t>: </a:t>
            </a:r>
          </a:p>
          <a:p>
            <a:r>
              <a:rPr lang="zh-CN" altLang="en-US" dirty="0">
                <a:cs typeface="ＭＳ Ｐゴシック" panose="020B0600070205080204" pitchFamily="34" charset="-128"/>
              </a:rPr>
              <a:t>推广的循环</a:t>
            </a:r>
            <a:endParaRPr lang="en-US" altLang="zh-CN" dirty="0">
              <a:cs typeface="ＭＳ Ｐゴシック" panose="020B0600070205080204" pitchFamily="34" charset="-128"/>
            </a:endParaRPr>
          </a:p>
          <a:p>
            <a:r>
              <a:rPr lang="en-US" altLang="zh-CN" dirty="0" err="1"/>
              <a:t>每个类</a:t>
            </a:r>
            <a:r>
              <a:rPr lang="zh-CN" altLang="en-US" dirty="0"/>
              <a:t>别</a:t>
            </a:r>
            <a:r>
              <a:rPr lang="en-US" altLang="zh-CN" dirty="0" err="1"/>
              <a:t>在每个周期中获得加权服务量</a:t>
            </a:r>
            <a:endParaRPr lang="en-US" altLang="zh-CN" dirty="0">
              <a:cs typeface="ＭＳ Ｐゴシック" panose="020B0600070205080204" pitchFamily="34" charset="-128"/>
            </a:endParaRPr>
          </a:p>
          <a:p>
            <a:endParaRPr lang="en-US" altLang="zh-CN" dirty="0">
              <a:cs typeface="ＭＳ Ｐゴシック" panose="020B0600070205080204" pitchFamily="34" charset="-128"/>
            </a:endParaRPr>
          </a:p>
        </p:txBody>
      </p:sp>
      <p:sp>
        <p:nvSpPr>
          <p:cNvPr id="8" name="Rectangle 7"/>
          <p:cNvSpPr txBox="1">
            <a:spLocks noChangeArrowheads="1"/>
          </p:cNvSpPr>
          <p:nvPr/>
        </p:nvSpPr>
        <p:spPr>
          <a:xfrm>
            <a:off x="9480376"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 What's  </a:t>
            </a:r>
            <a:r>
              <a:rPr lang="en-US" altLang="zh-CN" sz="1200" dirty="0">
                <a:solidFill>
                  <a:srgbClr val="FF0000"/>
                </a:solidFill>
                <a:cs typeface="Arial" panose="020B0604020202020204" pitchFamily="34" charset="0"/>
              </a:rPr>
              <a:t>inside a router</a:t>
            </a:r>
          </a:p>
        </p:txBody>
      </p:sp>
      <p:sp>
        <p:nvSpPr>
          <p:cNvPr id="7" name="Rectangle 7"/>
          <p:cNvSpPr txBox="1">
            <a:spLocks noChangeArrowheads="1"/>
          </p:cNvSpPr>
          <p:nvPr/>
        </p:nvSpPr>
        <p:spPr>
          <a:xfrm>
            <a:off x="4799015" y="6624784"/>
            <a:ext cx="2521122"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4.2.5 Packet Scheduling </a:t>
            </a:r>
          </a:p>
        </p:txBody>
      </p:sp>
      <p:grpSp>
        <p:nvGrpSpPr>
          <p:cNvPr id="26" name="Group 25"/>
          <p:cNvGrpSpPr>
            <a:grpSpLocks/>
          </p:cNvGrpSpPr>
          <p:nvPr/>
        </p:nvGrpSpPr>
        <p:grpSpPr bwMode="auto">
          <a:xfrm>
            <a:off x="5519936" y="4667274"/>
            <a:ext cx="929850" cy="357110"/>
            <a:chOff x="1670312" y="2562997"/>
            <a:chExt cx="929822" cy="565219"/>
          </a:xfrm>
        </p:grpSpPr>
        <p:grpSp>
          <p:nvGrpSpPr>
            <p:cNvPr id="40" name="Group 39"/>
            <p:cNvGrpSpPr>
              <a:grpSpLocks/>
            </p:cNvGrpSpPr>
            <p:nvPr/>
          </p:nvGrpSpPr>
          <p:grpSpPr bwMode="auto">
            <a:xfrm>
              <a:off x="1670312" y="2562997"/>
              <a:ext cx="929822" cy="565219"/>
              <a:chOff x="1670312" y="2562997"/>
              <a:chExt cx="929822" cy="565219"/>
            </a:xfrm>
          </p:grpSpPr>
          <p:sp>
            <p:nvSpPr>
              <p:cNvPr id="42" name="Rectangle 41"/>
              <p:cNvSpPr>
                <a:spLocks noChangeArrowheads="1"/>
              </p:cNvSpPr>
              <p:nvPr/>
            </p:nvSpPr>
            <p:spPr bwMode="auto">
              <a:xfrm>
                <a:off x="1670312" y="2562997"/>
                <a:ext cx="929822" cy="56315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cxnSp>
            <p:nvCxnSpPr>
              <p:cNvPr id="43" name="Straight Connector 42"/>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Connector 47"/>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Connector 48"/>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1" name="Rectangle 40"/>
            <p:cNvSpPr/>
            <p:nvPr/>
          </p:nvSpPr>
          <p:spPr>
            <a:xfrm>
              <a:off x="2254738" y="2571262"/>
              <a:ext cx="336062" cy="547076"/>
            </a:xfrm>
            <a:prstGeom prst="rect">
              <a:avLst/>
            </a:prstGeom>
            <a:gradFill flip="none" rotWithShape="1">
              <a:gsLst>
                <a:gs pos="99000">
                  <a:srgbClr val="006633">
                    <a:alpha val="71000"/>
                  </a:srgbClr>
                </a:gs>
                <a:gs pos="100000">
                  <a:srgbClr val="FFFFFF"/>
                </a:gs>
              </a:gsLst>
              <a:lin ang="0" scaled="1"/>
              <a:tileRect/>
            </a:gradFill>
            <a:ln w="15875">
              <a:noFill/>
            </a:ln>
          </p:spPr>
          <p:txBody>
            <a:bodyPr wrap="none"/>
            <a:lstStyle/>
            <a:p>
              <a:pPr>
                <a:defRPr/>
              </a:pPr>
              <a:endParaRPr lang="en-US">
                <a:solidFill>
                  <a:srgbClr val="0000FF"/>
                </a:solidFill>
                <a:latin typeface="Comic Sans MS" pitchFamily="66" charset="0"/>
                <a:ea typeface="ＭＳ Ｐゴシック" charset="0"/>
                <a:cs typeface="ＭＳ Ｐゴシック" charset="0"/>
              </a:endParaRPr>
            </a:p>
          </p:txBody>
        </p:sp>
      </p:grpSp>
      <p:grpSp>
        <p:nvGrpSpPr>
          <p:cNvPr id="27" name="Group 26"/>
          <p:cNvGrpSpPr>
            <a:grpSpLocks/>
          </p:cNvGrpSpPr>
          <p:nvPr/>
        </p:nvGrpSpPr>
        <p:grpSpPr bwMode="auto">
          <a:xfrm>
            <a:off x="5509440" y="4074142"/>
            <a:ext cx="940346" cy="406772"/>
            <a:chOff x="1670312" y="2562997"/>
            <a:chExt cx="940317" cy="565219"/>
          </a:xfrm>
        </p:grpSpPr>
        <p:grpSp>
          <p:nvGrpSpPr>
            <p:cNvPr id="30" name="Group 29"/>
            <p:cNvGrpSpPr>
              <a:grpSpLocks/>
            </p:cNvGrpSpPr>
            <p:nvPr/>
          </p:nvGrpSpPr>
          <p:grpSpPr bwMode="auto">
            <a:xfrm>
              <a:off x="1670312" y="2562997"/>
              <a:ext cx="929822" cy="565219"/>
              <a:chOff x="1670312" y="2562997"/>
              <a:chExt cx="929822" cy="565219"/>
            </a:xfrm>
          </p:grpSpPr>
          <p:sp>
            <p:nvSpPr>
              <p:cNvPr id="32" name="Rectangle 31"/>
              <p:cNvSpPr>
                <a:spLocks noChangeArrowheads="1"/>
              </p:cNvSpPr>
              <p:nvPr/>
            </p:nvSpPr>
            <p:spPr bwMode="auto">
              <a:xfrm>
                <a:off x="1670312" y="2562997"/>
                <a:ext cx="929822" cy="56315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cxnSp>
            <p:nvCxnSpPr>
              <p:cNvPr id="33" name="Straight Connector 32"/>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35"/>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38"/>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1" name="Rectangle 30"/>
            <p:cNvSpPr>
              <a:spLocks noChangeArrowheads="1"/>
            </p:cNvSpPr>
            <p:nvPr/>
          </p:nvSpPr>
          <p:spPr bwMode="auto">
            <a:xfrm>
              <a:off x="1916862" y="2571262"/>
              <a:ext cx="693767" cy="547076"/>
            </a:xfrm>
            <a:prstGeom prst="rect">
              <a:avLst/>
            </a:prstGeom>
            <a:solidFill>
              <a:srgbClr val="CC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sp>
        <p:nvSpPr>
          <p:cNvPr id="28" name="Isosceles Triangle 27"/>
          <p:cNvSpPr>
            <a:spLocks noChangeArrowheads="1"/>
          </p:cNvSpPr>
          <p:nvPr/>
        </p:nvSpPr>
        <p:spPr bwMode="auto">
          <a:xfrm rot="5400000">
            <a:off x="4708849" y="4630705"/>
            <a:ext cx="575153" cy="430249"/>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29" name="Oval 28"/>
          <p:cNvSpPr>
            <a:spLocks noChangeArrowheads="1"/>
          </p:cNvSpPr>
          <p:nvPr/>
        </p:nvSpPr>
        <p:spPr bwMode="auto">
          <a:xfrm>
            <a:off x="6915293" y="4564490"/>
            <a:ext cx="632958" cy="628951"/>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cxnSp>
        <p:nvCxnSpPr>
          <p:cNvPr id="11" name="Straight Arrow Connector 10"/>
          <p:cNvCxnSpPr>
            <a:cxnSpLocks noChangeShapeType="1"/>
            <a:stCxn id="28" idx="0"/>
            <a:endCxn id="32" idx="1"/>
          </p:cNvCxnSpPr>
          <p:nvPr/>
        </p:nvCxnSpPr>
        <p:spPr bwMode="auto">
          <a:xfrm flipV="1">
            <a:off x="5211550" y="4276786"/>
            <a:ext cx="297890" cy="569044"/>
          </a:xfrm>
          <a:prstGeom prst="straightConnector1">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p:cNvCxnSpPr>
            <a:cxnSpLocks noChangeShapeType="1"/>
            <a:stCxn id="28" idx="0"/>
            <a:endCxn id="42" idx="1"/>
          </p:cNvCxnSpPr>
          <p:nvPr/>
        </p:nvCxnSpPr>
        <p:spPr bwMode="auto">
          <a:xfrm flipV="1">
            <a:off x="5211550" y="4845178"/>
            <a:ext cx="308386" cy="652"/>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a:cxnSpLocks noChangeShapeType="1"/>
          </p:cNvCxnSpPr>
          <p:nvPr/>
        </p:nvCxnSpPr>
        <p:spPr bwMode="auto">
          <a:xfrm flipV="1">
            <a:off x="4187650" y="4607654"/>
            <a:ext cx="485393" cy="6084"/>
          </a:xfrm>
          <a:prstGeom prst="straightConnector1">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p:cNvCxnSpPr>
            <a:cxnSpLocks noChangeShapeType="1"/>
          </p:cNvCxnSpPr>
          <p:nvPr/>
        </p:nvCxnSpPr>
        <p:spPr bwMode="auto">
          <a:xfrm flipV="1">
            <a:off x="4184438" y="4845829"/>
            <a:ext cx="485393" cy="6084"/>
          </a:xfrm>
          <a:prstGeom prst="straightConnector1">
            <a:avLst/>
          </a:prstGeom>
          <a:noFill/>
          <a:ln w="19050">
            <a:solidFill>
              <a:srgbClr val="00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p:cNvCxnSpPr>
            <a:cxnSpLocks noChangeShapeType="1"/>
            <a:stCxn id="31" idx="3"/>
            <a:endCxn id="29" idx="1"/>
          </p:cNvCxnSpPr>
          <p:nvPr/>
        </p:nvCxnSpPr>
        <p:spPr bwMode="auto">
          <a:xfrm>
            <a:off x="6449786" y="4276948"/>
            <a:ext cx="558202" cy="379650"/>
          </a:xfrm>
          <a:prstGeom prst="straightConnector1">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p:cNvCxnSpPr>
            <a:cxnSpLocks noChangeShapeType="1"/>
            <a:stCxn id="56" idx="3"/>
          </p:cNvCxnSpPr>
          <p:nvPr/>
        </p:nvCxnSpPr>
        <p:spPr bwMode="auto">
          <a:xfrm flipV="1">
            <a:off x="6449786" y="5066645"/>
            <a:ext cx="542946" cy="340459"/>
          </a:xfrm>
          <a:prstGeom prst="straightConnector1">
            <a:avLst/>
          </a:prstGeom>
          <a:noFill/>
          <a:ln w="19050">
            <a:solidFill>
              <a:srgbClr val="00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p:cNvCxnSpPr>
            <a:cxnSpLocks noChangeShapeType="1"/>
          </p:cNvCxnSpPr>
          <p:nvPr/>
        </p:nvCxnSpPr>
        <p:spPr bwMode="auto">
          <a:xfrm>
            <a:off x="7543785" y="4877466"/>
            <a:ext cx="257399" cy="0"/>
          </a:xfrm>
          <a:prstGeom prst="straightConnector1">
            <a:avLst/>
          </a:prstGeom>
          <a:ln>
            <a:headEnd/>
            <a:tailEnd type="none" w="med" len="med"/>
          </a:ln>
          <a:extLst/>
        </p:spPr>
        <p:style>
          <a:lnRef idx="1">
            <a:schemeClr val="dk1"/>
          </a:lnRef>
          <a:fillRef idx="0">
            <a:schemeClr val="dk1"/>
          </a:fillRef>
          <a:effectRef idx="0">
            <a:schemeClr val="dk1"/>
          </a:effectRef>
          <a:fontRef idx="minor">
            <a:schemeClr val="tx1"/>
          </a:fontRef>
        </p:style>
      </p:cxnSp>
      <p:sp>
        <p:nvSpPr>
          <p:cNvPr id="20" name="TextBox 19"/>
          <p:cNvSpPr txBox="1">
            <a:spLocks noChangeArrowheads="1"/>
          </p:cNvSpPr>
          <p:nvPr/>
        </p:nvSpPr>
        <p:spPr bwMode="auto">
          <a:xfrm>
            <a:off x="4088117" y="4050353"/>
            <a:ext cx="5950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600" dirty="0">
                <a:solidFill>
                  <a:srgbClr val="0000FF"/>
                </a:solidFill>
                <a:latin typeface="+mn-ea"/>
                <a:ea typeface="+mn-ea"/>
                <a:cs typeface="Arial" panose="020B0604020202020204" pitchFamily="34" charset="0"/>
              </a:rPr>
              <a:t>分类</a:t>
            </a:r>
            <a:endParaRPr lang="en-US" altLang="zh-CN" sz="1600" dirty="0">
              <a:solidFill>
                <a:srgbClr val="0000FF"/>
              </a:solidFill>
              <a:latin typeface="+mn-ea"/>
              <a:ea typeface="+mn-ea"/>
              <a:cs typeface="Arial" panose="020B0604020202020204" pitchFamily="34" charset="0"/>
            </a:endParaRPr>
          </a:p>
          <a:p>
            <a:pPr algn="ctr"/>
            <a:r>
              <a:rPr lang="zh-CN" altLang="en-US" sz="1600" dirty="0">
                <a:solidFill>
                  <a:srgbClr val="0000FF"/>
                </a:solidFill>
                <a:latin typeface="+mn-ea"/>
                <a:ea typeface="+mn-ea"/>
                <a:cs typeface="Arial" panose="020B0604020202020204" pitchFamily="34" charset="0"/>
              </a:rPr>
              <a:t>到达</a:t>
            </a:r>
            <a:endParaRPr lang="en-US" altLang="zh-CN" sz="1600" dirty="0">
              <a:solidFill>
                <a:srgbClr val="0000FF"/>
              </a:solidFill>
              <a:latin typeface="+mn-ea"/>
              <a:ea typeface="+mn-ea"/>
              <a:cs typeface="Arial" panose="020B0604020202020204" pitchFamily="34" charset="0"/>
            </a:endParaRPr>
          </a:p>
        </p:txBody>
      </p:sp>
      <p:cxnSp>
        <p:nvCxnSpPr>
          <p:cNvPr id="22" name="Straight Arrow Connector 21"/>
          <p:cNvCxnSpPr>
            <a:cxnSpLocks noChangeShapeType="1"/>
          </p:cNvCxnSpPr>
          <p:nvPr/>
        </p:nvCxnSpPr>
        <p:spPr bwMode="auto">
          <a:xfrm flipV="1">
            <a:off x="7918557" y="4721630"/>
            <a:ext cx="485393" cy="6084"/>
          </a:xfrm>
          <a:prstGeom prst="straightConnector1">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22"/>
          <p:cNvCxnSpPr>
            <a:cxnSpLocks noChangeShapeType="1"/>
          </p:cNvCxnSpPr>
          <p:nvPr/>
        </p:nvCxnSpPr>
        <p:spPr bwMode="auto">
          <a:xfrm flipV="1">
            <a:off x="7918556" y="4884155"/>
            <a:ext cx="485393" cy="6084"/>
          </a:xfrm>
          <a:prstGeom prst="straightConnector1">
            <a:avLst/>
          </a:prstGeom>
          <a:noFill/>
          <a:ln w="19050">
            <a:solidFill>
              <a:srgbClr val="00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p:cNvSpPr txBox="1">
            <a:spLocks noChangeArrowheads="1"/>
          </p:cNvSpPr>
          <p:nvPr/>
        </p:nvSpPr>
        <p:spPr bwMode="auto">
          <a:xfrm>
            <a:off x="7883028" y="4336928"/>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600" dirty="0">
                <a:solidFill>
                  <a:srgbClr val="0000FF"/>
                </a:solidFill>
                <a:latin typeface="+mn-ea"/>
                <a:ea typeface="+mn-ea"/>
                <a:cs typeface="Arial" panose="020B0604020202020204" pitchFamily="34" charset="0"/>
              </a:rPr>
              <a:t>离开</a:t>
            </a:r>
            <a:endParaRPr lang="en-US" altLang="zh-CN" sz="1600" dirty="0">
              <a:solidFill>
                <a:srgbClr val="0000FF"/>
              </a:solidFill>
              <a:latin typeface="+mn-ea"/>
              <a:ea typeface="+mn-ea"/>
              <a:cs typeface="Arial" panose="020B0604020202020204" pitchFamily="34" charset="0"/>
            </a:endParaRPr>
          </a:p>
        </p:txBody>
      </p:sp>
      <p:sp>
        <p:nvSpPr>
          <p:cNvPr id="25" name="TextBox 24"/>
          <p:cNvSpPr txBox="1">
            <a:spLocks noChangeArrowheads="1"/>
          </p:cNvSpPr>
          <p:nvPr/>
        </p:nvSpPr>
        <p:spPr bwMode="auto">
          <a:xfrm>
            <a:off x="6960880" y="5162403"/>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600" dirty="0">
                <a:solidFill>
                  <a:srgbClr val="0000FF"/>
                </a:solidFill>
                <a:latin typeface="+mn-ea"/>
                <a:ea typeface="+mn-ea"/>
                <a:cs typeface="Arial" panose="020B0604020202020204" pitchFamily="34" charset="0"/>
              </a:rPr>
              <a:t>链路</a:t>
            </a:r>
            <a:endParaRPr lang="en-US" altLang="zh-CN" sz="1600" dirty="0">
              <a:solidFill>
                <a:srgbClr val="0000FF"/>
              </a:solidFill>
              <a:latin typeface="+mn-ea"/>
              <a:ea typeface="+mn-ea"/>
              <a:cs typeface="Arial" panose="020B0604020202020204" pitchFamily="34" charset="0"/>
            </a:endParaRPr>
          </a:p>
        </p:txBody>
      </p:sp>
      <p:cxnSp>
        <p:nvCxnSpPr>
          <p:cNvPr id="51" name="Straight Arrow Connector 22"/>
          <p:cNvCxnSpPr>
            <a:cxnSpLocks noChangeShapeType="1"/>
          </p:cNvCxnSpPr>
          <p:nvPr/>
        </p:nvCxnSpPr>
        <p:spPr bwMode="auto">
          <a:xfrm flipV="1">
            <a:off x="7933946" y="5076170"/>
            <a:ext cx="485393" cy="6084"/>
          </a:xfrm>
          <a:prstGeom prst="straightConnector1">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Arrow Connector 22"/>
          <p:cNvCxnSpPr>
            <a:cxnSpLocks noChangeShapeType="1"/>
          </p:cNvCxnSpPr>
          <p:nvPr/>
        </p:nvCxnSpPr>
        <p:spPr bwMode="auto">
          <a:xfrm flipV="1">
            <a:off x="4187650" y="5083988"/>
            <a:ext cx="485393" cy="6084"/>
          </a:xfrm>
          <a:prstGeom prst="straightConnector1">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3" name="Group 25"/>
          <p:cNvGrpSpPr>
            <a:grpSpLocks/>
          </p:cNvGrpSpPr>
          <p:nvPr/>
        </p:nvGrpSpPr>
        <p:grpSpPr bwMode="auto">
          <a:xfrm>
            <a:off x="5519936" y="5229200"/>
            <a:ext cx="929850" cy="357110"/>
            <a:chOff x="1670312" y="2562997"/>
            <a:chExt cx="929822" cy="565219"/>
          </a:xfrm>
        </p:grpSpPr>
        <p:sp>
          <p:nvSpPr>
            <p:cNvPr id="55" name="Rectangle 40"/>
            <p:cNvSpPr/>
            <p:nvPr/>
          </p:nvSpPr>
          <p:spPr>
            <a:xfrm>
              <a:off x="2036730" y="2571262"/>
              <a:ext cx="554070" cy="547076"/>
            </a:xfrm>
            <a:prstGeom prst="rect">
              <a:avLst/>
            </a:prstGeom>
            <a:gradFill flip="none" rotWithShape="1">
              <a:gsLst>
                <a:gs pos="99000">
                  <a:srgbClr val="0000FF"/>
                </a:gs>
                <a:gs pos="100000">
                  <a:srgbClr val="FFFFFF"/>
                </a:gs>
              </a:gsLst>
              <a:lin ang="0" scaled="1"/>
              <a:tileRect/>
            </a:gradFill>
            <a:ln w="15875">
              <a:noFill/>
            </a:ln>
          </p:spPr>
          <p:txBody>
            <a:bodyPr wrap="none"/>
            <a:lstStyle/>
            <a:p>
              <a:pPr>
                <a:defRPr/>
              </a:pPr>
              <a:endParaRPr lang="en-US">
                <a:solidFill>
                  <a:srgbClr val="0000FF"/>
                </a:solidFill>
                <a:latin typeface="Comic Sans MS" pitchFamily="66" charset="0"/>
                <a:ea typeface="ＭＳ Ｐゴシック" charset="0"/>
                <a:cs typeface="ＭＳ Ｐゴシック" charset="0"/>
              </a:endParaRPr>
            </a:p>
          </p:txBody>
        </p:sp>
        <p:grpSp>
          <p:nvGrpSpPr>
            <p:cNvPr id="54" name="Group 39"/>
            <p:cNvGrpSpPr>
              <a:grpSpLocks/>
            </p:cNvGrpSpPr>
            <p:nvPr/>
          </p:nvGrpSpPr>
          <p:grpSpPr bwMode="auto">
            <a:xfrm>
              <a:off x="1670312" y="2562997"/>
              <a:ext cx="929822" cy="565219"/>
              <a:chOff x="1670312" y="2562997"/>
              <a:chExt cx="929822" cy="565219"/>
            </a:xfrm>
          </p:grpSpPr>
          <p:sp>
            <p:nvSpPr>
              <p:cNvPr id="56" name="Rectangle 41"/>
              <p:cNvSpPr>
                <a:spLocks noChangeArrowheads="1"/>
              </p:cNvSpPr>
              <p:nvPr/>
            </p:nvSpPr>
            <p:spPr bwMode="auto">
              <a:xfrm>
                <a:off x="1670312" y="2562997"/>
                <a:ext cx="929822" cy="56315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cxnSp>
            <p:nvCxnSpPr>
              <p:cNvPr id="57" name="Straight Connector 42"/>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Connector 43"/>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Connector 44"/>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45"/>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Connector 46"/>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Straight Connector 47"/>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Connector 48"/>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cxnSp>
        <p:nvCxnSpPr>
          <p:cNvPr id="64" name="Straight Arrow Connector 11"/>
          <p:cNvCxnSpPr>
            <a:cxnSpLocks noChangeShapeType="1"/>
            <a:stCxn id="28" idx="0"/>
            <a:endCxn id="56" idx="1"/>
          </p:cNvCxnSpPr>
          <p:nvPr/>
        </p:nvCxnSpPr>
        <p:spPr bwMode="auto">
          <a:xfrm>
            <a:off x="5211550" y="4845830"/>
            <a:ext cx="308386" cy="561274"/>
          </a:xfrm>
          <a:prstGeom prst="straightConnector1">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Straight Arrow Connector 22"/>
          <p:cNvCxnSpPr>
            <a:cxnSpLocks noChangeShapeType="1"/>
          </p:cNvCxnSpPr>
          <p:nvPr/>
        </p:nvCxnSpPr>
        <p:spPr bwMode="auto">
          <a:xfrm flipV="1">
            <a:off x="6460282" y="4845829"/>
            <a:ext cx="485393" cy="6084"/>
          </a:xfrm>
          <a:prstGeom prst="straightConnector1">
            <a:avLst/>
          </a:prstGeom>
          <a:noFill/>
          <a:ln w="19050">
            <a:solidFill>
              <a:srgbClr val="00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曲线连接符 64"/>
          <p:cNvCxnSpPr/>
          <p:nvPr/>
        </p:nvCxnSpPr>
        <p:spPr>
          <a:xfrm rot="5400000" flipV="1">
            <a:off x="6575733" y="4249439"/>
            <a:ext cx="258086" cy="125048"/>
          </a:xfrm>
          <a:prstGeom prst="curvedConnector3">
            <a:avLst>
              <a:gd name="adj1" fmla="val 507638"/>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文本框 78"/>
              <p:cNvSpPr txBox="1"/>
              <p:nvPr/>
            </p:nvSpPr>
            <p:spPr>
              <a:xfrm>
                <a:off x="6439290" y="4784197"/>
                <a:ext cx="3272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0000FF"/>
                              </a:solidFill>
                              <a:latin typeface="Cambria Math" panose="02040503050406030204" pitchFamily="18" charset="0"/>
                            </a:rPr>
                          </m:ctrlPr>
                        </m:sSubPr>
                        <m:e>
                          <m:r>
                            <a:rPr lang="en-US" altLang="zh-CN" b="0" i="1" smtClean="0">
                              <a:solidFill>
                                <a:srgbClr val="0000FF"/>
                              </a:solidFill>
                              <a:latin typeface="Cambria Math" panose="02040503050406030204" pitchFamily="18" charset="0"/>
                            </a:rPr>
                            <m:t>𝑤</m:t>
                          </m:r>
                        </m:e>
                        <m:sub>
                          <m:r>
                            <a:rPr lang="en-US" altLang="zh-CN" b="0" i="1" smtClean="0">
                              <a:solidFill>
                                <a:srgbClr val="0000FF"/>
                              </a:solidFill>
                              <a:latin typeface="Cambria Math" panose="02040503050406030204" pitchFamily="18" charset="0"/>
                            </a:rPr>
                            <m:t>2</m:t>
                          </m:r>
                        </m:sub>
                      </m:sSub>
                    </m:oMath>
                  </m:oMathPara>
                </a14:m>
                <a:endParaRPr lang="zh-CN" altLang="en-US" i="1"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79" name="文本框 78"/>
              <p:cNvSpPr txBox="1">
                <a:spLocks noRot="1" noChangeAspect="1" noMove="1" noResize="1" noEditPoints="1" noAdjustHandles="1" noChangeArrowheads="1" noChangeShapeType="1" noTextEdit="1"/>
              </p:cNvSpPr>
              <p:nvPr/>
            </p:nvSpPr>
            <p:spPr>
              <a:xfrm>
                <a:off x="6439290" y="4784197"/>
                <a:ext cx="327269" cy="276999"/>
              </a:xfrm>
              <a:prstGeom prst="rect">
                <a:avLst/>
              </a:prstGeom>
              <a:blipFill>
                <a:blip r:embed="rId4"/>
                <a:stretch>
                  <a:fillRect l="-9259" r="-7407"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文本框 83"/>
              <p:cNvSpPr txBox="1"/>
              <p:nvPr/>
            </p:nvSpPr>
            <p:spPr>
              <a:xfrm>
                <a:off x="6503749" y="4061297"/>
                <a:ext cx="32194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0000FF"/>
                              </a:solidFill>
                              <a:latin typeface="Cambria Math" panose="02040503050406030204" pitchFamily="18" charset="0"/>
                            </a:rPr>
                          </m:ctrlPr>
                        </m:sSubPr>
                        <m:e>
                          <m:r>
                            <a:rPr lang="en-US" altLang="zh-CN" b="0" i="1" smtClean="0">
                              <a:solidFill>
                                <a:srgbClr val="0000FF"/>
                              </a:solidFill>
                              <a:latin typeface="Cambria Math" panose="02040503050406030204" pitchFamily="18" charset="0"/>
                            </a:rPr>
                            <m:t>𝑤</m:t>
                          </m:r>
                        </m:e>
                        <m:sub>
                          <m:r>
                            <a:rPr lang="en-US" altLang="zh-CN" b="0" i="1" smtClean="0">
                              <a:solidFill>
                                <a:srgbClr val="0000FF"/>
                              </a:solidFill>
                              <a:latin typeface="Cambria Math" panose="02040503050406030204" pitchFamily="18" charset="0"/>
                            </a:rPr>
                            <m:t>1</m:t>
                          </m:r>
                        </m:sub>
                      </m:sSub>
                    </m:oMath>
                  </m:oMathPara>
                </a14:m>
                <a:endParaRPr lang="zh-CN" altLang="en-US" i="1"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84" name="文本框 83"/>
              <p:cNvSpPr txBox="1">
                <a:spLocks noRot="1" noChangeAspect="1" noMove="1" noResize="1" noEditPoints="1" noAdjustHandles="1" noChangeArrowheads="1" noChangeShapeType="1" noTextEdit="1"/>
              </p:cNvSpPr>
              <p:nvPr/>
            </p:nvSpPr>
            <p:spPr>
              <a:xfrm>
                <a:off x="6503749" y="4061297"/>
                <a:ext cx="321948" cy="276999"/>
              </a:xfrm>
              <a:prstGeom prst="rect">
                <a:avLst/>
              </a:prstGeom>
              <a:blipFill>
                <a:blip r:embed="rId5"/>
                <a:stretch>
                  <a:fillRect l="-9434" r="-5660" b="-173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 name="文本框 84"/>
              <p:cNvSpPr txBox="1"/>
              <p:nvPr/>
            </p:nvSpPr>
            <p:spPr>
              <a:xfrm>
                <a:off x="6541942" y="5441569"/>
                <a:ext cx="3272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0000FF"/>
                              </a:solidFill>
                              <a:latin typeface="Cambria Math" panose="02040503050406030204" pitchFamily="18" charset="0"/>
                            </a:rPr>
                          </m:ctrlPr>
                        </m:sSubPr>
                        <m:e>
                          <m:r>
                            <a:rPr lang="en-US" altLang="zh-CN" b="0" i="1" smtClean="0">
                              <a:solidFill>
                                <a:srgbClr val="0000FF"/>
                              </a:solidFill>
                              <a:latin typeface="Cambria Math" panose="02040503050406030204" pitchFamily="18" charset="0"/>
                            </a:rPr>
                            <m:t>𝑤</m:t>
                          </m:r>
                        </m:e>
                        <m:sub>
                          <m:r>
                            <a:rPr lang="en-US" altLang="zh-CN" b="0" i="1" smtClean="0">
                              <a:solidFill>
                                <a:srgbClr val="0000FF"/>
                              </a:solidFill>
                              <a:latin typeface="Cambria Math" panose="02040503050406030204" pitchFamily="18" charset="0"/>
                            </a:rPr>
                            <m:t>3</m:t>
                          </m:r>
                        </m:sub>
                      </m:sSub>
                    </m:oMath>
                  </m:oMathPara>
                </a14:m>
                <a:endParaRPr lang="zh-CN" altLang="en-US" i="1"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85" name="文本框 84"/>
              <p:cNvSpPr txBox="1">
                <a:spLocks noRot="1" noChangeAspect="1" noMove="1" noResize="1" noEditPoints="1" noAdjustHandles="1" noChangeArrowheads="1" noChangeShapeType="1" noTextEdit="1"/>
              </p:cNvSpPr>
              <p:nvPr/>
            </p:nvSpPr>
            <p:spPr>
              <a:xfrm>
                <a:off x="6541942" y="5441569"/>
                <a:ext cx="327269" cy="276999"/>
              </a:xfrm>
              <a:prstGeom prst="rect">
                <a:avLst/>
              </a:prstGeom>
              <a:blipFill>
                <a:blip r:embed="rId6"/>
                <a:stretch>
                  <a:fillRect l="-9259" r="-7407" b="-17778"/>
                </a:stretch>
              </a:blipFill>
            </p:spPr>
            <p:txBody>
              <a:bodyPr/>
              <a:lstStyle/>
              <a:p>
                <a:r>
                  <a:rPr lang="zh-CN" altLang="en-US">
                    <a:noFill/>
                  </a:rPr>
                  <a:t> </a:t>
                </a:r>
              </a:p>
            </p:txBody>
          </p:sp>
        </mc:Fallback>
      </mc:AlternateContent>
      <p:sp>
        <p:nvSpPr>
          <p:cNvPr id="67" name="Rectangle 2">
            <a:extLst>
              <a:ext uri="{FF2B5EF4-FFF2-40B4-BE49-F238E27FC236}">
                <a16:creationId xmlns:a16="http://schemas.microsoft.com/office/drawing/2014/main" id="{5D2602A2-84BA-4859-9604-FF237D581555}"/>
              </a:ext>
            </a:extLst>
          </p:cNvPr>
          <p:cNvSpPr>
            <a:spLocks noGrp="1" noChangeArrowheads="1"/>
          </p:cNvSpPr>
          <p:nvPr>
            <p:ph type="title"/>
          </p:nvPr>
        </p:nvSpPr>
        <p:spPr>
          <a:xfrm>
            <a:off x="3968688" y="44624"/>
            <a:ext cx="4254624" cy="1143000"/>
          </a:xfrm>
        </p:spPr>
        <p:txBody>
          <a:bodyPr>
            <a:normAutofit/>
          </a:bodyPr>
          <a:lstStyle/>
          <a:p>
            <a:pPr algn="ctr"/>
            <a:r>
              <a:rPr lang="en-US" altLang="zh-CN" dirty="0" err="1">
                <a:solidFill>
                  <a:srgbClr val="E45327"/>
                </a:solidFill>
              </a:rPr>
              <a:t>调度策略：更多</a:t>
            </a:r>
            <a:endParaRPr lang="en-US" altLang="zh-CN" dirty="0">
              <a:ea typeface="ＭＳ Ｐゴシック" panose="020B0600070205080204" pitchFamily="34" charset="-128"/>
            </a:endParaRPr>
          </a:p>
        </p:txBody>
      </p:sp>
    </p:spTree>
    <p:extLst>
      <p:ext uri="{BB962C8B-B14F-4D97-AF65-F5344CB8AC3E}">
        <p14:creationId xmlns:p14="http://schemas.microsoft.com/office/powerpoint/2010/main" val="35299225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type="body" sz="half" idx="1"/>
          </p:nvPr>
        </p:nvSpPr>
        <p:spPr>
          <a:xfrm>
            <a:off x="1991544" y="2132856"/>
            <a:ext cx="5544615" cy="2368240"/>
          </a:xfrm>
        </p:spPr>
        <p:txBody>
          <a:bodyPr>
            <a:normAutofit/>
          </a:bodyPr>
          <a:lstStyle/>
          <a:p>
            <a:pPr marL="512763" indent="-512763">
              <a:buNone/>
              <a:defRPr/>
            </a:pPr>
            <a:r>
              <a:rPr lang="en-US" dirty="0">
                <a:solidFill>
                  <a:schemeClr val="bg1">
                    <a:lumMod val="75000"/>
                  </a:schemeClr>
                </a:solidFill>
                <a:latin typeface="Microsoft YaHei UI" panose="020B0503020204020204" pitchFamily="34" charset="-122"/>
                <a:ea typeface="Microsoft YaHei UI" panose="020B0503020204020204" pitchFamily="34" charset="-122"/>
              </a:rPr>
              <a:t>4.1 </a:t>
            </a:r>
            <a:r>
              <a:rPr lang="zh-CN" altLang="en-US" dirty="0">
                <a:solidFill>
                  <a:schemeClr val="bg1">
                    <a:lumMod val="75000"/>
                  </a:schemeClr>
                </a:solidFill>
                <a:latin typeface="Microsoft YaHei UI" panose="020B0503020204020204" pitchFamily="34" charset="-122"/>
                <a:ea typeface="Microsoft YaHei UI" panose="020B0503020204020204" pitchFamily="34" charset="-122"/>
              </a:rPr>
              <a:t>网络层概述</a:t>
            </a:r>
            <a:endParaRPr lang="en-US" dirty="0">
              <a:solidFill>
                <a:schemeClr val="bg1">
                  <a:lumMod val="75000"/>
                </a:schemeClr>
              </a:solidFill>
              <a:latin typeface="Microsoft YaHei UI" panose="020B0503020204020204" pitchFamily="34" charset="-122"/>
              <a:ea typeface="Microsoft YaHei UI" panose="020B0503020204020204" pitchFamily="34" charset="-122"/>
            </a:endParaRPr>
          </a:p>
          <a:p>
            <a:pPr marL="512763" indent="-512763">
              <a:buNone/>
              <a:defRPr/>
            </a:pPr>
            <a:r>
              <a:rPr lang="en-US" dirty="0">
                <a:solidFill>
                  <a:schemeClr val="bg1">
                    <a:lumMod val="75000"/>
                  </a:schemeClr>
                </a:solidFill>
                <a:latin typeface="Microsoft YaHei UI" panose="020B0503020204020204" pitchFamily="34" charset="-122"/>
                <a:ea typeface="Microsoft YaHei UI" panose="020B0503020204020204" pitchFamily="34" charset="-122"/>
              </a:rPr>
              <a:t>4.2 </a:t>
            </a:r>
            <a:r>
              <a:rPr lang="zh-CN" altLang="en-US" dirty="0">
                <a:solidFill>
                  <a:schemeClr val="bg1">
                    <a:lumMod val="75000"/>
                  </a:schemeClr>
                </a:solidFill>
                <a:latin typeface="Microsoft YaHei UI" panose="020B0503020204020204" pitchFamily="34" charset="-122"/>
                <a:ea typeface="Microsoft YaHei UI" panose="020B0503020204020204" pitchFamily="34" charset="-122"/>
              </a:rPr>
              <a:t>路由器工作原理</a:t>
            </a:r>
            <a:endParaRPr lang="en-US" dirty="0">
              <a:solidFill>
                <a:schemeClr val="bg1">
                  <a:lumMod val="75000"/>
                </a:schemeClr>
              </a:solidFill>
              <a:latin typeface="Microsoft YaHei UI" panose="020B0503020204020204" pitchFamily="34" charset="-122"/>
              <a:ea typeface="Microsoft YaHei UI" panose="020B0503020204020204" pitchFamily="34" charset="-122"/>
            </a:endParaRPr>
          </a:p>
          <a:p>
            <a:pPr marL="512763" indent="-512763">
              <a:buNone/>
              <a:defRPr/>
            </a:pPr>
            <a:r>
              <a:rPr lang="en-US" dirty="0">
                <a:latin typeface="Microsoft YaHei UI" panose="020B0503020204020204" pitchFamily="34" charset="-122"/>
                <a:ea typeface="Microsoft YaHei UI" panose="020B0503020204020204" pitchFamily="34" charset="-122"/>
              </a:rPr>
              <a:t>4.3 IP: </a:t>
            </a:r>
            <a:r>
              <a:rPr lang="zh-CN" altLang="en-US" dirty="0">
                <a:latin typeface="Microsoft YaHei UI" panose="020B0503020204020204" pitchFamily="34" charset="-122"/>
                <a:ea typeface="Microsoft YaHei UI" panose="020B0503020204020204" pitchFamily="34" charset="-122"/>
              </a:rPr>
              <a:t>网际协议</a:t>
            </a:r>
            <a:endParaRPr lang="en-US" dirty="0">
              <a:latin typeface="Microsoft YaHei UI" panose="020B0503020204020204" pitchFamily="34" charset="-122"/>
              <a:ea typeface="Microsoft YaHei UI" panose="020B0503020204020204" pitchFamily="34" charset="-122"/>
            </a:endParaRPr>
          </a:p>
          <a:p>
            <a:pPr marL="512763" indent="-512763">
              <a:buNone/>
              <a:defRPr/>
            </a:pPr>
            <a:r>
              <a:rPr lang="en-US" altLang="zh-CN" dirty="0">
                <a:latin typeface="Microsoft YaHei UI" panose="020B0503020204020204" pitchFamily="34" charset="-122"/>
                <a:ea typeface="Microsoft YaHei UI" panose="020B0503020204020204" pitchFamily="34" charset="-122"/>
              </a:rPr>
              <a:t>4.4 </a:t>
            </a:r>
            <a:r>
              <a:rPr lang="zh-CN" altLang="en-US" dirty="0">
                <a:latin typeface="Microsoft YaHei UI" panose="020B0503020204020204" pitchFamily="34" charset="-122"/>
                <a:ea typeface="Microsoft YaHei UI" panose="020B0503020204020204" pitchFamily="34" charset="-122"/>
              </a:rPr>
              <a:t>通用转发</a:t>
            </a:r>
            <a:endParaRPr lang="en-US" dirty="0">
              <a:latin typeface="Microsoft YaHei UI" panose="020B0503020204020204" pitchFamily="34" charset="-122"/>
              <a:ea typeface="Microsoft YaHei UI" panose="020B0503020204020204" pitchFamily="34" charset="-122"/>
            </a:endParaRPr>
          </a:p>
        </p:txBody>
      </p:sp>
      <p:sp>
        <p:nvSpPr>
          <p:cNvPr id="8" name="Rectangle 2"/>
          <p:cNvSpPr txBox="1">
            <a:spLocks noChangeArrowheads="1"/>
          </p:cNvSpPr>
          <p:nvPr/>
        </p:nvSpPr>
        <p:spPr>
          <a:xfrm>
            <a:off x="1913756" y="553754"/>
            <a:ext cx="77724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baseline="0">
                <a:solidFill>
                  <a:schemeClr val="accent1"/>
                </a:solidFill>
                <a:latin typeface="Comic Sans MS" panose="030F0702030302020204" pitchFamily="66" charset="0"/>
                <a:ea typeface="微软雅黑" panose="020B0503020204020204" pitchFamily="34" charset="-122"/>
                <a:cs typeface="+mj-cs"/>
              </a:defRPr>
            </a:lvl1pPr>
          </a:lstStyle>
          <a:p>
            <a:r>
              <a:rPr lang="zh-CN" altLang="en-US" dirty="0">
                <a:solidFill>
                  <a:srgbClr val="000099"/>
                </a:solidFill>
                <a:latin typeface="Microsoft YaHei UI" panose="020B0503020204020204" pitchFamily="34" charset="-122"/>
                <a:ea typeface="Microsoft YaHei UI" panose="020B0503020204020204" pitchFamily="34" charset="-122"/>
              </a:rPr>
              <a:t>第四章</a:t>
            </a:r>
            <a:r>
              <a:rPr lang="en-US" altLang="zh-CN" dirty="0">
                <a:solidFill>
                  <a:srgbClr val="000099"/>
                </a:solidFill>
                <a:latin typeface="Microsoft YaHei UI" panose="020B0503020204020204" pitchFamily="34" charset="-122"/>
                <a:ea typeface="Microsoft YaHei UI" panose="020B0503020204020204" pitchFamily="34" charset="-122"/>
              </a:rPr>
              <a:t> </a:t>
            </a:r>
            <a:r>
              <a:rPr lang="zh-CN" altLang="en-US" dirty="0">
                <a:solidFill>
                  <a:srgbClr val="000099"/>
                </a:solidFill>
                <a:latin typeface="Microsoft YaHei UI" panose="020B0503020204020204" pitchFamily="34" charset="-122"/>
                <a:ea typeface="Microsoft YaHei UI" panose="020B0503020204020204" pitchFamily="34" charset="-122"/>
              </a:rPr>
              <a:t>网络层</a:t>
            </a:r>
            <a:endParaRPr lang="en-US" altLang="zh-CN" dirty="0">
              <a:solidFill>
                <a:srgbClr val="000099"/>
              </a:solidFill>
              <a:latin typeface="Microsoft YaHei UI" panose="020B0503020204020204" pitchFamily="34" charset="-122"/>
              <a:ea typeface="Microsoft YaHei UI" panose="020B0503020204020204" pitchFamily="34" charset="-122"/>
            </a:endParaRPr>
          </a:p>
        </p:txBody>
      </p:sp>
      <p:sp>
        <p:nvSpPr>
          <p:cNvPr id="6" name="文本框 5">
            <a:extLst>
              <a:ext uri="{FF2B5EF4-FFF2-40B4-BE49-F238E27FC236}">
                <a16:creationId xmlns:a16="http://schemas.microsoft.com/office/drawing/2014/main" id="{3316EA96-8F5D-4764-AEF7-76561CB8ADA8}"/>
              </a:ext>
            </a:extLst>
          </p:cNvPr>
          <p:cNvSpPr txBox="1"/>
          <p:nvPr/>
        </p:nvSpPr>
        <p:spPr>
          <a:xfrm>
            <a:off x="4079776" y="1340768"/>
            <a:ext cx="3024336" cy="461665"/>
          </a:xfrm>
          <a:prstGeom prst="rect">
            <a:avLst/>
          </a:prstGeom>
          <a:noFill/>
        </p:spPr>
        <p:txBody>
          <a:bodyPr wrap="square" rtlCol="0">
            <a:spAutoFit/>
          </a:bodyPr>
          <a:lstStyle/>
          <a:p>
            <a:r>
              <a:rPr lang="en-US" altLang="zh-CN" sz="2400" b="1" dirty="0">
                <a:solidFill>
                  <a:srgbClr val="000099"/>
                </a:solidFill>
                <a:latin typeface="Microsoft YaHei UI" panose="020B0503020204020204" pitchFamily="34" charset="-122"/>
                <a:ea typeface="Microsoft YaHei UI" panose="020B0503020204020204" pitchFamily="34" charset="-122"/>
              </a:rPr>
              <a:t>- </a:t>
            </a:r>
            <a:r>
              <a:rPr lang="zh-CN" altLang="en-US" sz="2400" b="1" dirty="0">
                <a:solidFill>
                  <a:srgbClr val="000099"/>
                </a:solidFill>
                <a:latin typeface="Microsoft YaHei UI" panose="020B0503020204020204" pitchFamily="34" charset="-122"/>
                <a:ea typeface="Microsoft YaHei UI" panose="020B0503020204020204" pitchFamily="34" charset="-122"/>
              </a:rPr>
              <a:t>数据平面</a:t>
            </a:r>
          </a:p>
        </p:txBody>
      </p:sp>
      <p:sp>
        <p:nvSpPr>
          <p:cNvPr id="7" name="Rectangle 7">
            <a:extLst>
              <a:ext uri="{FF2B5EF4-FFF2-40B4-BE49-F238E27FC236}">
                <a16:creationId xmlns:a16="http://schemas.microsoft.com/office/drawing/2014/main" id="{D2800015-7FF1-4455-A950-45ED82159085}"/>
              </a:ext>
            </a:extLst>
          </p:cNvPr>
          <p:cNvSpPr txBox="1">
            <a:spLocks noChangeArrowheads="1"/>
          </p:cNvSpPr>
          <p:nvPr/>
        </p:nvSpPr>
        <p:spPr>
          <a:xfrm>
            <a:off x="9552384" y="6608006"/>
            <a:ext cx="1944216"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zh-CN" altLang="en-US" sz="1600" dirty="0">
                <a:solidFill>
                  <a:schemeClr val="accent4"/>
                </a:solidFill>
                <a:latin typeface="+mn-ea"/>
                <a:ea typeface="+mn-ea"/>
                <a:cs typeface="Arial" panose="020B0604020202020204" pitchFamily="34" charset="0"/>
              </a:rPr>
              <a:t>网络层</a:t>
            </a:r>
            <a:r>
              <a:rPr lang="en-US" altLang="zh-CN" sz="1600" dirty="0">
                <a:solidFill>
                  <a:schemeClr val="accent4"/>
                </a:solidFill>
                <a:latin typeface="+mn-ea"/>
                <a:ea typeface="+mn-ea"/>
                <a:cs typeface="Arial" panose="020B0604020202020204" pitchFamily="34" charset="0"/>
              </a:rPr>
              <a:t>  </a:t>
            </a:r>
            <a:r>
              <a:rPr lang="en-US" altLang="zh-CN" sz="1600" dirty="0">
                <a:solidFill>
                  <a:srgbClr val="FF0000"/>
                </a:solidFill>
                <a:latin typeface="+mn-ea"/>
                <a:ea typeface="+mn-ea"/>
                <a:cs typeface="Arial" panose="020B0604020202020204" pitchFamily="34" charset="0"/>
              </a:rPr>
              <a:t>- </a:t>
            </a:r>
            <a:r>
              <a:rPr lang="zh-CN" altLang="en-US" sz="1600" dirty="0">
                <a:solidFill>
                  <a:srgbClr val="FF0000"/>
                </a:solidFill>
                <a:latin typeface="+mn-ea"/>
                <a:ea typeface="+mn-ea"/>
                <a:cs typeface="Arial" panose="020B0604020202020204" pitchFamily="34" charset="0"/>
              </a:rPr>
              <a:t>数据平面</a:t>
            </a:r>
            <a:endParaRPr lang="en-US" altLang="zh-CN" sz="1600" dirty="0">
              <a:solidFill>
                <a:srgbClr val="FF0000"/>
              </a:solidFill>
              <a:latin typeface="+mn-ea"/>
              <a:ea typeface="+mn-ea"/>
              <a:cs typeface="Arial" panose="020B0604020202020204" pitchFamily="34" charset="0"/>
            </a:endParaRPr>
          </a:p>
        </p:txBody>
      </p:sp>
    </p:spTree>
    <p:extLst>
      <p:ext uri="{BB962C8B-B14F-4D97-AF65-F5344CB8AC3E}">
        <p14:creationId xmlns:p14="http://schemas.microsoft.com/office/powerpoint/2010/main" val="2060174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type="body" sz="half" idx="1"/>
          </p:nvPr>
        </p:nvSpPr>
        <p:spPr>
          <a:xfrm>
            <a:off x="1991544" y="2204864"/>
            <a:ext cx="5544615" cy="4419920"/>
          </a:xfrm>
        </p:spPr>
        <p:txBody>
          <a:bodyPr>
            <a:normAutofit lnSpcReduction="10000"/>
          </a:bodyPr>
          <a:lstStyle/>
          <a:p>
            <a:pPr marL="512763" indent="-512763">
              <a:buNone/>
              <a:defRPr/>
            </a:pPr>
            <a:r>
              <a:rPr lang="en-US" dirty="0">
                <a:solidFill>
                  <a:schemeClr val="bg1">
                    <a:lumMod val="75000"/>
                  </a:schemeClr>
                </a:solidFill>
              </a:rPr>
              <a:t>4.1 </a:t>
            </a:r>
            <a:r>
              <a:rPr lang="zh-CN" altLang="en-US" dirty="0">
                <a:solidFill>
                  <a:schemeClr val="bg1">
                    <a:lumMod val="75000"/>
                  </a:schemeClr>
                </a:solidFill>
              </a:rPr>
              <a:t>网络层概述</a:t>
            </a:r>
            <a:endParaRPr lang="en-US" dirty="0">
              <a:solidFill>
                <a:schemeClr val="bg1">
                  <a:lumMod val="75000"/>
                </a:schemeClr>
              </a:solidFill>
            </a:endParaRPr>
          </a:p>
          <a:p>
            <a:pPr marL="512763" indent="-512763">
              <a:buNone/>
              <a:defRPr/>
            </a:pPr>
            <a:r>
              <a:rPr lang="en-US" dirty="0">
                <a:solidFill>
                  <a:schemeClr val="bg1">
                    <a:lumMod val="75000"/>
                  </a:schemeClr>
                </a:solidFill>
              </a:rPr>
              <a:t>4.2 </a:t>
            </a:r>
            <a:r>
              <a:rPr lang="zh-CN" altLang="en-US" dirty="0">
                <a:solidFill>
                  <a:schemeClr val="bg1">
                    <a:lumMod val="75000"/>
                  </a:schemeClr>
                </a:solidFill>
              </a:rPr>
              <a:t>路由器工作原理</a:t>
            </a:r>
            <a:endParaRPr lang="en-US" dirty="0">
              <a:solidFill>
                <a:schemeClr val="bg1">
                  <a:lumMod val="75000"/>
                </a:schemeClr>
              </a:solidFill>
            </a:endParaRPr>
          </a:p>
          <a:p>
            <a:pPr marL="512763" indent="-512763">
              <a:buNone/>
              <a:defRPr/>
            </a:pPr>
            <a:r>
              <a:rPr lang="en-US" dirty="0">
                <a:solidFill>
                  <a:srgbClr val="FF0000"/>
                </a:solidFill>
              </a:rPr>
              <a:t>4.3 IP: </a:t>
            </a:r>
            <a:r>
              <a:rPr lang="zh-CN" altLang="en-US" dirty="0">
                <a:solidFill>
                  <a:srgbClr val="FF0000"/>
                </a:solidFill>
              </a:rPr>
              <a:t>网际协议</a:t>
            </a:r>
            <a:endParaRPr lang="en-US" dirty="0">
              <a:solidFill>
                <a:srgbClr val="FF0000"/>
              </a:solidFill>
            </a:endParaRPr>
          </a:p>
          <a:p>
            <a:pPr lvl="1">
              <a:spcAft>
                <a:spcPts val="0"/>
              </a:spcAft>
              <a:buClr>
                <a:srgbClr val="000099"/>
              </a:buClr>
              <a:buSzPct val="85000"/>
              <a:buFont typeface="Wingdings" panose="05000000000000000000" pitchFamily="2" charset="2"/>
              <a:buChar char="v"/>
              <a:defRPr/>
            </a:pPr>
            <a:r>
              <a:rPr lang="zh-CN" altLang="en-US" sz="2600" dirty="0"/>
              <a:t>数据报格式</a:t>
            </a:r>
            <a:endParaRPr lang="en-US" altLang="zh-CN" sz="2600" dirty="0"/>
          </a:p>
          <a:p>
            <a:pPr lvl="1">
              <a:spcAft>
                <a:spcPts val="0"/>
              </a:spcAft>
              <a:buClr>
                <a:srgbClr val="000099"/>
              </a:buClr>
              <a:buSzPct val="85000"/>
              <a:buFont typeface="Wingdings" panose="05000000000000000000" pitchFamily="2" charset="2"/>
              <a:buChar char="v"/>
              <a:defRPr/>
            </a:pPr>
            <a:r>
              <a:rPr lang="zh-CN" altLang="en-US" sz="2600" dirty="0"/>
              <a:t>数据报分片</a:t>
            </a:r>
            <a:endParaRPr lang="en-US" altLang="zh-CN" sz="2600" dirty="0"/>
          </a:p>
          <a:p>
            <a:pPr lvl="1">
              <a:spcAft>
                <a:spcPts val="0"/>
              </a:spcAft>
              <a:buClr>
                <a:srgbClr val="000099"/>
              </a:buClr>
              <a:buSzPct val="85000"/>
              <a:buFont typeface="Wingdings" panose="05000000000000000000" pitchFamily="2" charset="2"/>
              <a:buChar char="v"/>
              <a:defRPr/>
            </a:pPr>
            <a:r>
              <a:rPr lang="en-US" altLang="zh-CN" sz="2600" dirty="0"/>
              <a:t>IPv4 </a:t>
            </a:r>
            <a:r>
              <a:rPr lang="zh-CN" altLang="en-US" sz="2600" dirty="0"/>
              <a:t>寻址</a:t>
            </a:r>
            <a:endParaRPr lang="en-US" altLang="zh-CN" sz="2600" dirty="0"/>
          </a:p>
          <a:p>
            <a:pPr lvl="1">
              <a:spcAft>
                <a:spcPts val="0"/>
              </a:spcAft>
              <a:buClr>
                <a:srgbClr val="000099"/>
              </a:buClr>
              <a:buSzPct val="85000"/>
              <a:buFont typeface="Wingdings" panose="05000000000000000000" pitchFamily="2" charset="2"/>
              <a:buChar char="v"/>
              <a:defRPr/>
            </a:pPr>
            <a:r>
              <a:rPr lang="zh-CN" altLang="en-US" sz="2600" dirty="0"/>
              <a:t>网络地址转换</a:t>
            </a:r>
            <a:endParaRPr lang="en-US" altLang="zh-CN" sz="2600" dirty="0"/>
          </a:p>
          <a:p>
            <a:pPr lvl="1">
              <a:spcAft>
                <a:spcPts val="0"/>
              </a:spcAft>
              <a:buClr>
                <a:srgbClr val="000099"/>
              </a:buClr>
              <a:buSzPct val="85000"/>
              <a:buFont typeface="Wingdings" panose="05000000000000000000" pitchFamily="2" charset="2"/>
              <a:buChar char="v"/>
              <a:defRPr/>
            </a:pPr>
            <a:r>
              <a:rPr lang="en-US" altLang="zh-CN" sz="2600" dirty="0"/>
              <a:t>IPv6</a:t>
            </a:r>
            <a:endParaRPr lang="en-US" altLang="zh-CN" dirty="0">
              <a:solidFill>
                <a:schemeClr val="bg1">
                  <a:lumMod val="65000"/>
                </a:schemeClr>
              </a:solidFill>
            </a:endParaRPr>
          </a:p>
          <a:p>
            <a:pPr marL="512763" indent="-512763">
              <a:buNone/>
              <a:defRPr/>
            </a:pPr>
            <a:r>
              <a:rPr lang="en-US" altLang="zh-CN" dirty="0"/>
              <a:t>4.4 </a:t>
            </a:r>
            <a:r>
              <a:rPr lang="zh-CN" altLang="en-US" dirty="0"/>
              <a:t>通用转发</a:t>
            </a:r>
            <a:endParaRPr lang="en-US" dirty="0"/>
          </a:p>
        </p:txBody>
      </p:sp>
      <p:sp>
        <p:nvSpPr>
          <p:cNvPr id="8" name="Rectangle 2"/>
          <p:cNvSpPr txBox="1">
            <a:spLocks noChangeArrowheads="1"/>
          </p:cNvSpPr>
          <p:nvPr/>
        </p:nvSpPr>
        <p:spPr>
          <a:xfrm>
            <a:off x="1913756" y="553754"/>
            <a:ext cx="77724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baseline="0">
                <a:solidFill>
                  <a:schemeClr val="accent1"/>
                </a:solidFill>
                <a:latin typeface="Comic Sans MS" panose="030F0702030302020204" pitchFamily="66" charset="0"/>
                <a:ea typeface="微软雅黑" panose="020B0503020204020204" pitchFamily="34" charset="-122"/>
                <a:cs typeface="+mj-cs"/>
              </a:defRPr>
            </a:lvl1pPr>
          </a:lstStyle>
          <a:p>
            <a:r>
              <a:rPr lang="zh-CN" altLang="en-US" dirty="0">
                <a:solidFill>
                  <a:srgbClr val="000099"/>
                </a:solidFill>
                <a:latin typeface="Microsoft YaHei UI" panose="020B0503020204020204" pitchFamily="34" charset="-122"/>
                <a:ea typeface="Microsoft YaHei UI" panose="020B0503020204020204" pitchFamily="34" charset="-122"/>
              </a:rPr>
              <a:t>第四章</a:t>
            </a:r>
            <a:r>
              <a:rPr lang="en-US" altLang="zh-CN" dirty="0">
                <a:solidFill>
                  <a:srgbClr val="000099"/>
                </a:solidFill>
                <a:latin typeface="Microsoft YaHei UI" panose="020B0503020204020204" pitchFamily="34" charset="-122"/>
                <a:ea typeface="Microsoft YaHei UI" panose="020B0503020204020204" pitchFamily="34" charset="-122"/>
              </a:rPr>
              <a:t> </a:t>
            </a:r>
            <a:r>
              <a:rPr lang="zh-CN" altLang="en-US" dirty="0">
                <a:solidFill>
                  <a:srgbClr val="000099"/>
                </a:solidFill>
                <a:latin typeface="Microsoft YaHei UI" panose="020B0503020204020204" pitchFamily="34" charset="-122"/>
                <a:ea typeface="Microsoft YaHei UI" panose="020B0503020204020204" pitchFamily="34" charset="-122"/>
              </a:rPr>
              <a:t>网络层</a:t>
            </a:r>
            <a:endParaRPr lang="en-US" altLang="zh-CN" dirty="0">
              <a:solidFill>
                <a:srgbClr val="000099"/>
              </a:solidFill>
              <a:latin typeface="Microsoft YaHei UI" panose="020B0503020204020204" pitchFamily="34" charset="-122"/>
              <a:ea typeface="Microsoft YaHei UI" panose="020B0503020204020204" pitchFamily="34" charset="-122"/>
            </a:endParaRPr>
          </a:p>
        </p:txBody>
      </p:sp>
      <p:sp>
        <p:nvSpPr>
          <p:cNvPr id="6" name="文本框 5">
            <a:extLst>
              <a:ext uri="{FF2B5EF4-FFF2-40B4-BE49-F238E27FC236}">
                <a16:creationId xmlns:a16="http://schemas.microsoft.com/office/drawing/2014/main" id="{77EE9700-D766-4C42-AFE6-C64871862931}"/>
              </a:ext>
            </a:extLst>
          </p:cNvPr>
          <p:cNvSpPr txBox="1"/>
          <p:nvPr/>
        </p:nvSpPr>
        <p:spPr>
          <a:xfrm>
            <a:off x="4079776" y="1340768"/>
            <a:ext cx="3024336" cy="461665"/>
          </a:xfrm>
          <a:prstGeom prst="rect">
            <a:avLst/>
          </a:prstGeom>
          <a:noFill/>
        </p:spPr>
        <p:txBody>
          <a:bodyPr wrap="square" rtlCol="0">
            <a:spAutoFit/>
          </a:bodyPr>
          <a:lstStyle/>
          <a:p>
            <a:r>
              <a:rPr lang="en-US" altLang="zh-CN" sz="2400" b="1" dirty="0">
                <a:solidFill>
                  <a:srgbClr val="000099"/>
                </a:solidFill>
                <a:latin typeface="Microsoft YaHei UI" panose="020B0503020204020204" pitchFamily="34" charset="-122"/>
                <a:ea typeface="Microsoft YaHei UI" panose="020B0503020204020204" pitchFamily="34" charset="-122"/>
              </a:rPr>
              <a:t>- </a:t>
            </a:r>
            <a:r>
              <a:rPr lang="zh-CN" altLang="en-US" sz="2400" b="1" dirty="0">
                <a:solidFill>
                  <a:srgbClr val="000099"/>
                </a:solidFill>
                <a:latin typeface="Microsoft YaHei UI" panose="020B0503020204020204" pitchFamily="34" charset="-122"/>
                <a:ea typeface="Microsoft YaHei UI" panose="020B0503020204020204" pitchFamily="34" charset="-122"/>
              </a:rPr>
              <a:t>数据平面</a:t>
            </a:r>
          </a:p>
        </p:txBody>
      </p:sp>
      <p:sp>
        <p:nvSpPr>
          <p:cNvPr id="7" name="Rectangle 7">
            <a:extLst>
              <a:ext uri="{FF2B5EF4-FFF2-40B4-BE49-F238E27FC236}">
                <a16:creationId xmlns:a16="http://schemas.microsoft.com/office/drawing/2014/main" id="{8CB97CE0-93F7-4EE3-AAEC-8B56D618EC5E}"/>
              </a:ext>
            </a:extLst>
          </p:cNvPr>
          <p:cNvSpPr txBox="1">
            <a:spLocks noChangeArrowheads="1"/>
          </p:cNvSpPr>
          <p:nvPr/>
        </p:nvSpPr>
        <p:spPr>
          <a:xfrm>
            <a:off x="9552384" y="6608006"/>
            <a:ext cx="1944216"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zh-CN" altLang="en-US" sz="1600" dirty="0">
                <a:solidFill>
                  <a:schemeClr val="accent4"/>
                </a:solidFill>
                <a:latin typeface="+mn-ea"/>
                <a:ea typeface="+mn-ea"/>
                <a:cs typeface="Arial" panose="020B0604020202020204" pitchFamily="34" charset="0"/>
              </a:rPr>
              <a:t>网络层</a:t>
            </a:r>
            <a:r>
              <a:rPr lang="en-US" altLang="zh-CN" sz="1600" dirty="0">
                <a:solidFill>
                  <a:schemeClr val="accent4"/>
                </a:solidFill>
                <a:latin typeface="+mn-ea"/>
                <a:ea typeface="+mn-ea"/>
                <a:cs typeface="Arial" panose="020B0604020202020204" pitchFamily="34" charset="0"/>
              </a:rPr>
              <a:t>  </a:t>
            </a:r>
            <a:r>
              <a:rPr lang="en-US" altLang="zh-CN" sz="1600" dirty="0">
                <a:solidFill>
                  <a:srgbClr val="FF0000"/>
                </a:solidFill>
                <a:latin typeface="+mn-ea"/>
                <a:ea typeface="+mn-ea"/>
                <a:cs typeface="Arial" panose="020B0604020202020204" pitchFamily="34" charset="0"/>
              </a:rPr>
              <a:t>- </a:t>
            </a:r>
            <a:r>
              <a:rPr lang="zh-CN" altLang="en-US" sz="1600" dirty="0">
                <a:solidFill>
                  <a:srgbClr val="FF0000"/>
                </a:solidFill>
                <a:latin typeface="+mn-ea"/>
                <a:ea typeface="+mn-ea"/>
                <a:cs typeface="Arial" panose="020B0604020202020204" pitchFamily="34" charset="0"/>
              </a:rPr>
              <a:t>数据平面</a:t>
            </a:r>
            <a:endParaRPr lang="en-US" altLang="zh-CN" sz="1600" dirty="0">
              <a:solidFill>
                <a:srgbClr val="FF0000"/>
              </a:solidFill>
              <a:latin typeface="+mn-ea"/>
              <a:ea typeface="+mn-ea"/>
              <a:cs typeface="Arial" panose="020B0604020202020204" pitchFamily="34" charset="0"/>
            </a:endParaRPr>
          </a:p>
        </p:txBody>
      </p:sp>
    </p:spTree>
    <p:extLst>
      <p:ext uri="{BB962C8B-B14F-4D97-AF65-F5344CB8AC3E}">
        <p14:creationId xmlns:p14="http://schemas.microsoft.com/office/powerpoint/2010/main" val="26474528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type="body" sz="half" idx="1"/>
          </p:nvPr>
        </p:nvSpPr>
        <p:spPr>
          <a:xfrm>
            <a:off x="1991544" y="2204864"/>
            <a:ext cx="5544615" cy="4419920"/>
          </a:xfrm>
        </p:spPr>
        <p:txBody>
          <a:bodyPr>
            <a:normAutofit lnSpcReduction="10000"/>
          </a:bodyPr>
          <a:lstStyle/>
          <a:p>
            <a:pPr marL="512763" indent="-512763">
              <a:buNone/>
              <a:defRPr/>
            </a:pPr>
            <a:r>
              <a:rPr lang="en-US" dirty="0">
                <a:solidFill>
                  <a:schemeClr val="bg1">
                    <a:lumMod val="75000"/>
                  </a:schemeClr>
                </a:solidFill>
              </a:rPr>
              <a:t>4.1 </a:t>
            </a:r>
            <a:r>
              <a:rPr lang="zh-CN" altLang="en-US" dirty="0">
                <a:solidFill>
                  <a:schemeClr val="bg1">
                    <a:lumMod val="75000"/>
                  </a:schemeClr>
                </a:solidFill>
              </a:rPr>
              <a:t>网络层概述</a:t>
            </a:r>
            <a:endParaRPr lang="en-US" dirty="0">
              <a:solidFill>
                <a:schemeClr val="bg1">
                  <a:lumMod val="75000"/>
                </a:schemeClr>
              </a:solidFill>
            </a:endParaRPr>
          </a:p>
          <a:p>
            <a:pPr marL="512763" indent="-512763">
              <a:buNone/>
              <a:defRPr/>
            </a:pPr>
            <a:r>
              <a:rPr lang="en-US" dirty="0">
                <a:solidFill>
                  <a:schemeClr val="bg1">
                    <a:lumMod val="75000"/>
                  </a:schemeClr>
                </a:solidFill>
              </a:rPr>
              <a:t>4.2 </a:t>
            </a:r>
            <a:r>
              <a:rPr lang="zh-CN" altLang="en-US" dirty="0">
                <a:solidFill>
                  <a:schemeClr val="bg1">
                    <a:lumMod val="75000"/>
                  </a:schemeClr>
                </a:solidFill>
              </a:rPr>
              <a:t>路由器工作原理</a:t>
            </a:r>
            <a:endParaRPr lang="en-US" dirty="0">
              <a:solidFill>
                <a:schemeClr val="bg1">
                  <a:lumMod val="75000"/>
                </a:schemeClr>
              </a:solidFill>
            </a:endParaRPr>
          </a:p>
          <a:p>
            <a:pPr marL="512763" indent="-512763">
              <a:buNone/>
              <a:defRPr/>
            </a:pPr>
            <a:r>
              <a:rPr lang="en-US" dirty="0">
                <a:solidFill>
                  <a:srgbClr val="FF0000"/>
                </a:solidFill>
              </a:rPr>
              <a:t>4.3 IP: </a:t>
            </a:r>
            <a:r>
              <a:rPr lang="zh-CN" altLang="en-US" dirty="0">
                <a:solidFill>
                  <a:srgbClr val="FF0000"/>
                </a:solidFill>
              </a:rPr>
              <a:t>网际协议</a:t>
            </a:r>
            <a:endParaRPr lang="en-US" dirty="0">
              <a:solidFill>
                <a:srgbClr val="FF0000"/>
              </a:solidFill>
            </a:endParaRPr>
          </a:p>
          <a:p>
            <a:pPr lvl="1">
              <a:spcAft>
                <a:spcPts val="0"/>
              </a:spcAft>
              <a:buClr>
                <a:srgbClr val="000099"/>
              </a:buClr>
              <a:buSzPct val="85000"/>
              <a:buFont typeface="Wingdings" panose="05000000000000000000" pitchFamily="2" charset="2"/>
              <a:buChar char="v"/>
              <a:defRPr/>
            </a:pPr>
            <a:r>
              <a:rPr lang="zh-CN" altLang="en-US" sz="2600" dirty="0">
                <a:solidFill>
                  <a:srgbClr val="FF0000"/>
                </a:solidFill>
              </a:rPr>
              <a:t>数据报格式</a:t>
            </a:r>
            <a:endParaRPr lang="en-US" altLang="zh-CN" sz="2600" dirty="0">
              <a:solidFill>
                <a:srgbClr val="FF0000"/>
              </a:solidFill>
            </a:endParaRPr>
          </a:p>
          <a:p>
            <a:pPr lvl="1">
              <a:spcAft>
                <a:spcPts val="0"/>
              </a:spcAft>
              <a:buClr>
                <a:srgbClr val="000099"/>
              </a:buClr>
              <a:buSzPct val="85000"/>
              <a:buFont typeface="Wingdings" panose="05000000000000000000" pitchFamily="2" charset="2"/>
              <a:buChar char="v"/>
              <a:defRPr/>
            </a:pPr>
            <a:r>
              <a:rPr lang="zh-CN" altLang="en-US" sz="2600" dirty="0"/>
              <a:t>数据报分片</a:t>
            </a:r>
            <a:endParaRPr lang="en-US" altLang="zh-CN" sz="2600" dirty="0"/>
          </a:p>
          <a:p>
            <a:pPr lvl="1">
              <a:spcAft>
                <a:spcPts val="0"/>
              </a:spcAft>
              <a:buClr>
                <a:srgbClr val="000099"/>
              </a:buClr>
              <a:buSzPct val="85000"/>
              <a:buFont typeface="Wingdings" panose="05000000000000000000" pitchFamily="2" charset="2"/>
              <a:buChar char="v"/>
              <a:defRPr/>
            </a:pPr>
            <a:r>
              <a:rPr lang="en-US" altLang="zh-CN" sz="2600" dirty="0"/>
              <a:t>IPv4 </a:t>
            </a:r>
            <a:r>
              <a:rPr lang="zh-CN" altLang="en-US" sz="2600" dirty="0"/>
              <a:t>寻址</a:t>
            </a:r>
            <a:endParaRPr lang="en-US" altLang="zh-CN" sz="2600" dirty="0"/>
          </a:p>
          <a:p>
            <a:pPr lvl="1">
              <a:spcAft>
                <a:spcPts val="0"/>
              </a:spcAft>
              <a:buClr>
                <a:srgbClr val="000099"/>
              </a:buClr>
              <a:buSzPct val="85000"/>
              <a:buFont typeface="Wingdings" panose="05000000000000000000" pitchFamily="2" charset="2"/>
              <a:buChar char="v"/>
              <a:defRPr/>
            </a:pPr>
            <a:r>
              <a:rPr lang="zh-CN" altLang="en-US" sz="2600" dirty="0"/>
              <a:t>网络地址转换</a:t>
            </a:r>
            <a:endParaRPr lang="en-US" altLang="zh-CN" sz="2600" dirty="0"/>
          </a:p>
          <a:p>
            <a:pPr lvl="1">
              <a:spcAft>
                <a:spcPts val="0"/>
              </a:spcAft>
              <a:buClr>
                <a:srgbClr val="000099"/>
              </a:buClr>
              <a:buSzPct val="85000"/>
              <a:buFont typeface="Wingdings" panose="05000000000000000000" pitchFamily="2" charset="2"/>
              <a:buChar char="v"/>
              <a:defRPr/>
            </a:pPr>
            <a:r>
              <a:rPr lang="en-US" altLang="zh-CN" sz="2600" dirty="0"/>
              <a:t>IPv6</a:t>
            </a:r>
            <a:endParaRPr lang="en-US" altLang="zh-CN" dirty="0">
              <a:solidFill>
                <a:schemeClr val="bg1">
                  <a:lumMod val="65000"/>
                </a:schemeClr>
              </a:solidFill>
            </a:endParaRPr>
          </a:p>
          <a:p>
            <a:pPr marL="512763" indent="-512763">
              <a:buNone/>
              <a:defRPr/>
            </a:pPr>
            <a:r>
              <a:rPr lang="en-US" altLang="zh-CN" dirty="0"/>
              <a:t>4.4 </a:t>
            </a:r>
            <a:r>
              <a:rPr lang="zh-CN" altLang="en-US" dirty="0"/>
              <a:t>通用转发</a:t>
            </a:r>
            <a:endParaRPr lang="en-US" dirty="0"/>
          </a:p>
        </p:txBody>
      </p:sp>
      <p:sp>
        <p:nvSpPr>
          <p:cNvPr id="8" name="Rectangle 2"/>
          <p:cNvSpPr txBox="1">
            <a:spLocks noChangeArrowheads="1"/>
          </p:cNvSpPr>
          <p:nvPr/>
        </p:nvSpPr>
        <p:spPr>
          <a:xfrm>
            <a:off x="1913756" y="553754"/>
            <a:ext cx="77724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baseline="0">
                <a:solidFill>
                  <a:schemeClr val="accent1"/>
                </a:solidFill>
                <a:latin typeface="Comic Sans MS" panose="030F0702030302020204" pitchFamily="66" charset="0"/>
                <a:ea typeface="微软雅黑" panose="020B0503020204020204" pitchFamily="34" charset="-122"/>
                <a:cs typeface="+mj-cs"/>
              </a:defRPr>
            </a:lvl1pPr>
          </a:lstStyle>
          <a:p>
            <a:r>
              <a:rPr lang="zh-CN" altLang="en-US" dirty="0">
                <a:solidFill>
                  <a:srgbClr val="000099"/>
                </a:solidFill>
                <a:latin typeface="Microsoft YaHei UI" panose="020B0503020204020204" pitchFamily="34" charset="-122"/>
                <a:ea typeface="Microsoft YaHei UI" panose="020B0503020204020204" pitchFamily="34" charset="-122"/>
              </a:rPr>
              <a:t>第四章</a:t>
            </a:r>
            <a:r>
              <a:rPr lang="en-US" altLang="zh-CN" dirty="0">
                <a:solidFill>
                  <a:srgbClr val="000099"/>
                </a:solidFill>
                <a:latin typeface="Microsoft YaHei UI" panose="020B0503020204020204" pitchFamily="34" charset="-122"/>
                <a:ea typeface="Microsoft YaHei UI" panose="020B0503020204020204" pitchFamily="34" charset="-122"/>
              </a:rPr>
              <a:t> </a:t>
            </a:r>
            <a:r>
              <a:rPr lang="zh-CN" altLang="en-US" dirty="0">
                <a:solidFill>
                  <a:srgbClr val="000099"/>
                </a:solidFill>
                <a:latin typeface="Microsoft YaHei UI" panose="020B0503020204020204" pitchFamily="34" charset="-122"/>
                <a:ea typeface="Microsoft YaHei UI" panose="020B0503020204020204" pitchFamily="34" charset="-122"/>
              </a:rPr>
              <a:t>网络层</a:t>
            </a:r>
            <a:endParaRPr lang="en-US" altLang="zh-CN" dirty="0">
              <a:solidFill>
                <a:srgbClr val="000099"/>
              </a:solidFill>
              <a:latin typeface="Microsoft YaHei UI" panose="020B0503020204020204" pitchFamily="34" charset="-122"/>
              <a:ea typeface="Microsoft YaHei UI" panose="020B0503020204020204" pitchFamily="34" charset="-122"/>
            </a:endParaRPr>
          </a:p>
        </p:txBody>
      </p:sp>
      <p:sp>
        <p:nvSpPr>
          <p:cNvPr id="6" name="文本框 5">
            <a:extLst>
              <a:ext uri="{FF2B5EF4-FFF2-40B4-BE49-F238E27FC236}">
                <a16:creationId xmlns:a16="http://schemas.microsoft.com/office/drawing/2014/main" id="{77EE9700-D766-4C42-AFE6-C64871862931}"/>
              </a:ext>
            </a:extLst>
          </p:cNvPr>
          <p:cNvSpPr txBox="1"/>
          <p:nvPr/>
        </p:nvSpPr>
        <p:spPr>
          <a:xfrm>
            <a:off x="4079776" y="1340768"/>
            <a:ext cx="3024336" cy="461665"/>
          </a:xfrm>
          <a:prstGeom prst="rect">
            <a:avLst/>
          </a:prstGeom>
          <a:noFill/>
        </p:spPr>
        <p:txBody>
          <a:bodyPr wrap="square" rtlCol="0">
            <a:spAutoFit/>
          </a:bodyPr>
          <a:lstStyle/>
          <a:p>
            <a:r>
              <a:rPr lang="en-US" altLang="zh-CN" sz="2400" b="1" dirty="0">
                <a:solidFill>
                  <a:srgbClr val="000099"/>
                </a:solidFill>
                <a:latin typeface="Microsoft YaHei UI" panose="020B0503020204020204" pitchFamily="34" charset="-122"/>
                <a:ea typeface="Microsoft YaHei UI" panose="020B0503020204020204" pitchFamily="34" charset="-122"/>
              </a:rPr>
              <a:t>- </a:t>
            </a:r>
            <a:r>
              <a:rPr lang="zh-CN" altLang="en-US" sz="2400" b="1" dirty="0">
                <a:solidFill>
                  <a:srgbClr val="000099"/>
                </a:solidFill>
                <a:latin typeface="Microsoft YaHei UI" panose="020B0503020204020204" pitchFamily="34" charset="-122"/>
                <a:ea typeface="Microsoft YaHei UI" panose="020B0503020204020204" pitchFamily="34" charset="-122"/>
              </a:rPr>
              <a:t>数据平面</a:t>
            </a:r>
          </a:p>
        </p:txBody>
      </p:sp>
      <p:sp>
        <p:nvSpPr>
          <p:cNvPr id="7" name="Rectangle 7">
            <a:extLst>
              <a:ext uri="{FF2B5EF4-FFF2-40B4-BE49-F238E27FC236}">
                <a16:creationId xmlns:a16="http://schemas.microsoft.com/office/drawing/2014/main" id="{980898BE-0F7F-4639-BBAF-239FB96283DE}"/>
              </a:ext>
            </a:extLst>
          </p:cNvPr>
          <p:cNvSpPr txBox="1">
            <a:spLocks noChangeArrowheads="1"/>
          </p:cNvSpPr>
          <p:nvPr/>
        </p:nvSpPr>
        <p:spPr>
          <a:xfrm>
            <a:off x="9552384" y="6608006"/>
            <a:ext cx="1944216"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zh-CN" altLang="en-US" sz="1600" dirty="0">
                <a:solidFill>
                  <a:schemeClr val="accent4"/>
                </a:solidFill>
                <a:latin typeface="+mn-ea"/>
                <a:ea typeface="+mn-ea"/>
                <a:cs typeface="Arial" panose="020B0604020202020204" pitchFamily="34" charset="0"/>
              </a:rPr>
              <a:t>网络层</a:t>
            </a:r>
            <a:r>
              <a:rPr lang="en-US" altLang="zh-CN" sz="1600" dirty="0">
                <a:solidFill>
                  <a:schemeClr val="accent4"/>
                </a:solidFill>
                <a:latin typeface="+mn-ea"/>
                <a:ea typeface="+mn-ea"/>
                <a:cs typeface="Arial" panose="020B0604020202020204" pitchFamily="34" charset="0"/>
              </a:rPr>
              <a:t>  </a:t>
            </a:r>
            <a:r>
              <a:rPr lang="en-US" altLang="zh-CN" sz="1600" dirty="0">
                <a:solidFill>
                  <a:srgbClr val="FF0000"/>
                </a:solidFill>
                <a:latin typeface="+mn-ea"/>
                <a:ea typeface="+mn-ea"/>
                <a:cs typeface="Arial" panose="020B0604020202020204" pitchFamily="34" charset="0"/>
              </a:rPr>
              <a:t>- </a:t>
            </a:r>
            <a:r>
              <a:rPr lang="zh-CN" altLang="en-US" sz="1600" dirty="0">
                <a:solidFill>
                  <a:srgbClr val="FF0000"/>
                </a:solidFill>
                <a:latin typeface="+mn-ea"/>
                <a:ea typeface="+mn-ea"/>
                <a:cs typeface="Arial" panose="020B0604020202020204" pitchFamily="34" charset="0"/>
              </a:rPr>
              <a:t>数据平面</a:t>
            </a:r>
            <a:endParaRPr lang="en-US" altLang="zh-CN" sz="1600" dirty="0">
              <a:solidFill>
                <a:srgbClr val="FF0000"/>
              </a:solidFill>
              <a:latin typeface="+mn-ea"/>
              <a:ea typeface="+mn-ea"/>
              <a:cs typeface="Arial" panose="020B0604020202020204" pitchFamily="34" charset="0"/>
            </a:endParaRPr>
          </a:p>
        </p:txBody>
      </p:sp>
    </p:spTree>
    <p:extLst>
      <p:ext uri="{BB962C8B-B14F-4D97-AF65-F5344CB8AC3E}">
        <p14:creationId xmlns:p14="http://schemas.microsoft.com/office/powerpoint/2010/main" val="36575538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233302" y="1665788"/>
            <a:ext cx="854023" cy="400350"/>
          </a:xfrm>
          <a:prstGeom prst="rect">
            <a:avLst/>
          </a:prstGeom>
          <a:gradFill>
            <a:gsLst>
              <a:gs pos="0">
                <a:srgbClr val="7B32B2"/>
              </a:gs>
              <a:gs pos="100000">
                <a:srgbClr val="401A5D"/>
              </a:gs>
            </a:gsLst>
            <a:lin ang="5400000" scaled="0"/>
          </a:gradFill>
          <a:ln w="12700" cap="flat" cmpd="sng" algn="ctr">
            <a:solidFill>
              <a:srgbClr val="002060"/>
            </a:solidFill>
            <a:prstDash val="solid"/>
            <a:round/>
            <a:headEnd type="none" w="med" len="med"/>
            <a:tailEnd type="none" w="med" len="med"/>
          </a:ln>
        </p:spPr>
        <p:txBody>
          <a:bodyPr vert="horz" wrap="square" lIns="0" tIns="0" rIns="0" bIns="0" numCol="1" anchor="ctr" anchorCtr="0" compatLnSpc="1"/>
          <a:lstStyle/>
          <a:p>
            <a:pPr algn="ctr" defTabSz="1218804" eaLnBrk="0" fontAlgn="base" hangingPunct="0">
              <a:spcBef>
                <a:spcPct val="0"/>
              </a:spcBef>
              <a:spcAft>
                <a:spcPct val="0"/>
              </a:spcAft>
            </a:pPr>
            <a:r>
              <a:rPr lang="en-US" altLang="zh-CN" sz="1599">
                <a:solidFill>
                  <a:srgbClr val="FFFF00"/>
                </a:solidFill>
                <a:latin typeface="Arial" panose="020B0604020202020204" pitchFamily="34" charset="0"/>
                <a:ea typeface="微软雅黑" panose="020B0502040204020203" pitchFamily="34" charset="-122"/>
              </a:rPr>
              <a:t>TELNET</a:t>
            </a:r>
          </a:p>
        </p:txBody>
      </p:sp>
      <p:sp>
        <p:nvSpPr>
          <p:cNvPr id="4" name="矩形 3"/>
          <p:cNvSpPr/>
          <p:nvPr/>
        </p:nvSpPr>
        <p:spPr>
          <a:xfrm>
            <a:off x="2102448" y="1665788"/>
            <a:ext cx="854023" cy="400350"/>
          </a:xfrm>
          <a:prstGeom prst="rect">
            <a:avLst/>
          </a:prstGeom>
          <a:gradFill>
            <a:gsLst>
              <a:gs pos="0">
                <a:srgbClr val="7B32B2"/>
              </a:gs>
              <a:gs pos="100000">
                <a:srgbClr val="401A5D"/>
              </a:gs>
            </a:gsLst>
            <a:lin ang="5400000" scaled="0"/>
          </a:gradFill>
          <a:ln w="12700" cap="flat" cmpd="sng" algn="ctr">
            <a:solidFill>
              <a:srgbClr val="002060"/>
            </a:solidFill>
            <a:prstDash val="solid"/>
            <a:round/>
            <a:headEnd type="none" w="med" len="med"/>
            <a:tailEnd type="none" w="med" len="med"/>
          </a:ln>
        </p:spPr>
        <p:txBody>
          <a:bodyPr vert="horz" wrap="square" lIns="0" tIns="0" rIns="0" bIns="0" numCol="1" anchor="ctr" anchorCtr="0" compatLnSpc="1"/>
          <a:lstStyle/>
          <a:p>
            <a:pPr algn="ctr" defTabSz="1218804" eaLnBrk="0" fontAlgn="base" hangingPunct="0">
              <a:spcBef>
                <a:spcPct val="0"/>
              </a:spcBef>
              <a:spcAft>
                <a:spcPct val="0"/>
              </a:spcAft>
            </a:pPr>
            <a:r>
              <a:rPr lang="en-US" altLang="zh-CN" sz="1599">
                <a:solidFill>
                  <a:srgbClr val="FFFF00"/>
                </a:solidFill>
                <a:latin typeface="Arial" panose="020B0604020202020204" pitchFamily="34" charset="0"/>
                <a:ea typeface="微软雅黑" panose="020B0502040204020203" pitchFamily="34" charset="-122"/>
              </a:rPr>
              <a:t>HTTP</a:t>
            </a:r>
          </a:p>
        </p:txBody>
      </p:sp>
      <p:sp>
        <p:nvSpPr>
          <p:cNvPr id="5" name="矩形 4"/>
          <p:cNvSpPr/>
          <p:nvPr/>
        </p:nvSpPr>
        <p:spPr>
          <a:xfrm>
            <a:off x="3142680" y="1665788"/>
            <a:ext cx="854023" cy="400350"/>
          </a:xfrm>
          <a:prstGeom prst="rect">
            <a:avLst/>
          </a:prstGeom>
          <a:gradFill>
            <a:gsLst>
              <a:gs pos="0">
                <a:srgbClr val="7B32B2"/>
              </a:gs>
              <a:gs pos="100000">
                <a:srgbClr val="401A5D"/>
              </a:gs>
            </a:gsLst>
            <a:lin ang="5400000" scaled="0"/>
          </a:gradFill>
          <a:ln w="12700" cap="flat" cmpd="sng" algn="ctr">
            <a:solidFill>
              <a:srgbClr val="002060"/>
            </a:solidFill>
            <a:prstDash val="solid"/>
            <a:round/>
            <a:headEnd type="none" w="med" len="med"/>
            <a:tailEnd type="none" w="med" len="med"/>
          </a:ln>
        </p:spPr>
        <p:txBody>
          <a:bodyPr vert="horz" wrap="square" lIns="0" tIns="0" rIns="0" bIns="0" numCol="1" anchor="ctr" anchorCtr="0" compatLnSpc="1"/>
          <a:lstStyle/>
          <a:p>
            <a:pPr algn="ctr" defTabSz="1218804" eaLnBrk="0" fontAlgn="base" hangingPunct="0">
              <a:spcBef>
                <a:spcPct val="0"/>
              </a:spcBef>
              <a:spcAft>
                <a:spcPct val="0"/>
              </a:spcAft>
            </a:pPr>
            <a:r>
              <a:rPr lang="en-US" altLang="zh-CN" sz="1599">
                <a:solidFill>
                  <a:srgbClr val="FFFF00"/>
                </a:solidFill>
                <a:latin typeface="Arial" panose="020B0604020202020204" pitchFamily="34" charset="0"/>
                <a:ea typeface="微软雅黑" panose="020B0502040204020203" pitchFamily="34" charset="-122"/>
              </a:rPr>
              <a:t>FTP</a:t>
            </a:r>
          </a:p>
        </p:txBody>
      </p:sp>
      <p:sp>
        <p:nvSpPr>
          <p:cNvPr id="6" name="矩形 5"/>
          <p:cNvSpPr/>
          <p:nvPr/>
        </p:nvSpPr>
        <p:spPr>
          <a:xfrm>
            <a:off x="4182912" y="1665788"/>
            <a:ext cx="854023" cy="400350"/>
          </a:xfrm>
          <a:prstGeom prst="rect">
            <a:avLst/>
          </a:prstGeom>
          <a:gradFill>
            <a:gsLst>
              <a:gs pos="0">
                <a:srgbClr val="7B32B2"/>
              </a:gs>
              <a:gs pos="100000">
                <a:srgbClr val="401A5D"/>
              </a:gs>
            </a:gsLst>
            <a:lin ang="5400000" scaled="0"/>
          </a:gradFill>
          <a:ln w="12700" cap="flat" cmpd="sng" algn="ctr">
            <a:solidFill>
              <a:srgbClr val="002060"/>
            </a:solidFill>
            <a:prstDash val="solid"/>
            <a:round/>
            <a:headEnd type="none" w="med" len="med"/>
            <a:tailEnd type="none" w="med" len="med"/>
          </a:ln>
        </p:spPr>
        <p:txBody>
          <a:bodyPr vert="horz" wrap="square" lIns="0" tIns="0" rIns="0" bIns="0" numCol="1" anchor="ctr" anchorCtr="0" compatLnSpc="1"/>
          <a:lstStyle/>
          <a:p>
            <a:pPr algn="ctr" defTabSz="1218804" eaLnBrk="0" fontAlgn="base" hangingPunct="0">
              <a:spcBef>
                <a:spcPct val="0"/>
              </a:spcBef>
              <a:spcAft>
                <a:spcPct val="0"/>
              </a:spcAft>
            </a:pPr>
            <a:r>
              <a:rPr lang="en-US" altLang="zh-CN" sz="1599">
                <a:solidFill>
                  <a:srgbClr val="FFFF00"/>
                </a:solidFill>
                <a:latin typeface="Arial" panose="020B0604020202020204" pitchFamily="34" charset="0"/>
                <a:ea typeface="微软雅黑" panose="020B0502040204020203" pitchFamily="34" charset="-122"/>
              </a:rPr>
              <a:t>SMTP</a:t>
            </a:r>
          </a:p>
        </p:txBody>
      </p:sp>
      <p:sp>
        <p:nvSpPr>
          <p:cNvPr id="7" name="矩形 6"/>
          <p:cNvSpPr/>
          <p:nvPr/>
        </p:nvSpPr>
        <p:spPr>
          <a:xfrm>
            <a:off x="6283691" y="1665788"/>
            <a:ext cx="854023" cy="400350"/>
          </a:xfrm>
          <a:prstGeom prst="rect">
            <a:avLst/>
          </a:prstGeom>
          <a:gradFill>
            <a:gsLst>
              <a:gs pos="0">
                <a:srgbClr val="7B32B2"/>
              </a:gs>
              <a:gs pos="100000">
                <a:srgbClr val="401A5D"/>
              </a:gs>
            </a:gsLst>
            <a:lin ang="5400000" scaled="0"/>
          </a:gradFill>
          <a:ln w="12700" cap="flat" cmpd="sng" algn="ctr">
            <a:solidFill>
              <a:srgbClr val="002060"/>
            </a:solidFill>
            <a:prstDash val="solid"/>
            <a:round/>
            <a:headEnd type="none" w="med" len="med"/>
            <a:tailEnd type="none" w="med" len="med"/>
          </a:ln>
        </p:spPr>
        <p:txBody>
          <a:bodyPr vert="horz" wrap="square" lIns="0" tIns="0" rIns="0" bIns="0" numCol="1" anchor="ctr" anchorCtr="0" compatLnSpc="1"/>
          <a:lstStyle/>
          <a:p>
            <a:pPr algn="ctr" defTabSz="1218804" eaLnBrk="0" fontAlgn="base" hangingPunct="0">
              <a:spcBef>
                <a:spcPct val="0"/>
              </a:spcBef>
              <a:spcAft>
                <a:spcPct val="0"/>
              </a:spcAft>
            </a:pPr>
            <a:r>
              <a:rPr lang="en-US" altLang="zh-CN" sz="1599">
                <a:solidFill>
                  <a:srgbClr val="FFFF00"/>
                </a:solidFill>
                <a:latin typeface="Arial" panose="020B0604020202020204" pitchFamily="34" charset="0"/>
                <a:ea typeface="微软雅黑" panose="020B0502040204020203" pitchFamily="34" charset="-122"/>
              </a:rPr>
              <a:t>DNS</a:t>
            </a:r>
          </a:p>
        </p:txBody>
      </p:sp>
      <p:sp>
        <p:nvSpPr>
          <p:cNvPr id="8" name="矩形 7"/>
          <p:cNvSpPr/>
          <p:nvPr/>
        </p:nvSpPr>
        <p:spPr>
          <a:xfrm>
            <a:off x="7326462" y="1665788"/>
            <a:ext cx="854023" cy="400350"/>
          </a:xfrm>
          <a:prstGeom prst="rect">
            <a:avLst/>
          </a:prstGeom>
          <a:gradFill>
            <a:gsLst>
              <a:gs pos="0">
                <a:srgbClr val="7B32B2"/>
              </a:gs>
              <a:gs pos="100000">
                <a:srgbClr val="401A5D"/>
              </a:gs>
            </a:gsLst>
            <a:lin ang="5400000" scaled="0"/>
          </a:gradFill>
          <a:ln w="12700" cap="flat" cmpd="sng" algn="ctr">
            <a:solidFill>
              <a:srgbClr val="002060"/>
            </a:solidFill>
            <a:prstDash val="solid"/>
            <a:round/>
            <a:headEnd type="none" w="med" len="med"/>
            <a:tailEnd type="none" w="med" len="med"/>
          </a:ln>
        </p:spPr>
        <p:txBody>
          <a:bodyPr vert="horz" wrap="square" lIns="0" tIns="0" rIns="0" bIns="0" numCol="1" anchor="ctr" anchorCtr="0" compatLnSpc="1"/>
          <a:lstStyle/>
          <a:p>
            <a:pPr algn="ctr" defTabSz="1218804" eaLnBrk="0" fontAlgn="base" hangingPunct="0">
              <a:spcBef>
                <a:spcPct val="0"/>
              </a:spcBef>
              <a:spcAft>
                <a:spcPct val="0"/>
              </a:spcAft>
            </a:pPr>
            <a:r>
              <a:rPr lang="en-US" altLang="zh-CN" sz="1599">
                <a:solidFill>
                  <a:srgbClr val="FFFF00"/>
                </a:solidFill>
                <a:latin typeface="Arial" panose="020B0604020202020204" pitchFamily="34" charset="0"/>
                <a:ea typeface="微软雅黑" panose="020B0502040204020203" pitchFamily="34" charset="-122"/>
              </a:rPr>
              <a:t>RIP</a:t>
            </a:r>
          </a:p>
        </p:txBody>
      </p:sp>
      <p:sp>
        <p:nvSpPr>
          <p:cNvPr id="9" name="矩形 8"/>
          <p:cNvSpPr/>
          <p:nvPr/>
        </p:nvSpPr>
        <p:spPr>
          <a:xfrm>
            <a:off x="8370080" y="1665788"/>
            <a:ext cx="854023" cy="400350"/>
          </a:xfrm>
          <a:prstGeom prst="rect">
            <a:avLst/>
          </a:prstGeom>
          <a:gradFill>
            <a:gsLst>
              <a:gs pos="0">
                <a:srgbClr val="7B32B2"/>
              </a:gs>
              <a:gs pos="100000">
                <a:srgbClr val="401A5D"/>
              </a:gs>
            </a:gsLst>
            <a:lin ang="5400000" scaled="0"/>
          </a:gradFill>
          <a:ln w="12700" cap="flat" cmpd="sng" algn="ctr">
            <a:solidFill>
              <a:srgbClr val="002060"/>
            </a:solidFill>
            <a:prstDash val="solid"/>
            <a:round/>
            <a:headEnd type="none" w="med" len="med"/>
            <a:tailEnd type="none" w="med" len="med"/>
          </a:ln>
        </p:spPr>
        <p:txBody>
          <a:bodyPr vert="horz" wrap="square" lIns="0" tIns="0" rIns="0" bIns="0" numCol="1" anchor="ctr" anchorCtr="0" compatLnSpc="1"/>
          <a:lstStyle/>
          <a:p>
            <a:pPr algn="ctr" defTabSz="1218804" eaLnBrk="0" fontAlgn="base" hangingPunct="0">
              <a:spcBef>
                <a:spcPct val="0"/>
              </a:spcBef>
              <a:spcAft>
                <a:spcPct val="0"/>
              </a:spcAft>
            </a:pPr>
            <a:r>
              <a:rPr lang="en-US" altLang="zh-CN" sz="1599">
                <a:solidFill>
                  <a:srgbClr val="FFFF00"/>
                </a:solidFill>
                <a:latin typeface="Arial" panose="020B0604020202020204" pitchFamily="34" charset="0"/>
                <a:ea typeface="微软雅黑" panose="020B0502040204020203" pitchFamily="34" charset="-122"/>
              </a:rPr>
              <a:t>SNMP</a:t>
            </a:r>
          </a:p>
        </p:txBody>
      </p:sp>
      <p:sp>
        <p:nvSpPr>
          <p:cNvPr id="10" name="矩形 9"/>
          <p:cNvSpPr/>
          <p:nvPr/>
        </p:nvSpPr>
        <p:spPr>
          <a:xfrm>
            <a:off x="9413698" y="1665788"/>
            <a:ext cx="854023" cy="400350"/>
          </a:xfrm>
          <a:prstGeom prst="rect">
            <a:avLst/>
          </a:prstGeom>
          <a:gradFill>
            <a:gsLst>
              <a:gs pos="0">
                <a:srgbClr val="7B32B2"/>
              </a:gs>
              <a:gs pos="100000">
                <a:srgbClr val="401A5D"/>
              </a:gs>
            </a:gsLst>
            <a:lin ang="5400000" scaled="0"/>
          </a:gradFill>
          <a:ln w="12700" cap="flat" cmpd="sng" algn="ctr">
            <a:solidFill>
              <a:srgbClr val="002060"/>
            </a:solidFill>
            <a:prstDash val="solid"/>
            <a:round/>
            <a:headEnd type="none" w="med" len="med"/>
            <a:tailEnd type="none" w="med" len="med"/>
          </a:ln>
        </p:spPr>
        <p:txBody>
          <a:bodyPr vert="horz" wrap="square" lIns="0" tIns="0" rIns="0" bIns="0" numCol="1" anchor="ctr" anchorCtr="0" compatLnSpc="1"/>
          <a:lstStyle/>
          <a:p>
            <a:pPr algn="ctr" defTabSz="1218804" eaLnBrk="0" fontAlgn="base" hangingPunct="0">
              <a:spcBef>
                <a:spcPct val="0"/>
              </a:spcBef>
              <a:spcAft>
                <a:spcPct val="0"/>
              </a:spcAft>
            </a:pPr>
            <a:r>
              <a:rPr lang="en-US" altLang="zh-CN" sz="1599">
                <a:solidFill>
                  <a:srgbClr val="FFFF00"/>
                </a:solidFill>
                <a:latin typeface="Arial" panose="020B0604020202020204" pitchFamily="34" charset="0"/>
                <a:ea typeface="微软雅黑" panose="020B0502040204020203" pitchFamily="34" charset="-122"/>
              </a:rPr>
              <a:t>DHCP</a:t>
            </a:r>
          </a:p>
        </p:txBody>
      </p:sp>
      <p:sp>
        <p:nvSpPr>
          <p:cNvPr id="11" name="矩形 10"/>
          <p:cNvSpPr/>
          <p:nvPr/>
        </p:nvSpPr>
        <p:spPr>
          <a:xfrm>
            <a:off x="4182912" y="3086903"/>
            <a:ext cx="854023" cy="400350"/>
          </a:xfrm>
          <a:prstGeom prst="rect">
            <a:avLst/>
          </a:prstGeom>
          <a:gradFill>
            <a:gsLst>
              <a:gs pos="0">
                <a:srgbClr val="00B050"/>
              </a:gs>
              <a:gs pos="100000">
                <a:srgbClr val="401A5D"/>
              </a:gs>
            </a:gsLst>
            <a:lin ang="5400000" scaled="0"/>
          </a:gradFill>
          <a:ln w="12700" cap="flat" cmpd="sng" algn="ctr">
            <a:solidFill>
              <a:srgbClr val="002060"/>
            </a:solidFill>
            <a:prstDash val="solid"/>
            <a:round/>
            <a:headEnd type="none" w="med" len="med"/>
            <a:tailEnd type="none" w="med" len="med"/>
          </a:ln>
        </p:spPr>
        <p:txBody>
          <a:bodyPr vert="horz" wrap="square" lIns="0" tIns="0" rIns="0" bIns="0" numCol="1" anchor="ctr" anchorCtr="0" compatLnSpc="1"/>
          <a:lstStyle/>
          <a:p>
            <a:pPr algn="ctr" defTabSz="1218804" eaLnBrk="0" fontAlgn="base" hangingPunct="0">
              <a:spcBef>
                <a:spcPct val="0"/>
              </a:spcBef>
              <a:spcAft>
                <a:spcPct val="0"/>
              </a:spcAft>
            </a:pPr>
            <a:r>
              <a:rPr lang="en-US" altLang="zh-CN" sz="1599">
                <a:solidFill>
                  <a:srgbClr val="FFFF00"/>
                </a:solidFill>
                <a:latin typeface="Arial" panose="020B0604020202020204" pitchFamily="34" charset="0"/>
                <a:ea typeface="微软雅黑" panose="020B0502040204020203" pitchFamily="34" charset="-122"/>
              </a:rPr>
              <a:t>TCP</a:t>
            </a:r>
          </a:p>
        </p:txBody>
      </p:sp>
      <p:sp>
        <p:nvSpPr>
          <p:cNvPr id="12" name="矩形 11"/>
          <p:cNvSpPr/>
          <p:nvPr/>
        </p:nvSpPr>
        <p:spPr>
          <a:xfrm>
            <a:off x="7326462" y="3086903"/>
            <a:ext cx="854023" cy="400350"/>
          </a:xfrm>
          <a:prstGeom prst="rect">
            <a:avLst/>
          </a:prstGeom>
          <a:gradFill>
            <a:gsLst>
              <a:gs pos="0">
                <a:srgbClr val="00B050"/>
              </a:gs>
              <a:gs pos="100000">
                <a:srgbClr val="401A5D"/>
              </a:gs>
            </a:gsLst>
            <a:lin ang="5400000" scaled="0"/>
          </a:gradFill>
          <a:ln w="12700" cap="flat" cmpd="sng" algn="ctr">
            <a:solidFill>
              <a:srgbClr val="002060"/>
            </a:solidFill>
            <a:prstDash val="solid"/>
            <a:round/>
            <a:headEnd type="none" w="med" len="med"/>
            <a:tailEnd type="none" w="med" len="med"/>
          </a:ln>
        </p:spPr>
        <p:txBody>
          <a:bodyPr vert="horz" wrap="square" lIns="0" tIns="0" rIns="0" bIns="0" numCol="1" anchor="ctr" anchorCtr="0" compatLnSpc="1"/>
          <a:lstStyle/>
          <a:p>
            <a:pPr algn="ctr" defTabSz="1218804" eaLnBrk="0" fontAlgn="base" hangingPunct="0">
              <a:spcBef>
                <a:spcPct val="0"/>
              </a:spcBef>
              <a:spcAft>
                <a:spcPct val="0"/>
              </a:spcAft>
            </a:pPr>
            <a:r>
              <a:rPr lang="en-US" altLang="zh-CN" sz="1599">
                <a:solidFill>
                  <a:srgbClr val="FFFF00"/>
                </a:solidFill>
                <a:latin typeface="Arial" panose="020B0604020202020204" pitchFamily="34" charset="0"/>
                <a:ea typeface="微软雅黑" panose="020B0502040204020203" pitchFamily="34" charset="-122"/>
              </a:rPr>
              <a:t>UDP</a:t>
            </a:r>
          </a:p>
        </p:txBody>
      </p:sp>
      <p:sp>
        <p:nvSpPr>
          <p:cNvPr id="13" name="矩形 12"/>
          <p:cNvSpPr/>
          <p:nvPr/>
        </p:nvSpPr>
        <p:spPr>
          <a:xfrm>
            <a:off x="5233302" y="4501246"/>
            <a:ext cx="854023" cy="400350"/>
          </a:xfrm>
          <a:prstGeom prst="rect">
            <a:avLst/>
          </a:prstGeom>
          <a:gradFill>
            <a:gsLst>
              <a:gs pos="0">
                <a:srgbClr val="7B32B2"/>
              </a:gs>
              <a:gs pos="100000">
                <a:srgbClr val="401A5D"/>
              </a:gs>
            </a:gsLst>
            <a:lin ang="5400000" scaled="0"/>
          </a:gradFill>
          <a:ln w="12700" cap="flat" cmpd="sng" algn="ctr">
            <a:solidFill>
              <a:srgbClr val="002060"/>
            </a:solidFill>
            <a:prstDash val="solid"/>
            <a:round/>
            <a:headEnd type="none" w="med" len="med"/>
            <a:tailEnd type="none" w="med" len="med"/>
          </a:ln>
        </p:spPr>
        <p:txBody>
          <a:bodyPr vert="horz" wrap="square" lIns="0" tIns="0" rIns="0" bIns="0" numCol="1" anchor="ctr" anchorCtr="0" compatLnSpc="1"/>
          <a:lstStyle/>
          <a:p>
            <a:pPr algn="ctr" defTabSz="1218804" eaLnBrk="0" fontAlgn="base" hangingPunct="0">
              <a:spcBef>
                <a:spcPct val="0"/>
              </a:spcBef>
              <a:spcAft>
                <a:spcPct val="0"/>
              </a:spcAft>
            </a:pPr>
            <a:r>
              <a:rPr lang="en-US" altLang="zh-CN" sz="1599" dirty="0">
                <a:solidFill>
                  <a:srgbClr val="FFFF00"/>
                </a:solidFill>
                <a:latin typeface="Arial" panose="020B0604020202020204" pitchFamily="34" charset="0"/>
                <a:ea typeface="微软雅黑" panose="020B0502040204020203" pitchFamily="34" charset="-122"/>
              </a:rPr>
              <a:t>IP</a:t>
            </a:r>
          </a:p>
        </p:txBody>
      </p:sp>
      <p:sp>
        <p:nvSpPr>
          <p:cNvPr id="14" name="矩形 13"/>
          <p:cNvSpPr/>
          <p:nvPr/>
        </p:nvSpPr>
        <p:spPr>
          <a:xfrm>
            <a:off x="2685621" y="3885063"/>
            <a:ext cx="854023" cy="400350"/>
          </a:xfrm>
          <a:prstGeom prst="rect">
            <a:avLst/>
          </a:prstGeom>
          <a:gradFill>
            <a:gsLst>
              <a:gs pos="0">
                <a:srgbClr val="FF0000"/>
              </a:gs>
              <a:gs pos="100000">
                <a:srgbClr val="401A5D"/>
              </a:gs>
            </a:gsLst>
            <a:lin ang="5400000" scaled="0"/>
          </a:gradFill>
          <a:ln w="12700" cap="flat" cmpd="sng" algn="ctr">
            <a:solidFill>
              <a:srgbClr val="002060"/>
            </a:solidFill>
            <a:prstDash val="solid"/>
            <a:round/>
            <a:headEnd type="none" w="med" len="med"/>
            <a:tailEnd type="none" w="med" len="med"/>
          </a:ln>
        </p:spPr>
        <p:txBody>
          <a:bodyPr vert="horz" wrap="square" lIns="0" tIns="0" rIns="0" bIns="0" numCol="1" anchor="ctr" anchorCtr="0" compatLnSpc="1"/>
          <a:lstStyle/>
          <a:p>
            <a:pPr algn="ctr" defTabSz="1218804" eaLnBrk="0" fontAlgn="base" hangingPunct="0">
              <a:spcBef>
                <a:spcPct val="0"/>
              </a:spcBef>
              <a:spcAft>
                <a:spcPct val="0"/>
              </a:spcAft>
            </a:pPr>
            <a:r>
              <a:rPr lang="en-US" altLang="zh-CN" sz="1599" dirty="0">
                <a:solidFill>
                  <a:srgbClr val="FFFF00"/>
                </a:solidFill>
                <a:latin typeface="Arial" panose="020B0604020202020204" pitchFamily="34" charset="0"/>
                <a:ea typeface="微软雅黑" panose="020B0502040204020203" pitchFamily="34" charset="-122"/>
              </a:rPr>
              <a:t>ICMP</a:t>
            </a:r>
          </a:p>
        </p:txBody>
      </p:sp>
      <p:sp>
        <p:nvSpPr>
          <p:cNvPr id="15" name="矩形 14"/>
          <p:cNvSpPr/>
          <p:nvPr/>
        </p:nvSpPr>
        <p:spPr>
          <a:xfrm>
            <a:off x="3725854" y="3885063"/>
            <a:ext cx="854023" cy="400350"/>
          </a:xfrm>
          <a:prstGeom prst="rect">
            <a:avLst/>
          </a:prstGeom>
          <a:gradFill>
            <a:gsLst>
              <a:gs pos="0">
                <a:srgbClr val="FF0000"/>
              </a:gs>
              <a:gs pos="100000">
                <a:srgbClr val="401A5D"/>
              </a:gs>
            </a:gsLst>
            <a:lin ang="5400000" scaled="0"/>
          </a:gradFill>
          <a:ln w="12700" cap="flat" cmpd="sng" algn="ctr">
            <a:solidFill>
              <a:srgbClr val="002060"/>
            </a:solidFill>
            <a:prstDash val="solid"/>
            <a:round/>
            <a:headEnd type="none" w="med" len="med"/>
            <a:tailEnd type="none" w="med" len="med"/>
          </a:ln>
        </p:spPr>
        <p:txBody>
          <a:bodyPr vert="horz" wrap="square" lIns="0" tIns="0" rIns="0" bIns="0" numCol="1" anchor="ctr" anchorCtr="0" compatLnSpc="1"/>
          <a:lstStyle/>
          <a:p>
            <a:pPr algn="ctr" defTabSz="1218804" eaLnBrk="0" fontAlgn="base" hangingPunct="0">
              <a:spcBef>
                <a:spcPct val="0"/>
              </a:spcBef>
              <a:spcAft>
                <a:spcPct val="0"/>
              </a:spcAft>
            </a:pPr>
            <a:r>
              <a:rPr lang="en-US" altLang="zh-CN" sz="1599">
                <a:solidFill>
                  <a:srgbClr val="FFFF00"/>
                </a:solidFill>
                <a:latin typeface="Arial" panose="020B0604020202020204" pitchFamily="34" charset="0"/>
                <a:ea typeface="微软雅黑" panose="020B0502040204020203" pitchFamily="34" charset="-122"/>
              </a:rPr>
              <a:t>OSPF</a:t>
            </a:r>
          </a:p>
        </p:txBody>
      </p:sp>
      <p:sp>
        <p:nvSpPr>
          <p:cNvPr id="16" name="矩形 15"/>
          <p:cNvSpPr/>
          <p:nvPr/>
        </p:nvSpPr>
        <p:spPr>
          <a:xfrm>
            <a:off x="6937116" y="4501246"/>
            <a:ext cx="854023" cy="400350"/>
          </a:xfrm>
          <a:prstGeom prst="rect">
            <a:avLst/>
          </a:prstGeom>
          <a:gradFill>
            <a:gsLst>
              <a:gs pos="0">
                <a:srgbClr val="7B32B2"/>
              </a:gs>
              <a:gs pos="100000">
                <a:srgbClr val="401A5D"/>
              </a:gs>
            </a:gsLst>
            <a:lin ang="5400000" scaled="0"/>
          </a:gradFill>
          <a:ln w="12700" cap="flat" cmpd="sng" algn="ctr">
            <a:solidFill>
              <a:srgbClr val="002060"/>
            </a:solidFill>
            <a:prstDash val="solid"/>
            <a:round/>
            <a:headEnd type="none" w="med" len="med"/>
            <a:tailEnd type="none" w="med" len="med"/>
          </a:ln>
        </p:spPr>
        <p:txBody>
          <a:bodyPr vert="horz" wrap="square" lIns="0" tIns="0" rIns="0" bIns="0" numCol="1" anchor="ctr" anchorCtr="0" compatLnSpc="1"/>
          <a:lstStyle/>
          <a:p>
            <a:pPr algn="ctr" defTabSz="1218804" eaLnBrk="0" fontAlgn="base" hangingPunct="0">
              <a:spcBef>
                <a:spcPct val="0"/>
              </a:spcBef>
              <a:spcAft>
                <a:spcPct val="0"/>
              </a:spcAft>
            </a:pPr>
            <a:r>
              <a:rPr lang="en-US" altLang="zh-CN" sz="1599">
                <a:solidFill>
                  <a:srgbClr val="FFFF00"/>
                </a:solidFill>
                <a:latin typeface="Arial" panose="020B0604020202020204" pitchFamily="34" charset="0"/>
                <a:ea typeface="微软雅黑" panose="020B0502040204020203" pitchFamily="34" charset="-122"/>
              </a:rPr>
              <a:t>ARP</a:t>
            </a:r>
          </a:p>
        </p:txBody>
      </p:sp>
      <p:sp>
        <p:nvSpPr>
          <p:cNvPr id="17" name="矩形 16"/>
          <p:cNvSpPr/>
          <p:nvPr/>
        </p:nvSpPr>
        <p:spPr>
          <a:xfrm>
            <a:off x="7979887" y="4501246"/>
            <a:ext cx="854023" cy="400350"/>
          </a:xfrm>
          <a:prstGeom prst="rect">
            <a:avLst/>
          </a:prstGeom>
          <a:gradFill>
            <a:gsLst>
              <a:gs pos="0">
                <a:srgbClr val="7B32B2"/>
              </a:gs>
              <a:gs pos="100000">
                <a:srgbClr val="401A5D"/>
              </a:gs>
            </a:gsLst>
            <a:lin ang="5400000" scaled="0"/>
          </a:gradFill>
          <a:ln w="12700" cap="flat" cmpd="sng" algn="ctr">
            <a:solidFill>
              <a:srgbClr val="002060"/>
            </a:solidFill>
            <a:prstDash val="solid"/>
            <a:round/>
            <a:headEnd type="none" w="med" len="med"/>
            <a:tailEnd type="none" w="med" len="med"/>
          </a:ln>
        </p:spPr>
        <p:txBody>
          <a:bodyPr vert="horz" wrap="square" lIns="0" tIns="0" rIns="0" bIns="0" numCol="1" anchor="ctr" anchorCtr="0" compatLnSpc="1"/>
          <a:lstStyle/>
          <a:p>
            <a:pPr algn="ctr" defTabSz="1218804" eaLnBrk="0" fontAlgn="base" hangingPunct="0">
              <a:spcBef>
                <a:spcPct val="0"/>
              </a:spcBef>
              <a:spcAft>
                <a:spcPct val="0"/>
              </a:spcAft>
            </a:pPr>
            <a:r>
              <a:rPr lang="en-US" altLang="zh-CN" sz="1599">
                <a:solidFill>
                  <a:srgbClr val="FFFF00"/>
                </a:solidFill>
                <a:latin typeface="Arial" panose="020B0604020202020204" pitchFamily="34" charset="0"/>
                <a:ea typeface="微软雅黑" panose="020B0502040204020203" pitchFamily="34" charset="-122"/>
              </a:rPr>
              <a:t>RARP</a:t>
            </a:r>
          </a:p>
        </p:txBody>
      </p:sp>
      <p:cxnSp>
        <p:nvCxnSpPr>
          <p:cNvPr id="19" name="直接箭头连接符 18"/>
          <p:cNvCxnSpPr>
            <a:stCxn id="4" idx="2"/>
          </p:cNvCxnSpPr>
          <p:nvPr/>
        </p:nvCxnSpPr>
        <p:spPr>
          <a:xfrm>
            <a:off x="2529883" y="2066138"/>
            <a:ext cx="1751213" cy="997912"/>
          </a:xfrm>
          <a:prstGeom prst="straightConnector1">
            <a:avLst/>
          </a:prstGeom>
          <a:solidFill>
            <a:schemeClr val="accent1"/>
          </a:solidFill>
          <a:ln w="15875" cap="flat" cmpd="sng" algn="ctr">
            <a:solidFill>
              <a:srgbClr val="1C4885"/>
            </a:solidFill>
            <a:prstDash val="solid"/>
            <a:round/>
            <a:headEnd type="arrow" w="med" len="med"/>
            <a:tailEnd type="arrow" w="med" len="med"/>
          </a:ln>
        </p:spPr>
      </p:cxnSp>
      <p:cxnSp>
        <p:nvCxnSpPr>
          <p:cNvPr id="20" name="直接箭头连接符 19"/>
          <p:cNvCxnSpPr>
            <a:stCxn id="5" idx="2"/>
          </p:cNvCxnSpPr>
          <p:nvPr/>
        </p:nvCxnSpPr>
        <p:spPr>
          <a:xfrm>
            <a:off x="3570114" y="2066138"/>
            <a:ext cx="837941" cy="997912"/>
          </a:xfrm>
          <a:prstGeom prst="straightConnector1">
            <a:avLst/>
          </a:prstGeom>
          <a:solidFill>
            <a:schemeClr val="accent1"/>
          </a:solidFill>
          <a:ln w="15875" cap="flat" cmpd="sng" algn="ctr">
            <a:solidFill>
              <a:srgbClr val="1C4885"/>
            </a:solidFill>
            <a:prstDash val="solid"/>
            <a:round/>
            <a:headEnd type="arrow" w="med" len="med"/>
            <a:tailEnd type="arrow" w="med" len="med"/>
          </a:ln>
        </p:spPr>
      </p:cxnSp>
      <p:cxnSp>
        <p:nvCxnSpPr>
          <p:cNvPr id="21" name="直接箭头连接符 20"/>
          <p:cNvCxnSpPr>
            <a:stCxn id="6" idx="2"/>
            <a:endCxn id="11" idx="0"/>
          </p:cNvCxnSpPr>
          <p:nvPr/>
        </p:nvCxnSpPr>
        <p:spPr>
          <a:xfrm>
            <a:off x="4610347" y="2066137"/>
            <a:ext cx="0" cy="1020765"/>
          </a:xfrm>
          <a:prstGeom prst="straightConnector1">
            <a:avLst/>
          </a:prstGeom>
          <a:solidFill>
            <a:schemeClr val="accent1"/>
          </a:solidFill>
          <a:ln w="15875" cap="flat" cmpd="sng" algn="ctr">
            <a:solidFill>
              <a:srgbClr val="1C4885"/>
            </a:solidFill>
            <a:prstDash val="solid"/>
            <a:round/>
            <a:headEnd type="arrow" w="med" len="med"/>
            <a:tailEnd type="arrow" w="med" len="med"/>
          </a:ln>
        </p:spPr>
      </p:cxnSp>
      <p:cxnSp>
        <p:nvCxnSpPr>
          <p:cNvPr id="22" name="直接箭头连接符 21"/>
          <p:cNvCxnSpPr>
            <a:stCxn id="3" idx="2"/>
          </p:cNvCxnSpPr>
          <p:nvPr/>
        </p:nvCxnSpPr>
        <p:spPr>
          <a:xfrm flipH="1">
            <a:off x="4879504" y="2066138"/>
            <a:ext cx="781232" cy="1043618"/>
          </a:xfrm>
          <a:prstGeom prst="straightConnector1">
            <a:avLst/>
          </a:prstGeom>
          <a:solidFill>
            <a:schemeClr val="accent1"/>
          </a:solidFill>
          <a:ln w="15875" cap="flat" cmpd="sng" algn="ctr">
            <a:solidFill>
              <a:srgbClr val="1C4885"/>
            </a:solidFill>
            <a:prstDash val="solid"/>
            <a:round/>
            <a:headEnd type="arrow" w="med" len="med"/>
            <a:tailEnd type="arrow" w="med" len="med"/>
          </a:ln>
        </p:spPr>
      </p:cxnSp>
      <p:cxnSp>
        <p:nvCxnSpPr>
          <p:cNvPr id="23" name="直接箭头连接符 22"/>
          <p:cNvCxnSpPr>
            <a:stCxn id="7" idx="2"/>
          </p:cNvCxnSpPr>
          <p:nvPr/>
        </p:nvCxnSpPr>
        <p:spPr>
          <a:xfrm>
            <a:off x="6711126" y="2066138"/>
            <a:ext cx="771075" cy="1024997"/>
          </a:xfrm>
          <a:prstGeom prst="straightConnector1">
            <a:avLst/>
          </a:prstGeom>
          <a:solidFill>
            <a:schemeClr val="accent1"/>
          </a:solidFill>
          <a:ln w="15875" cap="flat" cmpd="sng" algn="ctr">
            <a:solidFill>
              <a:srgbClr val="1C4885"/>
            </a:solidFill>
            <a:prstDash val="solid"/>
            <a:round/>
            <a:headEnd type="arrow" w="med" len="med"/>
            <a:tailEnd type="arrow" w="med" len="med"/>
          </a:ln>
        </p:spPr>
      </p:cxnSp>
      <p:cxnSp>
        <p:nvCxnSpPr>
          <p:cNvPr id="24" name="直接箭头连接符 23"/>
          <p:cNvCxnSpPr>
            <a:stCxn id="8" idx="2"/>
          </p:cNvCxnSpPr>
          <p:nvPr/>
        </p:nvCxnSpPr>
        <p:spPr>
          <a:xfrm flipH="1">
            <a:off x="7627783" y="2066138"/>
            <a:ext cx="126114" cy="1024997"/>
          </a:xfrm>
          <a:prstGeom prst="straightConnector1">
            <a:avLst/>
          </a:prstGeom>
          <a:solidFill>
            <a:schemeClr val="accent1"/>
          </a:solidFill>
          <a:ln w="15875" cap="flat" cmpd="sng" algn="ctr">
            <a:solidFill>
              <a:srgbClr val="1C4885"/>
            </a:solidFill>
            <a:prstDash val="solid"/>
            <a:round/>
            <a:headEnd type="arrow" w="med" len="med"/>
            <a:tailEnd type="arrow" w="med" len="med"/>
          </a:ln>
        </p:spPr>
      </p:cxnSp>
      <p:cxnSp>
        <p:nvCxnSpPr>
          <p:cNvPr id="25" name="直接箭头连接符 24"/>
          <p:cNvCxnSpPr>
            <a:stCxn id="9" idx="2"/>
            <a:endCxn id="12" idx="0"/>
          </p:cNvCxnSpPr>
          <p:nvPr/>
        </p:nvCxnSpPr>
        <p:spPr>
          <a:xfrm flipH="1">
            <a:off x="7753897" y="2066137"/>
            <a:ext cx="1043618" cy="1020765"/>
          </a:xfrm>
          <a:prstGeom prst="straightConnector1">
            <a:avLst/>
          </a:prstGeom>
          <a:solidFill>
            <a:schemeClr val="accent1"/>
          </a:solidFill>
          <a:ln w="15875" cap="flat" cmpd="sng" algn="ctr">
            <a:solidFill>
              <a:srgbClr val="1C4885"/>
            </a:solidFill>
            <a:prstDash val="solid"/>
            <a:round/>
            <a:headEnd type="arrow" w="med" len="med"/>
            <a:tailEnd type="arrow" w="med" len="med"/>
          </a:ln>
        </p:spPr>
      </p:cxnSp>
      <p:cxnSp>
        <p:nvCxnSpPr>
          <p:cNvPr id="26" name="直接箭头连接符 25"/>
          <p:cNvCxnSpPr>
            <a:stCxn id="10" idx="2"/>
          </p:cNvCxnSpPr>
          <p:nvPr/>
        </p:nvCxnSpPr>
        <p:spPr>
          <a:xfrm flipH="1">
            <a:off x="8072145" y="2066137"/>
            <a:ext cx="1768987" cy="1007222"/>
          </a:xfrm>
          <a:prstGeom prst="straightConnector1">
            <a:avLst/>
          </a:prstGeom>
          <a:solidFill>
            <a:schemeClr val="accent1"/>
          </a:solidFill>
          <a:ln w="15875" cap="flat" cmpd="sng" algn="ctr">
            <a:solidFill>
              <a:srgbClr val="1C4885"/>
            </a:solidFill>
            <a:prstDash val="solid"/>
            <a:round/>
            <a:headEnd type="arrow" w="med" len="med"/>
            <a:tailEnd type="arrow" w="med" len="med"/>
          </a:ln>
        </p:spPr>
      </p:cxnSp>
      <p:cxnSp>
        <p:nvCxnSpPr>
          <p:cNvPr id="27" name="直接箭头连接符 26"/>
          <p:cNvCxnSpPr>
            <a:stCxn id="11" idx="2"/>
            <a:endCxn id="13" idx="0"/>
          </p:cNvCxnSpPr>
          <p:nvPr/>
        </p:nvCxnSpPr>
        <p:spPr>
          <a:xfrm>
            <a:off x="4610347" y="3487252"/>
            <a:ext cx="1050389" cy="1013994"/>
          </a:xfrm>
          <a:prstGeom prst="straightConnector1">
            <a:avLst/>
          </a:prstGeom>
          <a:solidFill>
            <a:schemeClr val="accent1"/>
          </a:solidFill>
          <a:ln w="15875" cap="flat" cmpd="sng" algn="ctr">
            <a:solidFill>
              <a:srgbClr val="1C4885"/>
            </a:solidFill>
            <a:prstDash val="solid"/>
            <a:round/>
            <a:headEnd type="arrow" w="med" len="med"/>
            <a:tailEnd type="arrow" w="med" len="med"/>
          </a:ln>
        </p:spPr>
      </p:cxnSp>
      <p:cxnSp>
        <p:nvCxnSpPr>
          <p:cNvPr id="28" name="直接箭头连接符 27"/>
          <p:cNvCxnSpPr>
            <a:stCxn id="12" idx="2"/>
          </p:cNvCxnSpPr>
          <p:nvPr/>
        </p:nvCxnSpPr>
        <p:spPr>
          <a:xfrm flipH="1">
            <a:off x="5841020" y="3487252"/>
            <a:ext cx="1912876" cy="1000451"/>
          </a:xfrm>
          <a:prstGeom prst="straightConnector1">
            <a:avLst/>
          </a:prstGeom>
          <a:solidFill>
            <a:schemeClr val="accent1"/>
          </a:solidFill>
          <a:ln w="15875" cap="flat" cmpd="sng" algn="ctr">
            <a:solidFill>
              <a:srgbClr val="1C4885"/>
            </a:solidFill>
            <a:prstDash val="solid"/>
            <a:round/>
            <a:headEnd type="arrow" w="med" len="med"/>
            <a:tailEnd type="arrow" w="med" len="med"/>
          </a:ln>
        </p:spPr>
      </p:cxnSp>
      <p:cxnSp>
        <p:nvCxnSpPr>
          <p:cNvPr id="29" name="直接箭头连接符 28"/>
          <p:cNvCxnSpPr>
            <a:endCxn id="13" idx="1"/>
          </p:cNvCxnSpPr>
          <p:nvPr/>
        </p:nvCxnSpPr>
        <p:spPr>
          <a:xfrm>
            <a:off x="4579876" y="4297262"/>
            <a:ext cx="653425" cy="404582"/>
          </a:xfrm>
          <a:prstGeom prst="straightConnector1">
            <a:avLst/>
          </a:prstGeom>
          <a:solidFill>
            <a:schemeClr val="accent1"/>
          </a:solidFill>
          <a:ln w="15875" cap="flat" cmpd="sng" algn="ctr">
            <a:solidFill>
              <a:srgbClr val="1C4885"/>
            </a:solidFill>
            <a:prstDash val="solid"/>
            <a:round/>
            <a:headEnd type="arrow" w="med" len="med"/>
            <a:tailEnd type="arrow" w="med" len="med"/>
          </a:ln>
        </p:spPr>
      </p:cxnSp>
      <p:cxnSp>
        <p:nvCxnSpPr>
          <p:cNvPr id="30" name="直接箭头连接符 29"/>
          <p:cNvCxnSpPr>
            <a:stCxn id="14" idx="2"/>
          </p:cNvCxnSpPr>
          <p:nvPr/>
        </p:nvCxnSpPr>
        <p:spPr>
          <a:xfrm>
            <a:off x="3113056" y="4285413"/>
            <a:ext cx="2120246" cy="556088"/>
          </a:xfrm>
          <a:prstGeom prst="straightConnector1">
            <a:avLst/>
          </a:prstGeom>
          <a:solidFill>
            <a:schemeClr val="accent1"/>
          </a:solidFill>
          <a:ln w="15875" cap="flat" cmpd="sng" algn="ctr">
            <a:solidFill>
              <a:srgbClr val="1C4885"/>
            </a:solidFill>
            <a:prstDash val="solid"/>
            <a:round/>
            <a:headEnd type="arrow" w="med" len="med"/>
            <a:tailEnd type="arrow" w="med" len="med"/>
          </a:ln>
        </p:spPr>
      </p:cxnSp>
      <p:cxnSp>
        <p:nvCxnSpPr>
          <p:cNvPr id="31" name="直接连接符 30"/>
          <p:cNvCxnSpPr/>
          <p:nvPr/>
        </p:nvCxnSpPr>
        <p:spPr>
          <a:xfrm>
            <a:off x="490046" y="1340768"/>
            <a:ext cx="11545816" cy="0"/>
          </a:xfrm>
          <a:prstGeom prst="line">
            <a:avLst/>
          </a:prstGeom>
          <a:solidFill>
            <a:schemeClr val="accent1"/>
          </a:solidFill>
          <a:ln w="15875" cap="flat" cmpd="sng" algn="ctr">
            <a:solidFill>
              <a:schemeClr val="accent2">
                <a:lumMod val="60000"/>
                <a:lumOff val="40000"/>
              </a:schemeClr>
            </a:solidFill>
            <a:prstDash val="solid"/>
            <a:round/>
            <a:headEnd type="none" w="med" len="med"/>
            <a:tailEnd type="none" w="med" len="med"/>
          </a:ln>
        </p:spPr>
      </p:cxnSp>
      <p:cxnSp>
        <p:nvCxnSpPr>
          <p:cNvPr id="32" name="直接连接符 31"/>
          <p:cNvCxnSpPr/>
          <p:nvPr/>
        </p:nvCxnSpPr>
        <p:spPr>
          <a:xfrm>
            <a:off x="490046" y="2588369"/>
            <a:ext cx="11545816" cy="0"/>
          </a:xfrm>
          <a:prstGeom prst="line">
            <a:avLst/>
          </a:prstGeom>
          <a:solidFill>
            <a:schemeClr val="accent1"/>
          </a:solidFill>
          <a:ln w="15875" cap="flat" cmpd="sng" algn="ctr">
            <a:solidFill>
              <a:schemeClr val="accent2">
                <a:lumMod val="60000"/>
                <a:lumOff val="40000"/>
              </a:schemeClr>
            </a:solidFill>
            <a:prstDash val="solid"/>
            <a:round/>
            <a:headEnd type="none" w="med" len="med"/>
            <a:tailEnd type="none" w="med" len="med"/>
          </a:ln>
        </p:spPr>
      </p:cxnSp>
      <p:cxnSp>
        <p:nvCxnSpPr>
          <p:cNvPr id="33" name="直接连接符 32"/>
          <p:cNvCxnSpPr/>
          <p:nvPr/>
        </p:nvCxnSpPr>
        <p:spPr>
          <a:xfrm>
            <a:off x="490046" y="3686157"/>
            <a:ext cx="11545816" cy="0"/>
          </a:xfrm>
          <a:prstGeom prst="line">
            <a:avLst/>
          </a:prstGeom>
          <a:solidFill>
            <a:schemeClr val="accent1"/>
          </a:solidFill>
          <a:ln w="15875" cap="flat" cmpd="sng" algn="ctr">
            <a:solidFill>
              <a:schemeClr val="accent2">
                <a:lumMod val="60000"/>
                <a:lumOff val="40000"/>
              </a:schemeClr>
            </a:solidFill>
            <a:prstDash val="solid"/>
            <a:round/>
            <a:headEnd type="none" w="med" len="med"/>
            <a:tailEnd type="none" w="med" len="med"/>
          </a:ln>
        </p:spPr>
      </p:cxnSp>
      <p:cxnSp>
        <p:nvCxnSpPr>
          <p:cNvPr id="34" name="直接连接符 33"/>
          <p:cNvCxnSpPr/>
          <p:nvPr/>
        </p:nvCxnSpPr>
        <p:spPr>
          <a:xfrm>
            <a:off x="490046" y="5107272"/>
            <a:ext cx="11545816" cy="0"/>
          </a:xfrm>
          <a:prstGeom prst="line">
            <a:avLst/>
          </a:prstGeom>
          <a:solidFill>
            <a:schemeClr val="accent1"/>
          </a:solidFill>
          <a:ln w="15875" cap="flat" cmpd="sng" algn="ctr">
            <a:solidFill>
              <a:schemeClr val="accent2">
                <a:lumMod val="60000"/>
                <a:lumOff val="40000"/>
              </a:schemeClr>
            </a:solidFill>
            <a:prstDash val="solid"/>
            <a:round/>
            <a:headEnd type="none" w="med" len="med"/>
            <a:tailEnd type="none" w="med" len="med"/>
          </a:ln>
        </p:spPr>
      </p:cxnSp>
      <p:sp>
        <p:nvSpPr>
          <p:cNvPr id="35" name="文本框 34"/>
          <p:cNvSpPr txBox="1"/>
          <p:nvPr/>
        </p:nvSpPr>
        <p:spPr>
          <a:xfrm>
            <a:off x="473118" y="1799520"/>
            <a:ext cx="1427038" cy="584519"/>
          </a:xfrm>
          <a:prstGeom prst="rect">
            <a:avLst/>
          </a:prstGeom>
          <a:noFill/>
        </p:spPr>
        <p:txBody>
          <a:bodyPr wrap="square" rtlCol="0">
            <a:spAutoFit/>
          </a:bodyPr>
          <a:lstStyle/>
          <a:p>
            <a:pPr algn="ctr"/>
            <a:r>
              <a:rPr lang="en-US" altLang="zh-CN" sz="1599" dirty="0">
                <a:solidFill>
                  <a:srgbClr val="002060"/>
                </a:solidFill>
                <a:latin typeface="微软雅黑" panose="020B0502040204020203" pitchFamily="34" charset="-122"/>
                <a:ea typeface="微软雅黑" panose="020B0502040204020203" pitchFamily="34" charset="-122"/>
              </a:rPr>
              <a:t>application layer</a:t>
            </a:r>
            <a:endParaRPr lang="zh-CN" altLang="en-US" sz="1599" dirty="0">
              <a:solidFill>
                <a:srgbClr val="002060"/>
              </a:solidFill>
              <a:latin typeface="微软雅黑" panose="020B0502040204020203" pitchFamily="34" charset="-122"/>
              <a:ea typeface="微软雅黑" panose="020B0502040204020203" pitchFamily="34" charset="-122"/>
            </a:endParaRPr>
          </a:p>
        </p:txBody>
      </p:sp>
      <p:sp>
        <p:nvSpPr>
          <p:cNvPr id="36" name="文本框 35"/>
          <p:cNvSpPr txBox="1"/>
          <p:nvPr/>
        </p:nvSpPr>
        <p:spPr>
          <a:xfrm>
            <a:off x="407368" y="2953171"/>
            <a:ext cx="1629330" cy="584519"/>
          </a:xfrm>
          <a:prstGeom prst="rect">
            <a:avLst/>
          </a:prstGeom>
          <a:noFill/>
        </p:spPr>
        <p:txBody>
          <a:bodyPr wrap="square" rtlCol="0">
            <a:spAutoFit/>
          </a:bodyPr>
          <a:lstStyle/>
          <a:p>
            <a:pPr algn="ctr"/>
            <a:r>
              <a:rPr lang="en-US" altLang="zh-CN" sz="1599" dirty="0">
                <a:solidFill>
                  <a:srgbClr val="002060"/>
                </a:solidFill>
                <a:latin typeface="微软雅黑" panose="020B0502040204020203" pitchFamily="34" charset="-122"/>
                <a:ea typeface="微软雅黑" panose="020B0502040204020203" pitchFamily="34" charset="-122"/>
              </a:rPr>
              <a:t>transport</a:t>
            </a:r>
          </a:p>
          <a:p>
            <a:pPr algn="ctr"/>
            <a:r>
              <a:rPr lang="en-US" altLang="zh-CN" sz="1599" dirty="0">
                <a:solidFill>
                  <a:srgbClr val="002060"/>
                </a:solidFill>
                <a:latin typeface="微软雅黑" panose="020B0502040204020203" pitchFamily="34" charset="-122"/>
                <a:ea typeface="微软雅黑" panose="020B0502040204020203" pitchFamily="34" charset="-122"/>
              </a:rPr>
              <a:t>layer</a:t>
            </a:r>
            <a:endParaRPr lang="zh-CN" altLang="en-US" sz="1599" dirty="0">
              <a:solidFill>
                <a:srgbClr val="002060"/>
              </a:solidFill>
              <a:latin typeface="微软雅黑" panose="020B0502040204020203" pitchFamily="34" charset="-122"/>
              <a:ea typeface="微软雅黑" panose="020B0502040204020203" pitchFamily="34" charset="-122"/>
            </a:endParaRPr>
          </a:p>
        </p:txBody>
      </p:sp>
      <p:sp>
        <p:nvSpPr>
          <p:cNvPr id="37" name="文本框 36"/>
          <p:cNvSpPr txBox="1"/>
          <p:nvPr/>
        </p:nvSpPr>
        <p:spPr>
          <a:xfrm>
            <a:off x="473118" y="4285413"/>
            <a:ext cx="1427038" cy="584519"/>
          </a:xfrm>
          <a:prstGeom prst="rect">
            <a:avLst/>
          </a:prstGeom>
          <a:noFill/>
        </p:spPr>
        <p:txBody>
          <a:bodyPr wrap="square" rtlCol="0">
            <a:spAutoFit/>
          </a:bodyPr>
          <a:lstStyle/>
          <a:p>
            <a:pPr algn="ctr"/>
            <a:r>
              <a:rPr lang="en-US" altLang="zh-CN" sz="1599" dirty="0">
                <a:solidFill>
                  <a:srgbClr val="002060"/>
                </a:solidFill>
                <a:latin typeface="微软雅黑" panose="020B0502040204020203" pitchFamily="34" charset="-122"/>
                <a:ea typeface="微软雅黑" panose="020B0502040204020203" pitchFamily="34" charset="-122"/>
              </a:rPr>
              <a:t>network</a:t>
            </a:r>
          </a:p>
          <a:p>
            <a:pPr algn="ctr"/>
            <a:r>
              <a:rPr lang="en-US" altLang="zh-CN" sz="1599" dirty="0">
                <a:solidFill>
                  <a:srgbClr val="002060"/>
                </a:solidFill>
                <a:latin typeface="微软雅黑" panose="020B0502040204020203" pitchFamily="34" charset="-122"/>
                <a:ea typeface="微软雅黑" panose="020B0502040204020203" pitchFamily="34" charset="-122"/>
              </a:rPr>
              <a:t>layer</a:t>
            </a:r>
            <a:endParaRPr lang="zh-CN" altLang="en-US" sz="1599" dirty="0">
              <a:solidFill>
                <a:srgbClr val="002060"/>
              </a:solidFill>
              <a:latin typeface="微软雅黑" panose="020B0502040204020203" pitchFamily="34" charset="-122"/>
              <a:ea typeface="微软雅黑" panose="020B0502040204020203" pitchFamily="34" charset="-122"/>
            </a:endParaRPr>
          </a:p>
        </p:txBody>
      </p:sp>
      <p:sp>
        <p:nvSpPr>
          <p:cNvPr id="38" name="文本框 37"/>
          <p:cNvSpPr txBox="1"/>
          <p:nvPr/>
        </p:nvSpPr>
        <p:spPr>
          <a:xfrm>
            <a:off x="1235460" y="291080"/>
            <a:ext cx="9721080" cy="707886"/>
          </a:xfrm>
          <a:prstGeom prst="rect">
            <a:avLst/>
          </a:prstGeom>
          <a:noFill/>
        </p:spPr>
        <p:txBody>
          <a:bodyPr wrap="square" rtlCol="0">
            <a:spAutoFit/>
          </a:bodyPr>
          <a:lstStyle/>
          <a:p>
            <a:pPr lvl="0" algn="ctr"/>
            <a:r>
              <a:rPr lang="en-US" altLang="zh-CN" sz="4000" dirty="0" err="1">
                <a:solidFill>
                  <a:srgbClr val="002060"/>
                </a:solidFill>
                <a:latin typeface="+mj-ea"/>
                <a:ea typeface="+mj-ea"/>
              </a:rPr>
              <a:t>互联网沙漏</a:t>
            </a:r>
            <a:endParaRPr lang="en-US" altLang="zh-CN" sz="4000" dirty="0">
              <a:solidFill>
                <a:srgbClr val="002060"/>
              </a:solidFill>
              <a:latin typeface="+mj-ea"/>
              <a:ea typeface="+mj-ea"/>
            </a:endParaRPr>
          </a:p>
        </p:txBody>
      </p:sp>
      <p:sp>
        <p:nvSpPr>
          <p:cNvPr id="40" name="文本框 39"/>
          <p:cNvSpPr txBox="1"/>
          <p:nvPr/>
        </p:nvSpPr>
        <p:spPr>
          <a:xfrm>
            <a:off x="473118" y="5508201"/>
            <a:ext cx="1427038" cy="584519"/>
          </a:xfrm>
          <a:prstGeom prst="rect">
            <a:avLst/>
          </a:prstGeom>
          <a:noFill/>
        </p:spPr>
        <p:txBody>
          <a:bodyPr wrap="square" rtlCol="0">
            <a:spAutoFit/>
          </a:bodyPr>
          <a:lstStyle/>
          <a:p>
            <a:pPr algn="ctr"/>
            <a:r>
              <a:rPr lang="en-US" altLang="zh-CN" sz="1599" dirty="0">
                <a:solidFill>
                  <a:srgbClr val="002060"/>
                </a:solidFill>
                <a:latin typeface="微软雅黑" panose="020B0502040204020203" pitchFamily="34" charset="-122"/>
                <a:ea typeface="微软雅黑" panose="020B0502040204020203" pitchFamily="34" charset="-122"/>
              </a:rPr>
              <a:t>link</a:t>
            </a:r>
          </a:p>
          <a:p>
            <a:pPr algn="ctr"/>
            <a:r>
              <a:rPr lang="en-US" altLang="zh-CN" sz="1599" dirty="0">
                <a:solidFill>
                  <a:srgbClr val="002060"/>
                </a:solidFill>
                <a:latin typeface="微软雅黑" panose="020B0502040204020203" pitchFamily="34" charset="-122"/>
                <a:ea typeface="微软雅黑" panose="020B0502040204020203" pitchFamily="34" charset="-122"/>
              </a:rPr>
              <a:t>layer</a:t>
            </a:r>
            <a:endParaRPr lang="zh-CN" altLang="en-US" sz="1599" dirty="0">
              <a:solidFill>
                <a:srgbClr val="002060"/>
              </a:solidFill>
              <a:latin typeface="微软雅黑" panose="020B0502040204020203" pitchFamily="34" charset="-122"/>
              <a:ea typeface="微软雅黑" panose="020B0502040204020203" pitchFamily="34" charset="-122"/>
            </a:endParaRPr>
          </a:p>
        </p:txBody>
      </p:sp>
      <p:cxnSp>
        <p:nvCxnSpPr>
          <p:cNvPr id="41" name="直接连接符 40"/>
          <p:cNvCxnSpPr/>
          <p:nvPr/>
        </p:nvCxnSpPr>
        <p:spPr>
          <a:xfrm>
            <a:off x="521336" y="6309320"/>
            <a:ext cx="11545816" cy="0"/>
          </a:xfrm>
          <a:prstGeom prst="line">
            <a:avLst/>
          </a:prstGeom>
          <a:solidFill>
            <a:schemeClr val="accent1"/>
          </a:solidFill>
          <a:ln w="15875" cap="flat" cmpd="sng" algn="ctr">
            <a:solidFill>
              <a:schemeClr val="accent2">
                <a:lumMod val="60000"/>
                <a:lumOff val="40000"/>
              </a:schemeClr>
            </a:solidFill>
            <a:prstDash val="solid"/>
            <a:round/>
            <a:headEnd type="none" w="med" len="med"/>
            <a:tailEnd type="none" w="med" len="med"/>
          </a:ln>
        </p:spPr>
      </p:cxnSp>
      <p:sp>
        <p:nvSpPr>
          <p:cNvPr id="42" name="矩形 41"/>
          <p:cNvSpPr/>
          <p:nvPr/>
        </p:nvSpPr>
        <p:spPr>
          <a:xfrm>
            <a:off x="3176957" y="5663450"/>
            <a:ext cx="854023" cy="284088"/>
          </a:xfrm>
          <a:prstGeom prst="rect">
            <a:avLst/>
          </a:prstGeom>
          <a:solidFill>
            <a:schemeClr val="accent6">
              <a:lumMod val="60000"/>
              <a:lumOff val="40000"/>
            </a:schemeClr>
          </a:solidFill>
          <a:ln w="12700" cap="flat" cmpd="sng" algn="ctr">
            <a:solidFill>
              <a:schemeClr val="accent6">
                <a:lumMod val="40000"/>
                <a:lumOff val="60000"/>
              </a:schemeClr>
            </a:solidFill>
            <a:prstDash val="solid"/>
            <a:round/>
            <a:headEnd type="none" w="med" len="med"/>
            <a:tailEnd type="none" w="med" len="med"/>
          </a:ln>
        </p:spPr>
        <p:txBody>
          <a:bodyPr vert="horz" wrap="square" lIns="0" tIns="0" rIns="0" bIns="0" numCol="1" anchor="ctr" anchorCtr="0" compatLnSpc="1"/>
          <a:lstStyle/>
          <a:p>
            <a:pPr algn="ctr" defTabSz="1218804" eaLnBrk="0" fontAlgn="base" hangingPunct="0">
              <a:spcBef>
                <a:spcPct val="0"/>
              </a:spcBef>
              <a:spcAft>
                <a:spcPct val="0"/>
              </a:spcAft>
            </a:pPr>
            <a:r>
              <a:rPr lang="en-US" altLang="zh-CN" sz="1599" dirty="0" err="1">
                <a:solidFill>
                  <a:srgbClr val="0000FF"/>
                </a:solidFill>
                <a:latin typeface="Arial" panose="020B0604020202020204" pitchFamily="34" charset="0"/>
                <a:ea typeface="微软雅黑" panose="020B0502040204020203" pitchFamily="34" charset="-122"/>
              </a:rPr>
              <a:t>ethernet</a:t>
            </a:r>
            <a:endParaRPr lang="en-US" altLang="zh-CN" sz="1599" dirty="0">
              <a:solidFill>
                <a:srgbClr val="0000FF"/>
              </a:solidFill>
              <a:latin typeface="Arial" panose="020B0604020202020204" pitchFamily="34" charset="0"/>
              <a:ea typeface="微软雅黑" panose="020B0502040204020203" pitchFamily="34" charset="-122"/>
            </a:endParaRPr>
          </a:p>
        </p:txBody>
      </p:sp>
      <p:sp>
        <p:nvSpPr>
          <p:cNvPr id="43" name="矩形 42"/>
          <p:cNvSpPr/>
          <p:nvPr/>
        </p:nvSpPr>
        <p:spPr>
          <a:xfrm>
            <a:off x="4452492" y="5645044"/>
            <a:ext cx="854023" cy="284088"/>
          </a:xfrm>
          <a:prstGeom prst="rect">
            <a:avLst/>
          </a:prstGeom>
          <a:solidFill>
            <a:schemeClr val="accent6">
              <a:lumMod val="60000"/>
              <a:lumOff val="40000"/>
            </a:schemeClr>
          </a:solidFill>
          <a:ln w="12700" cap="flat" cmpd="sng" algn="ctr">
            <a:solidFill>
              <a:schemeClr val="accent6">
                <a:lumMod val="40000"/>
                <a:lumOff val="60000"/>
              </a:schemeClr>
            </a:solidFill>
            <a:prstDash val="solid"/>
            <a:round/>
            <a:headEnd type="none" w="med" len="med"/>
            <a:tailEnd type="none" w="med" len="med"/>
          </a:ln>
        </p:spPr>
        <p:txBody>
          <a:bodyPr vert="horz" wrap="square" lIns="0" tIns="0" rIns="0" bIns="0" numCol="1" anchor="ctr" anchorCtr="0" compatLnSpc="1"/>
          <a:lstStyle/>
          <a:p>
            <a:pPr algn="ctr" defTabSz="1218804" eaLnBrk="0" fontAlgn="base" hangingPunct="0">
              <a:spcBef>
                <a:spcPct val="0"/>
              </a:spcBef>
              <a:spcAft>
                <a:spcPct val="0"/>
              </a:spcAft>
            </a:pPr>
            <a:r>
              <a:rPr lang="en-US" altLang="zh-CN" sz="1599" dirty="0">
                <a:solidFill>
                  <a:srgbClr val="0000FF"/>
                </a:solidFill>
                <a:latin typeface="Arial" panose="020B0604020202020204" pitchFamily="34" charset="0"/>
                <a:ea typeface="微软雅黑" panose="020B0502040204020203" pitchFamily="34" charset="-122"/>
              </a:rPr>
              <a:t>802.11</a:t>
            </a:r>
          </a:p>
        </p:txBody>
      </p:sp>
      <p:sp>
        <p:nvSpPr>
          <p:cNvPr id="44" name="矩形 43"/>
          <p:cNvSpPr/>
          <p:nvPr/>
        </p:nvSpPr>
        <p:spPr>
          <a:xfrm>
            <a:off x="5731410" y="5648982"/>
            <a:ext cx="854023" cy="284088"/>
          </a:xfrm>
          <a:prstGeom prst="rect">
            <a:avLst/>
          </a:prstGeom>
          <a:solidFill>
            <a:schemeClr val="accent6">
              <a:lumMod val="60000"/>
              <a:lumOff val="40000"/>
            </a:schemeClr>
          </a:solidFill>
          <a:ln w="12700" cap="flat" cmpd="sng" algn="ctr">
            <a:solidFill>
              <a:schemeClr val="accent6">
                <a:lumMod val="40000"/>
                <a:lumOff val="60000"/>
              </a:schemeClr>
            </a:solidFill>
            <a:prstDash val="solid"/>
            <a:round/>
            <a:headEnd type="none" w="med" len="med"/>
            <a:tailEnd type="none" w="med" len="med"/>
          </a:ln>
        </p:spPr>
        <p:txBody>
          <a:bodyPr vert="horz" wrap="square" lIns="0" tIns="0" rIns="0" bIns="0" numCol="1" anchor="ctr" anchorCtr="0" compatLnSpc="1"/>
          <a:lstStyle/>
          <a:p>
            <a:pPr algn="ctr" defTabSz="1218804" eaLnBrk="0" fontAlgn="base" hangingPunct="0">
              <a:spcBef>
                <a:spcPct val="0"/>
              </a:spcBef>
              <a:spcAft>
                <a:spcPct val="0"/>
              </a:spcAft>
            </a:pPr>
            <a:r>
              <a:rPr lang="en-US" altLang="zh-CN" sz="1599" dirty="0">
                <a:solidFill>
                  <a:srgbClr val="0000FF"/>
                </a:solidFill>
                <a:latin typeface="Arial" panose="020B0604020202020204" pitchFamily="34" charset="0"/>
                <a:ea typeface="微软雅黑" panose="020B0502040204020203" pitchFamily="34" charset="-122"/>
              </a:rPr>
              <a:t>SONET</a:t>
            </a:r>
          </a:p>
        </p:txBody>
      </p:sp>
      <p:sp>
        <p:nvSpPr>
          <p:cNvPr id="45" name="矩形 44"/>
          <p:cNvSpPr/>
          <p:nvPr/>
        </p:nvSpPr>
        <p:spPr>
          <a:xfrm>
            <a:off x="7010328" y="5663450"/>
            <a:ext cx="854023" cy="284088"/>
          </a:xfrm>
          <a:prstGeom prst="rect">
            <a:avLst/>
          </a:prstGeom>
          <a:solidFill>
            <a:schemeClr val="accent6">
              <a:lumMod val="60000"/>
              <a:lumOff val="40000"/>
            </a:schemeClr>
          </a:solidFill>
          <a:ln w="12700" cap="flat" cmpd="sng" algn="ctr">
            <a:solidFill>
              <a:schemeClr val="accent6">
                <a:lumMod val="40000"/>
                <a:lumOff val="60000"/>
              </a:schemeClr>
            </a:solidFill>
            <a:prstDash val="solid"/>
            <a:round/>
            <a:headEnd type="none" w="med" len="med"/>
            <a:tailEnd type="none" w="med" len="med"/>
          </a:ln>
        </p:spPr>
        <p:txBody>
          <a:bodyPr vert="horz" wrap="square" lIns="0" tIns="0" rIns="0" bIns="0" numCol="1" anchor="ctr" anchorCtr="0" compatLnSpc="1"/>
          <a:lstStyle/>
          <a:p>
            <a:pPr algn="ctr" defTabSz="1218804" eaLnBrk="0" fontAlgn="base" hangingPunct="0">
              <a:spcBef>
                <a:spcPct val="0"/>
              </a:spcBef>
              <a:spcAft>
                <a:spcPct val="0"/>
              </a:spcAft>
            </a:pPr>
            <a:r>
              <a:rPr lang="en-US" altLang="zh-CN" sz="1599" dirty="0">
                <a:solidFill>
                  <a:srgbClr val="0000FF"/>
                </a:solidFill>
                <a:latin typeface="Arial" panose="020B0604020202020204" pitchFamily="34" charset="0"/>
                <a:ea typeface="微软雅黑" panose="020B0502040204020203" pitchFamily="34" charset="-122"/>
              </a:rPr>
              <a:t>ATM</a:t>
            </a:r>
          </a:p>
        </p:txBody>
      </p:sp>
      <p:cxnSp>
        <p:nvCxnSpPr>
          <p:cNvPr id="46" name="直接箭头连接符 45"/>
          <p:cNvCxnSpPr>
            <a:stCxn id="42" idx="0"/>
            <a:endCxn id="13" idx="2"/>
          </p:cNvCxnSpPr>
          <p:nvPr/>
        </p:nvCxnSpPr>
        <p:spPr>
          <a:xfrm flipV="1">
            <a:off x="3603969" y="4901596"/>
            <a:ext cx="2056345" cy="761854"/>
          </a:xfrm>
          <a:prstGeom prst="straightConnector1">
            <a:avLst/>
          </a:prstGeom>
          <a:solidFill>
            <a:schemeClr val="accent1"/>
          </a:solidFill>
          <a:ln w="15875" cap="flat" cmpd="sng" algn="ctr">
            <a:solidFill>
              <a:srgbClr val="1C4885"/>
            </a:solidFill>
            <a:prstDash val="solid"/>
            <a:round/>
            <a:headEnd type="arrow" w="med" len="med"/>
            <a:tailEnd type="arrow" w="med" len="med"/>
          </a:ln>
        </p:spPr>
      </p:cxnSp>
      <p:cxnSp>
        <p:nvCxnSpPr>
          <p:cNvPr id="47" name="直接箭头连接符 46"/>
          <p:cNvCxnSpPr>
            <a:stCxn id="43" idx="0"/>
            <a:endCxn id="13" idx="2"/>
          </p:cNvCxnSpPr>
          <p:nvPr/>
        </p:nvCxnSpPr>
        <p:spPr>
          <a:xfrm flipV="1">
            <a:off x="4879504" y="4901596"/>
            <a:ext cx="780810" cy="743448"/>
          </a:xfrm>
          <a:prstGeom prst="straightConnector1">
            <a:avLst/>
          </a:prstGeom>
          <a:solidFill>
            <a:schemeClr val="accent1"/>
          </a:solidFill>
          <a:ln w="15875" cap="flat" cmpd="sng" algn="ctr">
            <a:solidFill>
              <a:srgbClr val="1C4885"/>
            </a:solidFill>
            <a:prstDash val="solid"/>
            <a:round/>
            <a:headEnd type="arrow" w="med" len="med"/>
            <a:tailEnd type="arrow" w="med" len="med"/>
          </a:ln>
        </p:spPr>
      </p:cxnSp>
      <p:cxnSp>
        <p:nvCxnSpPr>
          <p:cNvPr id="50" name="直接箭头连接符 49"/>
          <p:cNvCxnSpPr>
            <a:stCxn id="44" idx="0"/>
            <a:endCxn id="13" idx="2"/>
          </p:cNvCxnSpPr>
          <p:nvPr/>
        </p:nvCxnSpPr>
        <p:spPr>
          <a:xfrm flipH="1" flipV="1">
            <a:off x="5660314" y="4901596"/>
            <a:ext cx="498108" cy="747386"/>
          </a:xfrm>
          <a:prstGeom prst="straightConnector1">
            <a:avLst/>
          </a:prstGeom>
          <a:solidFill>
            <a:schemeClr val="accent1"/>
          </a:solidFill>
          <a:ln w="15875" cap="flat" cmpd="sng" algn="ctr">
            <a:solidFill>
              <a:srgbClr val="1C4885"/>
            </a:solidFill>
            <a:prstDash val="solid"/>
            <a:round/>
            <a:headEnd type="arrow" w="med" len="med"/>
            <a:tailEnd type="arrow" w="med" len="med"/>
          </a:ln>
        </p:spPr>
      </p:cxnSp>
      <p:cxnSp>
        <p:nvCxnSpPr>
          <p:cNvPr id="53" name="直接箭头连接符 52"/>
          <p:cNvCxnSpPr>
            <a:stCxn id="45" idx="0"/>
            <a:endCxn id="13" idx="2"/>
          </p:cNvCxnSpPr>
          <p:nvPr/>
        </p:nvCxnSpPr>
        <p:spPr>
          <a:xfrm flipH="1" flipV="1">
            <a:off x="5660314" y="4901596"/>
            <a:ext cx="1777026" cy="761854"/>
          </a:xfrm>
          <a:prstGeom prst="straightConnector1">
            <a:avLst/>
          </a:prstGeom>
          <a:solidFill>
            <a:schemeClr val="accent1"/>
          </a:solidFill>
          <a:ln w="15875" cap="flat" cmpd="sng" algn="ctr">
            <a:solidFill>
              <a:srgbClr val="1C4885"/>
            </a:solidFill>
            <a:prstDash val="solid"/>
            <a:round/>
            <a:headEnd type="arrow" w="med" len="med"/>
            <a:tailEnd type="arrow" w="med" len="med"/>
          </a:ln>
        </p:spPr>
      </p:cxnSp>
    </p:spTree>
    <p:extLst>
      <p:ext uri="{BB962C8B-B14F-4D97-AF65-F5344CB8AC3E}">
        <p14:creationId xmlns:p14="http://schemas.microsoft.com/office/powerpoint/2010/main" val="42711049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ChangeArrowheads="1"/>
          </p:cNvSpPr>
          <p:nvPr/>
        </p:nvSpPr>
        <p:spPr bwMode="auto">
          <a:xfrm>
            <a:off x="3228975" y="1781175"/>
            <a:ext cx="6534150" cy="40767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75778" name="Rectangle 3"/>
          <p:cNvSpPr>
            <a:spLocks noChangeArrowheads="1"/>
          </p:cNvSpPr>
          <p:nvPr/>
        </p:nvSpPr>
        <p:spPr bwMode="auto">
          <a:xfrm>
            <a:off x="3162300" y="1855788"/>
            <a:ext cx="6534150" cy="4076700"/>
          </a:xfrm>
          <a:prstGeom prst="rect">
            <a:avLst/>
          </a:prstGeom>
          <a:solidFill>
            <a:srgbClr val="FFFFFF"/>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75779" name="Rectangle 4"/>
          <p:cNvSpPr>
            <a:spLocks noGrp="1" noChangeArrowheads="1"/>
          </p:cNvSpPr>
          <p:nvPr>
            <p:ph type="title"/>
          </p:nvPr>
        </p:nvSpPr>
        <p:spPr>
          <a:xfrm>
            <a:off x="2209800" y="131763"/>
            <a:ext cx="7772400" cy="1143000"/>
          </a:xfrm>
        </p:spPr>
        <p:txBody>
          <a:bodyPr/>
          <a:lstStyle/>
          <a:p>
            <a:pPr algn="ctr"/>
            <a:r>
              <a:rPr lang="zh-CN" altLang="en-US" dirty="0"/>
              <a:t>互联网</a:t>
            </a:r>
            <a:r>
              <a:rPr lang="zh-CN" altLang="en-US" sz="4000" dirty="0"/>
              <a:t>网络层</a:t>
            </a:r>
            <a:endParaRPr lang="en-US" altLang="zh-CN" dirty="0"/>
          </a:p>
        </p:txBody>
      </p:sp>
      <p:grpSp>
        <p:nvGrpSpPr>
          <p:cNvPr id="75780" name="Group 6"/>
          <p:cNvGrpSpPr>
            <a:grpSpLocks/>
          </p:cNvGrpSpPr>
          <p:nvPr/>
        </p:nvGrpSpPr>
        <p:grpSpPr bwMode="auto">
          <a:xfrm>
            <a:off x="5296176" y="3479800"/>
            <a:ext cx="1250672" cy="1214438"/>
            <a:chOff x="3996" y="2883"/>
            <a:chExt cx="609" cy="765"/>
          </a:xfrm>
        </p:grpSpPr>
        <p:sp>
          <p:nvSpPr>
            <p:cNvPr id="75805" name="Rectangle 7"/>
            <p:cNvSpPr>
              <a:spLocks noChangeArrowheads="1"/>
            </p:cNvSpPr>
            <p:nvPr/>
          </p:nvSpPr>
          <p:spPr bwMode="auto">
            <a:xfrm>
              <a:off x="4023" y="2883"/>
              <a:ext cx="582" cy="738"/>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latin typeface="+mn-ea"/>
                <a:ea typeface="+mn-ea"/>
              </a:endParaRPr>
            </a:p>
          </p:txBody>
        </p:sp>
        <p:sp>
          <p:nvSpPr>
            <p:cNvPr id="75806" name="Rectangle 8"/>
            <p:cNvSpPr>
              <a:spLocks noChangeArrowheads="1"/>
            </p:cNvSpPr>
            <p:nvPr/>
          </p:nvSpPr>
          <p:spPr bwMode="auto">
            <a:xfrm>
              <a:off x="3996" y="2910"/>
              <a:ext cx="582" cy="738"/>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latin typeface="+mn-ea"/>
                <a:ea typeface="+mn-ea"/>
              </a:endParaRPr>
            </a:p>
          </p:txBody>
        </p:sp>
        <p:sp>
          <p:nvSpPr>
            <p:cNvPr id="75807" name="Text Box 9"/>
            <p:cNvSpPr txBox="1">
              <a:spLocks noChangeArrowheads="1"/>
            </p:cNvSpPr>
            <p:nvPr/>
          </p:nvSpPr>
          <p:spPr bwMode="auto">
            <a:xfrm>
              <a:off x="4035" y="3162"/>
              <a:ext cx="46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800" dirty="0">
                  <a:solidFill>
                    <a:srgbClr val="000099"/>
                  </a:solidFill>
                  <a:latin typeface="+mn-ea"/>
                  <a:ea typeface="+mn-ea"/>
                </a:rPr>
                <a:t>转发表</a:t>
              </a:r>
              <a:endParaRPr lang="en-US" altLang="zh-CN" sz="1800" dirty="0">
                <a:solidFill>
                  <a:srgbClr val="000099"/>
                </a:solidFill>
                <a:latin typeface="+mn-ea"/>
                <a:ea typeface="+mn-ea"/>
              </a:endParaRPr>
            </a:p>
          </p:txBody>
        </p:sp>
        <p:sp>
          <p:nvSpPr>
            <p:cNvPr id="75808" name="Line 10"/>
            <p:cNvSpPr>
              <a:spLocks noChangeShapeType="1"/>
            </p:cNvSpPr>
            <p:nvPr/>
          </p:nvSpPr>
          <p:spPr bwMode="auto">
            <a:xfrm>
              <a:off x="4065" y="2994"/>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75809" name="Line 11"/>
            <p:cNvSpPr>
              <a:spLocks noChangeShapeType="1"/>
            </p:cNvSpPr>
            <p:nvPr/>
          </p:nvSpPr>
          <p:spPr bwMode="auto">
            <a:xfrm>
              <a:off x="4071" y="3048"/>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75810" name="Line 12"/>
            <p:cNvSpPr>
              <a:spLocks noChangeShapeType="1"/>
            </p:cNvSpPr>
            <p:nvPr/>
          </p:nvSpPr>
          <p:spPr bwMode="auto">
            <a:xfrm>
              <a:off x="4074" y="3102"/>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75811" name="Line 13"/>
            <p:cNvSpPr>
              <a:spLocks noChangeShapeType="1"/>
            </p:cNvSpPr>
            <p:nvPr/>
          </p:nvSpPr>
          <p:spPr bwMode="auto">
            <a:xfrm>
              <a:off x="4065" y="3477"/>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75812" name="Line 14"/>
            <p:cNvSpPr>
              <a:spLocks noChangeShapeType="1"/>
            </p:cNvSpPr>
            <p:nvPr/>
          </p:nvSpPr>
          <p:spPr bwMode="auto">
            <a:xfrm>
              <a:off x="4068" y="3528"/>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75813" name="Line 15"/>
            <p:cNvSpPr>
              <a:spLocks noChangeShapeType="1"/>
            </p:cNvSpPr>
            <p:nvPr/>
          </p:nvSpPr>
          <p:spPr bwMode="auto">
            <a:xfrm>
              <a:off x="4071" y="3579"/>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grpSp>
      <p:sp>
        <p:nvSpPr>
          <p:cNvPr id="33800" name="Rectangle 16"/>
          <p:cNvSpPr>
            <a:spLocks noGrp="1" noChangeArrowheads="1"/>
          </p:cNvSpPr>
          <p:nvPr>
            <p:ph type="body" sz="half" idx="1"/>
          </p:nvPr>
        </p:nvSpPr>
        <p:spPr>
          <a:xfrm>
            <a:off x="2082801" y="1189038"/>
            <a:ext cx="7534275" cy="438150"/>
          </a:xfrm>
        </p:spPr>
        <p:txBody>
          <a:bodyPr>
            <a:normAutofit lnSpcReduction="10000"/>
          </a:bodyPr>
          <a:lstStyle/>
          <a:p>
            <a:pPr>
              <a:buFont typeface="Wingdings" charset="0"/>
              <a:buNone/>
              <a:defRPr/>
            </a:pPr>
            <a:r>
              <a:rPr lang="zh-CN" altLang="en-US" sz="2400" dirty="0"/>
              <a:t>主机</a:t>
            </a:r>
            <a:r>
              <a:rPr lang="en-US" sz="2400" dirty="0"/>
              <a:t>, </a:t>
            </a:r>
            <a:r>
              <a:rPr lang="zh-CN" altLang="en-US" sz="2400" dirty="0"/>
              <a:t>路由器网络层功能</a:t>
            </a:r>
            <a:r>
              <a:rPr lang="en-US" sz="2400" dirty="0"/>
              <a:t>:</a:t>
            </a:r>
          </a:p>
        </p:txBody>
      </p:sp>
      <p:sp>
        <p:nvSpPr>
          <p:cNvPr id="75782" name="Line 17"/>
          <p:cNvSpPr>
            <a:spLocks noChangeShapeType="1"/>
          </p:cNvSpPr>
          <p:nvPr/>
        </p:nvSpPr>
        <p:spPr bwMode="auto">
          <a:xfrm flipV="1">
            <a:off x="3152776" y="5410201"/>
            <a:ext cx="6505575" cy="9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3" name="Line 18"/>
          <p:cNvSpPr>
            <a:spLocks noChangeShapeType="1"/>
          </p:cNvSpPr>
          <p:nvPr/>
        </p:nvSpPr>
        <p:spPr bwMode="auto">
          <a:xfrm flipV="1">
            <a:off x="3181351" y="4886326"/>
            <a:ext cx="6524625" cy="9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4" name="Rectangle 20"/>
          <p:cNvSpPr>
            <a:spLocks noChangeArrowheads="1"/>
          </p:cNvSpPr>
          <p:nvPr/>
        </p:nvSpPr>
        <p:spPr bwMode="auto">
          <a:xfrm>
            <a:off x="3438525" y="2667000"/>
            <a:ext cx="1809750" cy="81915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75785" name="Rectangle 21"/>
          <p:cNvSpPr>
            <a:spLocks noChangeArrowheads="1"/>
          </p:cNvSpPr>
          <p:nvPr/>
        </p:nvSpPr>
        <p:spPr bwMode="auto">
          <a:xfrm>
            <a:off x="3371850" y="2733675"/>
            <a:ext cx="1809750" cy="819150"/>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75786" name="Text Box 22"/>
          <p:cNvSpPr txBox="1">
            <a:spLocks noChangeArrowheads="1"/>
          </p:cNvSpPr>
          <p:nvPr/>
        </p:nvSpPr>
        <p:spPr bwMode="auto">
          <a:xfrm>
            <a:off x="3287688" y="2714626"/>
            <a:ext cx="2089465"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800" dirty="0">
                <a:solidFill>
                  <a:srgbClr val="CC0000"/>
                </a:solidFill>
                <a:latin typeface="+mn-ea"/>
                <a:ea typeface="+mn-ea"/>
              </a:rPr>
              <a:t>路由协议</a:t>
            </a:r>
            <a:endParaRPr lang="en-US" altLang="zh-CN" sz="1800" dirty="0">
              <a:solidFill>
                <a:srgbClr val="CC0000"/>
              </a:solidFill>
              <a:latin typeface="+mn-ea"/>
              <a:ea typeface="+mn-ea"/>
            </a:endParaRPr>
          </a:p>
          <a:p>
            <a:pPr>
              <a:buFontTx/>
              <a:buChar char="•"/>
            </a:pPr>
            <a:r>
              <a:rPr lang="en-US" altLang="zh-CN" sz="1600" dirty="0">
                <a:latin typeface="+mn-ea"/>
                <a:ea typeface="+mn-ea"/>
              </a:rPr>
              <a:t> </a:t>
            </a:r>
            <a:r>
              <a:rPr lang="zh-CN" altLang="en-US" sz="1600" dirty="0">
                <a:solidFill>
                  <a:srgbClr val="000099"/>
                </a:solidFill>
                <a:latin typeface="+mn-ea"/>
                <a:ea typeface="+mn-ea"/>
              </a:rPr>
              <a:t>路径选择</a:t>
            </a:r>
            <a:endParaRPr lang="en-US" altLang="zh-CN" sz="1600" dirty="0">
              <a:solidFill>
                <a:srgbClr val="000099"/>
              </a:solidFill>
              <a:latin typeface="+mn-ea"/>
              <a:ea typeface="+mn-ea"/>
            </a:endParaRPr>
          </a:p>
          <a:p>
            <a:pPr>
              <a:buFontTx/>
              <a:buChar char="•"/>
            </a:pPr>
            <a:r>
              <a:rPr lang="en-US" altLang="zh-CN" sz="1600" dirty="0">
                <a:solidFill>
                  <a:srgbClr val="000099"/>
                </a:solidFill>
                <a:latin typeface="+mn-ea"/>
                <a:ea typeface="+mn-ea"/>
              </a:rPr>
              <a:t> RIP, OSPF, BGP</a:t>
            </a:r>
            <a:endParaRPr lang="en-US" altLang="zh-CN" sz="1800" dirty="0">
              <a:solidFill>
                <a:srgbClr val="000099"/>
              </a:solidFill>
              <a:latin typeface="+mn-ea"/>
              <a:ea typeface="+mn-ea"/>
            </a:endParaRPr>
          </a:p>
        </p:txBody>
      </p:sp>
      <p:sp>
        <p:nvSpPr>
          <p:cNvPr id="75787" name="Freeform 23"/>
          <p:cNvSpPr>
            <a:spLocks/>
          </p:cNvSpPr>
          <p:nvPr/>
        </p:nvSpPr>
        <p:spPr bwMode="auto">
          <a:xfrm>
            <a:off x="4667250" y="3657601"/>
            <a:ext cx="628650" cy="390525"/>
          </a:xfrm>
          <a:custGeom>
            <a:avLst/>
            <a:gdLst>
              <a:gd name="T0" fmla="*/ 0 w 396"/>
              <a:gd name="T1" fmla="*/ 0 h 246"/>
              <a:gd name="T2" fmla="*/ 2147483647 w 396"/>
              <a:gd name="T3" fmla="*/ 2147483647 h 246"/>
              <a:gd name="T4" fmla="*/ 2147483647 w 396"/>
              <a:gd name="T5" fmla="*/ 2147483647 h 246"/>
              <a:gd name="T6" fmla="*/ 0 60000 65536"/>
              <a:gd name="T7" fmla="*/ 0 60000 65536"/>
              <a:gd name="T8" fmla="*/ 0 60000 65536"/>
              <a:gd name="T9" fmla="*/ 0 w 396"/>
              <a:gd name="T10" fmla="*/ 0 h 246"/>
              <a:gd name="T11" fmla="*/ 396 w 396"/>
              <a:gd name="T12" fmla="*/ 246 h 246"/>
            </a:gdLst>
            <a:ahLst/>
            <a:cxnLst>
              <a:cxn ang="T6">
                <a:pos x="T0" y="T1"/>
              </a:cxn>
              <a:cxn ang="T7">
                <a:pos x="T2" y="T3"/>
              </a:cxn>
              <a:cxn ang="T8">
                <a:pos x="T4" y="T5"/>
              </a:cxn>
            </a:cxnLst>
            <a:rect l="T9" t="T10" r="T11" b="T12"/>
            <a:pathLst>
              <a:path w="396" h="246">
                <a:moveTo>
                  <a:pt x="0" y="0"/>
                </a:moveTo>
                <a:cubicBezTo>
                  <a:pt x="30" y="16"/>
                  <a:pt x="42" y="126"/>
                  <a:pt x="150" y="186"/>
                </a:cubicBezTo>
                <a:cubicBezTo>
                  <a:pt x="258" y="246"/>
                  <a:pt x="345" y="205"/>
                  <a:pt x="396" y="210"/>
                </a:cubicBezTo>
              </a:path>
            </a:pathLst>
          </a:custGeom>
          <a:noFill/>
          <a:ln w="38100" cap="flat" cmpd="sng">
            <a:solidFill>
              <a:srgbClr val="000099"/>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75788" name="Group 24"/>
          <p:cNvGrpSpPr>
            <a:grpSpLocks/>
          </p:cNvGrpSpPr>
          <p:nvPr/>
        </p:nvGrpSpPr>
        <p:grpSpPr bwMode="auto">
          <a:xfrm>
            <a:off x="6616701" y="2576513"/>
            <a:ext cx="3000376" cy="1181100"/>
            <a:chOff x="102" y="1272"/>
            <a:chExt cx="1890" cy="744"/>
          </a:xfrm>
        </p:grpSpPr>
        <p:sp>
          <p:nvSpPr>
            <p:cNvPr id="75802" name="Rectangle 25"/>
            <p:cNvSpPr>
              <a:spLocks noChangeArrowheads="1"/>
            </p:cNvSpPr>
            <p:nvPr/>
          </p:nvSpPr>
          <p:spPr bwMode="auto">
            <a:xfrm>
              <a:off x="144" y="1272"/>
              <a:ext cx="1848" cy="69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latin typeface="+mn-ea"/>
                <a:ea typeface="+mn-ea"/>
              </a:endParaRPr>
            </a:p>
          </p:txBody>
        </p:sp>
        <p:sp>
          <p:nvSpPr>
            <p:cNvPr id="75803" name="Rectangle 26"/>
            <p:cNvSpPr>
              <a:spLocks noChangeArrowheads="1"/>
            </p:cNvSpPr>
            <p:nvPr/>
          </p:nvSpPr>
          <p:spPr bwMode="auto">
            <a:xfrm>
              <a:off x="102" y="1314"/>
              <a:ext cx="1848" cy="702"/>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latin typeface="+mn-ea"/>
                <a:ea typeface="+mn-ea"/>
              </a:endParaRPr>
            </a:p>
          </p:txBody>
        </p:sp>
        <p:sp>
          <p:nvSpPr>
            <p:cNvPr id="75804" name="Text Box 27"/>
            <p:cNvSpPr txBox="1">
              <a:spLocks noChangeArrowheads="1"/>
            </p:cNvSpPr>
            <p:nvPr/>
          </p:nvSpPr>
          <p:spPr bwMode="auto">
            <a:xfrm>
              <a:off x="116" y="1287"/>
              <a:ext cx="1022" cy="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000" dirty="0">
                  <a:solidFill>
                    <a:srgbClr val="CC0000"/>
                  </a:solidFill>
                  <a:latin typeface="+mn-ea"/>
                  <a:ea typeface="+mn-ea"/>
                </a:rPr>
                <a:t>IP </a:t>
              </a:r>
              <a:r>
                <a:rPr lang="zh-CN" altLang="en-US" sz="2000" dirty="0">
                  <a:solidFill>
                    <a:srgbClr val="CC0000"/>
                  </a:solidFill>
                  <a:latin typeface="+mn-ea"/>
                  <a:ea typeface="+mn-ea"/>
                </a:rPr>
                <a:t>协议</a:t>
              </a:r>
              <a:endParaRPr lang="en-US" altLang="zh-CN" sz="2000" dirty="0">
                <a:solidFill>
                  <a:srgbClr val="CC0000"/>
                </a:solidFill>
                <a:latin typeface="+mn-ea"/>
                <a:ea typeface="+mn-ea"/>
              </a:endParaRPr>
            </a:p>
            <a:p>
              <a:pPr>
                <a:buFontTx/>
                <a:buChar char="•"/>
              </a:pPr>
              <a:r>
                <a:rPr lang="en-US" altLang="zh-CN" sz="1600" dirty="0">
                  <a:solidFill>
                    <a:srgbClr val="000099"/>
                  </a:solidFill>
                  <a:latin typeface="+mn-ea"/>
                  <a:ea typeface="+mn-ea"/>
                </a:rPr>
                <a:t> </a:t>
              </a:r>
              <a:r>
                <a:rPr lang="zh-CN" altLang="en-US" sz="1600" dirty="0">
                  <a:solidFill>
                    <a:srgbClr val="000099"/>
                  </a:solidFill>
                  <a:latin typeface="+mn-ea"/>
                  <a:ea typeface="+mn-ea"/>
                </a:rPr>
                <a:t>地址规则</a:t>
              </a:r>
              <a:endParaRPr lang="en-US" altLang="zh-CN" sz="1600" dirty="0">
                <a:solidFill>
                  <a:srgbClr val="000099"/>
                </a:solidFill>
                <a:latin typeface="+mn-ea"/>
                <a:ea typeface="+mn-ea"/>
              </a:endParaRPr>
            </a:p>
            <a:p>
              <a:pPr>
                <a:buFontTx/>
                <a:buChar char="•"/>
              </a:pPr>
              <a:r>
                <a:rPr lang="en-US" altLang="zh-CN" sz="1600" dirty="0">
                  <a:solidFill>
                    <a:srgbClr val="000099"/>
                  </a:solidFill>
                  <a:latin typeface="+mn-ea"/>
                  <a:ea typeface="+mn-ea"/>
                </a:rPr>
                <a:t> </a:t>
              </a:r>
              <a:r>
                <a:rPr lang="zh-CN" altLang="en-US" sz="1600" dirty="0">
                  <a:solidFill>
                    <a:srgbClr val="000099"/>
                  </a:solidFill>
                  <a:latin typeface="+mn-ea"/>
                  <a:ea typeface="+mn-ea"/>
                </a:rPr>
                <a:t>数据报格式</a:t>
              </a:r>
              <a:endParaRPr lang="en-US" altLang="zh-CN" sz="1600" dirty="0">
                <a:solidFill>
                  <a:srgbClr val="000099"/>
                </a:solidFill>
                <a:latin typeface="+mn-ea"/>
                <a:ea typeface="+mn-ea"/>
              </a:endParaRPr>
            </a:p>
            <a:p>
              <a:pPr>
                <a:buFontTx/>
                <a:buChar char="•"/>
              </a:pPr>
              <a:r>
                <a:rPr lang="en-US" altLang="zh-CN" sz="1600" dirty="0">
                  <a:solidFill>
                    <a:srgbClr val="000099"/>
                  </a:solidFill>
                  <a:latin typeface="+mn-ea"/>
                  <a:ea typeface="+mn-ea"/>
                </a:rPr>
                <a:t> </a:t>
              </a:r>
              <a:r>
                <a:rPr lang="zh-CN" altLang="en-US" sz="1600" dirty="0">
                  <a:solidFill>
                    <a:srgbClr val="000099"/>
                  </a:solidFill>
                  <a:latin typeface="+mn-ea"/>
                  <a:ea typeface="+mn-ea"/>
                </a:rPr>
                <a:t>分组处理规则</a:t>
              </a:r>
              <a:endParaRPr lang="en-US" altLang="zh-CN" sz="1800" dirty="0">
                <a:solidFill>
                  <a:srgbClr val="000099"/>
                </a:solidFill>
                <a:latin typeface="+mn-ea"/>
                <a:ea typeface="+mn-ea"/>
              </a:endParaRPr>
            </a:p>
          </p:txBody>
        </p:sp>
      </p:grpSp>
      <p:sp>
        <p:nvSpPr>
          <p:cNvPr id="75789" name="Rectangle 29"/>
          <p:cNvSpPr>
            <a:spLocks noChangeArrowheads="1"/>
          </p:cNvSpPr>
          <p:nvPr/>
        </p:nvSpPr>
        <p:spPr bwMode="auto">
          <a:xfrm>
            <a:off x="6740526" y="3878264"/>
            <a:ext cx="1933575" cy="84772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75790" name="Rectangle 30"/>
          <p:cNvSpPr>
            <a:spLocks noChangeArrowheads="1"/>
          </p:cNvSpPr>
          <p:nvPr/>
        </p:nvSpPr>
        <p:spPr bwMode="auto">
          <a:xfrm>
            <a:off x="6673851" y="3946526"/>
            <a:ext cx="1933575" cy="847725"/>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75791" name="Text Box 31"/>
          <p:cNvSpPr txBox="1">
            <a:spLocks noChangeArrowheads="1"/>
          </p:cNvSpPr>
          <p:nvPr/>
        </p:nvSpPr>
        <p:spPr bwMode="auto">
          <a:xfrm>
            <a:off x="6686550" y="3911601"/>
            <a:ext cx="1900238"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000" dirty="0">
                <a:solidFill>
                  <a:srgbClr val="CC0000"/>
                </a:solidFill>
                <a:latin typeface="+mn-ea"/>
                <a:ea typeface="+mn-ea"/>
              </a:rPr>
              <a:t>ICMP </a:t>
            </a:r>
            <a:r>
              <a:rPr lang="zh-CN" altLang="en-US" sz="2000" dirty="0">
                <a:solidFill>
                  <a:srgbClr val="CC0000"/>
                </a:solidFill>
                <a:latin typeface="+mn-ea"/>
                <a:ea typeface="+mn-ea"/>
              </a:rPr>
              <a:t>协议</a:t>
            </a:r>
            <a:endParaRPr lang="en-US" altLang="zh-CN" sz="2000" dirty="0">
              <a:solidFill>
                <a:srgbClr val="CC0000"/>
              </a:solidFill>
              <a:latin typeface="+mn-ea"/>
              <a:ea typeface="+mn-ea"/>
            </a:endParaRPr>
          </a:p>
          <a:p>
            <a:pPr>
              <a:buFontTx/>
              <a:buChar char="•"/>
            </a:pPr>
            <a:r>
              <a:rPr lang="en-US" altLang="zh-CN" sz="1600" dirty="0">
                <a:latin typeface="+mn-ea"/>
                <a:ea typeface="+mn-ea"/>
              </a:rPr>
              <a:t> </a:t>
            </a:r>
            <a:r>
              <a:rPr lang="zh-CN" altLang="en-US" sz="1600" dirty="0">
                <a:solidFill>
                  <a:srgbClr val="000099"/>
                </a:solidFill>
                <a:latin typeface="+mn-ea"/>
                <a:ea typeface="+mn-ea"/>
              </a:rPr>
              <a:t>错误报告</a:t>
            </a:r>
            <a:endParaRPr lang="en-US" altLang="zh-CN" sz="1600" dirty="0">
              <a:solidFill>
                <a:srgbClr val="000099"/>
              </a:solidFill>
              <a:latin typeface="+mn-ea"/>
              <a:ea typeface="+mn-ea"/>
            </a:endParaRPr>
          </a:p>
          <a:p>
            <a:pPr>
              <a:buFontTx/>
              <a:buChar char="•"/>
            </a:pPr>
            <a:r>
              <a:rPr lang="en-US" altLang="zh-CN" sz="1600" dirty="0">
                <a:solidFill>
                  <a:srgbClr val="000099"/>
                </a:solidFill>
                <a:latin typeface="+mn-ea"/>
                <a:ea typeface="+mn-ea"/>
              </a:rPr>
              <a:t> </a:t>
            </a:r>
            <a:r>
              <a:rPr lang="zh-CN" altLang="en-US" sz="1600" dirty="0">
                <a:solidFill>
                  <a:srgbClr val="000099"/>
                </a:solidFill>
                <a:latin typeface="+mn-ea"/>
                <a:ea typeface="+mn-ea"/>
              </a:rPr>
              <a:t>路由器</a:t>
            </a:r>
            <a:r>
              <a:rPr lang="en-US" altLang="ja-JP" sz="1600" dirty="0">
                <a:solidFill>
                  <a:srgbClr val="000099"/>
                </a:solidFill>
                <a:latin typeface="+mn-ea"/>
                <a:ea typeface="+mn-ea"/>
              </a:rPr>
              <a:t>"</a:t>
            </a:r>
            <a:r>
              <a:rPr lang="zh-CN" altLang="en-US" sz="1600" dirty="0">
                <a:solidFill>
                  <a:srgbClr val="000099"/>
                </a:solidFill>
                <a:latin typeface="+mn-ea"/>
                <a:ea typeface="+mn-ea"/>
              </a:rPr>
              <a:t>信令</a:t>
            </a:r>
            <a:r>
              <a:rPr lang="en-US" altLang="ja-JP" sz="1600" dirty="0">
                <a:solidFill>
                  <a:srgbClr val="000099"/>
                </a:solidFill>
                <a:latin typeface="+mn-ea"/>
                <a:ea typeface="+mn-ea"/>
              </a:rPr>
              <a:t>"</a:t>
            </a:r>
            <a:endParaRPr lang="en-US" altLang="zh-CN" sz="1800" dirty="0">
              <a:solidFill>
                <a:srgbClr val="000099"/>
              </a:solidFill>
              <a:latin typeface="+mn-ea"/>
              <a:ea typeface="+mn-ea"/>
            </a:endParaRPr>
          </a:p>
        </p:txBody>
      </p:sp>
      <p:sp>
        <p:nvSpPr>
          <p:cNvPr id="75792" name="Line 32"/>
          <p:cNvSpPr>
            <a:spLocks noChangeShapeType="1"/>
          </p:cNvSpPr>
          <p:nvPr/>
        </p:nvSpPr>
        <p:spPr bwMode="auto">
          <a:xfrm flipV="1">
            <a:off x="3181351" y="2466976"/>
            <a:ext cx="6524625" cy="9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3" name="Text Box 33"/>
          <p:cNvSpPr txBox="1">
            <a:spLocks noChangeArrowheads="1"/>
          </p:cNvSpPr>
          <p:nvPr/>
        </p:nvSpPr>
        <p:spPr bwMode="auto">
          <a:xfrm>
            <a:off x="4952096" y="1980009"/>
            <a:ext cx="22878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algn="ctr"/>
            <a:r>
              <a:rPr lang="en-US" altLang="zh-CN" sz="1800" dirty="0" err="1">
                <a:solidFill>
                  <a:srgbClr val="B2B2B2"/>
                </a:solidFill>
                <a:latin typeface="+mn-ea"/>
                <a:ea typeface="+mn-ea"/>
              </a:rPr>
              <a:t>传输层：TCP、UDP</a:t>
            </a:r>
            <a:endParaRPr lang="en-US" altLang="zh-CN" sz="1800" dirty="0">
              <a:solidFill>
                <a:srgbClr val="B2B2B2"/>
              </a:solidFill>
              <a:latin typeface="+mn-ea"/>
              <a:ea typeface="+mn-ea"/>
            </a:endParaRPr>
          </a:p>
        </p:txBody>
      </p:sp>
      <p:sp>
        <p:nvSpPr>
          <p:cNvPr id="75794" name="Text Box 34"/>
          <p:cNvSpPr txBox="1">
            <a:spLocks noChangeArrowheads="1"/>
          </p:cNvSpPr>
          <p:nvPr/>
        </p:nvSpPr>
        <p:spPr bwMode="auto">
          <a:xfrm>
            <a:off x="5657418" y="4966896"/>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a:r>
              <a:rPr lang="en-US" altLang="zh-CN" sz="1800" dirty="0" err="1">
                <a:solidFill>
                  <a:srgbClr val="B2B2B2"/>
                </a:solidFill>
                <a:latin typeface="+mn-ea"/>
                <a:ea typeface="+mn-ea"/>
              </a:rPr>
              <a:t>链路层</a:t>
            </a:r>
            <a:endParaRPr lang="en-US" altLang="zh-CN" sz="1800" dirty="0">
              <a:solidFill>
                <a:srgbClr val="B2B2B2"/>
              </a:solidFill>
              <a:latin typeface="+mn-ea"/>
              <a:ea typeface="+mn-ea"/>
            </a:endParaRPr>
          </a:p>
        </p:txBody>
      </p:sp>
      <p:sp>
        <p:nvSpPr>
          <p:cNvPr id="75795" name="Text Box 35"/>
          <p:cNvSpPr txBox="1">
            <a:spLocks noChangeArrowheads="1"/>
          </p:cNvSpPr>
          <p:nvPr/>
        </p:nvSpPr>
        <p:spPr bwMode="auto">
          <a:xfrm>
            <a:off x="5657418" y="5484296"/>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a:r>
              <a:rPr lang="en-US" altLang="zh-CN" sz="1800" dirty="0" err="1">
                <a:solidFill>
                  <a:srgbClr val="B2B2B2"/>
                </a:solidFill>
                <a:ea typeface="Arial"/>
              </a:rPr>
              <a:t>物理层</a:t>
            </a:r>
            <a:endParaRPr lang="en-US" altLang="zh-CN" sz="1800" dirty="0">
              <a:solidFill>
                <a:srgbClr val="B2B2B2"/>
              </a:solidFill>
              <a:ea typeface="Arial"/>
            </a:endParaRPr>
          </a:p>
        </p:txBody>
      </p:sp>
      <p:sp>
        <p:nvSpPr>
          <p:cNvPr id="75797" name="Line 37"/>
          <p:cNvSpPr>
            <a:spLocks noChangeShapeType="1"/>
          </p:cNvSpPr>
          <p:nvPr/>
        </p:nvSpPr>
        <p:spPr bwMode="auto">
          <a:xfrm flipV="1">
            <a:off x="2905125" y="2486025"/>
            <a:ext cx="0" cy="74295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8" name="Line 38"/>
          <p:cNvSpPr>
            <a:spLocks noChangeShapeType="1"/>
          </p:cNvSpPr>
          <p:nvPr/>
        </p:nvSpPr>
        <p:spPr bwMode="auto">
          <a:xfrm>
            <a:off x="2905125" y="4152900"/>
            <a:ext cx="0" cy="74295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75796" name="Text Box 36"/>
          <p:cNvSpPr txBox="1">
            <a:spLocks noChangeArrowheads="1"/>
          </p:cNvSpPr>
          <p:nvPr/>
        </p:nvSpPr>
        <p:spPr bwMode="auto">
          <a:xfrm>
            <a:off x="2651229" y="3140968"/>
            <a:ext cx="492443" cy="1200329"/>
          </a:xfrm>
          <a:prstGeom prst="rect">
            <a:avLst/>
          </a:prstGeom>
          <a:solidFill>
            <a:schemeClr val="bg1"/>
          </a:solidFill>
          <a:ln>
            <a:noFill/>
          </a:ln>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r>
              <a:rPr lang="zh-CN" altLang="en-US" dirty="0">
                <a:solidFill>
                  <a:srgbClr val="CC0000"/>
                </a:solidFill>
                <a:latin typeface="+mn-ea"/>
                <a:ea typeface="+mn-ea"/>
              </a:rPr>
              <a:t>网</a:t>
            </a:r>
            <a:endParaRPr lang="en-US" altLang="zh-CN" dirty="0">
              <a:solidFill>
                <a:srgbClr val="CC0000"/>
              </a:solidFill>
              <a:latin typeface="+mn-ea"/>
              <a:ea typeface="+mn-ea"/>
            </a:endParaRPr>
          </a:p>
          <a:p>
            <a:pPr algn="r"/>
            <a:r>
              <a:rPr lang="zh-CN" altLang="en-US" dirty="0">
                <a:solidFill>
                  <a:srgbClr val="CC0000"/>
                </a:solidFill>
                <a:latin typeface="+mn-ea"/>
                <a:ea typeface="+mn-ea"/>
              </a:rPr>
              <a:t>络</a:t>
            </a:r>
            <a:endParaRPr lang="en-US" altLang="zh-CN" dirty="0">
              <a:solidFill>
                <a:srgbClr val="CC0000"/>
              </a:solidFill>
              <a:latin typeface="+mn-ea"/>
              <a:ea typeface="+mn-ea"/>
            </a:endParaRPr>
          </a:p>
          <a:p>
            <a:pPr algn="r"/>
            <a:r>
              <a:rPr lang="zh-CN" altLang="en-US" dirty="0">
                <a:solidFill>
                  <a:srgbClr val="CC0000"/>
                </a:solidFill>
                <a:latin typeface="+mn-ea"/>
                <a:ea typeface="+mn-ea"/>
              </a:rPr>
              <a:t>层</a:t>
            </a:r>
            <a:endParaRPr lang="en-US" altLang="zh-CN" sz="1800" dirty="0">
              <a:solidFill>
                <a:srgbClr val="CC0000"/>
              </a:solidFill>
              <a:latin typeface="+mn-ea"/>
              <a:ea typeface="+mn-ea"/>
            </a:endParaRPr>
          </a:p>
        </p:txBody>
      </p:sp>
      <p:sp>
        <p:nvSpPr>
          <p:cNvPr id="2" name="文本框 1">
            <a:extLst>
              <a:ext uri="{FF2B5EF4-FFF2-40B4-BE49-F238E27FC236}">
                <a16:creationId xmlns:a16="http://schemas.microsoft.com/office/drawing/2014/main" id="{706FE7BE-06DA-46E2-9EDF-B17D5D95C22D}"/>
              </a:ext>
            </a:extLst>
          </p:cNvPr>
          <p:cNvSpPr txBox="1"/>
          <p:nvPr/>
        </p:nvSpPr>
        <p:spPr>
          <a:xfrm>
            <a:off x="9912424" y="3356992"/>
            <a:ext cx="1149351" cy="646331"/>
          </a:xfrm>
          <a:prstGeom prst="rect">
            <a:avLst/>
          </a:prstGeom>
          <a:noFill/>
        </p:spPr>
        <p:txBody>
          <a:bodyPr wrap="square" rtlCol="0">
            <a:spAutoFit/>
          </a:bodyPr>
          <a:lstStyle/>
          <a:p>
            <a:pPr algn="ctr"/>
            <a:r>
              <a:rPr lang="zh-CN" altLang="en-US" dirty="0">
                <a:solidFill>
                  <a:srgbClr val="0000FF"/>
                </a:solidFill>
              </a:rPr>
              <a:t>网络层</a:t>
            </a:r>
            <a:endParaRPr lang="en-US" altLang="zh-CN" dirty="0">
              <a:solidFill>
                <a:srgbClr val="0000FF"/>
              </a:solidFill>
            </a:endParaRPr>
          </a:p>
          <a:p>
            <a:pPr algn="ctr"/>
            <a:r>
              <a:rPr lang="zh-CN" altLang="en-US" dirty="0">
                <a:solidFill>
                  <a:srgbClr val="0000FF"/>
                </a:solidFill>
              </a:rPr>
              <a:t>三大协议</a:t>
            </a:r>
          </a:p>
        </p:txBody>
      </p:sp>
    </p:spTree>
    <p:extLst>
      <p:ext uri="{BB962C8B-B14F-4D97-AF65-F5344CB8AC3E}">
        <p14:creationId xmlns:p14="http://schemas.microsoft.com/office/powerpoint/2010/main" val="1754431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801" name="Group 55"/>
          <p:cNvGrpSpPr>
            <a:grpSpLocks/>
          </p:cNvGrpSpPr>
          <p:nvPr/>
        </p:nvGrpSpPr>
        <p:grpSpPr bwMode="auto">
          <a:xfrm>
            <a:off x="4586288" y="963613"/>
            <a:ext cx="4127500" cy="5326062"/>
            <a:chOff x="1929" y="607"/>
            <a:chExt cx="2600" cy="3355"/>
          </a:xfrm>
        </p:grpSpPr>
        <p:sp>
          <p:nvSpPr>
            <p:cNvPr id="76832" name="Rectangle 4"/>
            <p:cNvSpPr>
              <a:spLocks noChangeArrowheads="1"/>
            </p:cNvSpPr>
            <p:nvPr/>
          </p:nvSpPr>
          <p:spPr bwMode="auto">
            <a:xfrm>
              <a:off x="2040" y="868"/>
              <a:ext cx="2489" cy="3039"/>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76833" name="Rectangle 5"/>
            <p:cNvSpPr>
              <a:spLocks noChangeArrowheads="1"/>
            </p:cNvSpPr>
            <p:nvPr/>
          </p:nvSpPr>
          <p:spPr bwMode="auto">
            <a:xfrm>
              <a:off x="1980" y="935"/>
              <a:ext cx="2489" cy="3027"/>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99"/>
                </a:solidFill>
              </a:endParaRPr>
            </a:p>
          </p:txBody>
        </p:sp>
        <p:sp>
          <p:nvSpPr>
            <p:cNvPr id="76834" name="Text Box 6"/>
            <p:cNvSpPr txBox="1">
              <a:spLocks noChangeArrowheads="1"/>
            </p:cNvSpPr>
            <p:nvPr/>
          </p:nvSpPr>
          <p:spPr bwMode="auto">
            <a:xfrm>
              <a:off x="1990" y="973"/>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dirty="0" err="1">
                  <a:solidFill>
                    <a:srgbClr val="000099"/>
                  </a:solidFill>
                </a:rPr>
                <a:t>ver</a:t>
              </a:r>
              <a:endParaRPr lang="en-US" altLang="zh-CN" dirty="0">
                <a:solidFill>
                  <a:srgbClr val="000099"/>
                </a:solidFill>
              </a:endParaRPr>
            </a:p>
          </p:txBody>
        </p:sp>
        <p:sp>
          <p:nvSpPr>
            <p:cNvPr id="76835" name="Text Box 7"/>
            <p:cNvSpPr txBox="1">
              <a:spLocks noChangeArrowheads="1"/>
            </p:cNvSpPr>
            <p:nvPr/>
          </p:nvSpPr>
          <p:spPr bwMode="auto">
            <a:xfrm>
              <a:off x="3529" y="1012"/>
              <a:ext cx="5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length</a:t>
              </a:r>
            </a:p>
          </p:txBody>
        </p:sp>
        <p:sp>
          <p:nvSpPr>
            <p:cNvPr id="76836" name="Line 8"/>
            <p:cNvSpPr>
              <a:spLocks noChangeShapeType="1"/>
            </p:cNvSpPr>
            <p:nvPr/>
          </p:nvSpPr>
          <p:spPr bwMode="auto">
            <a:xfrm>
              <a:off x="1988" y="1261"/>
              <a:ext cx="2486"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6837" name="Line 9"/>
            <p:cNvSpPr>
              <a:spLocks noChangeShapeType="1"/>
            </p:cNvSpPr>
            <p:nvPr/>
          </p:nvSpPr>
          <p:spPr bwMode="auto">
            <a:xfrm flipH="1" flipV="1">
              <a:off x="3210" y="941"/>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6838" name="Text Box 10"/>
            <p:cNvSpPr txBox="1">
              <a:spLocks noChangeArrowheads="1"/>
            </p:cNvSpPr>
            <p:nvPr/>
          </p:nvSpPr>
          <p:spPr bwMode="auto">
            <a:xfrm>
              <a:off x="2922" y="607"/>
              <a:ext cx="5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32 bits</a:t>
              </a:r>
              <a:endParaRPr lang="en-US" altLang="zh-CN">
                <a:solidFill>
                  <a:srgbClr val="000099"/>
                </a:solidFill>
              </a:endParaRPr>
            </a:p>
          </p:txBody>
        </p:sp>
        <p:sp>
          <p:nvSpPr>
            <p:cNvPr id="76839" name="Line 11"/>
            <p:cNvSpPr>
              <a:spLocks noChangeShapeType="1"/>
            </p:cNvSpPr>
            <p:nvPr/>
          </p:nvSpPr>
          <p:spPr bwMode="auto">
            <a:xfrm>
              <a:off x="3552" y="762"/>
              <a:ext cx="899" cy="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6840" name="Line 12"/>
            <p:cNvSpPr>
              <a:spLocks noChangeShapeType="1"/>
            </p:cNvSpPr>
            <p:nvPr/>
          </p:nvSpPr>
          <p:spPr bwMode="auto">
            <a:xfrm rot="10800000">
              <a:off x="1972" y="769"/>
              <a:ext cx="84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6841" name="Text Box 13"/>
            <p:cNvSpPr txBox="1">
              <a:spLocks noChangeArrowheads="1"/>
            </p:cNvSpPr>
            <p:nvPr/>
          </p:nvSpPr>
          <p:spPr bwMode="auto">
            <a:xfrm>
              <a:off x="2606" y="2792"/>
              <a:ext cx="1351"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2000">
                  <a:solidFill>
                    <a:srgbClr val="000099"/>
                  </a:solidFill>
                </a:rPr>
                <a:t>data </a:t>
              </a:r>
            </a:p>
            <a:p>
              <a:pPr algn="ctr"/>
              <a:r>
                <a:rPr lang="en-US" altLang="zh-CN" sz="2000">
                  <a:solidFill>
                    <a:srgbClr val="000099"/>
                  </a:solidFill>
                </a:rPr>
                <a:t>(variable length,</a:t>
              </a:r>
            </a:p>
            <a:p>
              <a:pPr algn="ctr"/>
              <a:r>
                <a:rPr lang="en-US" altLang="zh-CN" sz="2000">
                  <a:solidFill>
                    <a:srgbClr val="000099"/>
                  </a:solidFill>
                </a:rPr>
                <a:t>typically a TCP </a:t>
              </a:r>
            </a:p>
            <a:p>
              <a:pPr algn="ctr"/>
              <a:r>
                <a:rPr lang="en-US" altLang="zh-CN" sz="2000">
                  <a:solidFill>
                    <a:srgbClr val="000099"/>
                  </a:solidFill>
                </a:rPr>
                <a:t>or UDP segment)</a:t>
              </a:r>
              <a:endParaRPr lang="en-US" altLang="zh-CN">
                <a:solidFill>
                  <a:srgbClr val="000099"/>
                </a:solidFill>
              </a:endParaRPr>
            </a:p>
          </p:txBody>
        </p:sp>
        <p:sp>
          <p:nvSpPr>
            <p:cNvPr id="76842" name="Text Box 14"/>
            <p:cNvSpPr txBox="1">
              <a:spLocks noChangeArrowheads="1"/>
            </p:cNvSpPr>
            <p:nvPr/>
          </p:nvSpPr>
          <p:spPr bwMode="auto">
            <a:xfrm>
              <a:off x="1929" y="1320"/>
              <a:ext cx="1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16-bit identifier</a:t>
              </a:r>
              <a:endParaRPr lang="en-US" altLang="zh-CN" sz="2000">
                <a:solidFill>
                  <a:srgbClr val="000099"/>
                </a:solidFill>
              </a:endParaRPr>
            </a:p>
          </p:txBody>
        </p:sp>
        <p:sp>
          <p:nvSpPr>
            <p:cNvPr id="76843" name="Line 15"/>
            <p:cNvSpPr>
              <a:spLocks noChangeShapeType="1"/>
            </p:cNvSpPr>
            <p:nvPr/>
          </p:nvSpPr>
          <p:spPr bwMode="auto">
            <a:xfrm flipV="1">
              <a:off x="1984" y="2205"/>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6844" name="Line 16"/>
            <p:cNvSpPr>
              <a:spLocks noChangeShapeType="1"/>
            </p:cNvSpPr>
            <p:nvPr/>
          </p:nvSpPr>
          <p:spPr bwMode="auto">
            <a:xfrm flipV="1">
              <a:off x="1984" y="2505"/>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6845" name="Text Box 17"/>
            <p:cNvSpPr txBox="1">
              <a:spLocks noChangeArrowheads="1"/>
            </p:cNvSpPr>
            <p:nvPr/>
          </p:nvSpPr>
          <p:spPr bwMode="auto">
            <a:xfrm>
              <a:off x="3464" y="1549"/>
              <a:ext cx="8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header</a:t>
              </a:r>
            </a:p>
            <a:p>
              <a:pPr algn="ctr"/>
              <a:r>
                <a:rPr lang="en-US" altLang="zh-CN" sz="1800">
                  <a:solidFill>
                    <a:srgbClr val="000099"/>
                  </a:solidFill>
                </a:rPr>
                <a:t> checksum</a:t>
              </a:r>
            </a:p>
          </p:txBody>
        </p:sp>
        <p:sp>
          <p:nvSpPr>
            <p:cNvPr id="76846" name="Text Box 18"/>
            <p:cNvSpPr txBox="1">
              <a:spLocks noChangeArrowheads="1"/>
            </p:cNvSpPr>
            <p:nvPr/>
          </p:nvSpPr>
          <p:spPr bwMode="auto">
            <a:xfrm>
              <a:off x="2008" y="1531"/>
              <a:ext cx="5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time to</a:t>
              </a:r>
            </a:p>
            <a:p>
              <a:pPr algn="ctr"/>
              <a:r>
                <a:rPr lang="en-US" altLang="zh-CN" sz="1800">
                  <a:solidFill>
                    <a:srgbClr val="000099"/>
                  </a:solidFill>
                </a:rPr>
                <a:t>live</a:t>
              </a:r>
            </a:p>
          </p:txBody>
        </p:sp>
        <p:sp>
          <p:nvSpPr>
            <p:cNvPr id="76847" name="Text Box 19"/>
            <p:cNvSpPr txBox="1">
              <a:spLocks noChangeArrowheads="1"/>
            </p:cNvSpPr>
            <p:nvPr/>
          </p:nvSpPr>
          <p:spPr bwMode="auto">
            <a:xfrm>
              <a:off x="2369" y="1959"/>
              <a:ext cx="16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32 bit source IP address</a:t>
              </a:r>
              <a:endParaRPr lang="en-US" altLang="zh-CN">
                <a:solidFill>
                  <a:srgbClr val="000099"/>
                </a:solidFill>
              </a:endParaRPr>
            </a:p>
          </p:txBody>
        </p:sp>
        <p:sp>
          <p:nvSpPr>
            <p:cNvPr id="76848" name="Text Box 31"/>
            <p:cNvSpPr txBox="1">
              <a:spLocks noChangeArrowheads="1"/>
            </p:cNvSpPr>
            <p:nvPr/>
          </p:nvSpPr>
          <p:spPr bwMode="auto">
            <a:xfrm>
              <a:off x="2271" y="927"/>
              <a:ext cx="37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400" dirty="0">
                  <a:solidFill>
                    <a:srgbClr val="000099"/>
                  </a:solidFill>
                </a:rPr>
                <a:t>head.</a:t>
              </a:r>
            </a:p>
            <a:p>
              <a:pPr algn="ctr"/>
              <a:r>
                <a:rPr lang="en-US" altLang="zh-CN" sz="1400" dirty="0" err="1">
                  <a:solidFill>
                    <a:srgbClr val="000099"/>
                  </a:solidFill>
                </a:rPr>
                <a:t>len</a:t>
              </a:r>
              <a:endParaRPr lang="en-US" altLang="zh-CN" sz="1400" dirty="0">
                <a:solidFill>
                  <a:srgbClr val="000099"/>
                </a:solidFill>
              </a:endParaRPr>
            </a:p>
          </p:txBody>
        </p:sp>
        <p:sp>
          <p:nvSpPr>
            <p:cNvPr id="76849" name="Text Box 32"/>
            <p:cNvSpPr txBox="1">
              <a:spLocks noChangeArrowheads="1"/>
            </p:cNvSpPr>
            <p:nvPr/>
          </p:nvSpPr>
          <p:spPr bwMode="auto">
            <a:xfrm>
              <a:off x="2622" y="901"/>
              <a:ext cx="5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dirty="0">
                  <a:solidFill>
                    <a:srgbClr val="000099"/>
                  </a:solidFill>
                </a:rPr>
                <a:t>type of</a:t>
              </a:r>
            </a:p>
            <a:p>
              <a:pPr algn="ctr"/>
              <a:r>
                <a:rPr lang="en-US" altLang="zh-CN" sz="1800" dirty="0">
                  <a:solidFill>
                    <a:srgbClr val="000099"/>
                  </a:solidFill>
                </a:rPr>
                <a:t>service</a:t>
              </a:r>
              <a:endParaRPr lang="en-US" altLang="zh-CN" dirty="0">
                <a:solidFill>
                  <a:srgbClr val="000099"/>
                </a:solidFill>
              </a:endParaRPr>
            </a:p>
          </p:txBody>
        </p:sp>
        <p:sp>
          <p:nvSpPr>
            <p:cNvPr id="76850" name="Line 33"/>
            <p:cNvSpPr>
              <a:spLocks noChangeShapeType="1"/>
            </p:cNvSpPr>
            <p:nvPr/>
          </p:nvSpPr>
          <p:spPr bwMode="auto">
            <a:xfrm flipH="1" flipV="1">
              <a:off x="2610" y="938"/>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6851" name="Line 34"/>
            <p:cNvSpPr>
              <a:spLocks noChangeShapeType="1"/>
            </p:cNvSpPr>
            <p:nvPr/>
          </p:nvSpPr>
          <p:spPr bwMode="auto">
            <a:xfrm flipH="1" flipV="1">
              <a:off x="2290" y="944"/>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6852" name="Line 37"/>
            <p:cNvSpPr>
              <a:spLocks noChangeShapeType="1"/>
            </p:cNvSpPr>
            <p:nvPr/>
          </p:nvSpPr>
          <p:spPr bwMode="auto">
            <a:xfrm flipH="1" flipV="1">
              <a:off x="3210" y="1265"/>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6853" name="Text Box 38"/>
            <p:cNvSpPr txBox="1">
              <a:spLocks noChangeArrowheads="1"/>
            </p:cNvSpPr>
            <p:nvPr/>
          </p:nvSpPr>
          <p:spPr bwMode="auto">
            <a:xfrm>
              <a:off x="3117" y="1314"/>
              <a:ext cx="4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flgs</a:t>
              </a:r>
              <a:endParaRPr lang="en-US" altLang="zh-CN" sz="2000">
                <a:solidFill>
                  <a:srgbClr val="000099"/>
                </a:solidFill>
              </a:endParaRPr>
            </a:p>
          </p:txBody>
        </p:sp>
        <p:sp>
          <p:nvSpPr>
            <p:cNvPr id="76854" name="Line 39"/>
            <p:cNvSpPr>
              <a:spLocks noChangeShapeType="1"/>
            </p:cNvSpPr>
            <p:nvPr/>
          </p:nvSpPr>
          <p:spPr bwMode="auto">
            <a:xfrm flipH="1" flipV="1">
              <a:off x="3504" y="1259"/>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6855" name="Text Box 40"/>
            <p:cNvSpPr txBox="1">
              <a:spLocks noChangeArrowheads="1"/>
            </p:cNvSpPr>
            <p:nvPr/>
          </p:nvSpPr>
          <p:spPr bwMode="auto">
            <a:xfrm>
              <a:off x="3531" y="1230"/>
              <a:ext cx="90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dirty="0">
                  <a:solidFill>
                    <a:srgbClr val="000099"/>
                  </a:solidFill>
                </a:rPr>
                <a:t>fragment</a:t>
              </a:r>
            </a:p>
            <a:p>
              <a:pPr algn="ctr"/>
              <a:r>
                <a:rPr lang="en-US" altLang="zh-CN" sz="1800" dirty="0">
                  <a:solidFill>
                    <a:srgbClr val="000099"/>
                  </a:solidFill>
                </a:rPr>
                <a:t> offset</a:t>
              </a:r>
              <a:endParaRPr lang="en-US" altLang="zh-CN" sz="2000" dirty="0">
                <a:solidFill>
                  <a:srgbClr val="000099"/>
                </a:solidFill>
              </a:endParaRPr>
            </a:p>
          </p:txBody>
        </p:sp>
        <p:sp>
          <p:nvSpPr>
            <p:cNvPr id="76856" name="Line 43"/>
            <p:cNvSpPr>
              <a:spLocks noChangeShapeType="1"/>
            </p:cNvSpPr>
            <p:nvPr/>
          </p:nvSpPr>
          <p:spPr bwMode="auto">
            <a:xfrm flipV="1">
              <a:off x="1984" y="1581"/>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6857" name="Line 44"/>
            <p:cNvSpPr>
              <a:spLocks noChangeShapeType="1"/>
            </p:cNvSpPr>
            <p:nvPr/>
          </p:nvSpPr>
          <p:spPr bwMode="auto">
            <a:xfrm flipH="1" flipV="1">
              <a:off x="3210" y="1583"/>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6858" name="Line 45"/>
            <p:cNvSpPr>
              <a:spLocks noChangeShapeType="1"/>
            </p:cNvSpPr>
            <p:nvPr/>
          </p:nvSpPr>
          <p:spPr bwMode="auto">
            <a:xfrm flipV="1">
              <a:off x="1972" y="1905"/>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6859" name="Text Box 46"/>
            <p:cNvSpPr txBox="1">
              <a:spLocks noChangeArrowheads="1"/>
            </p:cNvSpPr>
            <p:nvPr/>
          </p:nvSpPr>
          <p:spPr bwMode="auto">
            <a:xfrm>
              <a:off x="2668" y="1525"/>
              <a:ext cx="48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upper</a:t>
              </a:r>
            </a:p>
            <a:p>
              <a:pPr algn="ctr"/>
              <a:r>
                <a:rPr lang="en-US" altLang="zh-CN" sz="1800">
                  <a:solidFill>
                    <a:srgbClr val="000099"/>
                  </a:solidFill>
                </a:rPr>
                <a:t> layer</a:t>
              </a:r>
            </a:p>
          </p:txBody>
        </p:sp>
        <p:sp>
          <p:nvSpPr>
            <p:cNvPr id="76860" name="Line 47"/>
            <p:cNvSpPr>
              <a:spLocks noChangeShapeType="1"/>
            </p:cNvSpPr>
            <p:nvPr/>
          </p:nvSpPr>
          <p:spPr bwMode="auto">
            <a:xfrm flipH="1" flipV="1">
              <a:off x="2610" y="1589"/>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6861" name="Text Box 49"/>
            <p:cNvSpPr txBox="1">
              <a:spLocks noChangeArrowheads="1"/>
            </p:cNvSpPr>
            <p:nvPr/>
          </p:nvSpPr>
          <p:spPr bwMode="auto">
            <a:xfrm>
              <a:off x="2262" y="2235"/>
              <a:ext cx="19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32 bit destination IP address</a:t>
              </a:r>
              <a:endParaRPr lang="en-US" altLang="zh-CN">
                <a:solidFill>
                  <a:srgbClr val="000099"/>
                </a:solidFill>
              </a:endParaRPr>
            </a:p>
          </p:txBody>
        </p:sp>
        <p:sp>
          <p:nvSpPr>
            <p:cNvPr id="76862" name="Line 50"/>
            <p:cNvSpPr>
              <a:spLocks noChangeShapeType="1"/>
            </p:cNvSpPr>
            <p:nvPr/>
          </p:nvSpPr>
          <p:spPr bwMode="auto">
            <a:xfrm flipV="1">
              <a:off x="1984" y="2787"/>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6863" name="Text Box 51"/>
            <p:cNvSpPr txBox="1">
              <a:spLocks noChangeArrowheads="1"/>
            </p:cNvSpPr>
            <p:nvPr/>
          </p:nvSpPr>
          <p:spPr bwMode="auto">
            <a:xfrm>
              <a:off x="2673" y="2529"/>
              <a:ext cx="10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options (if any)</a:t>
              </a:r>
              <a:endParaRPr lang="en-US" altLang="zh-CN">
                <a:solidFill>
                  <a:srgbClr val="000099"/>
                </a:solidFill>
              </a:endParaRPr>
            </a:p>
          </p:txBody>
        </p:sp>
      </p:grpSp>
      <p:sp>
        <p:nvSpPr>
          <p:cNvPr id="76802" name="Rectangle 2"/>
          <p:cNvSpPr>
            <a:spLocks noGrp="1" noChangeArrowheads="1"/>
          </p:cNvSpPr>
          <p:nvPr>
            <p:ph type="title"/>
          </p:nvPr>
        </p:nvSpPr>
        <p:spPr>
          <a:xfrm>
            <a:off x="2359845" y="44624"/>
            <a:ext cx="8640960" cy="781050"/>
          </a:xfrm>
        </p:spPr>
        <p:txBody>
          <a:bodyPr/>
          <a:lstStyle/>
          <a:p>
            <a:pPr algn="ctr"/>
            <a:r>
              <a:rPr lang="en-US" altLang="zh-CN" sz="4000" dirty="0"/>
              <a:t>IPv4 </a:t>
            </a:r>
            <a:r>
              <a:rPr lang="zh-CN" altLang="en-US" sz="4000" dirty="0"/>
              <a:t>数据报格式</a:t>
            </a:r>
            <a:endParaRPr lang="en-US" altLang="zh-CN" dirty="0"/>
          </a:p>
        </p:txBody>
      </p:sp>
      <p:grpSp>
        <p:nvGrpSpPr>
          <p:cNvPr id="3" name="Group 56"/>
          <p:cNvGrpSpPr>
            <a:grpSpLocks/>
          </p:cNvGrpSpPr>
          <p:nvPr/>
        </p:nvGrpSpPr>
        <p:grpSpPr bwMode="auto">
          <a:xfrm>
            <a:off x="3444876" y="801688"/>
            <a:ext cx="1349376" cy="849312"/>
            <a:chOff x="1210" y="505"/>
            <a:chExt cx="850" cy="535"/>
          </a:xfrm>
        </p:grpSpPr>
        <p:sp>
          <p:nvSpPr>
            <p:cNvPr id="76830" name="Text Box 20"/>
            <p:cNvSpPr txBox="1">
              <a:spLocks noChangeArrowheads="1"/>
            </p:cNvSpPr>
            <p:nvPr/>
          </p:nvSpPr>
          <p:spPr bwMode="auto">
            <a:xfrm>
              <a:off x="1210" y="505"/>
              <a:ext cx="58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algn="r"/>
              <a:r>
                <a:rPr lang="en-US" altLang="zh-CN" sz="1800" dirty="0">
                  <a:solidFill>
                    <a:srgbClr val="000099"/>
                  </a:solidFill>
                  <a:latin typeface="+mn-ea"/>
                  <a:ea typeface="+mn-ea"/>
                </a:rPr>
                <a:t>IP </a:t>
              </a:r>
              <a:r>
                <a:rPr lang="en-US" altLang="zh-CN" sz="1800" dirty="0" err="1">
                  <a:solidFill>
                    <a:srgbClr val="000099"/>
                  </a:solidFill>
                  <a:latin typeface="+mn-ea"/>
                  <a:ea typeface="+mn-ea"/>
                </a:rPr>
                <a:t>协议</a:t>
              </a:r>
              <a:endParaRPr lang="en-US" altLang="zh-CN" sz="1800" dirty="0">
                <a:solidFill>
                  <a:srgbClr val="000099"/>
                </a:solidFill>
                <a:latin typeface="+mn-ea"/>
                <a:ea typeface="+mn-ea"/>
              </a:endParaRPr>
            </a:p>
            <a:p>
              <a:pPr lvl="0" algn="r"/>
              <a:r>
                <a:rPr lang="en-US" altLang="zh-CN" sz="1800" dirty="0" err="1">
                  <a:solidFill>
                    <a:srgbClr val="000099"/>
                  </a:solidFill>
                  <a:latin typeface="+mn-ea"/>
                  <a:ea typeface="+mn-ea"/>
                </a:rPr>
                <a:t>版本</a:t>
              </a:r>
              <a:r>
                <a:rPr lang="zh-CN" altLang="en-US" sz="1800" dirty="0">
                  <a:solidFill>
                    <a:srgbClr val="000099"/>
                  </a:solidFill>
                  <a:latin typeface="+mn-ea"/>
                  <a:ea typeface="+mn-ea"/>
                </a:rPr>
                <a:t>号</a:t>
              </a:r>
              <a:endParaRPr lang="en-US" altLang="zh-CN" sz="1800" dirty="0">
                <a:solidFill>
                  <a:srgbClr val="000099"/>
                </a:solidFill>
                <a:latin typeface="+mn-ea"/>
                <a:ea typeface="+mn-ea"/>
              </a:endParaRPr>
            </a:p>
          </p:txBody>
        </p:sp>
        <p:sp>
          <p:nvSpPr>
            <p:cNvPr id="76831" name="Line 23"/>
            <p:cNvSpPr>
              <a:spLocks noChangeShapeType="1"/>
            </p:cNvSpPr>
            <p:nvPr/>
          </p:nvSpPr>
          <p:spPr bwMode="auto">
            <a:xfrm>
              <a:off x="1727" y="749"/>
              <a:ext cx="333" cy="291"/>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latin typeface="+mn-ea"/>
              </a:endParaRPr>
            </a:p>
          </p:txBody>
        </p:sp>
      </p:grpSp>
      <p:grpSp>
        <p:nvGrpSpPr>
          <p:cNvPr id="4" name="Group 57"/>
          <p:cNvGrpSpPr>
            <a:grpSpLocks/>
          </p:cNvGrpSpPr>
          <p:nvPr/>
        </p:nvGrpSpPr>
        <p:grpSpPr bwMode="auto">
          <a:xfrm>
            <a:off x="3255966" y="1406526"/>
            <a:ext cx="2014539" cy="646113"/>
            <a:chOff x="1091" y="886"/>
            <a:chExt cx="1269" cy="407"/>
          </a:xfrm>
        </p:grpSpPr>
        <p:sp>
          <p:nvSpPr>
            <p:cNvPr id="76828" name="Text Box 21"/>
            <p:cNvSpPr txBox="1">
              <a:spLocks noChangeArrowheads="1"/>
            </p:cNvSpPr>
            <p:nvPr/>
          </p:nvSpPr>
          <p:spPr bwMode="auto">
            <a:xfrm>
              <a:off x="1091" y="886"/>
              <a:ext cx="698" cy="40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r>
                <a:rPr lang="zh-CN" altLang="en-US" sz="1800" dirty="0">
                  <a:solidFill>
                    <a:srgbClr val="000099"/>
                  </a:solidFill>
                  <a:latin typeface="+mn-ea"/>
                  <a:ea typeface="+mn-ea"/>
                </a:rPr>
                <a:t>首部长度</a:t>
              </a:r>
              <a:endParaRPr lang="en-US" altLang="zh-CN" sz="1800" dirty="0">
                <a:solidFill>
                  <a:srgbClr val="000099"/>
                </a:solidFill>
                <a:latin typeface="+mn-ea"/>
                <a:ea typeface="+mn-ea"/>
              </a:endParaRPr>
            </a:p>
            <a:p>
              <a:pPr algn="r"/>
              <a:r>
                <a:rPr lang="en-US" altLang="zh-CN" sz="1800" dirty="0">
                  <a:solidFill>
                    <a:srgbClr val="000099"/>
                  </a:solidFill>
                  <a:latin typeface="+mn-ea"/>
                  <a:ea typeface="+mn-ea"/>
                </a:rPr>
                <a:t> (bytes)</a:t>
              </a:r>
              <a:endParaRPr lang="en-US" altLang="zh-CN" sz="1000" dirty="0">
                <a:solidFill>
                  <a:srgbClr val="000099"/>
                </a:solidFill>
                <a:latin typeface="+mn-ea"/>
                <a:ea typeface="+mn-ea"/>
              </a:endParaRPr>
            </a:p>
          </p:txBody>
        </p:sp>
        <p:sp>
          <p:nvSpPr>
            <p:cNvPr id="76829" name="Line 24"/>
            <p:cNvSpPr>
              <a:spLocks noChangeShapeType="1"/>
            </p:cNvSpPr>
            <p:nvPr/>
          </p:nvSpPr>
          <p:spPr bwMode="auto">
            <a:xfrm>
              <a:off x="1745" y="1100"/>
              <a:ext cx="615" cy="74"/>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latin typeface="+mn-ea"/>
              </a:endParaRPr>
            </a:p>
          </p:txBody>
        </p:sp>
      </p:grpSp>
      <p:grpSp>
        <p:nvGrpSpPr>
          <p:cNvPr id="5" name="Group 60"/>
          <p:cNvGrpSpPr>
            <a:grpSpLocks/>
          </p:cNvGrpSpPr>
          <p:nvPr/>
        </p:nvGrpSpPr>
        <p:grpSpPr bwMode="auto">
          <a:xfrm>
            <a:off x="2679703" y="2732087"/>
            <a:ext cx="3195639" cy="1597024"/>
            <a:chOff x="728" y="1721"/>
            <a:chExt cx="2013" cy="1006"/>
          </a:xfrm>
        </p:grpSpPr>
        <p:sp>
          <p:nvSpPr>
            <p:cNvPr id="76826" name="Text Box 27"/>
            <p:cNvSpPr txBox="1">
              <a:spLocks noChangeArrowheads="1"/>
            </p:cNvSpPr>
            <p:nvPr/>
          </p:nvSpPr>
          <p:spPr bwMode="auto">
            <a:xfrm>
              <a:off x="728" y="2320"/>
              <a:ext cx="1134"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r>
                <a:rPr lang="en-US" altLang="zh-CN" sz="1800" dirty="0" err="1">
                  <a:solidFill>
                    <a:srgbClr val="000099"/>
                  </a:solidFill>
                  <a:ea typeface="Arial"/>
                </a:rPr>
                <a:t>将有效载荷</a:t>
              </a:r>
              <a:r>
                <a:rPr lang="zh-CN" altLang="en-US" sz="1800" dirty="0">
                  <a:solidFill>
                    <a:srgbClr val="000099"/>
                  </a:solidFill>
                  <a:ea typeface="Arial"/>
                </a:rPr>
                <a:t>交</a:t>
              </a:r>
              <a:endParaRPr lang="en-US" altLang="zh-CN" sz="1800" dirty="0">
                <a:solidFill>
                  <a:srgbClr val="000099"/>
                </a:solidFill>
                <a:ea typeface="Arial"/>
              </a:endParaRPr>
            </a:p>
            <a:p>
              <a:pPr algn="r"/>
              <a:r>
                <a:rPr lang="zh-CN" altLang="en-US" sz="1800" dirty="0">
                  <a:solidFill>
                    <a:srgbClr val="000099"/>
                  </a:solidFill>
                  <a:ea typeface="Arial"/>
                </a:rPr>
                <a:t>付给的</a:t>
              </a:r>
              <a:r>
                <a:rPr lang="en-US" altLang="zh-CN" sz="1800" dirty="0" err="1">
                  <a:solidFill>
                    <a:srgbClr val="000099"/>
                  </a:solidFill>
                  <a:ea typeface="Arial"/>
                </a:rPr>
                <a:t>上层协议</a:t>
              </a:r>
              <a:endParaRPr lang="en-US" altLang="zh-CN" sz="1800" dirty="0">
                <a:solidFill>
                  <a:srgbClr val="000099"/>
                </a:solidFill>
                <a:ea typeface="Arial"/>
              </a:endParaRPr>
            </a:p>
          </p:txBody>
        </p:sp>
        <p:sp>
          <p:nvSpPr>
            <p:cNvPr id="76827" name="Line 28"/>
            <p:cNvSpPr>
              <a:spLocks noChangeShapeType="1"/>
            </p:cNvSpPr>
            <p:nvPr/>
          </p:nvSpPr>
          <p:spPr bwMode="auto">
            <a:xfrm flipV="1">
              <a:off x="1817" y="1721"/>
              <a:ext cx="924" cy="708"/>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latin typeface="+mn-ea"/>
              </a:endParaRPr>
            </a:p>
          </p:txBody>
        </p:sp>
      </p:grpSp>
      <p:grpSp>
        <p:nvGrpSpPr>
          <p:cNvPr id="6" name="Group 61"/>
          <p:cNvGrpSpPr>
            <a:grpSpLocks/>
          </p:cNvGrpSpPr>
          <p:nvPr/>
        </p:nvGrpSpPr>
        <p:grpSpPr bwMode="auto">
          <a:xfrm>
            <a:off x="8370883" y="1054101"/>
            <a:ext cx="1993898" cy="735013"/>
            <a:chOff x="4313" y="664"/>
            <a:chExt cx="1256" cy="463"/>
          </a:xfrm>
        </p:grpSpPr>
        <p:sp>
          <p:nvSpPr>
            <p:cNvPr id="76824" name="Text Box 26"/>
            <p:cNvSpPr txBox="1">
              <a:spLocks noChangeArrowheads="1"/>
            </p:cNvSpPr>
            <p:nvPr/>
          </p:nvSpPr>
          <p:spPr bwMode="auto">
            <a:xfrm>
              <a:off x="4648" y="664"/>
              <a:ext cx="92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800" dirty="0">
                  <a:solidFill>
                    <a:srgbClr val="000099"/>
                  </a:solidFill>
                  <a:latin typeface="+mn-ea"/>
                  <a:ea typeface="+mn-ea"/>
                </a:rPr>
                <a:t>数据报总</a:t>
              </a:r>
              <a:endParaRPr lang="en-US" altLang="zh-CN" sz="1800" dirty="0">
                <a:solidFill>
                  <a:srgbClr val="000099"/>
                </a:solidFill>
                <a:latin typeface="+mn-ea"/>
                <a:ea typeface="+mn-ea"/>
              </a:endParaRPr>
            </a:p>
            <a:p>
              <a:r>
                <a:rPr lang="zh-CN" altLang="en-US" sz="1800" dirty="0">
                  <a:solidFill>
                    <a:srgbClr val="000099"/>
                  </a:solidFill>
                  <a:latin typeface="+mn-ea"/>
                  <a:ea typeface="+mn-ea"/>
                </a:rPr>
                <a:t>长度</a:t>
              </a:r>
              <a:r>
                <a:rPr lang="en-US" altLang="zh-CN" sz="1800" dirty="0">
                  <a:solidFill>
                    <a:srgbClr val="000099"/>
                  </a:solidFill>
                  <a:latin typeface="+mn-ea"/>
                  <a:ea typeface="+mn-ea"/>
                </a:rPr>
                <a:t> (bytes)</a:t>
              </a:r>
            </a:p>
          </p:txBody>
        </p:sp>
        <p:sp>
          <p:nvSpPr>
            <p:cNvPr id="76825" name="Line 30"/>
            <p:cNvSpPr>
              <a:spLocks noChangeShapeType="1"/>
            </p:cNvSpPr>
            <p:nvPr/>
          </p:nvSpPr>
          <p:spPr bwMode="auto">
            <a:xfrm flipH="1">
              <a:off x="4313" y="869"/>
              <a:ext cx="402" cy="258"/>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latin typeface="+mn-ea"/>
              </a:endParaRPr>
            </a:p>
          </p:txBody>
        </p:sp>
      </p:grpSp>
      <p:grpSp>
        <p:nvGrpSpPr>
          <p:cNvPr id="8" name="Group 62"/>
          <p:cNvGrpSpPr>
            <a:grpSpLocks/>
          </p:cNvGrpSpPr>
          <p:nvPr/>
        </p:nvGrpSpPr>
        <p:grpSpPr bwMode="auto">
          <a:xfrm>
            <a:off x="6475415" y="1787525"/>
            <a:ext cx="3665539" cy="649288"/>
            <a:chOff x="3119" y="1126"/>
            <a:chExt cx="2309" cy="409"/>
          </a:xfrm>
        </p:grpSpPr>
        <p:sp>
          <p:nvSpPr>
            <p:cNvPr id="76818" name="Text Box 25"/>
            <p:cNvSpPr txBox="1">
              <a:spLocks noChangeArrowheads="1"/>
            </p:cNvSpPr>
            <p:nvPr/>
          </p:nvSpPr>
          <p:spPr bwMode="auto">
            <a:xfrm>
              <a:off x="4667" y="1126"/>
              <a:ext cx="761" cy="40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800" dirty="0">
                  <a:solidFill>
                    <a:srgbClr val="000099"/>
                  </a:solidFill>
                  <a:latin typeface="+mn-ea"/>
                  <a:ea typeface="+mn-ea"/>
                </a:rPr>
                <a:t>用于分片</a:t>
              </a:r>
              <a:r>
                <a:rPr lang="en-US" altLang="zh-CN" sz="1800" dirty="0">
                  <a:solidFill>
                    <a:srgbClr val="000099"/>
                  </a:solidFill>
                  <a:latin typeface="+mn-ea"/>
                  <a:ea typeface="+mn-ea"/>
                </a:rPr>
                <a:t>/</a:t>
              </a:r>
            </a:p>
            <a:p>
              <a:r>
                <a:rPr lang="zh-CN" altLang="en-US" sz="1800" dirty="0">
                  <a:solidFill>
                    <a:srgbClr val="000099"/>
                  </a:solidFill>
                  <a:latin typeface="+mn-ea"/>
                  <a:ea typeface="+mn-ea"/>
                </a:rPr>
                <a:t>重新组装</a:t>
              </a:r>
              <a:endParaRPr lang="en-US" altLang="zh-CN" sz="1800" dirty="0">
                <a:solidFill>
                  <a:srgbClr val="000099"/>
                </a:solidFill>
                <a:latin typeface="+mn-ea"/>
                <a:ea typeface="+mn-ea"/>
              </a:endParaRPr>
            </a:p>
          </p:txBody>
        </p:sp>
        <p:sp>
          <p:nvSpPr>
            <p:cNvPr id="76819" name="Line 29"/>
            <p:cNvSpPr>
              <a:spLocks noChangeShapeType="1"/>
            </p:cNvSpPr>
            <p:nvPr/>
          </p:nvSpPr>
          <p:spPr bwMode="auto">
            <a:xfrm flipH="1">
              <a:off x="3443" y="1415"/>
              <a:ext cx="1284" cy="12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latin typeface="+mn-ea"/>
              </a:endParaRPr>
            </a:p>
          </p:txBody>
        </p:sp>
        <p:sp>
          <p:nvSpPr>
            <p:cNvPr id="76820" name="Line 41"/>
            <p:cNvSpPr>
              <a:spLocks noChangeShapeType="1"/>
            </p:cNvSpPr>
            <p:nvPr/>
          </p:nvSpPr>
          <p:spPr bwMode="auto">
            <a:xfrm flipH="1" flipV="1">
              <a:off x="4301" y="1349"/>
              <a:ext cx="414" cy="7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latin typeface="+mn-ea"/>
              </a:endParaRPr>
            </a:p>
          </p:txBody>
        </p:sp>
        <p:sp>
          <p:nvSpPr>
            <p:cNvPr id="76821" name="Line 42"/>
            <p:cNvSpPr>
              <a:spLocks noChangeShapeType="1"/>
            </p:cNvSpPr>
            <p:nvPr/>
          </p:nvSpPr>
          <p:spPr bwMode="auto">
            <a:xfrm flipH="1">
              <a:off x="3119" y="1421"/>
              <a:ext cx="1584" cy="3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latin typeface="+mn-ea"/>
              </a:endParaRPr>
            </a:p>
          </p:txBody>
        </p:sp>
      </p:grpSp>
      <p:grpSp>
        <p:nvGrpSpPr>
          <p:cNvPr id="9" name="Group 59"/>
          <p:cNvGrpSpPr>
            <a:grpSpLocks/>
          </p:cNvGrpSpPr>
          <p:nvPr/>
        </p:nvGrpSpPr>
        <p:grpSpPr bwMode="auto">
          <a:xfrm>
            <a:off x="2268540" y="2406653"/>
            <a:ext cx="2673352" cy="646113"/>
            <a:chOff x="469" y="1516"/>
            <a:chExt cx="1684" cy="407"/>
          </a:xfrm>
        </p:grpSpPr>
        <p:sp>
          <p:nvSpPr>
            <p:cNvPr id="76816" name="Text Box 22"/>
            <p:cNvSpPr txBox="1">
              <a:spLocks noChangeArrowheads="1"/>
            </p:cNvSpPr>
            <p:nvPr/>
          </p:nvSpPr>
          <p:spPr bwMode="auto">
            <a:xfrm>
              <a:off x="469" y="1516"/>
              <a:ext cx="1377" cy="407"/>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r>
                <a:rPr lang="zh-CN" altLang="en-US" sz="1800" dirty="0">
                  <a:solidFill>
                    <a:srgbClr val="000099"/>
                  </a:solidFill>
                  <a:latin typeface="+mn-ea"/>
                  <a:ea typeface="+mn-ea"/>
                </a:rPr>
                <a:t>最大剩余跳数</a:t>
              </a:r>
              <a:r>
                <a:rPr lang="en-US" altLang="zh-CN" sz="1800" dirty="0">
                  <a:solidFill>
                    <a:srgbClr val="000099"/>
                  </a:solidFill>
                  <a:latin typeface="+mn-ea"/>
                  <a:ea typeface="+mn-ea"/>
                </a:rPr>
                <a:t> </a:t>
              </a:r>
            </a:p>
            <a:p>
              <a:pPr algn="r"/>
              <a:r>
                <a:rPr lang="en-US" altLang="zh-CN" sz="1800" dirty="0">
                  <a:solidFill>
                    <a:srgbClr val="000099"/>
                  </a:solidFill>
                  <a:latin typeface="+mn-ea"/>
                  <a:ea typeface="+mn-ea"/>
                </a:rPr>
                <a:t>(</a:t>
              </a:r>
              <a:r>
                <a:rPr lang="zh-CN" altLang="en-US" sz="1800" dirty="0">
                  <a:solidFill>
                    <a:srgbClr val="000099"/>
                  </a:solidFill>
                  <a:latin typeface="+mn-ea"/>
                  <a:ea typeface="+mn-ea"/>
                </a:rPr>
                <a:t>每经一跳路由减一</a:t>
              </a:r>
              <a:r>
                <a:rPr lang="en-US" altLang="zh-CN" sz="1800" dirty="0">
                  <a:solidFill>
                    <a:srgbClr val="000099"/>
                  </a:solidFill>
                  <a:latin typeface="+mn-ea"/>
                  <a:ea typeface="+mn-ea"/>
                </a:rPr>
                <a:t>)</a:t>
              </a:r>
            </a:p>
          </p:txBody>
        </p:sp>
        <p:sp>
          <p:nvSpPr>
            <p:cNvPr id="76817" name="Line 48"/>
            <p:cNvSpPr>
              <a:spLocks noChangeShapeType="1"/>
            </p:cNvSpPr>
            <p:nvPr/>
          </p:nvSpPr>
          <p:spPr bwMode="auto">
            <a:xfrm>
              <a:off x="1805" y="1700"/>
              <a:ext cx="348" cy="57"/>
            </a:xfrm>
            <a:prstGeom prst="line">
              <a:avLst/>
            </a:prstGeom>
            <a:noFill/>
            <a:ln w="19050">
              <a:solidFill>
                <a:srgbClr val="00B05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latin typeface="+mn-ea"/>
              </a:endParaRPr>
            </a:p>
          </p:txBody>
        </p:sp>
      </p:grpSp>
      <p:grpSp>
        <p:nvGrpSpPr>
          <p:cNvPr id="10" name="Group 63"/>
          <p:cNvGrpSpPr>
            <a:grpSpLocks/>
          </p:cNvGrpSpPr>
          <p:nvPr/>
        </p:nvGrpSpPr>
        <p:grpSpPr bwMode="auto">
          <a:xfrm>
            <a:off x="8056567" y="3987800"/>
            <a:ext cx="2619377" cy="923925"/>
            <a:chOff x="4115" y="2512"/>
            <a:chExt cx="1650" cy="582"/>
          </a:xfrm>
        </p:grpSpPr>
        <p:sp>
          <p:nvSpPr>
            <p:cNvPr id="76814" name="Text Box 52"/>
            <p:cNvSpPr txBox="1">
              <a:spLocks noChangeArrowheads="1"/>
            </p:cNvSpPr>
            <p:nvPr/>
          </p:nvSpPr>
          <p:spPr bwMode="auto">
            <a:xfrm>
              <a:off x="4595" y="2512"/>
              <a:ext cx="1170" cy="582"/>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dirty="0">
                  <a:solidFill>
                    <a:srgbClr val="000099"/>
                  </a:solidFill>
                  <a:latin typeface="+mn-ea"/>
                  <a:ea typeface="+mn-ea"/>
                </a:rPr>
                <a:t>e.g. </a:t>
              </a:r>
              <a:r>
                <a:rPr lang="zh-CN" altLang="en-US" sz="1800" dirty="0">
                  <a:solidFill>
                    <a:srgbClr val="000099"/>
                  </a:solidFill>
                  <a:latin typeface="+mn-ea"/>
                  <a:ea typeface="+mn-ea"/>
                </a:rPr>
                <a:t>时间戳</a:t>
              </a:r>
              <a:r>
                <a:rPr lang="en-US" altLang="zh-CN" sz="1800" dirty="0">
                  <a:solidFill>
                    <a:srgbClr val="000099"/>
                  </a:solidFill>
                  <a:latin typeface="+mn-ea"/>
                  <a:ea typeface="+mn-ea"/>
                </a:rPr>
                <a:t>,</a:t>
              </a:r>
            </a:p>
            <a:p>
              <a:r>
                <a:rPr lang="zh-CN" altLang="en-US" sz="1800" dirty="0">
                  <a:solidFill>
                    <a:srgbClr val="000099"/>
                  </a:solidFill>
                  <a:latin typeface="+mn-ea"/>
                  <a:ea typeface="+mn-ea"/>
                </a:rPr>
                <a:t>路径记录</a:t>
              </a:r>
              <a:r>
                <a:rPr lang="en-US" altLang="zh-CN" sz="1800" dirty="0">
                  <a:solidFill>
                    <a:srgbClr val="000099"/>
                  </a:solidFill>
                  <a:latin typeface="+mn-ea"/>
                  <a:ea typeface="+mn-ea"/>
                </a:rPr>
                <a:t>, </a:t>
              </a:r>
            </a:p>
            <a:p>
              <a:r>
                <a:rPr lang="zh-CN" altLang="en-US" sz="1800" dirty="0">
                  <a:solidFill>
                    <a:srgbClr val="000099"/>
                  </a:solidFill>
                  <a:latin typeface="+mn-ea"/>
                  <a:ea typeface="+mn-ea"/>
                </a:rPr>
                <a:t>特定路由器列表</a:t>
              </a:r>
              <a:r>
                <a:rPr lang="en-US" altLang="zh-CN" sz="1800" dirty="0">
                  <a:solidFill>
                    <a:srgbClr val="000099"/>
                  </a:solidFill>
                  <a:latin typeface="+mn-ea"/>
                  <a:ea typeface="+mn-ea"/>
                </a:rPr>
                <a:t>.</a:t>
              </a:r>
            </a:p>
          </p:txBody>
        </p:sp>
        <p:sp>
          <p:nvSpPr>
            <p:cNvPr id="76815" name="Line 53"/>
            <p:cNvSpPr>
              <a:spLocks noChangeShapeType="1"/>
            </p:cNvSpPr>
            <p:nvPr/>
          </p:nvSpPr>
          <p:spPr bwMode="auto">
            <a:xfrm flipH="1">
              <a:off x="4115" y="2651"/>
              <a:ext cx="516" cy="6"/>
            </a:xfrm>
            <a:prstGeom prst="line">
              <a:avLst/>
            </a:prstGeom>
            <a:noFill/>
            <a:ln w="19050">
              <a:solidFill>
                <a:srgbClr val="00B0F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latin typeface="+mn-ea"/>
              </a:endParaRPr>
            </a:p>
          </p:txBody>
        </p:sp>
      </p:grpSp>
      <p:sp>
        <p:nvSpPr>
          <p:cNvPr id="575542" name="Rectangle 54"/>
          <p:cNvSpPr>
            <a:spLocks noChangeArrowheads="1"/>
          </p:cNvSpPr>
          <p:nvPr/>
        </p:nvSpPr>
        <p:spPr bwMode="auto">
          <a:xfrm>
            <a:off x="1768476" y="4595813"/>
            <a:ext cx="2620963" cy="1606550"/>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spcBef>
                <a:spcPct val="20000"/>
              </a:spcBef>
              <a:buClr>
                <a:srgbClr val="000099"/>
              </a:buClr>
              <a:buSzPct val="65000"/>
              <a:buFont typeface="Wingdings" panose="05000000000000000000" pitchFamily="2" charset="2"/>
              <a:buNone/>
            </a:pPr>
            <a:r>
              <a:rPr lang="en-US" altLang="zh-CN" sz="2000" dirty="0">
                <a:solidFill>
                  <a:srgbClr val="FF0000"/>
                </a:solidFill>
                <a:latin typeface="+mn-ea"/>
                <a:ea typeface="+mn-ea"/>
              </a:rPr>
              <a:t>TCP </a:t>
            </a:r>
            <a:r>
              <a:rPr lang="zh-CN" altLang="en-US" sz="2000" dirty="0">
                <a:solidFill>
                  <a:srgbClr val="FF0000"/>
                </a:solidFill>
                <a:latin typeface="+mn-ea"/>
                <a:ea typeface="+mn-ea"/>
              </a:rPr>
              <a:t>开销</a:t>
            </a:r>
            <a:r>
              <a:rPr lang="en-US" altLang="zh-CN" sz="2000" dirty="0">
                <a:solidFill>
                  <a:srgbClr val="FF0000"/>
                </a:solidFill>
                <a:latin typeface="+mn-ea"/>
                <a:ea typeface="+mn-ea"/>
              </a:rPr>
              <a:t>?</a:t>
            </a:r>
          </a:p>
          <a:p>
            <a:pPr>
              <a:lnSpc>
                <a:spcPct val="85000"/>
              </a:lnSpc>
              <a:spcBef>
                <a:spcPct val="20000"/>
              </a:spcBef>
              <a:buClr>
                <a:srgbClr val="000099"/>
              </a:buClr>
              <a:buSzPct val="65000"/>
              <a:buFont typeface="Wingdings" panose="05000000000000000000" pitchFamily="2" charset="2"/>
              <a:buChar char="v"/>
            </a:pPr>
            <a:r>
              <a:rPr lang="en-US" altLang="zh-CN" sz="2000" dirty="0">
                <a:solidFill>
                  <a:srgbClr val="000099"/>
                </a:solidFill>
                <a:latin typeface="+mn-ea"/>
                <a:ea typeface="+mn-ea"/>
              </a:rPr>
              <a:t>20 bytes of TCP</a:t>
            </a:r>
          </a:p>
          <a:p>
            <a:pPr>
              <a:lnSpc>
                <a:spcPct val="85000"/>
              </a:lnSpc>
              <a:spcBef>
                <a:spcPct val="20000"/>
              </a:spcBef>
              <a:buClr>
                <a:srgbClr val="000099"/>
              </a:buClr>
              <a:buSzPct val="65000"/>
              <a:buFont typeface="Wingdings" panose="05000000000000000000" pitchFamily="2" charset="2"/>
              <a:buChar char="v"/>
            </a:pPr>
            <a:r>
              <a:rPr lang="en-US" altLang="zh-CN" sz="2000" dirty="0">
                <a:solidFill>
                  <a:srgbClr val="000099"/>
                </a:solidFill>
                <a:latin typeface="+mn-ea"/>
                <a:ea typeface="+mn-ea"/>
              </a:rPr>
              <a:t>20 bytes of IP</a:t>
            </a:r>
          </a:p>
          <a:p>
            <a:pPr>
              <a:lnSpc>
                <a:spcPct val="85000"/>
              </a:lnSpc>
              <a:spcBef>
                <a:spcPct val="20000"/>
              </a:spcBef>
              <a:buClr>
                <a:srgbClr val="000099"/>
              </a:buClr>
              <a:buSzPct val="65000"/>
              <a:buFont typeface="Wingdings" panose="05000000000000000000" pitchFamily="2" charset="2"/>
              <a:buChar char="v"/>
            </a:pPr>
            <a:r>
              <a:rPr lang="en-US" altLang="zh-CN" sz="2000" dirty="0">
                <a:solidFill>
                  <a:srgbClr val="000099"/>
                </a:solidFill>
                <a:latin typeface="+mn-ea"/>
                <a:ea typeface="+mn-ea"/>
              </a:rPr>
              <a:t>= 40 bytes + </a:t>
            </a:r>
            <a:r>
              <a:rPr lang="zh-CN" altLang="en-US" sz="2000" dirty="0">
                <a:solidFill>
                  <a:srgbClr val="000099"/>
                </a:solidFill>
                <a:latin typeface="+mn-ea"/>
                <a:ea typeface="+mn-ea"/>
              </a:rPr>
              <a:t>应用层开销</a:t>
            </a:r>
            <a:endParaRPr lang="en-US" altLang="zh-CN" sz="2000" dirty="0">
              <a:solidFill>
                <a:srgbClr val="000099"/>
              </a:solidFill>
              <a:latin typeface="+mn-ea"/>
              <a:ea typeface="+mn-ea"/>
            </a:endParaRPr>
          </a:p>
        </p:txBody>
      </p:sp>
      <p:sp>
        <p:nvSpPr>
          <p:cNvPr id="65"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64" name="Rectangle 7"/>
          <p:cNvSpPr txBox="1">
            <a:spLocks noChangeArrowheads="1"/>
          </p:cNvSpPr>
          <p:nvPr/>
        </p:nvSpPr>
        <p:spPr>
          <a:xfrm>
            <a:off x="5554911" y="6615113"/>
            <a:ext cx="2250828"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4.3.1 IPv4 </a:t>
            </a:r>
            <a:r>
              <a:rPr lang="zh-CN" altLang="en-US" sz="1200" dirty="0">
                <a:solidFill>
                  <a:schemeClr val="accent4"/>
                </a:solidFill>
                <a:cs typeface="Arial" panose="020B0604020202020204" pitchFamily="34" charset="0"/>
              </a:rPr>
              <a:t>数据报格式</a:t>
            </a:r>
            <a:endParaRPr lang="en-US" altLang="zh-CN" sz="1200" dirty="0">
              <a:solidFill>
                <a:srgbClr val="FF0000"/>
              </a:solidFill>
              <a:cs typeface="Arial" panose="020B0604020202020204" pitchFamily="34" charset="0"/>
            </a:endParaRPr>
          </a:p>
        </p:txBody>
      </p:sp>
      <p:sp>
        <p:nvSpPr>
          <p:cNvPr id="2" name="矩形 1"/>
          <p:cNvSpPr/>
          <p:nvPr/>
        </p:nvSpPr>
        <p:spPr>
          <a:xfrm>
            <a:off x="9263821" y="2830294"/>
            <a:ext cx="1208088" cy="923330"/>
          </a:xfrm>
          <a:prstGeom prst="rect">
            <a:avLst/>
          </a:prstGeom>
        </p:spPr>
        <p:txBody>
          <a:bodyPr wrap="square">
            <a:spAutoFit/>
          </a:bodyPr>
          <a:lstStyle/>
          <a:p>
            <a:r>
              <a:rPr lang="zh-CN" altLang="en-US" dirty="0">
                <a:solidFill>
                  <a:srgbClr val="FF0000"/>
                </a:solidFill>
                <a:latin typeface="+mn-ea"/>
              </a:rPr>
              <a:t>按 </a:t>
            </a:r>
            <a:r>
              <a:rPr lang="en-US" altLang="zh-CN" dirty="0">
                <a:solidFill>
                  <a:srgbClr val="FF0000"/>
                </a:solidFill>
                <a:latin typeface="+mn-ea"/>
              </a:rPr>
              <a:t>8 </a:t>
            </a:r>
            <a:r>
              <a:rPr lang="zh-CN" altLang="en-US" dirty="0">
                <a:solidFill>
                  <a:srgbClr val="FF0000"/>
                </a:solidFill>
                <a:latin typeface="+mn-ea"/>
              </a:rPr>
              <a:t>字节</a:t>
            </a:r>
            <a:endParaRPr lang="en-US" altLang="zh-CN" dirty="0">
              <a:solidFill>
                <a:srgbClr val="FF0000"/>
              </a:solidFill>
              <a:latin typeface="+mn-ea"/>
            </a:endParaRPr>
          </a:p>
          <a:p>
            <a:r>
              <a:rPr lang="zh-CN" altLang="en-US" dirty="0">
                <a:solidFill>
                  <a:srgbClr val="FF0000"/>
                </a:solidFill>
                <a:latin typeface="+mn-ea"/>
              </a:rPr>
              <a:t>为一个</a:t>
            </a:r>
            <a:endParaRPr lang="en-US" altLang="zh-CN" dirty="0">
              <a:solidFill>
                <a:srgbClr val="FF0000"/>
              </a:solidFill>
              <a:latin typeface="+mn-ea"/>
            </a:endParaRPr>
          </a:p>
          <a:p>
            <a:r>
              <a:rPr lang="zh-CN" altLang="en-US" dirty="0">
                <a:solidFill>
                  <a:srgbClr val="FF0000"/>
                </a:solidFill>
                <a:latin typeface="+mn-ea"/>
              </a:rPr>
              <a:t>单位度量</a:t>
            </a:r>
          </a:p>
        </p:txBody>
      </p:sp>
      <p:cxnSp>
        <p:nvCxnSpPr>
          <p:cNvPr id="12" name="直接连接符 11"/>
          <p:cNvCxnSpPr>
            <a:cxnSpLocks/>
            <a:stCxn id="2" idx="1"/>
          </p:cNvCxnSpPr>
          <p:nvPr/>
        </p:nvCxnSpPr>
        <p:spPr>
          <a:xfrm flipH="1" flipV="1">
            <a:off x="8428039" y="2418523"/>
            <a:ext cx="835782" cy="873436"/>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96C41B86-E481-4780-9344-C79A1CC4D4E5}"/>
              </a:ext>
            </a:extLst>
          </p:cNvPr>
          <p:cNvPicPr>
            <a:picLocks noChangeAspect="1"/>
          </p:cNvPicPr>
          <p:nvPr/>
        </p:nvPicPr>
        <p:blipFill>
          <a:blip r:embed="rId3"/>
          <a:stretch>
            <a:fillRect/>
          </a:stretch>
        </p:blipFill>
        <p:spPr>
          <a:xfrm>
            <a:off x="4454529" y="2085529"/>
            <a:ext cx="7677237" cy="4318446"/>
          </a:xfrm>
          <a:prstGeom prst="rect">
            <a:avLst/>
          </a:prstGeom>
        </p:spPr>
      </p:pic>
      <p:grpSp>
        <p:nvGrpSpPr>
          <p:cNvPr id="7" name="Group 58"/>
          <p:cNvGrpSpPr>
            <a:grpSpLocks/>
          </p:cNvGrpSpPr>
          <p:nvPr/>
        </p:nvGrpSpPr>
        <p:grpSpPr bwMode="auto">
          <a:xfrm>
            <a:off x="3032126" y="1760539"/>
            <a:ext cx="2814638" cy="663575"/>
            <a:chOff x="950" y="1109"/>
            <a:chExt cx="1773" cy="418"/>
          </a:xfrm>
        </p:grpSpPr>
        <p:sp>
          <p:nvSpPr>
            <p:cNvPr id="76822" name="Text Box 35"/>
            <p:cNvSpPr txBox="1">
              <a:spLocks noChangeArrowheads="1"/>
            </p:cNvSpPr>
            <p:nvPr/>
          </p:nvSpPr>
          <p:spPr bwMode="auto">
            <a:xfrm>
              <a:off x="950" y="1294"/>
              <a:ext cx="86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r>
                <a:rPr lang="zh-CN" altLang="en-US" sz="1800" dirty="0">
                  <a:solidFill>
                    <a:srgbClr val="000099"/>
                  </a:solidFill>
                  <a:latin typeface="+mn-ea"/>
                  <a:ea typeface="+mn-ea"/>
                </a:rPr>
                <a:t>数据</a:t>
              </a:r>
              <a:r>
                <a:rPr lang="en-US" altLang="ja-JP" sz="1800" dirty="0">
                  <a:solidFill>
                    <a:srgbClr val="000099"/>
                  </a:solidFill>
                  <a:latin typeface="+mn-ea"/>
                  <a:ea typeface="+mn-ea"/>
                </a:rPr>
                <a:t>"</a:t>
              </a:r>
              <a:r>
                <a:rPr lang="zh-CN" altLang="en-US" sz="1800" dirty="0">
                  <a:solidFill>
                    <a:srgbClr val="000099"/>
                  </a:solidFill>
                  <a:latin typeface="+mn-ea"/>
                  <a:ea typeface="+mn-ea"/>
                </a:rPr>
                <a:t>类别</a:t>
              </a:r>
              <a:r>
                <a:rPr lang="en-US" altLang="ja-JP" sz="1800" dirty="0">
                  <a:solidFill>
                    <a:srgbClr val="000099"/>
                  </a:solidFill>
                  <a:latin typeface="+mn-ea"/>
                  <a:ea typeface="+mn-ea"/>
                </a:rPr>
                <a:t>" </a:t>
              </a:r>
              <a:endParaRPr lang="en-US" altLang="zh-CN" sz="1000" dirty="0">
                <a:solidFill>
                  <a:srgbClr val="000099"/>
                </a:solidFill>
                <a:latin typeface="+mn-ea"/>
                <a:ea typeface="+mn-ea"/>
              </a:endParaRPr>
            </a:p>
          </p:txBody>
        </p:sp>
        <p:sp>
          <p:nvSpPr>
            <p:cNvPr id="76823" name="Line 36"/>
            <p:cNvSpPr>
              <a:spLocks noChangeShapeType="1"/>
            </p:cNvSpPr>
            <p:nvPr/>
          </p:nvSpPr>
          <p:spPr bwMode="auto">
            <a:xfrm flipV="1">
              <a:off x="1757" y="1109"/>
              <a:ext cx="966" cy="261"/>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latin typeface="+mn-ea"/>
              </a:endParaRPr>
            </a:p>
          </p:txBody>
        </p:sp>
      </p:grpSp>
    </p:spTree>
    <p:extLst>
      <p:ext uri="{BB962C8B-B14F-4D97-AF65-F5344CB8AC3E}">
        <p14:creationId xmlns:p14="http://schemas.microsoft.com/office/powerpoint/2010/main" val="12451209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par>
                                <p:cTn id="18" presetID="42"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250"/>
                                        <p:tgtEl>
                                          <p:spTgt spid="11"/>
                                        </p:tgtEl>
                                      </p:cBhvr>
                                    </p:animEffect>
                                    <p:anim calcmode="lin" valueType="num">
                                      <p:cBhvr>
                                        <p:cTn id="21" dur="250" fill="hold"/>
                                        <p:tgtEl>
                                          <p:spTgt spid="11"/>
                                        </p:tgtEl>
                                        <p:attrNameLst>
                                          <p:attrName>ppt_x</p:attrName>
                                        </p:attrNameLst>
                                      </p:cBhvr>
                                      <p:tavLst>
                                        <p:tav tm="0">
                                          <p:val>
                                            <p:strVal val="#ppt_x"/>
                                          </p:val>
                                        </p:tav>
                                        <p:tav tm="100000">
                                          <p:val>
                                            <p:strVal val="#ppt_x"/>
                                          </p:val>
                                        </p:tav>
                                      </p:tavLst>
                                    </p:anim>
                                    <p:anim calcmode="lin" valueType="num">
                                      <p:cBhvr>
                                        <p:cTn id="22" dur="25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par>
                                <p:cTn id="28" presetID="42" presetClass="exit" presetSubtype="0" fill="hold" nodeType="withEffect">
                                  <p:stCondLst>
                                    <p:cond delay="0"/>
                                  </p:stCondLst>
                                  <p:childTnLst>
                                    <p:animEffect transition="out" filter="fade">
                                      <p:cBhvr>
                                        <p:cTn id="29" dur="250"/>
                                        <p:tgtEl>
                                          <p:spTgt spid="11"/>
                                        </p:tgtEl>
                                      </p:cBhvr>
                                    </p:animEffect>
                                    <p:anim calcmode="lin" valueType="num">
                                      <p:cBhvr>
                                        <p:cTn id="30" dur="250"/>
                                        <p:tgtEl>
                                          <p:spTgt spid="11"/>
                                        </p:tgtEl>
                                        <p:attrNameLst>
                                          <p:attrName>ppt_x</p:attrName>
                                        </p:attrNameLst>
                                      </p:cBhvr>
                                      <p:tavLst>
                                        <p:tav tm="0">
                                          <p:val>
                                            <p:strVal val="ppt_x"/>
                                          </p:val>
                                        </p:tav>
                                        <p:tav tm="100000">
                                          <p:val>
                                            <p:strVal val="ppt_x"/>
                                          </p:val>
                                        </p:tav>
                                      </p:tavLst>
                                    </p:anim>
                                    <p:anim calcmode="lin" valueType="num">
                                      <p:cBhvr>
                                        <p:cTn id="31" dur="250"/>
                                        <p:tgtEl>
                                          <p:spTgt spid="11"/>
                                        </p:tgtEl>
                                        <p:attrNameLst>
                                          <p:attrName>ppt_y</p:attrName>
                                        </p:attrNameLst>
                                      </p:cBhvr>
                                      <p:tavLst>
                                        <p:tav tm="0">
                                          <p:val>
                                            <p:strVal val="ppt_y"/>
                                          </p:val>
                                        </p:tav>
                                        <p:tav tm="100000">
                                          <p:val>
                                            <p:strVal val="ppt_y+.1"/>
                                          </p:val>
                                        </p:tav>
                                      </p:tavLst>
                                    </p:anim>
                                    <p:set>
                                      <p:cBhvr>
                                        <p:cTn id="32" dur="1" fill="hold">
                                          <p:stCondLst>
                                            <p:cond delay="249"/>
                                          </p:stCondLst>
                                        </p:cTn>
                                        <p:tgtEl>
                                          <p:spTgt spid="11"/>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dissolve">
                                      <p:cBhvr>
                                        <p:cTn id="37" dur="5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dissolve">
                                      <p:cBhvr>
                                        <p:cTn id="42" dur="500"/>
                                        <p:tgtEl>
                                          <p:spTgt spid="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dissolve">
                                      <p:cBhvr>
                                        <p:cTn id="47" dur="500"/>
                                        <p:tgtEl>
                                          <p:spTgt spid="8"/>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wipe(left)">
                                      <p:cBhvr>
                                        <p:cTn id="50" dur="500"/>
                                        <p:tgtEl>
                                          <p:spTgt spid="2"/>
                                        </p:tgtEl>
                                      </p:cBhvr>
                                    </p:animEffect>
                                  </p:childTnLst>
                                </p:cTn>
                              </p:par>
                              <p:par>
                                <p:cTn id="51" presetID="22" presetClass="entr" presetSubtype="8" fill="hold"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left)">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dissolve">
                                      <p:cBhvr>
                                        <p:cTn id="58" dur="500"/>
                                        <p:tgtEl>
                                          <p:spTgt spid="1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575542"/>
                                        </p:tgtEl>
                                        <p:attrNameLst>
                                          <p:attrName>style.visibility</p:attrName>
                                        </p:attrNameLst>
                                      </p:cBhvr>
                                      <p:to>
                                        <p:strVal val="visible"/>
                                      </p:to>
                                    </p:set>
                                    <p:animEffect transition="in" filter="dissolve">
                                      <p:cBhvr>
                                        <p:cTn id="63" dur="500"/>
                                        <p:tgtEl>
                                          <p:spTgt spid="575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542" grpId="0" animBg="1"/>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a:xfrm>
            <a:off x="2209800" y="231670"/>
            <a:ext cx="7772400" cy="930275"/>
          </a:xfrm>
        </p:spPr>
        <p:txBody>
          <a:bodyPr/>
          <a:lstStyle/>
          <a:p>
            <a:pPr algn="ctr"/>
            <a:r>
              <a:rPr lang="en-US" altLang="zh-CN" dirty="0"/>
              <a:t>IP </a:t>
            </a:r>
            <a:r>
              <a:rPr lang="zh-CN" altLang="en-US" dirty="0"/>
              <a:t>数据报分片、重新组装</a:t>
            </a:r>
            <a:endParaRPr lang="en-US" altLang="zh-CN" sz="4800" dirty="0"/>
          </a:p>
        </p:txBody>
      </p:sp>
      <p:sp>
        <p:nvSpPr>
          <p:cNvPr id="77826" name="Rectangle 3"/>
          <p:cNvSpPr>
            <a:spLocks noGrp="1" noChangeArrowheads="1"/>
          </p:cNvSpPr>
          <p:nvPr>
            <p:ph type="body" sz="half" idx="1"/>
          </p:nvPr>
        </p:nvSpPr>
        <p:spPr>
          <a:xfrm>
            <a:off x="1835149" y="1439864"/>
            <a:ext cx="4026915" cy="5094287"/>
          </a:xfrm>
        </p:spPr>
        <p:txBody>
          <a:bodyPr>
            <a:normAutofit/>
          </a:bodyPr>
          <a:lstStyle/>
          <a:p>
            <a:r>
              <a:rPr lang="zh-CN" altLang="en-US" sz="2400" dirty="0">
                <a:cs typeface="ＭＳ Ｐゴシック" panose="020B0600070205080204" pitchFamily="34" charset="-128"/>
              </a:rPr>
              <a:t>最大传输单元</a:t>
            </a:r>
            <a:r>
              <a:rPr lang="en-US" altLang="zh-CN" sz="2400" dirty="0">
                <a:cs typeface="ＭＳ Ｐゴシック" panose="020B0600070205080204" pitchFamily="34" charset="-128"/>
              </a:rPr>
              <a:t>(MTU) - </a:t>
            </a:r>
            <a:r>
              <a:rPr lang="zh-CN" altLang="en-US" sz="2400" dirty="0">
                <a:cs typeface="ＭＳ Ｐゴシック" panose="020B0600070205080204" pitchFamily="34" charset="-128"/>
              </a:rPr>
              <a:t>链路层帧能承载的最大数据量大小</a:t>
            </a:r>
            <a:endParaRPr lang="en-US" altLang="zh-CN" sz="2400" dirty="0">
              <a:cs typeface="ＭＳ Ｐゴシック" panose="020B0600070205080204" pitchFamily="34" charset="-128"/>
            </a:endParaRPr>
          </a:p>
          <a:p>
            <a:pPr lvl="1"/>
            <a:r>
              <a:rPr lang="zh-CN" altLang="en-US" sz="2200" dirty="0"/>
              <a:t>不同链路类型有着不同的</a:t>
            </a:r>
            <a:r>
              <a:rPr lang="en-US" altLang="zh-CN" sz="2200" dirty="0"/>
              <a:t> MTU</a:t>
            </a:r>
          </a:p>
          <a:p>
            <a:r>
              <a:rPr lang="zh-CN" altLang="en-US" sz="2400" dirty="0">
                <a:cs typeface="ＭＳ Ｐゴシック" panose="020B0600070205080204" pitchFamily="34" charset="-128"/>
              </a:rPr>
              <a:t>大的</a:t>
            </a:r>
            <a:r>
              <a:rPr lang="en-US" altLang="zh-CN" sz="2400" dirty="0">
                <a:cs typeface="ＭＳ Ｐゴシック" panose="020B0600070205080204" pitchFamily="34" charset="-128"/>
              </a:rPr>
              <a:t> IP </a:t>
            </a:r>
            <a:r>
              <a:rPr lang="zh-CN" altLang="en-US" sz="2400" dirty="0">
                <a:cs typeface="ＭＳ Ｐゴシック" panose="020B0600070205080204" pitchFamily="34" charset="-128"/>
              </a:rPr>
              <a:t>数据报被网内分割</a:t>
            </a:r>
            <a:r>
              <a:rPr lang="en-US" altLang="zh-CN" sz="2400" dirty="0">
                <a:cs typeface="ＭＳ Ｐゴシック" panose="020B0600070205080204" pitchFamily="34" charset="-128"/>
              </a:rPr>
              <a:t> (</a:t>
            </a:r>
            <a:r>
              <a:rPr lang="zh-CN" altLang="en-US" sz="2400" dirty="0">
                <a:cs typeface="ＭＳ Ｐゴシック" panose="020B0600070205080204" pitchFamily="34" charset="-128"/>
              </a:rPr>
              <a:t>分片 </a:t>
            </a:r>
            <a:r>
              <a:rPr lang="en-US" altLang="ja-JP" sz="2400" dirty="0">
                <a:cs typeface="ＭＳ Ｐゴシック" panose="020B0600070205080204" pitchFamily="34" charset="-128"/>
              </a:rPr>
              <a:t>"fragmented")</a:t>
            </a:r>
          </a:p>
          <a:p>
            <a:pPr lvl="1"/>
            <a:r>
              <a:rPr lang="zh-CN" altLang="en-US" sz="2200" dirty="0"/>
              <a:t>一个数据报分成多个数据报</a:t>
            </a:r>
            <a:endParaRPr lang="en-US" altLang="zh-CN" sz="2200" dirty="0"/>
          </a:p>
          <a:p>
            <a:pPr lvl="1"/>
            <a:r>
              <a:rPr lang="zh-CN" altLang="en-US" sz="2200" dirty="0"/>
              <a:t>在目的端进行</a:t>
            </a:r>
            <a:r>
              <a:rPr lang="en-US" altLang="ja-JP" sz="2200" dirty="0"/>
              <a:t>"</a:t>
            </a:r>
            <a:r>
              <a:rPr lang="zh-CN" altLang="en-US" sz="2200" dirty="0"/>
              <a:t>重新装配</a:t>
            </a:r>
            <a:r>
              <a:rPr lang="en-US" altLang="ja-JP" sz="2200" dirty="0"/>
              <a:t>"</a:t>
            </a:r>
          </a:p>
          <a:p>
            <a:pPr lvl="1"/>
            <a:r>
              <a:rPr lang="en-US" altLang="zh-CN" sz="2200" dirty="0"/>
              <a:t>IP </a:t>
            </a:r>
            <a:r>
              <a:rPr lang="zh-CN" altLang="en-US" sz="2200" dirty="0"/>
              <a:t>首部字段用于标识及分片顺序</a:t>
            </a:r>
            <a:endParaRPr lang="en-US" altLang="zh-CN" sz="2200" dirty="0"/>
          </a:p>
        </p:txBody>
      </p:sp>
      <p:sp>
        <p:nvSpPr>
          <p:cNvPr id="77827" name="Freeform 4"/>
          <p:cNvSpPr>
            <a:spLocks/>
          </p:cNvSpPr>
          <p:nvPr/>
        </p:nvSpPr>
        <p:spPr bwMode="auto">
          <a:xfrm>
            <a:off x="7052256" y="1628775"/>
            <a:ext cx="2436813" cy="2255838"/>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7828" name="Freeform 5"/>
          <p:cNvSpPr>
            <a:spLocks/>
          </p:cNvSpPr>
          <p:nvPr/>
        </p:nvSpPr>
        <p:spPr bwMode="auto">
          <a:xfrm>
            <a:off x="7052255" y="4030663"/>
            <a:ext cx="1976438" cy="1987550"/>
          </a:xfrm>
          <a:custGeom>
            <a:avLst/>
            <a:gdLst>
              <a:gd name="T0" fmla="*/ 2147483647 w 873"/>
              <a:gd name="T1" fmla="*/ 2147483647 h 940"/>
              <a:gd name="T2" fmla="*/ 2147483647 w 873"/>
              <a:gd name="T3" fmla="*/ 2147483647 h 940"/>
              <a:gd name="T4" fmla="*/ 2147483647 w 873"/>
              <a:gd name="T5" fmla="*/ 2147483647 h 940"/>
              <a:gd name="T6" fmla="*/ 2147483647 w 873"/>
              <a:gd name="T7" fmla="*/ 2147483647 h 940"/>
              <a:gd name="T8" fmla="*/ 2147483647 w 873"/>
              <a:gd name="T9" fmla="*/ 2147483647 h 940"/>
              <a:gd name="T10" fmla="*/ 2147483647 w 873"/>
              <a:gd name="T11" fmla="*/ 2147483647 h 940"/>
              <a:gd name="T12" fmla="*/ 2147483647 w 873"/>
              <a:gd name="T13" fmla="*/ 2147483647 h 940"/>
              <a:gd name="T14" fmla="*/ 2147483647 w 873"/>
              <a:gd name="T15" fmla="*/ 2147483647 h 940"/>
              <a:gd name="T16" fmla="*/ 2147483647 w 873"/>
              <a:gd name="T17" fmla="*/ 2147483647 h 940"/>
              <a:gd name="T18" fmla="*/ 2147483647 w 873"/>
              <a:gd name="T19" fmla="*/ 2147483647 h 940"/>
              <a:gd name="T20" fmla="*/ 2147483647 w 873"/>
              <a:gd name="T21" fmla="*/ 2147483647 h 9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3"/>
              <a:gd name="T34" fmla="*/ 0 h 940"/>
              <a:gd name="T35" fmla="*/ 873 w 873"/>
              <a:gd name="T36" fmla="*/ 940 h 9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3" h="940">
                <a:moveTo>
                  <a:pt x="2" y="405"/>
                </a:moveTo>
                <a:cubicBezTo>
                  <a:pt x="17" y="290"/>
                  <a:pt x="138" y="129"/>
                  <a:pt x="230" y="65"/>
                </a:cubicBezTo>
                <a:cubicBezTo>
                  <a:pt x="322" y="1"/>
                  <a:pt x="460" y="0"/>
                  <a:pt x="555" y="22"/>
                </a:cubicBezTo>
                <a:cubicBezTo>
                  <a:pt x="650" y="44"/>
                  <a:pt x="748" y="143"/>
                  <a:pt x="800" y="197"/>
                </a:cubicBezTo>
                <a:cubicBezTo>
                  <a:pt x="852" y="251"/>
                  <a:pt x="859" y="292"/>
                  <a:pt x="866" y="347"/>
                </a:cubicBezTo>
                <a:cubicBezTo>
                  <a:pt x="873" y="402"/>
                  <a:pt x="855" y="457"/>
                  <a:pt x="842" y="527"/>
                </a:cubicBezTo>
                <a:cubicBezTo>
                  <a:pt x="829" y="597"/>
                  <a:pt x="827" y="714"/>
                  <a:pt x="788" y="767"/>
                </a:cubicBezTo>
                <a:cubicBezTo>
                  <a:pt x="749" y="820"/>
                  <a:pt x="670" y="819"/>
                  <a:pt x="608" y="845"/>
                </a:cubicBezTo>
                <a:cubicBezTo>
                  <a:pt x="546" y="871"/>
                  <a:pt x="496" y="940"/>
                  <a:pt x="418" y="925"/>
                </a:cubicBezTo>
                <a:cubicBezTo>
                  <a:pt x="340" y="910"/>
                  <a:pt x="208" y="840"/>
                  <a:pt x="139" y="754"/>
                </a:cubicBezTo>
                <a:cubicBezTo>
                  <a:pt x="69" y="667"/>
                  <a:pt x="0" y="546"/>
                  <a:pt x="2" y="405"/>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7829" name="Line 16"/>
          <p:cNvSpPr>
            <a:spLocks noChangeShapeType="1"/>
          </p:cNvSpPr>
          <p:nvPr/>
        </p:nvSpPr>
        <p:spPr bwMode="auto">
          <a:xfrm flipV="1">
            <a:off x="7125280" y="2584451"/>
            <a:ext cx="127000"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0" name="Line 17"/>
          <p:cNvSpPr>
            <a:spLocks noChangeShapeType="1"/>
          </p:cNvSpPr>
          <p:nvPr/>
        </p:nvSpPr>
        <p:spPr bwMode="auto">
          <a:xfrm>
            <a:off x="7701543" y="1909763"/>
            <a:ext cx="658812" cy="279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1" name="Line 18"/>
          <p:cNvSpPr>
            <a:spLocks noChangeShapeType="1"/>
          </p:cNvSpPr>
          <p:nvPr/>
        </p:nvSpPr>
        <p:spPr bwMode="auto">
          <a:xfrm>
            <a:off x="8547680" y="2246314"/>
            <a:ext cx="196850" cy="669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2" name="Line 19"/>
          <p:cNvSpPr>
            <a:spLocks noChangeShapeType="1"/>
          </p:cNvSpPr>
          <p:nvPr/>
        </p:nvSpPr>
        <p:spPr bwMode="auto">
          <a:xfrm>
            <a:off x="7450719" y="2022476"/>
            <a:ext cx="1587" cy="582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3" name="Line 20"/>
          <p:cNvSpPr>
            <a:spLocks noChangeShapeType="1"/>
          </p:cNvSpPr>
          <p:nvPr/>
        </p:nvSpPr>
        <p:spPr bwMode="auto">
          <a:xfrm>
            <a:off x="7685668" y="2676525"/>
            <a:ext cx="971550" cy="4016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4" name="Line 21"/>
          <p:cNvSpPr>
            <a:spLocks noChangeShapeType="1"/>
          </p:cNvSpPr>
          <p:nvPr/>
        </p:nvSpPr>
        <p:spPr bwMode="auto">
          <a:xfrm flipH="1" flipV="1">
            <a:off x="8958843" y="3206750"/>
            <a:ext cx="476250" cy="687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5" name="Line 22"/>
          <p:cNvSpPr>
            <a:spLocks noChangeShapeType="1"/>
          </p:cNvSpPr>
          <p:nvPr/>
        </p:nvSpPr>
        <p:spPr bwMode="auto">
          <a:xfrm flipH="1">
            <a:off x="7709481" y="2214564"/>
            <a:ext cx="758825" cy="517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6" name="Line 23"/>
          <p:cNvSpPr>
            <a:spLocks noChangeShapeType="1"/>
          </p:cNvSpPr>
          <p:nvPr/>
        </p:nvSpPr>
        <p:spPr bwMode="auto">
          <a:xfrm flipH="1">
            <a:off x="7719005" y="1654175"/>
            <a:ext cx="476250" cy="342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7" name="Line 24"/>
          <p:cNvSpPr>
            <a:spLocks noChangeShapeType="1"/>
          </p:cNvSpPr>
          <p:nvPr/>
        </p:nvSpPr>
        <p:spPr bwMode="auto">
          <a:xfrm flipH="1">
            <a:off x="8436555" y="1830389"/>
            <a:ext cx="273050" cy="2365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8" name="Line 119"/>
          <p:cNvSpPr>
            <a:spLocks noChangeShapeType="1"/>
          </p:cNvSpPr>
          <p:nvPr/>
        </p:nvSpPr>
        <p:spPr bwMode="auto">
          <a:xfrm flipH="1">
            <a:off x="8915980" y="4206875"/>
            <a:ext cx="636588" cy="877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 name="Group 199"/>
          <p:cNvGrpSpPr>
            <a:grpSpLocks/>
          </p:cNvGrpSpPr>
          <p:nvPr/>
        </p:nvGrpSpPr>
        <p:grpSpPr bwMode="auto">
          <a:xfrm>
            <a:off x="7458656" y="2955926"/>
            <a:ext cx="1222375" cy="403225"/>
            <a:chOff x="3152" y="1862"/>
            <a:chExt cx="770" cy="254"/>
          </a:xfrm>
        </p:grpSpPr>
        <p:grpSp>
          <p:nvGrpSpPr>
            <p:cNvPr id="77954" name="Group 120"/>
            <p:cNvGrpSpPr>
              <a:grpSpLocks/>
            </p:cNvGrpSpPr>
            <p:nvPr/>
          </p:nvGrpSpPr>
          <p:grpSpPr bwMode="auto">
            <a:xfrm rot="1433392">
              <a:off x="3152" y="1862"/>
              <a:ext cx="648" cy="108"/>
              <a:chOff x="4712" y="1742"/>
              <a:chExt cx="648" cy="108"/>
            </a:xfrm>
          </p:grpSpPr>
          <p:sp>
            <p:nvSpPr>
              <p:cNvPr id="77956" name="Rectangle 121"/>
              <p:cNvSpPr>
                <a:spLocks noChangeArrowheads="1"/>
              </p:cNvSpPr>
              <p:nvPr/>
            </p:nvSpPr>
            <p:spPr bwMode="auto">
              <a:xfrm>
                <a:off x="4712" y="1742"/>
                <a:ext cx="648"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77957" name="Rectangle 122"/>
              <p:cNvSpPr>
                <a:spLocks noChangeArrowheads="1"/>
              </p:cNvSpPr>
              <p:nvPr/>
            </p:nvSpPr>
            <p:spPr bwMode="auto">
              <a:xfrm>
                <a:off x="4710" y="1742"/>
                <a:ext cx="534"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sp>
          <p:nvSpPr>
            <p:cNvPr id="77955" name="Line 132"/>
            <p:cNvSpPr>
              <a:spLocks noChangeShapeType="1"/>
            </p:cNvSpPr>
            <p:nvPr/>
          </p:nvSpPr>
          <p:spPr bwMode="auto">
            <a:xfrm>
              <a:off x="3784" y="2060"/>
              <a:ext cx="138" cy="5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76648" name="Text Box 136"/>
          <p:cNvSpPr txBox="1">
            <a:spLocks noChangeArrowheads="1"/>
          </p:cNvSpPr>
          <p:nvPr/>
        </p:nvSpPr>
        <p:spPr bwMode="auto">
          <a:xfrm>
            <a:off x="9069969" y="2241550"/>
            <a:ext cx="206659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600" dirty="0">
                <a:solidFill>
                  <a:srgbClr val="CC0000"/>
                </a:solidFill>
                <a:latin typeface="+mn-ea"/>
                <a:ea typeface="+mn-ea"/>
              </a:rPr>
              <a:t>数据报分片</a:t>
            </a:r>
            <a:r>
              <a:rPr lang="en-US" altLang="zh-CN" sz="1600" dirty="0">
                <a:solidFill>
                  <a:srgbClr val="CC0000"/>
                </a:solidFill>
                <a:latin typeface="+mn-ea"/>
                <a:ea typeface="+mn-ea"/>
              </a:rPr>
              <a:t>:</a:t>
            </a:r>
            <a:r>
              <a:rPr lang="en-US" altLang="zh-CN" sz="1600" dirty="0">
                <a:latin typeface="+mn-ea"/>
                <a:ea typeface="+mn-ea"/>
              </a:rPr>
              <a:t> </a:t>
            </a:r>
          </a:p>
          <a:p>
            <a:r>
              <a:rPr lang="zh-CN" altLang="en-US" sz="1600" b="1" dirty="0">
                <a:solidFill>
                  <a:srgbClr val="FF0000"/>
                </a:solidFill>
                <a:latin typeface="+mn-ea"/>
                <a:ea typeface="+mn-ea"/>
              </a:rPr>
              <a:t>入</a:t>
            </a:r>
            <a:r>
              <a:rPr lang="en-US" altLang="zh-CN" sz="1600" b="1" dirty="0">
                <a:solidFill>
                  <a:srgbClr val="FF0000"/>
                </a:solidFill>
                <a:latin typeface="+mn-ea"/>
                <a:ea typeface="+mn-ea"/>
              </a:rPr>
              <a:t>: </a:t>
            </a:r>
            <a:r>
              <a:rPr lang="zh-CN" altLang="en-US" sz="1600" dirty="0">
                <a:solidFill>
                  <a:srgbClr val="000099"/>
                </a:solidFill>
                <a:latin typeface="+mn-ea"/>
                <a:ea typeface="+mn-ea"/>
              </a:rPr>
              <a:t>一个大数据报</a:t>
            </a:r>
            <a:endParaRPr lang="en-US" altLang="zh-CN" sz="1600" dirty="0">
              <a:solidFill>
                <a:srgbClr val="000099"/>
              </a:solidFill>
              <a:latin typeface="+mn-ea"/>
              <a:ea typeface="+mn-ea"/>
            </a:endParaRPr>
          </a:p>
          <a:p>
            <a:r>
              <a:rPr lang="zh-CN" altLang="en-US" sz="1600" b="1" dirty="0">
                <a:solidFill>
                  <a:srgbClr val="FF0000"/>
                </a:solidFill>
                <a:latin typeface="+mn-ea"/>
                <a:ea typeface="+mn-ea"/>
              </a:rPr>
              <a:t>出</a:t>
            </a:r>
            <a:r>
              <a:rPr lang="en-US" altLang="zh-CN" sz="1600" b="1" dirty="0">
                <a:solidFill>
                  <a:srgbClr val="FF0000"/>
                </a:solidFill>
                <a:latin typeface="+mn-ea"/>
                <a:ea typeface="+mn-ea"/>
              </a:rPr>
              <a:t>:</a:t>
            </a:r>
            <a:r>
              <a:rPr lang="en-US" altLang="zh-CN" sz="1600" dirty="0">
                <a:latin typeface="+mn-ea"/>
                <a:ea typeface="+mn-ea"/>
              </a:rPr>
              <a:t> </a:t>
            </a:r>
            <a:r>
              <a:rPr lang="en-US" altLang="zh-CN" sz="1600" dirty="0">
                <a:solidFill>
                  <a:srgbClr val="000099"/>
                </a:solidFill>
                <a:latin typeface="+mn-ea"/>
                <a:ea typeface="+mn-ea"/>
              </a:rPr>
              <a:t>3</a:t>
            </a:r>
            <a:r>
              <a:rPr lang="zh-CN" altLang="en-US" sz="1600" dirty="0">
                <a:solidFill>
                  <a:srgbClr val="000099"/>
                </a:solidFill>
                <a:latin typeface="+mn-ea"/>
                <a:ea typeface="+mn-ea"/>
              </a:rPr>
              <a:t>个较小的数据报</a:t>
            </a:r>
            <a:endParaRPr lang="en-US" altLang="zh-CN" sz="1800" dirty="0">
              <a:solidFill>
                <a:srgbClr val="000099"/>
              </a:solidFill>
              <a:latin typeface="+mn-ea"/>
              <a:ea typeface="+mn-ea"/>
            </a:endParaRPr>
          </a:p>
        </p:txBody>
      </p:sp>
      <p:sp>
        <p:nvSpPr>
          <p:cNvPr id="77841" name="Line 118"/>
          <p:cNvSpPr>
            <a:spLocks noChangeShapeType="1"/>
          </p:cNvSpPr>
          <p:nvPr/>
        </p:nvSpPr>
        <p:spPr bwMode="auto">
          <a:xfrm>
            <a:off x="7939669" y="5178426"/>
            <a:ext cx="287337"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 name="Group 220"/>
          <p:cNvGrpSpPr>
            <a:grpSpLocks/>
          </p:cNvGrpSpPr>
          <p:nvPr/>
        </p:nvGrpSpPr>
        <p:grpSpPr bwMode="auto">
          <a:xfrm>
            <a:off x="7861881" y="4352925"/>
            <a:ext cx="708025" cy="558800"/>
            <a:chOff x="3406" y="2742"/>
            <a:chExt cx="446" cy="352"/>
          </a:xfrm>
        </p:grpSpPr>
        <p:grpSp>
          <p:nvGrpSpPr>
            <p:cNvPr id="77942" name="Group 137"/>
            <p:cNvGrpSpPr>
              <a:grpSpLocks/>
            </p:cNvGrpSpPr>
            <p:nvPr/>
          </p:nvGrpSpPr>
          <p:grpSpPr bwMode="auto">
            <a:xfrm rot="-10773343">
              <a:off x="3566" y="2742"/>
              <a:ext cx="282" cy="108"/>
              <a:chOff x="5078" y="1860"/>
              <a:chExt cx="282" cy="108"/>
            </a:xfrm>
          </p:grpSpPr>
          <p:sp>
            <p:nvSpPr>
              <p:cNvPr id="77952" name="Rectangle 138"/>
              <p:cNvSpPr>
                <a:spLocks noChangeArrowheads="1"/>
              </p:cNvSpPr>
              <p:nvPr/>
            </p:nvSpPr>
            <p:spPr bwMode="auto">
              <a:xfrm>
                <a:off x="5216" y="1860"/>
                <a:ext cx="144"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77953" name="Rectangle 139"/>
              <p:cNvSpPr>
                <a:spLocks noChangeArrowheads="1"/>
              </p:cNvSpPr>
              <p:nvPr/>
            </p:nvSpPr>
            <p:spPr bwMode="auto">
              <a:xfrm>
                <a:off x="5080"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nvGrpSpPr>
            <p:cNvPr id="77943" name="Group 140"/>
            <p:cNvGrpSpPr>
              <a:grpSpLocks/>
            </p:cNvGrpSpPr>
            <p:nvPr/>
          </p:nvGrpSpPr>
          <p:grpSpPr bwMode="auto">
            <a:xfrm rot="-10773343">
              <a:off x="3568" y="2864"/>
              <a:ext cx="282" cy="108"/>
              <a:chOff x="5078" y="1860"/>
              <a:chExt cx="282" cy="108"/>
            </a:xfrm>
          </p:grpSpPr>
          <p:sp>
            <p:nvSpPr>
              <p:cNvPr id="77950" name="Rectangle 141"/>
              <p:cNvSpPr>
                <a:spLocks noChangeArrowheads="1"/>
              </p:cNvSpPr>
              <p:nvPr/>
            </p:nvSpPr>
            <p:spPr bwMode="auto">
              <a:xfrm>
                <a:off x="5216" y="1860"/>
                <a:ext cx="144"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77951" name="Rectangle 142"/>
              <p:cNvSpPr>
                <a:spLocks noChangeArrowheads="1"/>
              </p:cNvSpPr>
              <p:nvPr/>
            </p:nvSpPr>
            <p:spPr bwMode="auto">
              <a:xfrm>
                <a:off x="5080"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nvGrpSpPr>
            <p:cNvPr id="77944" name="Group 143"/>
            <p:cNvGrpSpPr>
              <a:grpSpLocks/>
            </p:cNvGrpSpPr>
            <p:nvPr/>
          </p:nvGrpSpPr>
          <p:grpSpPr bwMode="auto">
            <a:xfrm rot="-10773343">
              <a:off x="3570" y="2986"/>
              <a:ext cx="282" cy="108"/>
              <a:chOff x="5078" y="1860"/>
              <a:chExt cx="282" cy="108"/>
            </a:xfrm>
          </p:grpSpPr>
          <p:sp>
            <p:nvSpPr>
              <p:cNvPr id="77948" name="Rectangle 144"/>
              <p:cNvSpPr>
                <a:spLocks noChangeArrowheads="1"/>
              </p:cNvSpPr>
              <p:nvPr/>
            </p:nvSpPr>
            <p:spPr bwMode="auto">
              <a:xfrm>
                <a:off x="5216" y="1860"/>
                <a:ext cx="144"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77949" name="Rectangle 145"/>
              <p:cNvSpPr>
                <a:spLocks noChangeArrowheads="1"/>
              </p:cNvSpPr>
              <p:nvPr/>
            </p:nvSpPr>
            <p:spPr bwMode="auto">
              <a:xfrm>
                <a:off x="5080"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sp>
          <p:nvSpPr>
            <p:cNvPr id="77945" name="Line 146"/>
            <p:cNvSpPr>
              <a:spLocks noChangeShapeType="1"/>
            </p:cNvSpPr>
            <p:nvPr/>
          </p:nvSpPr>
          <p:spPr bwMode="auto">
            <a:xfrm rot="9691848">
              <a:off x="3412" y="2778"/>
              <a:ext cx="138" cy="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946" name="Line 147"/>
            <p:cNvSpPr>
              <a:spLocks noChangeShapeType="1"/>
            </p:cNvSpPr>
            <p:nvPr/>
          </p:nvSpPr>
          <p:spPr bwMode="auto">
            <a:xfrm rot="9691848">
              <a:off x="3406" y="2888"/>
              <a:ext cx="138" cy="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947" name="Line 148"/>
            <p:cNvSpPr>
              <a:spLocks noChangeShapeType="1"/>
            </p:cNvSpPr>
            <p:nvPr/>
          </p:nvSpPr>
          <p:spPr bwMode="auto">
            <a:xfrm rot="9691848">
              <a:off x="3408" y="3018"/>
              <a:ext cx="138" cy="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 name="Group 233"/>
          <p:cNvGrpSpPr>
            <a:grpSpLocks/>
          </p:cNvGrpSpPr>
          <p:nvPr/>
        </p:nvGrpSpPr>
        <p:grpSpPr bwMode="auto">
          <a:xfrm>
            <a:off x="6742696" y="3871914"/>
            <a:ext cx="1279525" cy="490537"/>
            <a:chOff x="2701" y="2439"/>
            <a:chExt cx="806" cy="309"/>
          </a:xfrm>
        </p:grpSpPr>
        <p:grpSp>
          <p:nvGrpSpPr>
            <p:cNvPr id="77936" name="Group 232"/>
            <p:cNvGrpSpPr>
              <a:grpSpLocks/>
            </p:cNvGrpSpPr>
            <p:nvPr/>
          </p:nvGrpSpPr>
          <p:grpSpPr bwMode="auto">
            <a:xfrm>
              <a:off x="2701" y="2639"/>
              <a:ext cx="806" cy="109"/>
              <a:chOff x="2540" y="2639"/>
              <a:chExt cx="806" cy="109"/>
            </a:xfrm>
          </p:grpSpPr>
          <p:grpSp>
            <p:nvGrpSpPr>
              <p:cNvPr id="77938" name="Group 149"/>
              <p:cNvGrpSpPr>
                <a:grpSpLocks/>
              </p:cNvGrpSpPr>
              <p:nvPr/>
            </p:nvGrpSpPr>
            <p:grpSpPr bwMode="auto">
              <a:xfrm rot="10793026">
                <a:off x="2697" y="2639"/>
                <a:ext cx="649" cy="109"/>
                <a:chOff x="4712" y="1742"/>
                <a:chExt cx="648" cy="108"/>
              </a:xfrm>
            </p:grpSpPr>
            <p:sp>
              <p:nvSpPr>
                <p:cNvPr id="77940" name="Rectangle 150"/>
                <p:cNvSpPr>
                  <a:spLocks noChangeArrowheads="1"/>
                </p:cNvSpPr>
                <p:nvPr/>
              </p:nvSpPr>
              <p:spPr bwMode="auto">
                <a:xfrm>
                  <a:off x="4712" y="1742"/>
                  <a:ext cx="648"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77941" name="Rectangle 151"/>
                <p:cNvSpPr>
                  <a:spLocks noChangeArrowheads="1"/>
                </p:cNvSpPr>
                <p:nvPr/>
              </p:nvSpPr>
              <p:spPr bwMode="auto">
                <a:xfrm>
                  <a:off x="4714" y="1744"/>
                  <a:ext cx="534"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sp>
            <p:nvSpPr>
              <p:cNvPr id="77939" name="Line 152"/>
              <p:cNvSpPr>
                <a:spLocks noChangeShapeType="1"/>
              </p:cNvSpPr>
              <p:nvPr/>
            </p:nvSpPr>
            <p:spPr bwMode="auto">
              <a:xfrm rot="9691848">
                <a:off x="2540" y="2666"/>
                <a:ext cx="138" cy="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7937" name="Text Box 153"/>
            <p:cNvSpPr txBox="1">
              <a:spLocks noChangeArrowheads="1"/>
            </p:cNvSpPr>
            <p:nvPr/>
          </p:nvSpPr>
          <p:spPr bwMode="auto">
            <a:xfrm>
              <a:off x="2810" y="2439"/>
              <a:ext cx="63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600" dirty="0">
                  <a:solidFill>
                    <a:srgbClr val="CC0000"/>
                  </a:solidFill>
                  <a:latin typeface="+mn-ea"/>
                  <a:ea typeface="+mn-ea"/>
                </a:rPr>
                <a:t>重新装配</a:t>
              </a:r>
              <a:endParaRPr lang="en-US" altLang="zh-CN" sz="1800" dirty="0">
                <a:solidFill>
                  <a:srgbClr val="CC0000"/>
                </a:solidFill>
                <a:latin typeface="+mn-ea"/>
                <a:ea typeface="+mn-ea"/>
              </a:endParaRPr>
            </a:p>
          </p:txBody>
        </p:sp>
      </p:grpSp>
      <p:grpSp>
        <p:nvGrpSpPr>
          <p:cNvPr id="77845" name="Group 162"/>
          <p:cNvGrpSpPr>
            <a:grpSpLocks/>
          </p:cNvGrpSpPr>
          <p:nvPr/>
        </p:nvGrpSpPr>
        <p:grpSpPr bwMode="auto">
          <a:xfrm>
            <a:off x="6304543" y="1708150"/>
            <a:ext cx="838200" cy="1720850"/>
            <a:chOff x="2345" y="1140"/>
            <a:chExt cx="528" cy="1084"/>
          </a:xfrm>
        </p:grpSpPr>
        <p:sp>
          <p:nvSpPr>
            <p:cNvPr id="77926" name="Line 8"/>
            <p:cNvSpPr>
              <a:spLocks noChangeShapeType="1"/>
            </p:cNvSpPr>
            <p:nvPr/>
          </p:nvSpPr>
          <p:spPr bwMode="auto">
            <a:xfrm flipV="1">
              <a:off x="2811" y="1459"/>
              <a:ext cx="62"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927" name="Line 10"/>
            <p:cNvSpPr>
              <a:spLocks noChangeShapeType="1"/>
            </p:cNvSpPr>
            <p:nvPr/>
          </p:nvSpPr>
          <p:spPr bwMode="auto">
            <a:xfrm flipV="1">
              <a:off x="2811" y="1967"/>
              <a:ext cx="6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928" name="Line 15"/>
            <p:cNvSpPr>
              <a:spLocks noChangeShapeType="1"/>
            </p:cNvSpPr>
            <p:nvPr/>
          </p:nvSpPr>
          <p:spPr bwMode="auto">
            <a:xfrm>
              <a:off x="2868" y="1456"/>
              <a:ext cx="0" cy="5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7929" name="Group 155"/>
            <p:cNvGrpSpPr>
              <a:grpSpLocks/>
            </p:cNvGrpSpPr>
            <p:nvPr/>
          </p:nvGrpSpPr>
          <p:grpSpPr bwMode="auto">
            <a:xfrm>
              <a:off x="2345" y="1140"/>
              <a:ext cx="503" cy="444"/>
              <a:chOff x="-44" y="1473"/>
              <a:chExt cx="981" cy="1105"/>
            </a:xfrm>
          </p:grpSpPr>
          <p:pic>
            <p:nvPicPr>
              <p:cNvPr id="77934" name="Picture 156"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935" name="Freeform 157"/>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sp>
          <p:nvSpPr>
            <p:cNvPr id="77930" name="Text Box 158"/>
            <p:cNvSpPr txBox="1">
              <a:spLocks noChangeArrowheads="1"/>
            </p:cNvSpPr>
            <p:nvPr/>
          </p:nvSpPr>
          <p:spPr bwMode="auto">
            <a:xfrm rot="5400000">
              <a:off x="2526" y="1509"/>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800"/>
                <a:t>…</a:t>
              </a:r>
            </a:p>
          </p:txBody>
        </p:sp>
        <p:grpSp>
          <p:nvGrpSpPr>
            <p:cNvPr id="77931" name="Group 159"/>
            <p:cNvGrpSpPr>
              <a:grpSpLocks/>
            </p:cNvGrpSpPr>
            <p:nvPr/>
          </p:nvGrpSpPr>
          <p:grpSpPr bwMode="auto">
            <a:xfrm>
              <a:off x="2357" y="1780"/>
              <a:ext cx="503" cy="444"/>
              <a:chOff x="-44" y="1473"/>
              <a:chExt cx="981" cy="1105"/>
            </a:xfrm>
          </p:grpSpPr>
          <p:pic>
            <p:nvPicPr>
              <p:cNvPr id="77932" name="Picture 16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933" name="Freeform 161"/>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grpSp>
        <p:nvGrpSpPr>
          <p:cNvPr id="77846" name="Group 163"/>
          <p:cNvGrpSpPr>
            <a:grpSpLocks/>
          </p:cNvGrpSpPr>
          <p:nvPr/>
        </p:nvGrpSpPr>
        <p:grpSpPr bwMode="auto">
          <a:xfrm>
            <a:off x="8425443" y="2895600"/>
            <a:ext cx="698500" cy="355600"/>
            <a:chOff x="4396" y="1245"/>
            <a:chExt cx="672" cy="248"/>
          </a:xfrm>
        </p:grpSpPr>
        <p:sp>
          <p:nvSpPr>
            <p:cNvPr id="77918"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77919"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77920"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77921" name="Group 167"/>
            <p:cNvGrpSpPr>
              <a:grpSpLocks/>
            </p:cNvGrpSpPr>
            <p:nvPr/>
          </p:nvGrpSpPr>
          <p:grpSpPr bwMode="auto">
            <a:xfrm>
              <a:off x="4530" y="1287"/>
              <a:ext cx="377" cy="75"/>
              <a:chOff x="2468" y="1332"/>
              <a:chExt cx="310" cy="60"/>
            </a:xfrm>
          </p:grpSpPr>
          <p:sp>
            <p:nvSpPr>
              <p:cNvPr id="77924" name="Freeform 16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925" name="Freeform 16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7922" name="Line 170"/>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923" name="Line 171"/>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7847" name="Group 172"/>
          <p:cNvGrpSpPr>
            <a:grpSpLocks/>
          </p:cNvGrpSpPr>
          <p:nvPr/>
        </p:nvGrpSpPr>
        <p:grpSpPr bwMode="auto">
          <a:xfrm>
            <a:off x="7212593" y="1790700"/>
            <a:ext cx="698500" cy="355600"/>
            <a:chOff x="4396" y="1245"/>
            <a:chExt cx="672" cy="248"/>
          </a:xfrm>
        </p:grpSpPr>
        <p:sp>
          <p:nvSpPr>
            <p:cNvPr id="77910"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77911"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77912"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77913" name="Group 176"/>
            <p:cNvGrpSpPr>
              <a:grpSpLocks/>
            </p:cNvGrpSpPr>
            <p:nvPr/>
          </p:nvGrpSpPr>
          <p:grpSpPr bwMode="auto">
            <a:xfrm>
              <a:off x="4530" y="1287"/>
              <a:ext cx="377" cy="75"/>
              <a:chOff x="2468" y="1332"/>
              <a:chExt cx="310" cy="60"/>
            </a:xfrm>
          </p:grpSpPr>
          <p:sp>
            <p:nvSpPr>
              <p:cNvPr id="77916" name="Freeform 17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917" name="Freeform 17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7914" name="Line 179"/>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915" name="Line 180"/>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7848" name="Group 181"/>
          <p:cNvGrpSpPr>
            <a:grpSpLocks/>
          </p:cNvGrpSpPr>
          <p:nvPr/>
        </p:nvGrpSpPr>
        <p:grpSpPr bwMode="auto">
          <a:xfrm>
            <a:off x="7218943" y="2425700"/>
            <a:ext cx="698500" cy="355600"/>
            <a:chOff x="4396" y="1245"/>
            <a:chExt cx="672" cy="248"/>
          </a:xfrm>
        </p:grpSpPr>
        <p:sp>
          <p:nvSpPr>
            <p:cNvPr id="77902"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77903"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77904"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77905" name="Group 185"/>
            <p:cNvGrpSpPr>
              <a:grpSpLocks/>
            </p:cNvGrpSpPr>
            <p:nvPr/>
          </p:nvGrpSpPr>
          <p:grpSpPr bwMode="auto">
            <a:xfrm>
              <a:off x="4530" y="1287"/>
              <a:ext cx="377" cy="75"/>
              <a:chOff x="2468" y="1332"/>
              <a:chExt cx="310" cy="60"/>
            </a:xfrm>
          </p:grpSpPr>
          <p:sp>
            <p:nvSpPr>
              <p:cNvPr id="77908" name="Freeform 18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909" name="Freeform 18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7906" name="Line 188"/>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907" name="Line 189"/>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7849" name="Group 190"/>
          <p:cNvGrpSpPr>
            <a:grpSpLocks/>
          </p:cNvGrpSpPr>
          <p:nvPr/>
        </p:nvGrpSpPr>
        <p:grpSpPr bwMode="auto">
          <a:xfrm>
            <a:off x="8050793" y="2000250"/>
            <a:ext cx="698500" cy="355600"/>
            <a:chOff x="4396" y="1245"/>
            <a:chExt cx="672" cy="248"/>
          </a:xfrm>
        </p:grpSpPr>
        <p:sp>
          <p:nvSpPr>
            <p:cNvPr id="77894"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77895"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77896"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77897" name="Group 194"/>
            <p:cNvGrpSpPr>
              <a:grpSpLocks/>
            </p:cNvGrpSpPr>
            <p:nvPr/>
          </p:nvGrpSpPr>
          <p:grpSpPr bwMode="auto">
            <a:xfrm>
              <a:off x="4530" y="1287"/>
              <a:ext cx="377" cy="75"/>
              <a:chOff x="2468" y="1332"/>
              <a:chExt cx="310" cy="60"/>
            </a:xfrm>
          </p:grpSpPr>
          <p:sp>
            <p:nvSpPr>
              <p:cNvPr id="77900" name="Freeform 19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901" name="Freeform 19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7898" name="Line 197"/>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99" name="Line 198"/>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 name="Group 200"/>
          <p:cNvGrpSpPr>
            <a:grpSpLocks/>
          </p:cNvGrpSpPr>
          <p:nvPr/>
        </p:nvGrpSpPr>
        <p:grpSpPr bwMode="auto">
          <a:xfrm>
            <a:off x="8876293" y="3103564"/>
            <a:ext cx="1033462" cy="801687"/>
            <a:chOff x="4045" y="1955"/>
            <a:chExt cx="651" cy="505"/>
          </a:xfrm>
        </p:grpSpPr>
        <p:grpSp>
          <p:nvGrpSpPr>
            <p:cNvPr id="77882" name="Group 123"/>
            <p:cNvGrpSpPr>
              <a:grpSpLocks/>
            </p:cNvGrpSpPr>
            <p:nvPr/>
          </p:nvGrpSpPr>
          <p:grpSpPr bwMode="auto">
            <a:xfrm rot="3346875">
              <a:off x="3958" y="2042"/>
              <a:ext cx="282" cy="108"/>
              <a:chOff x="5078" y="1860"/>
              <a:chExt cx="282" cy="108"/>
            </a:xfrm>
          </p:grpSpPr>
          <p:sp>
            <p:nvSpPr>
              <p:cNvPr id="77892" name="Rectangle 124"/>
              <p:cNvSpPr>
                <a:spLocks noChangeArrowheads="1"/>
              </p:cNvSpPr>
              <p:nvPr/>
            </p:nvSpPr>
            <p:spPr bwMode="auto">
              <a:xfrm>
                <a:off x="5215" y="1861"/>
                <a:ext cx="144"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77893" name="Rectangle 125"/>
              <p:cNvSpPr>
                <a:spLocks noChangeArrowheads="1"/>
              </p:cNvSpPr>
              <p:nvPr/>
            </p:nvSpPr>
            <p:spPr bwMode="auto">
              <a:xfrm>
                <a:off x="5078"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nvGrpSpPr>
            <p:cNvPr id="77883" name="Group 126"/>
            <p:cNvGrpSpPr>
              <a:grpSpLocks/>
            </p:cNvGrpSpPr>
            <p:nvPr/>
          </p:nvGrpSpPr>
          <p:grpSpPr bwMode="auto">
            <a:xfrm rot="3215306">
              <a:off x="4158" y="2108"/>
              <a:ext cx="282" cy="108"/>
              <a:chOff x="5078" y="1860"/>
              <a:chExt cx="282" cy="108"/>
            </a:xfrm>
          </p:grpSpPr>
          <p:sp>
            <p:nvSpPr>
              <p:cNvPr id="77890" name="Rectangle 127"/>
              <p:cNvSpPr>
                <a:spLocks noChangeArrowheads="1"/>
              </p:cNvSpPr>
              <p:nvPr/>
            </p:nvSpPr>
            <p:spPr bwMode="auto">
              <a:xfrm>
                <a:off x="5214" y="1860"/>
                <a:ext cx="144"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77891" name="Rectangle 128"/>
              <p:cNvSpPr>
                <a:spLocks noChangeArrowheads="1"/>
              </p:cNvSpPr>
              <p:nvPr/>
            </p:nvSpPr>
            <p:spPr bwMode="auto">
              <a:xfrm>
                <a:off x="5076"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nvGrpSpPr>
            <p:cNvPr id="77884" name="Group 129"/>
            <p:cNvGrpSpPr>
              <a:grpSpLocks/>
            </p:cNvGrpSpPr>
            <p:nvPr/>
          </p:nvGrpSpPr>
          <p:grpSpPr bwMode="auto">
            <a:xfrm rot="3051000">
              <a:off x="4380" y="2184"/>
              <a:ext cx="282" cy="108"/>
              <a:chOff x="5078" y="1860"/>
              <a:chExt cx="282" cy="108"/>
            </a:xfrm>
          </p:grpSpPr>
          <p:sp>
            <p:nvSpPr>
              <p:cNvPr id="77888" name="Rectangle 130"/>
              <p:cNvSpPr>
                <a:spLocks noChangeArrowheads="1"/>
              </p:cNvSpPr>
              <p:nvPr/>
            </p:nvSpPr>
            <p:spPr bwMode="auto">
              <a:xfrm>
                <a:off x="5214" y="1860"/>
                <a:ext cx="144"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77889" name="Rectangle 131"/>
              <p:cNvSpPr>
                <a:spLocks noChangeArrowheads="1"/>
              </p:cNvSpPr>
              <p:nvPr/>
            </p:nvSpPr>
            <p:spPr bwMode="auto">
              <a:xfrm>
                <a:off x="5078"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sp>
          <p:nvSpPr>
            <p:cNvPr id="77885" name="Line 133"/>
            <p:cNvSpPr>
              <a:spLocks noChangeShapeType="1"/>
            </p:cNvSpPr>
            <p:nvPr/>
          </p:nvSpPr>
          <p:spPr bwMode="auto">
            <a:xfrm>
              <a:off x="4184" y="2216"/>
              <a:ext cx="84" cy="1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86" name="Line 134"/>
            <p:cNvSpPr>
              <a:spLocks noChangeShapeType="1"/>
            </p:cNvSpPr>
            <p:nvPr/>
          </p:nvSpPr>
          <p:spPr bwMode="auto">
            <a:xfrm>
              <a:off x="4388" y="2278"/>
              <a:ext cx="82" cy="1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87" name="Line 135"/>
            <p:cNvSpPr>
              <a:spLocks noChangeShapeType="1"/>
            </p:cNvSpPr>
            <p:nvPr/>
          </p:nvSpPr>
          <p:spPr bwMode="auto">
            <a:xfrm>
              <a:off x="4620" y="2350"/>
              <a:ext cx="76" cy="11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7851" name="Group 201"/>
          <p:cNvGrpSpPr>
            <a:grpSpLocks/>
          </p:cNvGrpSpPr>
          <p:nvPr/>
        </p:nvGrpSpPr>
        <p:grpSpPr bwMode="auto">
          <a:xfrm>
            <a:off x="9149343" y="3886200"/>
            <a:ext cx="698500" cy="355600"/>
            <a:chOff x="4396" y="1245"/>
            <a:chExt cx="672" cy="248"/>
          </a:xfrm>
        </p:grpSpPr>
        <p:sp>
          <p:nvSpPr>
            <p:cNvPr id="77874"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77875"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77876"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77877" name="Group 205"/>
            <p:cNvGrpSpPr>
              <a:grpSpLocks/>
            </p:cNvGrpSpPr>
            <p:nvPr/>
          </p:nvGrpSpPr>
          <p:grpSpPr bwMode="auto">
            <a:xfrm>
              <a:off x="4530" y="1287"/>
              <a:ext cx="377" cy="75"/>
              <a:chOff x="2468" y="1332"/>
              <a:chExt cx="310" cy="60"/>
            </a:xfrm>
          </p:grpSpPr>
          <p:sp>
            <p:nvSpPr>
              <p:cNvPr id="77880" name="Freeform 20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81" name="Freeform 20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7878" name="Line 208"/>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79" name="Line 209"/>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7852" name="Group 210"/>
          <p:cNvGrpSpPr>
            <a:grpSpLocks/>
          </p:cNvGrpSpPr>
          <p:nvPr/>
        </p:nvGrpSpPr>
        <p:grpSpPr bwMode="auto">
          <a:xfrm>
            <a:off x="8246055" y="4954588"/>
            <a:ext cx="698500" cy="355600"/>
            <a:chOff x="4396" y="1245"/>
            <a:chExt cx="672" cy="248"/>
          </a:xfrm>
        </p:grpSpPr>
        <p:sp>
          <p:nvSpPr>
            <p:cNvPr id="7786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7786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7786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77869" name="Group 214"/>
            <p:cNvGrpSpPr>
              <a:grpSpLocks/>
            </p:cNvGrpSpPr>
            <p:nvPr/>
          </p:nvGrpSpPr>
          <p:grpSpPr bwMode="auto">
            <a:xfrm>
              <a:off x="4530" y="1287"/>
              <a:ext cx="377" cy="75"/>
              <a:chOff x="2468" y="1332"/>
              <a:chExt cx="310" cy="60"/>
            </a:xfrm>
          </p:grpSpPr>
          <p:sp>
            <p:nvSpPr>
              <p:cNvPr id="77872" name="Freeform 21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73" name="Freeform 21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7870" name="Line 217"/>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71" name="Line 218"/>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7853" name="Group 221"/>
          <p:cNvGrpSpPr>
            <a:grpSpLocks/>
          </p:cNvGrpSpPr>
          <p:nvPr/>
        </p:nvGrpSpPr>
        <p:grpSpPr bwMode="auto">
          <a:xfrm>
            <a:off x="7207830" y="4400550"/>
            <a:ext cx="738188" cy="1385888"/>
            <a:chOff x="2345" y="1140"/>
            <a:chExt cx="528" cy="1084"/>
          </a:xfrm>
        </p:grpSpPr>
        <p:sp>
          <p:nvSpPr>
            <p:cNvPr id="77856" name="Line 222"/>
            <p:cNvSpPr>
              <a:spLocks noChangeShapeType="1"/>
            </p:cNvSpPr>
            <p:nvPr/>
          </p:nvSpPr>
          <p:spPr bwMode="auto">
            <a:xfrm flipV="1">
              <a:off x="2811" y="1459"/>
              <a:ext cx="62"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7" name="Line 223"/>
            <p:cNvSpPr>
              <a:spLocks noChangeShapeType="1"/>
            </p:cNvSpPr>
            <p:nvPr/>
          </p:nvSpPr>
          <p:spPr bwMode="auto">
            <a:xfrm flipV="1">
              <a:off x="2811" y="1967"/>
              <a:ext cx="6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8" name="Line 224"/>
            <p:cNvSpPr>
              <a:spLocks noChangeShapeType="1"/>
            </p:cNvSpPr>
            <p:nvPr/>
          </p:nvSpPr>
          <p:spPr bwMode="auto">
            <a:xfrm>
              <a:off x="2868" y="1455"/>
              <a:ext cx="0" cy="5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7859" name="Group 225"/>
            <p:cNvGrpSpPr>
              <a:grpSpLocks/>
            </p:cNvGrpSpPr>
            <p:nvPr/>
          </p:nvGrpSpPr>
          <p:grpSpPr bwMode="auto">
            <a:xfrm>
              <a:off x="2345" y="1140"/>
              <a:ext cx="503" cy="444"/>
              <a:chOff x="-44" y="1473"/>
              <a:chExt cx="981" cy="1105"/>
            </a:xfrm>
          </p:grpSpPr>
          <p:pic>
            <p:nvPicPr>
              <p:cNvPr id="77864" name="Picture 226"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65" name="Freeform 227"/>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sp>
          <p:nvSpPr>
            <p:cNvPr id="77860" name="Text Box 228"/>
            <p:cNvSpPr txBox="1">
              <a:spLocks noChangeArrowheads="1"/>
            </p:cNvSpPr>
            <p:nvPr/>
          </p:nvSpPr>
          <p:spPr bwMode="auto">
            <a:xfrm rot="5400000">
              <a:off x="2463" y="1529"/>
              <a:ext cx="422"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800"/>
                <a:t>…</a:t>
              </a:r>
            </a:p>
          </p:txBody>
        </p:sp>
        <p:grpSp>
          <p:nvGrpSpPr>
            <p:cNvPr id="77861" name="Group 229"/>
            <p:cNvGrpSpPr>
              <a:grpSpLocks/>
            </p:cNvGrpSpPr>
            <p:nvPr/>
          </p:nvGrpSpPr>
          <p:grpSpPr bwMode="auto">
            <a:xfrm>
              <a:off x="2357" y="1780"/>
              <a:ext cx="503" cy="444"/>
              <a:chOff x="-44" y="1473"/>
              <a:chExt cx="981" cy="1105"/>
            </a:xfrm>
          </p:grpSpPr>
          <p:pic>
            <p:nvPicPr>
              <p:cNvPr id="77862" name="Picture 23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63" name="Freeform 231"/>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sp>
        <p:nvSpPr>
          <p:cNvPr id="135"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134" name="Rectangle 7"/>
          <p:cNvSpPr txBox="1">
            <a:spLocks noChangeArrowheads="1"/>
          </p:cNvSpPr>
          <p:nvPr/>
        </p:nvSpPr>
        <p:spPr>
          <a:xfrm>
            <a:off x="5159896" y="6615113"/>
            <a:ext cx="2645843"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4.3.2 IPv4 </a:t>
            </a:r>
            <a:r>
              <a:rPr lang="zh-CN" altLang="en-US" sz="1200" dirty="0">
                <a:solidFill>
                  <a:schemeClr val="accent4"/>
                </a:solidFill>
                <a:cs typeface="Arial" panose="020B0604020202020204" pitchFamily="34" charset="0"/>
              </a:rPr>
              <a:t>数据报分片</a:t>
            </a:r>
            <a:r>
              <a:rPr lang="en-US" altLang="zh-CN" sz="1200" dirty="0">
                <a:solidFill>
                  <a:schemeClr val="accent4"/>
                </a:solidFill>
                <a:cs typeface="Arial" panose="020B0604020202020204" pitchFamily="34" charset="0"/>
              </a:rPr>
              <a:t> </a:t>
            </a:r>
            <a:endParaRPr lang="en-US" altLang="zh-CN" sz="1200" dirty="0">
              <a:solidFill>
                <a:srgbClr val="FF0000"/>
              </a:solidFill>
              <a:cs typeface="Arial" panose="020B0604020202020204" pitchFamily="34" charset="0"/>
            </a:endParaRPr>
          </a:p>
        </p:txBody>
      </p:sp>
      <p:sp>
        <p:nvSpPr>
          <p:cNvPr id="3" name="矩形 2">
            <a:extLst>
              <a:ext uri="{FF2B5EF4-FFF2-40B4-BE49-F238E27FC236}">
                <a16:creationId xmlns:a16="http://schemas.microsoft.com/office/drawing/2014/main" id="{45C33613-87DF-4150-A0F8-746D9BED4E4E}"/>
              </a:ext>
            </a:extLst>
          </p:cNvPr>
          <p:cNvSpPr/>
          <p:nvPr/>
        </p:nvSpPr>
        <p:spPr>
          <a:xfrm>
            <a:off x="134551" y="2900612"/>
            <a:ext cx="2217274" cy="369332"/>
          </a:xfrm>
          <a:prstGeom prst="rect">
            <a:avLst/>
          </a:prstGeom>
        </p:spPr>
        <p:txBody>
          <a:bodyPr wrap="none">
            <a:spAutoFit/>
          </a:bodyPr>
          <a:lstStyle/>
          <a:p>
            <a:r>
              <a:rPr lang="zh-CN" altLang="en-US" dirty="0">
                <a:solidFill>
                  <a:srgbClr val="0000FF"/>
                </a:solidFill>
              </a:rPr>
              <a:t>以太网 </a:t>
            </a:r>
            <a:r>
              <a:rPr lang="en-US" altLang="zh-CN" dirty="0">
                <a:solidFill>
                  <a:srgbClr val="0000FF"/>
                </a:solidFill>
              </a:rPr>
              <a:t>MTU = 1500</a:t>
            </a:r>
            <a:endParaRPr lang="zh-CN" altLang="en-US" dirty="0">
              <a:solidFill>
                <a:srgbClr val="0000FF"/>
              </a:solidFill>
            </a:endParaRPr>
          </a:p>
        </p:txBody>
      </p:sp>
    </p:spTree>
    <p:extLst>
      <p:ext uri="{BB962C8B-B14F-4D97-AF65-F5344CB8AC3E}">
        <p14:creationId xmlns:p14="http://schemas.microsoft.com/office/powerpoint/2010/main" val="18447532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up)">
                                      <p:cBhvr>
                                        <p:cTn id="12" dur="1000"/>
                                        <p:tgtEl>
                                          <p:spTgt spid="22"/>
                                        </p:tgtEl>
                                      </p:cBhvr>
                                    </p:animEffect>
                                  </p:childTnLst>
                                </p:cTn>
                              </p:par>
                              <p:par>
                                <p:cTn id="13" presetID="9" presetClass="entr" presetSubtype="0" fill="hold" nodeType="withEffect">
                                  <p:stCondLst>
                                    <p:cond delay="0"/>
                                  </p:stCondLst>
                                  <p:childTnLst>
                                    <p:set>
                                      <p:cBhvr>
                                        <p:cTn id="14" dur="1" fill="hold">
                                          <p:stCondLst>
                                            <p:cond delay="0"/>
                                          </p:stCondLst>
                                        </p:cTn>
                                        <p:tgtEl>
                                          <p:spTgt spid="576648">
                                            <p:txEl>
                                              <p:pRg st="0" end="0"/>
                                            </p:txEl>
                                          </p:spTgt>
                                        </p:tgtEl>
                                        <p:attrNameLst>
                                          <p:attrName>style.visibility</p:attrName>
                                        </p:attrNameLst>
                                      </p:cBhvr>
                                      <p:to>
                                        <p:strVal val="visible"/>
                                      </p:to>
                                    </p:set>
                                    <p:animEffect transition="in" filter="dissolve">
                                      <p:cBhvr>
                                        <p:cTn id="15" dur="500"/>
                                        <p:tgtEl>
                                          <p:spTgt spid="576648">
                                            <p:txEl>
                                              <p:pRg st="0" end="0"/>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576648">
                                            <p:txEl>
                                              <p:pRg st="1" end="1"/>
                                            </p:txEl>
                                          </p:spTgt>
                                        </p:tgtEl>
                                        <p:attrNameLst>
                                          <p:attrName>style.visibility</p:attrName>
                                        </p:attrNameLst>
                                      </p:cBhvr>
                                      <p:to>
                                        <p:strVal val="visible"/>
                                      </p:to>
                                    </p:set>
                                    <p:animEffect transition="in" filter="dissolve">
                                      <p:cBhvr>
                                        <p:cTn id="18" dur="500"/>
                                        <p:tgtEl>
                                          <p:spTgt spid="576648">
                                            <p:txEl>
                                              <p:pRg st="1" end="1"/>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76648">
                                            <p:txEl>
                                              <p:pRg st="2" end="2"/>
                                            </p:txEl>
                                          </p:spTgt>
                                        </p:tgtEl>
                                        <p:attrNameLst>
                                          <p:attrName>style.visibility</p:attrName>
                                        </p:attrNameLst>
                                      </p:cBhvr>
                                      <p:to>
                                        <p:strVal val="visible"/>
                                      </p:to>
                                    </p:set>
                                    <p:animEffect transition="in" filter="dissolve">
                                      <p:cBhvr>
                                        <p:cTn id="21" dur="500"/>
                                        <p:tgtEl>
                                          <p:spTgt spid="576648">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2"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right)">
                                      <p:cBhvr>
                                        <p:cTn id="26" dur="1000"/>
                                        <p:tgtEl>
                                          <p:spTgt spid="4"/>
                                        </p:tgtEl>
                                      </p:cBhvr>
                                    </p:animEffect>
                                  </p:childTnLst>
                                </p:cTn>
                              </p:par>
                            </p:childTnLst>
                          </p:cTn>
                        </p:par>
                        <p:par>
                          <p:cTn id="27" fill="hold" nodeType="withGroup">
                            <p:stCondLst>
                              <p:cond delay="1000"/>
                            </p:stCondLst>
                            <p:childTnLst>
                              <p:par>
                                <p:cTn id="28" presetID="22" presetClass="entr" presetSubtype="2"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type="body" sz="half" idx="1"/>
          </p:nvPr>
        </p:nvSpPr>
        <p:spPr>
          <a:xfrm>
            <a:off x="1991544" y="2132856"/>
            <a:ext cx="5544615" cy="2368240"/>
          </a:xfrm>
        </p:spPr>
        <p:txBody>
          <a:bodyPr>
            <a:normAutofit/>
          </a:bodyPr>
          <a:lstStyle/>
          <a:p>
            <a:pPr marL="512763" indent="-512763">
              <a:buNone/>
              <a:defRPr/>
            </a:pPr>
            <a:r>
              <a:rPr lang="en-US" dirty="0">
                <a:latin typeface="Microsoft YaHei UI" panose="020B0503020204020204" pitchFamily="34" charset="-122"/>
                <a:ea typeface="Microsoft YaHei UI" panose="020B0503020204020204" pitchFamily="34" charset="-122"/>
              </a:rPr>
              <a:t>4.1 </a:t>
            </a:r>
            <a:r>
              <a:rPr lang="zh-CN" altLang="en-US" dirty="0">
                <a:latin typeface="Microsoft YaHei UI" panose="020B0503020204020204" pitchFamily="34" charset="-122"/>
                <a:ea typeface="Microsoft YaHei UI" panose="020B0503020204020204" pitchFamily="34" charset="-122"/>
              </a:rPr>
              <a:t>网络层概述</a:t>
            </a:r>
            <a:endParaRPr lang="en-US" dirty="0">
              <a:latin typeface="Microsoft YaHei UI" panose="020B0503020204020204" pitchFamily="34" charset="-122"/>
              <a:ea typeface="Microsoft YaHei UI" panose="020B0503020204020204" pitchFamily="34" charset="-122"/>
            </a:endParaRPr>
          </a:p>
          <a:p>
            <a:pPr marL="512763" indent="-512763">
              <a:buNone/>
              <a:defRPr/>
            </a:pPr>
            <a:r>
              <a:rPr lang="en-US" dirty="0">
                <a:latin typeface="Microsoft YaHei UI" panose="020B0503020204020204" pitchFamily="34" charset="-122"/>
                <a:ea typeface="Microsoft YaHei UI" panose="020B0503020204020204" pitchFamily="34" charset="-122"/>
              </a:rPr>
              <a:t>4.2 </a:t>
            </a:r>
            <a:r>
              <a:rPr lang="zh-CN" altLang="en-US" dirty="0">
                <a:latin typeface="Microsoft YaHei UI" panose="020B0503020204020204" pitchFamily="34" charset="-122"/>
                <a:ea typeface="Microsoft YaHei UI" panose="020B0503020204020204" pitchFamily="34" charset="-122"/>
              </a:rPr>
              <a:t>路由器工作原理</a:t>
            </a:r>
            <a:endParaRPr lang="en-US" dirty="0">
              <a:latin typeface="Microsoft YaHei UI" panose="020B0503020204020204" pitchFamily="34" charset="-122"/>
              <a:ea typeface="Microsoft YaHei UI" panose="020B0503020204020204" pitchFamily="34" charset="-122"/>
            </a:endParaRPr>
          </a:p>
          <a:p>
            <a:pPr marL="512763" indent="-512763">
              <a:buNone/>
              <a:defRPr/>
            </a:pPr>
            <a:r>
              <a:rPr lang="en-US" dirty="0">
                <a:latin typeface="Microsoft YaHei UI" panose="020B0503020204020204" pitchFamily="34" charset="-122"/>
                <a:ea typeface="Microsoft YaHei UI" panose="020B0503020204020204" pitchFamily="34" charset="-122"/>
              </a:rPr>
              <a:t>4.3 IP: </a:t>
            </a:r>
            <a:r>
              <a:rPr lang="zh-CN" altLang="en-US" dirty="0">
                <a:latin typeface="Microsoft YaHei UI" panose="020B0503020204020204" pitchFamily="34" charset="-122"/>
                <a:ea typeface="Microsoft YaHei UI" panose="020B0503020204020204" pitchFamily="34" charset="-122"/>
              </a:rPr>
              <a:t>网际协议</a:t>
            </a:r>
            <a:endParaRPr lang="en-US" dirty="0">
              <a:latin typeface="Microsoft YaHei UI" panose="020B0503020204020204" pitchFamily="34" charset="-122"/>
              <a:ea typeface="Microsoft YaHei UI" panose="020B0503020204020204" pitchFamily="34" charset="-122"/>
            </a:endParaRPr>
          </a:p>
          <a:p>
            <a:pPr marL="512763" indent="-512763">
              <a:buNone/>
              <a:defRPr/>
            </a:pPr>
            <a:r>
              <a:rPr lang="en-US" altLang="zh-CN" dirty="0">
                <a:latin typeface="Microsoft YaHei UI" panose="020B0503020204020204" pitchFamily="34" charset="-122"/>
                <a:ea typeface="Microsoft YaHei UI" panose="020B0503020204020204" pitchFamily="34" charset="-122"/>
              </a:rPr>
              <a:t>4.4 </a:t>
            </a:r>
            <a:r>
              <a:rPr lang="zh-CN" altLang="en-US" dirty="0">
                <a:latin typeface="Microsoft YaHei UI" panose="020B0503020204020204" pitchFamily="34" charset="-122"/>
                <a:ea typeface="Microsoft YaHei UI" panose="020B0503020204020204" pitchFamily="34" charset="-122"/>
              </a:rPr>
              <a:t>通用转发</a:t>
            </a:r>
            <a:endParaRPr lang="en-US" dirty="0">
              <a:latin typeface="Microsoft YaHei UI" panose="020B0503020204020204" pitchFamily="34" charset="-122"/>
              <a:ea typeface="Microsoft YaHei UI" panose="020B0503020204020204" pitchFamily="34" charset="-122"/>
            </a:endParaRPr>
          </a:p>
        </p:txBody>
      </p:sp>
      <p:sp>
        <p:nvSpPr>
          <p:cNvPr id="8" name="Rectangle 2"/>
          <p:cNvSpPr txBox="1">
            <a:spLocks noChangeArrowheads="1"/>
          </p:cNvSpPr>
          <p:nvPr/>
        </p:nvSpPr>
        <p:spPr>
          <a:xfrm>
            <a:off x="1913756" y="553754"/>
            <a:ext cx="77724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baseline="0">
                <a:solidFill>
                  <a:schemeClr val="accent1"/>
                </a:solidFill>
                <a:latin typeface="Comic Sans MS" panose="030F0702030302020204" pitchFamily="66" charset="0"/>
                <a:ea typeface="微软雅黑" panose="020B0503020204020204" pitchFamily="34" charset="-122"/>
                <a:cs typeface="+mj-cs"/>
              </a:defRPr>
            </a:lvl1pPr>
          </a:lstStyle>
          <a:p>
            <a:r>
              <a:rPr lang="zh-CN" altLang="en-US" dirty="0">
                <a:solidFill>
                  <a:srgbClr val="000099"/>
                </a:solidFill>
                <a:latin typeface="Microsoft YaHei UI" panose="020B0503020204020204" pitchFamily="34" charset="-122"/>
                <a:ea typeface="Microsoft YaHei UI" panose="020B0503020204020204" pitchFamily="34" charset="-122"/>
              </a:rPr>
              <a:t>第四章</a:t>
            </a:r>
            <a:r>
              <a:rPr lang="en-US" altLang="zh-CN" dirty="0">
                <a:solidFill>
                  <a:srgbClr val="000099"/>
                </a:solidFill>
                <a:latin typeface="Microsoft YaHei UI" panose="020B0503020204020204" pitchFamily="34" charset="-122"/>
                <a:ea typeface="Microsoft YaHei UI" panose="020B0503020204020204" pitchFamily="34" charset="-122"/>
              </a:rPr>
              <a:t> </a:t>
            </a:r>
            <a:r>
              <a:rPr lang="zh-CN" altLang="en-US" dirty="0">
                <a:solidFill>
                  <a:srgbClr val="000099"/>
                </a:solidFill>
                <a:latin typeface="Microsoft YaHei UI" panose="020B0503020204020204" pitchFamily="34" charset="-122"/>
                <a:ea typeface="Microsoft YaHei UI" panose="020B0503020204020204" pitchFamily="34" charset="-122"/>
              </a:rPr>
              <a:t>网络层</a:t>
            </a:r>
            <a:endParaRPr lang="en-US" altLang="zh-CN" dirty="0">
              <a:solidFill>
                <a:srgbClr val="000099"/>
              </a:solidFill>
              <a:latin typeface="Microsoft YaHei UI" panose="020B0503020204020204" pitchFamily="34" charset="-122"/>
              <a:ea typeface="Microsoft YaHei UI" panose="020B0503020204020204" pitchFamily="34" charset="-122"/>
            </a:endParaRPr>
          </a:p>
        </p:txBody>
      </p:sp>
      <p:sp>
        <p:nvSpPr>
          <p:cNvPr id="2" name="文本框 1"/>
          <p:cNvSpPr txBox="1"/>
          <p:nvPr/>
        </p:nvSpPr>
        <p:spPr>
          <a:xfrm>
            <a:off x="4079776" y="1340768"/>
            <a:ext cx="3024336" cy="461665"/>
          </a:xfrm>
          <a:prstGeom prst="rect">
            <a:avLst/>
          </a:prstGeom>
          <a:noFill/>
        </p:spPr>
        <p:txBody>
          <a:bodyPr wrap="square" rtlCol="0">
            <a:spAutoFit/>
          </a:bodyPr>
          <a:lstStyle/>
          <a:p>
            <a:r>
              <a:rPr lang="en-US" altLang="zh-CN" sz="2400" b="1" dirty="0">
                <a:solidFill>
                  <a:srgbClr val="000099"/>
                </a:solidFill>
                <a:latin typeface="Microsoft YaHei UI" panose="020B0503020204020204" pitchFamily="34" charset="-122"/>
                <a:ea typeface="Microsoft YaHei UI" panose="020B0503020204020204" pitchFamily="34" charset="-122"/>
              </a:rPr>
              <a:t>- </a:t>
            </a:r>
            <a:r>
              <a:rPr lang="zh-CN" altLang="en-US" sz="2400" b="1" dirty="0">
                <a:solidFill>
                  <a:srgbClr val="000099"/>
                </a:solidFill>
                <a:latin typeface="Microsoft YaHei UI" panose="020B0503020204020204" pitchFamily="34" charset="-122"/>
                <a:ea typeface="Microsoft YaHei UI" panose="020B0503020204020204" pitchFamily="34" charset="-122"/>
              </a:rPr>
              <a:t>数据平面</a:t>
            </a:r>
          </a:p>
        </p:txBody>
      </p:sp>
      <p:sp>
        <p:nvSpPr>
          <p:cNvPr id="6" name="Rectangle 7">
            <a:extLst>
              <a:ext uri="{FF2B5EF4-FFF2-40B4-BE49-F238E27FC236}">
                <a16:creationId xmlns:a16="http://schemas.microsoft.com/office/drawing/2014/main" id="{DDD0EF9D-F901-4B0C-A519-20B4B2692A1F}"/>
              </a:ext>
            </a:extLst>
          </p:cNvPr>
          <p:cNvSpPr txBox="1">
            <a:spLocks noChangeArrowheads="1"/>
          </p:cNvSpPr>
          <p:nvPr/>
        </p:nvSpPr>
        <p:spPr>
          <a:xfrm>
            <a:off x="9552384" y="6608006"/>
            <a:ext cx="1944216"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zh-CN" altLang="en-US" sz="1600" dirty="0">
                <a:solidFill>
                  <a:schemeClr val="accent4"/>
                </a:solidFill>
                <a:latin typeface="+mn-ea"/>
                <a:ea typeface="+mn-ea"/>
                <a:cs typeface="Arial" panose="020B0604020202020204" pitchFamily="34" charset="0"/>
              </a:rPr>
              <a:t>网络层</a:t>
            </a:r>
            <a:r>
              <a:rPr lang="en-US" altLang="zh-CN" sz="1600" dirty="0">
                <a:solidFill>
                  <a:schemeClr val="accent4"/>
                </a:solidFill>
                <a:latin typeface="+mn-ea"/>
                <a:ea typeface="+mn-ea"/>
                <a:cs typeface="Arial" panose="020B0604020202020204" pitchFamily="34" charset="0"/>
              </a:rPr>
              <a:t>  </a:t>
            </a:r>
            <a:r>
              <a:rPr lang="en-US" altLang="zh-CN" sz="1600" dirty="0">
                <a:solidFill>
                  <a:srgbClr val="FF0000"/>
                </a:solidFill>
                <a:latin typeface="+mn-ea"/>
                <a:ea typeface="+mn-ea"/>
                <a:cs typeface="Arial" panose="020B0604020202020204" pitchFamily="34" charset="0"/>
              </a:rPr>
              <a:t>- </a:t>
            </a:r>
            <a:r>
              <a:rPr lang="zh-CN" altLang="en-US" sz="1600" dirty="0">
                <a:solidFill>
                  <a:srgbClr val="FF0000"/>
                </a:solidFill>
                <a:latin typeface="+mn-ea"/>
                <a:ea typeface="+mn-ea"/>
                <a:cs typeface="Arial" panose="020B0604020202020204" pitchFamily="34" charset="0"/>
              </a:rPr>
              <a:t>数据平面</a:t>
            </a:r>
            <a:endParaRPr lang="en-US" altLang="zh-CN" sz="1600" dirty="0">
              <a:solidFill>
                <a:srgbClr val="FF0000"/>
              </a:solidFill>
              <a:latin typeface="+mn-ea"/>
              <a:ea typeface="+mn-ea"/>
              <a:cs typeface="Arial" panose="020B0604020202020204" pitchFamily="34" charset="0"/>
            </a:endParaRPr>
          </a:p>
        </p:txBody>
      </p:sp>
    </p:spTree>
    <p:extLst>
      <p:ext uri="{BB962C8B-B14F-4D97-AF65-F5344CB8AC3E}">
        <p14:creationId xmlns:p14="http://schemas.microsoft.com/office/powerpoint/2010/main" val="22437580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849" name="Group 4"/>
          <p:cNvGrpSpPr>
            <a:grpSpLocks/>
          </p:cNvGrpSpPr>
          <p:nvPr/>
        </p:nvGrpSpPr>
        <p:grpSpPr bwMode="auto">
          <a:xfrm>
            <a:off x="5119688" y="2204864"/>
            <a:ext cx="4248150" cy="660400"/>
            <a:chOff x="3006" y="1205"/>
            <a:chExt cx="2676" cy="416"/>
          </a:xfrm>
        </p:grpSpPr>
        <p:sp>
          <p:nvSpPr>
            <p:cNvPr id="78903" name="Rectangle 5"/>
            <p:cNvSpPr>
              <a:spLocks noChangeArrowheads="1"/>
            </p:cNvSpPr>
            <p:nvPr/>
          </p:nvSpPr>
          <p:spPr bwMode="auto">
            <a:xfrm>
              <a:off x="3048" y="1212"/>
              <a:ext cx="2634" cy="34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99"/>
                </a:solidFill>
              </a:endParaRPr>
            </a:p>
          </p:txBody>
        </p:sp>
        <p:sp>
          <p:nvSpPr>
            <p:cNvPr id="78904" name="Rectangle 6"/>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78905" name="Text Box 7"/>
            <p:cNvSpPr txBox="1">
              <a:spLocks noChangeArrowheads="1"/>
            </p:cNvSpPr>
            <p:nvPr/>
          </p:nvSpPr>
          <p:spPr bwMode="auto">
            <a:xfrm>
              <a:off x="3734" y="1205"/>
              <a:ext cx="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ID</a:t>
              </a:r>
            </a:p>
            <a:p>
              <a:r>
                <a:rPr lang="en-US" altLang="zh-CN" sz="1800">
                  <a:solidFill>
                    <a:srgbClr val="000099"/>
                  </a:solidFill>
                </a:rPr>
                <a:t>=x</a:t>
              </a:r>
            </a:p>
          </p:txBody>
        </p:sp>
        <p:sp>
          <p:nvSpPr>
            <p:cNvPr id="78906" name="Text Box 8"/>
            <p:cNvSpPr txBox="1">
              <a:spLocks noChangeArrowheads="1"/>
            </p:cNvSpPr>
            <p:nvPr/>
          </p:nvSpPr>
          <p:spPr bwMode="auto">
            <a:xfrm>
              <a:off x="4648" y="1217"/>
              <a:ext cx="4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offset</a:t>
              </a:r>
            </a:p>
            <a:p>
              <a:pPr algn="ctr"/>
              <a:r>
                <a:rPr lang="en-US" altLang="zh-CN" sz="1800">
                  <a:solidFill>
                    <a:srgbClr val="000099"/>
                  </a:solidFill>
                </a:rPr>
                <a:t>=0</a:t>
              </a:r>
            </a:p>
          </p:txBody>
        </p:sp>
        <p:sp>
          <p:nvSpPr>
            <p:cNvPr id="78907" name="Text Box 9"/>
            <p:cNvSpPr txBox="1">
              <a:spLocks noChangeArrowheads="1"/>
            </p:cNvSpPr>
            <p:nvPr/>
          </p:nvSpPr>
          <p:spPr bwMode="auto">
            <a:xfrm>
              <a:off x="4017" y="1217"/>
              <a:ext cx="5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fragflag</a:t>
              </a:r>
            </a:p>
            <a:p>
              <a:pPr algn="ctr"/>
              <a:r>
                <a:rPr lang="en-US" altLang="zh-CN" sz="1800">
                  <a:solidFill>
                    <a:srgbClr val="000099"/>
                  </a:solidFill>
                </a:rPr>
                <a:t>=0</a:t>
              </a:r>
            </a:p>
          </p:txBody>
        </p:sp>
        <p:sp>
          <p:nvSpPr>
            <p:cNvPr id="78908" name="Text Box 10"/>
            <p:cNvSpPr txBox="1">
              <a:spLocks noChangeArrowheads="1"/>
            </p:cNvSpPr>
            <p:nvPr/>
          </p:nvSpPr>
          <p:spPr bwMode="auto">
            <a:xfrm>
              <a:off x="3230" y="1205"/>
              <a:ext cx="5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length</a:t>
              </a:r>
            </a:p>
            <a:p>
              <a:r>
                <a:rPr lang="en-US" altLang="zh-CN" sz="1800">
                  <a:solidFill>
                    <a:srgbClr val="000099"/>
                  </a:solidFill>
                </a:rPr>
                <a:t>=4000</a:t>
              </a:r>
            </a:p>
          </p:txBody>
        </p:sp>
        <p:sp>
          <p:nvSpPr>
            <p:cNvPr id="78909" name="Line 11"/>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8910" name="Line 12"/>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8911" name="Line 13"/>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8912" name="Line 14"/>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8913" name="Line 15"/>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8914" name="Rectangle 16"/>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grpSp>
      <p:grpSp>
        <p:nvGrpSpPr>
          <p:cNvPr id="3" name="Group 70"/>
          <p:cNvGrpSpPr>
            <a:grpSpLocks/>
          </p:cNvGrpSpPr>
          <p:nvPr/>
        </p:nvGrpSpPr>
        <p:grpSpPr bwMode="auto">
          <a:xfrm>
            <a:off x="5208588" y="2815408"/>
            <a:ext cx="4711700" cy="3054350"/>
            <a:chOff x="2321" y="1584"/>
            <a:chExt cx="2968" cy="1924"/>
          </a:xfrm>
        </p:grpSpPr>
        <p:grpSp>
          <p:nvGrpSpPr>
            <p:cNvPr id="78860" name="Group 17"/>
            <p:cNvGrpSpPr>
              <a:grpSpLocks/>
            </p:cNvGrpSpPr>
            <p:nvPr/>
          </p:nvGrpSpPr>
          <p:grpSpPr bwMode="auto">
            <a:xfrm>
              <a:off x="2613" y="2066"/>
              <a:ext cx="2676" cy="416"/>
              <a:chOff x="3006" y="1205"/>
              <a:chExt cx="2676" cy="416"/>
            </a:xfrm>
          </p:grpSpPr>
          <p:sp>
            <p:nvSpPr>
              <p:cNvPr id="78891" name="Rectangle 18"/>
              <p:cNvSpPr>
                <a:spLocks noChangeArrowheads="1"/>
              </p:cNvSpPr>
              <p:nvPr/>
            </p:nvSpPr>
            <p:spPr bwMode="auto">
              <a:xfrm>
                <a:off x="3048" y="1212"/>
                <a:ext cx="2634" cy="342"/>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99"/>
                  </a:solidFill>
                </a:endParaRPr>
              </a:p>
            </p:txBody>
          </p:sp>
          <p:sp>
            <p:nvSpPr>
              <p:cNvPr id="78892" name="Rectangle 19"/>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78893" name="Text Box 20"/>
              <p:cNvSpPr txBox="1">
                <a:spLocks noChangeArrowheads="1"/>
              </p:cNvSpPr>
              <p:nvPr/>
            </p:nvSpPr>
            <p:spPr bwMode="auto">
              <a:xfrm>
                <a:off x="3734" y="1205"/>
                <a:ext cx="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ID</a:t>
                </a:r>
              </a:p>
              <a:p>
                <a:r>
                  <a:rPr lang="en-US" altLang="zh-CN" sz="1800">
                    <a:solidFill>
                      <a:srgbClr val="000099"/>
                    </a:solidFill>
                  </a:rPr>
                  <a:t>=x</a:t>
                </a:r>
              </a:p>
            </p:txBody>
          </p:sp>
          <p:sp>
            <p:nvSpPr>
              <p:cNvPr id="78894" name="Text Box 21"/>
              <p:cNvSpPr txBox="1">
                <a:spLocks noChangeArrowheads="1"/>
              </p:cNvSpPr>
              <p:nvPr/>
            </p:nvSpPr>
            <p:spPr bwMode="auto">
              <a:xfrm>
                <a:off x="4648" y="1217"/>
                <a:ext cx="4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offset</a:t>
                </a:r>
              </a:p>
              <a:p>
                <a:pPr algn="ctr"/>
                <a:r>
                  <a:rPr lang="en-US" altLang="zh-CN" sz="1800">
                    <a:solidFill>
                      <a:srgbClr val="000099"/>
                    </a:solidFill>
                  </a:rPr>
                  <a:t>=0</a:t>
                </a:r>
              </a:p>
            </p:txBody>
          </p:sp>
          <p:sp>
            <p:nvSpPr>
              <p:cNvPr id="78895" name="Text Box 22"/>
              <p:cNvSpPr txBox="1">
                <a:spLocks noChangeArrowheads="1"/>
              </p:cNvSpPr>
              <p:nvPr/>
            </p:nvSpPr>
            <p:spPr bwMode="auto">
              <a:xfrm>
                <a:off x="4017" y="1217"/>
                <a:ext cx="5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fragflag</a:t>
                </a:r>
              </a:p>
              <a:p>
                <a:pPr algn="ctr"/>
                <a:r>
                  <a:rPr lang="en-US" altLang="zh-CN" sz="1800">
                    <a:solidFill>
                      <a:srgbClr val="000099"/>
                    </a:solidFill>
                  </a:rPr>
                  <a:t>=1</a:t>
                </a:r>
              </a:p>
            </p:txBody>
          </p:sp>
          <p:sp>
            <p:nvSpPr>
              <p:cNvPr id="78896" name="Text Box 23"/>
              <p:cNvSpPr txBox="1">
                <a:spLocks noChangeArrowheads="1"/>
              </p:cNvSpPr>
              <p:nvPr/>
            </p:nvSpPr>
            <p:spPr bwMode="auto">
              <a:xfrm>
                <a:off x="3230" y="1205"/>
                <a:ext cx="5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length</a:t>
                </a:r>
              </a:p>
              <a:p>
                <a:r>
                  <a:rPr lang="en-US" altLang="zh-CN" sz="1800">
                    <a:solidFill>
                      <a:srgbClr val="000099"/>
                    </a:solidFill>
                  </a:rPr>
                  <a:t>=1500</a:t>
                </a:r>
              </a:p>
            </p:txBody>
          </p:sp>
          <p:sp>
            <p:nvSpPr>
              <p:cNvPr id="78897" name="Line 24"/>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8898" name="Line 25"/>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8899" name="Line 26"/>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8900" name="Line 27"/>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8901" name="Line 28"/>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8902" name="Rectangle 29"/>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grpSp>
        <p:grpSp>
          <p:nvGrpSpPr>
            <p:cNvPr id="78861" name="Group 30"/>
            <p:cNvGrpSpPr>
              <a:grpSpLocks/>
            </p:cNvGrpSpPr>
            <p:nvPr/>
          </p:nvGrpSpPr>
          <p:grpSpPr bwMode="auto">
            <a:xfrm>
              <a:off x="2613" y="2570"/>
              <a:ext cx="2676" cy="416"/>
              <a:chOff x="3006" y="1205"/>
              <a:chExt cx="2676" cy="416"/>
            </a:xfrm>
          </p:grpSpPr>
          <p:sp>
            <p:nvSpPr>
              <p:cNvPr id="78879" name="Rectangle 31"/>
              <p:cNvSpPr>
                <a:spLocks noChangeArrowheads="1"/>
              </p:cNvSpPr>
              <p:nvPr/>
            </p:nvSpPr>
            <p:spPr bwMode="auto">
              <a:xfrm>
                <a:off x="3048" y="1212"/>
                <a:ext cx="2634" cy="342"/>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99"/>
                  </a:solidFill>
                </a:endParaRPr>
              </a:p>
            </p:txBody>
          </p:sp>
          <p:sp>
            <p:nvSpPr>
              <p:cNvPr id="78880" name="Rectangle 32"/>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78881" name="Text Box 33"/>
              <p:cNvSpPr txBox="1">
                <a:spLocks noChangeArrowheads="1"/>
              </p:cNvSpPr>
              <p:nvPr/>
            </p:nvSpPr>
            <p:spPr bwMode="auto">
              <a:xfrm>
                <a:off x="3734" y="1205"/>
                <a:ext cx="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ID</a:t>
                </a:r>
              </a:p>
              <a:p>
                <a:r>
                  <a:rPr lang="en-US" altLang="zh-CN" sz="1800">
                    <a:solidFill>
                      <a:srgbClr val="000099"/>
                    </a:solidFill>
                  </a:rPr>
                  <a:t>=x</a:t>
                </a:r>
              </a:p>
            </p:txBody>
          </p:sp>
          <p:sp>
            <p:nvSpPr>
              <p:cNvPr id="78882" name="Text Box 34"/>
              <p:cNvSpPr txBox="1">
                <a:spLocks noChangeArrowheads="1"/>
              </p:cNvSpPr>
              <p:nvPr/>
            </p:nvSpPr>
            <p:spPr bwMode="auto">
              <a:xfrm>
                <a:off x="4648" y="1217"/>
                <a:ext cx="4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offset</a:t>
                </a:r>
              </a:p>
              <a:p>
                <a:pPr algn="ctr"/>
                <a:r>
                  <a:rPr lang="en-US" altLang="zh-CN" sz="1800">
                    <a:solidFill>
                      <a:srgbClr val="000099"/>
                    </a:solidFill>
                  </a:rPr>
                  <a:t>=185</a:t>
                </a:r>
              </a:p>
            </p:txBody>
          </p:sp>
          <p:sp>
            <p:nvSpPr>
              <p:cNvPr id="78883" name="Text Box 35"/>
              <p:cNvSpPr txBox="1">
                <a:spLocks noChangeArrowheads="1"/>
              </p:cNvSpPr>
              <p:nvPr/>
            </p:nvSpPr>
            <p:spPr bwMode="auto">
              <a:xfrm>
                <a:off x="4017" y="1217"/>
                <a:ext cx="5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fragflag</a:t>
                </a:r>
              </a:p>
              <a:p>
                <a:pPr algn="ctr"/>
                <a:r>
                  <a:rPr lang="en-US" altLang="zh-CN" sz="1800">
                    <a:solidFill>
                      <a:srgbClr val="000099"/>
                    </a:solidFill>
                  </a:rPr>
                  <a:t>=1</a:t>
                </a:r>
              </a:p>
            </p:txBody>
          </p:sp>
          <p:sp>
            <p:nvSpPr>
              <p:cNvPr id="78884" name="Text Box 36"/>
              <p:cNvSpPr txBox="1">
                <a:spLocks noChangeArrowheads="1"/>
              </p:cNvSpPr>
              <p:nvPr/>
            </p:nvSpPr>
            <p:spPr bwMode="auto">
              <a:xfrm>
                <a:off x="3230" y="1205"/>
                <a:ext cx="5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length</a:t>
                </a:r>
              </a:p>
              <a:p>
                <a:r>
                  <a:rPr lang="en-US" altLang="zh-CN" sz="1800">
                    <a:solidFill>
                      <a:srgbClr val="000099"/>
                    </a:solidFill>
                  </a:rPr>
                  <a:t>=1500</a:t>
                </a:r>
              </a:p>
            </p:txBody>
          </p:sp>
          <p:sp>
            <p:nvSpPr>
              <p:cNvPr id="78885" name="Line 37"/>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8886" name="Line 38"/>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8887" name="Line 39"/>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8888" name="Line 40"/>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8889" name="Line 41"/>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8890" name="Rectangle 42"/>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grpSp>
        <p:grpSp>
          <p:nvGrpSpPr>
            <p:cNvPr id="78862" name="Group 43"/>
            <p:cNvGrpSpPr>
              <a:grpSpLocks/>
            </p:cNvGrpSpPr>
            <p:nvPr/>
          </p:nvGrpSpPr>
          <p:grpSpPr bwMode="auto">
            <a:xfrm>
              <a:off x="2607" y="3092"/>
              <a:ext cx="2676" cy="416"/>
              <a:chOff x="3006" y="1205"/>
              <a:chExt cx="2676" cy="416"/>
            </a:xfrm>
          </p:grpSpPr>
          <p:sp>
            <p:nvSpPr>
              <p:cNvPr id="78867" name="Rectangle 44"/>
              <p:cNvSpPr>
                <a:spLocks noChangeArrowheads="1"/>
              </p:cNvSpPr>
              <p:nvPr/>
            </p:nvSpPr>
            <p:spPr bwMode="auto">
              <a:xfrm>
                <a:off x="3048" y="1212"/>
                <a:ext cx="2634" cy="342"/>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99"/>
                  </a:solidFill>
                </a:endParaRPr>
              </a:p>
            </p:txBody>
          </p:sp>
          <p:sp>
            <p:nvSpPr>
              <p:cNvPr id="78868" name="Rectangle 45"/>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78869" name="Text Box 46"/>
              <p:cNvSpPr txBox="1">
                <a:spLocks noChangeArrowheads="1"/>
              </p:cNvSpPr>
              <p:nvPr/>
            </p:nvSpPr>
            <p:spPr bwMode="auto">
              <a:xfrm>
                <a:off x="3734" y="1205"/>
                <a:ext cx="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ID</a:t>
                </a:r>
              </a:p>
              <a:p>
                <a:r>
                  <a:rPr lang="en-US" altLang="zh-CN" sz="1800">
                    <a:solidFill>
                      <a:srgbClr val="000099"/>
                    </a:solidFill>
                  </a:rPr>
                  <a:t>=x</a:t>
                </a:r>
              </a:p>
            </p:txBody>
          </p:sp>
          <p:sp>
            <p:nvSpPr>
              <p:cNvPr id="78870" name="Text Box 47"/>
              <p:cNvSpPr txBox="1">
                <a:spLocks noChangeArrowheads="1"/>
              </p:cNvSpPr>
              <p:nvPr/>
            </p:nvSpPr>
            <p:spPr bwMode="auto">
              <a:xfrm>
                <a:off x="4648" y="1217"/>
                <a:ext cx="4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offset</a:t>
                </a:r>
              </a:p>
              <a:p>
                <a:pPr algn="ctr"/>
                <a:r>
                  <a:rPr lang="en-US" altLang="zh-CN" sz="1800">
                    <a:solidFill>
                      <a:srgbClr val="000099"/>
                    </a:solidFill>
                  </a:rPr>
                  <a:t>=370</a:t>
                </a:r>
              </a:p>
            </p:txBody>
          </p:sp>
          <p:sp>
            <p:nvSpPr>
              <p:cNvPr id="78871" name="Text Box 48"/>
              <p:cNvSpPr txBox="1">
                <a:spLocks noChangeArrowheads="1"/>
              </p:cNvSpPr>
              <p:nvPr/>
            </p:nvSpPr>
            <p:spPr bwMode="auto">
              <a:xfrm>
                <a:off x="4017" y="1217"/>
                <a:ext cx="5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fragflag</a:t>
                </a:r>
              </a:p>
              <a:p>
                <a:pPr algn="ctr"/>
                <a:r>
                  <a:rPr lang="en-US" altLang="zh-CN" sz="1800">
                    <a:solidFill>
                      <a:srgbClr val="000099"/>
                    </a:solidFill>
                  </a:rPr>
                  <a:t>=0</a:t>
                </a:r>
              </a:p>
            </p:txBody>
          </p:sp>
          <p:sp>
            <p:nvSpPr>
              <p:cNvPr id="78872" name="Text Box 49"/>
              <p:cNvSpPr txBox="1">
                <a:spLocks noChangeArrowheads="1"/>
              </p:cNvSpPr>
              <p:nvPr/>
            </p:nvSpPr>
            <p:spPr bwMode="auto">
              <a:xfrm>
                <a:off x="3230" y="1205"/>
                <a:ext cx="5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length</a:t>
                </a:r>
              </a:p>
              <a:p>
                <a:r>
                  <a:rPr lang="en-US" altLang="zh-CN" sz="1800">
                    <a:solidFill>
                      <a:srgbClr val="000099"/>
                    </a:solidFill>
                  </a:rPr>
                  <a:t>=1040</a:t>
                </a:r>
              </a:p>
            </p:txBody>
          </p:sp>
          <p:sp>
            <p:nvSpPr>
              <p:cNvPr id="78873" name="Line 50"/>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8874" name="Line 51"/>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8875" name="Line 52"/>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8876" name="Line 53"/>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8877" name="Line 54"/>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8878" name="Rectangle 55"/>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grpSp>
        <p:sp>
          <p:nvSpPr>
            <p:cNvPr id="78863" name="Freeform 56"/>
            <p:cNvSpPr>
              <a:spLocks/>
            </p:cNvSpPr>
            <p:nvPr/>
          </p:nvSpPr>
          <p:spPr bwMode="auto">
            <a:xfrm>
              <a:off x="2337" y="1584"/>
              <a:ext cx="210" cy="1221"/>
            </a:xfrm>
            <a:custGeom>
              <a:avLst/>
              <a:gdLst>
                <a:gd name="T0" fmla="*/ 0 w 210"/>
                <a:gd name="T1" fmla="*/ 0 h 1362"/>
                <a:gd name="T2" fmla="*/ 0 w 210"/>
                <a:gd name="T3" fmla="*/ 1362 h 1362"/>
                <a:gd name="T4" fmla="*/ 210 w 210"/>
                <a:gd name="T5" fmla="*/ 858 h 1362"/>
                <a:gd name="T6" fmla="*/ 0 60000 65536"/>
                <a:gd name="T7" fmla="*/ 0 60000 65536"/>
                <a:gd name="T8" fmla="*/ 0 60000 65536"/>
                <a:gd name="T9" fmla="*/ 0 w 210"/>
                <a:gd name="T10" fmla="*/ 0 h 1362"/>
                <a:gd name="T11" fmla="*/ 210 w 210"/>
                <a:gd name="T12" fmla="*/ 1362 h 1362"/>
              </a:gdLst>
              <a:ahLst/>
              <a:cxnLst>
                <a:cxn ang="T6">
                  <a:pos x="T0" y="T1"/>
                </a:cxn>
                <a:cxn ang="T7">
                  <a:pos x="T2" y="T3"/>
                </a:cxn>
                <a:cxn ang="T8">
                  <a:pos x="T4" y="T5"/>
                </a:cxn>
              </a:cxnLst>
              <a:rect l="T9" t="T10" r="T11" b="T12"/>
              <a:pathLst>
                <a:path w="210" h="1362">
                  <a:moveTo>
                    <a:pt x="0" y="0"/>
                  </a:moveTo>
                  <a:lnTo>
                    <a:pt x="0" y="1362"/>
                  </a:lnTo>
                  <a:lnTo>
                    <a:pt x="210" y="858"/>
                  </a:lnTo>
                </a:path>
              </a:pathLst>
            </a:custGeom>
            <a:noFill/>
            <a:ln w="19050" cap="flat" cmpd="sng">
              <a:solidFill>
                <a:srgbClr val="CC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99"/>
                </a:solidFill>
              </a:endParaRPr>
            </a:p>
          </p:txBody>
        </p:sp>
        <p:sp>
          <p:nvSpPr>
            <p:cNvPr id="78864" name="Line 57"/>
            <p:cNvSpPr>
              <a:spLocks noChangeShapeType="1"/>
            </p:cNvSpPr>
            <p:nvPr/>
          </p:nvSpPr>
          <p:spPr bwMode="auto">
            <a:xfrm>
              <a:off x="2337" y="2787"/>
              <a:ext cx="228" cy="0"/>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8865" name="Line 58"/>
            <p:cNvSpPr>
              <a:spLocks noChangeShapeType="1"/>
            </p:cNvSpPr>
            <p:nvPr/>
          </p:nvSpPr>
          <p:spPr bwMode="auto">
            <a:xfrm>
              <a:off x="2343" y="2793"/>
              <a:ext cx="210" cy="498"/>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8866" name="Text Box 59"/>
            <p:cNvSpPr txBox="1">
              <a:spLocks noChangeArrowheads="1"/>
            </p:cNvSpPr>
            <p:nvPr/>
          </p:nvSpPr>
          <p:spPr bwMode="auto">
            <a:xfrm>
              <a:off x="2321" y="1700"/>
              <a:ext cx="142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800" dirty="0">
                  <a:solidFill>
                    <a:srgbClr val="C00000"/>
                  </a:solidFill>
                  <a:latin typeface="+mn-ea"/>
                  <a:ea typeface="+mn-ea"/>
                </a:rPr>
                <a:t>一个大数据报分割成</a:t>
              </a:r>
            </a:p>
            <a:p>
              <a:r>
                <a:rPr lang="zh-CN" altLang="en-US" sz="1800" dirty="0">
                  <a:solidFill>
                    <a:srgbClr val="C00000"/>
                  </a:solidFill>
                  <a:latin typeface="+mn-ea"/>
                  <a:ea typeface="+mn-ea"/>
                </a:rPr>
                <a:t>几个较小的数据报</a:t>
              </a:r>
            </a:p>
          </p:txBody>
        </p:sp>
      </p:grpSp>
      <p:sp>
        <p:nvSpPr>
          <p:cNvPr id="78851" name="Rectangle 60"/>
          <p:cNvSpPr>
            <a:spLocks noChangeArrowheads="1"/>
          </p:cNvSpPr>
          <p:nvPr/>
        </p:nvSpPr>
        <p:spPr bwMode="auto">
          <a:xfrm>
            <a:off x="1855788" y="2102620"/>
            <a:ext cx="2830512" cy="167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spcBef>
                <a:spcPct val="20000"/>
              </a:spcBef>
              <a:buClr>
                <a:srgbClr val="000099"/>
              </a:buClr>
              <a:buSzPct val="65000"/>
              <a:buFont typeface="Wingdings" panose="05000000000000000000" pitchFamily="2" charset="2"/>
              <a:buNone/>
            </a:pPr>
            <a:r>
              <a:rPr lang="zh-CN" altLang="en-US" sz="2800" dirty="0">
                <a:solidFill>
                  <a:srgbClr val="CC0000"/>
                </a:solidFill>
                <a:latin typeface="+mn-ea"/>
                <a:ea typeface="+mn-ea"/>
              </a:rPr>
              <a:t>例</a:t>
            </a:r>
            <a:r>
              <a:rPr lang="en-US" altLang="zh-CN" sz="2800" dirty="0">
                <a:solidFill>
                  <a:srgbClr val="CC0000"/>
                </a:solidFill>
                <a:latin typeface="+mn-ea"/>
                <a:ea typeface="+mn-ea"/>
              </a:rPr>
              <a:t>:</a:t>
            </a:r>
          </a:p>
          <a:p>
            <a:pPr>
              <a:lnSpc>
                <a:spcPct val="85000"/>
              </a:lnSpc>
              <a:spcBef>
                <a:spcPct val="20000"/>
              </a:spcBef>
              <a:buClr>
                <a:srgbClr val="000099"/>
              </a:buClr>
              <a:buSzPct val="65000"/>
              <a:buFont typeface="Wingdings" panose="05000000000000000000" pitchFamily="2" charset="2"/>
              <a:buChar char="v"/>
            </a:pPr>
            <a:r>
              <a:rPr lang="en-US" altLang="zh-CN" sz="2000" dirty="0">
                <a:solidFill>
                  <a:srgbClr val="000099"/>
                </a:solidFill>
                <a:latin typeface="+mn-ea"/>
                <a:ea typeface="+mn-ea"/>
              </a:rPr>
              <a:t>4000 </a:t>
            </a:r>
            <a:r>
              <a:rPr lang="zh-CN" altLang="en-US" sz="2000" dirty="0">
                <a:solidFill>
                  <a:srgbClr val="000099"/>
                </a:solidFill>
                <a:latin typeface="+mn-ea"/>
                <a:ea typeface="+mn-ea"/>
              </a:rPr>
              <a:t>字节数据报</a:t>
            </a:r>
            <a:endParaRPr lang="en-US" altLang="zh-CN" sz="2000" dirty="0">
              <a:solidFill>
                <a:srgbClr val="000099"/>
              </a:solidFill>
              <a:latin typeface="+mn-ea"/>
              <a:ea typeface="+mn-ea"/>
            </a:endParaRPr>
          </a:p>
          <a:p>
            <a:pPr>
              <a:lnSpc>
                <a:spcPct val="85000"/>
              </a:lnSpc>
              <a:spcBef>
                <a:spcPct val="20000"/>
              </a:spcBef>
              <a:buClr>
                <a:srgbClr val="000099"/>
              </a:buClr>
              <a:buSzPct val="65000"/>
              <a:buFont typeface="Wingdings" panose="05000000000000000000" pitchFamily="2" charset="2"/>
              <a:buChar char="v"/>
            </a:pPr>
            <a:r>
              <a:rPr lang="en-US" altLang="zh-CN" sz="2000" dirty="0">
                <a:solidFill>
                  <a:srgbClr val="000099"/>
                </a:solidFill>
                <a:latin typeface="+mn-ea"/>
                <a:ea typeface="+mn-ea"/>
              </a:rPr>
              <a:t>MTU = 1500 </a:t>
            </a:r>
            <a:r>
              <a:rPr lang="zh-CN" altLang="en-US" sz="2000" dirty="0">
                <a:solidFill>
                  <a:srgbClr val="000099"/>
                </a:solidFill>
                <a:latin typeface="+mn-ea"/>
                <a:ea typeface="+mn-ea"/>
              </a:rPr>
              <a:t>字节</a:t>
            </a:r>
            <a:endParaRPr lang="en-US" altLang="zh-CN" sz="2000" dirty="0">
              <a:solidFill>
                <a:srgbClr val="000099"/>
              </a:solidFill>
              <a:latin typeface="+mn-ea"/>
              <a:ea typeface="+mn-ea"/>
            </a:endParaRPr>
          </a:p>
          <a:p>
            <a:pPr>
              <a:lnSpc>
                <a:spcPct val="85000"/>
              </a:lnSpc>
              <a:spcBef>
                <a:spcPct val="20000"/>
              </a:spcBef>
              <a:buClr>
                <a:srgbClr val="000099"/>
              </a:buClr>
              <a:buSzPct val="65000"/>
              <a:buFont typeface="Wingdings" panose="05000000000000000000" pitchFamily="2" charset="2"/>
              <a:buChar char="v"/>
            </a:pPr>
            <a:endParaRPr lang="en-US" altLang="zh-CN" sz="2000" dirty="0">
              <a:latin typeface="+mn-ea"/>
              <a:ea typeface="+mn-ea"/>
            </a:endParaRPr>
          </a:p>
        </p:txBody>
      </p:sp>
      <p:sp>
        <p:nvSpPr>
          <p:cNvPr id="577597" name="Text Box 61"/>
          <p:cNvSpPr txBox="1">
            <a:spLocks noChangeArrowheads="1"/>
          </p:cNvSpPr>
          <p:nvPr/>
        </p:nvSpPr>
        <p:spPr bwMode="auto">
          <a:xfrm>
            <a:off x="2641543" y="4143834"/>
            <a:ext cx="17844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dirty="0">
                <a:solidFill>
                  <a:srgbClr val="000099"/>
                </a:solidFill>
                <a:latin typeface="+mn-ea"/>
                <a:ea typeface="+mn-ea"/>
              </a:rPr>
              <a:t>1480 </a:t>
            </a:r>
            <a:r>
              <a:rPr lang="zh-CN" altLang="en-US" sz="1800" dirty="0">
                <a:solidFill>
                  <a:srgbClr val="000099"/>
                </a:solidFill>
                <a:latin typeface="+mn-ea"/>
                <a:ea typeface="+mn-ea"/>
              </a:rPr>
              <a:t>字节位于</a:t>
            </a:r>
            <a:r>
              <a:rPr lang="en-US" altLang="zh-CN" sz="1800" dirty="0">
                <a:solidFill>
                  <a:srgbClr val="000099"/>
                </a:solidFill>
                <a:latin typeface="+mn-ea"/>
                <a:ea typeface="+mn-ea"/>
              </a:rPr>
              <a:t> </a:t>
            </a:r>
            <a:br>
              <a:rPr lang="en-US" altLang="zh-CN" sz="1800" dirty="0">
                <a:solidFill>
                  <a:srgbClr val="000099"/>
                </a:solidFill>
                <a:latin typeface="+mn-ea"/>
                <a:ea typeface="+mn-ea"/>
              </a:rPr>
            </a:br>
            <a:r>
              <a:rPr lang="zh-CN" altLang="en-US" sz="1800" dirty="0">
                <a:solidFill>
                  <a:srgbClr val="000099"/>
                </a:solidFill>
                <a:latin typeface="+mn-ea"/>
                <a:ea typeface="+mn-ea"/>
              </a:rPr>
              <a:t>数据字段中</a:t>
            </a:r>
            <a:endParaRPr lang="en-US" altLang="zh-CN" sz="1800" dirty="0">
              <a:solidFill>
                <a:srgbClr val="000099"/>
              </a:solidFill>
              <a:latin typeface="+mn-ea"/>
              <a:ea typeface="+mn-ea"/>
            </a:endParaRPr>
          </a:p>
        </p:txBody>
      </p:sp>
      <p:sp>
        <p:nvSpPr>
          <p:cNvPr id="577599" name="Text Box 63"/>
          <p:cNvSpPr txBox="1">
            <a:spLocks noChangeArrowheads="1"/>
          </p:cNvSpPr>
          <p:nvPr/>
        </p:nvSpPr>
        <p:spPr bwMode="auto">
          <a:xfrm>
            <a:off x="2639082" y="5241123"/>
            <a:ext cx="1765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dirty="0">
                <a:solidFill>
                  <a:srgbClr val="000099"/>
                </a:solidFill>
              </a:rPr>
              <a:t>offset = 1480/8 </a:t>
            </a:r>
          </a:p>
        </p:txBody>
      </p:sp>
      <p:sp>
        <p:nvSpPr>
          <p:cNvPr id="577604" name="Line 68"/>
          <p:cNvSpPr>
            <a:spLocks noChangeShapeType="1"/>
          </p:cNvSpPr>
          <p:nvPr/>
        </p:nvSpPr>
        <p:spPr bwMode="auto">
          <a:xfrm flipV="1">
            <a:off x="4404382" y="3891731"/>
            <a:ext cx="1724957" cy="582614"/>
          </a:xfrm>
          <a:prstGeom prst="line">
            <a:avLst/>
          </a:prstGeom>
          <a:noFill/>
          <a:ln w="76200">
            <a:solidFill>
              <a:srgbClr val="FF0000">
                <a:alpha val="30000"/>
              </a:srgbClr>
            </a:solidFill>
            <a:round/>
            <a:headEnd type="none"/>
            <a:tailEnd type="triangle"/>
          </a:ln>
          <a:extLst>
            <a:ext uri="{909E8E84-426E-40DD-AFC4-6F175D3DCCD1}">
              <a14:hiddenFill xmlns:a14="http://schemas.microsoft.com/office/drawing/2010/main">
                <a:noFill/>
              </a14:hiddenFill>
            </a:ext>
          </a:extLst>
        </p:spPr>
        <p:txBody>
          <a:bodyPr wrap="none"/>
          <a:lstStyle/>
          <a:p>
            <a:endParaRPr lang="zh-CN" altLang="en-US"/>
          </a:p>
        </p:txBody>
      </p:sp>
      <p:sp>
        <p:nvSpPr>
          <p:cNvPr id="577605" name="Line 69"/>
          <p:cNvSpPr>
            <a:spLocks noChangeShapeType="1"/>
          </p:cNvSpPr>
          <p:nvPr/>
        </p:nvSpPr>
        <p:spPr bwMode="auto">
          <a:xfrm flipH="1">
            <a:off x="4404382" y="4633095"/>
            <a:ext cx="3923865" cy="798513"/>
          </a:xfrm>
          <a:prstGeom prst="line">
            <a:avLst/>
          </a:prstGeom>
          <a:ln w="76200">
            <a:solidFill>
              <a:srgbClr val="FF0000">
                <a:alpha val="30000"/>
              </a:srgbClr>
            </a:solidFill>
            <a:headEnd type="triangle"/>
            <a:tailEnd/>
          </a:ln>
          <a:effectLst/>
          <a:extLst>
            <a:ext uri="{909E8E84-426E-40DD-AFC4-6F175D3DCCD1}">
              <a14:hiddenFill xmlns:a14="http://schemas.microsoft.com/office/drawing/2010/main">
                <a:noFill/>
              </a14:hiddenFill>
            </a:ext>
          </a:extLst>
        </p:spPr>
        <p:style>
          <a:lnRef idx="3">
            <a:schemeClr val="accent4"/>
          </a:lnRef>
          <a:fillRef idx="0">
            <a:schemeClr val="accent4"/>
          </a:fillRef>
          <a:effectRef idx="2">
            <a:schemeClr val="accent4"/>
          </a:effectRef>
          <a:fontRef idx="minor">
            <a:schemeClr val="tx1"/>
          </a:fontRef>
        </p:style>
        <p:txBody>
          <a:bodyPr wrap="none"/>
          <a:lstStyle/>
          <a:p>
            <a:endParaRPr lang="zh-CN" altLang="en-US"/>
          </a:p>
        </p:txBody>
      </p:sp>
      <p:sp>
        <p:nvSpPr>
          <p:cNvPr id="68"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67" name="Rectangle 7"/>
          <p:cNvSpPr txBox="1">
            <a:spLocks noChangeArrowheads="1"/>
          </p:cNvSpPr>
          <p:nvPr/>
        </p:nvSpPr>
        <p:spPr>
          <a:xfrm>
            <a:off x="5159896" y="6615113"/>
            <a:ext cx="2645843"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4.3.2 IPv4 </a:t>
            </a:r>
            <a:r>
              <a:rPr lang="zh-CN" altLang="en-US" sz="1200" dirty="0">
                <a:solidFill>
                  <a:schemeClr val="accent4"/>
                </a:solidFill>
                <a:cs typeface="Arial" panose="020B0604020202020204" pitchFamily="34" charset="0"/>
              </a:rPr>
              <a:t>数据报分片</a:t>
            </a:r>
            <a:r>
              <a:rPr lang="en-US" altLang="zh-CN" sz="1200" dirty="0">
                <a:solidFill>
                  <a:schemeClr val="accent4"/>
                </a:solidFill>
                <a:cs typeface="Arial" panose="020B0604020202020204" pitchFamily="34" charset="0"/>
              </a:rPr>
              <a:t> </a:t>
            </a:r>
            <a:endParaRPr lang="en-US" altLang="zh-CN" sz="1200" dirty="0">
              <a:solidFill>
                <a:srgbClr val="FF0000"/>
              </a:solidFill>
              <a:cs typeface="Arial" panose="020B0604020202020204" pitchFamily="34" charset="0"/>
            </a:endParaRPr>
          </a:p>
        </p:txBody>
      </p:sp>
      <p:sp>
        <p:nvSpPr>
          <p:cNvPr id="70" name="Rectangle 2">
            <a:extLst>
              <a:ext uri="{FF2B5EF4-FFF2-40B4-BE49-F238E27FC236}">
                <a16:creationId xmlns:a16="http://schemas.microsoft.com/office/drawing/2014/main" id="{04156395-B909-4B10-880C-F5B387E5E872}"/>
              </a:ext>
            </a:extLst>
          </p:cNvPr>
          <p:cNvSpPr>
            <a:spLocks noGrp="1" noChangeArrowheads="1"/>
          </p:cNvSpPr>
          <p:nvPr>
            <p:ph type="title"/>
          </p:nvPr>
        </p:nvSpPr>
        <p:spPr>
          <a:xfrm>
            <a:off x="2209800" y="231670"/>
            <a:ext cx="7772400" cy="930275"/>
          </a:xfrm>
        </p:spPr>
        <p:txBody>
          <a:bodyPr/>
          <a:lstStyle/>
          <a:p>
            <a:pPr algn="ctr"/>
            <a:r>
              <a:rPr lang="en-US" altLang="zh-CN" dirty="0"/>
              <a:t>IP </a:t>
            </a:r>
            <a:r>
              <a:rPr lang="zh-CN" altLang="en-US" dirty="0"/>
              <a:t>数据报分片、重新组装</a:t>
            </a:r>
            <a:endParaRPr lang="en-US" altLang="zh-CN" sz="4800" dirty="0"/>
          </a:p>
        </p:txBody>
      </p:sp>
      <p:sp>
        <p:nvSpPr>
          <p:cNvPr id="69" name="矩形 68">
            <a:extLst>
              <a:ext uri="{FF2B5EF4-FFF2-40B4-BE49-F238E27FC236}">
                <a16:creationId xmlns:a16="http://schemas.microsoft.com/office/drawing/2014/main" id="{FD188CC2-1DD7-48A2-9A42-4AE749FBED33}"/>
              </a:ext>
            </a:extLst>
          </p:cNvPr>
          <p:cNvSpPr/>
          <p:nvPr/>
        </p:nvSpPr>
        <p:spPr>
          <a:xfrm>
            <a:off x="2653654" y="5530006"/>
            <a:ext cx="1208088" cy="923330"/>
          </a:xfrm>
          <a:prstGeom prst="rect">
            <a:avLst/>
          </a:prstGeom>
        </p:spPr>
        <p:txBody>
          <a:bodyPr wrap="square">
            <a:spAutoFit/>
          </a:bodyPr>
          <a:lstStyle/>
          <a:p>
            <a:r>
              <a:rPr lang="zh-CN" altLang="en-US" dirty="0">
                <a:solidFill>
                  <a:srgbClr val="FF0000"/>
                </a:solidFill>
                <a:latin typeface="+mn-ea"/>
              </a:rPr>
              <a:t>按 </a:t>
            </a:r>
            <a:r>
              <a:rPr lang="en-US" altLang="zh-CN" dirty="0">
                <a:solidFill>
                  <a:srgbClr val="FF0000"/>
                </a:solidFill>
                <a:latin typeface="+mn-ea"/>
              </a:rPr>
              <a:t>8 </a:t>
            </a:r>
            <a:r>
              <a:rPr lang="zh-CN" altLang="en-US" dirty="0">
                <a:solidFill>
                  <a:srgbClr val="FF0000"/>
                </a:solidFill>
                <a:latin typeface="+mn-ea"/>
              </a:rPr>
              <a:t>字节</a:t>
            </a:r>
            <a:endParaRPr lang="en-US" altLang="zh-CN" dirty="0">
              <a:solidFill>
                <a:srgbClr val="FF0000"/>
              </a:solidFill>
              <a:latin typeface="+mn-ea"/>
            </a:endParaRPr>
          </a:p>
          <a:p>
            <a:r>
              <a:rPr lang="zh-CN" altLang="en-US" dirty="0">
                <a:solidFill>
                  <a:srgbClr val="FF0000"/>
                </a:solidFill>
                <a:latin typeface="+mn-ea"/>
              </a:rPr>
              <a:t>为一个</a:t>
            </a:r>
            <a:endParaRPr lang="en-US" altLang="zh-CN" dirty="0">
              <a:solidFill>
                <a:srgbClr val="FF0000"/>
              </a:solidFill>
              <a:latin typeface="+mn-ea"/>
            </a:endParaRPr>
          </a:p>
          <a:p>
            <a:r>
              <a:rPr lang="zh-CN" altLang="en-US" dirty="0">
                <a:solidFill>
                  <a:srgbClr val="FF0000"/>
                </a:solidFill>
                <a:latin typeface="+mn-ea"/>
              </a:rPr>
              <a:t>单位度量</a:t>
            </a:r>
          </a:p>
        </p:txBody>
      </p:sp>
      <p:graphicFrame>
        <p:nvGraphicFramePr>
          <p:cNvPr id="2" name="表格 1">
            <a:extLst>
              <a:ext uri="{FF2B5EF4-FFF2-40B4-BE49-F238E27FC236}">
                <a16:creationId xmlns:a16="http://schemas.microsoft.com/office/drawing/2014/main" id="{001BDF12-A079-49BE-A481-635C15762276}"/>
              </a:ext>
            </a:extLst>
          </p:cNvPr>
          <p:cNvGraphicFramePr>
            <a:graphicFrameLocks noGrp="1"/>
          </p:cNvGraphicFramePr>
          <p:nvPr>
            <p:extLst>
              <p:ext uri="{D42A27DB-BD31-4B8C-83A1-F6EECF244321}">
                <p14:modId xmlns:p14="http://schemas.microsoft.com/office/powerpoint/2010/main" val="728176981"/>
              </p:ext>
            </p:extLst>
          </p:nvPr>
        </p:nvGraphicFramePr>
        <p:xfrm>
          <a:off x="3168014" y="188640"/>
          <a:ext cx="5922649" cy="1981200"/>
        </p:xfrm>
        <a:graphic>
          <a:graphicData uri="http://schemas.openxmlformats.org/drawingml/2006/table">
            <a:tbl>
              <a:tblPr/>
              <a:tblGrid>
                <a:gridCol w="1317088">
                  <a:extLst>
                    <a:ext uri="{9D8B030D-6E8A-4147-A177-3AD203B41FA5}">
                      <a16:colId xmlns:a16="http://schemas.microsoft.com/office/drawing/2014/main" val="2646507088"/>
                    </a:ext>
                  </a:extLst>
                </a:gridCol>
                <a:gridCol w="1368152">
                  <a:extLst>
                    <a:ext uri="{9D8B030D-6E8A-4147-A177-3AD203B41FA5}">
                      <a16:colId xmlns:a16="http://schemas.microsoft.com/office/drawing/2014/main" val="1321411218"/>
                    </a:ext>
                  </a:extLst>
                </a:gridCol>
                <a:gridCol w="1728192">
                  <a:extLst>
                    <a:ext uri="{9D8B030D-6E8A-4147-A177-3AD203B41FA5}">
                      <a16:colId xmlns:a16="http://schemas.microsoft.com/office/drawing/2014/main" val="3936982972"/>
                    </a:ext>
                  </a:extLst>
                </a:gridCol>
                <a:gridCol w="479682">
                  <a:extLst>
                    <a:ext uri="{9D8B030D-6E8A-4147-A177-3AD203B41FA5}">
                      <a16:colId xmlns:a16="http://schemas.microsoft.com/office/drawing/2014/main" val="544585364"/>
                    </a:ext>
                  </a:extLst>
                </a:gridCol>
                <a:gridCol w="1029535">
                  <a:extLst>
                    <a:ext uri="{9D8B030D-6E8A-4147-A177-3AD203B41FA5}">
                      <a16:colId xmlns:a16="http://schemas.microsoft.com/office/drawing/2014/main" val="3049353062"/>
                    </a:ext>
                  </a:extLst>
                </a:gridCol>
              </a:tblGrid>
              <a:tr h="304815">
                <a:tc>
                  <a:txBody>
                    <a:bodyPr/>
                    <a:lstStyle/>
                    <a:p>
                      <a:pPr algn="l"/>
                      <a:r>
                        <a:rPr lang="zh-CN" altLang="en-US" b="0">
                          <a:solidFill>
                            <a:srgbClr val="0000FF"/>
                          </a:solidFill>
                          <a:effectLst/>
                          <a:latin typeface="&amp;quot"/>
                        </a:rPr>
                        <a:t> </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b="0">
                          <a:solidFill>
                            <a:srgbClr val="0000FF"/>
                          </a:solidFill>
                          <a:effectLst/>
                          <a:latin typeface="&amp;quot"/>
                        </a:rPr>
                        <a:t>总长度</a:t>
                      </a:r>
                      <a:r>
                        <a:rPr lang="en-US" altLang="zh-CN" b="0">
                          <a:solidFill>
                            <a:srgbClr val="0000FF"/>
                          </a:solidFill>
                          <a:effectLst/>
                          <a:latin typeface="&amp;quot"/>
                        </a:rPr>
                        <a:t>(</a:t>
                      </a:r>
                      <a:r>
                        <a:rPr lang="zh-CN" altLang="en-US" b="0">
                          <a:solidFill>
                            <a:srgbClr val="0000FF"/>
                          </a:solidFill>
                          <a:effectLst/>
                          <a:latin typeface="&amp;quot"/>
                        </a:rPr>
                        <a:t>字节</a:t>
                      </a:r>
                      <a:r>
                        <a:rPr lang="en-US" altLang="zh-CN" b="0">
                          <a:solidFill>
                            <a:srgbClr val="0000FF"/>
                          </a:solidFill>
                          <a:effectLst/>
                          <a:latin typeface="&amp;quot"/>
                        </a:rPr>
                        <a:t>)</a:t>
                      </a:r>
                      <a:endParaRPr lang="zh-CN" altLang="en-US" b="0">
                        <a:solidFill>
                          <a:srgbClr val="0000FF"/>
                        </a:solidFill>
                        <a:effectLst/>
                        <a:latin typeface="&amp;quo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b="0">
                          <a:solidFill>
                            <a:srgbClr val="0000FF"/>
                          </a:solidFill>
                          <a:effectLst/>
                          <a:latin typeface="&amp;quot"/>
                        </a:rPr>
                        <a:t>数据长度</a:t>
                      </a:r>
                      <a:r>
                        <a:rPr lang="en-US" altLang="zh-CN" b="0">
                          <a:solidFill>
                            <a:srgbClr val="0000FF"/>
                          </a:solidFill>
                          <a:effectLst/>
                          <a:latin typeface="&amp;quot"/>
                        </a:rPr>
                        <a:t>(</a:t>
                      </a:r>
                      <a:r>
                        <a:rPr lang="zh-CN" altLang="en-US" b="0">
                          <a:solidFill>
                            <a:srgbClr val="0000FF"/>
                          </a:solidFill>
                          <a:effectLst/>
                          <a:latin typeface="&amp;quot"/>
                        </a:rPr>
                        <a:t>字节</a:t>
                      </a:r>
                      <a:r>
                        <a:rPr lang="en-US" altLang="zh-CN" b="0">
                          <a:solidFill>
                            <a:srgbClr val="0000FF"/>
                          </a:solidFill>
                          <a:effectLst/>
                          <a:latin typeface="&amp;quot"/>
                        </a:rPr>
                        <a:t>)</a:t>
                      </a:r>
                      <a:endParaRPr lang="zh-CN" altLang="en-US" b="0">
                        <a:solidFill>
                          <a:srgbClr val="0000FF"/>
                        </a:solidFill>
                        <a:effectLst/>
                        <a:latin typeface="&amp;quo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US" b="0" dirty="0">
                          <a:solidFill>
                            <a:srgbClr val="0000FF"/>
                          </a:solidFill>
                          <a:effectLst/>
                          <a:latin typeface="&amp;quot"/>
                        </a:rPr>
                        <a:t>FF</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b="0" dirty="0">
                          <a:solidFill>
                            <a:srgbClr val="0000FF"/>
                          </a:solidFill>
                          <a:effectLst/>
                          <a:latin typeface="&amp;quot"/>
                        </a:rPr>
                        <a:t>片偏移</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93544239"/>
                  </a:ext>
                </a:extLst>
              </a:tr>
              <a:tr h="304815">
                <a:tc>
                  <a:txBody>
                    <a:bodyPr/>
                    <a:lstStyle/>
                    <a:p>
                      <a:pPr algn="l"/>
                      <a:r>
                        <a:rPr lang="zh-CN" altLang="en-US" b="0">
                          <a:solidFill>
                            <a:srgbClr val="0000FF"/>
                          </a:solidFill>
                          <a:effectLst/>
                          <a:latin typeface="&amp;quot"/>
                        </a:rPr>
                        <a:t>原始数据报</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a:r>
                        <a:rPr lang="en-US" altLang="zh-CN" b="0">
                          <a:solidFill>
                            <a:srgbClr val="0000FF"/>
                          </a:solidFill>
                          <a:effectLst/>
                          <a:latin typeface="&amp;quot"/>
                        </a:rPr>
                        <a:t>4000</a:t>
                      </a:r>
                      <a:endParaRPr lang="zh-CN" altLang="en-US" b="0">
                        <a:solidFill>
                          <a:srgbClr val="0000FF"/>
                        </a:solidFill>
                        <a:effectLst/>
                        <a:latin typeface="&amp;quo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a:r>
                        <a:rPr lang="en-US" altLang="zh-CN" b="0">
                          <a:solidFill>
                            <a:srgbClr val="0000FF"/>
                          </a:solidFill>
                          <a:effectLst/>
                          <a:latin typeface="&amp;quot"/>
                        </a:rPr>
                        <a:t>3980</a:t>
                      </a:r>
                      <a:endParaRPr lang="zh-CN" altLang="en-US" b="0">
                        <a:solidFill>
                          <a:srgbClr val="0000FF"/>
                        </a:solidFill>
                        <a:effectLst/>
                        <a:latin typeface="&amp;quo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a:r>
                        <a:rPr lang="en-US" altLang="zh-CN" b="0">
                          <a:solidFill>
                            <a:srgbClr val="0000FF"/>
                          </a:solidFill>
                          <a:effectLst/>
                          <a:latin typeface="&amp;quot"/>
                        </a:rPr>
                        <a:t>0</a:t>
                      </a:r>
                      <a:endParaRPr lang="zh-CN" altLang="en-US" b="0">
                        <a:solidFill>
                          <a:srgbClr val="0000FF"/>
                        </a:solidFill>
                        <a:effectLst/>
                        <a:latin typeface="&amp;quo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a:r>
                        <a:rPr lang="en-US" altLang="zh-CN" b="0">
                          <a:solidFill>
                            <a:srgbClr val="0000FF"/>
                          </a:solidFill>
                          <a:effectLst/>
                          <a:latin typeface="&amp;quot"/>
                        </a:rPr>
                        <a:t>0</a:t>
                      </a:r>
                      <a:endParaRPr lang="zh-CN" altLang="en-US" b="0">
                        <a:solidFill>
                          <a:srgbClr val="0000FF"/>
                        </a:solidFill>
                        <a:effectLst/>
                        <a:latin typeface="&amp;quo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2151474677"/>
                  </a:ext>
                </a:extLst>
              </a:tr>
              <a:tr h="304815">
                <a:tc>
                  <a:txBody>
                    <a:bodyPr/>
                    <a:lstStyle/>
                    <a:p>
                      <a:pPr algn="l"/>
                      <a:r>
                        <a:rPr lang="zh-CN" altLang="en-US" b="0" dirty="0">
                          <a:solidFill>
                            <a:srgbClr val="0000FF"/>
                          </a:solidFill>
                          <a:effectLst/>
                          <a:latin typeface="&amp;quot"/>
                        </a:rPr>
                        <a:t>数据报片</a:t>
                      </a:r>
                      <a:r>
                        <a:rPr lang="en-US" altLang="zh-CN" b="0" dirty="0">
                          <a:solidFill>
                            <a:srgbClr val="0000FF"/>
                          </a:solidFill>
                          <a:effectLst/>
                          <a:latin typeface="&amp;quot"/>
                        </a:rPr>
                        <a:t>1</a:t>
                      </a:r>
                      <a:endParaRPr lang="zh-CN" altLang="en-US" b="0" dirty="0">
                        <a:solidFill>
                          <a:srgbClr val="0000FF"/>
                        </a:solidFill>
                        <a:effectLst/>
                        <a:latin typeface="&amp;quo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US" altLang="zh-CN" b="0">
                          <a:solidFill>
                            <a:srgbClr val="0000FF"/>
                          </a:solidFill>
                          <a:effectLst/>
                          <a:latin typeface="&amp;quot"/>
                        </a:rPr>
                        <a:t>1500</a:t>
                      </a:r>
                      <a:endParaRPr lang="zh-CN" altLang="en-US" b="0">
                        <a:solidFill>
                          <a:srgbClr val="0000FF"/>
                        </a:solidFill>
                        <a:effectLst/>
                        <a:latin typeface="&amp;quo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US" altLang="zh-CN" b="0">
                          <a:solidFill>
                            <a:srgbClr val="0000FF"/>
                          </a:solidFill>
                          <a:effectLst/>
                          <a:latin typeface="&amp;quot"/>
                        </a:rPr>
                        <a:t>1480</a:t>
                      </a:r>
                      <a:endParaRPr lang="zh-CN" altLang="en-US" b="0">
                        <a:solidFill>
                          <a:srgbClr val="0000FF"/>
                        </a:solidFill>
                        <a:effectLst/>
                        <a:latin typeface="&amp;quo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US" altLang="zh-CN" b="0">
                          <a:solidFill>
                            <a:srgbClr val="0000FF"/>
                          </a:solidFill>
                          <a:effectLst/>
                          <a:latin typeface="&amp;quot"/>
                        </a:rPr>
                        <a:t>1</a:t>
                      </a:r>
                      <a:endParaRPr lang="zh-CN" altLang="en-US" b="0">
                        <a:solidFill>
                          <a:srgbClr val="0000FF"/>
                        </a:solidFill>
                        <a:effectLst/>
                        <a:latin typeface="&amp;quo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US" altLang="zh-CN" b="0">
                          <a:solidFill>
                            <a:srgbClr val="0000FF"/>
                          </a:solidFill>
                          <a:effectLst/>
                          <a:latin typeface="&amp;quot"/>
                        </a:rPr>
                        <a:t>0</a:t>
                      </a:r>
                      <a:endParaRPr lang="zh-CN" altLang="en-US" b="0">
                        <a:solidFill>
                          <a:srgbClr val="0000FF"/>
                        </a:solidFill>
                        <a:effectLst/>
                        <a:latin typeface="&amp;quo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85743334"/>
                  </a:ext>
                </a:extLst>
              </a:tr>
              <a:tr h="304815">
                <a:tc>
                  <a:txBody>
                    <a:bodyPr/>
                    <a:lstStyle/>
                    <a:p>
                      <a:pPr algn="l"/>
                      <a:r>
                        <a:rPr lang="zh-CN" altLang="en-US" b="0">
                          <a:solidFill>
                            <a:srgbClr val="0000FF"/>
                          </a:solidFill>
                          <a:effectLst/>
                          <a:latin typeface="&amp;quot"/>
                        </a:rPr>
                        <a:t>数据报片</a:t>
                      </a:r>
                      <a:r>
                        <a:rPr lang="en-US" altLang="zh-CN" b="0">
                          <a:solidFill>
                            <a:srgbClr val="0000FF"/>
                          </a:solidFill>
                          <a:effectLst/>
                          <a:latin typeface="&amp;quot"/>
                        </a:rPr>
                        <a:t>2</a:t>
                      </a:r>
                      <a:endParaRPr lang="zh-CN" altLang="en-US" b="0">
                        <a:solidFill>
                          <a:srgbClr val="0000FF"/>
                        </a:solidFill>
                        <a:effectLst/>
                        <a:latin typeface="&amp;quo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a:r>
                        <a:rPr lang="en-US" altLang="zh-CN" b="0">
                          <a:solidFill>
                            <a:srgbClr val="0000FF"/>
                          </a:solidFill>
                          <a:effectLst/>
                          <a:latin typeface="&amp;quot"/>
                        </a:rPr>
                        <a:t>1500</a:t>
                      </a:r>
                      <a:endParaRPr lang="zh-CN" altLang="en-US" b="0">
                        <a:solidFill>
                          <a:srgbClr val="0000FF"/>
                        </a:solidFill>
                        <a:effectLst/>
                        <a:latin typeface="&amp;quo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a:r>
                        <a:rPr lang="en-US" altLang="zh-CN" b="0">
                          <a:solidFill>
                            <a:srgbClr val="0000FF"/>
                          </a:solidFill>
                          <a:effectLst/>
                          <a:latin typeface="&amp;quot"/>
                        </a:rPr>
                        <a:t>1480</a:t>
                      </a:r>
                      <a:endParaRPr lang="zh-CN" altLang="en-US" b="0">
                        <a:solidFill>
                          <a:srgbClr val="0000FF"/>
                        </a:solidFill>
                        <a:effectLst/>
                        <a:latin typeface="&amp;quo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a:r>
                        <a:rPr lang="en-US" altLang="zh-CN" b="0" dirty="0">
                          <a:solidFill>
                            <a:srgbClr val="0000FF"/>
                          </a:solidFill>
                          <a:effectLst/>
                          <a:latin typeface="&amp;quot"/>
                        </a:rPr>
                        <a:t>1</a:t>
                      </a:r>
                      <a:endParaRPr lang="zh-CN" altLang="en-US" b="0" dirty="0">
                        <a:solidFill>
                          <a:srgbClr val="0000FF"/>
                        </a:solidFill>
                        <a:effectLst/>
                        <a:latin typeface="&amp;quo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a:r>
                        <a:rPr lang="en-US" altLang="zh-CN" b="0">
                          <a:solidFill>
                            <a:srgbClr val="0000FF"/>
                          </a:solidFill>
                          <a:effectLst/>
                          <a:latin typeface="&amp;quot"/>
                        </a:rPr>
                        <a:t>185</a:t>
                      </a:r>
                      <a:endParaRPr lang="zh-CN" altLang="en-US" b="0">
                        <a:solidFill>
                          <a:srgbClr val="0000FF"/>
                        </a:solidFill>
                        <a:effectLst/>
                        <a:latin typeface="&amp;quo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3253684223"/>
                  </a:ext>
                </a:extLst>
              </a:tr>
              <a:tr h="304815">
                <a:tc>
                  <a:txBody>
                    <a:bodyPr/>
                    <a:lstStyle/>
                    <a:p>
                      <a:pPr algn="l"/>
                      <a:r>
                        <a:rPr lang="zh-CN" altLang="en-US" b="0">
                          <a:solidFill>
                            <a:srgbClr val="0000FF"/>
                          </a:solidFill>
                          <a:effectLst/>
                          <a:latin typeface="&amp;quot"/>
                        </a:rPr>
                        <a:t>数据报片</a:t>
                      </a:r>
                      <a:r>
                        <a:rPr lang="en-US" altLang="zh-CN" b="0">
                          <a:solidFill>
                            <a:srgbClr val="0000FF"/>
                          </a:solidFill>
                          <a:effectLst/>
                          <a:latin typeface="&amp;quot"/>
                        </a:rPr>
                        <a:t>3</a:t>
                      </a:r>
                      <a:endParaRPr lang="zh-CN" altLang="en-US" b="0">
                        <a:solidFill>
                          <a:srgbClr val="0000FF"/>
                        </a:solidFill>
                        <a:effectLst/>
                        <a:latin typeface="&amp;quo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US" altLang="zh-CN" b="0">
                          <a:solidFill>
                            <a:srgbClr val="0000FF"/>
                          </a:solidFill>
                          <a:effectLst/>
                          <a:latin typeface="&amp;quot"/>
                        </a:rPr>
                        <a:t>1040</a:t>
                      </a:r>
                      <a:endParaRPr lang="zh-CN" altLang="en-US" b="0">
                        <a:solidFill>
                          <a:srgbClr val="0000FF"/>
                        </a:solidFill>
                        <a:effectLst/>
                        <a:latin typeface="&amp;quo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US" altLang="zh-CN" b="0">
                          <a:solidFill>
                            <a:srgbClr val="0000FF"/>
                          </a:solidFill>
                          <a:effectLst/>
                          <a:latin typeface="&amp;quot"/>
                        </a:rPr>
                        <a:t>1020</a:t>
                      </a:r>
                      <a:endParaRPr lang="zh-CN" altLang="en-US" b="0">
                        <a:solidFill>
                          <a:srgbClr val="0000FF"/>
                        </a:solidFill>
                        <a:effectLst/>
                        <a:latin typeface="&amp;quo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US" altLang="zh-CN" b="0" dirty="0">
                          <a:solidFill>
                            <a:srgbClr val="0000FF"/>
                          </a:solidFill>
                          <a:effectLst/>
                          <a:latin typeface="&amp;quot"/>
                        </a:rPr>
                        <a:t>0</a:t>
                      </a:r>
                      <a:endParaRPr lang="zh-CN" altLang="en-US" b="0" dirty="0">
                        <a:solidFill>
                          <a:srgbClr val="0000FF"/>
                        </a:solidFill>
                        <a:effectLst/>
                        <a:latin typeface="&amp;quo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US" altLang="zh-CN" b="0" dirty="0">
                          <a:solidFill>
                            <a:srgbClr val="0000FF"/>
                          </a:solidFill>
                          <a:effectLst/>
                          <a:latin typeface="&amp;quot"/>
                        </a:rPr>
                        <a:t>370</a:t>
                      </a:r>
                      <a:endParaRPr lang="zh-CN" altLang="en-US" b="0" dirty="0">
                        <a:solidFill>
                          <a:srgbClr val="0000FF"/>
                        </a:solidFill>
                        <a:effectLst/>
                        <a:latin typeface="&amp;quo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24714717"/>
                  </a:ext>
                </a:extLst>
              </a:tr>
            </a:tbl>
          </a:graphicData>
        </a:graphic>
      </p:graphicFrame>
    </p:spTree>
    <p:extLst>
      <p:ext uri="{BB962C8B-B14F-4D97-AF65-F5344CB8AC3E}">
        <p14:creationId xmlns:p14="http://schemas.microsoft.com/office/powerpoint/2010/main" val="41482967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77597"/>
                                        </p:tgtEl>
                                        <p:attrNameLst>
                                          <p:attrName>style.visibility</p:attrName>
                                        </p:attrNameLst>
                                      </p:cBhvr>
                                      <p:to>
                                        <p:strVal val="visible"/>
                                      </p:to>
                                    </p:set>
                                    <p:animEffect transition="in" filter="dissolve">
                                      <p:cBhvr>
                                        <p:cTn id="12" dur="500"/>
                                        <p:tgtEl>
                                          <p:spTgt spid="577597"/>
                                        </p:tgtEl>
                                      </p:cBhvr>
                                    </p:animEffect>
                                  </p:childTnLst>
                                </p:cTn>
                              </p:par>
                              <p:par>
                                <p:cTn id="13" presetID="9" presetClass="entr" presetSubtype="0" fill="hold" nodeType="withEffect">
                                  <p:stCondLst>
                                    <p:cond delay="0"/>
                                  </p:stCondLst>
                                  <p:childTnLst>
                                    <p:set>
                                      <p:cBhvr>
                                        <p:cTn id="14" dur="1" fill="hold">
                                          <p:stCondLst>
                                            <p:cond delay="0"/>
                                          </p:stCondLst>
                                        </p:cTn>
                                        <p:tgtEl>
                                          <p:spTgt spid="577604"/>
                                        </p:tgtEl>
                                        <p:attrNameLst>
                                          <p:attrName>style.visibility</p:attrName>
                                        </p:attrNameLst>
                                      </p:cBhvr>
                                      <p:to>
                                        <p:strVal val="visible"/>
                                      </p:to>
                                    </p:set>
                                    <p:animEffect transition="in" filter="dissolve">
                                      <p:cBhvr>
                                        <p:cTn id="15" dur="500"/>
                                        <p:tgtEl>
                                          <p:spTgt spid="57760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77599"/>
                                        </p:tgtEl>
                                        <p:attrNameLst>
                                          <p:attrName>style.visibility</p:attrName>
                                        </p:attrNameLst>
                                      </p:cBhvr>
                                      <p:to>
                                        <p:strVal val="visible"/>
                                      </p:to>
                                    </p:set>
                                    <p:animEffect transition="in" filter="dissolve">
                                      <p:cBhvr>
                                        <p:cTn id="20" dur="500"/>
                                        <p:tgtEl>
                                          <p:spTgt spid="577599"/>
                                        </p:tgtEl>
                                      </p:cBhvr>
                                    </p:animEffect>
                                  </p:childTnLst>
                                </p:cTn>
                              </p:par>
                              <p:par>
                                <p:cTn id="21" presetID="9" presetClass="entr" presetSubtype="0" fill="hold" nodeType="withEffect">
                                  <p:stCondLst>
                                    <p:cond delay="0"/>
                                  </p:stCondLst>
                                  <p:childTnLst>
                                    <p:set>
                                      <p:cBhvr>
                                        <p:cTn id="22" dur="1" fill="hold">
                                          <p:stCondLst>
                                            <p:cond delay="0"/>
                                          </p:stCondLst>
                                        </p:cTn>
                                        <p:tgtEl>
                                          <p:spTgt spid="577605"/>
                                        </p:tgtEl>
                                        <p:attrNameLst>
                                          <p:attrName>style.visibility</p:attrName>
                                        </p:attrNameLst>
                                      </p:cBhvr>
                                      <p:to>
                                        <p:strVal val="visible"/>
                                      </p:to>
                                    </p:set>
                                    <p:animEffect transition="in" filter="dissolve">
                                      <p:cBhvr>
                                        <p:cTn id="23" dur="500"/>
                                        <p:tgtEl>
                                          <p:spTgt spid="577605"/>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9"/>
                                        </p:tgtEl>
                                        <p:attrNameLst>
                                          <p:attrName>style.visibility</p:attrName>
                                        </p:attrNameLst>
                                      </p:cBhvr>
                                      <p:to>
                                        <p:strVal val="visible"/>
                                      </p:to>
                                    </p:set>
                                    <p:animEffect transition="in" filter="wipe(left)">
                                      <p:cBhvr>
                                        <p:cTn id="26" dur="500"/>
                                        <p:tgtEl>
                                          <p:spTgt spid="69"/>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left)">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97" grpId="0"/>
      <p:bldP spid="577599" grpId="0"/>
      <p:bldP spid="6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64513"/>
          <p:cNvSpPr>
            <a:spLocks noGrp="1"/>
          </p:cNvSpPr>
          <p:nvPr>
            <p:ph type="title"/>
          </p:nvPr>
        </p:nvSpPr>
        <p:spPr/>
        <p:txBody>
          <a:bodyPr>
            <a:normAutofit/>
          </a:bodyPr>
          <a:lstStyle/>
          <a:p>
            <a:r>
              <a:rPr lang="zh-CN" altLang="en-US" sz="4000" dirty="0"/>
              <a:t>作业</a:t>
            </a:r>
            <a:endParaRPr lang="en-US" altLang="zh-CN" sz="4000" dirty="0"/>
          </a:p>
        </p:txBody>
      </p:sp>
      <p:sp>
        <p:nvSpPr>
          <p:cNvPr id="64515" name="文本占位符 64514"/>
          <p:cNvSpPr>
            <a:spLocks noGrp="1"/>
          </p:cNvSpPr>
          <p:nvPr>
            <p:ph idx="1"/>
          </p:nvPr>
        </p:nvSpPr>
        <p:spPr/>
        <p:txBody>
          <a:bodyPr>
            <a:normAutofit/>
          </a:bodyPr>
          <a:lstStyle/>
          <a:p>
            <a:pPr>
              <a:buFont typeface="Wingdings" panose="05000000000000000000" charset="0"/>
              <a:buChar char=""/>
            </a:pPr>
            <a:r>
              <a:rPr lang="zh-CN" altLang="en-US" dirty="0">
                <a:latin typeface="+mj-ea"/>
                <a:ea typeface="+mj-ea"/>
                <a:sym typeface="+mn-ea"/>
              </a:rPr>
              <a:t>选做</a:t>
            </a:r>
            <a:r>
              <a:rPr lang="en-US" altLang="zh-CN" dirty="0">
                <a:latin typeface="+mj-ea"/>
                <a:ea typeface="+mj-ea"/>
                <a:sym typeface="+mn-ea"/>
              </a:rPr>
              <a:t>3</a:t>
            </a:r>
            <a:r>
              <a:rPr lang="zh-CN" altLang="en-US" dirty="0">
                <a:latin typeface="+mj-ea"/>
                <a:ea typeface="+mj-ea"/>
                <a:sym typeface="+mn-ea"/>
              </a:rPr>
              <a:t>道</a:t>
            </a:r>
            <a:endParaRPr lang="en-US" altLang="zh-CN" dirty="0">
              <a:latin typeface="+mj-ea"/>
              <a:ea typeface="+mj-ea"/>
              <a:sym typeface="+mn-ea"/>
            </a:endParaRPr>
          </a:p>
          <a:p>
            <a:pPr>
              <a:buFont typeface="Wingdings" panose="05000000000000000000" charset="0"/>
              <a:buChar char=""/>
            </a:pPr>
            <a:endParaRPr lang="en-US" altLang="zh-CN" dirty="0">
              <a:latin typeface="+mj-ea"/>
              <a:ea typeface="+mj-ea"/>
              <a:sym typeface="+mn-ea"/>
            </a:endParaRPr>
          </a:p>
          <a:p>
            <a:pPr>
              <a:buFont typeface="Wingdings" panose="05000000000000000000" charset="0"/>
              <a:buChar char=""/>
            </a:pPr>
            <a:endParaRPr lang="zh-CN" altLang="en-US" dirty="0">
              <a:latin typeface="+mj-ea"/>
              <a:ea typeface="+mj-ea"/>
              <a:sym typeface="+mn-ea"/>
            </a:endParaRPr>
          </a:p>
          <a:p>
            <a:pPr>
              <a:buFont typeface="Wingdings" panose="05000000000000000000" charset="0"/>
              <a:buChar char=""/>
            </a:pPr>
            <a:endParaRPr lang="en-US" altLang="zh-CN" dirty="0">
              <a:latin typeface="+mj-ea"/>
              <a:ea typeface="+mj-ea"/>
              <a:sym typeface="+mn-ea"/>
            </a:endParaRPr>
          </a:p>
        </p:txBody>
      </p:sp>
      <p:sp>
        <p:nvSpPr>
          <p:cNvPr id="5" name="Rectangle 7">
            <a:extLst>
              <a:ext uri="{FF2B5EF4-FFF2-40B4-BE49-F238E27FC236}">
                <a16:creationId xmlns:a16="http://schemas.microsoft.com/office/drawing/2014/main" id="{ECA92276-C957-4648-9FF6-89B7D5FB80C1}"/>
              </a:ext>
            </a:extLst>
          </p:cNvPr>
          <p:cNvSpPr txBox="1">
            <a:spLocks noChangeArrowheads="1"/>
          </p:cNvSpPr>
          <p:nvPr/>
        </p:nvSpPr>
        <p:spPr>
          <a:xfrm>
            <a:off x="9552384" y="6608006"/>
            <a:ext cx="1944216"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zh-CN" altLang="en-US" sz="1600" dirty="0">
                <a:solidFill>
                  <a:schemeClr val="accent4"/>
                </a:solidFill>
                <a:latin typeface="+mn-ea"/>
                <a:ea typeface="+mn-ea"/>
                <a:cs typeface="Arial" panose="020B0604020202020204" pitchFamily="34" charset="0"/>
              </a:rPr>
              <a:t>网络层</a:t>
            </a:r>
            <a:r>
              <a:rPr lang="en-US" altLang="zh-CN" sz="1600" dirty="0">
                <a:solidFill>
                  <a:schemeClr val="accent4"/>
                </a:solidFill>
                <a:latin typeface="+mn-ea"/>
                <a:ea typeface="+mn-ea"/>
                <a:cs typeface="Arial" panose="020B0604020202020204" pitchFamily="34" charset="0"/>
              </a:rPr>
              <a:t>  </a:t>
            </a:r>
            <a:r>
              <a:rPr lang="en-US" altLang="zh-CN" sz="1600" dirty="0">
                <a:solidFill>
                  <a:srgbClr val="FF0000"/>
                </a:solidFill>
                <a:latin typeface="+mn-ea"/>
                <a:ea typeface="+mn-ea"/>
                <a:cs typeface="Arial" panose="020B0604020202020204" pitchFamily="34" charset="0"/>
              </a:rPr>
              <a:t>- </a:t>
            </a:r>
            <a:r>
              <a:rPr lang="zh-CN" altLang="en-US" sz="1600" dirty="0">
                <a:solidFill>
                  <a:srgbClr val="FF0000"/>
                </a:solidFill>
                <a:latin typeface="+mn-ea"/>
                <a:ea typeface="+mn-ea"/>
                <a:cs typeface="Arial" panose="020B0604020202020204" pitchFamily="34" charset="0"/>
              </a:rPr>
              <a:t>数据平面</a:t>
            </a:r>
            <a:endParaRPr lang="en-US" altLang="zh-CN" sz="1600" dirty="0">
              <a:solidFill>
                <a:srgbClr val="FF0000"/>
              </a:solidFill>
              <a:latin typeface="+mn-ea"/>
              <a:ea typeface="+mn-ea"/>
              <a:cs typeface="Arial" panose="020B0604020202020204" pitchFamily="34" charset="0"/>
            </a:endParaRPr>
          </a:p>
        </p:txBody>
      </p:sp>
    </p:spTree>
    <p:extLst>
      <p:ext uri="{BB962C8B-B14F-4D97-AF65-F5344CB8AC3E}">
        <p14:creationId xmlns:p14="http://schemas.microsoft.com/office/powerpoint/2010/main" val="39698078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type="body" sz="half" idx="1"/>
          </p:nvPr>
        </p:nvSpPr>
        <p:spPr>
          <a:xfrm>
            <a:off x="1991544" y="2204864"/>
            <a:ext cx="5544615" cy="4419920"/>
          </a:xfrm>
        </p:spPr>
        <p:txBody>
          <a:bodyPr>
            <a:normAutofit lnSpcReduction="10000"/>
          </a:bodyPr>
          <a:lstStyle/>
          <a:p>
            <a:pPr marL="512763" indent="-512763">
              <a:buNone/>
              <a:defRPr/>
            </a:pPr>
            <a:r>
              <a:rPr lang="en-US" dirty="0">
                <a:solidFill>
                  <a:schemeClr val="bg1">
                    <a:lumMod val="75000"/>
                  </a:schemeClr>
                </a:solidFill>
              </a:rPr>
              <a:t>4.1 </a:t>
            </a:r>
            <a:r>
              <a:rPr lang="zh-CN" altLang="en-US" dirty="0">
                <a:solidFill>
                  <a:schemeClr val="bg1">
                    <a:lumMod val="75000"/>
                  </a:schemeClr>
                </a:solidFill>
              </a:rPr>
              <a:t>网络层概述</a:t>
            </a:r>
            <a:endParaRPr lang="en-US" dirty="0">
              <a:solidFill>
                <a:schemeClr val="bg1">
                  <a:lumMod val="75000"/>
                </a:schemeClr>
              </a:solidFill>
            </a:endParaRPr>
          </a:p>
          <a:p>
            <a:pPr marL="512763" indent="-512763">
              <a:buNone/>
              <a:defRPr/>
            </a:pPr>
            <a:r>
              <a:rPr lang="en-US" dirty="0">
                <a:solidFill>
                  <a:schemeClr val="bg1">
                    <a:lumMod val="75000"/>
                  </a:schemeClr>
                </a:solidFill>
              </a:rPr>
              <a:t>4.2 </a:t>
            </a:r>
            <a:r>
              <a:rPr lang="zh-CN" altLang="en-US" dirty="0">
                <a:solidFill>
                  <a:schemeClr val="bg1">
                    <a:lumMod val="75000"/>
                  </a:schemeClr>
                </a:solidFill>
              </a:rPr>
              <a:t>路由器工作原理</a:t>
            </a:r>
            <a:endParaRPr lang="en-US" dirty="0">
              <a:solidFill>
                <a:schemeClr val="bg1">
                  <a:lumMod val="75000"/>
                </a:schemeClr>
              </a:solidFill>
            </a:endParaRPr>
          </a:p>
          <a:p>
            <a:pPr marL="512763" indent="-512763">
              <a:buNone/>
              <a:defRPr/>
            </a:pPr>
            <a:r>
              <a:rPr lang="en-US" dirty="0">
                <a:solidFill>
                  <a:srgbClr val="FF0000"/>
                </a:solidFill>
              </a:rPr>
              <a:t>4.3 IP: </a:t>
            </a:r>
            <a:r>
              <a:rPr lang="zh-CN" altLang="en-US" dirty="0">
                <a:solidFill>
                  <a:srgbClr val="FF0000"/>
                </a:solidFill>
              </a:rPr>
              <a:t>网际协议</a:t>
            </a:r>
            <a:endParaRPr lang="en-US" dirty="0">
              <a:solidFill>
                <a:srgbClr val="FF0000"/>
              </a:solidFill>
            </a:endParaRPr>
          </a:p>
          <a:p>
            <a:pPr lvl="1">
              <a:spcAft>
                <a:spcPts val="0"/>
              </a:spcAft>
              <a:buClr>
                <a:srgbClr val="000099"/>
              </a:buClr>
              <a:buSzPct val="85000"/>
              <a:buFont typeface="Wingdings" panose="05000000000000000000" pitchFamily="2" charset="2"/>
              <a:buChar char="v"/>
              <a:defRPr/>
            </a:pPr>
            <a:r>
              <a:rPr lang="zh-CN" altLang="en-US" sz="2600" dirty="0">
                <a:solidFill>
                  <a:schemeClr val="bg1">
                    <a:lumMod val="75000"/>
                  </a:schemeClr>
                </a:solidFill>
              </a:rPr>
              <a:t>数据报格式</a:t>
            </a:r>
            <a:endParaRPr lang="en-US" altLang="zh-CN" sz="2600" dirty="0">
              <a:solidFill>
                <a:schemeClr val="bg1">
                  <a:lumMod val="75000"/>
                </a:schemeClr>
              </a:solidFill>
            </a:endParaRPr>
          </a:p>
          <a:p>
            <a:pPr lvl="1">
              <a:spcAft>
                <a:spcPts val="0"/>
              </a:spcAft>
              <a:buClr>
                <a:srgbClr val="000099"/>
              </a:buClr>
              <a:buSzPct val="85000"/>
              <a:buFont typeface="Wingdings" panose="05000000000000000000" pitchFamily="2" charset="2"/>
              <a:buChar char="v"/>
              <a:defRPr/>
            </a:pPr>
            <a:r>
              <a:rPr lang="zh-CN" altLang="en-US" sz="2600" dirty="0">
                <a:solidFill>
                  <a:schemeClr val="bg1">
                    <a:lumMod val="75000"/>
                  </a:schemeClr>
                </a:solidFill>
              </a:rPr>
              <a:t>数据报分片</a:t>
            </a:r>
            <a:endParaRPr lang="en-US" altLang="zh-CN" sz="2600" dirty="0">
              <a:solidFill>
                <a:schemeClr val="bg1">
                  <a:lumMod val="75000"/>
                </a:schemeClr>
              </a:solidFill>
            </a:endParaRPr>
          </a:p>
          <a:p>
            <a:pPr lvl="1">
              <a:spcAft>
                <a:spcPts val="0"/>
              </a:spcAft>
              <a:buClr>
                <a:srgbClr val="000099"/>
              </a:buClr>
              <a:buSzPct val="85000"/>
              <a:buFont typeface="Wingdings" panose="05000000000000000000" pitchFamily="2" charset="2"/>
              <a:buChar char="v"/>
              <a:defRPr/>
            </a:pPr>
            <a:r>
              <a:rPr lang="en-US" altLang="zh-CN" sz="2600" dirty="0"/>
              <a:t>IPv4 </a:t>
            </a:r>
            <a:r>
              <a:rPr lang="zh-CN" altLang="en-US" sz="2600" dirty="0"/>
              <a:t>寻址</a:t>
            </a:r>
            <a:endParaRPr lang="en-US" altLang="zh-CN" sz="2600" dirty="0"/>
          </a:p>
          <a:p>
            <a:pPr lvl="1">
              <a:spcAft>
                <a:spcPts val="0"/>
              </a:spcAft>
              <a:buClr>
                <a:srgbClr val="000099"/>
              </a:buClr>
              <a:buSzPct val="85000"/>
              <a:buFont typeface="Wingdings" panose="05000000000000000000" pitchFamily="2" charset="2"/>
              <a:buChar char="v"/>
              <a:defRPr/>
            </a:pPr>
            <a:r>
              <a:rPr lang="zh-CN" altLang="en-US" sz="2600" dirty="0"/>
              <a:t>网络地址转换</a:t>
            </a:r>
            <a:endParaRPr lang="en-US" altLang="zh-CN" sz="2600" dirty="0"/>
          </a:p>
          <a:p>
            <a:pPr lvl="1">
              <a:spcAft>
                <a:spcPts val="0"/>
              </a:spcAft>
              <a:buClr>
                <a:srgbClr val="000099"/>
              </a:buClr>
              <a:buSzPct val="85000"/>
              <a:buFont typeface="Wingdings" panose="05000000000000000000" pitchFamily="2" charset="2"/>
              <a:buChar char="v"/>
              <a:defRPr/>
            </a:pPr>
            <a:r>
              <a:rPr lang="en-US" altLang="zh-CN" sz="2600" dirty="0"/>
              <a:t>IPv6</a:t>
            </a:r>
            <a:endParaRPr lang="en-US" altLang="zh-CN" dirty="0">
              <a:solidFill>
                <a:schemeClr val="bg1">
                  <a:lumMod val="65000"/>
                </a:schemeClr>
              </a:solidFill>
            </a:endParaRPr>
          </a:p>
          <a:p>
            <a:pPr marL="512763" indent="-512763">
              <a:buNone/>
              <a:defRPr/>
            </a:pPr>
            <a:r>
              <a:rPr lang="en-US" altLang="zh-CN" dirty="0"/>
              <a:t>4.4 </a:t>
            </a:r>
            <a:r>
              <a:rPr lang="zh-CN" altLang="en-US" dirty="0"/>
              <a:t>通用转发</a:t>
            </a:r>
            <a:endParaRPr lang="en-US" dirty="0"/>
          </a:p>
        </p:txBody>
      </p:sp>
      <p:sp>
        <p:nvSpPr>
          <p:cNvPr id="8" name="Rectangle 2"/>
          <p:cNvSpPr txBox="1">
            <a:spLocks noChangeArrowheads="1"/>
          </p:cNvSpPr>
          <p:nvPr/>
        </p:nvSpPr>
        <p:spPr>
          <a:xfrm>
            <a:off x="1913756" y="553754"/>
            <a:ext cx="77724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baseline="0">
                <a:solidFill>
                  <a:schemeClr val="accent1"/>
                </a:solidFill>
                <a:latin typeface="Comic Sans MS" panose="030F0702030302020204" pitchFamily="66" charset="0"/>
                <a:ea typeface="微软雅黑" panose="020B0503020204020204" pitchFamily="34" charset="-122"/>
                <a:cs typeface="+mj-cs"/>
              </a:defRPr>
            </a:lvl1pPr>
          </a:lstStyle>
          <a:p>
            <a:r>
              <a:rPr lang="zh-CN" altLang="en-US" dirty="0">
                <a:solidFill>
                  <a:srgbClr val="000099"/>
                </a:solidFill>
                <a:latin typeface="Microsoft YaHei UI" panose="020B0503020204020204" pitchFamily="34" charset="-122"/>
                <a:ea typeface="Microsoft YaHei UI" panose="020B0503020204020204" pitchFamily="34" charset="-122"/>
              </a:rPr>
              <a:t>第四章</a:t>
            </a:r>
            <a:r>
              <a:rPr lang="en-US" altLang="zh-CN" dirty="0">
                <a:solidFill>
                  <a:srgbClr val="000099"/>
                </a:solidFill>
                <a:latin typeface="Microsoft YaHei UI" panose="020B0503020204020204" pitchFamily="34" charset="-122"/>
                <a:ea typeface="Microsoft YaHei UI" panose="020B0503020204020204" pitchFamily="34" charset="-122"/>
              </a:rPr>
              <a:t> </a:t>
            </a:r>
            <a:r>
              <a:rPr lang="zh-CN" altLang="en-US" dirty="0">
                <a:solidFill>
                  <a:srgbClr val="000099"/>
                </a:solidFill>
                <a:latin typeface="Microsoft YaHei UI" panose="020B0503020204020204" pitchFamily="34" charset="-122"/>
                <a:ea typeface="Microsoft YaHei UI" panose="020B0503020204020204" pitchFamily="34" charset="-122"/>
              </a:rPr>
              <a:t>网络层</a:t>
            </a:r>
            <a:endParaRPr lang="en-US" altLang="zh-CN" dirty="0">
              <a:solidFill>
                <a:srgbClr val="000099"/>
              </a:solidFill>
              <a:latin typeface="Microsoft YaHei UI" panose="020B0503020204020204" pitchFamily="34" charset="-122"/>
              <a:ea typeface="Microsoft YaHei UI" panose="020B0503020204020204" pitchFamily="34" charset="-122"/>
            </a:endParaRPr>
          </a:p>
        </p:txBody>
      </p:sp>
      <p:sp>
        <p:nvSpPr>
          <p:cNvPr id="6" name="文本框 5">
            <a:extLst>
              <a:ext uri="{FF2B5EF4-FFF2-40B4-BE49-F238E27FC236}">
                <a16:creationId xmlns:a16="http://schemas.microsoft.com/office/drawing/2014/main" id="{77EE9700-D766-4C42-AFE6-C64871862931}"/>
              </a:ext>
            </a:extLst>
          </p:cNvPr>
          <p:cNvSpPr txBox="1"/>
          <p:nvPr/>
        </p:nvSpPr>
        <p:spPr>
          <a:xfrm>
            <a:off x="4079776" y="1340768"/>
            <a:ext cx="3024336" cy="461665"/>
          </a:xfrm>
          <a:prstGeom prst="rect">
            <a:avLst/>
          </a:prstGeom>
          <a:noFill/>
        </p:spPr>
        <p:txBody>
          <a:bodyPr wrap="square" rtlCol="0">
            <a:spAutoFit/>
          </a:bodyPr>
          <a:lstStyle/>
          <a:p>
            <a:r>
              <a:rPr lang="en-US" altLang="zh-CN" sz="2400" b="1" dirty="0">
                <a:solidFill>
                  <a:srgbClr val="000099"/>
                </a:solidFill>
                <a:latin typeface="Microsoft YaHei UI" panose="020B0503020204020204" pitchFamily="34" charset="-122"/>
                <a:ea typeface="Microsoft YaHei UI" panose="020B0503020204020204" pitchFamily="34" charset="-122"/>
              </a:rPr>
              <a:t>- </a:t>
            </a:r>
            <a:r>
              <a:rPr lang="zh-CN" altLang="en-US" sz="2400" b="1" dirty="0">
                <a:solidFill>
                  <a:srgbClr val="000099"/>
                </a:solidFill>
                <a:latin typeface="Microsoft YaHei UI" panose="020B0503020204020204" pitchFamily="34" charset="-122"/>
                <a:ea typeface="Microsoft YaHei UI" panose="020B0503020204020204" pitchFamily="34" charset="-122"/>
              </a:rPr>
              <a:t>数据平面</a:t>
            </a:r>
          </a:p>
        </p:txBody>
      </p:sp>
      <p:sp>
        <p:nvSpPr>
          <p:cNvPr id="9" name="Rectangle 7">
            <a:extLst>
              <a:ext uri="{FF2B5EF4-FFF2-40B4-BE49-F238E27FC236}">
                <a16:creationId xmlns:a16="http://schemas.microsoft.com/office/drawing/2014/main" id="{2D0C51E2-1941-497D-8278-57860C544627}"/>
              </a:ext>
            </a:extLst>
          </p:cNvPr>
          <p:cNvSpPr txBox="1">
            <a:spLocks noChangeArrowheads="1"/>
          </p:cNvSpPr>
          <p:nvPr/>
        </p:nvSpPr>
        <p:spPr>
          <a:xfrm>
            <a:off x="9552384" y="6608006"/>
            <a:ext cx="1944216"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zh-CN" altLang="en-US" sz="1600" dirty="0">
                <a:solidFill>
                  <a:schemeClr val="accent4"/>
                </a:solidFill>
                <a:latin typeface="+mn-ea"/>
                <a:ea typeface="+mn-ea"/>
                <a:cs typeface="Arial" panose="020B0604020202020204" pitchFamily="34" charset="0"/>
              </a:rPr>
              <a:t>网络层</a:t>
            </a:r>
            <a:r>
              <a:rPr lang="en-US" altLang="zh-CN" sz="1600" dirty="0">
                <a:solidFill>
                  <a:schemeClr val="accent4"/>
                </a:solidFill>
                <a:latin typeface="+mn-ea"/>
                <a:ea typeface="+mn-ea"/>
                <a:cs typeface="Arial" panose="020B0604020202020204" pitchFamily="34" charset="0"/>
              </a:rPr>
              <a:t>  </a:t>
            </a:r>
            <a:r>
              <a:rPr lang="en-US" altLang="zh-CN" sz="1600" dirty="0">
                <a:solidFill>
                  <a:srgbClr val="FF0000"/>
                </a:solidFill>
                <a:latin typeface="+mn-ea"/>
                <a:ea typeface="+mn-ea"/>
                <a:cs typeface="Arial" panose="020B0604020202020204" pitchFamily="34" charset="0"/>
              </a:rPr>
              <a:t>- </a:t>
            </a:r>
            <a:r>
              <a:rPr lang="zh-CN" altLang="en-US" sz="1600" dirty="0">
                <a:solidFill>
                  <a:srgbClr val="FF0000"/>
                </a:solidFill>
                <a:latin typeface="+mn-ea"/>
                <a:ea typeface="+mn-ea"/>
                <a:cs typeface="Arial" panose="020B0604020202020204" pitchFamily="34" charset="0"/>
              </a:rPr>
              <a:t>数据平面</a:t>
            </a:r>
            <a:endParaRPr lang="en-US" altLang="zh-CN" sz="1600" dirty="0">
              <a:solidFill>
                <a:srgbClr val="FF0000"/>
              </a:solidFill>
              <a:latin typeface="+mn-ea"/>
              <a:ea typeface="+mn-ea"/>
              <a:cs typeface="Arial" panose="020B0604020202020204" pitchFamily="34" charset="0"/>
            </a:endParaRPr>
          </a:p>
        </p:txBody>
      </p:sp>
    </p:spTree>
    <p:extLst>
      <p:ext uri="{BB962C8B-B14F-4D97-AF65-F5344CB8AC3E}">
        <p14:creationId xmlns:p14="http://schemas.microsoft.com/office/powerpoint/2010/main" val="36206830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type="body" sz="half" idx="1"/>
          </p:nvPr>
        </p:nvSpPr>
        <p:spPr>
          <a:xfrm>
            <a:off x="1991544" y="2204864"/>
            <a:ext cx="5544615" cy="4419920"/>
          </a:xfrm>
        </p:spPr>
        <p:txBody>
          <a:bodyPr>
            <a:normAutofit lnSpcReduction="10000"/>
          </a:bodyPr>
          <a:lstStyle/>
          <a:p>
            <a:pPr marL="512763" indent="-512763">
              <a:buNone/>
              <a:defRPr/>
            </a:pPr>
            <a:r>
              <a:rPr lang="en-US" dirty="0">
                <a:solidFill>
                  <a:schemeClr val="bg1">
                    <a:lumMod val="75000"/>
                  </a:schemeClr>
                </a:solidFill>
              </a:rPr>
              <a:t>4.1 </a:t>
            </a:r>
            <a:r>
              <a:rPr lang="zh-CN" altLang="en-US" dirty="0">
                <a:solidFill>
                  <a:schemeClr val="bg1">
                    <a:lumMod val="75000"/>
                  </a:schemeClr>
                </a:solidFill>
              </a:rPr>
              <a:t>网络层概述</a:t>
            </a:r>
            <a:endParaRPr lang="en-US" dirty="0">
              <a:solidFill>
                <a:schemeClr val="bg1">
                  <a:lumMod val="75000"/>
                </a:schemeClr>
              </a:solidFill>
            </a:endParaRPr>
          </a:p>
          <a:p>
            <a:pPr marL="512763" indent="-512763">
              <a:buNone/>
              <a:defRPr/>
            </a:pPr>
            <a:r>
              <a:rPr lang="en-US" dirty="0">
                <a:solidFill>
                  <a:schemeClr val="bg1">
                    <a:lumMod val="75000"/>
                  </a:schemeClr>
                </a:solidFill>
              </a:rPr>
              <a:t>4.2 </a:t>
            </a:r>
            <a:r>
              <a:rPr lang="zh-CN" altLang="en-US" dirty="0">
                <a:solidFill>
                  <a:schemeClr val="bg1">
                    <a:lumMod val="75000"/>
                  </a:schemeClr>
                </a:solidFill>
              </a:rPr>
              <a:t>路由器工作原理</a:t>
            </a:r>
            <a:endParaRPr lang="en-US" dirty="0">
              <a:solidFill>
                <a:schemeClr val="bg1">
                  <a:lumMod val="75000"/>
                </a:schemeClr>
              </a:solidFill>
            </a:endParaRPr>
          </a:p>
          <a:p>
            <a:pPr marL="512763" indent="-512763">
              <a:buNone/>
              <a:defRPr/>
            </a:pPr>
            <a:r>
              <a:rPr lang="en-US" dirty="0">
                <a:solidFill>
                  <a:srgbClr val="FF0000"/>
                </a:solidFill>
              </a:rPr>
              <a:t>4.3 IP: </a:t>
            </a:r>
            <a:r>
              <a:rPr lang="zh-CN" altLang="en-US" dirty="0">
                <a:solidFill>
                  <a:srgbClr val="FF0000"/>
                </a:solidFill>
              </a:rPr>
              <a:t>网际协议</a:t>
            </a:r>
            <a:endParaRPr lang="en-US" dirty="0">
              <a:solidFill>
                <a:srgbClr val="FF0000"/>
              </a:solidFill>
            </a:endParaRPr>
          </a:p>
          <a:p>
            <a:pPr lvl="1">
              <a:spcAft>
                <a:spcPts val="0"/>
              </a:spcAft>
              <a:buClr>
                <a:srgbClr val="000099"/>
              </a:buClr>
              <a:buSzPct val="85000"/>
              <a:buFont typeface="Wingdings" panose="05000000000000000000" pitchFamily="2" charset="2"/>
              <a:buChar char="v"/>
              <a:defRPr/>
            </a:pPr>
            <a:r>
              <a:rPr lang="zh-CN" altLang="en-US" sz="2600" dirty="0">
                <a:solidFill>
                  <a:schemeClr val="bg1">
                    <a:lumMod val="75000"/>
                  </a:schemeClr>
                </a:solidFill>
              </a:rPr>
              <a:t>数据报格式</a:t>
            </a:r>
            <a:endParaRPr lang="en-US" altLang="zh-CN" sz="2600" dirty="0">
              <a:solidFill>
                <a:schemeClr val="bg1">
                  <a:lumMod val="75000"/>
                </a:schemeClr>
              </a:solidFill>
            </a:endParaRPr>
          </a:p>
          <a:p>
            <a:pPr lvl="1">
              <a:spcAft>
                <a:spcPts val="0"/>
              </a:spcAft>
              <a:buClr>
                <a:srgbClr val="000099"/>
              </a:buClr>
              <a:buSzPct val="85000"/>
              <a:buFont typeface="Wingdings" panose="05000000000000000000" pitchFamily="2" charset="2"/>
              <a:buChar char="v"/>
              <a:defRPr/>
            </a:pPr>
            <a:r>
              <a:rPr lang="zh-CN" altLang="en-US" sz="2600" dirty="0">
                <a:solidFill>
                  <a:schemeClr val="bg1">
                    <a:lumMod val="75000"/>
                  </a:schemeClr>
                </a:solidFill>
              </a:rPr>
              <a:t>数据报分片</a:t>
            </a:r>
            <a:endParaRPr lang="en-US" altLang="zh-CN" sz="2600" dirty="0">
              <a:solidFill>
                <a:schemeClr val="bg1">
                  <a:lumMod val="75000"/>
                </a:schemeClr>
              </a:solidFill>
            </a:endParaRPr>
          </a:p>
          <a:p>
            <a:pPr lvl="1">
              <a:spcAft>
                <a:spcPts val="0"/>
              </a:spcAft>
              <a:buClr>
                <a:srgbClr val="000099"/>
              </a:buClr>
              <a:buSzPct val="85000"/>
              <a:buFont typeface="Wingdings" panose="05000000000000000000" pitchFamily="2" charset="2"/>
              <a:buChar char="v"/>
              <a:defRPr/>
            </a:pPr>
            <a:r>
              <a:rPr lang="en-US" altLang="zh-CN" sz="2600" dirty="0">
                <a:solidFill>
                  <a:srgbClr val="FF0000"/>
                </a:solidFill>
              </a:rPr>
              <a:t>IPv4 </a:t>
            </a:r>
            <a:r>
              <a:rPr lang="zh-CN" altLang="en-US" sz="2600" dirty="0">
                <a:solidFill>
                  <a:srgbClr val="FF0000"/>
                </a:solidFill>
              </a:rPr>
              <a:t>寻址</a:t>
            </a:r>
            <a:endParaRPr lang="en-US" altLang="zh-CN" sz="2600" dirty="0">
              <a:solidFill>
                <a:srgbClr val="FF0000"/>
              </a:solidFill>
            </a:endParaRPr>
          </a:p>
          <a:p>
            <a:pPr lvl="1">
              <a:spcAft>
                <a:spcPts val="0"/>
              </a:spcAft>
              <a:buClr>
                <a:srgbClr val="000099"/>
              </a:buClr>
              <a:buSzPct val="85000"/>
              <a:buFont typeface="Wingdings" panose="05000000000000000000" pitchFamily="2" charset="2"/>
              <a:buChar char="v"/>
              <a:defRPr/>
            </a:pPr>
            <a:r>
              <a:rPr lang="zh-CN" altLang="en-US" sz="2600" dirty="0"/>
              <a:t>网络地址转换</a:t>
            </a:r>
            <a:endParaRPr lang="en-US" altLang="zh-CN" sz="2600" dirty="0"/>
          </a:p>
          <a:p>
            <a:pPr lvl="1">
              <a:spcAft>
                <a:spcPts val="0"/>
              </a:spcAft>
              <a:buClr>
                <a:srgbClr val="000099"/>
              </a:buClr>
              <a:buSzPct val="85000"/>
              <a:buFont typeface="Wingdings" panose="05000000000000000000" pitchFamily="2" charset="2"/>
              <a:buChar char="v"/>
              <a:defRPr/>
            </a:pPr>
            <a:r>
              <a:rPr lang="en-US" altLang="zh-CN" sz="2600" dirty="0"/>
              <a:t>IPv6</a:t>
            </a:r>
            <a:endParaRPr lang="en-US" altLang="zh-CN" dirty="0">
              <a:solidFill>
                <a:schemeClr val="bg1">
                  <a:lumMod val="65000"/>
                </a:schemeClr>
              </a:solidFill>
            </a:endParaRPr>
          </a:p>
          <a:p>
            <a:pPr marL="512763" indent="-512763">
              <a:buNone/>
              <a:defRPr/>
            </a:pPr>
            <a:r>
              <a:rPr lang="en-US" altLang="zh-CN" dirty="0"/>
              <a:t>4.4 </a:t>
            </a:r>
            <a:r>
              <a:rPr lang="zh-CN" altLang="en-US" dirty="0"/>
              <a:t>通用转发</a:t>
            </a:r>
            <a:endParaRPr lang="en-US" dirty="0"/>
          </a:p>
        </p:txBody>
      </p:sp>
      <p:sp>
        <p:nvSpPr>
          <p:cNvPr id="8" name="Rectangle 2"/>
          <p:cNvSpPr txBox="1">
            <a:spLocks noChangeArrowheads="1"/>
          </p:cNvSpPr>
          <p:nvPr/>
        </p:nvSpPr>
        <p:spPr>
          <a:xfrm>
            <a:off x="1913756" y="553754"/>
            <a:ext cx="77724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baseline="0">
                <a:solidFill>
                  <a:schemeClr val="accent1"/>
                </a:solidFill>
                <a:latin typeface="Comic Sans MS" panose="030F0702030302020204" pitchFamily="66" charset="0"/>
                <a:ea typeface="微软雅黑" panose="020B0503020204020204" pitchFamily="34" charset="-122"/>
                <a:cs typeface="+mj-cs"/>
              </a:defRPr>
            </a:lvl1pPr>
          </a:lstStyle>
          <a:p>
            <a:r>
              <a:rPr lang="zh-CN" altLang="en-US" dirty="0">
                <a:solidFill>
                  <a:srgbClr val="000099"/>
                </a:solidFill>
                <a:latin typeface="Microsoft YaHei UI" panose="020B0503020204020204" pitchFamily="34" charset="-122"/>
                <a:ea typeface="Microsoft YaHei UI" panose="020B0503020204020204" pitchFamily="34" charset="-122"/>
              </a:rPr>
              <a:t>第四章</a:t>
            </a:r>
            <a:r>
              <a:rPr lang="en-US" altLang="zh-CN" dirty="0">
                <a:solidFill>
                  <a:srgbClr val="000099"/>
                </a:solidFill>
                <a:latin typeface="Microsoft YaHei UI" panose="020B0503020204020204" pitchFamily="34" charset="-122"/>
                <a:ea typeface="Microsoft YaHei UI" panose="020B0503020204020204" pitchFamily="34" charset="-122"/>
              </a:rPr>
              <a:t> </a:t>
            </a:r>
            <a:r>
              <a:rPr lang="zh-CN" altLang="en-US" dirty="0">
                <a:solidFill>
                  <a:srgbClr val="000099"/>
                </a:solidFill>
                <a:latin typeface="Microsoft YaHei UI" panose="020B0503020204020204" pitchFamily="34" charset="-122"/>
                <a:ea typeface="Microsoft YaHei UI" panose="020B0503020204020204" pitchFamily="34" charset="-122"/>
              </a:rPr>
              <a:t>网络层</a:t>
            </a:r>
            <a:endParaRPr lang="en-US" altLang="zh-CN" dirty="0">
              <a:solidFill>
                <a:srgbClr val="000099"/>
              </a:solidFill>
              <a:latin typeface="Microsoft YaHei UI" panose="020B0503020204020204" pitchFamily="34" charset="-122"/>
              <a:ea typeface="Microsoft YaHei UI" panose="020B0503020204020204" pitchFamily="34" charset="-122"/>
            </a:endParaRPr>
          </a:p>
        </p:txBody>
      </p:sp>
      <p:sp>
        <p:nvSpPr>
          <p:cNvPr id="11" name="Rectangle 7"/>
          <p:cNvSpPr txBox="1">
            <a:spLocks noChangeArrowheads="1"/>
          </p:cNvSpPr>
          <p:nvPr/>
        </p:nvSpPr>
        <p:spPr>
          <a:xfrm>
            <a:off x="9552384" y="6608006"/>
            <a:ext cx="1944216"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zh-CN" altLang="en-US" sz="1600" dirty="0">
                <a:solidFill>
                  <a:schemeClr val="accent4"/>
                </a:solidFill>
                <a:latin typeface="+mn-ea"/>
                <a:ea typeface="+mn-ea"/>
                <a:cs typeface="Arial" panose="020B0604020202020204" pitchFamily="34" charset="0"/>
              </a:rPr>
              <a:t>网络层</a:t>
            </a:r>
            <a:r>
              <a:rPr lang="en-US" altLang="zh-CN" sz="1600" dirty="0">
                <a:solidFill>
                  <a:schemeClr val="accent4"/>
                </a:solidFill>
                <a:latin typeface="+mn-ea"/>
                <a:ea typeface="+mn-ea"/>
                <a:cs typeface="Arial" panose="020B0604020202020204" pitchFamily="34" charset="0"/>
              </a:rPr>
              <a:t>  </a:t>
            </a:r>
            <a:r>
              <a:rPr lang="en-US" altLang="zh-CN" sz="1600" dirty="0">
                <a:solidFill>
                  <a:srgbClr val="FF0000"/>
                </a:solidFill>
                <a:latin typeface="+mn-ea"/>
                <a:ea typeface="+mn-ea"/>
                <a:cs typeface="Arial" panose="020B0604020202020204" pitchFamily="34" charset="0"/>
              </a:rPr>
              <a:t>- </a:t>
            </a:r>
            <a:r>
              <a:rPr lang="zh-CN" altLang="en-US" sz="1600" dirty="0">
                <a:solidFill>
                  <a:srgbClr val="FF0000"/>
                </a:solidFill>
                <a:latin typeface="+mn-ea"/>
                <a:ea typeface="+mn-ea"/>
                <a:cs typeface="Arial" panose="020B0604020202020204" pitchFamily="34" charset="0"/>
              </a:rPr>
              <a:t>数据平面</a:t>
            </a:r>
            <a:endParaRPr lang="en-US" altLang="zh-CN" sz="1600" dirty="0">
              <a:solidFill>
                <a:srgbClr val="FF0000"/>
              </a:solidFill>
              <a:latin typeface="+mn-ea"/>
              <a:ea typeface="+mn-ea"/>
              <a:cs typeface="Arial" panose="020B0604020202020204" pitchFamily="34" charset="0"/>
            </a:endParaRPr>
          </a:p>
        </p:txBody>
      </p:sp>
      <p:sp>
        <p:nvSpPr>
          <p:cNvPr id="6" name="文本框 5">
            <a:extLst>
              <a:ext uri="{FF2B5EF4-FFF2-40B4-BE49-F238E27FC236}">
                <a16:creationId xmlns:a16="http://schemas.microsoft.com/office/drawing/2014/main" id="{77EE9700-D766-4C42-AFE6-C64871862931}"/>
              </a:ext>
            </a:extLst>
          </p:cNvPr>
          <p:cNvSpPr txBox="1"/>
          <p:nvPr/>
        </p:nvSpPr>
        <p:spPr>
          <a:xfrm>
            <a:off x="4079776" y="1340768"/>
            <a:ext cx="3024336" cy="461665"/>
          </a:xfrm>
          <a:prstGeom prst="rect">
            <a:avLst/>
          </a:prstGeom>
          <a:noFill/>
        </p:spPr>
        <p:txBody>
          <a:bodyPr wrap="square" rtlCol="0">
            <a:spAutoFit/>
          </a:bodyPr>
          <a:lstStyle/>
          <a:p>
            <a:r>
              <a:rPr lang="en-US" altLang="zh-CN" sz="2400" b="1" dirty="0">
                <a:solidFill>
                  <a:srgbClr val="000099"/>
                </a:solidFill>
                <a:latin typeface="Microsoft YaHei UI" panose="020B0503020204020204" pitchFamily="34" charset="-122"/>
                <a:ea typeface="Microsoft YaHei UI" panose="020B0503020204020204" pitchFamily="34" charset="-122"/>
              </a:rPr>
              <a:t>- </a:t>
            </a:r>
            <a:r>
              <a:rPr lang="zh-CN" altLang="en-US" sz="2400" b="1" dirty="0">
                <a:solidFill>
                  <a:srgbClr val="000099"/>
                </a:solidFill>
                <a:latin typeface="Microsoft YaHei UI" panose="020B0503020204020204" pitchFamily="34" charset="-122"/>
                <a:ea typeface="Microsoft YaHei UI" panose="020B0503020204020204" pitchFamily="34" charset="-122"/>
              </a:rPr>
              <a:t>数据平面</a:t>
            </a:r>
          </a:p>
        </p:txBody>
      </p:sp>
    </p:spTree>
    <p:extLst>
      <p:ext uri="{BB962C8B-B14F-4D97-AF65-F5344CB8AC3E}">
        <p14:creationId xmlns:p14="http://schemas.microsoft.com/office/powerpoint/2010/main" val="27097954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2"/>
          <p:cNvSpPr>
            <a:spLocks noGrp="1" noChangeArrowheads="1"/>
          </p:cNvSpPr>
          <p:nvPr>
            <p:ph type="title"/>
          </p:nvPr>
        </p:nvSpPr>
        <p:spPr>
          <a:xfrm>
            <a:off x="2209800" y="222252"/>
            <a:ext cx="7772400" cy="952500"/>
          </a:xfrm>
        </p:spPr>
        <p:txBody>
          <a:bodyPr/>
          <a:lstStyle/>
          <a:p>
            <a:pPr algn="ctr"/>
            <a:r>
              <a:rPr lang="en-US" altLang="zh-CN" sz="4000" dirty="0"/>
              <a:t>IPv4 </a:t>
            </a:r>
            <a:r>
              <a:rPr lang="zh-CN" altLang="en-US" sz="4000" dirty="0"/>
              <a:t>编址</a:t>
            </a:r>
            <a:r>
              <a:rPr lang="en-US" altLang="zh-CN" sz="4000" dirty="0"/>
              <a:t>: </a:t>
            </a:r>
            <a:r>
              <a:rPr lang="zh-CN" altLang="en-US" dirty="0"/>
              <a:t>介绍</a:t>
            </a:r>
            <a:endParaRPr lang="en-US" altLang="zh-CN" dirty="0"/>
          </a:p>
        </p:txBody>
      </p:sp>
      <p:sp>
        <p:nvSpPr>
          <p:cNvPr id="80901" name="Rectangle 3"/>
          <p:cNvSpPr>
            <a:spLocks noGrp="1" noChangeArrowheads="1"/>
          </p:cNvSpPr>
          <p:nvPr>
            <p:ph type="body" sz="half" idx="1"/>
          </p:nvPr>
        </p:nvSpPr>
        <p:spPr>
          <a:xfrm>
            <a:off x="1415480" y="1444625"/>
            <a:ext cx="3767704" cy="3712567"/>
          </a:xfrm>
        </p:spPr>
        <p:txBody>
          <a:bodyPr>
            <a:normAutofit/>
          </a:bodyPr>
          <a:lstStyle/>
          <a:p>
            <a:r>
              <a:rPr lang="en-US" altLang="zh-CN" dirty="0">
                <a:solidFill>
                  <a:srgbClr val="CC0000"/>
                </a:solidFill>
                <a:cs typeface="ＭＳ Ｐゴシック" panose="020B0600070205080204" pitchFamily="34" charset="-128"/>
              </a:rPr>
              <a:t>IP </a:t>
            </a:r>
            <a:r>
              <a:rPr lang="zh-CN" altLang="en-US" dirty="0">
                <a:solidFill>
                  <a:srgbClr val="CC0000"/>
                </a:solidFill>
                <a:cs typeface="ＭＳ Ｐゴシック" panose="020B0600070205080204" pitchFamily="34" charset="-128"/>
              </a:rPr>
              <a:t>地址</a:t>
            </a:r>
            <a:r>
              <a:rPr lang="en-US" altLang="zh-CN" dirty="0">
                <a:solidFill>
                  <a:srgbClr val="CC0000"/>
                </a:solidFill>
                <a:cs typeface="ＭＳ Ｐゴシック" panose="020B0600070205080204" pitchFamily="34" charset="-128"/>
              </a:rPr>
              <a:t>:</a:t>
            </a:r>
            <a:r>
              <a:rPr lang="en-US" altLang="zh-CN" sz="2400" dirty="0">
                <a:cs typeface="ＭＳ Ｐゴシック" panose="020B0600070205080204" pitchFamily="34" charset="-128"/>
              </a:rPr>
              <a:t> 32 </a:t>
            </a:r>
            <a:r>
              <a:rPr lang="zh-CN" altLang="en-US" sz="2400" dirty="0">
                <a:cs typeface="ＭＳ Ｐゴシック" panose="020B0600070205080204" pitchFamily="34" charset="-128"/>
              </a:rPr>
              <a:t>位主机、路由器接口标识</a:t>
            </a:r>
            <a:endParaRPr lang="en-US" altLang="zh-CN" sz="2400" dirty="0">
              <a:cs typeface="ＭＳ Ｐゴシック" panose="020B0600070205080204" pitchFamily="34" charset="-128"/>
            </a:endParaRPr>
          </a:p>
          <a:p>
            <a:r>
              <a:rPr lang="zh-CN" altLang="en-US" dirty="0">
                <a:solidFill>
                  <a:srgbClr val="CC0000"/>
                </a:solidFill>
                <a:cs typeface="ＭＳ Ｐゴシック" panose="020B0600070205080204" pitchFamily="34" charset="-128"/>
              </a:rPr>
              <a:t>接口</a:t>
            </a:r>
            <a:r>
              <a:rPr lang="en-US" altLang="zh-CN" dirty="0">
                <a:solidFill>
                  <a:srgbClr val="CC0000"/>
                </a:solidFill>
                <a:cs typeface="ＭＳ Ｐゴシック" panose="020B0600070205080204" pitchFamily="34" charset="-128"/>
              </a:rPr>
              <a:t>:</a:t>
            </a:r>
            <a:r>
              <a:rPr lang="en-US" altLang="zh-CN" sz="2400" dirty="0">
                <a:cs typeface="ＭＳ Ｐゴシック" panose="020B0600070205080204" pitchFamily="34" charset="-128"/>
              </a:rPr>
              <a:t> </a:t>
            </a:r>
            <a:r>
              <a:rPr lang="zh-CN" altLang="en-US" sz="2400" dirty="0">
                <a:cs typeface="ＭＳ Ｐゴシック" panose="020B0600070205080204" pitchFamily="34" charset="-128"/>
              </a:rPr>
              <a:t>主机</a:t>
            </a:r>
            <a:r>
              <a:rPr lang="en-US" altLang="zh-CN" sz="2400" dirty="0">
                <a:cs typeface="ＭＳ Ｐゴシック" panose="020B0600070205080204" pitchFamily="34" charset="-128"/>
              </a:rPr>
              <a:t>/</a:t>
            </a:r>
            <a:r>
              <a:rPr lang="zh-CN" altLang="en-US" sz="2400" dirty="0">
                <a:cs typeface="ＭＳ Ｐゴシック" panose="020B0600070205080204" pitchFamily="34" charset="-128"/>
              </a:rPr>
              <a:t>路由器与物理链路的连接</a:t>
            </a:r>
            <a:endParaRPr lang="en-US" altLang="zh-CN" sz="2400" dirty="0">
              <a:cs typeface="ＭＳ Ｐゴシック" panose="020B0600070205080204" pitchFamily="34" charset="-128"/>
            </a:endParaRPr>
          </a:p>
          <a:p>
            <a:pPr lvl="1"/>
            <a:r>
              <a:rPr lang="zh-CN" altLang="en-US" sz="2000" dirty="0"/>
              <a:t>路由器通常具有多个接口</a:t>
            </a:r>
            <a:endParaRPr lang="en-US" altLang="ja-JP" sz="2000" dirty="0"/>
          </a:p>
          <a:p>
            <a:pPr lvl="1"/>
            <a:r>
              <a:rPr lang="zh-CN" altLang="en-US" sz="2000" dirty="0"/>
              <a:t>主机通常具有一个或两个接口（例如有线以太网、无线</a:t>
            </a:r>
            <a:r>
              <a:rPr lang="en-US" altLang="zh-CN" sz="2000" dirty="0"/>
              <a:t>802.11</a:t>
            </a:r>
            <a:r>
              <a:rPr lang="zh-CN" altLang="en-US" sz="2000" dirty="0"/>
              <a:t>）</a:t>
            </a:r>
            <a:endParaRPr lang="en-US" altLang="zh-CN" sz="2000" dirty="0"/>
          </a:p>
          <a:p>
            <a:r>
              <a:rPr lang="en-US" altLang="zh-CN" sz="2400" dirty="0">
                <a:solidFill>
                  <a:srgbClr val="CC0000"/>
                </a:solidFill>
                <a:cs typeface="ＭＳ Ｐゴシック" panose="020B0600070205080204" pitchFamily="34" charset="-128"/>
              </a:rPr>
              <a:t>IP</a:t>
            </a:r>
            <a:r>
              <a:rPr lang="zh-CN" altLang="en-US" sz="2400" dirty="0">
                <a:solidFill>
                  <a:srgbClr val="CC0000"/>
                </a:solidFill>
                <a:cs typeface="ＭＳ Ｐゴシック" panose="020B0600070205080204" pitchFamily="34" charset="-128"/>
              </a:rPr>
              <a:t>地址与每个接口关联</a:t>
            </a:r>
          </a:p>
          <a:p>
            <a:endParaRPr lang="en-US" altLang="zh-CN" sz="2400" dirty="0">
              <a:solidFill>
                <a:srgbClr val="CC0000"/>
              </a:solidFill>
              <a:cs typeface="ＭＳ Ｐゴシック" panose="020B0600070205080204" pitchFamily="34" charset="-128"/>
            </a:endParaRPr>
          </a:p>
        </p:txBody>
      </p:sp>
      <p:sp>
        <p:nvSpPr>
          <p:cNvPr id="80918" name="Text Box 60"/>
          <p:cNvSpPr txBox="1">
            <a:spLocks noChangeArrowheads="1"/>
          </p:cNvSpPr>
          <p:nvPr/>
        </p:nvSpPr>
        <p:spPr bwMode="auto">
          <a:xfrm>
            <a:off x="5508625" y="5341938"/>
            <a:ext cx="5276766"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dirty="0">
                <a:solidFill>
                  <a:srgbClr val="0000FF"/>
                </a:solidFill>
              </a:rPr>
              <a:t>223.1.1.1 = </a:t>
            </a:r>
            <a:r>
              <a:rPr lang="en-US" altLang="zh-CN" sz="1700" dirty="0">
                <a:solidFill>
                  <a:srgbClr val="0000FF"/>
                </a:solidFill>
              </a:rPr>
              <a:t>11011111 00000001 00000001 00000001</a:t>
            </a:r>
            <a:endParaRPr lang="en-US" altLang="zh-CN" sz="1700" dirty="0">
              <a:solidFill>
                <a:srgbClr val="0000FF"/>
              </a:solidFill>
              <a:latin typeface="Comic Sans MS" panose="030F0702030302020204" pitchFamily="66" charset="0"/>
            </a:endParaRPr>
          </a:p>
        </p:txBody>
      </p:sp>
      <p:sp>
        <p:nvSpPr>
          <p:cNvPr id="80919" name="Freeform 61"/>
          <p:cNvSpPr>
            <a:spLocks/>
          </p:cNvSpPr>
          <p:nvPr/>
        </p:nvSpPr>
        <p:spPr bwMode="auto">
          <a:xfrm>
            <a:off x="6686551" y="5597526"/>
            <a:ext cx="892175" cy="92075"/>
          </a:xfrm>
          <a:custGeom>
            <a:avLst/>
            <a:gdLst>
              <a:gd name="T0" fmla="*/ 0 w 562"/>
              <a:gd name="T1" fmla="*/ 0 h 58"/>
              <a:gd name="T2" fmla="*/ 0 w 562"/>
              <a:gd name="T3" fmla="*/ 2147483647 h 58"/>
              <a:gd name="T4" fmla="*/ 2147483647 w 562"/>
              <a:gd name="T5" fmla="*/ 2147483647 h 58"/>
              <a:gd name="T6" fmla="*/ 2147483647 w 562"/>
              <a:gd name="T7" fmla="*/ 2147483647 h 58"/>
              <a:gd name="T8" fmla="*/ 0 60000 65536"/>
              <a:gd name="T9" fmla="*/ 0 60000 65536"/>
              <a:gd name="T10" fmla="*/ 0 60000 65536"/>
              <a:gd name="T11" fmla="*/ 0 60000 65536"/>
              <a:gd name="T12" fmla="*/ 0 w 562"/>
              <a:gd name="T13" fmla="*/ 0 h 58"/>
              <a:gd name="T14" fmla="*/ 562 w 562"/>
              <a:gd name="T15" fmla="*/ 58 h 58"/>
            </a:gdLst>
            <a:ahLst/>
            <a:cxnLst>
              <a:cxn ang="T8">
                <a:pos x="T0" y="T1"/>
              </a:cxn>
              <a:cxn ang="T9">
                <a:pos x="T2" y="T3"/>
              </a:cxn>
              <a:cxn ang="T10">
                <a:pos x="T4" y="T5"/>
              </a:cxn>
              <a:cxn ang="T11">
                <a:pos x="T6" y="T7"/>
              </a:cxn>
            </a:cxnLst>
            <a:rect l="T12" t="T13" r="T14" b="T15"/>
            <a:pathLst>
              <a:path w="562" h="58">
                <a:moveTo>
                  <a:pt x="0" y="0"/>
                </a:moveTo>
                <a:lnTo>
                  <a:pt x="0" y="58"/>
                </a:lnTo>
                <a:lnTo>
                  <a:pt x="562" y="58"/>
                </a:lnTo>
                <a:lnTo>
                  <a:pt x="562" y="16"/>
                </a:ln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FF"/>
              </a:solidFill>
            </a:endParaRPr>
          </a:p>
        </p:txBody>
      </p:sp>
      <p:sp>
        <p:nvSpPr>
          <p:cNvPr id="80920" name="Freeform 62"/>
          <p:cNvSpPr>
            <a:spLocks/>
          </p:cNvSpPr>
          <p:nvPr/>
        </p:nvSpPr>
        <p:spPr bwMode="auto">
          <a:xfrm>
            <a:off x="7648576" y="5616576"/>
            <a:ext cx="892175"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FF"/>
              </a:solidFill>
            </a:endParaRPr>
          </a:p>
        </p:txBody>
      </p:sp>
      <p:sp>
        <p:nvSpPr>
          <p:cNvPr id="80921" name="Freeform 63"/>
          <p:cNvSpPr>
            <a:spLocks/>
          </p:cNvSpPr>
          <p:nvPr/>
        </p:nvSpPr>
        <p:spPr bwMode="auto">
          <a:xfrm>
            <a:off x="8682434" y="5619751"/>
            <a:ext cx="869950"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FF"/>
              </a:solidFill>
            </a:endParaRPr>
          </a:p>
        </p:txBody>
      </p:sp>
      <p:sp>
        <p:nvSpPr>
          <p:cNvPr id="80922" name="Freeform 64"/>
          <p:cNvSpPr>
            <a:spLocks/>
          </p:cNvSpPr>
          <p:nvPr/>
        </p:nvSpPr>
        <p:spPr bwMode="auto">
          <a:xfrm>
            <a:off x="9704789" y="5622926"/>
            <a:ext cx="869950"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FF"/>
              </a:solidFill>
            </a:endParaRPr>
          </a:p>
        </p:txBody>
      </p:sp>
      <p:sp>
        <p:nvSpPr>
          <p:cNvPr id="80923" name="Text Box 65"/>
          <p:cNvSpPr txBox="1">
            <a:spLocks noChangeArrowheads="1"/>
          </p:cNvSpPr>
          <p:nvPr/>
        </p:nvSpPr>
        <p:spPr bwMode="auto">
          <a:xfrm>
            <a:off x="6884989" y="5818188"/>
            <a:ext cx="522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a:t>
            </a:r>
            <a:endParaRPr lang="en-US" altLang="zh-CN" sz="1800">
              <a:solidFill>
                <a:srgbClr val="0000FF"/>
              </a:solidFill>
              <a:latin typeface="Comic Sans MS" panose="030F0702030302020204" pitchFamily="66" charset="0"/>
            </a:endParaRPr>
          </a:p>
        </p:txBody>
      </p:sp>
      <p:sp>
        <p:nvSpPr>
          <p:cNvPr id="80924" name="Text Box 66"/>
          <p:cNvSpPr txBox="1">
            <a:spLocks noChangeArrowheads="1"/>
          </p:cNvSpPr>
          <p:nvPr/>
        </p:nvSpPr>
        <p:spPr bwMode="auto">
          <a:xfrm>
            <a:off x="7927976" y="582771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1</a:t>
            </a:r>
            <a:endParaRPr lang="en-US" altLang="zh-CN" sz="1800">
              <a:solidFill>
                <a:srgbClr val="0000FF"/>
              </a:solidFill>
              <a:latin typeface="Comic Sans MS" panose="030F0702030302020204" pitchFamily="66" charset="0"/>
            </a:endParaRPr>
          </a:p>
        </p:txBody>
      </p:sp>
      <p:sp>
        <p:nvSpPr>
          <p:cNvPr id="80925" name="Text Box 67"/>
          <p:cNvSpPr txBox="1">
            <a:spLocks noChangeArrowheads="1"/>
          </p:cNvSpPr>
          <p:nvPr/>
        </p:nvSpPr>
        <p:spPr bwMode="auto">
          <a:xfrm>
            <a:off x="9885363" y="5827713"/>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1</a:t>
            </a:r>
            <a:endParaRPr lang="en-US" altLang="zh-CN" sz="1800">
              <a:solidFill>
                <a:srgbClr val="0000FF"/>
              </a:solidFill>
              <a:latin typeface="Comic Sans MS" panose="030F0702030302020204" pitchFamily="66" charset="0"/>
            </a:endParaRPr>
          </a:p>
        </p:txBody>
      </p:sp>
      <p:sp>
        <p:nvSpPr>
          <p:cNvPr id="80926" name="Text Box 68"/>
          <p:cNvSpPr txBox="1">
            <a:spLocks noChangeArrowheads="1"/>
          </p:cNvSpPr>
          <p:nvPr/>
        </p:nvSpPr>
        <p:spPr bwMode="auto">
          <a:xfrm>
            <a:off x="8866188" y="5827713"/>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1</a:t>
            </a:r>
            <a:endParaRPr lang="en-US" altLang="zh-CN" sz="1800">
              <a:solidFill>
                <a:srgbClr val="0000FF"/>
              </a:solidFill>
              <a:latin typeface="Comic Sans MS" panose="030F0702030302020204" pitchFamily="66" charset="0"/>
            </a:endParaRPr>
          </a:p>
        </p:txBody>
      </p:sp>
      <p:sp>
        <p:nvSpPr>
          <p:cNvPr id="73"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72" name="Rectangle 7"/>
          <p:cNvSpPr txBox="1">
            <a:spLocks noChangeArrowheads="1"/>
          </p:cNvSpPr>
          <p:nvPr/>
        </p:nvSpPr>
        <p:spPr>
          <a:xfrm>
            <a:off x="5159896" y="6615113"/>
            <a:ext cx="2645843"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4.3.3 IPv4 </a:t>
            </a:r>
            <a:r>
              <a:rPr lang="zh-CN" altLang="en-US" sz="1200" dirty="0">
                <a:solidFill>
                  <a:schemeClr val="accent4"/>
                </a:solidFill>
                <a:cs typeface="Arial" panose="020B0604020202020204" pitchFamily="34" charset="0"/>
              </a:rPr>
              <a:t>寻址</a:t>
            </a:r>
            <a:r>
              <a:rPr lang="en-US" altLang="zh-CN" sz="1200" dirty="0">
                <a:solidFill>
                  <a:schemeClr val="accent4"/>
                </a:solidFill>
                <a:cs typeface="Arial" panose="020B0604020202020204" pitchFamily="34" charset="0"/>
              </a:rPr>
              <a:t> </a:t>
            </a:r>
            <a:endParaRPr lang="en-US" altLang="zh-CN" sz="1200" dirty="0">
              <a:solidFill>
                <a:srgbClr val="FF0000"/>
              </a:solidFill>
              <a:cs typeface="Arial" panose="020B0604020202020204" pitchFamily="34" charset="0"/>
            </a:endParaRPr>
          </a:p>
        </p:txBody>
      </p:sp>
      <p:sp>
        <p:nvSpPr>
          <p:cNvPr id="2" name="矩形 1">
            <a:extLst>
              <a:ext uri="{FF2B5EF4-FFF2-40B4-BE49-F238E27FC236}">
                <a16:creationId xmlns:a16="http://schemas.microsoft.com/office/drawing/2014/main" id="{81E87D43-01F7-448B-9502-5FDF39905238}"/>
              </a:ext>
            </a:extLst>
          </p:cNvPr>
          <p:cNvSpPr/>
          <p:nvPr/>
        </p:nvSpPr>
        <p:spPr>
          <a:xfrm>
            <a:off x="4465387" y="5856247"/>
            <a:ext cx="1338828" cy="369332"/>
          </a:xfrm>
          <a:prstGeom prst="rect">
            <a:avLst/>
          </a:prstGeom>
        </p:spPr>
        <p:txBody>
          <a:bodyPr wrap="none">
            <a:spAutoFit/>
          </a:bodyPr>
          <a:lstStyle/>
          <a:p>
            <a:r>
              <a:rPr lang="zh-CN" altLang="en-US" dirty="0">
                <a:solidFill>
                  <a:srgbClr val="00B050"/>
                </a:solidFill>
              </a:rPr>
              <a:t>点分十进制</a:t>
            </a:r>
          </a:p>
        </p:txBody>
      </p:sp>
      <p:cxnSp>
        <p:nvCxnSpPr>
          <p:cNvPr id="4" name="直接连接符 3">
            <a:extLst>
              <a:ext uri="{FF2B5EF4-FFF2-40B4-BE49-F238E27FC236}">
                <a16:creationId xmlns:a16="http://schemas.microsoft.com/office/drawing/2014/main" id="{A296514C-26C0-440C-8B6E-1B6260C1CC7B}"/>
              </a:ext>
            </a:extLst>
          </p:cNvPr>
          <p:cNvCxnSpPr>
            <a:stCxn id="2" idx="0"/>
          </p:cNvCxnSpPr>
          <p:nvPr/>
        </p:nvCxnSpPr>
        <p:spPr>
          <a:xfrm flipV="1">
            <a:off x="5134801" y="5643563"/>
            <a:ext cx="457143" cy="212684"/>
          </a:xfrm>
          <a:prstGeom prst="line">
            <a:avLst/>
          </a:prstGeom>
        </p:spPr>
        <p:style>
          <a:lnRef idx="1">
            <a:schemeClr val="accent6"/>
          </a:lnRef>
          <a:fillRef idx="0">
            <a:schemeClr val="accent6"/>
          </a:fillRef>
          <a:effectRef idx="0">
            <a:schemeClr val="accent6"/>
          </a:effectRef>
          <a:fontRef idx="minor">
            <a:schemeClr val="tx1"/>
          </a:fontRef>
        </p:style>
      </p:cxnSp>
      <p:sp>
        <p:nvSpPr>
          <p:cNvPr id="76" name="矩形 75">
            <a:extLst>
              <a:ext uri="{FF2B5EF4-FFF2-40B4-BE49-F238E27FC236}">
                <a16:creationId xmlns:a16="http://schemas.microsoft.com/office/drawing/2014/main" id="{D3D270D9-EA76-4C78-A249-759BC2C7C4E1}"/>
              </a:ext>
            </a:extLst>
          </p:cNvPr>
          <p:cNvSpPr/>
          <p:nvPr/>
        </p:nvSpPr>
        <p:spPr>
          <a:xfrm>
            <a:off x="10704512" y="5856247"/>
            <a:ext cx="1338828" cy="369332"/>
          </a:xfrm>
          <a:prstGeom prst="rect">
            <a:avLst/>
          </a:prstGeom>
        </p:spPr>
        <p:txBody>
          <a:bodyPr wrap="none">
            <a:spAutoFit/>
          </a:bodyPr>
          <a:lstStyle/>
          <a:p>
            <a:r>
              <a:rPr lang="zh-CN" altLang="en-US" dirty="0">
                <a:solidFill>
                  <a:srgbClr val="00B050"/>
                </a:solidFill>
              </a:rPr>
              <a:t>二进制表示</a:t>
            </a:r>
          </a:p>
        </p:txBody>
      </p:sp>
      <p:cxnSp>
        <p:nvCxnSpPr>
          <p:cNvPr id="77" name="直接连接符 76">
            <a:extLst>
              <a:ext uri="{FF2B5EF4-FFF2-40B4-BE49-F238E27FC236}">
                <a16:creationId xmlns:a16="http://schemas.microsoft.com/office/drawing/2014/main" id="{77298C11-F2EF-4B34-94AE-7483747FAF3B}"/>
              </a:ext>
            </a:extLst>
          </p:cNvPr>
          <p:cNvCxnSpPr>
            <a:cxnSpLocks/>
            <a:stCxn id="80918" idx="3"/>
            <a:endCxn id="76" idx="0"/>
          </p:cNvCxnSpPr>
          <p:nvPr/>
        </p:nvCxnSpPr>
        <p:spPr>
          <a:xfrm>
            <a:off x="10785391" y="5518910"/>
            <a:ext cx="588535" cy="337337"/>
          </a:xfrm>
          <a:prstGeom prst="line">
            <a:avLst/>
          </a:prstGeom>
        </p:spPr>
        <p:style>
          <a:lnRef idx="1">
            <a:schemeClr val="accent6"/>
          </a:lnRef>
          <a:fillRef idx="0">
            <a:schemeClr val="accent6"/>
          </a:fillRef>
          <a:effectRef idx="0">
            <a:schemeClr val="accent6"/>
          </a:effectRef>
          <a:fontRef idx="minor">
            <a:schemeClr val="tx1"/>
          </a:fontRef>
        </p:style>
      </p:cxnSp>
      <p:sp>
        <p:nvSpPr>
          <p:cNvPr id="85" name="Freeform 140">
            <a:extLst>
              <a:ext uri="{FF2B5EF4-FFF2-40B4-BE49-F238E27FC236}">
                <a16:creationId xmlns:a16="http://schemas.microsoft.com/office/drawing/2014/main" id="{EF3F1532-A345-410B-B6DE-A7786F7BBDED}"/>
              </a:ext>
            </a:extLst>
          </p:cNvPr>
          <p:cNvSpPr>
            <a:spLocks/>
          </p:cNvSpPr>
          <p:nvPr/>
        </p:nvSpPr>
        <p:spPr bwMode="auto">
          <a:xfrm rot="16200000">
            <a:off x="7727157" y="3196432"/>
            <a:ext cx="846137"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BEE395"/>
          </a:solidFill>
          <a:ln w="9525">
            <a:noFill/>
            <a:round/>
            <a:headEnd/>
            <a:tailEnd/>
          </a:ln>
          <a:extLst/>
        </p:spPr>
        <p:txBody>
          <a:bodyPr wrap="none" anchor="ctr"/>
          <a:lstStyle/>
          <a:p>
            <a:endParaRPr lang="zh-CN" altLang="en-US">
              <a:solidFill>
                <a:srgbClr val="0000FF"/>
              </a:solidFill>
            </a:endParaRPr>
          </a:p>
        </p:txBody>
      </p:sp>
      <p:sp>
        <p:nvSpPr>
          <p:cNvPr id="86" name="Freeform 140">
            <a:extLst>
              <a:ext uri="{FF2B5EF4-FFF2-40B4-BE49-F238E27FC236}">
                <a16:creationId xmlns:a16="http://schemas.microsoft.com/office/drawing/2014/main" id="{82153F22-CF47-4FDE-8421-03DDD8E8A793}"/>
              </a:ext>
            </a:extLst>
          </p:cNvPr>
          <p:cNvSpPr>
            <a:spLocks/>
          </p:cNvSpPr>
          <p:nvPr/>
        </p:nvSpPr>
        <p:spPr bwMode="auto">
          <a:xfrm rot="10800000">
            <a:off x="8724900" y="1870075"/>
            <a:ext cx="846138"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chemeClr val="accent2">
              <a:lumMod val="20000"/>
              <a:lumOff val="80000"/>
            </a:schemeClr>
          </a:solidFill>
          <a:ln>
            <a:noFill/>
          </a:ln>
          <a:extLst/>
        </p:spPr>
        <p:txBody>
          <a:bodyPr wrap="none" anchor="ctr"/>
          <a:lstStyle/>
          <a:p>
            <a:endParaRPr lang="zh-CN" altLang="en-US">
              <a:solidFill>
                <a:srgbClr val="0000FF"/>
              </a:solidFill>
            </a:endParaRPr>
          </a:p>
        </p:txBody>
      </p:sp>
      <p:sp>
        <p:nvSpPr>
          <p:cNvPr id="87" name="Freeform 140">
            <a:extLst>
              <a:ext uri="{FF2B5EF4-FFF2-40B4-BE49-F238E27FC236}">
                <a16:creationId xmlns:a16="http://schemas.microsoft.com/office/drawing/2014/main" id="{DFE73B56-5329-4A91-96C5-20E837F93726}"/>
              </a:ext>
            </a:extLst>
          </p:cNvPr>
          <p:cNvSpPr>
            <a:spLocks/>
          </p:cNvSpPr>
          <p:nvPr/>
        </p:nvSpPr>
        <p:spPr bwMode="auto">
          <a:xfrm>
            <a:off x="6689726" y="1452564"/>
            <a:ext cx="1038225" cy="192722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88" name="Text Box 26">
            <a:extLst>
              <a:ext uri="{FF2B5EF4-FFF2-40B4-BE49-F238E27FC236}">
                <a16:creationId xmlns:a16="http://schemas.microsoft.com/office/drawing/2014/main" id="{775C765A-D228-4126-8FEB-5F7D53AD91A7}"/>
              </a:ext>
            </a:extLst>
          </p:cNvPr>
          <p:cNvSpPr txBox="1">
            <a:spLocks noChangeArrowheads="1"/>
          </p:cNvSpPr>
          <p:nvPr/>
        </p:nvSpPr>
        <p:spPr bwMode="auto">
          <a:xfrm>
            <a:off x="6072188" y="1282701"/>
            <a:ext cx="825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rPr>
              <a:t>223.1.1.1</a:t>
            </a:r>
            <a:endParaRPr lang="en-US" altLang="zh-CN" sz="1200">
              <a:solidFill>
                <a:srgbClr val="0000FF"/>
              </a:solidFill>
              <a:latin typeface="Comic Sans MS" panose="030F0702030302020204" pitchFamily="66" charset="0"/>
            </a:endParaRPr>
          </a:p>
        </p:txBody>
      </p:sp>
      <p:grpSp>
        <p:nvGrpSpPr>
          <p:cNvPr id="89" name="Group 27">
            <a:extLst>
              <a:ext uri="{FF2B5EF4-FFF2-40B4-BE49-F238E27FC236}">
                <a16:creationId xmlns:a16="http://schemas.microsoft.com/office/drawing/2014/main" id="{FA5112C6-5F5E-4DAD-925B-7794433FDC85}"/>
              </a:ext>
            </a:extLst>
          </p:cNvPr>
          <p:cNvGrpSpPr>
            <a:grpSpLocks/>
          </p:cNvGrpSpPr>
          <p:nvPr/>
        </p:nvGrpSpPr>
        <p:grpSpPr bwMode="auto">
          <a:xfrm>
            <a:off x="5338763" y="2243139"/>
            <a:ext cx="920750" cy="276225"/>
            <a:chOff x="3251" y="608"/>
            <a:chExt cx="580" cy="174"/>
          </a:xfrm>
        </p:grpSpPr>
        <p:sp>
          <p:nvSpPr>
            <p:cNvPr id="90" name="Rectangle 28">
              <a:extLst>
                <a:ext uri="{FF2B5EF4-FFF2-40B4-BE49-F238E27FC236}">
                  <a16:creationId xmlns:a16="http://schemas.microsoft.com/office/drawing/2014/main" id="{C7869D10-D9F6-45C6-819D-A0F25E939AE7}"/>
                </a:ext>
              </a:extLst>
            </p:cNvPr>
            <p:cNvSpPr>
              <a:spLocks noChangeArrowheads="1"/>
            </p:cNvSpPr>
            <p:nvPr/>
          </p:nvSpPr>
          <p:spPr bwMode="auto">
            <a:xfrm>
              <a:off x="3306" y="657"/>
              <a:ext cx="525"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200">
                <a:solidFill>
                  <a:srgbClr val="0000FF"/>
                </a:solidFill>
              </a:endParaRPr>
            </a:p>
          </p:txBody>
        </p:sp>
        <p:sp>
          <p:nvSpPr>
            <p:cNvPr id="91" name="Text Box 29">
              <a:extLst>
                <a:ext uri="{FF2B5EF4-FFF2-40B4-BE49-F238E27FC236}">
                  <a16:creationId xmlns:a16="http://schemas.microsoft.com/office/drawing/2014/main" id="{8B596A3F-D100-496F-BC89-FFBF1BA33EB8}"/>
                </a:ext>
              </a:extLst>
            </p:cNvPr>
            <p:cNvSpPr txBox="1">
              <a:spLocks noChangeArrowheads="1"/>
            </p:cNvSpPr>
            <p:nvPr/>
          </p:nvSpPr>
          <p:spPr bwMode="auto">
            <a:xfrm>
              <a:off x="3251" y="608"/>
              <a:ext cx="5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rPr>
                <a:t>223.1.1.2</a:t>
              </a:r>
              <a:endParaRPr lang="en-US" altLang="zh-CN" sz="1200">
                <a:solidFill>
                  <a:srgbClr val="0000FF"/>
                </a:solidFill>
                <a:latin typeface="Comic Sans MS" panose="030F0702030302020204" pitchFamily="66" charset="0"/>
              </a:endParaRPr>
            </a:p>
          </p:txBody>
        </p:sp>
      </p:grpSp>
      <p:sp>
        <p:nvSpPr>
          <p:cNvPr id="92" name="Text Box 30">
            <a:extLst>
              <a:ext uri="{FF2B5EF4-FFF2-40B4-BE49-F238E27FC236}">
                <a16:creationId xmlns:a16="http://schemas.microsoft.com/office/drawing/2014/main" id="{07F6E45D-0EEA-407D-AB1C-28A4A95DB52E}"/>
              </a:ext>
            </a:extLst>
          </p:cNvPr>
          <p:cNvSpPr txBox="1">
            <a:spLocks noChangeArrowheads="1"/>
          </p:cNvSpPr>
          <p:nvPr/>
        </p:nvSpPr>
        <p:spPr bwMode="auto">
          <a:xfrm>
            <a:off x="6176964" y="3238501"/>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rPr>
              <a:t>223.1.1.3</a:t>
            </a:r>
            <a:endParaRPr lang="en-US" altLang="zh-CN" sz="1200">
              <a:solidFill>
                <a:srgbClr val="0000FF"/>
              </a:solidFill>
              <a:latin typeface="Comic Sans MS" panose="030F0702030302020204" pitchFamily="66" charset="0"/>
            </a:endParaRPr>
          </a:p>
        </p:txBody>
      </p:sp>
      <p:sp>
        <p:nvSpPr>
          <p:cNvPr id="93" name="Text Box 31">
            <a:extLst>
              <a:ext uri="{FF2B5EF4-FFF2-40B4-BE49-F238E27FC236}">
                <a16:creationId xmlns:a16="http://schemas.microsoft.com/office/drawing/2014/main" id="{611EC781-9689-42D9-83A8-7FA78D5AB93A}"/>
              </a:ext>
            </a:extLst>
          </p:cNvPr>
          <p:cNvSpPr txBox="1">
            <a:spLocks noChangeArrowheads="1"/>
          </p:cNvSpPr>
          <p:nvPr/>
        </p:nvSpPr>
        <p:spPr bwMode="auto">
          <a:xfrm>
            <a:off x="7277100" y="2368551"/>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rPr>
              <a:t>223.1.1.4</a:t>
            </a:r>
            <a:endParaRPr lang="en-US" altLang="zh-CN" sz="1200">
              <a:solidFill>
                <a:srgbClr val="0000FF"/>
              </a:solidFill>
              <a:latin typeface="Comic Sans MS" panose="030F0702030302020204" pitchFamily="66" charset="0"/>
            </a:endParaRPr>
          </a:p>
        </p:txBody>
      </p:sp>
      <p:sp>
        <p:nvSpPr>
          <p:cNvPr id="94" name="Line 32">
            <a:extLst>
              <a:ext uri="{FF2B5EF4-FFF2-40B4-BE49-F238E27FC236}">
                <a16:creationId xmlns:a16="http://schemas.microsoft.com/office/drawing/2014/main" id="{B95F7CDC-9439-472D-9D0D-D4CC3A3EDD1D}"/>
              </a:ext>
            </a:extLst>
          </p:cNvPr>
          <p:cNvSpPr>
            <a:spLocks noChangeShapeType="1"/>
          </p:cNvSpPr>
          <p:nvPr/>
        </p:nvSpPr>
        <p:spPr bwMode="auto">
          <a:xfrm>
            <a:off x="8378826" y="2668588"/>
            <a:ext cx="1023937"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95" name="Text Box 33">
            <a:extLst>
              <a:ext uri="{FF2B5EF4-FFF2-40B4-BE49-F238E27FC236}">
                <a16:creationId xmlns:a16="http://schemas.microsoft.com/office/drawing/2014/main" id="{D692E3D6-0B2F-4B0E-9643-56B5B2367B75}"/>
              </a:ext>
            </a:extLst>
          </p:cNvPr>
          <p:cNvSpPr txBox="1">
            <a:spLocks noChangeArrowheads="1"/>
          </p:cNvSpPr>
          <p:nvPr/>
        </p:nvSpPr>
        <p:spPr bwMode="auto">
          <a:xfrm>
            <a:off x="8253414" y="2378076"/>
            <a:ext cx="827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dirty="0">
                <a:solidFill>
                  <a:srgbClr val="E45327"/>
                </a:solidFill>
              </a:rPr>
              <a:t>223.1.2.9</a:t>
            </a:r>
            <a:endParaRPr lang="en-US" altLang="zh-CN" sz="1200" dirty="0">
              <a:solidFill>
                <a:srgbClr val="E45327"/>
              </a:solidFill>
              <a:latin typeface="Comic Sans MS" panose="030F0702030302020204" pitchFamily="66" charset="0"/>
            </a:endParaRPr>
          </a:p>
        </p:txBody>
      </p:sp>
      <p:sp>
        <p:nvSpPr>
          <p:cNvPr id="96" name="Line 36">
            <a:extLst>
              <a:ext uri="{FF2B5EF4-FFF2-40B4-BE49-F238E27FC236}">
                <a16:creationId xmlns:a16="http://schemas.microsoft.com/office/drawing/2014/main" id="{0A719D49-BF41-43E4-9AFE-BB0C3AC9E81E}"/>
              </a:ext>
            </a:extLst>
          </p:cNvPr>
          <p:cNvSpPr>
            <a:spLocks noChangeShapeType="1"/>
          </p:cNvSpPr>
          <p:nvPr/>
        </p:nvSpPr>
        <p:spPr bwMode="auto">
          <a:xfrm>
            <a:off x="9414464" y="1984121"/>
            <a:ext cx="248311"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97" name="Line 38">
            <a:extLst>
              <a:ext uri="{FF2B5EF4-FFF2-40B4-BE49-F238E27FC236}">
                <a16:creationId xmlns:a16="http://schemas.microsoft.com/office/drawing/2014/main" id="{B1CCB0FD-AF9E-4DED-AB2C-609EA3052A37}"/>
              </a:ext>
            </a:extLst>
          </p:cNvPr>
          <p:cNvSpPr>
            <a:spLocks noChangeShapeType="1"/>
          </p:cNvSpPr>
          <p:nvPr/>
        </p:nvSpPr>
        <p:spPr bwMode="auto">
          <a:xfrm>
            <a:off x="9402763" y="3249613"/>
            <a:ext cx="234950" cy="635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98" name="Text Box 41">
            <a:extLst>
              <a:ext uri="{FF2B5EF4-FFF2-40B4-BE49-F238E27FC236}">
                <a16:creationId xmlns:a16="http://schemas.microsoft.com/office/drawing/2014/main" id="{AAD3CD1A-608A-456F-8DFF-3EAC39E207E7}"/>
              </a:ext>
            </a:extLst>
          </p:cNvPr>
          <p:cNvSpPr txBox="1">
            <a:spLocks noChangeArrowheads="1"/>
          </p:cNvSpPr>
          <p:nvPr/>
        </p:nvSpPr>
        <p:spPr bwMode="auto">
          <a:xfrm>
            <a:off x="8982075" y="3349626"/>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E45327"/>
                </a:solidFill>
              </a:rPr>
              <a:t>223.1.2.2</a:t>
            </a:r>
            <a:endParaRPr lang="en-US" altLang="zh-CN" sz="1200">
              <a:solidFill>
                <a:srgbClr val="E45327"/>
              </a:solidFill>
              <a:latin typeface="Comic Sans MS" panose="030F0702030302020204" pitchFamily="66" charset="0"/>
            </a:endParaRPr>
          </a:p>
        </p:txBody>
      </p:sp>
      <p:sp>
        <p:nvSpPr>
          <p:cNvPr id="99" name="Text Box 44">
            <a:extLst>
              <a:ext uri="{FF2B5EF4-FFF2-40B4-BE49-F238E27FC236}">
                <a16:creationId xmlns:a16="http://schemas.microsoft.com/office/drawing/2014/main" id="{47C08F49-4F65-4D4D-9D27-DDBAC84338EA}"/>
              </a:ext>
            </a:extLst>
          </p:cNvPr>
          <p:cNvSpPr txBox="1">
            <a:spLocks noChangeArrowheads="1"/>
          </p:cNvSpPr>
          <p:nvPr/>
        </p:nvSpPr>
        <p:spPr bwMode="auto">
          <a:xfrm>
            <a:off x="8774114" y="1743076"/>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E45327"/>
                </a:solidFill>
              </a:rPr>
              <a:t>223.1.2.1</a:t>
            </a:r>
            <a:endParaRPr lang="en-US" altLang="zh-CN" sz="1200">
              <a:solidFill>
                <a:srgbClr val="E45327"/>
              </a:solidFill>
              <a:latin typeface="Comic Sans MS" panose="030F0702030302020204" pitchFamily="66" charset="0"/>
            </a:endParaRPr>
          </a:p>
        </p:txBody>
      </p:sp>
      <p:sp>
        <p:nvSpPr>
          <p:cNvPr id="100" name="Line 45">
            <a:extLst>
              <a:ext uri="{FF2B5EF4-FFF2-40B4-BE49-F238E27FC236}">
                <a16:creationId xmlns:a16="http://schemas.microsoft.com/office/drawing/2014/main" id="{1313760C-9057-496B-9B41-FDCD71D6FD91}"/>
              </a:ext>
            </a:extLst>
          </p:cNvPr>
          <p:cNvSpPr>
            <a:spLocks noChangeShapeType="1"/>
          </p:cNvSpPr>
          <p:nvPr/>
        </p:nvSpPr>
        <p:spPr bwMode="auto">
          <a:xfrm>
            <a:off x="8140700" y="3006725"/>
            <a:ext cx="0" cy="1287018"/>
          </a:xfrm>
          <a:prstGeom prst="line">
            <a:avLst/>
          </a:prstGeom>
          <a:noFill/>
          <a:ln w="19050">
            <a:solidFill>
              <a:srgbClr val="00B05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01" name="Line 47">
            <a:extLst>
              <a:ext uri="{FF2B5EF4-FFF2-40B4-BE49-F238E27FC236}">
                <a16:creationId xmlns:a16="http://schemas.microsoft.com/office/drawing/2014/main" id="{2AFFA2DA-2F2E-458D-893D-411BECF58B33}"/>
              </a:ext>
            </a:extLst>
          </p:cNvPr>
          <p:cNvSpPr>
            <a:spLocks noChangeShapeType="1"/>
          </p:cNvSpPr>
          <p:nvPr/>
        </p:nvSpPr>
        <p:spPr bwMode="auto">
          <a:xfrm flipH="1" flipV="1">
            <a:off x="7527926" y="4279900"/>
            <a:ext cx="0" cy="243332"/>
          </a:xfrm>
          <a:prstGeom prst="line">
            <a:avLst/>
          </a:prstGeom>
          <a:noFill/>
          <a:ln w="19050">
            <a:solidFill>
              <a:srgbClr val="00B05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02" name="Line 48">
            <a:extLst>
              <a:ext uri="{FF2B5EF4-FFF2-40B4-BE49-F238E27FC236}">
                <a16:creationId xmlns:a16="http://schemas.microsoft.com/office/drawing/2014/main" id="{563E6D5D-2AED-41BB-9D30-91C75B7D2891}"/>
              </a:ext>
            </a:extLst>
          </p:cNvPr>
          <p:cNvSpPr>
            <a:spLocks noChangeShapeType="1"/>
          </p:cNvSpPr>
          <p:nvPr/>
        </p:nvSpPr>
        <p:spPr bwMode="auto">
          <a:xfrm flipH="1" flipV="1">
            <a:off x="8704264" y="4284663"/>
            <a:ext cx="0" cy="211138"/>
          </a:xfrm>
          <a:prstGeom prst="line">
            <a:avLst/>
          </a:prstGeom>
          <a:noFill/>
          <a:ln w="19050">
            <a:solidFill>
              <a:srgbClr val="00B05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03" name="Text Box 53">
            <a:extLst>
              <a:ext uri="{FF2B5EF4-FFF2-40B4-BE49-F238E27FC236}">
                <a16:creationId xmlns:a16="http://schemas.microsoft.com/office/drawing/2014/main" id="{658D616A-9ACD-4FA0-BE1D-46F6BBAF8A5A}"/>
              </a:ext>
            </a:extLst>
          </p:cNvPr>
          <p:cNvSpPr txBox="1">
            <a:spLocks noChangeArrowheads="1"/>
          </p:cNvSpPr>
          <p:nvPr/>
        </p:nvSpPr>
        <p:spPr bwMode="auto">
          <a:xfrm>
            <a:off x="8736014" y="4344989"/>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B050"/>
                </a:solidFill>
              </a:rPr>
              <a:t>223.1.3.2</a:t>
            </a:r>
            <a:endParaRPr lang="en-US" altLang="zh-CN" sz="1200">
              <a:solidFill>
                <a:srgbClr val="00B050"/>
              </a:solidFill>
              <a:latin typeface="Comic Sans MS" panose="030F0702030302020204" pitchFamily="66" charset="0"/>
            </a:endParaRPr>
          </a:p>
        </p:txBody>
      </p:sp>
      <p:sp>
        <p:nvSpPr>
          <p:cNvPr id="104" name="Text Box 56">
            <a:extLst>
              <a:ext uri="{FF2B5EF4-FFF2-40B4-BE49-F238E27FC236}">
                <a16:creationId xmlns:a16="http://schemas.microsoft.com/office/drawing/2014/main" id="{8CF84E59-A7DF-4E53-8505-006E4EC3E92B}"/>
              </a:ext>
            </a:extLst>
          </p:cNvPr>
          <p:cNvSpPr txBox="1">
            <a:spLocks noChangeArrowheads="1"/>
          </p:cNvSpPr>
          <p:nvPr/>
        </p:nvSpPr>
        <p:spPr bwMode="auto">
          <a:xfrm>
            <a:off x="7493000" y="4349751"/>
            <a:ext cx="8270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dirty="0">
                <a:solidFill>
                  <a:srgbClr val="00B050"/>
                </a:solidFill>
              </a:rPr>
              <a:t>223.1.3.1</a:t>
            </a:r>
            <a:endParaRPr lang="en-US" altLang="zh-CN" sz="1200" dirty="0">
              <a:solidFill>
                <a:srgbClr val="00B050"/>
              </a:solidFill>
              <a:latin typeface="Comic Sans MS" panose="030F0702030302020204" pitchFamily="66" charset="0"/>
            </a:endParaRPr>
          </a:p>
        </p:txBody>
      </p:sp>
      <p:grpSp>
        <p:nvGrpSpPr>
          <p:cNvPr id="105" name="Group 57">
            <a:extLst>
              <a:ext uri="{FF2B5EF4-FFF2-40B4-BE49-F238E27FC236}">
                <a16:creationId xmlns:a16="http://schemas.microsoft.com/office/drawing/2014/main" id="{6979A2ED-510B-456E-8607-667CFA33CAE3}"/>
              </a:ext>
            </a:extLst>
          </p:cNvPr>
          <p:cNvGrpSpPr>
            <a:grpSpLocks/>
          </p:cNvGrpSpPr>
          <p:nvPr/>
        </p:nvGrpSpPr>
        <p:grpSpPr bwMode="auto">
          <a:xfrm>
            <a:off x="7637464" y="3101976"/>
            <a:ext cx="935037" cy="276225"/>
            <a:chOff x="4532" y="1229"/>
            <a:chExt cx="589" cy="174"/>
          </a:xfrm>
        </p:grpSpPr>
        <p:sp>
          <p:nvSpPr>
            <p:cNvPr id="106" name="Rectangle 58">
              <a:extLst>
                <a:ext uri="{FF2B5EF4-FFF2-40B4-BE49-F238E27FC236}">
                  <a16:creationId xmlns:a16="http://schemas.microsoft.com/office/drawing/2014/main" id="{F4BC1522-BF02-44A1-A01D-7936751BE782}"/>
                </a:ext>
              </a:extLst>
            </p:cNvPr>
            <p:cNvSpPr>
              <a:spLocks noChangeArrowheads="1"/>
            </p:cNvSpPr>
            <p:nvPr/>
          </p:nvSpPr>
          <p:spPr bwMode="auto">
            <a:xfrm>
              <a:off x="4587" y="1284"/>
              <a:ext cx="534"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200">
                <a:solidFill>
                  <a:srgbClr val="00B050"/>
                </a:solidFill>
              </a:endParaRPr>
            </a:p>
          </p:txBody>
        </p:sp>
        <p:sp>
          <p:nvSpPr>
            <p:cNvPr id="107" name="Text Box 59">
              <a:extLst>
                <a:ext uri="{FF2B5EF4-FFF2-40B4-BE49-F238E27FC236}">
                  <a16:creationId xmlns:a16="http://schemas.microsoft.com/office/drawing/2014/main" id="{8633CDC5-4EC1-4FE9-B5D1-DAA13527A9D9}"/>
                </a:ext>
              </a:extLst>
            </p:cNvPr>
            <p:cNvSpPr txBox="1">
              <a:spLocks noChangeArrowheads="1"/>
            </p:cNvSpPr>
            <p:nvPr/>
          </p:nvSpPr>
          <p:spPr bwMode="auto">
            <a:xfrm>
              <a:off x="4532" y="1229"/>
              <a:ext cx="5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B050"/>
                  </a:solidFill>
                </a:rPr>
                <a:t>223.1.3.27</a:t>
              </a:r>
              <a:endParaRPr lang="en-US" altLang="zh-CN" sz="1200">
                <a:solidFill>
                  <a:srgbClr val="00B050"/>
                </a:solidFill>
                <a:latin typeface="Comic Sans MS" panose="030F0702030302020204" pitchFamily="66" charset="0"/>
              </a:endParaRPr>
            </a:p>
          </p:txBody>
        </p:sp>
      </p:grpSp>
      <p:grpSp>
        <p:nvGrpSpPr>
          <p:cNvPr id="108" name="Group 73">
            <a:extLst>
              <a:ext uri="{FF2B5EF4-FFF2-40B4-BE49-F238E27FC236}">
                <a16:creationId xmlns:a16="http://schemas.microsoft.com/office/drawing/2014/main" id="{A35B1597-4AFB-4C53-946C-C09FD89D4A68}"/>
              </a:ext>
            </a:extLst>
          </p:cNvPr>
          <p:cNvGrpSpPr>
            <a:grpSpLocks/>
          </p:cNvGrpSpPr>
          <p:nvPr/>
        </p:nvGrpSpPr>
        <p:grpSpPr bwMode="auto">
          <a:xfrm>
            <a:off x="5897563" y="1528763"/>
            <a:ext cx="641350" cy="558800"/>
            <a:chOff x="-44" y="1473"/>
            <a:chExt cx="981" cy="1105"/>
          </a:xfrm>
        </p:grpSpPr>
        <p:pic>
          <p:nvPicPr>
            <p:cNvPr id="109" name="Picture 74" descr="desktop_computer_stylized_medium">
              <a:extLst>
                <a:ext uri="{FF2B5EF4-FFF2-40B4-BE49-F238E27FC236}">
                  <a16:creationId xmlns:a16="http://schemas.microsoft.com/office/drawing/2014/main" id="{6C151692-CE42-46D0-8B10-C672437DA8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Freeform 75">
              <a:extLst>
                <a:ext uri="{FF2B5EF4-FFF2-40B4-BE49-F238E27FC236}">
                  <a16:creationId xmlns:a16="http://schemas.microsoft.com/office/drawing/2014/main" id="{E4A36161-E010-4D60-929D-4408BC264E6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111" name="Group 80">
            <a:extLst>
              <a:ext uri="{FF2B5EF4-FFF2-40B4-BE49-F238E27FC236}">
                <a16:creationId xmlns:a16="http://schemas.microsoft.com/office/drawing/2014/main" id="{7DF82390-90FD-469C-B2E4-079DE47CC6B7}"/>
              </a:ext>
            </a:extLst>
          </p:cNvPr>
          <p:cNvGrpSpPr>
            <a:grpSpLocks/>
          </p:cNvGrpSpPr>
          <p:nvPr/>
        </p:nvGrpSpPr>
        <p:grpSpPr bwMode="auto">
          <a:xfrm>
            <a:off x="5892800" y="2127250"/>
            <a:ext cx="641350" cy="558800"/>
            <a:chOff x="-44" y="1473"/>
            <a:chExt cx="981" cy="1105"/>
          </a:xfrm>
        </p:grpSpPr>
        <p:pic>
          <p:nvPicPr>
            <p:cNvPr id="112" name="Picture 81" descr="desktop_computer_stylized_medium">
              <a:extLst>
                <a:ext uri="{FF2B5EF4-FFF2-40B4-BE49-F238E27FC236}">
                  <a16:creationId xmlns:a16="http://schemas.microsoft.com/office/drawing/2014/main" id="{2AE026CC-D413-48AD-A5B3-16A9AACADB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Freeform 82">
              <a:extLst>
                <a:ext uri="{FF2B5EF4-FFF2-40B4-BE49-F238E27FC236}">
                  <a16:creationId xmlns:a16="http://schemas.microsoft.com/office/drawing/2014/main" id="{837C8355-66A8-4F53-B794-10AAD4BED69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114" name="Group 83">
            <a:extLst>
              <a:ext uri="{FF2B5EF4-FFF2-40B4-BE49-F238E27FC236}">
                <a16:creationId xmlns:a16="http://schemas.microsoft.com/office/drawing/2014/main" id="{CCD5213C-397C-4E5C-84C8-8625C7EC3ADB}"/>
              </a:ext>
            </a:extLst>
          </p:cNvPr>
          <p:cNvGrpSpPr>
            <a:grpSpLocks/>
          </p:cNvGrpSpPr>
          <p:nvPr/>
        </p:nvGrpSpPr>
        <p:grpSpPr bwMode="auto">
          <a:xfrm>
            <a:off x="5921375" y="2736850"/>
            <a:ext cx="641350" cy="558800"/>
            <a:chOff x="-44" y="1473"/>
            <a:chExt cx="981" cy="1105"/>
          </a:xfrm>
        </p:grpSpPr>
        <p:pic>
          <p:nvPicPr>
            <p:cNvPr id="115" name="Picture 84" descr="desktop_computer_stylized_medium">
              <a:extLst>
                <a:ext uri="{FF2B5EF4-FFF2-40B4-BE49-F238E27FC236}">
                  <a16:creationId xmlns:a16="http://schemas.microsoft.com/office/drawing/2014/main" id="{94A59E48-9F9A-43F1-95BC-4CA81A7036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Freeform 85">
              <a:extLst>
                <a:ext uri="{FF2B5EF4-FFF2-40B4-BE49-F238E27FC236}">
                  <a16:creationId xmlns:a16="http://schemas.microsoft.com/office/drawing/2014/main" id="{2715F0EF-8C51-489C-A2F3-2322E9EC897B}"/>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117" name="Group 87">
            <a:extLst>
              <a:ext uri="{FF2B5EF4-FFF2-40B4-BE49-F238E27FC236}">
                <a16:creationId xmlns:a16="http://schemas.microsoft.com/office/drawing/2014/main" id="{864A9BA4-8154-4DB3-A343-ED58717A9BB1}"/>
              </a:ext>
            </a:extLst>
          </p:cNvPr>
          <p:cNvGrpSpPr>
            <a:grpSpLocks/>
          </p:cNvGrpSpPr>
          <p:nvPr/>
        </p:nvGrpSpPr>
        <p:grpSpPr bwMode="auto">
          <a:xfrm flipH="1">
            <a:off x="9580563" y="1685925"/>
            <a:ext cx="641350" cy="558800"/>
            <a:chOff x="-44" y="1473"/>
            <a:chExt cx="981" cy="1105"/>
          </a:xfrm>
        </p:grpSpPr>
        <p:pic>
          <p:nvPicPr>
            <p:cNvPr id="118" name="Picture 88" descr="desktop_computer_stylized_medium">
              <a:extLst>
                <a:ext uri="{FF2B5EF4-FFF2-40B4-BE49-F238E27FC236}">
                  <a16:creationId xmlns:a16="http://schemas.microsoft.com/office/drawing/2014/main" id="{56EA82D0-C742-47F5-9092-F20C5AFB24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Freeform 89">
              <a:extLst>
                <a:ext uri="{FF2B5EF4-FFF2-40B4-BE49-F238E27FC236}">
                  <a16:creationId xmlns:a16="http://schemas.microsoft.com/office/drawing/2014/main" id="{DACEFF1A-4549-4639-97CC-7E7127B76E4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120" name="Group 90">
            <a:extLst>
              <a:ext uri="{FF2B5EF4-FFF2-40B4-BE49-F238E27FC236}">
                <a16:creationId xmlns:a16="http://schemas.microsoft.com/office/drawing/2014/main" id="{8DA16233-DB60-42E8-9024-98977EF9594B}"/>
              </a:ext>
            </a:extLst>
          </p:cNvPr>
          <p:cNvGrpSpPr>
            <a:grpSpLocks/>
          </p:cNvGrpSpPr>
          <p:nvPr/>
        </p:nvGrpSpPr>
        <p:grpSpPr bwMode="auto">
          <a:xfrm flipH="1">
            <a:off x="9594850" y="2965450"/>
            <a:ext cx="641350" cy="558800"/>
            <a:chOff x="-44" y="1473"/>
            <a:chExt cx="981" cy="1105"/>
          </a:xfrm>
        </p:grpSpPr>
        <p:pic>
          <p:nvPicPr>
            <p:cNvPr id="121" name="Picture 91" descr="desktop_computer_stylized_medium">
              <a:extLst>
                <a:ext uri="{FF2B5EF4-FFF2-40B4-BE49-F238E27FC236}">
                  <a16:creationId xmlns:a16="http://schemas.microsoft.com/office/drawing/2014/main" id="{95D01BFF-063E-42B8-8D50-FCA8EA7B9E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Freeform 92">
              <a:extLst>
                <a:ext uri="{FF2B5EF4-FFF2-40B4-BE49-F238E27FC236}">
                  <a16:creationId xmlns:a16="http://schemas.microsoft.com/office/drawing/2014/main" id="{98121536-C5BE-4215-BFC7-521EB9505AC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123" name="Group 93">
            <a:extLst>
              <a:ext uri="{FF2B5EF4-FFF2-40B4-BE49-F238E27FC236}">
                <a16:creationId xmlns:a16="http://schemas.microsoft.com/office/drawing/2014/main" id="{0B54D7BB-A02E-4F62-BC19-666ECA4CEF8A}"/>
              </a:ext>
            </a:extLst>
          </p:cNvPr>
          <p:cNvGrpSpPr>
            <a:grpSpLocks/>
          </p:cNvGrpSpPr>
          <p:nvPr/>
        </p:nvGrpSpPr>
        <p:grpSpPr bwMode="auto">
          <a:xfrm flipH="1">
            <a:off x="8496300" y="4489450"/>
            <a:ext cx="641350" cy="558800"/>
            <a:chOff x="-44" y="1473"/>
            <a:chExt cx="981" cy="1105"/>
          </a:xfrm>
        </p:grpSpPr>
        <p:pic>
          <p:nvPicPr>
            <p:cNvPr id="124" name="Picture 94" descr="desktop_computer_stylized_medium">
              <a:extLst>
                <a:ext uri="{FF2B5EF4-FFF2-40B4-BE49-F238E27FC236}">
                  <a16:creationId xmlns:a16="http://schemas.microsoft.com/office/drawing/2014/main" id="{09036743-BC13-41F2-B0D9-C4613B8B6D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Freeform 95">
              <a:extLst>
                <a:ext uri="{FF2B5EF4-FFF2-40B4-BE49-F238E27FC236}">
                  <a16:creationId xmlns:a16="http://schemas.microsoft.com/office/drawing/2014/main" id="{08ABFAB0-7C9D-4525-8886-94C14FD7A08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126" name="Group 96">
            <a:extLst>
              <a:ext uri="{FF2B5EF4-FFF2-40B4-BE49-F238E27FC236}">
                <a16:creationId xmlns:a16="http://schemas.microsoft.com/office/drawing/2014/main" id="{CAFD7EC6-7F1E-4E6C-96CA-90450B61BB27}"/>
              </a:ext>
            </a:extLst>
          </p:cNvPr>
          <p:cNvGrpSpPr>
            <a:grpSpLocks/>
          </p:cNvGrpSpPr>
          <p:nvPr/>
        </p:nvGrpSpPr>
        <p:grpSpPr bwMode="auto">
          <a:xfrm flipH="1">
            <a:off x="7332663" y="4530725"/>
            <a:ext cx="641350" cy="558800"/>
            <a:chOff x="-44" y="1473"/>
            <a:chExt cx="981" cy="1105"/>
          </a:xfrm>
        </p:grpSpPr>
        <p:pic>
          <p:nvPicPr>
            <p:cNvPr id="127" name="Picture 97" descr="desktop_computer_stylized_medium">
              <a:extLst>
                <a:ext uri="{FF2B5EF4-FFF2-40B4-BE49-F238E27FC236}">
                  <a16:creationId xmlns:a16="http://schemas.microsoft.com/office/drawing/2014/main" id="{0EDFC6A1-EE62-4565-BAD0-08FC9E9C86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 name="Freeform 98">
              <a:extLst>
                <a:ext uri="{FF2B5EF4-FFF2-40B4-BE49-F238E27FC236}">
                  <a16:creationId xmlns:a16="http://schemas.microsoft.com/office/drawing/2014/main" id="{831AD6F8-6595-41FC-9ABB-34276F98DFFB}"/>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129" name="Group 99">
            <a:extLst>
              <a:ext uri="{FF2B5EF4-FFF2-40B4-BE49-F238E27FC236}">
                <a16:creationId xmlns:a16="http://schemas.microsoft.com/office/drawing/2014/main" id="{1993C6ED-C3E9-4956-972A-0554314DDFAF}"/>
              </a:ext>
            </a:extLst>
          </p:cNvPr>
          <p:cNvGrpSpPr>
            <a:grpSpLocks/>
          </p:cNvGrpSpPr>
          <p:nvPr/>
        </p:nvGrpSpPr>
        <p:grpSpPr bwMode="auto">
          <a:xfrm>
            <a:off x="7761288" y="2624138"/>
            <a:ext cx="698500" cy="355600"/>
            <a:chOff x="4396" y="1245"/>
            <a:chExt cx="672" cy="248"/>
          </a:xfrm>
        </p:grpSpPr>
        <p:sp>
          <p:nvSpPr>
            <p:cNvPr id="130" name="Oval 407">
              <a:extLst>
                <a:ext uri="{FF2B5EF4-FFF2-40B4-BE49-F238E27FC236}">
                  <a16:creationId xmlns:a16="http://schemas.microsoft.com/office/drawing/2014/main" id="{A63D0E5A-5A2A-43B9-8C88-1F09CF21951D}"/>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200">
                <a:solidFill>
                  <a:srgbClr val="0000FF"/>
                </a:solidFill>
                <a:latin typeface="Times New Roman" panose="02020603050405020304" pitchFamily="18" charset="0"/>
                <a:cs typeface="Arial" panose="020B0604020202020204" pitchFamily="34" charset="0"/>
              </a:endParaRPr>
            </a:p>
          </p:txBody>
        </p:sp>
        <p:sp>
          <p:nvSpPr>
            <p:cNvPr id="131" name="Rectangle 410">
              <a:extLst>
                <a:ext uri="{FF2B5EF4-FFF2-40B4-BE49-F238E27FC236}">
                  <a16:creationId xmlns:a16="http://schemas.microsoft.com/office/drawing/2014/main" id="{7CDC5F87-C735-4EA6-ADC2-84DAE63EFEB0}"/>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200">
                <a:solidFill>
                  <a:srgbClr val="0000FF"/>
                </a:solidFill>
                <a:latin typeface="Times New Roman" panose="02020603050405020304" pitchFamily="18" charset="0"/>
                <a:cs typeface="Arial" panose="020B0604020202020204" pitchFamily="34" charset="0"/>
              </a:endParaRPr>
            </a:p>
          </p:txBody>
        </p:sp>
        <p:sp>
          <p:nvSpPr>
            <p:cNvPr id="132" name="Oval 411">
              <a:extLst>
                <a:ext uri="{FF2B5EF4-FFF2-40B4-BE49-F238E27FC236}">
                  <a16:creationId xmlns:a16="http://schemas.microsoft.com/office/drawing/2014/main" id="{4A2CAC47-5E9E-4126-A4B2-4B1B16B8F621}"/>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200">
                <a:solidFill>
                  <a:srgbClr val="0000FF"/>
                </a:solidFill>
                <a:latin typeface="Times New Roman" panose="02020603050405020304" pitchFamily="18" charset="0"/>
                <a:cs typeface="Arial" panose="020B0604020202020204" pitchFamily="34" charset="0"/>
              </a:endParaRPr>
            </a:p>
          </p:txBody>
        </p:sp>
        <p:grpSp>
          <p:nvGrpSpPr>
            <p:cNvPr id="133" name="Group 103">
              <a:extLst>
                <a:ext uri="{FF2B5EF4-FFF2-40B4-BE49-F238E27FC236}">
                  <a16:creationId xmlns:a16="http://schemas.microsoft.com/office/drawing/2014/main" id="{107F4AFD-4F99-42C7-93FC-0040CACB9EF3}"/>
                </a:ext>
              </a:extLst>
            </p:cNvPr>
            <p:cNvGrpSpPr>
              <a:grpSpLocks/>
            </p:cNvGrpSpPr>
            <p:nvPr/>
          </p:nvGrpSpPr>
          <p:grpSpPr bwMode="auto">
            <a:xfrm>
              <a:off x="4530" y="1287"/>
              <a:ext cx="377" cy="75"/>
              <a:chOff x="2468" y="1332"/>
              <a:chExt cx="310" cy="60"/>
            </a:xfrm>
          </p:grpSpPr>
          <p:sp>
            <p:nvSpPr>
              <p:cNvPr id="136" name="Freeform 104">
                <a:extLst>
                  <a:ext uri="{FF2B5EF4-FFF2-40B4-BE49-F238E27FC236}">
                    <a16:creationId xmlns:a16="http://schemas.microsoft.com/office/drawing/2014/main" id="{67E7A07A-5597-4A37-A485-690AFC0FE6D8}"/>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sp>
            <p:nvSpPr>
              <p:cNvPr id="137" name="Freeform 105">
                <a:extLst>
                  <a:ext uri="{FF2B5EF4-FFF2-40B4-BE49-F238E27FC236}">
                    <a16:creationId xmlns:a16="http://schemas.microsoft.com/office/drawing/2014/main" id="{8FED91C7-3AA7-42D6-A94D-9425E18BA3D1}"/>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grpSp>
        <p:sp>
          <p:nvSpPr>
            <p:cNvPr id="134" name="Line 106">
              <a:extLst>
                <a:ext uri="{FF2B5EF4-FFF2-40B4-BE49-F238E27FC236}">
                  <a16:creationId xmlns:a16="http://schemas.microsoft.com/office/drawing/2014/main" id="{A30AE598-A83C-4F62-935F-D6108195B30C}"/>
                </a:ext>
              </a:extLst>
            </p:cNvPr>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35" name="Line 107">
              <a:extLst>
                <a:ext uri="{FF2B5EF4-FFF2-40B4-BE49-F238E27FC236}">
                  <a16:creationId xmlns:a16="http://schemas.microsoft.com/office/drawing/2014/main" id="{2F06248C-BB44-4809-8010-81C739A603FA}"/>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grpSp>
      <p:sp>
        <p:nvSpPr>
          <p:cNvPr id="138" name="Line 5">
            <a:extLst>
              <a:ext uri="{FF2B5EF4-FFF2-40B4-BE49-F238E27FC236}">
                <a16:creationId xmlns:a16="http://schemas.microsoft.com/office/drawing/2014/main" id="{71D5800C-0DAF-48EC-A263-A41602FC132A}"/>
              </a:ext>
            </a:extLst>
          </p:cNvPr>
          <p:cNvSpPr>
            <a:spLocks noChangeShapeType="1"/>
          </p:cNvSpPr>
          <p:nvPr/>
        </p:nvSpPr>
        <p:spPr bwMode="auto">
          <a:xfrm>
            <a:off x="6503989" y="1816100"/>
            <a:ext cx="474888"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39" name="Line 7">
            <a:extLst>
              <a:ext uri="{FF2B5EF4-FFF2-40B4-BE49-F238E27FC236}">
                <a16:creationId xmlns:a16="http://schemas.microsoft.com/office/drawing/2014/main" id="{3B8E48AE-E98E-4625-B0F8-9242E37C31DE}"/>
              </a:ext>
            </a:extLst>
          </p:cNvPr>
          <p:cNvSpPr>
            <a:spLocks noChangeShapeType="1"/>
          </p:cNvSpPr>
          <p:nvPr/>
        </p:nvSpPr>
        <p:spPr bwMode="auto">
          <a:xfrm flipV="1">
            <a:off x="6538913" y="2559050"/>
            <a:ext cx="439964"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40" name="Line 8">
            <a:extLst>
              <a:ext uri="{FF2B5EF4-FFF2-40B4-BE49-F238E27FC236}">
                <a16:creationId xmlns:a16="http://schemas.microsoft.com/office/drawing/2014/main" id="{F34A005C-2A6B-403F-90DE-61D395B40C7A}"/>
              </a:ext>
            </a:extLst>
          </p:cNvPr>
          <p:cNvSpPr>
            <a:spLocks noChangeShapeType="1"/>
          </p:cNvSpPr>
          <p:nvPr/>
        </p:nvSpPr>
        <p:spPr bwMode="auto">
          <a:xfrm>
            <a:off x="6550026" y="3087688"/>
            <a:ext cx="422275" cy="4762"/>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41" name="Line 11">
            <a:extLst>
              <a:ext uri="{FF2B5EF4-FFF2-40B4-BE49-F238E27FC236}">
                <a16:creationId xmlns:a16="http://schemas.microsoft.com/office/drawing/2014/main" id="{C6B684D9-A269-4F4C-BA80-CD5BA481C963}"/>
              </a:ext>
            </a:extLst>
          </p:cNvPr>
          <p:cNvSpPr>
            <a:spLocks noChangeShapeType="1"/>
          </p:cNvSpPr>
          <p:nvPr/>
        </p:nvSpPr>
        <p:spPr bwMode="auto">
          <a:xfrm>
            <a:off x="6978877" y="2665413"/>
            <a:ext cx="887187"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42" name="Line 8">
            <a:extLst>
              <a:ext uri="{FF2B5EF4-FFF2-40B4-BE49-F238E27FC236}">
                <a16:creationId xmlns:a16="http://schemas.microsoft.com/office/drawing/2014/main" id="{66EB22B3-720F-4172-A3BD-23C8800854E9}"/>
              </a:ext>
            </a:extLst>
          </p:cNvPr>
          <p:cNvSpPr>
            <a:spLocks noChangeShapeType="1"/>
          </p:cNvSpPr>
          <p:nvPr/>
        </p:nvSpPr>
        <p:spPr bwMode="auto">
          <a:xfrm flipV="1">
            <a:off x="6972300" y="1816100"/>
            <a:ext cx="6577" cy="1285875"/>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43" name="Line 38">
            <a:extLst>
              <a:ext uri="{FF2B5EF4-FFF2-40B4-BE49-F238E27FC236}">
                <a16:creationId xmlns:a16="http://schemas.microsoft.com/office/drawing/2014/main" id="{DEA738F8-79D4-4177-9D3D-5965B1633432}"/>
              </a:ext>
            </a:extLst>
          </p:cNvPr>
          <p:cNvSpPr>
            <a:spLocks noChangeShapeType="1"/>
          </p:cNvSpPr>
          <p:nvPr/>
        </p:nvSpPr>
        <p:spPr bwMode="auto">
          <a:xfrm flipH="1">
            <a:off x="9391649" y="1978025"/>
            <a:ext cx="19741" cy="1277938"/>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44" name="Line 48">
            <a:extLst>
              <a:ext uri="{FF2B5EF4-FFF2-40B4-BE49-F238E27FC236}">
                <a16:creationId xmlns:a16="http://schemas.microsoft.com/office/drawing/2014/main" id="{BD969A28-2D8A-4A4D-B5B5-4D7C2E9537BB}"/>
              </a:ext>
            </a:extLst>
          </p:cNvPr>
          <p:cNvSpPr>
            <a:spLocks noChangeShapeType="1"/>
          </p:cNvSpPr>
          <p:nvPr/>
        </p:nvSpPr>
        <p:spPr bwMode="auto">
          <a:xfrm>
            <a:off x="7527926" y="4289426"/>
            <a:ext cx="1176338" cy="4317"/>
          </a:xfrm>
          <a:prstGeom prst="line">
            <a:avLst/>
          </a:prstGeom>
          <a:noFill/>
          <a:ln w="19050">
            <a:solidFill>
              <a:srgbClr val="00B05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2" name="矩形 11">
            <a:extLst>
              <a:ext uri="{FF2B5EF4-FFF2-40B4-BE49-F238E27FC236}">
                <a16:creationId xmlns:a16="http://schemas.microsoft.com/office/drawing/2014/main" id="{1E550C83-F2CE-4F58-8195-47EADED9B32A}"/>
              </a:ext>
            </a:extLst>
          </p:cNvPr>
          <p:cNvSpPr/>
          <p:nvPr/>
        </p:nvSpPr>
        <p:spPr>
          <a:xfrm>
            <a:off x="7066888" y="1742045"/>
            <a:ext cx="646331" cy="369332"/>
          </a:xfrm>
          <a:prstGeom prst="rect">
            <a:avLst/>
          </a:prstGeom>
        </p:spPr>
        <p:txBody>
          <a:bodyPr wrap="none">
            <a:spAutoFit/>
          </a:bodyPr>
          <a:lstStyle/>
          <a:p>
            <a:r>
              <a:rPr lang="zh-CN" altLang="en-US" dirty="0">
                <a:solidFill>
                  <a:srgbClr val="0000FF"/>
                </a:solidFill>
              </a:rPr>
              <a:t>子网</a:t>
            </a:r>
          </a:p>
        </p:txBody>
      </p:sp>
      <p:sp>
        <p:nvSpPr>
          <p:cNvPr id="146" name="矩形 145">
            <a:extLst>
              <a:ext uri="{FF2B5EF4-FFF2-40B4-BE49-F238E27FC236}">
                <a16:creationId xmlns:a16="http://schemas.microsoft.com/office/drawing/2014/main" id="{B63A2DCC-08E4-443B-BAAE-DB3060A14FAD}"/>
              </a:ext>
            </a:extLst>
          </p:cNvPr>
          <p:cNvSpPr/>
          <p:nvPr/>
        </p:nvSpPr>
        <p:spPr>
          <a:xfrm>
            <a:off x="8777971" y="2046566"/>
            <a:ext cx="646331" cy="369332"/>
          </a:xfrm>
          <a:prstGeom prst="rect">
            <a:avLst/>
          </a:prstGeom>
        </p:spPr>
        <p:txBody>
          <a:bodyPr wrap="none">
            <a:spAutoFit/>
          </a:bodyPr>
          <a:lstStyle/>
          <a:p>
            <a:r>
              <a:rPr lang="zh-CN" altLang="en-US" dirty="0">
                <a:solidFill>
                  <a:srgbClr val="FF6600"/>
                </a:solidFill>
              </a:rPr>
              <a:t>子网</a:t>
            </a:r>
          </a:p>
        </p:txBody>
      </p:sp>
      <p:sp>
        <p:nvSpPr>
          <p:cNvPr id="147" name="矩形 146">
            <a:extLst>
              <a:ext uri="{FF2B5EF4-FFF2-40B4-BE49-F238E27FC236}">
                <a16:creationId xmlns:a16="http://schemas.microsoft.com/office/drawing/2014/main" id="{8E42FF2B-B796-4538-8CE1-49060B31774D}"/>
              </a:ext>
            </a:extLst>
          </p:cNvPr>
          <p:cNvSpPr/>
          <p:nvPr/>
        </p:nvSpPr>
        <p:spPr>
          <a:xfrm>
            <a:off x="8117646" y="3767332"/>
            <a:ext cx="646331" cy="369332"/>
          </a:xfrm>
          <a:prstGeom prst="rect">
            <a:avLst/>
          </a:prstGeom>
        </p:spPr>
        <p:txBody>
          <a:bodyPr wrap="none">
            <a:spAutoFit/>
          </a:bodyPr>
          <a:lstStyle/>
          <a:p>
            <a:r>
              <a:rPr lang="zh-CN" altLang="en-US" dirty="0">
                <a:solidFill>
                  <a:srgbClr val="00B050"/>
                </a:solidFill>
              </a:rPr>
              <a:t>子网</a:t>
            </a:r>
          </a:p>
        </p:txBody>
      </p:sp>
    </p:spTree>
    <p:extLst>
      <p:ext uri="{BB962C8B-B14F-4D97-AF65-F5344CB8AC3E}">
        <p14:creationId xmlns:p14="http://schemas.microsoft.com/office/powerpoint/2010/main" val="18133182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Freeform 140"/>
          <p:cNvSpPr>
            <a:spLocks/>
          </p:cNvSpPr>
          <p:nvPr/>
        </p:nvSpPr>
        <p:spPr bwMode="auto">
          <a:xfrm rot="16200000">
            <a:off x="7727157" y="3196432"/>
            <a:ext cx="846137"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81922" name="Freeform 140"/>
          <p:cNvSpPr>
            <a:spLocks/>
          </p:cNvSpPr>
          <p:nvPr/>
        </p:nvSpPr>
        <p:spPr bwMode="auto">
          <a:xfrm rot="10800000">
            <a:off x="8724900" y="1870075"/>
            <a:ext cx="846138"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81923" name="Freeform 140"/>
          <p:cNvSpPr>
            <a:spLocks/>
          </p:cNvSpPr>
          <p:nvPr/>
        </p:nvSpPr>
        <p:spPr bwMode="auto">
          <a:xfrm>
            <a:off x="6689726" y="1452564"/>
            <a:ext cx="1038225" cy="192722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81925" name="Rectangle 3"/>
          <p:cNvSpPr>
            <a:spLocks noGrp="1" noChangeArrowheads="1"/>
          </p:cNvSpPr>
          <p:nvPr>
            <p:ph type="body" sz="half" idx="1"/>
          </p:nvPr>
        </p:nvSpPr>
        <p:spPr>
          <a:xfrm>
            <a:off x="2000250" y="1444626"/>
            <a:ext cx="3695700" cy="1681163"/>
          </a:xfrm>
        </p:spPr>
        <p:txBody>
          <a:bodyPr>
            <a:normAutofit/>
          </a:bodyPr>
          <a:lstStyle/>
          <a:p>
            <a:pPr marL="0" indent="0">
              <a:buNone/>
            </a:pPr>
            <a:r>
              <a:rPr lang="en-US" altLang="zh-CN" dirty="0">
                <a:solidFill>
                  <a:srgbClr val="CC0000"/>
                </a:solidFill>
                <a:cs typeface="ＭＳ Ｐゴシック" panose="020B0600070205080204" pitchFamily="34" charset="-128"/>
              </a:rPr>
              <a:t>Q: </a:t>
            </a:r>
            <a:r>
              <a:rPr lang="zh-CN" altLang="en-US" dirty="0">
                <a:solidFill>
                  <a:srgbClr val="CC0000"/>
                </a:solidFill>
                <a:cs typeface="ＭＳ Ｐゴシック" panose="020B0600070205080204" pitchFamily="34" charset="-128"/>
              </a:rPr>
              <a:t>实际中接口是如何连接的？</a:t>
            </a:r>
            <a:endParaRPr lang="en-US" altLang="zh-CN" dirty="0">
              <a:solidFill>
                <a:srgbClr val="CC0000"/>
              </a:solidFill>
              <a:cs typeface="ＭＳ Ｐゴシック" panose="020B0600070205080204" pitchFamily="34" charset="-128"/>
            </a:endParaRPr>
          </a:p>
          <a:p>
            <a:pPr marL="0" indent="0">
              <a:buNone/>
            </a:pPr>
            <a:r>
              <a:rPr lang="en-US" altLang="zh-CN" dirty="0">
                <a:solidFill>
                  <a:srgbClr val="CC0000"/>
                </a:solidFill>
                <a:cs typeface="ＭＳ Ｐゴシック" panose="020B0600070205080204" pitchFamily="34" charset="-128"/>
              </a:rPr>
              <a:t>A:</a:t>
            </a:r>
            <a:r>
              <a:rPr lang="en-US" altLang="zh-CN" dirty="0">
                <a:cs typeface="ＭＳ Ｐゴシック" panose="020B0600070205080204" pitchFamily="34" charset="-128"/>
              </a:rPr>
              <a:t> </a:t>
            </a:r>
            <a:r>
              <a:rPr lang="zh-CN" altLang="en-US" dirty="0">
                <a:cs typeface="ＭＳ Ｐゴシック" panose="020B0600070205080204" pitchFamily="34" charset="-128"/>
              </a:rPr>
              <a:t>将在第 </a:t>
            </a:r>
            <a:r>
              <a:rPr lang="en-US" altLang="zh-CN" dirty="0">
                <a:cs typeface="ＭＳ Ｐゴシック" panose="020B0600070205080204" pitchFamily="34" charset="-128"/>
              </a:rPr>
              <a:t>6 </a:t>
            </a:r>
            <a:r>
              <a:rPr lang="zh-CN" altLang="en-US" dirty="0">
                <a:cs typeface="ＭＳ Ｐゴシック" panose="020B0600070205080204" pitchFamily="34" charset="-128"/>
              </a:rPr>
              <a:t>章中讨论</a:t>
            </a:r>
            <a:endParaRPr lang="en-US" altLang="zh-CN" dirty="0">
              <a:cs typeface="ＭＳ Ｐゴシック" panose="020B0600070205080204" pitchFamily="34" charset="-128"/>
            </a:endParaRPr>
          </a:p>
        </p:txBody>
      </p:sp>
      <p:sp>
        <p:nvSpPr>
          <p:cNvPr id="81926" name="Line 5"/>
          <p:cNvSpPr>
            <a:spLocks noChangeShapeType="1"/>
          </p:cNvSpPr>
          <p:nvPr/>
        </p:nvSpPr>
        <p:spPr bwMode="auto">
          <a:xfrm>
            <a:off x="6503989" y="1816100"/>
            <a:ext cx="39052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1927" name="Line 7"/>
          <p:cNvSpPr>
            <a:spLocks noChangeShapeType="1"/>
          </p:cNvSpPr>
          <p:nvPr/>
        </p:nvSpPr>
        <p:spPr bwMode="auto">
          <a:xfrm flipV="1">
            <a:off x="6538913" y="2555876"/>
            <a:ext cx="277812"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1928" name="Line 8"/>
          <p:cNvSpPr>
            <a:spLocks noChangeShapeType="1"/>
          </p:cNvSpPr>
          <p:nvPr/>
        </p:nvSpPr>
        <p:spPr bwMode="auto">
          <a:xfrm>
            <a:off x="6550026" y="3087688"/>
            <a:ext cx="42227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1929" name="Line 11"/>
          <p:cNvSpPr>
            <a:spLocks noChangeShapeType="1"/>
          </p:cNvSpPr>
          <p:nvPr/>
        </p:nvSpPr>
        <p:spPr bwMode="auto">
          <a:xfrm>
            <a:off x="7304089" y="2663825"/>
            <a:ext cx="561975"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1930" name="Text Box 26"/>
          <p:cNvSpPr txBox="1">
            <a:spLocks noChangeArrowheads="1"/>
          </p:cNvSpPr>
          <p:nvPr/>
        </p:nvSpPr>
        <p:spPr bwMode="auto">
          <a:xfrm>
            <a:off x="6072188" y="1282701"/>
            <a:ext cx="825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rPr>
              <a:t>223.1.1.1</a:t>
            </a:r>
            <a:endParaRPr lang="en-US" altLang="zh-CN" sz="1200">
              <a:solidFill>
                <a:srgbClr val="0000FF"/>
              </a:solidFill>
              <a:latin typeface="Comic Sans MS" panose="030F0702030302020204" pitchFamily="66" charset="0"/>
            </a:endParaRPr>
          </a:p>
        </p:txBody>
      </p:sp>
      <p:grpSp>
        <p:nvGrpSpPr>
          <p:cNvPr id="81931" name="Group 27"/>
          <p:cNvGrpSpPr>
            <a:grpSpLocks/>
          </p:cNvGrpSpPr>
          <p:nvPr/>
        </p:nvGrpSpPr>
        <p:grpSpPr bwMode="auto">
          <a:xfrm>
            <a:off x="5338763" y="2243139"/>
            <a:ext cx="920750" cy="276225"/>
            <a:chOff x="3251" y="608"/>
            <a:chExt cx="580" cy="174"/>
          </a:xfrm>
        </p:grpSpPr>
        <p:sp>
          <p:nvSpPr>
            <p:cNvPr id="81993" name="Rectangle 28"/>
            <p:cNvSpPr>
              <a:spLocks noChangeArrowheads="1"/>
            </p:cNvSpPr>
            <p:nvPr/>
          </p:nvSpPr>
          <p:spPr bwMode="auto">
            <a:xfrm>
              <a:off x="3306" y="657"/>
              <a:ext cx="525"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200">
                <a:solidFill>
                  <a:srgbClr val="0000FF"/>
                </a:solidFill>
              </a:endParaRPr>
            </a:p>
          </p:txBody>
        </p:sp>
        <p:sp>
          <p:nvSpPr>
            <p:cNvPr id="81994" name="Text Box 29"/>
            <p:cNvSpPr txBox="1">
              <a:spLocks noChangeArrowheads="1"/>
            </p:cNvSpPr>
            <p:nvPr/>
          </p:nvSpPr>
          <p:spPr bwMode="auto">
            <a:xfrm>
              <a:off x="3251" y="608"/>
              <a:ext cx="5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dirty="0">
                  <a:solidFill>
                    <a:srgbClr val="0000FF"/>
                  </a:solidFill>
                </a:rPr>
                <a:t>223.1.1.2</a:t>
              </a:r>
              <a:endParaRPr lang="en-US" altLang="zh-CN" sz="1200" dirty="0">
                <a:solidFill>
                  <a:srgbClr val="0000FF"/>
                </a:solidFill>
                <a:latin typeface="Comic Sans MS" panose="030F0702030302020204" pitchFamily="66" charset="0"/>
              </a:endParaRPr>
            </a:p>
          </p:txBody>
        </p:sp>
      </p:grpSp>
      <p:sp>
        <p:nvSpPr>
          <p:cNvPr id="81932" name="Text Box 30"/>
          <p:cNvSpPr txBox="1">
            <a:spLocks noChangeArrowheads="1"/>
          </p:cNvSpPr>
          <p:nvPr/>
        </p:nvSpPr>
        <p:spPr bwMode="auto">
          <a:xfrm>
            <a:off x="6176964" y="3238501"/>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rPr>
              <a:t>223.1.1.3</a:t>
            </a:r>
            <a:endParaRPr lang="en-US" altLang="zh-CN" sz="1200">
              <a:solidFill>
                <a:srgbClr val="0000FF"/>
              </a:solidFill>
              <a:latin typeface="Comic Sans MS" panose="030F0702030302020204" pitchFamily="66" charset="0"/>
            </a:endParaRPr>
          </a:p>
        </p:txBody>
      </p:sp>
      <p:sp>
        <p:nvSpPr>
          <p:cNvPr id="81933" name="Text Box 31"/>
          <p:cNvSpPr txBox="1">
            <a:spLocks noChangeArrowheads="1"/>
          </p:cNvSpPr>
          <p:nvPr/>
        </p:nvSpPr>
        <p:spPr bwMode="auto">
          <a:xfrm>
            <a:off x="7277100" y="2368551"/>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rPr>
              <a:t>223.1.1.4</a:t>
            </a:r>
            <a:endParaRPr lang="en-US" altLang="zh-CN" sz="1200">
              <a:solidFill>
                <a:srgbClr val="0000FF"/>
              </a:solidFill>
              <a:latin typeface="Comic Sans MS" panose="030F0702030302020204" pitchFamily="66" charset="0"/>
            </a:endParaRPr>
          </a:p>
        </p:txBody>
      </p:sp>
      <p:sp>
        <p:nvSpPr>
          <p:cNvPr id="81934" name="Line 32"/>
          <p:cNvSpPr>
            <a:spLocks noChangeShapeType="1"/>
          </p:cNvSpPr>
          <p:nvPr/>
        </p:nvSpPr>
        <p:spPr bwMode="auto">
          <a:xfrm>
            <a:off x="8378826" y="2668588"/>
            <a:ext cx="58102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1935" name="Text Box 33"/>
          <p:cNvSpPr txBox="1">
            <a:spLocks noChangeArrowheads="1"/>
          </p:cNvSpPr>
          <p:nvPr/>
        </p:nvSpPr>
        <p:spPr bwMode="auto">
          <a:xfrm>
            <a:off x="8253414" y="2378076"/>
            <a:ext cx="827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rPr>
              <a:t>223.1.2.9</a:t>
            </a:r>
            <a:endParaRPr lang="en-US" altLang="zh-CN" sz="1200">
              <a:solidFill>
                <a:srgbClr val="0000FF"/>
              </a:solidFill>
              <a:latin typeface="Comic Sans MS" panose="030F0702030302020204" pitchFamily="66" charset="0"/>
            </a:endParaRPr>
          </a:p>
        </p:txBody>
      </p:sp>
      <p:sp>
        <p:nvSpPr>
          <p:cNvPr id="81936" name="Line 36"/>
          <p:cNvSpPr>
            <a:spLocks noChangeShapeType="1"/>
          </p:cNvSpPr>
          <p:nvPr/>
        </p:nvSpPr>
        <p:spPr bwMode="auto">
          <a:xfrm>
            <a:off x="9402763" y="1978025"/>
            <a:ext cx="2349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1937" name="Line 38"/>
          <p:cNvSpPr>
            <a:spLocks noChangeShapeType="1"/>
          </p:cNvSpPr>
          <p:nvPr/>
        </p:nvSpPr>
        <p:spPr bwMode="auto">
          <a:xfrm>
            <a:off x="9402763" y="3249613"/>
            <a:ext cx="2349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1938" name="Text Box 41"/>
          <p:cNvSpPr txBox="1">
            <a:spLocks noChangeArrowheads="1"/>
          </p:cNvSpPr>
          <p:nvPr/>
        </p:nvSpPr>
        <p:spPr bwMode="auto">
          <a:xfrm>
            <a:off x="8982075" y="3349626"/>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rPr>
              <a:t>223.1.2.2</a:t>
            </a:r>
            <a:endParaRPr lang="en-US" altLang="zh-CN" sz="1200">
              <a:solidFill>
                <a:srgbClr val="0000FF"/>
              </a:solidFill>
              <a:latin typeface="Comic Sans MS" panose="030F0702030302020204" pitchFamily="66" charset="0"/>
            </a:endParaRPr>
          </a:p>
        </p:txBody>
      </p:sp>
      <p:sp>
        <p:nvSpPr>
          <p:cNvPr id="81939" name="Text Box 44"/>
          <p:cNvSpPr txBox="1">
            <a:spLocks noChangeArrowheads="1"/>
          </p:cNvSpPr>
          <p:nvPr/>
        </p:nvSpPr>
        <p:spPr bwMode="auto">
          <a:xfrm>
            <a:off x="8774114" y="1743076"/>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rPr>
              <a:t>223.1.2.1</a:t>
            </a:r>
            <a:endParaRPr lang="en-US" altLang="zh-CN" sz="1200">
              <a:solidFill>
                <a:srgbClr val="0000FF"/>
              </a:solidFill>
              <a:latin typeface="Comic Sans MS" panose="030F0702030302020204" pitchFamily="66" charset="0"/>
            </a:endParaRPr>
          </a:p>
        </p:txBody>
      </p:sp>
      <p:sp>
        <p:nvSpPr>
          <p:cNvPr id="81940" name="Line 45"/>
          <p:cNvSpPr>
            <a:spLocks noChangeShapeType="1"/>
          </p:cNvSpPr>
          <p:nvPr/>
        </p:nvSpPr>
        <p:spPr bwMode="auto">
          <a:xfrm>
            <a:off x="8140700" y="3006725"/>
            <a:ext cx="0" cy="7572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1941" name="Line 47"/>
          <p:cNvSpPr>
            <a:spLocks noChangeShapeType="1"/>
          </p:cNvSpPr>
          <p:nvPr/>
        </p:nvSpPr>
        <p:spPr bwMode="auto">
          <a:xfrm flipH="1" flipV="1">
            <a:off x="7527926" y="4279900"/>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1942" name="Line 48"/>
          <p:cNvSpPr>
            <a:spLocks noChangeShapeType="1"/>
          </p:cNvSpPr>
          <p:nvPr/>
        </p:nvSpPr>
        <p:spPr bwMode="auto">
          <a:xfrm flipH="1" flipV="1">
            <a:off x="8704264" y="4284663"/>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1943" name="Text Box 53"/>
          <p:cNvSpPr txBox="1">
            <a:spLocks noChangeArrowheads="1"/>
          </p:cNvSpPr>
          <p:nvPr/>
        </p:nvSpPr>
        <p:spPr bwMode="auto">
          <a:xfrm>
            <a:off x="8736014" y="4344989"/>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rPr>
              <a:t>223.1.3.2</a:t>
            </a:r>
            <a:endParaRPr lang="en-US" altLang="zh-CN" sz="1200">
              <a:solidFill>
                <a:srgbClr val="0000FF"/>
              </a:solidFill>
              <a:latin typeface="Comic Sans MS" panose="030F0702030302020204" pitchFamily="66" charset="0"/>
            </a:endParaRPr>
          </a:p>
        </p:txBody>
      </p:sp>
      <p:sp>
        <p:nvSpPr>
          <p:cNvPr id="81944" name="Text Box 56"/>
          <p:cNvSpPr txBox="1">
            <a:spLocks noChangeArrowheads="1"/>
          </p:cNvSpPr>
          <p:nvPr/>
        </p:nvSpPr>
        <p:spPr bwMode="auto">
          <a:xfrm>
            <a:off x="7493000" y="4349751"/>
            <a:ext cx="8270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rPr>
              <a:t>223.1.3.1</a:t>
            </a:r>
            <a:endParaRPr lang="en-US" altLang="zh-CN" sz="1200">
              <a:solidFill>
                <a:srgbClr val="0000FF"/>
              </a:solidFill>
              <a:latin typeface="Comic Sans MS" panose="030F0702030302020204" pitchFamily="66" charset="0"/>
            </a:endParaRPr>
          </a:p>
        </p:txBody>
      </p:sp>
      <p:grpSp>
        <p:nvGrpSpPr>
          <p:cNvPr id="81945" name="Group 57"/>
          <p:cNvGrpSpPr>
            <a:grpSpLocks/>
          </p:cNvGrpSpPr>
          <p:nvPr/>
        </p:nvGrpSpPr>
        <p:grpSpPr bwMode="auto">
          <a:xfrm>
            <a:off x="7637464" y="3101976"/>
            <a:ext cx="935037" cy="276225"/>
            <a:chOff x="4532" y="1229"/>
            <a:chExt cx="589" cy="174"/>
          </a:xfrm>
        </p:grpSpPr>
        <p:sp>
          <p:nvSpPr>
            <p:cNvPr id="81991" name="Rectangle 58"/>
            <p:cNvSpPr>
              <a:spLocks noChangeArrowheads="1"/>
            </p:cNvSpPr>
            <p:nvPr/>
          </p:nvSpPr>
          <p:spPr bwMode="auto">
            <a:xfrm>
              <a:off x="4587" y="1284"/>
              <a:ext cx="534"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200">
                <a:solidFill>
                  <a:srgbClr val="0000FF"/>
                </a:solidFill>
              </a:endParaRPr>
            </a:p>
          </p:txBody>
        </p:sp>
        <p:sp>
          <p:nvSpPr>
            <p:cNvPr id="81992" name="Text Box 59"/>
            <p:cNvSpPr txBox="1">
              <a:spLocks noChangeArrowheads="1"/>
            </p:cNvSpPr>
            <p:nvPr/>
          </p:nvSpPr>
          <p:spPr bwMode="auto">
            <a:xfrm>
              <a:off x="4532" y="1229"/>
              <a:ext cx="5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rPr>
                <a:t>223.1.3.27</a:t>
              </a:r>
              <a:endParaRPr lang="en-US" altLang="zh-CN" sz="1200">
                <a:solidFill>
                  <a:srgbClr val="0000FF"/>
                </a:solidFill>
                <a:latin typeface="Comic Sans MS" panose="030F0702030302020204" pitchFamily="66" charset="0"/>
              </a:endParaRPr>
            </a:p>
          </p:txBody>
        </p:sp>
      </p:grpSp>
      <p:grpSp>
        <p:nvGrpSpPr>
          <p:cNvPr id="81946" name="Group 73"/>
          <p:cNvGrpSpPr>
            <a:grpSpLocks/>
          </p:cNvGrpSpPr>
          <p:nvPr/>
        </p:nvGrpSpPr>
        <p:grpSpPr bwMode="auto">
          <a:xfrm>
            <a:off x="5897563" y="1528763"/>
            <a:ext cx="641350" cy="558800"/>
            <a:chOff x="-44" y="1473"/>
            <a:chExt cx="981" cy="1105"/>
          </a:xfrm>
        </p:grpSpPr>
        <p:pic>
          <p:nvPicPr>
            <p:cNvPr id="81989" name="Picture 74"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0" name="Freeform 75"/>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1947" name="Group 80"/>
          <p:cNvGrpSpPr>
            <a:grpSpLocks/>
          </p:cNvGrpSpPr>
          <p:nvPr/>
        </p:nvGrpSpPr>
        <p:grpSpPr bwMode="auto">
          <a:xfrm>
            <a:off x="5892800" y="2127250"/>
            <a:ext cx="641350" cy="558800"/>
            <a:chOff x="-44" y="1473"/>
            <a:chExt cx="981" cy="1105"/>
          </a:xfrm>
        </p:grpSpPr>
        <p:pic>
          <p:nvPicPr>
            <p:cNvPr id="81987" name="Picture 81"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8" name="Freeform 82"/>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1948" name="Group 83"/>
          <p:cNvGrpSpPr>
            <a:grpSpLocks/>
          </p:cNvGrpSpPr>
          <p:nvPr/>
        </p:nvGrpSpPr>
        <p:grpSpPr bwMode="auto">
          <a:xfrm>
            <a:off x="5921375" y="2736850"/>
            <a:ext cx="641350" cy="558800"/>
            <a:chOff x="-44" y="1473"/>
            <a:chExt cx="981" cy="1105"/>
          </a:xfrm>
        </p:grpSpPr>
        <p:pic>
          <p:nvPicPr>
            <p:cNvPr id="81985" name="Picture 84"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6" name="Freeform 85"/>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1949" name="Group 87"/>
          <p:cNvGrpSpPr>
            <a:grpSpLocks/>
          </p:cNvGrpSpPr>
          <p:nvPr/>
        </p:nvGrpSpPr>
        <p:grpSpPr bwMode="auto">
          <a:xfrm flipH="1">
            <a:off x="9580563" y="1685925"/>
            <a:ext cx="641350" cy="558800"/>
            <a:chOff x="-44" y="1473"/>
            <a:chExt cx="981" cy="1105"/>
          </a:xfrm>
        </p:grpSpPr>
        <p:pic>
          <p:nvPicPr>
            <p:cNvPr id="81983" name="Picture 88"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4" name="Freeform 89"/>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1950" name="Group 90"/>
          <p:cNvGrpSpPr>
            <a:grpSpLocks/>
          </p:cNvGrpSpPr>
          <p:nvPr/>
        </p:nvGrpSpPr>
        <p:grpSpPr bwMode="auto">
          <a:xfrm flipH="1">
            <a:off x="9594850" y="2965450"/>
            <a:ext cx="641350" cy="558800"/>
            <a:chOff x="-44" y="1473"/>
            <a:chExt cx="981" cy="1105"/>
          </a:xfrm>
        </p:grpSpPr>
        <p:pic>
          <p:nvPicPr>
            <p:cNvPr id="81981" name="Picture 91"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2" name="Freeform 92"/>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1951" name="Group 93"/>
          <p:cNvGrpSpPr>
            <a:grpSpLocks/>
          </p:cNvGrpSpPr>
          <p:nvPr/>
        </p:nvGrpSpPr>
        <p:grpSpPr bwMode="auto">
          <a:xfrm flipH="1">
            <a:off x="8496300" y="4489450"/>
            <a:ext cx="641350" cy="558800"/>
            <a:chOff x="-44" y="1473"/>
            <a:chExt cx="981" cy="1105"/>
          </a:xfrm>
        </p:grpSpPr>
        <p:pic>
          <p:nvPicPr>
            <p:cNvPr id="81979" name="Picture 94"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0" name="Freeform 95"/>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1952" name="Group 96"/>
          <p:cNvGrpSpPr>
            <a:grpSpLocks/>
          </p:cNvGrpSpPr>
          <p:nvPr/>
        </p:nvGrpSpPr>
        <p:grpSpPr bwMode="auto">
          <a:xfrm flipH="1">
            <a:off x="7332663" y="4530725"/>
            <a:ext cx="641350" cy="558800"/>
            <a:chOff x="-44" y="1473"/>
            <a:chExt cx="981" cy="1105"/>
          </a:xfrm>
        </p:grpSpPr>
        <p:pic>
          <p:nvPicPr>
            <p:cNvPr id="81977" name="Picture 97"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8" name="Freeform 98"/>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1953" name="Group 99"/>
          <p:cNvGrpSpPr>
            <a:grpSpLocks/>
          </p:cNvGrpSpPr>
          <p:nvPr/>
        </p:nvGrpSpPr>
        <p:grpSpPr bwMode="auto">
          <a:xfrm>
            <a:off x="7761288" y="2624138"/>
            <a:ext cx="698500" cy="355600"/>
            <a:chOff x="4396" y="1245"/>
            <a:chExt cx="672" cy="248"/>
          </a:xfrm>
        </p:grpSpPr>
        <p:sp>
          <p:nvSpPr>
            <p:cNvPr id="81969"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200">
                <a:solidFill>
                  <a:srgbClr val="0000FF"/>
                </a:solidFill>
                <a:latin typeface="Times New Roman" panose="02020603050405020304" pitchFamily="18" charset="0"/>
                <a:cs typeface="Arial" panose="020B0604020202020204" pitchFamily="34" charset="0"/>
              </a:endParaRPr>
            </a:p>
          </p:txBody>
        </p:sp>
        <p:sp>
          <p:nvSpPr>
            <p:cNvPr id="81970"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200">
                <a:solidFill>
                  <a:srgbClr val="0000FF"/>
                </a:solidFill>
                <a:latin typeface="Times New Roman" panose="02020603050405020304" pitchFamily="18" charset="0"/>
                <a:cs typeface="Arial" panose="020B0604020202020204" pitchFamily="34" charset="0"/>
              </a:endParaRPr>
            </a:p>
          </p:txBody>
        </p:sp>
        <p:sp>
          <p:nvSpPr>
            <p:cNvPr id="81971"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200">
                <a:solidFill>
                  <a:srgbClr val="0000FF"/>
                </a:solidFill>
                <a:latin typeface="Times New Roman" panose="02020603050405020304" pitchFamily="18" charset="0"/>
                <a:cs typeface="Arial" panose="020B0604020202020204" pitchFamily="34" charset="0"/>
              </a:endParaRPr>
            </a:p>
          </p:txBody>
        </p:sp>
        <p:grpSp>
          <p:nvGrpSpPr>
            <p:cNvPr id="81972" name="Group 103"/>
            <p:cNvGrpSpPr>
              <a:grpSpLocks/>
            </p:cNvGrpSpPr>
            <p:nvPr/>
          </p:nvGrpSpPr>
          <p:grpSpPr bwMode="auto">
            <a:xfrm>
              <a:off x="4530" y="1287"/>
              <a:ext cx="377" cy="75"/>
              <a:chOff x="2468" y="1332"/>
              <a:chExt cx="310" cy="60"/>
            </a:xfrm>
          </p:grpSpPr>
          <p:sp>
            <p:nvSpPr>
              <p:cNvPr id="81975" name="Freeform 10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sp>
            <p:nvSpPr>
              <p:cNvPr id="81976" name="Freeform 10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grpSp>
        <p:sp>
          <p:nvSpPr>
            <p:cNvPr id="81973" name="Line 106"/>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81974" name="Line 107"/>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grpSp>
      <p:grpSp>
        <p:nvGrpSpPr>
          <p:cNvPr id="13" name="Group 9"/>
          <p:cNvGrpSpPr>
            <a:grpSpLocks/>
          </p:cNvGrpSpPr>
          <p:nvPr/>
        </p:nvGrpSpPr>
        <p:grpSpPr bwMode="auto">
          <a:xfrm>
            <a:off x="6802439" y="1817689"/>
            <a:ext cx="509587" cy="1279525"/>
            <a:chOff x="5278322" y="1817603"/>
            <a:chExt cx="509379" cy="1279224"/>
          </a:xfrm>
        </p:grpSpPr>
        <p:pic>
          <p:nvPicPr>
            <p:cNvPr id="8196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8322" y="2485783"/>
              <a:ext cx="509379" cy="287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1967" name="Straight Connector 3"/>
            <p:cNvCxnSpPr>
              <a:cxnSpLocks noChangeShapeType="1"/>
            </p:cNvCxnSpPr>
            <p:nvPr/>
          </p:nvCxnSpPr>
          <p:spPr bwMode="auto">
            <a:xfrm>
              <a:off x="5369756" y="1817603"/>
              <a:ext cx="0" cy="68102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1968" name="Straight Connector 77"/>
            <p:cNvCxnSpPr>
              <a:cxnSpLocks noChangeShapeType="1"/>
            </p:cNvCxnSpPr>
            <p:nvPr/>
          </p:nvCxnSpPr>
          <p:spPr bwMode="auto">
            <a:xfrm flipV="1">
              <a:off x="5443520" y="2769741"/>
              <a:ext cx="1" cy="32708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14" name="Group 14"/>
          <p:cNvGrpSpPr>
            <a:grpSpLocks/>
          </p:cNvGrpSpPr>
          <p:nvPr/>
        </p:nvGrpSpPr>
        <p:grpSpPr bwMode="auto">
          <a:xfrm>
            <a:off x="1938338" y="2616201"/>
            <a:ext cx="5080000" cy="1751249"/>
            <a:chOff x="414922" y="2615565"/>
            <a:chExt cx="5079651" cy="1751833"/>
          </a:xfrm>
        </p:grpSpPr>
        <p:sp>
          <p:nvSpPr>
            <p:cNvPr id="81964" name="TextBox 10"/>
            <p:cNvSpPr txBox="1">
              <a:spLocks noChangeArrowheads="1"/>
            </p:cNvSpPr>
            <p:nvPr/>
          </p:nvSpPr>
          <p:spPr bwMode="auto">
            <a:xfrm>
              <a:off x="414922" y="3659276"/>
              <a:ext cx="4300100" cy="708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000" dirty="0">
                  <a:solidFill>
                    <a:srgbClr val="CC0000"/>
                  </a:solidFill>
                  <a:latin typeface="+mn-ea"/>
                  <a:ea typeface="+mn-ea"/>
                </a:rPr>
                <a:t>A: </a:t>
              </a:r>
              <a:r>
                <a:rPr lang="zh-CN" altLang="en-US" sz="2000" dirty="0">
                  <a:solidFill>
                    <a:srgbClr val="000099"/>
                  </a:solidFill>
                  <a:latin typeface="+mn-ea"/>
                  <a:ea typeface="+mn-ea"/>
                </a:rPr>
                <a:t>有线以太网接口通过以太网交换机连接</a:t>
              </a:r>
              <a:endParaRPr lang="en-US" altLang="zh-CN" sz="2000" dirty="0">
                <a:solidFill>
                  <a:srgbClr val="000099"/>
                </a:solidFill>
                <a:latin typeface="+mn-ea"/>
                <a:ea typeface="+mn-ea"/>
              </a:endParaRPr>
            </a:p>
          </p:txBody>
        </p:sp>
        <p:cxnSp>
          <p:nvCxnSpPr>
            <p:cNvPr id="81965" name="Straight Connector 12"/>
            <p:cNvCxnSpPr>
              <a:cxnSpLocks noChangeShapeType="1"/>
            </p:cNvCxnSpPr>
            <p:nvPr/>
          </p:nvCxnSpPr>
          <p:spPr bwMode="auto">
            <a:xfrm flipH="1">
              <a:off x="4061206" y="2615565"/>
              <a:ext cx="1433367" cy="1420957"/>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cxnSp>
      </p:grpSp>
      <p:grpSp>
        <p:nvGrpSpPr>
          <p:cNvPr id="15" name="Group 15"/>
          <p:cNvGrpSpPr>
            <a:grpSpLocks/>
          </p:cNvGrpSpPr>
          <p:nvPr/>
        </p:nvGrpSpPr>
        <p:grpSpPr bwMode="auto">
          <a:xfrm>
            <a:off x="5853112" y="3790950"/>
            <a:ext cx="4491359" cy="2143290"/>
            <a:chOff x="4328726" y="3790332"/>
            <a:chExt cx="4492560" cy="2143186"/>
          </a:xfrm>
        </p:grpSpPr>
        <p:pic>
          <p:nvPicPr>
            <p:cNvPr id="81961" name="Picture 777" descr="access_point_stylized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2411" y="3790332"/>
              <a:ext cx="587569" cy="486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2" name="TextBox 89"/>
            <p:cNvSpPr txBox="1">
              <a:spLocks noChangeArrowheads="1"/>
            </p:cNvSpPr>
            <p:nvPr/>
          </p:nvSpPr>
          <p:spPr bwMode="auto">
            <a:xfrm>
              <a:off x="4328726" y="5533427"/>
              <a:ext cx="4492560" cy="400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000" dirty="0">
                  <a:solidFill>
                    <a:srgbClr val="CC0000"/>
                  </a:solidFill>
                  <a:latin typeface="+mn-ea"/>
                  <a:ea typeface="+mn-ea"/>
                </a:rPr>
                <a:t>A:</a:t>
              </a:r>
              <a:r>
                <a:rPr lang="en-US" altLang="zh-CN" sz="2000" i="1" dirty="0">
                  <a:solidFill>
                    <a:srgbClr val="CC0000"/>
                  </a:solidFill>
                  <a:latin typeface="+mn-ea"/>
                  <a:ea typeface="+mn-ea"/>
                </a:rPr>
                <a:t> </a:t>
              </a:r>
              <a:r>
                <a:rPr lang="zh-CN" altLang="en-US" sz="2000" dirty="0">
                  <a:solidFill>
                    <a:srgbClr val="000099"/>
                  </a:solidFill>
                  <a:latin typeface="+mn-ea"/>
                  <a:ea typeface="+mn-ea"/>
                </a:rPr>
                <a:t>无线</a:t>
              </a:r>
              <a:r>
                <a:rPr lang="en-US" altLang="zh-CN" sz="2000" dirty="0">
                  <a:solidFill>
                    <a:srgbClr val="000099"/>
                  </a:solidFill>
                  <a:latin typeface="+mn-ea"/>
                  <a:ea typeface="+mn-ea"/>
                </a:rPr>
                <a:t> </a:t>
              </a:r>
              <a:r>
                <a:rPr lang="en-US" altLang="zh-CN" sz="2000" dirty="0" err="1">
                  <a:solidFill>
                    <a:srgbClr val="000099"/>
                  </a:solidFill>
                  <a:latin typeface="+mn-ea"/>
                  <a:ea typeface="+mn-ea"/>
                </a:rPr>
                <a:t>WiFi</a:t>
              </a:r>
              <a:r>
                <a:rPr lang="en-US" altLang="zh-CN" sz="2000" dirty="0">
                  <a:solidFill>
                    <a:srgbClr val="000099"/>
                  </a:solidFill>
                  <a:latin typeface="+mn-ea"/>
                  <a:ea typeface="+mn-ea"/>
                </a:rPr>
                <a:t> </a:t>
              </a:r>
              <a:r>
                <a:rPr lang="zh-CN" altLang="en-US" sz="2000" dirty="0">
                  <a:solidFill>
                    <a:srgbClr val="000099"/>
                  </a:solidFill>
                  <a:latin typeface="+mn-ea"/>
                  <a:ea typeface="+mn-ea"/>
                </a:rPr>
                <a:t>接口通过</a:t>
              </a:r>
              <a:r>
                <a:rPr lang="en-US" altLang="zh-CN" sz="2000" dirty="0">
                  <a:solidFill>
                    <a:srgbClr val="000099"/>
                  </a:solidFill>
                  <a:latin typeface="+mn-ea"/>
                  <a:ea typeface="+mn-ea"/>
                </a:rPr>
                <a:t> </a:t>
              </a:r>
              <a:r>
                <a:rPr lang="en-US" altLang="zh-CN" sz="2000" dirty="0" err="1">
                  <a:solidFill>
                    <a:srgbClr val="000099"/>
                  </a:solidFill>
                  <a:latin typeface="+mn-ea"/>
                  <a:ea typeface="+mn-ea"/>
                </a:rPr>
                <a:t>WiFi</a:t>
              </a:r>
              <a:r>
                <a:rPr lang="en-US" altLang="zh-CN" sz="2000" dirty="0">
                  <a:solidFill>
                    <a:srgbClr val="000099"/>
                  </a:solidFill>
                  <a:latin typeface="+mn-ea"/>
                  <a:ea typeface="+mn-ea"/>
                </a:rPr>
                <a:t> </a:t>
              </a:r>
              <a:r>
                <a:rPr lang="zh-CN" altLang="en-US" sz="2000" dirty="0">
                  <a:solidFill>
                    <a:srgbClr val="000099"/>
                  </a:solidFill>
                  <a:latin typeface="+mn-ea"/>
                  <a:ea typeface="+mn-ea"/>
                </a:rPr>
                <a:t>基站连接</a:t>
              </a:r>
              <a:endParaRPr lang="en-US" altLang="zh-CN" sz="2000" dirty="0">
                <a:solidFill>
                  <a:srgbClr val="000099"/>
                </a:solidFill>
                <a:latin typeface="+mn-ea"/>
                <a:ea typeface="+mn-ea"/>
              </a:endParaRPr>
            </a:p>
          </p:txBody>
        </p:sp>
        <p:cxnSp>
          <p:nvCxnSpPr>
            <p:cNvPr id="81963" name="Straight Connector 90"/>
            <p:cNvCxnSpPr>
              <a:cxnSpLocks noChangeShapeType="1"/>
            </p:cNvCxnSpPr>
            <p:nvPr/>
          </p:nvCxnSpPr>
          <p:spPr bwMode="auto">
            <a:xfrm flipH="1">
              <a:off x="4982985" y="4208863"/>
              <a:ext cx="1433367" cy="1420957"/>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cxnSp>
      </p:grpSp>
      <p:sp>
        <p:nvSpPr>
          <p:cNvPr id="17" name="TextBox 16"/>
          <p:cNvSpPr txBox="1">
            <a:spLocks noChangeArrowheads="1"/>
          </p:cNvSpPr>
          <p:nvPr/>
        </p:nvSpPr>
        <p:spPr bwMode="auto">
          <a:xfrm>
            <a:off x="1963738" y="4775200"/>
            <a:ext cx="37973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2000" dirty="0">
                <a:solidFill>
                  <a:srgbClr val="CC0000"/>
                </a:solidFill>
                <a:latin typeface="+mn-ea"/>
                <a:ea typeface="+mn-ea"/>
              </a:rPr>
              <a:t>当前</a:t>
            </a:r>
            <a:r>
              <a:rPr lang="en-US" altLang="zh-CN" sz="2000" dirty="0">
                <a:solidFill>
                  <a:srgbClr val="CC0000"/>
                </a:solidFill>
                <a:latin typeface="+mn-ea"/>
                <a:ea typeface="+mn-ea"/>
              </a:rPr>
              <a:t>: </a:t>
            </a:r>
            <a:r>
              <a:rPr lang="zh-CN" altLang="en-US" sz="2000" dirty="0">
                <a:solidFill>
                  <a:srgbClr val="000099"/>
                </a:solidFill>
                <a:latin typeface="+mn-ea"/>
                <a:ea typeface="+mn-ea"/>
              </a:rPr>
              <a:t>无需担心一个接口如何连接到另一个接口（无中间路由器）</a:t>
            </a:r>
            <a:endParaRPr lang="en-US" altLang="zh-CN" sz="2000" dirty="0">
              <a:solidFill>
                <a:srgbClr val="000099"/>
              </a:solidFill>
              <a:latin typeface="+mn-ea"/>
              <a:ea typeface="+mn-ea"/>
            </a:endParaRPr>
          </a:p>
        </p:txBody>
      </p:sp>
      <p:sp>
        <p:nvSpPr>
          <p:cNvPr id="76"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75" name="Rectangle 7"/>
          <p:cNvSpPr txBox="1">
            <a:spLocks noChangeArrowheads="1"/>
          </p:cNvSpPr>
          <p:nvPr/>
        </p:nvSpPr>
        <p:spPr>
          <a:xfrm>
            <a:off x="5159896" y="6615113"/>
            <a:ext cx="2645843"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4.3.3 IPv4 </a:t>
            </a:r>
            <a:r>
              <a:rPr lang="zh-CN" altLang="en-US" sz="1200" dirty="0">
                <a:solidFill>
                  <a:schemeClr val="accent4"/>
                </a:solidFill>
                <a:cs typeface="Arial" panose="020B0604020202020204" pitchFamily="34" charset="0"/>
              </a:rPr>
              <a:t>寻址</a:t>
            </a:r>
            <a:r>
              <a:rPr lang="en-US" altLang="zh-CN" sz="1200" dirty="0">
                <a:solidFill>
                  <a:schemeClr val="accent4"/>
                </a:solidFill>
                <a:cs typeface="Arial" panose="020B0604020202020204" pitchFamily="34" charset="0"/>
              </a:rPr>
              <a:t> </a:t>
            </a:r>
            <a:endParaRPr lang="en-US" altLang="zh-CN" sz="1200" dirty="0">
              <a:solidFill>
                <a:srgbClr val="FF0000"/>
              </a:solidFill>
              <a:cs typeface="Arial" panose="020B0604020202020204" pitchFamily="34" charset="0"/>
            </a:endParaRPr>
          </a:p>
        </p:txBody>
      </p:sp>
      <p:sp>
        <p:nvSpPr>
          <p:cNvPr id="78" name="Rectangle 2">
            <a:extLst>
              <a:ext uri="{FF2B5EF4-FFF2-40B4-BE49-F238E27FC236}">
                <a16:creationId xmlns:a16="http://schemas.microsoft.com/office/drawing/2014/main" id="{F964C391-F0DE-4A00-AB73-1BD2ED787D49}"/>
              </a:ext>
            </a:extLst>
          </p:cNvPr>
          <p:cNvSpPr>
            <a:spLocks noGrp="1" noChangeArrowheads="1"/>
          </p:cNvSpPr>
          <p:nvPr>
            <p:ph type="title"/>
          </p:nvPr>
        </p:nvSpPr>
        <p:spPr>
          <a:xfrm>
            <a:off x="2209800" y="222252"/>
            <a:ext cx="7772400" cy="952500"/>
          </a:xfrm>
        </p:spPr>
        <p:txBody>
          <a:bodyPr/>
          <a:lstStyle/>
          <a:p>
            <a:pPr algn="ctr"/>
            <a:r>
              <a:rPr lang="en-US" altLang="zh-CN" sz="4000" dirty="0"/>
              <a:t>IPv4 </a:t>
            </a:r>
            <a:r>
              <a:rPr lang="zh-CN" altLang="en-US" sz="4000" dirty="0"/>
              <a:t>编址</a:t>
            </a:r>
            <a:r>
              <a:rPr lang="en-US" altLang="zh-CN" sz="4000" dirty="0"/>
              <a:t>: </a:t>
            </a:r>
            <a:r>
              <a:rPr lang="zh-CN" altLang="en-US" dirty="0"/>
              <a:t>介绍</a:t>
            </a:r>
            <a:endParaRPr lang="en-US" altLang="zh-CN" dirty="0"/>
          </a:p>
        </p:txBody>
      </p:sp>
    </p:spTree>
    <p:extLst>
      <p:ext uri="{BB962C8B-B14F-4D97-AF65-F5344CB8AC3E}">
        <p14:creationId xmlns:p14="http://schemas.microsoft.com/office/powerpoint/2010/main" val="19276760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dissolve">
                                      <p:cBhvr>
                                        <p:cTn id="16" dur="500"/>
                                        <p:tgtEl>
                                          <p:spTgt spid="1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dissolve">
                                      <p:cBhvr>
                                        <p:cTn id="21" dur="500"/>
                                        <p:tgtEl>
                                          <p:spTgt spid="17"/>
                                        </p:tgtEl>
                                      </p:cBhvr>
                                    </p:animEffect>
                                  </p:childTnLst>
                                </p:cTn>
                              </p:par>
                              <p:par>
                                <p:cTn id="22" presetID="9" presetClass="exit" presetSubtype="0" fill="hold" nodeType="withEffect">
                                  <p:stCondLst>
                                    <p:cond delay="0"/>
                                  </p:stCondLst>
                                  <p:childTnLst>
                                    <p:animEffect transition="out" filter="dissolve">
                                      <p:cBhvr>
                                        <p:cTn id="23" dur="500"/>
                                        <p:tgtEl>
                                          <p:spTgt spid="14"/>
                                        </p:tgtEl>
                                      </p:cBhvr>
                                    </p:animEffect>
                                    <p:set>
                                      <p:cBhvr>
                                        <p:cTn id="24" dur="1" fill="hold">
                                          <p:stCondLst>
                                            <p:cond delay="499"/>
                                          </p:stCondLst>
                                        </p:cTn>
                                        <p:tgtEl>
                                          <p:spTgt spid="14"/>
                                        </p:tgtEl>
                                        <p:attrNameLst>
                                          <p:attrName>style.visibility</p:attrName>
                                        </p:attrNameLst>
                                      </p:cBhvr>
                                      <p:to>
                                        <p:strVal val="hidden"/>
                                      </p:to>
                                    </p:set>
                                  </p:childTnLst>
                                </p:cTn>
                              </p:par>
                              <p:par>
                                <p:cTn id="25" presetID="9" presetClass="exit" presetSubtype="0" fill="hold" nodeType="withEffect">
                                  <p:stCondLst>
                                    <p:cond delay="0"/>
                                  </p:stCondLst>
                                  <p:childTnLst>
                                    <p:animEffect transition="out" filter="dissolve">
                                      <p:cBhvr>
                                        <p:cTn id="26" dur="500"/>
                                        <p:tgtEl>
                                          <p:spTgt spid="15"/>
                                        </p:tgtEl>
                                      </p:cBhvr>
                                    </p:animEffect>
                                    <p:set>
                                      <p:cBhvr>
                                        <p:cTn id="27" dur="1" fill="hold">
                                          <p:stCondLst>
                                            <p:cond delay="499"/>
                                          </p:stCondLst>
                                        </p:cTn>
                                        <p:tgtEl>
                                          <p:spTgt spid="15"/>
                                        </p:tgtEl>
                                        <p:attrNameLst>
                                          <p:attrName>style.visibility</p:attrName>
                                        </p:attrNameLst>
                                      </p:cBhvr>
                                      <p:to>
                                        <p:strVal val="hidden"/>
                                      </p:to>
                                    </p:set>
                                  </p:childTnLst>
                                </p:cTn>
                              </p:par>
                              <p:par>
                                <p:cTn id="28" presetID="9" presetClass="exit" presetSubtype="0" fill="hold" nodeType="withEffect">
                                  <p:stCondLst>
                                    <p:cond delay="0"/>
                                  </p:stCondLst>
                                  <p:childTnLst>
                                    <p:animEffect transition="out" filter="dissolve">
                                      <p:cBhvr>
                                        <p:cTn id="29" dur="500"/>
                                        <p:tgtEl>
                                          <p:spTgt spid="13"/>
                                        </p:tgtEl>
                                      </p:cBhvr>
                                    </p:animEffect>
                                    <p:set>
                                      <p:cBhvr>
                                        <p:cTn id="30"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5"/>
          <p:cNvSpPr>
            <a:spLocks noGrp="1" noChangeArrowheads="1"/>
          </p:cNvSpPr>
          <p:nvPr>
            <p:ph type="title"/>
          </p:nvPr>
        </p:nvSpPr>
        <p:spPr>
          <a:xfrm>
            <a:off x="4626901" y="188640"/>
            <a:ext cx="3702050" cy="763588"/>
          </a:xfrm>
        </p:spPr>
        <p:txBody>
          <a:bodyPr/>
          <a:lstStyle/>
          <a:p>
            <a:pPr algn="ctr">
              <a:defRPr/>
            </a:pPr>
            <a:r>
              <a:rPr lang="zh-CN" altLang="en-US" dirty="0">
                <a:cs typeface="+mj-cs"/>
              </a:rPr>
              <a:t>子  网</a:t>
            </a:r>
            <a:endParaRPr lang="en-US" dirty="0">
              <a:cs typeface="+mj-cs"/>
            </a:endParaRPr>
          </a:p>
        </p:txBody>
      </p:sp>
      <p:sp>
        <p:nvSpPr>
          <p:cNvPr id="82946" name="Rectangle 6"/>
          <p:cNvSpPr>
            <a:spLocks noGrp="1" noChangeArrowheads="1"/>
          </p:cNvSpPr>
          <p:nvPr>
            <p:ph type="body" sz="half" idx="1"/>
          </p:nvPr>
        </p:nvSpPr>
        <p:spPr>
          <a:xfrm>
            <a:off x="2000250" y="1333500"/>
            <a:ext cx="3695700" cy="3683000"/>
          </a:xfrm>
        </p:spPr>
        <p:txBody>
          <a:bodyPr>
            <a:normAutofit/>
          </a:bodyPr>
          <a:lstStyle/>
          <a:p>
            <a:pPr marL="234950" indent="-234950"/>
            <a:r>
              <a:rPr lang="en-US" altLang="zh-CN" dirty="0">
                <a:solidFill>
                  <a:srgbClr val="000099"/>
                </a:solidFill>
                <a:cs typeface="ＭＳ Ｐゴシック" panose="020B0600070205080204" pitchFamily="34" charset="-128"/>
              </a:rPr>
              <a:t>IP </a:t>
            </a:r>
            <a:r>
              <a:rPr lang="zh-CN" altLang="en-US" dirty="0">
                <a:solidFill>
                  <a:srgbClr val="000099"/>
                </a:solidFill>
                <a:cs typeface="ＭＳ Ｐゴシック" panose="020B0600070205080204" pitchFamily="34" charset="-128"/>
              </a:rPr>
              <a:t>地址</a:t>
            </a:r>
            <a:r>
              <a:rPr lang="en-US" altLang="zh-CN" dirty="0">
                <a:solidFill>
                  <a:srgbClr val="000099"/>
                </a:solidFill>
                <a:cs typeface="ＭＳ Ｐゴシック" panose="020B0600070205080204" pitchFamily="34" charset="-128"/>
              </a:rPr>
              <a:t>:</a:t>
            </a:r>
            <a:r>
              <a:rPr lang="en-US" altLang="zh-CN" dirty="0">
                <a:cs typeface="ＭＳ Ｐゴシック" panose="020B0600070205080204" pitchFamily="34" charset="-128"/>
              </a:rPr>
              <a:t> </a:t>
            </a:r>
          </a:p>
          <a:p>
            <a:pPr marL="692150" lvl="1" indent="-342900">
              <a:buFont typeface="Wingdings" panose="05000000000000000000" pitchFamily="2" charset="2"/>
              <a:buChar char="Ø"/>
            </a:pPr>
            <a:r>
              <a:rPr lang="en-US" altLang="zh-CN" dirty="0"/>
              <a:t> </a:t>
            </a:r>
            <a:r>
              <a:rPr lang="zh-CN" altLang="en-US" dirty="0"/>
              <a:t>子网部分</a:t>
            </a:r>
            <a:r>
              <a:rPr lang="en-US" altLang="zh-CN" dirty="0"/>
              <a:t> – </a:t>
            </a:r>
            <a:r>
              <a:rPr lang="zh-CN" altLang="en-US" dirty="0"/>
              <a:t>高位</a:t>
            </a:r>
            <a:endParaRPr lang="en-US" altLang="zh-CN" dirty="0"/>
          </a:p>
          <a:p>
            <a:pPr marL="692150" lvl="1" indent="-342900">
              <a:buFont typeface="Wingdings" panose="05000000000000000000" pitchFamily="2" charset="2"/>
              <a:buChar char="Ø"/>
            </a:pPr>
            <a:r>
              <a:rPr lang="en-US" altLang="zh-CN" dirty="0"/>
              <a:t> </a:t>
            </a:r>
            <a:r>
              <a:rPr lang="zh-CN" altLang="en-US" dirty="0"/>
              <a:t>主机部分 </a:t>
            </a:r>
            <a:r>
              <a:rPr lang="en-US" altLang="zh-CN" dirty="0"/>
              <a:t>– </a:t>
            </a:r>
            <a:r>
              <a:rPr lang="zh-CN" altLang="en-US" dirty="0"/>
              <a:t>低位</a:t>
            </a:r>
            <a:r>
              <a:rPr lang="en-US" altLang="zh-CN" dirty="0"/>
              <a:t> </a:t>
            </a:r>
          </a:p>
          <a:p>
            <a:pPr marL="234950" indent="-234950"/>
            <a:r>
              <a:rPr lang="en-US" altLang="zh-CN" dirty="0">
                <a:solidFill>
                  <a:srgbClr val="000099"/>
                </a:solidFill>
                <a:cs typeface="ＭＳ Ｐゴシック" panose="020B0600070205080204" pitchFamily="34" charset="-128"/>
              </a:rPr>
              <a:t> </a:t>
            </a:r>
            <a:r>
              <a:rPr lang="zh-CN" altLang="en-US" dirty="0">
                <a:solidFill>
                  <a:srgbClr val="000099"/>
                </a:solidFill>
                <a:cs typeface="ＭＳ Ｐゴシック" panose="020B0600070205080204" pitchFamily="34" charset="-128"/>
              </a:rPr>
              <a:t>什么是子网</a:t>
            </a:r>
            <a:r>
              <a:rPr lang="en-US" altLang="ja-JP" dirty="0">
                <a:solidFill>
                  <a:srgbClr val="000099"/>
                </a:solidFill>
                <a:cs typeface="ＭＳ Ｐゴシック" panose="020B0600070205080204" pitchFamily="34" charset="-128"/>
              </a:rPr>
              <a:t>?</a:t>
            </a:r>
          </a:p>
          <a:p>
            <a:pPr marL="692150" lvl="1" indent="-342900">
              <a:buFont typeface="Wingdings" panose="05000000000000000000" pitchFamily="2" charset="2"/>
              <a:buChar char="Ø"/>
            </a:pPr>
            <a:r>
              <a:rPr lang="zh-CN" altLang="en-US" dirty="0"/>
              <a:t>具有相同子网地址的设备接口</a:t>
            </a:r>
            <a:endParaRPr lang="en-US" altLang="zh-CN" dirty="0"/>
          </a:p>
          <a:p>
            <a:pPr marL="692150" lvl="1" indent="-342900">
              <a:buFont typeface="Wingdings" panose="05000000000000000000" pitchFamily="2" charset="2"/>
              <a:buChar char="Ø"/>
            </a:pPr>
            <a:r>
              <a:rPr lang="zh-CN" altLang="en-US" dirty="0"/>
              <a:t>物理上</a:t>
            </a:r>
            <a:r>
              <a:rPr lang="zh-CN" altLang="en-US" dirty="0">
                <a:solidFill>
                  <a:srgbClr val="0000FF"/>
                </a:solidFill>
              </a:rPr>
              <a:t>无中间路由器</a:t>
            </a:r>
            <a:r>
              <a:rPr lang="zh-CN" altLang="en-US" dirty="0"/>
              <a:t>而直连</a:t>
            </a:r>
            <a:endParaRPr lang="en-US" altLang="zh-CN" dirty="0"/>
          </a:p>
        </p:txBody>
      </p:sp>
      <p:sp>
        <p:nvSpPr>
          <p:cNvPr id="82947" name="Text Box 56"/>
          <p:cNvSpPr txBox="1">
            <a:spLocks noChangeArrowheads="1"/>
          </p:cNvSpPr>
          <p:nvPr/>
        </p:nvSpPr>
        <p:spPr bwMode="auto">
          <a:xfrm>
            <a:off x="6891331" y="5283199"/>
            <a:ext cx="25202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2000" dirty="0">
                <a:solidFill>
                  <a:srgbClr val="0000FF"/>
                </a:solidFill>
                <a:latin typeface="+mn-ea"/>
                <a:ea typeface="+mn-ea"/>
              </a:rPr>
              <a:t>包含 </a:t>
            </a:r>
            <a:r>
              <a:rPr lang="en-US" altLang="zh-CN" sz="2000" dirty="0">
                <a:solidFill>
                  <a:srgbClr val="0000FF"/>
                </a:solidFill>
                <a:latin typeface="+mn-ea"/>
                <a:ea typeface="+mn-ea"/>
              </a:rPr>
              <a:t>3 </a:t>
            </a:r>
            <a:r>
              <a:rPr lang="zh-CN" altLang="en-US" sz="2000" dirty="0">
                <a:solidFill>
                  <a:srgbClr val="0000FF"/>
                </a:solidFill>
                <a:latin typeface="+mn-ea"/>
                <a:ea typeface="+mn-ea"/>
              </a:rPr>
              <a:t>个子网的网络</a:t>
            </a:r>
            <a:endParaRPr lang="en-US" altLang="zh-CN" sz="2000" dirty="0">
              <a:solidFill>
                <a:srgbClr val="0000FF"/>
              </a:solidFill>
              <a:latin typeface="+mn-ea"/>
              <a:ea typeface="+mn-ea"/>
            </a:endParaRPr>
          </a:p>
        </p:txBody>
      </p:sp>
      <p:sp>
        <p:nvSpPr>
          <p:cNvPr id="82949" name="Rectangle 139"/>
          <p:cNvSpPr>
            <a:spLocks noChangeArrowheads="1"/>
          </p:cNvSpPr>
          <p:nvPr/>
        </p:nvSpPr>
        <p:spPr bwMode="auto">
          <a:xfrm>
            <a:off x="6489701" y="3354389"/>
            <a:ext cx="847725" cy="180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82950" name="Freeform 140"/>
          <p:cNvSpPr>
            <a:spLocks/>
          </p:cNvSpPr>
          <p:nvPr/>
        </p:nvSpPr>
        <p:spPr bwMode="auto">
          <a:xfrm>
            <a:off x="5902326" y="1293813"/>
            <a:ext cx="1941513" cy="2049462"/>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82951" name="Freeform 141"/>
          <p:cNvSpPr>
            <a:spLocks/>
          </p:cNvSpPr>
          <p:nvPr/>
        </p:nvSpPr>
        <p:spPr bwMode="auto">
          <a:xfrm>
            <a:off x="8429625" y="1603376"/>
            <a:ext cx="1906588" cy="1958975"/>
          </a:xfrm>
          <a:custGeom>
            <a:avLst/>
            <a:gdLst>
              <a:gd name="T0" fmla="*/ 2147483647 w 1201"/>
              <a:gd name="T1" fmla="*/ 2147483647 h 1234"/>
              <a:gd name="T2" fmla="*/ 2147483647 w 1201"/>
              <a:gd name="T3" fmla="*/ 2147483647 h 1234"/>
              <a:gd name="T4" fmla="*/ 2147483647 w 1201"/>
              <a:gd name="T5" fmla="*/ 2147483647 h 1234"/>
              <a:gd name="T6" fmla="*/ 2147483647 w 1201"/>
              <a:gd name="T7" fmla="*/ 2147483647 h 1234"/>
              <a:gd name="T8" fmla="*/ 2147483647 w 1201"/>
              <a:gd name="T9" fmla="*/ 2147483647 h 1234"/>
              <a:gd name="T10" fmla="*/ 2147483647 w 1201"/>
              <a:gd name="T11" fmla="*/ 2147483647 h 1234"/>
              <a:gd name="T12" fmla="*/ 2147483647 w 1201"/>
              <a:gd name="T13" fmla="*/ 2147483647 h 1234"/>
              <a:gd name="T14" fmla="*/ 2147483647 w 1201"/>
              <a:gd name="T15" fmla="*/ 2147483647 h 1234"/>
              <a:gd name="T16" fmla="*/ 2147483647 w 1201"/>
              <a:gd name="T17" fmla="*/ 2147483647 h 1234"/>
              <a:gd name="T18" fmla="*/ 2147483647 w 1201"/>
              <a:gd name="T19" fmla="*/ 2147483647 h 1234"/>
              <a:gd name="T20" fmla="*/ 2147483647 w 1201"/>
              <a:gd name="T21" fmla="*/ 2147483647 h 1234"/>
              <a:gd name="T22" fmla="*/ 2147483647 w 1201"/>
              <a:gd name="T23" fmla="*/ 2147483647 h 1234"/>
              <a:gd name="T24" fmla="*/ 2147483647 w 1201"/>
              <a:gd name="T25" fmla="*/ 2147483647 h 1234"/>
              <a:gd name="T26" fmla="*/ 2147483647 w 1201"/>
              <a:gd name="T27" fmla="*/ 2147483647 h 1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1"/>
              <a:gd name="T43" fmla="*/ 0 h 1234"/>
              <a:gd name="T44" fmla="*/ 1201 w 1201"/>
              <a:gd name="T45" fmla="*/ 1234 h 12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82952" name="Freeform 142"/>
          <p:cNvSpPr>
            <a:spLocks/>
          </p:cNvSpPr>
          <p:nvPr/>
        </p:nvSpPr>
        <p:spPr bwMode="auto">
          <a:xfrm>
            <a:off x="7102476" y="3036888"/>
            <a:ext cx="2041525" cy="1979612"/>
          </a:xfrm>
          <a:custGeom>
            <a:avLst/>
            <a:gdLst>
              <a:gd name="T0" fmla="*/ 2147483647 w 1286"/>
              <a:gd name="T1" fmla="*/ 2147483647 h 1247"/>
              <a:gd name="T2" fmla="*/ 2147483647 w 1286"/>
              <a:gd name="T3" fmla="*/ 2147483647 h 1247"/>
              <a:gd name="T4" fmla="*/ 2147483647 w 1286"/>
              <a:gd name="T5" fmla="*/ 2147483647 h 1247"/>
              <a:gd name="T6" fmla="*/ 2147483647 w 1286"/>
              <a:gd name="T7" fmla="*/ 2147483647 h 1247"/>
              <a:gd name="T8" fmla="*/ 2147483647 w 1286"/>
              <a:gd name="T9" fmla="*/ 2147483647 h 1247"/>
              <a:gd name="T10" fmla="*/ 2147483647 w 1286"/>
              <a:gd name="T11" fmla="*/ 2147483647 h 1247"/>
              <a:gd name="T12" fmla="*/ 2147483647 w 1286"/>
              <a:gd name="T13" fmla="*/ 2147483647 h 1247"/>
              <a:gd name="T14" fmla="*/ 2147483647 w 1286"/>
              <a:gd name="T15" fmla="*/ 2147483647 h 1247"/>
              <a:gd name="T16" fmla="*/ 2147483647 w 1286"/>
              <a:gd name="T17" fmla="*/ 2147483647 h 1247"/>
              <a:gd name="T18" fmla="*/ 2147483647 w 1286"/>
              <a:gd name="T19" fmla="*/ 2147483647 h 1247"/>
              <a:gd name="T20" fmla="*/ 2147483647 w 1286"/>
              <a:gd name="T21" fmla="*/ 2147483647 h 1247"/>
              <a:gd name="T22" fmla="*/ 2147483647 w 1286"/>
              <a:gd name="T23" fmla="*/ 2147483647 h 1247"/>
              <a:gd name="T24" fmla="*/ 2147483647 w 1286"/>
              <a:gd name="T25" fmla="*/ 2147483647 h 12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86"/>
              <a:gd name="T40" fmla="*/ 0 h 1247"/>
              <a:gd name="T41" fmla="*/ 1286 w 1286"/>
              <a:gd name="T42" fmla="*/ 1247 h 12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86" h="1247">
                <a:moveTo>
                  <a:pt x="587" y="30"/>
                </a:moveTo>
                <a:cubicBezTo>
                  <a:pt x="473" y="60"/>
                  <a:pt x="601" y="475"/>
                  <a:pt x="509" y="618"/>
                </a:cubicBezTo>
                <a:cubicBezTo>
                  <a:pt x="424" y="765"/>
                  <a:pt x="154" y="830"/>
                  <a:pt x="77" y="909"/>
                </a:cubicBezTo>
                <a:cubicBezTo>
                  <a:pt x="0" y="988"/>
                  <a:pt x="37" y="1043"/>
                  <a:pt x="47" y="1095"/>
                </a:cubicBezTo>
                <a:cubicBezTo>
                  <a:pt x="57" y="1147"/>
                  <a:pt x="71" y="1205"/>
                  <a:pt x="140" y="1224"/>
                </a:cubicBezTo>
                <a:cubicBezTo>
                  <a:pt x="209" y="1243"/>
                  <a:pt x="369" y="1212"/>
                  <a:pt x="461" y="1209"/>
                </a:cubicBezTo>
                <a:cubicBezTo>
                  <a:pt x="553" y="1206"/>
                  <a:pt x="571" y="1206"/>
                  <a:pt x="692" y="1209"/>
                </a:cubicBezTo>
                <a:cubicBezTo>
                  <a:pt x="813" y="1212"/>
                  <a:pt x="1094" y="1247"/>
                  <a:pt x="1190" y="1227"/>
                </a:cubicBezTo>
                <a:cubicBezTo>
                  <a:pt x="1286" y="1207"/>
                  <a:pt x="1279" y="1170"/>
                  <a:pt x="1271" y="1089"/>
                </a:cubicBezTo>
                <a:cubicBezTo>
                  <a:pt x="1263" y="1008"/>
                  <a:pt x="1217" y="818"/>
                  <a:pt x="1139" y="741"/>
                </a:cubicBezTo>
                <a:cubicBezTo>
                  <a:pt x="1061" y="664"/>
                  <a:pt x="865" y="743"/>
                  <a:pt x="800" y="627"/>
                </a:cubicBezTo>
                <a:cubicBezTo>
                  <a:pt x="735" y="511"/>
                  <a:pt x="785" y="142"/>
                  <a:pt x="749" y="42"/>
                </a:cubicBezTo>
                <a:cubicBezTo>
                  <a:pt x="695" y="15"/>
                  <a:pt x="701" y="0"/>
                  <a:pt x="587" y="30"/>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82953" name="Line 143"/>
          <p:cNvSpPr>
            <a:spLocks noChangeShapeType="1"/>
          </p:cNvSpPr>
          <p:nvPr/>
        </p:nvSpPr>
        <p:spPr bwMode="auto">
          <a:xfrm>
            <a:off x="6540501" y="1816100"/>
            <a:ext cx="277813"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2954" name="Line 145"/>
          <p:cNvSpPr>
            <a:spLocks noChangeShapeType="1"/>
          </p:cNvSpPr>
          <p:nvPr/>
        </p:nvSpPr>
        <p:spPr bwMode="auto">
          <a:xfrm flipV="1">
            <a:off x="6540501" y="2460626"/>
            <a:ext cx="277813"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2955" name="Line 146"/>
          <p:cNvSpPr>
            <a:spLocks noChangeShapeType="1"/>
          </p:cNvSpPr>
          <p:nvPr/>
        </p:nvSpPr>
        <p:spPr bwMode="auto">
          <a:xfrm>
            <a:off x="6550025" y="3087689"/>
            <a:ext cx="273050"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2956" name="Line 147"/>
          <p:cNvSpPr>
            <a:spLocks noChangeShapeType="1"/>
          </p:cNvSpPr>
          <p:nvPr/>
        </p:nvSpPr>
        <p:spPr bwMode="auto">
          <a:xfrm>
            <a:off x="7043739" y="2662239"/>
            <a:ext cx="822325"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2957" name="Text Box 148"/>
          <p:cNvSpPr txBox="1">
            <a:spLocks noChangeArrowheads="1"/>
          </p:cNvSpPr>
          <p:nvPr/>
        </p:nvSpPr>
        <p:spPr bwMode="auto">
          <a:xfrm>
            <a:off x="6499226" y="149066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223.1.1.1</a:t>
            </a:r>
            <a:endParaRPr lang="en-US" altLang="zh-CN" sz="1800">
              <a:solidFill>
                <a:srgbClr val="0000FF"/>
              </a:solidFill>
              <a:latin typeface="Comic Sans MS" panose="030F0702030302020204" pitchFamily="66" charset="0"/>
            </a:endParaRPr>
          </a:p>
        </p:txBody>
      </p:sp>
      <p:sp>
        <p:nvSpPr>
          <p:cNvPr id="82958" name="Text Box 149"/>
          <p:cNvSpPr txBox="1">
            <a:spLocks noChangeArrowheads="1"/>
          </p:cNvSpPr>
          <p:nvPr/>
        </p:nvSpPr>
        <p:spPr bwMode="auto">
          <a:xfrm>
            <a:off x="6384926" y="311626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223.1.1.3</a:t>
            </a:r>
            <a:endParaRPr lang="en-US" altLang="zh-CN" sz="1800">
              <a:solidFill>
                <a:srgbClr val="0000FF"/>
              </a:solidFill>
              <a:latin typeface="Comic Sans MS" panose="030F0702030302020204" pitchFamily="66" charset="0"/>
            </a:endParaRPr>
          </a:p>
        </p:txBody>
      </p:sp>
      <p:sp>
        <p:nvSpPr>
          <p:cNvPr id="82959" name="Text Box 150"/>
          <p:cNvSpPr txBox="1">
            <a:spLocks noChangeArrowheads="1"/>
          </p:cNvSpPr>
          <p:nvPr/>
        </p:nvSpPr>
        <p:spPr bwMode="auto">
          <a:xfrm>
            <a:off x="7131051" y="2355850"/>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223.1.1.4</a:t>
            </a:r>
            <a:endParaRPr lang="en-US" altLang="zh-CN" sz="1800">
              <a:solidFill>
                <a:srgbClr val="0000FF"/>
              </a:solidFill>
              <a:latin typeface="Comic Sans MS" panose="030F0702030302020204" pitchFamily="66" charset="0"/>
            </a:endParaRPr>
          </a:p>
        </p:txBody>
      </p:sp>
      <p:sp>
        <p:nvSpPr>
          <p:cNvPr id="82960" name="Line 151"/>
          <p:cNvSpPr>
            <a:spLocks noChangeShapeType="1"/>
          </p:cNvSpPr>
          <p:nvPr/>
        </p:nvSpPr>
        <p:spPr bwMode="auto">
          <a:xfrm>
            <a:off x="8378826" y="2668589"/>
            <a:ext cx="639763"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2961" name="Text Box 152"/>
          <p:cNvSpPr txBox="1">
            <a:spLocks noChangeArrowheads="1"/>
          </p:cNvSpPr>
          <p:nvPr/>
        </p:nvSpPr>
        <p:spPr bwMode="auto">
          <a:xfrm>
            <a:off x="8251826" y="2357438"/>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223.1.2.9</a:t>
            </a:r>
            <a:endParaRPr lang="en-US" altLang="zh-CN" sz="1800">
              <a:solidFill>
                <a:srgbClr val="0000FF"/>
              </a:solidFill>
              <a:latin typeface="Comic Sans MS" panose="030F0702030302020204" pitchFamily="66" charset="0"/>
            </a:endParaRPr>
          </a:p>
        </p:txBody>
      </p:sp>
      <p:sp>
        <p:nvSpPr>
          <p:cNvPr id="82962" name="Line 154"/>
          <p:cNvSpPr>
            <a:spLocks noChangeShapeType="1"/>
          </p:cNvSpPr>
          <p:nvPr/>
        </p:nvSpPr>
        <p:spPr bwMode="auto">
          <a:xfrm>
            <a:off x="9402763" y="1978025"/>
            <a:ext cx="2349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2963" name="Line 155"/>
          <p:cNvSpPr>
            <a:spLocks noChangeShapeType="1"/>
          </p:cNvSpPr>
          <p:nvPr/>
        </p:nvSpPr>
        <p:spPr bwMode="auto">
          <a:xfrm>
            <a:off x="9402763" y="3249613"/>
            <a:ext cx="2349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2964" name="Line 156"/>
          <p:cNvSpPr>
            <a:spLocks noChangeShapeType="1"/>
          </p:cNvSpPr>
          <p:nvPr/>
        </p:nvSpPr>
        <p:spPr bwMode="auto">
          <a:xfrm>
            <a:off x="8140701" y="3006726"/>
            <a:ext cx="3175" cy="644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2965" name="Line 158"/>
          <p:cNvSpPr>
            <a:spLocks noChangeShapeType="1"/>
          </p:cNvSpPr>
          <p:nvPr/>
        </p:nvSpPr>
        <p:spPr bwMode="auto">
          <a:xfrm flipH="1" flipV="1">
            <a:off x="7527926" y="4279900"/>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2966" name="Line 159"/>
          <p:cNvSpPr>
            <a:spLocks noChangeShapeType="1"/>
          </p:cNvSpPr>
          <p:nvPr/>
        </p:nvSpPr>
        <p:spPr bwMode="auto">
          <a:xfrm flipH="1" flipV="1">
            <a:off x="8704264" y="4284663"/>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2967" name="Text Box 160"/>
          <p:cNvSpPr txBox="1">
            <a:spLocks noChangeArrowheads="1"/>
          </p:cNvSpPr>
          <p:nvPr/>
        </p:nvSpPr>
        <p:spPr bwMode="auto">
          <a:xfrm>
            <a:off x="8675689" y="4162425"/>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223.1.3.2</a:t>
            </a:r>
            <a:endParaRPr lang="en-US" altLang="zh-CN" sz="1800">
              <a:solidFill>
                <a:srgbClr val="0000FF"/>
              </a:solidFill>
              <a:latin typeface="Comic Sans MS" panose="030F0702030302020204" pitchFamily="66" charset="0"/>
            </a:endParaRPr>
          </a:p>
        </p:txBody>
      </p:sp>
      <p:sp>
        <p:nvSpPr>
          <p:cNvPr id="82968" name="Text Box 161"/>
          <p:cNvSpPr txBox="1">
            <a:spLocks noChangeArrowheads="1"/>
          </p:cNvSpPr>
          <p:nvPr/>
        </p:nvSpPr>
        <p:spPr bwMode="auto">
          <a:xfrm>
            <a:off x="6505576" y="4257675"/>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223.1.3.1</a:t>
            </a:r>
            <a:endParaRPr lang="en-US" altLang="zh-CN" sz="1800">
              <a:solidFill>
                <a:srgbClr val="0000FF"/>
              </a:solidFill>
              <a:latin typeface="Comic Sans MS" panose="030F0702030302020204" pitchFamily="66" charset="0"/>
            </a:endParaRPr>
          </a:p>
        </p:txBody>
      </p:sp>
      <p:grpSp>
        <p:nvGrpSpPr>
          <p:cNvPr id="82969" name="Group 162"/>
          <p:cNvGrpSpPr>
            <a:grpSpLocks/>
          </p:cNvGrpSpPr>
          <p:nvPr/>
        </p:nvGrpSpPr>
        <p:grpSpPr bwMode="auto">
          <a:xfrm>
            <a:off x="5897563" y="1517650"/>
            <a:ext cx="641350" cy="558800"/>
            <a:chOff x="-44" y="1473"/>
            <a:chExt cx="981" cy="1105"/>
          </a:xfrm>
        </p:grpSpPr>
        <p:pic>
          <p:nvPicPr>
            <p:cNvPr id="83010" name="Picture 163"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011" name="Freeform 164"/>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2970" name="Group 165"/>
          <p:cNvGrpSpPr>
            <a:grpSpLocks/>
          </p:cNvGrpSpPr>
          <p:nvPr/>
        </p:nvGrpSpPr>
        <p:grpSpPr bwMode="auto">
          <a:xfrm>
            <a:off x="5892800" y="2127250"/>
            <a:ext cx="641350" cy="558800"/>
            <a:chOff x="-44" y="1473"/>
            <a:chExt cx="981" cy="1105"/>
          </a:xfrm>
        </p:grpSpPr>
        <p:pic>
          <p:nvPicPr>
            <p:cNvPr id="83008" name="Picture 166"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009" name="Freeform 167"/>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2971" name="Group 168"/>
          <p:cNvGrpSpPr>
            <a:grpSpLocks/>
          </p:cNvGrpSpPr>
          <p:nvPr/>
        </p:nvGrpSpPr>
        <p:grpSpPr bwMode="auto">
          <a:xfrm>
            <a:off x="5921375" y="2736850"/>
            <a:ext cx="641350" cy="558800"/>
            <a:chOff x="-44" y="1473"/>
            <a:chExt cx="981" cy="1105"/>
          </a:xfrm>
        </p:grpSpPr>
        <p:pic>
          <p:nvPicPr>
            <p:cNvPr id="83006" name="Picture 169"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007" name="Freeform 170"/>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2972" name="Group 171"/>
          <p:cNvGrpSpPr>
            <a:grpSpLocks/>
          </p:cNvGrpSpPr>
          <p:nvPr/>
        </p:nvGrpSpPr>
        <p:grpSpPr bwMode="auto">
          <a:xfrm flipH="1">
            <a:off x="9629775" y="1685925"/>
            <a:ext cx="641350" cy="558800"/>
            <a:chOff x="-44" y="1473"/>
            <a:chExt cx="981" cy="1105"/>
          </a:xfrm>
        </p:grpSpPr>
        <p:pic>
          <p:nvPicPr>
            <p:cNvPr id="83004" name="Picture 172"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005" name="Freeform 173"/>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2973" name="Group 174"/>
          <p:cNvGrpSpPr>
            <a:grpSpLocks/>
          </p:cNvGrpSpPr>
          <p:nvPr/>
        </p:nvGrpSpPr>
        <p:grpSpPr bwMode="auto">
          <a:xfrm flipH="1">
            <a:off x="9704388" y="2965450"/>
            <a:ext cx="641350" cy="558800"/>
            <a:chOff x="-44" y="1473"/>
            <a:chExt cx="981" cy="1105"/>
          </a:xfrm>
        </p:grpSpPr>
        <p:pic>
          <p:nvPicPr>
            <p:cNvPr id="83002" name="Picture 17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003" name="Freeform 176"/>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2974" name="Group 177"/>
          <p:cNvGrpSpPr>
            <a:grpSpLocks/>
          </p:cNvGrpSpPr>
          <p:nvPr/>
        </p:nvGrpSpPr>
        <p:grpSpPr bwMode="auto">
          <a:xfrm flipH="1">
            <a:off x="8496300" y="4489450"/>
            <a:ext cx="641350" cy="558800"/>
            <a:chOff x="-44" y="1473"/>
            <a:chExt cx="981" cy="1105"/>
          </a:xfrm>
        </p:grpSpPr>
        <p:pic>
          <p:nvPicPr>
            <p:cNvPr id="83000" name="Picture 178"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001" name="Freeform 179"/>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2975" name="Group 180"/>
          <p:cNvGrpSpPr>
            <a:grpSpLocks/>
          </p:cNvGrpSpPr>
          <p:nvPr/>
        </p:nvGrpSpPr>
        <p:grpSpPr bwMode="auto">
          <a:xfrm flipH="1">
            <a:off x="7332663" y="4530725"/>
            <a:ext cx="641350" cy="558800"/>
            <a:chOff x="-44" y="1473"/>
            <a:chExt cx="981" cy="1105"/>
          </a:xfrm>
        </p:grpSpPr>
        <p:pic>
          <p:nvPicPr>
            <p:cNvPr id="82998" name="Picture 181"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99" name="Freeform 182"/>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2976" name="Group 183"/>
          <p:cNvGrpSpPr>
            <a:grpSpLocks/>
          </p:cNvGrpSpPr>
          <p:nvPr/>
        </p:nvGrpSpPr>
        <p:grpSpPr bwMode="auto">
          <a:xfrm>
            <a:off x="7761288" y="2624138"/>
            <a:ext cx="698500" cy="355600"/>
            <a:chOff x="4396" y="1245"/>
            <a:chExt cx="672" cy="248"/>
          </a:xfrm>
        </p:grpSpPr>
        <p:sp>
          <p:nvSpPr>
            <p:cNvPr id="82990"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sp>
          <p:nvSpPr>
            <p:cNvPr id="82991"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latin typeface="Times New Roman" panose="02020603050405020304" pitchFamily="18" charset="0"/>
                <a:cs typeface="Arial" panose="020B0604020202020204" pitchFamily="34" charset="0"/>
              </a:endParaRPr>
            </a:p>
          </p:txBody>
        </p:sp>
        <p:sp>
          <p:nvSpPr>
            <p:cNvPr id="82992"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grpSp>
          <p:nvGrpSpPr>
            <p:cNvPr id="82993" name="Group 187"/>
            <p:cNvGrpSpPr>
              <a:grpSpLocks/>
            </p:cNvGrpSpPr>
            <p:nvPr/>
          </p:nvGrpSpPr>
          <p:grpSpPr bwMode="auto">
            <a:xfrm>
              <a:off x="4530" y="1287"/>
              <a:ext cx="377" cy="75"/>
              <a:chOff x="2468" y="1332"/>
              <a:chExt cx="310" cy="60"/>
            </a:xfrm>
          </p:grpSpPr>
          <p:sp>
            <p:nvSpPr>
              <p:cNvPr id="82996" name="Freeform 18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sp>
            <p:nvSpPr>
              <p:cNvPr id="82997" name="Freeform 18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grpSp>
        <p:sp>
          <p:nvSpPr>
            <p:cNvPr id="82994" name="Line 190"/>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82995" name="Line 191"/>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grpSp>
      <p:grpSp>
        <p:nvGrpSpPr>
          <p:cNvPr id="82977" name="Group 192"/>
          <p:cNvGrpSpPr>
            <a:grpSpLocks/>
          </p:cNvGrpSpPr>
          <p:nvPr/>
        </p:nvGrpSpPr>
        <p:grpSpPr bwMode="auto">
          <a:xfrm>
            <a:off x="8374064" y="3529014"/>
            <a:ext cx="1006475" cy="573087"/>
            <a:chOff x="4758" y="3508"/>
            <a:chExt cx="634" cy="361"/>
          </a:xfrm>
        </p:grpSpPr>
        <p:sp>
          <p:nvSpPr>
            <p:cNvPr id="82988" name="Text Box 193"/>
            <p:cNvSpPr txBox="1">
              <a:spLocks noChangeArrowheads="1"/>
            </p:cNvSpPr>
            <p:nvPr/>
          </p:nvSpPr>
          <p:spPr bwMode="auto">
            <a:xfrm>
              <a:off x="4844" y="3508"/>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FF"/>
                  </a:solidFill>
                </a:rPr>
                <a:t>subnet</a:t>
              </a:r>
            </a:p>
          </p:txBody>
        </p:sp>
        <p:sp>
          <p:nvSpPr>
            <p:cNvPr id="82989" name="Line 194"/>
            <p:cNvSpPr>
              <a:spLocks noChangeShapeType="1"/>
            </p:cNvSpPr>
            <p:nvPr/>
          </p:nvSpPr>
          <p:spPr bwMode="auto">
            <a:xfrm flipH="1">
              <a:off x="4758" y="3677"/>
              <a:ext cx="108" cy="192"/>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sp>
        <p:nvSpPr>
          <p:cNvPr id="82978" name="Rectangle 195"/>
          <p:cNvSpPr>
            <a:spLocks noChangeArrowheads="1"/>
          </p:cNvSpPr>
          <p:nvPr/>
        </p:nvSpPr>
        <p:spPr bwMode="auto">
          <a:xfrm>
            <a:off x="6654801" y="2163763"/>
            <a:ext cx="288925" cy="23336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82979" name="Text Box 196"/>
          <p:cNvSpPr txBox="1">
            <a:spLocks noChangeArrowheads="1"/>
          </p:cNvSpPr>
          <p:nvPr/>
        </p:nvSpPr>
        <p:spPr bwMode="auto">
          <a:xfrm>
            <a:off x="6499226" y="2133600"/>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223.1.1.2</a:t>
            </a:r>
            <a:endParaRPr lang="en-US" altLang="zh-CN" sz="1800">
              <a:solidFill>
                <a:srgbClr val="0000FF"/>
              </a:solidFill>
              <a:latin typeface="Comic Sans MS" panose="030F0702030302020204" pitchFamily="66" charset="0"/>
            </a:endParaRPr>
          </a:p>
        </p:txBody>
      </p:sp>
      <p:sp>
        <p:nvSpPr>
          <p:cNvPr id="82980" name="Rectangle 197"/>
          <p:cNvSpPr>
            <a:spLocks noChangeArrowheads="1"/>
          </p:cNvSpPr>
          <p:nvPr/>
        </p:nvSpPr>
        <p:spPr bwMode="auto">
          <a:xfrm>
            <a:off x="9359901" y="2149476"/>
            <a:ext cx="288925" cy="23336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82981" name="Rectangle 198"/>
          <p:cNvSpPr>
            <a:spLocks noChangeArrowheads="1"/>
          </p:cNvSpPr>
          <p:nvPr/>
        </p:nvSpPr>
        <p:spPr bwMode="auto">
          <a:xfrm>
            <a:off x="9356726" y="2949576"/>
            <a:ext cx="288925" cy="23336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82982" name="Rectangle 199"/>
          <p:cNvSpPr>
            <a:spLocks noChangeArrowheads="1"/>
          </p:cNvSpPr>
          <p:nvPr/>
        </p:nvSpPr>
        <p:spPr bwMode="auto">
          <a:xfrm>
            <a:off x="8004176" y="3135313"/>
            <a:ext cx="288925" cy="23336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82983" name="Text Box 200"/>
          <p:cNvSpPr txBox="1">
            <a:spLocks noChangeArrowheads="1"/>
          </p:cNvSpPr>
          <p:nvPr/>
        </p:nvSpPr>
        <p:spPr bwMode="auto">
          <a:xfrm>
            <a:off x="7527925" y="3097213"/>
            <a:ext cx="1144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223.1.3.27</a:t>
            </a:r>
            <a:endParaRPr lang="en-US" altLang="zh-CN" sz="1800">
              <a:solidFill>
                <a:srgbClr val="0000FF"/>
              </a:solidFill>
              <a:latin typeface="Comic Sans MS" panose="030F0702030302020204" pitchFamily="66" charset="0"/>
            </a:endParaRPr>
          </a:p>
        </p:txBody>
      </p:sp>
      <p:sp>
        <p:nvSpPr>
          <p:cNvPr id="82984" name="Text Box 201"/>
          <p:cNvSpPr txBox="1">
            <a:spLocks noChangeArrowheads="1"/>
          </p:cNvSpPr>
          <p:nvPr/>
        </p:nvSpPr>
        <p:spPr bwMode="auto">
          <a:xfrm>
            <a:off x="8713789" y="288766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223.1.2.2</a:t>
            </a:r>
            <a:endParaRPr lang="en-US" altLang="zh-CN" sz="1800">
              <a:solidFill>
                <a:srgbClr val="0000FF"/>
              </a:solidFill>
              <a:latin typeface="Comic Sans MS" panose="030F0702030302020204" pitchFamily="66" charset="0"/>
            </a:endParaRPr>
          </a:p>
        </p:txBody>
      </p:sp>
      <p:sp>
        <p:nvSpPr>
          <p:cNvPr id="82985" name="Text Box 202"/>
          <p:cNvSpPr txBox="1">
            <a:spLocks noChangeArrowheads="1"/>
          </p:cNvSpPr>
          <p:nvPr/>
        </p:nvSpPr>
        <p:spPr bwMode="auto">
          <a:xfrm>
            <a:off x="9110664" y="2128838"/>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223.1.2.1</a:t>
            </a:r>
            <a:endParaRPr lang="en-US" altLang="zh-CN" sz="1800">
              <a:solidFill>
                <a:srgbClr val="0000FF"/>
              </a:solidFill>
              <a:latin typeface="Comic Sans MS" panose="030F0702030302020204" pitchFamily="66" charset="0"/>
            </a:endParaRPr>
          </a:p>
        </p:txBody>
      </p:sp>
      <p:sp>
        <p:nvSpPr>
          <p:cNvPr id="69"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68" name="Rectangle 7"/>
          <p:cNvSpPr txBox="1">
            <a:spLocks noChangeArrowheads="1"/>
          </p:cNvSpPr>
          <p:nvPr/>
        </p:nvSpPr>
        <p:spPr>
          <a:xfrm>
            <a:off x="5159896" y="6615113"/>
            <a:ext cx="2645843"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4.3.3 IPv4 </a:t>
            </a:r>
            <a:r>
              <a:rPr lang="zh-CN" altLang="en-US" sz="1200" dirty="0">
                <a:solidFill>
                  <a:schemeClr val="accent4"/>
                </a:solidFill>
                <a:cs typeface="Arial" panose="020B0604020202020204" pitchFamily="34" charset="0"/>
              </a:rPr>
              <a:t>寻址</a:t>
            </a:r>
            <a:r>
              <a:rPr lang="en-US" altLang="zh-CN" sz="1200" dirty="0">
                <a:solidFill>
                  <a:schemeClr val="accent4"/>
                </a:solidFill>
                <a:cs typeface="Arial" panose="020B0604020202020204" pitchFamily="34" charset="0"/>
              </a:rPr>
              <a:t> </a:t>
            </a:r>
            <a:endParaRPr lang="en-US" altLang="zh-CN" sz="1200" dirty="0">
              <a:solidFill>
                <a:srgbClr val="FF0000"/>
              </a:solidFill>
              <a:cs typeface="Arial" panose="020B0604020202020204" pitchFamily="34" charset="0"/>
            </a:endParaRPr>
          </a:p>
        </p:txBody>
      </p:sp>
      <p:sp>
        <p:nvSpPr>
          <p:cNvPr id="2" name="文本框 1">
            <a:extLst>
              <a:ext uri="{FF2B5EF4-FFF2-40B4-BE49-F238E27FC236}">
                <a16:creationId xmlns:a16="http://schemas.microsoft.com/office/drawing/2014/main" id="{762675D0-AE65-4D41-B5C6-DA0EABFC4ED8}"/>
              </a:ext>
            </a:extLst>
          </p:cNvPr>
          <p:cNvSpPr txBox="1"/>
          <p:nvPr/>
        </p:nvSpPr>
        <p:spPr>
          <a:xfrm>
            <a:off x="4548535" y="4939109"/>
            <a:ext cx="936104" cy="646331"/>
          </a:xfrm>
          <a:prstGeom prst="rect">
            <a:avLst/>
          </a:prstGeom>
          <a:noFill/>
        </p:spPr>
        <p:txBody>
          <a:bodyPr wrap="square" rtlCol="0">
            <a:spAutoFit/>
          </a:bodyPr>
          <a:lstStyle/>
          <a:p>
            <a:pPr algn="ctr"/>
            <a:r>
              <a:rPr lang="zh-CN" altLang="en-US" dirty="0">
                <a:solidFill>
                  <a:srgbClr val="0000FF"/>
                </a:solidFill>
              </a:rPr>
              <a:t>交换机</a:t>
            </a:r>
            <a:endParaRPr lang="en-US" altLang="zh-CN" dirty="0">
              <a:solidFill>
                <a:srgbClr val="0000FF"/>
              </a:solidFill>
            </a:endParaRPr>
          </a:p>
          <a:p>
            <a:pPr algn="ctr"/>
            <a:r>
              <a:rPr lang="en-US" altLang="zh-CN" dirty="0">
                <a:solidFill>
                  <a:srgbClr val="0000FF"/>
                </a:solidFill>
              </a:rPr>
              <a:t>AP</a:t>
            </a:r>
            <a:endParaRPr lang="zh-CN" altLang="en-US" dirty="0">
              <a:solidFill>
                <a:srgbClr val="0000FF"/>
              </a:solidFill>
            </a:endParaRPr>
          </a:p>
        </p:txBody>
      </p:sp>
      <p:cxnSp>
        <p:nvCxnSpPr>
          <p:cNvPr id="4" name="直接箭头连接符 3">
            <a:extLst>
              <a:ext uri="{FF2B5EF4-FFF2-40B4-BE49-F238E27FC236}">
                <a16:creationId xmlns:a16="http://schemas.microsoft.com/office/drawing/2014/main" id="{E63BE4C7-50B4-4C79-830C-133E0548CBE8}"/>
              </a:ext>
            </a:extLst>
          </p:cNvPr>
          <p:cNvCxnSpPr>
            <a:endCxn id="2" idx="0"/>
          </p:cNvCxnSpPr>
          <p:nvPr/>
        </p:nvCxnSpPr>
        <p:spPr>
          <a:xfrm>
            <a:off x="5016587" y="4530725"/>
            <a:ext cx="0" cy="408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34979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6"/>
          <p:cNvSpPr>
            <a:spLocks noGrp="1" noChangeArrowheads="1"/>
          </p:cNvSpPr>
          <p:nvPr>
            <p:ph type="body" sz="half" idx="1"/>
          </p:nvPr>
        </p:nvSpPr>
        <p:spPr>
          <a:xfrm>
            <a:off x="2000250" y="1333500"/>
            <a:ext cx="3695700" cy="3838103"/>
          </a:xfrm>
        </p:spPr>
        <p:txBody>
          <a:bodyPr/>
          <a:lstStyle/>
          <a:p>
            <a:endParaRPr lang="en-US" altLang="zh-CN" sz="2400">
              <a:ea typeface="ＭＳ Ｐゴシック" panose="020B0600070205080204" pitchFamily="34" charset="-128"/>
              <a:cs typeface="ＭＳ Ｐゴシック" panose="020B0600070205080204" pitchFamily="34" charset="-128"/>
            </a:endParaRPr>
          </a:p>
          <a:p>
            <a:endParaRPr lang="en-US" altLang="zh-CN" sz="2400">
              <a:ea typeface="ＭＳ Ｐゴシック" panose="020B0600070205080204" pitchFamily="34" charset="-128"/>
              <a:cs typeface="ＭＳ Ｐゴシック" panose="020B0600070205080204" pitchFamily="34" charset="-128"/>
            </a:endParaRPr>
          </a:p>
        </p:txBody>
      </p:sp>
      <p:sp>
        <p:nvSpPr>
          <p:cNvPr id="40965" name="Rectangle 60"/>
          <p:cNvSpPr>
            <a:spLocks noGrp="1" noChangeArrowheads="1"/>
          </p:cNvSpPr>
          <p:nvPr>
            <p:ph type="body" sz="half" idx="2"/>
          </p:nvPr>
        </p:nvSpPr>
        <p:spPr>
          <a:xfrm>
            <a:off x="2039938" y="1535113"/>
            <a:ext cx="3810000" cy="3838103"/>
          </a:xfrm>
        </p:spPr>
        <p:txBody>
          <a:bodyPr>
            <a:normAutofit/>
          </a:bodyPr>
          <a:lstStyle/>
          <a:p>
            <a:pPr>
              <a:buFont typeface="Wingdings" charset="0"/>
              <a:buNone/>
              <a:defRPr/>
            </a:pPr>
            <a:r>
              <a:rPr lang="zh-CN" altLang="en-US" dirty="0">
                <a:solidFill>
                  <a:srgbClr val="CC0000"/>
                </a:solidFill>
              </a:rPr>
              <a:t>秘诀</a:t>
            </a:r>
            <a:endParaRPr lang="en-US" dirty="0">
              <a:solidFill>
                <a:srgbClr val="CC0000"/>
              </a:solidFill>
              <a:cs typeface="+mn-cs"/>
            </a:endParaRPr>
          </a:p>
          <a:p>
            <a:pPr marL="234950" indent="-234950">
              <a:lnSpc>
                <a:spcPct val="110000"/>
              </a:lnSpc>
              <a:defRPr/>
            </a:pPr>
            <a:r>
              <a:rPr lang="zh-CN" altLang="en-US" dirty="0">
                <a:cs typeface="+mn-cs"/>
              </a:rPr>
              <a:t> 确定子网</a:t>
            </a:r>
            <a:endParaRPr lang="en-US" dirty="0">
              <a:cs typeface="+mn-cs"/>
            </a:endParaRPr>
          </a:p>
          <a:p>
            <a:pPr marL="635000" lvl="1" indent="-234950">
              <a:lnSpc>
                <a:spcPct val="110000"/>
              </a:lnSpc>
              <a:defRPr/>
            </a:pPr>
            <a:r>
              <a:rPr lang="zh-CN" altLang="en-US" dirty="0">
                <a:cs typeface="+mn-cs"/>
              </a:rPr>
              <a:t>将每个接口都从其主机或路由器中分离</a:t>
            </a:r>
            <a:endParaRPr lang="en-US" altLang="zh-CN" dirty="0">
              <a:cs typeface="+mn-cs"/>
            </a:endParaRPr>
          </a:p>
          <a:p>
            <a:pPr marL="635000" lvl="1" indent="-234950">
              <a:lnSpc>
                <a:spcPct val="110000"/>
              </a:lnSpc>
              <a:defRPr/>
            </a:pPr>
            <a:r>
              <a:rPr lang="zh-CN" altLang="en-US" dirty="0"/>
              <a:t>产生分离的网络孤岛</a:t>
            </a:r>
            <a:endParaRPr lang="en-US" dirty="0">
              <a:ea typeface="ＭＳ Ｐゴシック" panose="020B0600070205080204" pitchFamily="34" charset="-128"/>
              <a:cs typeface="ＭＳ Ｐゴシック" panose="020B0600070205080204" pitchFamily="34" charset="-128"/>
            </a:endParaRPr>
          </a:p>
          <a:p>
            <a:pPr marL="234950" indent="-234950">
              <a:lnSpc>
                <a:spcPct val="110000"/>
              </a:lnSpc>
              <a:defRPr/>
            </a:pPr>
            <a:r>
              <a:rPr lang="en-US" dirty="0">
                <a:cs typeface="+mn-cs"/>
              </a:rPr>
              <a:t> </a:t>
            </a:r>
            <a:r>
              <a:rPr lang="zh-CN" altLang="en-US" dirty="0">
                <a:cs typeface="+mn-cs"/>
              </a:rPr>
              <a:t>每一个分离的独立网络就是一个</a:t>
            </a:r>
            <a:r>
              <a:rPr lang="zh-CN" altLang="en-US" dirty="0">
                <a:solidFill>
                  <a:srgbClr val="CC0000"/>
                </a:solidFill>
                <a:cs typeface="+mn-cs"/>
              </a:rPr>
              <a:t>子网</a:t>
            </a:r>
            <a:endParaRPr lang="en-US" dirty="0">
              <a:ea typeface="ＭＳ Ｐゴシック" panose="020B0600070205080204" pitchFamily="34" charset="-128"/>
              <a:cs typeface="ＭＳ Ｐゴシック" panose="020B0600070205080204" pitchFamily="34" charset="-128"/>
            </a:endParaRPr>
          </a:p>
        </p:txBody>
      </p:sp>
      <p:sp>
        <p:nvSpPr>
          <p:cNvPr id="83971" name="Text Box 61"/>
          <p:cNvSpPr txBox="1">
            <a:spLocks noChangeArrowheads="1"/>
          </p:cNvSpPr>
          <p:nvPr/>
        </p:nvSpPr>
        <p:spPr bwMode="auto">
          <a:xfrm>
            <a:off x="7156078" y="5789910"/>
            <a:ext cx="20136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dirty="0">
                <a:solidFill>
                  <a:srgbClr val="0000FF"/>
                </a:solidFill>
              </a:rPr>
              <a:t>子网掩码</a:t>
            </a:r>
            <a:r>
              <a:rPr lang="en-US" altLang="zh-CN" dirty="0">
                <a:solidFill>
                  <a:srgbClr val="0000FF"/>
                </a:solidFill>
              </a:rPr>
              <a:t>: /24</a:t>
            </a:r>
          </a:p>
        </p:txBody>
      </p:sp>
      <p:grpSp>
        <p:nvGrpSpPr>
          <p:cNvPr id="83974" name="Group 190"/>
          <p:cNvGrpSpPr>
            <a:grpSpLocks/>
          </p:cNvGrpSpPr>
          <p:nvPr/>
        </p:nvGrpSpPr>
        <p:grpSpPr bwMode="auto">
          <a:xfrm>
            <a:off x="5892800" y="908051"/>
            <a:ext cx="4452938" cy="4652963"/>
            <a:chOff x="2752" y="572"/>
            <a:chExt cx="2805" cy="2931"/>
          </a:xfrm>
        </p:grpSpPr>
        <p:sp>
          <p:nvSpPr>
            <p:cNvPr id="83980" name="Text Box 191"/>
            <p:cNvSpPr txBox="1">
              <a:spLocks noChangeArrowheads="1"/>
            </p:cNvSpPr>
            <p:nvPr/>
          </p:nvSpPr>
          <p:spPr bwMode="auto">
            <a:xfrm>
              <a:off x="2825" y="572"/>
              <a:ext cx="10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000" i="1" dirty="0">
                  <a:solidFill>
                    <a:srgbClr val="C00000"/>
                  </a:solidFill>
                </a:rPr>
                <a:t>223.1.1.0/24</a:t>
              </a:r>
            </a:p>
          </p:txBody>
        </p:sp>
        <p:sp>
          <p:nvSpPr>
            <p:cNvPr id="83981" name="Text Box 192"/>
            <p:cNvSpPr txBox="1">
              <a:spLocks noChangeArrowheads="1"/>
            </p:cNvSpPr>
            <p:nvPr/>
          </p:nvSpPr>
          <p:spPr bwMode="auto">
            <a:xfrm>
              <a:off x="4419" y="725"/>
              <a:ext cx="10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000" i="1">
                  <a:solidFill>
                    <a:srgbClr val="C00000"/>
                  </a:solidFill>
                </a:rPr>
                <a:t>223.1.2.0/24</a:t>
              </a:r>
            </a:p>
          </p:txBody>
        </p:sp>
        <p:sp>
          <p:nvSpPr>
            <p:cNvPr id="83982" name="Text Box 193"/>
            <p:cNvSpPr txBox="1">
              <a:spLocks noChangeArrowheads="1"/>
            </p:cNvSpPr>
            <p:nvPr/>
          </p:nvSpPr>
          <p:spPr bwMode="auto">
            <a:xfrm>
              <a:off x="3743" y="3253"/>
              <a:ext cx="10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000" i="1" dirty="0">
                  <a:solidFill>
                    <a:srgbClr val="C00000"/>
                  </a:solidFill>
                </a:rPr>
                <a:t>223.1.3.0/24</a:t>
              </a:r>
            </a:p>
          </p:txBody>
        </p:sp>
        <p:sp>
          <p:nvSpPr>
            <p:cNvPr id="83983" name="Rectangle 194"/>
            <p:cNvSpPr>
              <a:spLocks noChangeArrowheads="1"/>
            </p:cNvSpPr>
            <p:nvPr/>
          </p:nvSpPr>
          <p:spPr bwMode="auto">
            <a:xfrm>
              <a:off x="3128" y="2113"/>
              <a:ext cx="534"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83984" name="Freeform 195"/>
            <p:cNvSpPr>
              <a:spLocks/>
            </p:cNvSpPr>
            <p:nvPr/>
          </p:nvSpPr>
          <p:spPr bwMode="auto">
            <a:xfrm>
              <a:off x="2758" y="815"/>
              <a:ext cx="1223" cy="1291"/>
            </a:xfrm>
            <a:custGeom>
              <a:avLst/>
              <a:gdLst>
                <a:gd name="T0" fmla="*/ 1201 w 1223"/>
                <a:gd name="T1" fmla="*/ 756 h 1291"/>
                <a:gd name="T2" fmla="*/ 702 w 1223"/>
                <a:gd name="T3" fmla="*/ 670 h 1291"/>
                <a:gd name="T4" fmla="*/ 608 w 1223"/>
                <a:gd name="T5" fmla="*/ 103 h 1291"/>
                <a:gd name="T6" fmla="*/ 335 w 1223"/>
                <a:gd name="T7" fmla="*/ 52 h 1291"/>
                <a:gd name="T8" fmla="*/ 65 w 1223"/>
                <a:gd name="T9" fmla="*/ 82 h 1291"/>
                <a:gd name="T10" fmla="*/ 41 w 1223"/>
                <a:gd name="T11" fmla="*/ 544 h 1291"/>
                <a:gd name="T12" fmla="*/ 38 w 1223"/>
                <a:gd name="T13" fmla="*/ 751 h 1291"/>
                <a:gd name="T14" fmla="*/ 23 w 1223"/>
                <a:gd name="T15" fmla="*/ 940 h 1291"/>
                <a:gd name="T16" fmla="*/ 17 w 1223"/>
                <a:gd name="T17" fmla="*/ 1114 h 1291"/>
                <a:gd name="T18" fmla="*/ 128 w 1223"/>
                <a:gd name="T19" fmla="*/ 1219 h 1291"/>
                <a:gd name="T20" fmla="*/ 602 w 1223"/>
                <a:gd name="T21" fmla="*/ 1243 h 1291"/>
                <a:gd name="T22" fmla="*/ 686 w 1223"/>
                <a:gd name="T23" fmla="*/ 930 h 1291"/>
                <a:gd name="T24" fmla="*/ 1177 w 1223"/>
                <a:gd name="T25" fmla="*/ 916 h 1291"/>
                <a:gd name="T26" fmla="*/ 1201 w 1223"/>
                <a:gd name="T27" fmla="*/ 756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83985" name="Freeform 196"/>
            <p:cNvSpPr>
              <a:spLocks/>
            </p:cNvSpPr>
            <p:nvPr/>
          </p:nvSpPr>
          <p:spPr bwMode="auto">
            <a:xfrm>
              <a:off x="4350" y="1010"/>
              <a:ext cx="1201" cy="1234"/>
            </a:xfrm>
            <a:custGeom>
              <a:avLst/>
              <a:gdLst>
                <a:gd name="T0" fmla="*/ 25 w 1201"/>
                <a:gd name="T1" fmla="*/ 709 h 1234"/>
                <a:gd name="T2" fmla="*/ 526 w 1201"/>
                <a:gd name="T3" fmla="*/ 780 h 1234"/>
                <a:gd name="T4" fmla="*/ 613 w 1201"/>
                <a:gd name="T5" fmla="*/ 1134 h 1234"/>
                <a:gd name="T6" fmla="*/ 946 w 1201"/>
                <a:gd name="T7" fmla="*/ 1230 h 1234"/>
                <a:gd name="T8" fmla="*/ 1171 w 1201"/>
                <a:gd name="T9" fmla="*/ 1107 h 1234"/>
                <a:gd name="T10" fmla="*/ 1126 w 1201"/>
                <a:gd name="T11" fmla="*/ 894 h 1234"/>
                <a:gd name="T12" fmla="*/ 1114 w 1201"/>
                <a:gd name="T13" fmla="*/ 693 h 1234"/>
                <a:gd name="T14" fmla="*/ 1099 w 1201"/>
                <a:gd name="T15" fmla="*/ 423 h 1234"/>
                <a:gd name="T16" fmla="*/ 1141 w 1201"/>
                <a:gd name="T17" fmla="*/ 216 h 1234"/>
                <a:gd name="T18" fmla="*/ 1102 w 1201"/>
                <a:gd name="T19" fmla="*/ 33 h 1234"/>
                <a:gd name="T20" fmla="*/ 646 w 1201"/>
                <a:gd name="T21" fmla="*/ 81 h 1234"/>
                <a:gd name="T22" fmla="*/ 535 w 1201"/>
                <a:gd name="T23" fmla="*/ 519 h 1234"/>
                <a:gd name="T24" fmla="*/ 44 w 1201"/>
                <a:gd name="T25" fmla="*/ 548 h 1234"/>
                <a:gd name="T26" fmla="*/ 25 w 1201"/>
                <a:gd name="T27" fmla="*/ 709 h 1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1"/>
                <a:gd name="T43" fmla="*/ 0 h 1234"/>
                <a:gd name="T44" fmla="*/ 1201 w 1201"/>
                <a:gd name="T45" fmla="*/ 1234 h 12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83986" name="Freeform 197"/>
            <p:cNvSpPr>
              <a:spLocks/>
            </p:cNvSpPr>
            <p:nvPr/>
          </p:nvSpPr>
          <p:spPr bwMode="auto">
            <a:xfrm>
              <a:off x="3514" y="1913"/>
              <a:ext cx="1286" cy="1247"/>
            </a:xfrm>
            <a:custGeom>
              <a:avLst/>
              <a:gdLst>
                <a:gd name="T0" fmla="*/ 587 w 1286"/>
                <a:gd name="T1" fmla="*/ 30 h 1247"/>
                <a:gd name="T2" fmla="*/ 509 w 1286"/>
                <a:gd name="T3" fmla="*/ 618 h 1247"/>
                <a:gd name="T4" fmla="*/ 77 w 1286"/>
                <a:gd name="T5" fmla="*/ 909 h 1247"/>
                <a:gd name="T6" fmla="*/ 47 w 1286"/>
                <a:gd name="T7" fmla="*/ 1095 h 1247"/>
                <a:gd name="T8" fmla="*/ 140 w 1286"/>
                <a:gd name="T9" fmla="*/ 1224 h 1247"/>
                <a:gd name="T10" fmla="*/ 461 w 1286"/>
                <a:gd name="T11" fmla="*/ 1209 h 1247"/>
                <a:gd name="T12" fmla="*/ 692 w 1286"/>
                <a:gd name="T13" fmla="*/ 1209 h 1247"/>
                <a:gd name="T14" fmla="*/ 1190 w 1286"/>
                <a:gd name="T15" fmla="*/ 1227 h 1247"/>
                <a:gd name="T16" fmla="*/ 1271 w 1286"/>
                <a:gd name="T17" fmla="*/ 1089 h 1247"/>
                <a:gd name="T18" fmla="*/ 1139 w 1286"/>
                <a:gd name="T19" fmla="*/ 741 h 1247"/>
                <a:gd name="T20" fmla="*/ 800 w 1286"/>
                <a:gd name="T21" fmla="*/ 627 h 1247"/>
                <a:gd name="T22" fmla="*/ 749 w 1286"/>
                <a:gd name="T23" fmla="*/ 42 h 1247"/>
                <a:gd name="T24" fmla="*/ 587 w 1286"/>
                <a:gd name="T25" fmla="*/ 30 h 12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86"/>
                <a:gd name="T40" fmla="*/ 0 h 1247"/>
                <a:gd name="T41" fmla="*/ 1286 w 1286"/>
                <a:gd name="T42" fmla="*/ 1247 h 12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86" h="1247">
                  <a:moveTo>
                    <a:pt x="587" y="30"/>
                  </a:moveTo>
                  <a:cubicBezTo>
                    <a:pt x="473" y="60"/>
                    <a:pt x="601" y="475"/>
                    <a:pt x="509" y="618"/>
                  </a:cubicBezTo>
                  <a:cubicBezTo>
                    <a:pt x="424" y="765"/>
                    <a:pt x="154" y="830"/>
                    <a:pt x="77" y="909"/>
                  </a:cubicBezTo>
                  <a:cubicBezTo>
                    <a:pt x="0" y="988"/>
                    <a:pt x="37" y="1043"/>
                    <a:pt x="47" y="1095"/>
                  </a:cubicBezTo>
                  <a:cubicBezTo>
                    <a:pt x="57" y="1147"/>
                    <a:pt x="71" y="1205"/>
                    <a:pt x="140" y="1224"/>
                  </a:cubicBezTo>
                  <a:cubicBezTo>
                    <a:pt x="209" y="1243"/>
                    <a:pt x="369" y="1212"/>
                    <a:pt x="461" y="1209"/>
                  </a:cubicBezTo>
                  <a:cubicBezTo>
                    <a:pt x="553" y="1206"/>
                    <a:pt x="571" y="1206"/>
                    <a:pt x="692" y="1209"/>
                  </a:cubicBezTo>
                  <a:cubicBezTo>
                    <a:pt x="813" y="1212"/>
                    <a:pt x="1094" y="1247"/>
                    <a:pt x="1190" y="1227"/>
                  </a:cubicBezTo>
                  <a:cubicBezTo>
                    <a:pt x="1286" y="1207"/>
                    <a:pt x="1279" y="1170"/>
                    <a:pt x="1271" y="1089"/>
                  </a:cubicBezTo>
                  <a:cubicBezTo>
                    <a:pt x="1263" y="1008"/>
                    <a:pt x="1217" y="818"/>
                    <a:pt x="1139" y="741"/>
                  </a:cubicBezTo>
                  <a:cubicBezTo>
                    <a:pt x="1061" y="664"/>
                    <a:pt x="865" y="743"/>
                    <a:pt x="800" y="627"/>
                  </a:cubicBezTo>
                  <a:cubicBezTo>
                    <a:pt x="735" y="511"/>
                    <a:pt x="785" y="142"/>
                    <a:pt x="749" y="42"/>
                  </a:cubicBezTo>
                  <a:cubicBezTo>
                    <a:pt x="695" y="15"/>
                    <a:pt x="701" y="0"/>
                    <a:pt x="587" y="30"/>
                  </a:cubicBez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83987" name="Line 198"/>
            <p:cNvSpPr>
              <a:spLocks noChangeShapeType="1"/>
            </p:cNvSpPr>
            <p:nvPr/>
          </p:nvSpPr>
          <p:spPr bwMode="auto">
            <a:xfrm>
              <a:off x="3160" y="1144"/>
              <a:ext cx="175"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3988" name="Line 200"/>
            <p:cNvSpPr>
              <a:spLocks noChangeShapeType="1"/>
            </p:cNvSpPr>
            <p:nvPr/>
          </p:nvSpPr>
          <p:spPr bwMode="auto">
            <a:xfrm flipV="1">
              <a:off x="3160" y="1550"/>
              <a:ext cx="175"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3989" name="Line 201"/>
            <p:cNvSpPr>
              <a:spLocks noChangeShapeType="1"/>
            </p:cNvSpPr>
            <p:nvPr/>
          </p:nvSpPr>
          <p:spPr bwMode="auto">
            <a:xfrm>
              <a:off x="3166" y="1945"/>
              <a:ext cx="172"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3990" name="Text Box 203"/>
            <p:cNvSpPr txBox="1">
              <a:spLocks noChangeArrowheads="1"/>
            </p:cNvSpPr>
            <p:nvPr/>
          </p:nvSpPr>
          <p:spPr bwMode="auto">
            <a:xfrm>
              <a:off x="3134" y="939"/>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223.1.1.1</a:t>
              </a:r>
              <a:endParaRPr lang="en-US" altLang="zh-CN" sz="1800">
                <a:solidFill>
                  <a:srgbClr val="0000FF"/>
                </a:solidFill>
                <a:latin typeface="Comic Sans MS" panose="030F0702030302020204" pitchFamily="66" charset="0"/>
              </a:endParaRPr>
            </a:p>
          </p:txBody>
        </p:sp>
        <p:sp>
          <p:nvSpPr>
            <p:cNvPr id="83991" name="Text Box 204"/>
            <p:cNvSpPr txBox="1">
              <a:spLocks noChangeArrowheads="1"/>
            </p:cNvSpPr>
            <p:nvPr/>
          </p:nvSpPr>
          <p:spPr bwMode="auto">
            <a:xfrm>
              <a:off x="3062" y="1963"/>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223.1.1.3</a:t>
              </a:r>
              <a:endParaRPr lang="en-US" altLang="zh-CN" sz="1800">
                <a:solidFill>
                  <a:srgbClr val="0000FF"/>
                </a:solidFill>
                <a:latin typeface="Comic Sans MS" panose="030F0702030302020204" pitchFamily="66" charset="0"/>
              </a:endParaRPr>
            </a:p>
          </p:txBody>
        </p:sp>
        <p:sp>
          <p:nvSpPr>
            <p:cNvPr id="83992" name="Text Box 205"/>
            <p:cNvSpPr txBox="1">
              <a:spLocks noChangeArrowheads="1"/>
            </p:cNvSpPr>
            <p:nvPr/>
          </p:nvSpPr>
          <p:spPr bwMode="auto">
            <a:xfrm>
              <a:off x="3532" y="1484"/>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223.1.1.4</a:t>
              </a:r>
              <a:endParaRPr lang="en-US" altLang="zh-CN" sz="1800">
                <a:solidFill>
                  <a:srgbClr val="0000FF"/>
                </a:solidFill>
                <a:latin typeface="Comic Sans MS" panose="030F0702030302020204" pitchFamily="66" charset="0"/>
              </a:endParaRPr>
            </a:p>
          </p:txBody>
        </p:sp>
        <p:sp>
          <p:nvSpPr>
            <p:cNvPr id="83993" name="Text Box 207"/>
            <p:cNvSpPr txBox="1">
              <a:spLocks noChangeArrowheads="1"/>
            </p:cNvSpPr>
            <p:nvPr/>
          </p:nvSpPr>
          <p:spPr bwMode="auto">
            <a:xfrm>
              <a:off x="4238" y="1485"/>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223.1.2.9</a:t>
              </a:r>
              <a:endParaRPr lang="en-US" altLang="zh-CN" sz="1800">
                <a:solidFill>
                  <a:srgbClr val="0000FF"/>
                </a:solidFill>
                <a:latin typeface="Comic Sans MS" panose="030F0702030302020204" pitchFamily="66" charset="0"/>
              </a:endParaRPr>
            </a:p>
          </p:txBody>
        </p:sp>
        <p:sp>
          <p:nvSpPr>
            <p:cNvPr id="83994" name="Line 209"/>
            <p:cNvSpPr>
              <a:spLocks noChangeShapeType="1"/>
            </p:cNvSpPr>
            <p:nvPr/>
          </p:nvSpPr>
          <p:spPr bwMode="auto">
            <a:xfrm>
              <a:off x="4963" y="1246"/>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3995" name="Line 210"/>
            <p:cNvSpPr>
              <a:spLocks noChangeShapeType="1"/>
            </p:cNvSpPr>
            <p:nvPr/>
          </p:nvSpPr>
          <p:spPr bwMode="auto">
            <a:xfrm>
              <a:off x="4963" y="2047"/>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3996" name="Line 213"/>
            <p:cNvSpPr>
              <a:spLocks noChangeShapeType="1"/>
            </p:cNvSpPr>
            <p:nvPr/>
          </p:nvSpPr>
          <p:spPr bwMode="auto">
            <a:xfrm flipH="1" flipV="1">
              <a:off x="3782" y="2696"/>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3997" name="Line 214"/>
            <p:cNvSpPr>
              <a:spLocks noChangeShapeType="1"/>
            </p:cNvSpPr>
            <p:nvPr/>
          </p:nvSpPr>
          <p:spPr bwMode="auto">
            <a:xfrm flipH="1" flipV="1">
              <a:off x="4523" y="2699"/>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3998" name="Text Box 215"/>
            <p:cNvSpPr txBox="1">
              <a:spLocks noChangeArrowheads="1"/>
            </p:cNvSpPr>
            <p:nvPr/>
          </p:nvSpPr>
          <p:spPr bwMode="auto">
            <a:xfrm>
              <a:off x="4505" y="2622"/>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223.1.3.2</a:t>
              </a:r>
              <a:endParaRPr lang="en-US" altLang="zh-CN" sz="1800">
                <a:solidFill>
                  <a:srgbClr val="0000FF"/>
                </a:solidFill>
                <a:latin typeface="Comic Sans MS" panose="030F0702030302020204" pitchFamily="66" charset="0"/>
              </a:endParaRPr>
            </a:p>
          </p:txBody>
        </p:sp>
        <p:sp>
          <p:nvSpPr>
            <p:cNvPr id="83999" name="Text Box 216"/>
            <p:cNvSpPr txBox="1">
              <a:spLocks noChangeArrowheads="1"/>
            </p:cNvSpPr>
            <p:nvPr/>
          </p:nvSpPr>
          <p:spPr bwMode="auto">
            <a:xfrm>
              <a:off x="3138" y="2682"/>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dirty="0">
                  <a:solidFill>
                    <a:srgbClr val="0000FF"/>
                  </a:solidFill>
                </a:rPr>
                <a:t>223.1.3.1</a:t>
              </a:r>
              <a:endParaRPr lang="en-US" altLang="zh-CN" sz="1800" dirty="0">
                <a:solidFill>
                  <a:srgbClr val="0000FF"/>
                </a:solidFill>
                <a:latin typeface="Comic Sans MS" panose="030F0702030302020204" pitchFamily="66" charset="0"/>
              </a:endParaRPr>
            </a:p>
          </p:txBody>
        </p:sp>
        <p:grpSp>
          <p:nvGrpSpPr>
            <p:cNvPr id="84000" name="Group 217"/>
            <p:cNvGrpSpPr>
              <a:grpSpLocks/>
            </p:cNvGrpSpPr>
            <p:nvPr/>
          </p:nvGrpSpPr>
          <p:grpSpPr bwMode="auto">
            <a:xfrm>
              <a:off x="2755" y="956"/>
              <a:ext cx="404" cy="352"/>
              <a:chOff x="-44" y="1473"/>
              <a:chExt cx="981" cy="1105"/>
            </a:xfrm>
          </p:grpSpPr>
          <p:pic>
            <p:nvPicPr>
              <p:cNvPr id="84039" name="Picture 218"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040" name="Freeform 219"/>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4001" name="Group 220"/>
            <p:cNvGrpSpPr>
              <a:grpSpLocks/>
            </p:cNvGrpSpPr>
            <p:nvPr/>
          </p:nvGrpSpPr>
          <p:grpSpPr bwMode="auto">
            <a:xfrm>
              <a:off x="2752" y="1340"/>
              <a:ext cx="404" cy="352"/>
              <a:chOff x="-44" y="1473"/>
              <a:chExt cx="981" cy="1105"/>
            </a:xfrm>
          </p:grpSpPr>
          <p:pic>
            <p:nvPicPr>
              <p:cNvPr id="84037" name="Picture 221"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038" name="Freeform 222"/>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4002" name="Group 223"/>
            <p:cNvGrpSpPr>
              <a:grpSpLocks/>
            </p:cNvGrpSpPr>
            <p:nvPr/>
          </p:nvGrpSpPr>
          <p:grpSpPr bwMode="auto">
            <a:xfrm>
              <a:off x="2770" y="1724"/>
              <a:ext cx="404" cy="352"/>
              <a:chOff x="-44" y="1473"/>
              <a:chExt cx="981" cy="1105"/>
            </a:xfrm>
          </p:grpSpPr>
          <p:pic>
            <p:nvPicPr>
              <p:cNvPr id="84035" name="Picture 224"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036" name="Freeform 225"/>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4003" name="Group 226"/>
            <p:cNvGrpSpPr>
              <a:grpSpLocks/>
            </p:cNvGrpSpPr>
            <p:nvPr/>
          </p:nvGrpSpPr>
          <p:grpSpPr bwMode="auto">
            <a:xfrm flipH="1">
              <a:off x="5106" y="1062"/>
              <a:ext cx="404" cy="352"/>
              <a:chOff x="-44" y="1473"/>
              <a:chExt cx="981" cy="1105"/>
            </a:xfrm>
          </p:grpSpPr>
          <p:pic>
            <p:nvPicPr>
              <p:cNvPr id="84033" name="Picture 227"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034" name="Freeform 228"/>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4004" name="Group 229"/>
            <p:cNvGrpSpPr>
              <a:grpSpLocks/>
            </p:cNvGrpSpPr>
            <p:nvPr/>
          </p:nvGrpSpPr>
          <p:grpSpPr bwMode="auto">
            <a:xfrm flipH="1">
              <a:off x="5153" y="1868"/>
              <a:ext cx="404" cy="352"/>
              <a:chOff x="-44" y="1473"/>
              <a:chExt cx="981" cy="1105"/>
            </a:xfrm>
          </p:grpSpPr>
          <p:pic>
            <p:nvPicPr>
              <p:cNvPr id="84031" name="Picture 230"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032" name="Freeform 231"/>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4005" name="Group 232"/>
            <p:cNvGrpSpPr>
              <a:grpSpLocks/>
            </p:cNvGrpSpPr>
            <p:nvPr/>
          </p:nvGrpSpPr>
          <p:grpSpPr bwMode="auto">
            <a:xfrm flipH="1">
              <a:off x="4392" y="2828"/>
              <a:ext cx="404" cy="352"/>
              <a:chOff x="-44" y="1473"/>
              <a:chExt cx="981" cy="1105"/>
            </a:xfrm>
          </p:grpSpPr>
          <p:pic>
            <p:nvPicPr>
              <p:cNvPr id="84029" name="Picture 233"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030" name="Freeform 234"/>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4006" name="Group 235"/>
            <p:cNvGrpSpPr>
              <a:grpSpLocks/>
            </p:cNvGrpSpPr>
            <p:nvPr/>
          </p:nvGrpSpPr>
          <p:grpSpPr bwMode="auto">
            <a:xfrm flipH="1">
              <a:off x="3659" y="2854"/>
              <a:ext cx="404" cy="352"/>
              <a:chOff x="-44" y="1473"/>
              <a:chExt cx="981" cy="1105"/>
            </a:xfrm>
          </p:grpSpPr>
          <p:pic>
            <p:nvPicPr>
              <p:cNvPr id="84027" name="Picture 236"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028" name="Freeform 237"/>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4007" name="Group 238"/>
            <p:cNvGrpSpPr>
              <a:grpSpLocks/>
            </p:cNvGrpSpPr>
            <p:nvPr/>
          </p:nvGrpSpPr>
          <p:grpSpPr bwMode="auto">
            <a:xfrm>
              <a:off x="3929" y="1653"/>
              <a:ext cx="440" cy="224"/>
              <a:chOff x="4396" y="1245"/>
              <a:chExt cx="672" cy="248"/>
            </a:xfrm>
          </p:grpSpPr>
          <p:sp>
            <p:nvSpPr>
              <p:cNvPr id="84019"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sp>
            <p:nvSpPr>
              <p:cNvPr id="84020"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latin typeface="Times New Roman" panose="02020603050405020304" pitchFamily="18" charset="0"/>
                  <a:cs typeface="Arial" panose="020B0604020202020204" pitchFamily="34" charset="0"/>
                </a:endParaRPr>
              </a:p>
            </p:txBody>
          </p:sp>
          <p:sp>
            <p:nvSpPr>
              <p:cNvPr id="84021"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grpSp>
            <p:nvGrpSpPr>
              <p:cNvPr id="84022" name="Group 242"/>
              <p:cNvGrpSpPr>
                <a:grpSpLocks/>
              </p:cNvGrpSpPr>
              <p:nvPr/>
            </p:nvGrpSpPr>
            <p:grpSpPr bwMode="auto">
              <a:xfrm>
                <a:off x="4530" y="1287"/>
                <a:ext cx="377" cy="75"/>
                <a:chOff x="2468" y="1332"/>
                <a:chExt cx="310" cy="60"/>
              </a:xfrm>
            </p:grpSpPr>
            <p:sp>
              <p:nvSpPr>
                <p:cNvPr id="84025" name="Freeform 24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sp>
              <p:nvSpPr>
                <p:cNvPr id="84026" name="Freeform 24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grpSp>
          <p:sp>
            <p:nvSpPr>
              <p:cNvPr id="84023" name="Line 245"/>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84024" name="Line 246"/>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grpSp>
        <p:grpSp>
          <p:nvGrpSpPr>
            <p:cNvPr id="84008" name="Group 247"/>
            <p:cNvGrpSpPr>
              <a:grpSpLocks/>
            </p:cNvGrpSpPr>
            <p:nvPr/>
          </p:nvGrpSpPr>
          <p:grpSpPr bwMode="auto">
            <a:xfrm>
              <a:off x="4315" y="2223"/>
              <a:ext cx="634" cy="361"/>
              <a:chOff x="4758" y="3508"/>
              <a:chExt cx="634" cy="361"/>
            </a:xfrm>
          </p:grpSpPr>
          <p:sp>
            <p:nvSpPr>
              <p:cNvPr id="84017" name="Text Box 248"/>
              <p:cNvSpPr txBox="1">
                <a:spLocks noChangeArrowheads="1"/>
              </p:cNvSpPr>
              <p:nvPr/>
            </p:nvSpPr>
            <p:spPr bwMode="auto">
              <a:xfrm>
                <a:off x="4844" y="3508"/>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dirty="0">
                    <a:solidFill>
                      <a:srgbClr val="C00000"/>
                    </a:solidFill>
                  </a:rPr>
                  <a:t>subnet</a:t>
                </a:r>
              </a:p>
            </p:txBody>
          </p:sp>
          <p:sp>
            <p:nvSpPr>
              <p:cNvPr id="84018" name="Line 249"/>
              <p:cNvSpPr>
                <a:spLocks noChangeShapeType="1"/>
              </p:cNvSpPr>
              <p:nvPr/>
            </p:nvSpPr>
            <p:spPr bwMode="auto">
              <a:xfrm flipH="1">
                <a:off x="4758" y="3677"/>
                <a:ext cx="108" cy="192"/>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sp>
          <p:nvSpPr>
            <p:cNvPr id="84010" name="Text Box 251"/>
            <p:cNvSpPr txBox="1">
              <a:spLocks noChangeArrowheads="1"/>
            </p:cNvSpPr>
            <p:nvPr/>
          </p:nvSpPr>
          <p:spPr bwMode="auto">
            <a:xfrm>
              <a:off x="3134" y="1344"/>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dirty="0">
                  <a:solidFill>
                    <a:srgbClr val="0000FF"/>
                  </a:solidFill>
                </a:rPr>
                <a:t>223.1.1.2</a:t>
              </a:r>
              <a:endParaRPr lang="en-US" altLang="zh-CN" sz="1800" dirty="0">
                <a:solidFill>
                  <a:srgbClr val="0000FF"/>
                </a:solidFill>
                <a:latin typeface="Comic Sans MS" panose="030F0702030302020204" pitchFamily="66" charset="0"/>
              </a:endParaRPr>
            </a:p>
          </p:txBody>
        </p:sp>
        <p:sp>
          <p:nvSpPr>
            <p:cNvPr id="84014" name="Text Box 255"/>
            <p:cNvSpPr txBox="1">
              <a:spLocks noChangeArrowheads="1"/>
            </p:cNvSpPr>
            <p:nvPr/>
          </p:nvSpPr>
          <p:spPr bwMode="auto">
            <a:xfrm>
              <a:off x="3782" y="1951"/>
              <a:ext cx="7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dirty="0">
                  <a:solidFill>
                    <a:srgbClr val="0000FF"/>
                  </a:solidFill>
                </a:rPr>
                <a:t>223.1.3.27</a:t>
              </a:r>
              <a:endParaRPr lang="en-US" altLang="zh-CN" sz="1800" dirty="0">
                <a:solidFill>
                  <a:srgbClr val="0000FF"/>
                </a:solidFill>
                <a:latin typeface="Comic Sans MS" panose="030F0702030302020204" pitchFamily="66" charset="0"/>
              </a:endParaRPr>
            </a:p>
          </p:txBody>
        </p:sp>
        <p:sp>
          <p:nvSpPr>
            <p:cNvPr id="84015" name="Text Box 256"/>
            <p:cNvSpPr txBox="1">
              <a:spLocks noChangeArrowheads="1"/>
            </p:cNvSpPr>
            <p:nvPr/>
          </p:nvSpPr>
          <p:spPr bwMode="auto">
            <a:xfrm>
              <a:off x="4543" y="1819"/>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dirty="0">
                  <a:solidFill>
                    <a:srgbClr val="0000FF"/>
                  </a:solidFill>
                </a:rPr>
                <a:t>223.1.2.2</a:t>
              </a:r>
              <a:endParaRPr lang="en-US" altLang="zh-CN" sz="1800" dirty="0">
                <a:solidFill>
                  <a:srgbClr val="0000FF"/>
                </a:solidFill>
                <a:latin typeface="Comic Sans MS" panose="030F0702030302020204" pitchFamily="66" charset="0"/>
              </a:endParaRPr>
            </a:p>
          </p:txBody>
        </p:sp>
        <p:sp>
          <p:nvSpPr>
            <p:cNvPr id="84016" name="Text Box 257"/>
            <p:cNvSpPr txBox="1">
              <a:spLocks noChangeArrowheads="1"/>
            </p:cNvSpPr>
            <p:nvPr/>
          </p:nvSpPr>
          <p:spPr bwMode="auto">
            <a:xfrm>
              <a:off x="4779" y="1341"/>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dirty="0">
                  <a:solidFill>
                    <a:srgbClr val="0000FF"/>
                  </a:solidFill>
                </a:rPr>
                <a:t>223.1.2.1</a:t>
              </a:r>
              <a:endParaRPr lang="en-US" altLang="zh-CN" sz="1800" dirty="0">
                <a:solidFill>
                  <a:srgbClr val="0000FF"/>
                </a:solidFill>
                <a:latin typeface="Comic Sans MS" panose="030F0702030302020204" pitchFamily="66" charset="0"/>
              </a:endParaRPr>
            </a:p>
          </p:txBody>
        </p:sp>
      </p:grpSp>
      <p:sp>
        <p:nvSpPr>
          <p:cNvPr id="83975" name="Line 147"/>
          <p:cNvSpPr>
            <a:spLocks noChangeShapeType="1"/>
          </p:cNvSpPr>
          <p:nvPr/>
        </p:nvSpPr>
        <p:spPr bwMode="auto">
          <a:xfrm>
            <a:off x="7043739" y="2662239"/>
            <a:ext cx="822325"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76" name="Line 151"/>
          <p:cNvSpPr>
            <a:spLocks noChangeShapeType="1"/>
          </p:cNvSpPr>
          <p:nvPr/>
        </p:nvSpPr>
        <p:spPr bwMode="auto">
          <a:xfrm>
            <a:off x="8378826" y="2668589"/>
            <a:ext cx="639763"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77" name="Line 156"/>
          <p:cNvSpPr>
            <a:spLocks noChangeShapeType="1"/>
          </p:cNvSpPr>
          <p:nvPr/>
        </p:nvSpPr>
        <p:spPr bwMode="auto">
          <a:xfrm>
            <a:off x="8140701" y="3006726"/>
            <a:ext cx="3175" cy="644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73" name="Rectangle 7"/>
          <p:cNvSpPr txBox="1">
            <a:spLocks noChangeArrowheads="1"/>
          </p:cNvSpPr>
          <p:nvPr/>
        </p:nvSpPr>
        <p:spPr>
          <a:xfrm>
            <a:off x="5159896" y="6615113"/>
            <a:ext cx="2645843"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4.3.3 IPv4 </a:t>
            </a:r>
            <a:r>
              <a:rPr lang="zh-CN" altLang="en-US" sz="1200" dirty="0">
                <a:solidFill>
                  <a:schemeClr val="accent4"/>
                </a:solidFill>
                <a:cs typeface="Arial" panose="020B0604020202020204" pitchFamily="34" charset="0"/>
              </a:rPr>
              <a:t>寻址</a:t>
            </a:r>
            <a:r>
              <a:rPr lang="en-US" altLang="zh-CN" sz="1200" dirty="0">
                <a:solidFill>
                  <a:schemeClr val="accent4"/>
                </a:solidFill>
                <a:cs typeface="Arial" panose="020B0604020202020204" pitchFamily="34" charset="0"/>
              </a:rPr>
              <a:t> </a:t>
            </a:r>
            <a:endParaRPr lang="en-US" altLang="zh-CN" sz="1200" dirty="0">
              <a:solidFill>
                <a:srgbClr val="FF0000"/>
              </a:solidFill>
              <a:cs typeface="Arial" panose="020B0604020202020204" pitchFamily="34" charset="0"/>
            </a:endParaRPr>
          </a:p>
        </p:txBody>
      </p:sp>
      <p:sp>
        <p:nvSpPr>
          <p:cNvPr id="75" name="Rectangle 5">
            <a:extLst>
              <a:ext uri="{FF2B5EF4-FFF2-40B4-BE49-F238E27FC236}">
                <a16:creationId xmlns:a16="http://schemas.microsoft.com/office/drawing/2014/main" id="{4F897E50-154A-4D30-8BC4-92ACF4C7A28A}"/>
              </a:ext>
            </a:extLst>
          </p:cNvPr>
          <p:cNvSpPr txBox="1">
            <a:spLocks noChangeArrowheads="1"/>
          </p:cNvSpPr>
          <p:nvPr/>
        </p:nvSpPr>
        <p:spPr>
          <a:xfrm>
            <a:off x="4626901" y="188640"/>
            <a:ext cx="3702050" cy="76358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1" kern="1200" baseline="0">
                <a:solidFill>
                  <a:schemeClr val="accent1"/>
                </a:solidFill>
                <a:latin typeface="+mj-ea"/>
                <a:ea typeface="+mj-ea"/>
                <a:cs typeface="+mj-cs"/>
              </a:defRPr>
            </a:lvl1pPr>
          </a:lstStyle>
          <a:p>
            <a:pPr algn="ctr">
              <a:defRPr/>
            </a:pPr>
            <a:r>
              <a:rPr lang="zh-CN" altLang="en-US"/>
              <a:t>子  网</a:t>
            </a:r>
            <a:endParaRPr lang="en-US" dirty="0"/>
          </a:p>
        </p:txBody>
      </p:sp>
    </p:spTree>
    <p:extLst>
      <p:ext uri="{BB962C8B-B14F-4D97-AF65-F5344CB8AC3E}">
        <p14:creationId xmlns:p14="http://schemas.microsoft.com/office/powerpoint/2010/main" val="34683182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Freeform 2"/>
          <p:cNvSpPr>
            <a:spLocks/>
          </p:cNvSpPr>
          <p:nvPr/>
        </p:nvSpPr>
        <p:spPr bwMode="auto">
          <a:xfrm>
            <a:off x="8953549" y="2819401"/>
            <a:ext cx="1268413" cy="1463675"/>
          </a:xfrm>
          <a:custGeom>
            <a:avLst/>
            <a:gdLst>
              <a:gd name="T0" fmla="*/ 2147483647 w 799"/>
              <a:gd name="T1" fmla="*/ 2147483647 h 922"/>
              <a:gd name="T2" fmla="*/ 2147483647 w 799"/>
              <a:gd name="T3" fmla="*/ 2147483647 h 922"/>
              <a:gd name="T4" fmla="*/ 2147483647 w 799"/>
              <a:gd name="T5" fmla="*/ 2147483647 h 922"/>
              <a:gd name="T6" fmla="*/ 2147483647 w 799"/>
              <a:gd name="T7" fmla="*/ 2147483647 h 922"/>
              <a:gd name="T8" fmla="*/ 2147483647 w 799"/>
              <a:gd name="T9" fmla="*/ 2147483647 h 922"/>
              <a:gd name="T10" fmla="*/ 2147483647 w 799"/>
              <a:gd name="T11" fmla="*/ 0 h 922"/>
              <a:gd name="T12" fmla="*/ 2147483647 w 799"/>
              <a:gd name="T13" fmla="*/ 2147483647 h 922"/>
              <a:gd name="T14" fmla="*/ 0 60000 65536"/>
              <a:gd name="T15" fmla="*/ 0 60000 65536"/>
              <a:gd name="T16" fmla="*/ 0 60000 65536"/>
              <a:gd name="T17" fmla="*/ 0 60000 65536"/>
              <a:gd name="T18" fmla="*/ 0 60000 65536"/>
              <a:gd name="T19" fmla="*/ 0 60000 65536"/>
              <a:gd name="T20" fmla="*/ 0 60000 65536"/>
              <a:gd name="T21" fmla="*/ 0 w 799"/>
              <a:gd name="T22" fmla="*/ 0 h 922"/>
              <a:gd name="T23" fmla="*/ 799 w 799"/>
              <a:gd name="T24" fmla="*/ 922 h 9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922">
                <a:moveTo>
                  <a:pt x="6" y="66"/>
                </a:moveTo>
                <a:cubicBezTo>
                  <a:pt x="13" y="117"/>
                  <a:pt x="234" y="314"/>
                  <a:pt x="341" y="446"/>
                </a:cubicBezTo>
                <a:cubicBezTo>
                  <a:pt x="448" y="578"/>
                  <a:pt x="577" y="794"/>
                  <a:pt x="648" y="858"/>
                </a:cubicBezTo>
                <a:cubicBezTo>
                  <a:pt x="719" y="922"/>
                  <a:pt x="799" y="912"/>
                  <a:pt x="768" y="828"/>
                </a:cubicBezTo>
                <a:cubicBezTo>
                  <a:pt x="737" y="744"/>
                  <a:pt x="581" y="492"/>
                  <a:pt x="463" y="354"/>
                </a:cubicBezTo>
                <a:cubicBezTo>
                  <a:pt x="345" y="216"/>
                  <a:pt x="136" y="48"/>
                  <a:pt x="60" y="0"/>
                </a:cubicBezTo>
                <a:cubicBezTo>
                  <a:pt x="25" y="47"/>
                  <a:pt x="0" y="15"/>
                  <a:pt x="6" y="66"/>
                </a:cubicBezTo>
                <a:close/>
              </a:path>
            </a:pathLst>
          </a:custGeom>
          <a:solidFill>
            <a:schemeClr val="accent2"/>
          </a:solidFill>
          <a:ln>
            <a:noFill/>
          </a:ln>
          <a:extLst/>
        </p:spPr>
        <p:txBody>
          <a:bodyPr wrap="none" anchor="ctr"/>
          <a:lstStyle/>
          <a:p>
            <a:endParaRPr lang="zh-CN" altLang="en-US">
              <a:solidFill>
                <a:srgbClr val="0000FF"/>
              </a:solidFill>
            </a:endParaRPr>
          </a:p>
        </p:txBody>
      </p:sp>
      <p:sp>
        <p:nvSpPr>
          <p:cNvPr id="84994" name="Freeform 3"/>
          <p:cNvSpPr>
            <a:spLocks/>
          </p:cNvSpPr>
          <p:nvPr/>
        </p:nvSpPr>
        <p:spPr bwMode="auto">
          <a:xfrm>
            <a:off x="7658149" y="4330701"/>
            <a:ext cx="2257425" cy="327025"/>
          </a:xfrm>
          <a:custGeom>
            <a:avLst/>
            <a:gdLst>
              <a:gd name="T0" fmla="*/ 2147483647 w 1422"/>
              <a:gd name="T1" fmla="*/ 2147483647 h 206"/>
              <a:gd name="T2" fmla="*/ 2147483647 w 1422"/>
              <a:gd name="T3" fmla="*/ 2147483647 h 206"/>
              <a:gd name="T4" fmla="*/ 2147483647 w 1422"/>
              <a:gd name="T5" fmla="*/ 2147483647 h 206"/>
              <a:gd name="T6" fmla="*/ 2147483647 w 1422"/>
              <a:gd name="T7" fmla="*/ 2147483647 h 206"/>
              <a:gd name="T8" fmla="*/ 2147483647 w 1422"/>
              <a:gd name="T9" fmla="*/ 2147483647 h 206"/>
              <a:gd name="T10" fmla="*/ 2147483647 w 1422"/>
              <a:gd name="T11" fmla="*/ 2147483647 h 206"/>
              <a:gd name="T12" fmla="*/ 2147483647 w 1422"/>
              <a:gd name="T13" fmla="*/ 2147483647 h 206"/>
              <a:gd name="T14" fmla="*/ 0 60000 65536"/>
              <a:gd name="T15" fmla="*/ 0 60000 65536"/>
              <a:gd name="T16" fmla="*/ 0 60000 65536"/>
              <a:gd name="T17" fmla="*/ 0 60000 65536"/>
              <a:gd name="T18" fmla="*/ 0 60000 65536"/>
              <a:gd name="T19" fmla="*/ 0 60000 65536"/>
              <a:gd name="T20" fmla="*/ 0 60000 65536"/>
              <a:gd name="T21" fmla="*/ 0 w 1422"/>
              <a:gd name="T22" fmla="*/ 0 h 206"/>
              <a:gd name="T23" fmla="*/ 1422 w 1422"/>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2" h="206">
                <a:moveTo>
                  <a:pt x="42" y="176"/>
                </a:moveTo>
                <a:cubicBezTo>
                  <a:pt x="84" y="206"/>
                  <a:pt x="437" y="167"/>
                  <a:pt x="641" y="166"/>
                </a:cubicBezTo>
                <a:cubicBezTo>
                  <a:pt x="845" y="165"/>
                  <a:pt x="1153" y="192"/>
                  <a:pt x="1266" y="170"/>
                </a:cubicBezTo>
                <a:cubicBezTo>
                  <a:pt x="1379" y="148"/>
                  <a:pt x="1422" y="58"/>
                  <a:pt x="1320" y="32"/>
                </a:cubicBezTo>
                <a:cubicBezTo>
                  <a:pt x="1218" y="6"/>
                  <a:pt x="869" y="15"/>
                  <a:pt x="657" y="14"/>
                </a:cubicBezTo>
                <a:cubicBezTo>
                  <a:pt x="445" y="13"/>
                  <a:pt x="147" y="0"/>
                  <a:pt x="45" y="27"/>
                </a:cubicBezTo>
                <a:cubicBezTo>
                  <a:pt x="56" y="84"/>
                  <a:pt x="0" y="146"/>
                  <a:pt x="42" y="176"/>
                </a:cubicBezTo>
                <a:close/>
              </a:path>
            </a:pathLst>
          </a:custGeom>
          <a:solidFill>
            <a:schemeClr val="accent2"/>
          </a:solidFill>
          <a:ln>
            <a:noFill/>
          </a:ln>
          <a:extLst/>
        </p:spPr>
        <p:txBody>
          <a:bodyPr wrap="none" anchor="ctr"/>
          <a:lstStyle/>
          <a:p>
            <a:endParaRPr lang="zh-CN" altLang="en-US">
              <a:solidFill>
                <a:srgbClr val="0000FF"/>
              </a:solidFill>
            </a:endParaRPr>
          </a:p>
        </p:txBody>
      </p:sp>
      <p:sp>
        <p:nvSpPr>
          <p:cNvPr id="84995" name="Freeform 4"/>
          <p:cNvSpPr>
            <a:spLocks/>
          </p:cNvSpPr>
          <p:nvPr/>
        </p:nvSpPr>
        <p:spPr bwMode="auto">
          <a:xfrm>
            <a:off x="7400974" y="2743201"/>
            <a:ext cx="1158875" cy="1547813"/>
          </a:xfrm>
          <a:custGeom>
            <a:avLst/>
            <a:gdLst>
              <a:gd name="T0" fmla="*/ 2147483647 w 730"/>
              <a:gd name="T1" fmla="*/ 2147483647 h 975"/>
              <a:gd name="T2" fmla="*/ 2147483647 w 730"/>
              <a:gd name="T3" fmla="*/ 2147483647 h 975"/>
              <a:gd name="T4" fmla="*/ 2147483647 w 730"/>
              <a:gd name="T5" fmla="*/ 2147483647 h 975"/>
              <a:gd name="T6" fmla="*/ 2147483647 w 730"/>
              <a:gd name="T7" fmla="*/ 2147483647 h 975"/>
              <a:gd name="T8" fmla="*/ 2147483647 w 730"/>
              <a:gd name="T9" fmla="*/ 2147483647 h 975"/>
              <a:gd name="T10" fmla="*/ 0 w 730"/>
              <a:gd name="T11" fmla="*/ 2147483647 h 975"/>
              <a:gd name="T12" fmla="*/ 2147483647 w 730"/>
              <a:gd name="T13" fmla="*/ 2147483647 h 975"/>
              <a:gd name="T14" fmla="*/ 0 60000 65536"/>
              <a:gd name="T15" fmla="*/ 0 60000 65536"/>
              <a:gd name="T16" fmla="*/ 0 60000 65536"/>
              <a:gd name="T17" fmla="*/ 0 60000 65536"/>
              <a:gd name="T18" fmla="*/ 0 60000 65536"/>
              <a:gd name="T19" fmla="*/ 0 60000 65536"/>
              <a:gd name="T20" fmla="*/ 0 60000 65536"/>
              <a:gd name="T21" fmla="*/ 0 w 730"/>
              <a:gd name="T22" fmla="*/ 0 h 975"/>
              <a:gd name="T23" fmla="*/ 730 w 730"/>
              <a:gd name="T24" fmla="*/ 975 h 9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0" h="975">
                <a:moveTo>
                  <a:pt x="157" y="952"/>
                </a:moveTo>
                <a:cubicBezTo>
                  <a:pt x="272" y="930"/>
                  <a:pt x="357" y="644"/>
                  <a:pt x="462" y="498"/>
                </a:cubicBezTo>
                <a:cubicBezTo>
                  <a:pt x="554" y="363"/>
                  <a:pt x="686" y="220"/>
                  <a:pt x="708" y="144"/>
                </a:cubicBezTo>
                <a:cubicBezTo>
                  <a:pt x="730" y="68"/>
                  <a:pt x="654" y="0"/>
                  <a:pt x="594" y="42"/>
                </a:cubicBezTo>
                <a:cubicBezTo>
                  <a:pt x="534" y="84"/>
                  <a:pt x="447" y="253"/>
                  <a:pt x="348" y="396"/>
                </a:cubicBezTo>
                <a:cubicBezTo>
                  <a:pt x="249" y="539"/>
                  <a:pt x="32" y="807"/>
                  <a:pt x="0" y="900"/>
                </a:cubicBezTo>
                <a:cubicBezTo>
                  <a:pt x="53" y="924"/>
                  <a:pt x="43" y="975"/>
                  <a:pt x="157" y="952"/>
                </a:cubicBezTo>
                <a:close/>
              </a:path>
            </a:pathLst>
          </a:custGeom>
          <a:solidFill>
            <a:schemeClr val="accent2"/>
          </a:solidFill>
          <a:ln>
            <a:noFill/>
          </a:ln>
          <a:extLst/>
        </p:spPr>
        <p:txBody>
          <a:bodyPr wrap="none" anchor="ctr"/>
          <a:lstStyle/>
          <a:p>
            <a:endParaRPr lang="zh-CN" altLang="en-US">
              <a:solidFill>
                <a:srgbClr val="0000FF"/>
              </a:solidFill>
            </a:endParaRPr>
          </a:p>
        </p:txBody>
      </p:sp>
      <p:sp>
        <p:nvSpPr>
          <p:cNvPr id="84996" name="Freeform 5"/>
          <p:cNvSpPr>
            <a:spLocks/>
          </p:cNvSpPr>
          <p:nvPr/>
        </p:nvSpPr>
        <p:spPr bwMode="auto">
          <a:xfrm rot="5265760">
            <a:off x="8115349" y="506413"/>
            <a:ext cx="1612900" cy="216217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41992" name="Rectangle 7"/>
          <p:cNvSpPr>
            <a:spLocks noGrp="1" noChangeArrowheads="1"/>
          </p:cNvSpPr>
          <p:nvPr>
            <p:ph type="body" sz="half" idx="1"/>
          </p:nvPr>
        </p:nvSpPr>
        <p:spPr>
          <a:xfrm>
            <a:off x="2106613" y="1336675"/>
            <a:ext cx="3695700" cy="4648200"/>
          </a:xfrm>
        </p:spPr>
        <p:txBody>
          <a:bodyPr/>
          <a:lstStyle/>
          <a:p>
            <a:pPr>
              <a:buFont typeface="Wingdings" charset="0"/>
              <a:buNone/>
              <a:defRPr/>
            </a:pPr>
            <a:r>
              <a:rPr lang="zh-CN" altLang="en-US" dirty="0">
                <a:solidFill>
                  <a:srgbClr val="000099"/>
                </a:solidFill>
                <a:cs typeface="+mn-cs"/>
              </a:rPr>
              <a:t>多少个</a:t>
            </a:r>
            <a:r>
              <a:rPr lang="en-US" dirty="0">
                <a:solidFill>
                  <a:srgbClr val="000099"/>
                </a:solidFill>
                <a:cs typeface="+mn-cs"/>
              </a:rPr>
              <a:t>?</a:t>
            </a:r>
          </a:p>
        </p:txBody>
      </p:sp>
      <p:sp>
        <p:nvSpPr>
          <p:cNvPr id="84998" name="Line 10"/>
          <p:cNvSpPr>
            <a:spLocks noChangeShapeType="1"/>
          </p:cNvSpPr>
          <p:nvPr/>
        </p:nvSpPr>
        <p:spPr bwMode="auto">
          <a:xfrm flipH="1" flipV="1">
            <a:off x="9566324" y="1401763"/>
            <a:ext cx="3175" cy="1651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4999" name="Line 11"/>
          <p:cNvSpPr>
            <a:spLocks noChangeShapeType="1"/>
          </p:cNvSpPr>
          <p:nvPr/>
        </p:nvSpPr>
        <p:spPr bwMode="auto">
          <a:xfrm flipH="1">
            <a:off x="8066137" y="1347789"/>
            <a:ext cx="3175"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5000" name="Line 14"/>
          <p:cNvSpPr>
            <a:spLocks noChangeShapeType="1"/>
          </p:cNvSpPr>
          <p:nvPr/>
        </p:nvSpPr>
        <p:spPr bwMode="auto">
          <a:xfrm flipH="1">
            <a:off x="8694787" y="1790700"/>
            <a:ext cx="3175" cy="5921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5001" name="Text Box 15"/>
          <p:cNvSpPr txBox="1">
            <a:spLocks noChangeArrowheads="1"/>
          </p:cNvSpPr>
          <p:nvPr/>
        </p:nvSpPr>
        <p:spPr bwMode="auto">
          <a:xfrm>
            <a:off x="7075537" y="1346200"/>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223.1.1.1</a:t>
            </a:r>
            <a:endParaRPr lang="en-US" altLang="zh-CN" sz="1800">
              <a:solidFill>
                <a:srgbClr val="0000FF"/>
              </a:solidFill>
              <a:latin typeface="Comic Sans MS" panose="030F0702030302020204" pitchFamily="66" charset="0"/>
            </a:endParaRPr>
          </a:p>
        </p:txBody>
      </p:sp>
      <p:sp>
        <p:nvSpPr>
          <p:cNvPr id="85002" name="Rectangle 16"/>
          <p:cNvSpPr>
            <a:spLocks noChangeArrowheads="1"/>
          </p:cNvSpPr>
          <p:nvPr/>
        </p:nvSpPr>
        <p:spPr bwMode="auto">
          <a:xfrm>
            <a:off x="8567786" y="2052639"/>
            <a:ext cx="309562"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85003" name="Text Box 17"/>
          <p:cNvSpPr txBox="1">
            <a:spLocks noChangeArrowheads="1"/>
          </p:cNvSpPr>
          <p:nvPr/>
        </p:nvSpPr>
        <p:spPr bwMode="auto">
          <a:xfrm>
            <a:off x="8210599" y="195421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223.1.1.3</a:t>
            </a:r>
            <a:endParaRPr lang="en-US" altLang="zh-CN" sz="1800">
              <a:solidFill>
                <a:srgbClr val="0000FF"/>
              </a:solidFill>
              <a:latin typeface="Comic Sans MS" panose="030F0702030302020204" pitchFamily="66" charset="0"/>
            </a:endParaRPr>
          </a:p>
        </p:txBody>
      </p:sp>
      <p:sp>
        <p:nvSpPr>
          <p:cNvPr id="85004" name="Text Box 18"/>
          <p:cNvSpPr txBox="1">
            <a:spLocks noChangeArrowheads="1"/>
          </p:cNvSpPr>
          <p:nvPr/>
        </p:nvSpPr>
        <p:spPr bwMode="auto">
          <a:xfrm>
            <a:off x="9523462" y="135096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223.1.1.4</a:t>
            </a:r>
            <a:endParaRPr lang="en-US" altLang="zh-CN" sz="1800">
              <a:solidFill>
                <a:srgbClr val="0000FF"/>
              </a:solidFill>
              <a:latin typeface="Comic Sans MS" panose="030F0702030302020204" pitchFamily="66" charset="0"/>
            </a:endParaRPr>
          </a:p>
        </p:txBody>
      </p:sp>
      <p:sp>
        <p:nvSpPr>
          <p:cNvPr id="85005" name="Freeform 19"/>
          <p:cNvSpPr>
            <a:spLocks/>
          </p:cNvSpPr>
          <p:nvPr/>
        </p:nvSpPr>
        <p:spPr bwMode="auto">
          <a:xfrm>
            <a:off x="6461174" y="4437064"/>
            <a:ext cx="1539875" cy="1658937"/>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85006" name="Line 34"/>
          <p:cNvSpPr>
            <a:spLocks noChangeShapeType="1"/>
          </p:cNvSpPr>
          <p:nvPr/>
        </p:nvSpPr>
        <p:spPr bwMode="auto">
          <a:xfrm>
            <a:off x="7216823" y="4667251"/>
            <a:ext cx="7938" cy="5619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5007" name="Line 36"/>
          <p:cNvSpPr>
            <a:spLocks noChangeShapeType="1"/>
          </p:cNvSpPr>
          <p:nvPr/>
        </p:nvSpPr>
        <p:spPr bwMode="auto">
          <a:xfrm flipH="1" flipV="1">
            <a:off x="6708824" y="5387976"/>
            <a:ext cx="3175" cy="1698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5008" name="Line 37"/>
          <p:cNvSpPr>
            <a:spLocks noChangeShapeType="1"/>
          </p:cNvSpPr>
          <p:nvPr/>
        </p:nvSpPr>
        <p:spPr bwMode="auto">
          <a:xfrm flipH="1" flipV="1">
            <a:off x="7704187" y="5373688"/>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5009" name="Text Box 40"/>
          <p:cNvSpPr txBox="1">
            <a:spLocks noChangeArrowheads="1"/>
          </p:cNvSpPr>
          <p:nvPr/>
        </p:nvSpPr>
        <p:spPr bwMode="auto">
          <a:xfrm>
            <a:off x="7651799" y="5260975"/>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223.1.2.2</a:t>
            </a:r>
            <a:endParaRPr lang="en-US" altLang="zh-CN" sz="1800">
              <a:solidFill>
                <a:srgbClr val="0000FF"/>
              </a:solidFill>
              <a:latin typeface="Comic Sans MS" panose="030F0702030302020204" pitchFamily="66" charset="0"/>
            </a:endParaRPr>
          </a:p>
        </p:txBody>
      </p:sp>
      <p:sp>
        <p:nvSpPr>
          <p:cNvPr id="85010" name="Text Box 41"/>
          <p:cNvSpPr txBox="1">
            <a:spLocks noChangeArrowheads="1"/>
          </p:cNvSpPr>
          <p:nvPr/>
        </p:nvSpPr>
        <p:spPr bwMode="auto">
          <a:xfrm>
            <a:off x="5756324" y="525621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223.1.2.1</a:t>
            </a:r>
            <a:endParaRPr lang="en-US" altLang="zh-CN" sz="1800">
              <a:solidFill>
                <a:srgbClr val="0000FF"/>
              </a:solidFill>
              <a:latin typeface="Comic Sans MS" panose="030F0702030302020204" pitchFamily="66" charset="0"/>
            </a:endParaRPr>
          </a:p>
        </p:txBody>
      </p:sp>
      <p:sp>
        <p:nvSpPr>
          <p:cNvPr id="85011" name="Rectangle 42"/>
          <p:cNvSpPr>
            <a:spLocks noChangeArrowheads="1"/>
          </p:cNvSpPr>
          <p:nvPr/>
        </p:nvSpPr>
        <p:spPr bwMode="auto">
          <a:xfrm>
            <a:off x="7158087" y="4767264"/>
            <a:ext cx="128587"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85012" name="Text Box 43"/>
          <p:cNvSpPr txBox="1">
            <a:spLocks noChangeArrowheads="1"/>
          </p:cNvSpPr>
          <p:nvPr/>
        </p:nvSpPr>
        <p:spPr bwMode="auto">
          <a:xfrm>
            <a:off x="6715174" y="4706938"/>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223.1.2.6</a:t>
            </a:r>
            <a:endParaRPr lang="en-US" altLang="zh-CN" sz="1800">
              <a:solidFill>
                <a:srgbClr val="0000FF"/>
              </a:solidFill>
              <a:latin typeface="Comic Sans MS" panose="030F0702030302020204" pitchFamily="66" charset="0"/>
            </a:endParaRPr>
          </a:p>
        </p:txBody>
      </p:sp>
      <p:sp>
        <p:nvSpPr>
          <p:cNvPr id="85013" name="Freeform 45"/>
          <p:cNvSpPr>
            <a:spLocks/>
          </p:cNvSpPr>
          <p:nvPr/>
        </p:nvSpPr>
        <p:spPr bwMode="auto">
          <a:xfrm>
            <a:off x="9479012" y="4416425"/>
            <a:ext cx="1539875" cy="1670050"/>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85014" name="Line 60"/>
          <p:cNvSpPr>
            <a:spLocks noChangeShapeType="1"/>
          </p:cNvSpPr>
          <p:nvPr/>
        </p:nvSpPr>
        <p:spPr bwMode="auto">
          <a:xfrm>
            <a:off x="10245773" y="4686300"/>
            <a:ext cx="1588" cy="5207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5015" name="Line 62"/>
          <p:cNvSpPr>
            <a:spLocks noChangeShapeType="1"/>
          </p:cNvSpPr>
          <p:nvPr/>
        </p:nvSpPr>
        <p:spPr bwMode="auto">
          <a:xfrm flipH="1" flipV="1">
            <a:off x="9737774" y="5407026"/>
            <a:ext cx="3175" cy="1698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5016" name="Line 63"/>
          <p:cNvSpPr>
            <a:spLocks noChangeShapeType="1"/>
          </p:cNvSpPr>
          <p:nvPr/>
        </p:nvSpPr>
        <p:spPr bwMode="auto">
          <a:xfrm flipH="1" flipV="1">
            <a:off x="10733137" y="5392738"/>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5017" name="Text Box 66"/>
          <p:cNvSpPr txBox="1">
            <a:spLocks noChangeArrowheads="1"/>
          </p:cNvSpPr>
          <p:nvPr/>
        </p:nvSpPr>
        <p:spPr bwMode="auto">
          <a:xfrm>
            <a:off x="10680749" y="5280025"/>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223.1.3.2</a:t>
            </a:r>
            <a:endParaRPr lang="en-US" altLang="zh-CN" sz="1800">
              <a:solidFill>
                <a:srgbClr val="0000FF"/>
              </a:solidFill>
              <a:latin typeface="Comic Sans MS" panose="030F0702030302020204" pitchFamily="66" charset="0"/>
            </a:endParaRPr>
          </a:p>
        </p:txBody>
      </p:sp>
      <p:sp>
        <p:nvSpPr>
          <p:cNvPr id="85018" name="Text Box 67"/>
          <p:cNvSpPr txBox="1">
            <a:spLocks noChangeArrowheads="1"/>
          </p:cNvSpPr>
          <p:nvPr/>
        </p:nvSpPr>
        <p:spPr bwMode="auto">
          <a:xfrm>
            <a:off x="8785274" y="527526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223.1.3.1</a:t>
            </a:r>
            <a:endParaRPr lang="en-US" altLang="zh-CN" sz="1800">
              <a:solidFill>
                <a:srgbClr val="0000FF"/>
              </a:solidFill>
              <a:latin typeface="Comic Sans MS" panose="030F0702030302020204" pitchFamily="66" charset="0"/>
            </a:endParaRPr>
          </a:p>
        </p:txBody>
      </p:sp>
      <p:sp>
        <p:nvSpPr>
          <p:cNvPr id="85019" name="Rectangle 68"/>
          <p:cNvSpPr>
            <a:spLocks noChangeArrowheads="1"/>
          </p:cNvSpPr>
          <p:nvPr/>
        </p:nvSpPr>
        <p:spPr bwMode="auto">
          <a:xfrm>
            <a:off x="10187037" y="4786314"/>
            <a:ext cx="128587"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85020" name="Text Box 69"/>
          <p:cNvSpPr txBox="1">
            <a:spLocks noChangeArrowheads="1"/>
          </p:cNvSpPr>
          <p:nvPr/>
        </p:nvSpPr>
        <p:spPr bwMode="auto">
          <a:xfrm>
            <a:off x="9737773" y="4751388"/>
            <a:ext cx="1144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223.1.3.27</a:t>
            </a:r>
            <a:endParaRPr lang="en-US" altLang="zh-CN" sz="1800">
              <a:solidFill>
                <a:srgbClr val="0000FF"/>
              </a:solidFill>
              <a:latin typeface="Comic Sans MS" panose="030F0702030302020204" pitchFamily="66" charset="0"/>
            </a:endParaRPr>
          </a:p>
        </p:txBody>
      </p:sp>
      <p:sp>
        <p:nvSpPr>
          <p:cNvPr id="85021" name="Line 84"/>
          <p:cNvSpPr>
            <a:spLocks noChangeShapeType="1"/>
          </p:cNvSpPr>
          <p:nvPr/>
        </p:nvSpPr>
        <p:spPr bwMode="auto">
          <a:xfrm flipH="1" flipV="1">
            <a:off x="8947199" y="1306513"/>
            <a:ext cx="3175" cy="265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5022" name="Text Box 86"/>
          <p:cNvSpPr txBox="1">
            <a:spLocks noChangeArrowheads="1"/>
          </p:cNvSpPr>
          <p:nvPr/>
        </p:nvSpPr>
        <p:spPr bwMode="auto">
          <a:xfrm>
            <a:off x="8456662" y="55721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223.1.1.2</a:t>
            </a:r>
            <a:endParaRPr lang="en-US" altLang="zh-CN" sz="1600">
              <a:solidFill>
                <a:srgbClr val="0000FF"/>
              </a:solidFill>
              <a:latin typeface="Comic Sans MS" panose="030F0702030302020204" pitchFamily="66" charset="0"/>
            </a:endParaRPr>
          </a:p>
        </p:txBody>
      </p:sp>
      <p:sp>
        <p:nvSpPr>
          <p:cNvPr id="85023" name="Line 87"/>
          <p:cNvSpPr>
            <a:spLocks noChangeShapeType="1"/>
          </p:cNvSpPr>
          <p:nvPr/>
        </p:nvSpPr>
        <p:spPr bwMode="auto">
          <a:xfrm flipV="1">
            <a:off x="7429549" y="2762250"/>
            <a:ext cx="1114425"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5024" name="Line 88"/>
          <p:cNvSpPr>
            <a:spLocks noChangeShapeType="1"/>
          </p:cNvSpPr>
          <p:nvPr/>
        </p:nvSpPr>
        <p:spPr bwMode="auto">
          <a:xfrm flipH="1" flipV="1">
            <a:off x="8944023" y="2743200"/>
            <a:ext cx="1276350"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5025" name="Line 89"/>
          <p:cNvSpPr>
            <a:spLocks noChangeShapeType="1"/>
          </p:cNvSpPr>
          <p:nvPr/>
        </p:nvSpPr>
        <p:spPr bwMode="auto">
          <a:xfrm flipH="1" flipV="1">
            <a:off x="7620048" y="4505326"/>
            <a:ext cx="2305050" cy="95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5026" name="Text Box 90"/>
          <p:cNvSpPr txBox="1">
            <a:spLocks noChangeArrowheads="1"/>
          </p:cNvSpPr>
          <p:nvPr/>
        </p:nvSpPr>
        <p:spPr bwMode="auto">
          <a:xfrm>
            <a:off x="9023399" y="2655888"/>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223.1.7.0</a:t>
            </a:r>
            <a:endParaRPr lang="en-US" altLang="zh-CN" sz="1800">
              <a:solidFill>
                <a:srgbClr val="0000FF"/>
              </a:solidFill>
              <a:latin typeface="Comic Sans MS" panose="030F0702030302020204" pitchFamily="66" charset="0"/>
            </a:endParaRPr>
          </a:p>
        </p:txBody>
      </p:sp>
      <p:sp>
        <p:nvSpPr>
          <p:cNvPr id="85027" name="Text Box 91"/>
          <p:cNvSpPr txBox="1">
            <a:spLocks noChangeArrowheads="1"/>
          </p:cNvSpPr>
          <p:nvPr/>
        </p:nvSpPr>
        <p:spPr bwMode="auto">
          <a:xfrm>
            <a:off x="10099724" y="394176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223.1.7.1</a:t>
            </a:r>
            <a:endParaRPr lang="en-US" altLang="zh-CN" sz="1800">
              <a:solidFill>
                <a:srgbClr val="0000FF"/>
              </a:solidFill>
              <a:latin typeface="Comic Sans MS" panose="030F0702030302020204" pitchFamily="66" charset="0"/>
            </a:endParaRPr>
          </a:p>
        </p:txBody>
      </p:sp>
      <p:sp>
        <p:nvSpPr>
          <p:cNvPr id="85028" name="Text Box 92"/>
          <p:cNvSpPr txBox="1">
            <a:spLocks noChangeArrowheads="1"/>
          </p:cNvSpPr>
          <p:nvPr/>
        </p:nvSpPr>
        <p:spPr bwMode="auto">
          <a:xfrm>
            <a:off x="8861474" y="4198938"/>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223.1.8.0</a:t>
            </a:r>
            <a:endParaRPr lang="en-US" altLang="zh-CN" sz="1800">
              <a:solidFill>
                <a:srgbClr val="0000FF"/>
              </a:solidFill>
              <a:latin typeface="Comic Sans MS" panose="030F0702030302020204" pitchFamily="66" charset="0"/>
            </a:endParaRPr>
          </a:p>
        </p:txBody>
      </p:sp>
      <p:sp>
        <p:nvSpPr>
          <p:cNvPr id="85029" name="Text Box 93"/>
          <p:cNvSpPr txBox="1">
            <a:spLocks noChangeArrowheads="1"/>
          </p:cNvSpPr>
          <p:nvPr/>
        </p:nvSpPr>
        <p:spPr bwMode="auto">
          <a:xfrm>
            <a:off x="7613699" y="4198938"/>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223.1.8.1</a:t>
            </a:r>
            <a:endParaRPr lang="en-US" altLang="zh-CN" sz="1800">
              <a:solidFill>
                <a:srgbClr val="0000FF"/>
              </a:solidFill>
              <a:latin typeface="Comic Sans MS" panose="030F0702030302020204" pitchFamily="66" charset="0"/>
            </a:endParaRPr>
          </a:p>
        </p:txBody>
      </p:sp>
      <p:sp>
        <p:nvSpPr>
          <p:cNvPr id="85030" name="Text Box 94"/>
          <p:cNvSpPr txBox="1">
            <a:spLocks noChangeArrowheads="1"/>
          </p:cNvSpPr>
          <p:nvPr/>
        </p:nvSpPr>
        <p:spPr bwMode="auto">
          <a:xfrm>
            <a:off x="6537374" y="390366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223.1.9.1</a:t>
            </a:r>
            <a:endParaRPr lang="en-US" altLang="zh-CN" sz="1800">
              <a:solidFill>
                <a:srgbClr val="0000FF"/>
              </a:solidFill>
              <a:latin typeface="Comic Sans MS" panose="030F0702030302020204" pitchFamily="66" charset="0"/>
            </a:endParaRPr>
          </a:p>
        </p:txBody>
      </p:sp>
      <p:sp>
        <p:nvSpPr>
          <p:cNvPr id="85031" name="Text Box 95"/>
          <p:cNvSpPr txBox="1">
            <a:spLocks noChangeArrowheads="1"/>
          </p:cNvSpPr>
          <p:nvPr/>
        </p:nvSpPr>
        <p:spPr bwMode="auto">
          <a:xfrm>
            <a:off x="7404149" y="266541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223.1.9.2</a:t>
            </a:r>
            <a:endParaRPr lang="en-US" altLang="zh-CN" sz="1800">
              <a:solidFill>
                <a:srgbClr val="0000FF"/>
              </a:solidFill>
              <a:latin typeface="Comic Sans MS" panose="030F0702030302020204" pitchFamily="66" charset="0"/>
            </a:endParaRPr>
          </a:p>
        </p:txBody>
      </p:sp>
      <p:grpSp>
        <p:nvGrpSpPr>
          <p:cNvPr id="85034" name="Group 100"/>
          <p:cNvGrpSpPr>
            <a:grpSpLocks/>
          </p:cNvGrpSpPr>
          <p:nvPr/>
        </p:nvGrpSpPr>
        <p:grpSpPr bwMode="auto">
          <a:xfrm>
            <a:off x="8383636" y="2379664"/>
            <a:ext cx="742950" cy="388937"/>
            <a:chOff x="4396" y="1245"/>
            <a:chExt cx="672" cy="248"/>
          </a:xfrm>
        </p:grpSpPr>
        <p:sp>
          <p:nvSpPr>
            <p:cNvPr id="8507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sp>
          <p:nvSpPr>
            <p:cNvPr id="8507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latin typeface="Times New Roman" panose="02020603050405020304" pitchFamily="18" charset="0"/>
                <a:cs typeface="Arial" panose="020B0604020202020204" pitchFamily="34" charset="0"/>
              </a:endParaRPr>
            </a:p>
          </p:txBody>
        </p:sp>
        <p:sp>
          <p:nvSpPr>
            <p:cNvPr id="8507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grpSp>
          <p:nvGrpSpPr>
            <p:cNvPr id="85079" name="Group 104"/>
            <p:cNvGrpSpPr>
              <a:grpSpLocks/>
            </p:cNvGrpSpPr>
            <p:nvPr/>
          </p:nvGrpSpPr>
          <p:grpSpPr bwMode="auto">
            <a:xfrm>
              <a:off x="4530" y="1287"/>
              <a:ext cx="377" cy="75"/>
              <a:chOff x="2468" y="1332"/>
              <a:chExt cx="310" cy="60"/>
            </a:xfrm>
          </p:grpSpPr>
          <p:sp>
            <p:nvSpPr>
              <p:cNvPr id="85082" name="Freeform 10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sp>
            <p:nvSpPr>
              <p:cNvPr id="85083" name="Freeform 10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grpSp>
        <p:sp>
          <p:nvSpPr>
            <p:cNvPr id="85080" name="Line 107"/>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85081" name="Line 108"/>
            <p:cNvSpPr>
              <a:spLocks noChangeShapeType="1"/>
            </p:cNvSpPr>
            <p:nvPr/>
          </p:nvSpPr>
          <p:spPr bwMode="auto">
            <a:xfrm>
              <a:off x="5064"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grpSp>
      <p:grpSp>
        <p:nvGrpSpPr>
          <p:cNvPr id="85035" name="Group 109"/>
          <p:cNvGrpSpPr>
            <a:grpSpLocks/>
          </p:cNvGrpSpPr>
          <p:nvPr/>
        </p:nvGrpSpPr>
        <p:grpSpPr bwMode="auto">
          <a:xfrm>
            <a:off x="9918748" y="4271964"/>
            <a:ext cx="742950" cy="388937"/>
            <a:chOff x="4396" y="1245"/>
            <a:chExt cx="672" cy="248"/>
          </a:xfrm>
        </p:grpSpPr>
        <p:sp>
          <p:nvSpPr>
            <p:cNvPr id="85068"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sp>
          <p:nvSpPr>
            <p:cNvPr id="85069"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latin typeface="Times New Roman" panose="02020603050405020304" pitchFamily="18" charset="0"/>
                <a:cs typeface="Arial" panose="020B0604020202020204" pitchFamily="34" charset="0"/>
              </a:endParaRPr>
            </a:p>
          </p:txBody>
        </p:sp>
        <p:sp>
          <p:nvSpPr>
            <p:cNvPr id="85070"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grpSp>
          <p:nvGrpSpPr>
            <p:cNvPr id="85071" name="Group 113"/>
            <p:cNvGrpSpPr>
              <a:grpSpLocks/>
            </p:cNvGrpSpPr>
            <p:nvPr/>
          </p:nvGrpSpPr>
          <p:grpSpPr bwMode="auto">
            <a:xfrm>
              <a:off x="4530" y="1287"/>
              <a:ext cx="377" cy="75"/>
              <a:chOff x="2468" y="1332"/>
              <a:chExt cx="310" cy="60"/>
            </a:xfrm>
          </p:grpSpPr>
          <p:sp>
            <p:nvSpPr>
              <p:cNvPr id="85074" name="Freeform 11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sp>
            <p:nvSpPr>
              <p:cNvPr id="85075" name="Freeform 11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grpSp>
        <p:sp>
          <p:nvSpPr>
            <p:cNvPr id="85072" name="Line 116"/>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85073" name="Line 117"/>
            <p:cNvSpPr>
              <a:spLocks noChangeShapeType="1"/>
            </p:cNvSpPr>
            <p:nvPr/>
          </p:nvSpPr>
          <p:spPr bwMode="auto">
            <a:xfrm>
              <a:off x="5064"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grpSp>
      <p:grpSp>
        <p:nvGrpSpPr>
          <p:cNvPr id="85036" name="Group 118"/>
          <p:cNvGrpSpPr>
            <a:grpSpLocks/>
          </p:cNvGrpSpPr>
          <p:nvPr/>
        </p:nvGrpSpPr>
        <p:grpSpPr bwMode="auto">
          <a:xfrm>
            <a:off x="6926311" y="4279900"/>
            <a:ext cx="742950" cy="388938"/>
            <a:chOff x="4396" y="1245"/>
            <a:chExt cx="672" cy="248"/>
          </a:xfrm>
        </p:grpSpPr>
        <p:sp>
          <p:nvSpPr>
            <p:cNvPr id="85060"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sp>
          <p:nvSpPr>
            <p:cNvPr id="85061"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latin typeface="Times New Roman" panose="02020603050405020304" pitchFamily="18" charset="0"/>
                <a:cs typeface="Arial" panose="020B0604020202020204" pitchFamily="34" charset="0"/>
              </a:endParaRPr>
            </a:p>
          </p:txBody>
        </p:sp>
        <p:sp>
          <p:nvSpPr>
            <p:cNvPr id="85062"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grpSp>
          <p:nvGrpSpPr>
            <p:cNvPr id="85063" name="Group 122"/>
            <p:cNvGrpSpPr>
              <a:grpSpLocks/>
            </p:cNvGrpSpPr>
            <p:nvPr/>
          </p:nvGrpSpPr>
          <p:grpSpPr bwMode="auto">
            <a:xfrm>
              <a:off x="4530" y="1287"/>
              <a:ext cx="377" cy="75"/>
              <a:chOff x="2468" y="1332"/>
              <a:chExt cx="310" cy="60"/>
            </a:xfrm>
          </p:grpSpPr>
          <p:sp>
            <p:nvSpPr>
              <p:cNvPr id="85066" name="Freeform 12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sp>
            <p:nvSpPr>
              <p:cNvPr id="85067" name="Freeform 12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grpSp>
        <p:sp>
          <p:nvSpPr>
            <p:cNvPr id="85064" name="Line 125"/>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85065" name="Line 126"/>
            <p:cNvSpPr>
              <a:spLocks noChangeShapeType="1"/>
            </p:cNvSpPr>
            <p:nvPr/>
          </p:nvSpPr>
          <p:spPr bwMode="auto">
            <a:xfrm>
              <a:off x="5064"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grpSp>
      <p:grpSp>
        <p:nvGrpSpPr>
          <p:cNvPr id="85037" name="Group 127"/>
          <p:cNvGrpSpPr>
            <a:grpSpLocks/>
          </p:cNvGrpSpPr>
          <p:nvPr/>
        </p:nvGrpSpPr>
        <p:grpSpPr bwMode="auto">
          <a:xfrm>
            <a:off x="9153573" y="881063"/>
            <a:ext cx="641350" cy="558800"/>
            <a:chOff x="-44" y="1473"/>
            <a:chExt cx="981" cy="1105"/>
          </a:xfrm>
        </p:grpSpPr>
        <p:pic>
          <p:nvPicPr>
            <p:cNvPr id="85058" name="Picture 128"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59" name="Freeform 129"/>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5038" name="Group 130"/>
          <p:cNvGrpSpPr>
            <a:grpSpLocks/>
          </p:cNvGrpSpPr>
          <p:nvPr/>
        </p:nvGrpSpPr>
        <p:grpSpPr bwMode="auto">
          <a:xfrm>
            <a:off x="7756573" y="898525"/>
            <a:ext cx="641350" cy="558800"/>
            <a:chOff x="-44" y="1473"/>
            <a:chExt cx="981" cy="1105"/>
          </a:xfrm>
        </p:grpSpPr>
        <p:pic>
          <p:nvPicPr>
            <p:cNvPr id="85056" name="Picture 131"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57" name="Freeform 132"/>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5039" name="Group 133"/>
          <p:cNvGrpSpPr>
            <a:grpSpLocks/>
          </p:cNvGrpSpPr>
          <p:nvPr/>
        </p:nvGrpSpPr>
        <p:grpSpPr bwMode="auto">
          <a:xfrm>
            <a:off x="8588423" y="849313"/>
            <a:ext cx="641350" cy="558800"/>
            <a:chOff x="-44" y="1473"/>
            <a:chExt cx="981" cy="1105"/>
          </a:xfrm>
        </p:grpSpPr>
        <p:pic>
          <p:nvPicPr>
            <p:cNvPr id="85054" name="Picture 134"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55" name="Freeform 135"/>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5040" name="Group 136"/>
          <p:cNvGrpSpPr>
            <a:grpSpLocks/>
          </p:cNvGrpSpPr>
          <p:nvPr/>
        </p:nvGrpSpPr>
        <p:grpSpPr bwMode="auto">
          <a:xfrm>
            <a:off x="10312448" y="5551488"/>
            <a:ext cx="641350" cy="558800"/>
            <a:chOff x="-44" y="1473"/>
            <a:chExt cx="981" cy="1105"/>
          </a:xfrm>
        </p:grpSpPr>
        <p:pic>
          <p:nvPicPr>
            <p:cNvPr id="85052" name="Picture 137"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53" name="Freeform 138"/>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5041" name="Group 139"/>
          <p:cNvGrpSpPr>
            <a:grpSpLocks/>
          </p:cNvGrpSpPr>
          <p:nvPr/>
        </p:nvGrpSpPr>
        <p:grpSpPr bwMode="auto">
          <a:xfrm>
            <a:off x="9361536" y="5514975"/>
            <a:ext cx="641350" cy="558800"/>
            <a:chOff x="-44" y="1473"/>
            <a:chExt cx="981" cy="1105"/>
          </a:xfrm>
        </p:grpSpPr>
        <p:pic>
          <p:nvPicPr>
            <p:cNvPr id="85050" name="Picture 140"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51" name="Freeform 141"/>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5042" name="Group 142"/>
          <p:cNvGrpSpPr>
            <a:grpSpLocks/>
          </p:cNvGrpSpPr>
          <p:nvPr/>
        </p:nvGrpSpPr>
        <p:grpSpPr bwMode="auto">
          <a:xfrm>
            <a:off x="6335761" y="5522913"/>
            <a:ext cx="641350" cy="558800"/>
            <a:chOff x="-44" y="1473"/>
            <a:chExt cx="981" cy="1105"/>
          </a:xfrm>
        </p:grpSpPr>
        <p:pic>
          <p:nvPicPr>
            <p:cNvPr id="85048" name="Picture 143"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49" name="Freeform 144"/>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5043" name="Group 145"/>
          <p:cNvGrpSpPr>
            <a:grpSpLocks/>
          </p:cNvGrpSpPr>
          <p:nvPr/>
        </p:nvGrpSpPr>
        <p:grpSpPr bwMode="auto">
          <a:xfrm>
            <a:off x="7258098" y="5564188"/>
            <a:ext cx="641350" cy="558800"/>
            <a:chOff x="-44" y="1473"/>
            <a:chExt cx="981" cy="1105"/>
          </a:xfrm>
        </p:grpSpPr>
        <p:pic>
          <p:nvPicPr>
            <p:cNvPr id="85046" name="Picture 146"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47" name="Freeform 147"/>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sp>
        <p:nvSpPr>
          <p:cNvPr id="93"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92" name="Rectangle 7"/>
          <p:cNvSpPr txBox="1">
            <a:spLocks noChangeArrowheads="1"/>
          </p:cNvSpPr>
          <p:nvPr/>
        </p:nvSpPr>
        <p:spPr>
          <a:xfrm>
            <a:off x="5159896" y="6615113"/>
            <a:ext cx="2645843"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4.3.3 IPv4 </a:t>
            </a:r>
            <a:r>
              <a:rPr lang="zh-CN" altLang="en-US" sz="1200" dirty="0">
                <a:solidFill>
                  <a:schemeClr val="accent4"/>
                </a:solidFill>
                <a:cs typeface="Arial" panose="020B0604020202020204" pitchFamily="34" charset="0"/>
              </a:rPr>
              <a:t>寻址</a:t>
            </a:r>
            <a:r>
              <a:rPr lang="en-US" altLang="zh-CN" sz="1200" dirty="0">
                <a:solidFill>
                  <a:schemeClr val="accent4"/>
                </a:solidFill>
                <a:cs typeface="Arial" panose="020B0604020202020204" pitchFamily="34" charset="0"/>
              </a:rPr>
              <a:t> </a:t>
            </a:r>
            <a:endParaRPr lang="en-US" altLang="zh-CN" sz="1200" dirty="0">
              <a:solidFill>
                <a:srgbClr val="FF0000"/>
              </a:solidFill>
              <a:cs typeface="Arial" panose="020B0604020202020204" pitchFamily="34" charset="0"/>
            </a:endParaRPr>
          </a:p>
        </p:txBody>
      </p:sp>
      <p:sp>
        <p:nvSpPr>
          <p:cNvPr id="94" name="Rectangle 5">
            <a:extLst>
              <a:ext uri="{FF2B5EF4-FFF2-40B4-BE49-F238E27FC236}">
                <a16:creationId xmlns:a16="http://schemas.microsoft.com/office/drawing/2014/main" id="{6A3128B1-4DBE-4E8B-8E7C-603749B1DA59}"/>
              </a:ext>
            </a:extLst>
          </p:cNvPr>
          <p:cNvSpPr txBox="1">
            <a:spLocks noChangeArrowheads="1"/>
          </p:cNvSpPr>
          <p:nvPr/>
        </p:nvSpPr>
        <p:spPr>
          <a:xfrm>
            <a:off x="4626901" y="188640"/>
            <a:ext cx="3702050" cy="76358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1" kern="1200" baseline="0">
                <a:solidFill>
                  <a:schemeClr val="accent1"/>
                </a:solidFill>
                <a:latin typeface="+mj-ea"/>
                <a:ea typeface="+mj-ea"/>
                <a:cs typeface="+mj-cs"/>
              </a:defRPr>
            </a:lvl1pPr>
          </a:lstStyle>
          <a:p>
            <a:pPr algn="ctr">
              <a:defRPr/>
            </a:pPr>
            <a:r>
              <a:rPr lang="zh-CN" altLang="en-US"/>
              <a:t>子  网</a:t>
            </a:r>
            <a:endParaRPr lang="en-US" dirty="0"/>
          </a:p>
        </p:txBody>
      </p:sp>
    </p:spTree>
    <p:extLst>
      <p:ext uri="{BB962C8B-B14F-4D97-AF65-F5344CB8AC3E}">
        <p14:creationId xmlns:p14="http://schemas.microsoft.com/office/powerpoint/2010/main" val="33284769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2"/>
          <p:cNvSpPr>
            <a:spLocks noGrp="1" noChangeArrowheads="1"/>
          </p:cNvSpPr>
          <p:nvPr>
            <p:ph type="title"/>
          </p:nvPr>
        </p:nvSpPr>
        <p:spPr>
          <a:xfrm>
            <a:off x="2553580" y="188121"/>
            <a:ext cx="7084839" cy="850900"/>
          </a:xfrm>
        </p:spPr>
        <p:txBody>
          <a:bodyPr/>
          <a:lstStyle/>
          <a:p>
            <a:pPr algn="ctr">
              <a:defRPr/>
            </a:pPr>
            <a:r>
              <a:rPr lang="en-US" dirty="0">
                <a:cs typeface="+mj-cs"/>
              </a:rPr>
              <a:t>IPv4 </a:t>
            </a:r>
            <a:r>
              <a:rPr lang="zh-CN" altLang="en-US" dirty="0">
                <a:cs typeface="+mj-cs"/>
              </a:rPr>
              <a:t>寻址</a:t>
            </a:r>
            <a:r>
              <a:rPr lang="en-US" dirty="0">
                <a:cs typeface="+mj-cs"/>
              </a:rPr>
              <a:t>: </a:t>
            </a:r>
            <a:r>
              <a:rPr lang="en-US" sz="2800" b="0" dirty="0">
                <a:cs typeface="+mj-cs"/>
              </a:rPr>
              <a:t>CIDR</a:t>
            </a:r>
          </a:p>
        </p:txBody>
      </p:sp>
      <p:sp>
        <p:nvSpPr>
          <p:cNvPr id="43014" name="Rectangle 3"/>
          <p:cNvSpPr>
            <a:spLocks noGrp="1" noChangeArrowheads="1"/>
          </p:cNvSpPr>
          <p:nvPr>
            <p:ph type="body" idx="1"/>
          </p:nvPr>
        </p:nvSpPr>
        <p:spPr>
          <a:xfrm>
            <a:off x="1991545" y="1528764"/>
            <a:ext cx="8280920" cy="3171825"/>
          </a:xfrm>
        </p:spPr>
        <p:txBody>
          <a:bodyPr/>
          <a:lstStyle/>
          <a:p>
            <a:pPr>
              <a:buFont typeface="Wingdings" charset="0"/>
              <a:buNone/>
              <a:defRPr/>
            </a:pPr>
            <a:r>
              <a:rPr lang="zh-CN" altLang="en-US" sz="3200" dirty="0">
                <a:solidFill>
                  <a:srgbClr val="CC0000"/>
                </a:solidFill>
              </a:rPr>
              <a:t>无类别域间路由选则 </a:t>
            </a:r>
            <a:r>
              <a:rPr lang="en-US" altLang="zh-CN" sz="1800" dirty="0"/>
              <a:t>(</a:t>
            </a:r>
            <a:r>
              <a:rPr lang="en-US" sz="1800" dirty="0">
                <a:solidFill>
                  <a:srgbClr val="CC0000"/>
                </a:solidFill>
              </a:rPr>
              <a:t>CIDR,</a:t>
            </a:r>
            <a:r>
              <a:rPr lang="en-US" sz="1800" dirty="0"/>
              <a:t> </a:t>
            </a:r>
            <a:r>
              <a:rPr lang="en-US" sz="1800" dirty="0">
                <a:solidFill>
                  <a:srgbClr val="CC0000"/>
                </a:solidFill>
              </a:rPr>
              <a:t>C</a:t>
            </a:r>
            <a:r>
              <a:rPr lang="en-US" sz="1800" dirty="0"/>
              <a:t>lassless </a:t>
            </a:r>
            <a:r>
              <a:rPr lang="en-US" sz="1800" dirty="0" err="1">
                <a:solidFill>
                  <a:srgbClr val="CC0000"/>
                </a:solidFill>
              </a:rPr>
              <a:t>I</a:t>
            </a:r>
            <a:r>
              <a:rPr lang="en-US" sz="1800" dirty="0" err="1"/>
              <a:t>nter</a:t>
            </a:r>
            <a:r>
              <a:rPr lang="en-US" sz="1800" dirty="0" err="1">
                <a:solidFill>
                  <a:srgbClr val="CC0000"/>
                </a:solidFill>
              </a:rPr>
              <a:t>D</a:t>
            </a:r>
            <a:r>
              <a:rPr lang="en-US" sz="1800" dirty="0" err="1"/>
              <a:t>omain</a:t>
            </a:r>
            <a:r>
              <a:rPr lang="en-US" sz="1800" dirty="0"/>
              <a:t> </a:t>
            </a:r>
            <a:r>
              <a:rPr lang="en-US" sz="1800" dirty="0">
                <a:solidFill>
                  <a:srgbClr val="CC0000"/>
                </a:solidFill>
              </a:rPr>
              <a:t>R</a:t>
            </a:r>
            <a:r>
              <a:rPr lang="en-US" sz="1800" dirty="0"/>
              <a:t>outing)</a:t>
            </a:r>
          </a:p>
          <a:p>
            <a:pPr marL="234950" lvl="1" indent="-234950">
              <a:spcAft>
                <a:spcPct val="0"/>
              </a:spcAft>
              <a:buSzPct val="70000"/>
              <a:buFont typeface="Wingdings" panose="05000000000000000000" pitchFamily="2" charset="2"/>
              <a:buChar char="v"/>
              <a:defRPr/>
            </a:pPr>
            <a:r>
              <a:rPr lang="zh-CN" altLang="en-US" sz="2800" dirty="0"/>
              <a:t> 地址的子网部分具有一定长度</a:t>
            </a:r>
            <a:endParaRPr lang="en-US" sz="2800" dirty="0">
              <a:ea typeface="ＭＳ Ｐゴシック" panose="020B0600070205080204" pitchFamily="34" charset="-128"/>
              <a:cs typeface="ＭＳ Ｐゴシック" panose="020B0600070205080204" pitchFamily="34" charset="-128"/>
            </a:endParaRPr>
          </a:p>
          <a:p>
            <a:pPr marL="234950" lvl="1" indent="-234950">
              <a:spcAft>
                <a:spcPct val="0"/>
              </a:spcAft>
              <a:buSzPct val="70000"/>
              <a:buFont typeface="Wingdings" panose="05000000000000000000" pitchFamily="2" charset="2"/>
              <a:buChar char="v"/>
              <a:defRPr/>
            </a:pPr>
            <a:r>
              <a:rPr lang="zh-CN" altLang="en-US" sz="2800" dirty="0"/>
              <a:t> 地址格式</a:t>
            </a:r>
            <a:r>
              <a:rPr lang="en-US" sz="2800" dirty="0"/>
              <a:t>: </a:t>
            </a:r>
            <a:r>
              <a:rPr lang="en-US" sz="2800" dirty="0" err="1">
                <a:solidFill>
                  <a:srgbClr val="CC0000"/>
                </a:solidFill>
              </a:rPr>
              <a:t>a.b.c.d</a:t>
            </a:r>
            <a:r>
              <a:rPr lang="en-US" sz="2800" dirty="0">
                <a:solidFill>
                  <a:srgbClr val="CC0000"/>
                </a:solidFill>
              </a:rPr>
              <a:t>/x</a:t>
            </a:r>
            <a:r>
              <a:rPr lang="en-US" sz="2800" dirty="0"/>
              <a:t>, </a:t>
            </a:r>
            <a:r>
              <a:rPr lang="en-US" altLang="zh-CN" sz="2800" dirty="0" err="1"/>
              <a:t>其中x是地址子网部分的位</a:t>
            </a:r>
            <a:r>
              <a:rPr lang="zh-CN" altLang="en-US" sz="2800" dirty="0"/>
              <a:t>数</a:t>
            </a:r>
            <a:endParaRPr lang="en-US" sz="2800" dirty="0">
              <a:ea typeface="ＭＳ Ｐゴシック" panose="020B0600070205080204" pitchFamily="34" charset="-128"/>
              <a:cs typeface="ＭＳ Ｐゴシック" panose="020B0600070205080204" pitchFamily="34" charset="-128"/>
            </a:endParaRPr>
          </a:p>
        </p:txBody>
      </p:sp>
      <p:sp>
        <p:nvSpPr>
          <p:cNvPr id="86020" name="Text Box 5"/>
          <p:cNvSpPr txBox="1">
            <a:spLocks noChangeArrowheads="1"/>
          </p:cNvSpPr>
          <p:nvPr/>
        </p:nvSpPr>
        <p:spPr bwMode="auto">
          <a:xfrm>
            <a:off x="2847976" y="4459288"/>
            <a:ext cx="6124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dirty="0">
                <a:solidFill>
                  <a:srgbClr val="000099"/>
                </a:solidFill>
              </a:rPr>
              <a:t>11001000  00010111  0001000</a:t>
            </a:r>
            <a:r>
              <a:rPr lang="en-US" altLang="zh-CN" dirty="0">
                <a:solidFill>
                  <a:srgbClr val="FF0000"/>
                </a:solidFill>
              </a:rPr>
              <a:t>0</a:t>
            </a:r>
            <a:r>
              <a:rPr lang="en-US" altLang="zh-CN" dirty="0"/>
              <a:t>  </a:t>
            </a:r>
            <a:r>
              <a:rPr lang="en-US" altLang="zh-CN" dirty="0">
                <a:solidFill>
                  <a:srgbClr val="FF0000"/>
                </a:solidFill>
              </a:rPr>
              <a:t>00000000</a:t>
            </a:r>
            <a:endParaRPr lang="en-US" altLang="zh-CN" dirty="0">
              <a:solidFill>
                <a:srgbClr val="FF0000"/>
              </a:solidFill>
              <a:latin typeface="Times New Roman" panose="02020603050405020304" pitchFamily="18" charset="0"/>
            </a:endParaRPr>
          </a:p>
        </p:txBody>
      </p:sp>
      <p:sp>
        <p:nvSpPr>
          <p:cNvPr id="86021" name="Text Box 6"/>
          <p:cNvSpPr txBox="1">
            <a:spLocks noChangeArrowheads="1"/>
          </p:cNvSpPr>
          <p:nvPr/>
        </p:nvSpPr>
        <p:spPr bwMode="auto">
          <a:xfrm>
            <a:off x="4621897" y="3914775"/>
            <a:ext cx="6463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800" dirty="0">
                <a:solidFill>
                  <a:srgbClr val="000099"/>
                </a:solidFill>
                <a:latin typeface="+mn-ea"/>
                <a:ea typeface="+mn-ea"/>
              </a:rPr>
              <a:t>子网</a:t>
            </a:r>
            <a:endParaRPr lang="en-US" altLang="zh-CN" sz="1800" dirty="0">
              <a:solidFill>
                <a:srgbClr val="000099"/>
              </a:solidFill>
              <a:latin typeface="+mn-ea"/>
              <a:ea typeface="+mn-ea"/>
            </a:endParaRPr>
          </a:p>
          <a:p>
            <a:pPr algn="ctr"/>
            <a:r>
              <a:rPr lang="zh-CN" altLang="en-US" sz="1800" dirty="0">
                <a:solidFill>
                  <a:srgbClr val="000099"/>
                </a:solidFill>
                <a:latin typeface="+mn-ea"/>
                <a:ea typeface="+mn-ea"/>
              </a:rPr>
              <a:t>部分</a:t>
            </a:r>
            <a:endParaRPr lang="en-US" altLang="zh-CN" sz="1800" dirty="0">
              <a:solidFill>
                <a:srgbClr val="000099"/>
              </a:solidFill>
              <a:latin typeface="+mn-ea"/>
              <a:ea typeface="+mn-ea"/>
            </a:endParaRPr>
          </a:p>
        </p:txBody>
      </p:sp>
      <p:sp>
        <p:nvSpPr>
          <p:cNvPr id="86022" name="Text Box 7"/>
          <p:cNvSpPr txBox="1">
            <a:spLocks noChangeArrowheads="1"/>
          </p:cNvSpPr>
          <p:nvPr/>
        </p:nvSpPr>
        <p:spPr bwMode="auto">
          <a:xfrm>
            <a:off x="7774672" y="3878263"/>
            <a:ext cx="6463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800" dirty="0">
                <a:solidFill>
                  <a:srgbClr val="FF0000"/>
                </a:solidFill>
                <a:latin typeface="+mn-ea"/>
                <a:ea typeface="+mn-ea"/>
              </a:rPr>
              <a:t>主机</a:t>
            </a:r>
            <a:endParaRPr lang="en-US" altLang="zh-CN" sz="1800" dirty="0">
              <a:solidFill>
                <a:srgbClr val="FF0000"/>
              </a:solidFill>
              <a:latin typeface="+mn-ea"/>
              <a:ea typeface="+mn-ea"/>
            </a:endParaRPr>
          </a:p>
          <a:p>
            <a:pPr algn="ctr"/>
            <a:r>
              <a:rPr lang="zh-CN" altLang="en-US" sz="1800" dirty="0">
                <a:solidFill>
                  <a:srgbClr val="FF0000"/>
                </a:solidFill>
                <a:latin typeface="+mn-ea"/>
                <a:ea typeface="+mn-ea"/>
              </a:rPr>
              <a:t>部分</a:t>
            </a:r>
            <a:endParaRPr lang="en-US" altLang="zh-CN" sz="1800" dirty="0">
              <a:solidFill>
                <a:srgbClr val="FF0000"/>
              </a:solidFill>
              <a:latin typeface="+mn-ea"/>
              <a:ea typeface="+mn-ea"/>
            </a:endParaRPr>
          </a:p>
        </p:txBody>
      </p:sp>
      <p:sp>
        <p:nvSpPr>
          <p:cNvPr id="86023" name="Line 8"/>
          <p:cNvSpPr>
            <a:spLocks noChangeShapeType="1"/>
          </p:cNvSpPr>
          <p:nvPr/>
        </p:nvSpPr>
        <p:spPr bwMode="auto">
          <a:xfrm>
            <a:off x="5516564" y="4224338"/>
            <a:ext cx="1620837"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24" name="Line 11"/>
          <p:cNvSpPr>
            <a:spLocks noChangeShapeType="1"/>
          </p:cNvSpPr>
          <p:nvPr/>
        </p:nvSpPr>
        <p:spPr bwMode="auto">
          <a:xfrm flipV="1">
            <a:off x="8307388" y="4213225"/>
            <a:ext cx="595312"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25" name="Text Box 12"/>
          <p:cNvSpPr txBox="1">
            <a:spLocks noChangeArrowheads="1"/>
          </p:cNvSpPr>
          <p:nvPr/>
        </p:nvSpPr>
        <p:spPr bwMode="auto">
          <a:xfrm>
            <a:off x="4784726" y="5045075"/>
            <a:ext cx="221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dirty="0">
                <a:solidFill>
                  <a:srgbClr val="0000FF"/>
                </a:solidFill>
              </a:rPr>
              <a:t>200.23.16.0/23</a:t>
            </a:r>
            <a:endParaRPr lang="en-US" altLang="zh-CN" sz="1800" dirty="0">
              <a:solidFill>
                <a:srgbClr val="0000FF"/>
              </a:solidFill>
            </a:endParaRPr>
          </a:p>
        </p:txBody>
      </p:sp>
      <p:sp>
        <p:nvSpPr>
          <p:cNvPr id="86026" name="Line 14"/>
          <p:cNvSpPr>
            <a:spLocks noChangeShapeType="1"/>
          </p:cNvSpPr>
          <p:nvPr/>
        </p:nvSpPr>
        <p:spPr bwMode="auto">
          <a:xfrm flipH="1">
            <a:off x="2917826" y="4214813"/>
            <a:ext cx="1438275"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6027" name="Line 15"/>
          <p:cNvSpPr>
            <a:spLocks noChangeShapeType="1"/>
          </p:cNvSpPr>
          <p:nvPr/>
        </p:nvSpPr>
        <p:spPr bwMode="auto">
          <a:xfrm flipH="1">
            <a:off x="7177088" y="4225925"/>
            <a:ext cx="6477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14" name="Rectangle 7"/>
          <p:cNvSpPr txBox="1">
            <a:spLocks noChangeArrowheads="1"/>
          </p:cNvSpPr>
          <p:nvPr/>
        </p:nvSpPr>
        <p:spPr>
          <a:xfrm>
            <a:off x="5159896" y="6615113"/>
            <a:ext cx="2645843"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4.3.3 IPv4 </a:t>
            </a:r>
            <a:r>
              <a:rPr lang="zh-CN" altLang="en-US" sz="1200" dirty="0">
                <a:solidFill>
                  <a:schemeClr val="accent4"/>
                </a:solidFill>
                <a:cs typeface="Arial" panose="020B0604020202020204" pitchFamily="34" charset="0"/>
              </a:rPr>
              <a:t>寻址</a:t>
            </a:r>
            <a:r>
              <a:rPr lang="en-US" altLang="zh-CN" sz="1200" dirty="0">
                <a:solidFill>
                  <a:schemeClr val="accent4"/>
                </a:solidFill>
                <a:cs typeface="Arial" panose="020B0604020202020204" pitchFamily="34" charset="0"/>
              </a:rPr>
              <a:t> </a:t>
            </a:r>
            <a:endParaRPr lang="en-US" altLang="zh-CN" sz="1200" dirty="0">
              <a:solidFill>
                <a:srgbClr val="FF0000"/>
              </a:solidFill>
              <a:cs typeface="Arial" panose="020B0604020202020204" pitchFamily="34" charset="0"/>
            </a:endParaRPr>
          </a:p>
        </p:txBody>
      </p:sp>
      <p:sp>
        <p:nvSpPr>
          <p:cNvPr id="2" name="文本框 1"/>
          <p:cNvSpPr txBox="1"/>
          <p:nvPr/>
        </p:nvSpPr>
        <p:spPr>
          <a:xfrm>
            <a:off x="3863752" y="5089009"/>
            <a:ext cx="792088" cy="369332"/>
          </a:xfrm>
          <a:prstGeom prst="rect">
            <a:avLst/>
          </a:prstGeom>
          <a:noFill/>
        </p:spPr>
        <p:txBody>
          <a:bodyPr wrap="square" rtlCol="0">
            <a:spAutoFit/>
          </a:bodyPr>
          <a:lstStyle/>
          <a:p>
            <a:r>
              <a:rPr lang="zh-CN" altLang="en-US" dirty="0">
                <a:solidFill>
                  <a:srgbClr val="0000FF"/>
                </a:solidFill>
                <a:latin typeface="+mn-ea"/>
              </a:rPr>
              <a:t>前缀</a:t>
            </a:r>
          </a:p>
        </p:txBody>
      </p:sp>
      <p:sp>
        <p:nvSpPr>
          <p:cNvPr id="3" name="矩形 2"/>
          <p:cNvSpPr/>
          <p:nvPr/>
        </p:nvSpPr>
        <p:spPr>
          <a:xfrm>
            <a:off x="9638419" y="3114676"/>
            <a:ext cx="1800493" cy="369332"/>
          </a:xfrm>
          <a:prstGeom prst="rect">
            <a:avLst/>
          </a:prstGeom>
        </p:spPr>
        <p:txBody>
          <a:bodyPr wrap="none">
            <a:spAutoFit/>
          </a:bodyPr>
          <a:lstStyle/>
          <a:p>
            <a:r>
              <a:rPr lang="zh-CN" altLang="en-US" dirty="0">
                <a:solidFill>
                  <a:srgbClr val="0000FF"/>
                </a:solidFill>
              </a:rPr>
              <a:t>点分十进制形式</a:t>
            </a:r>
          </a:p>
        </p:txBody>
      </p:sp>
    </p:spTree>
    <p:extLst>
      <p:ext uri="{BB962C8B-B14F-4D97-AF65-F5344CB8AC3E}">
        <p14:creationId xmlns:p14="http://schemas.microsoft.com/office/powerpoint/2010/main" val="3185852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type="body" sz="half" idx="1"/>
          </p:nvPr>
        </p:nvSpPr>
        <p:spPr>
          <a:xfrm>
            <a:off x="1991544" y="2171308"/>
            <a:ext cx="5544615" cy="2880320"/>
          </a:xfrm>
        </p:spPr>
        <p:txBody>
          <a:bodyPr>
            <a:normAutofit lnSpcReduction="10000"/>
          </a:bodyPr>
          <a:lstStyle/>
          <a:p>
            <a:pPr marL="512763" indent="-512763">
              <a:buNone/>
              <a:defRPr/>
            </a:pPr>
            <a:r>
              <a:rPr lang="en-US" dirty="0">
                <a:solidFill>
                  <a:srgbClr val="FF0000"/>
                </a:solidFill>
                <a:latin typeface="Microsoft YaHei UI" panose="020B0503020204020204" pitchFamily="34" charset="-122"/>
                <a:ea typeface="Microsoft YaHei UI" panose="020B0503020204020204" pitchFamily="34" charset="-122"/>
              </a:rPr>
              <a:t>4.1 </a:t>
            </a:r>
            <a:r>
              <a:rPr lang="zh-CN" altLang="en-US" dirty="0">
                <a:solidFill>
                  <a:srgbClr val="FF0000"/>
                </a:solidFill>
                <a:latin typeface="Microsoft YaHei UI" panose="020B0503020204020204" pitchFamily="34" charset="-122"/>
                <a:ea typeface="Microsoft YaHei UI" panose="020B0503020204020204" pitchFamily="34" charset="-122"/>
              </a:rPr>
              <a:t>网络层概述</a:t>
            </a:r>
            <a:endParaRPr lang="en-US" dirty="0">
              <a:solidFill>
                <a:srgbClr val="FF0000"/>
              </a:solidFill>
              <a:latin typeface="Microsoft YaHei UI" panose="020B0503020204020204" pitchFamily="34" charset="-122"/>
              <a:ea typeface="Microsoft YaHei UI" panose="020B0503020204020204" pitchFamily="34" charset="-122"/>
            </a:endParaRPr>
          </a:p>
          <a:p>
            <a:pPr lvl="1">
              <a:spcAft>
                <a:spcPts val="0"/>
              </a:spcAft>
              <a:buClr>
                <a:srgbClr val="000099"/>
              </a:buClr>
              <a:buSzPct val="85000"/>
              <a:buFont typeface="Wingdings" panose="05000000000000000000" pitchFamily="2" charset="2"/>
              <a:buChar char="v"/>
              <a:defRPr/>
            </a:pPr>
            <a:r>
              <a:rPr lang="zh-CN" altLang="en-US" dirty="0">
                <a:latin typeface="Microsoft YaHei UI" panose="020B0503020204020204" pitchFamily="34" charset="-122"/>
                <a:ea typeface="Microsoft YaHei UI" panose="020B0503020204020204" pitchFamily="34" charset="-122"/>
              </a:rPr>
              <a:t>数据平面</a:t>
            </a:r>
            <a:endParaRPr lang="en-US" altLang="zh-CN" dirty="0">
              <a:latin typeface="Microsoft YaHei UI" panose="020B0503020204020204" pitchFamily="34" charset="-122"/>
              <a:ea typeface="Microsoft YaHei UI" panose="020B0503020204020204" pitchFamily="34" charset="-122"/>
            </a:endParaRPr>
          </a:p>
          <a:p>
            <a:pPr lvl="1">
              <a:spcAft>
                <a:spcPts val="0"/>
              </a:spcAft>
              <a:buClr>
                <a:srgbClr val="000099"/>
              </a:buClr>
              <a:buSzPct val="85000"/>
              <a:buFont typeface="Wingdings" panose="05000000000000000000" pitchFamily="2" charset="2"/>
              <a:buChar char="v"/>
              <a:defRPr/>
            </a:pPr>
            <a:r>
              <a:rPr lang="zh-CN" altLang="en-US" dirty="0">
                <a:latin typeface="Microsoft YaHei UI" panose="020B0503020204020204" pitchFamily="34" charset="-122"/>
                <a:ea typeface="Microsoft YaHei UI" panose="020B0503020204020204" pitchFamily="34" charset="-122"/>
              </a:rPr>
              <a:t>控制平面</a:t>
            </a:r>
            <a:endParaRPr lang="en-US" dirty="0">
              <a:latin typeface="Microsoft YaHei UI" panose="020B0503020204020204" pitchFamily="34" charset="-122"/>
              <a:ea typeface="Microsoft YaHei UI" panose="020B0503020204020204" pitchFamily="34" charset="-122"/>
            </a:endParaRPr>
          </a:p>
          <a:p>
            <a:pPr marL="512763" indent="-512763">
              <a:buNone/>
              <a:defRPr/>
            </a:pPr>
            <a:r>
              <a:rPr lang="en-US" dirty="0">
                <a:latin typeface="Microsoft YaHei UI" panose="020B0503020204020204" pitchFamily="34" charset="-122"/>
                <a:ea typeface="Microsoft YaHei UI" panose="020B0503020204020204" pitchFamily="34" charset="-122"/>
              </a:rPr>
              <a:t>4.2 </a:t>
            </a:r>
            <a:r>
              <a:rPr lang="zh-CN" altLang="en-US" dirty="0">
                <a:latin typeface="Microsoft YaHei UI" panose="020B0503020204020204" pitchFamily="34" charset="-122"/>
                <a:ea typeface="Microsoft YaHei UI" panose="020B0503020204020204" pitchFamily="34" charset="-122"/>
              </a:rPr>
              <a:t>路由器工作原理</a:t>
            </a:r>
            <a:endParaRPr lang="en-US" dirty="0">
              <a:latin typeface="Microsoft YaHei UI" panose="020B0503020204020204" pitchFamily="34" charset="-122"/>
              <a:ea typeface="Microsoft YaHei UI" panose="020B0503020204020204" pitchFamily="34" charset="-122"/>
            </a:endParaRPr>
          </a:p>
          <a:p>
            <a:pPr marL="512763" indent="-512763">
              <a:buNone/>
              <a:defRPr/>
            </a:pPr>
            <a:r>
              <a:rPr lang="en-US" dirty="0">
                <a:latin typeface="Microsoft YaHei UI" panose="020B0503020204020204" pitchFamily="34" charset="-122"/>
                <a:ea typeface="Microsoft YaHei UI" panose="020B0503020204020204" pitchFamily="34" charset="-122"/>
              </a:rPr>
              <a:t>4.3 IP: </a:t>
            </a:r>
            <a:r>
              <a:rPr lang="zh-CN" altLang="en-US" dirty="0">
                <a:latin typeface="Microsoft YaHei UI" panose="020B0503020204020204" pitchFamily="34" charset="-122"/>
                <a:ea typeface="Microsoft YaHei UI" panose="020B0503020204020204" pitchFamily="34" charset="-122"/>
              </a:rPr>
              <a:t>网际协议</a:t>
            </a:r>
            <a:endParaRPr lang="en-US" dirty="0">
              <a:latin typeface="Microsoft YaHei UI" panose="020B0503020204020204" pitchFamily="34" charset="-122"/>
              <a:ea typeface="Microsoft YaHei UI" panose="020B0503020204020204" pitchFamily="34" charset="-122"/>
            </a:endParaRPr>
          </a:p>
          <a:p>
            <a:pPr marL="512763" indent="-512763">
              <a:buNone/>
              <a:defRPr/>
            </a:pPr>
            <a:r>
              <a:rPr lang="en-US" altLang="zh-CN" dirty="0">
                <a:latin typeface="Microsoft YaHei UI" panose="020B0503020204020204" pitchFamily="34" charset="-122"/>
                <a:ea typeface="Microsoft YaHei UI" panose="020B0503020204020204" pitchFamily="34" charset="-122"/>
              </a:rPr>
              <a:t>4.4 </a:t>
            </a:r>
            <a:r>
              <a:rPr lang="zh-CN" altLang="en-US" dirty="0">
                <a:latin typeface="Microsoft YaHei UI" panose="020B0503020204020204" pitchFamily="34" charset="-122"/>
                <a:ea typeface="Microsoft YaHei UI" panose="020B0503020204020204" pitchFamily="34" charset="-122"/>
              </a:rPr>
              <a:t>通用转发</a:t>
            </a:r>
            <a:endParaRPr lang="en-US" dirty="0">
              <a:latin typeface="Microsoft YaHei UI" panose="020B0503020204020204" pitchFamily="34" charset="-122"/>
              <a:ea typeface="Microsoft YaHei UI" panose="020B0503020204020204" pitchFamily="34" charset="-122"/>
            </a:endParaRPr>
          </a:p>
        </p:txBody>
      </p:sp>
      <p:sp>
        <p:nvSpPr>
          <p:cNvPr id="8" name="Rectangle 2"/>
          <p:cNvSpPr txBox="1">
            <a:spLocks noChangeArrowheads="1"/>
          </p:cNvSpPr>
          <p:nvPr/>
        </p:nvSpPr>
        <p:spPr>
          <a:xfrm>
            <a:off x="1913756" y="553754"/>
            <a:ext cx="77724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baseline="0">
                <a:solidFill>
                  <a:schemeClr val="accent1"/>
                </a:solidFill>
                <a:latin typeface="Comic Sans MS" panose="030F0702030302020204" pitchFamily="66" charset="0"/>
                <a:ea typeface="微软雅黑" panose="020B0503020204020204" pitchFamily="34" charset="-122"/>
                <a:cs typeface="+mj-cs"/>
              </a:defRPr>
            </a:lvl1pPr>
          </a:lstStyle>
          <a:p>
            <a:r>
              <a:rPr lang="zh-CN" altLang="en-US" dirty="0">
                <a:solidFill>
                  <a:srgbClr val="000099"/>
                </a:solidFill>
                <a:latin typeface="Microsoft YaHei UI" panose="020B0503020204020204" pitchFamily="34" charset="-122"/>
                <a:ea typeface="Microsoft YaHei UI" panose="020B0503020204020204" pitchFamily="34" charset="-122"/>
              </a:rPr>
              <a:t>第四章</a:t>
            </a:r>
            <a:r>
              <a:rPr lang="en-US" altLang="zh-CN" dirty="0">
                <a:solidFill>
                  <a:srgbClr val="000099"/>
                </a:solidFill>
                <a:latin typeface="Microsoft YaHei UI" panose="020B0503020204020204" pitchFamily="34" charset="-122"/>
                <a:ea typeface="Microsoft YaHei UI" panose="020B0503020204020204" pitchFamily="34" charset="-122"/>
              </a:rPr>
              <a:t> </a:t>
            </a:r>
            <a:r>
              <a:rPr lang="zh-CN" altLang="en-US" dirty="0">
                <a:solidFill>
                  <a:srgbClr val="000099"/>
                </a:solidFill>
                <a:latin typeface="Microsoft YaHei UI" panose="020B0503020204020204" pitchFamily="34" charset="-122"/>
                <a:ea typeface="Microsoft YaHei UI" panose="020B0503020204020204" pitchFamily="34" charset="-122"/>
              </a:rPr>
              <a:t>网络层</a:t>
            </a:r>
            <a:endParaRPr lang="en-US" altLang="zh-CN" dirty="0">
              <a:solidFill>
                <a:srgbClr val="000099"/>
              </a:solidFill>
              <a:latin typeface="Microsoft YaHei UI" panose="020B0503020204020204" pitchFamily="34" charset="-122"/>
              <a:ea typeface="Microsoft YaHei UI" panose="020B0503020204020204" pitchFamily="34" charset="-122"/>
            </a:endParaRPr>
          </a:p>
        </p:txBody>
      </p:sp>
      <p:sp>
        <p:nvSpPr>
          <p:cNvPr id="7" name="文本框 6">
            <a:extLst>
              <a:ext uri="{FF2B5EF4-FFF2-40B4-BE49-F238E27FC236}">
                <a16:creationId xmlns:a16="http://schemas.microsoft.com/office/drawing/2014/main" id="{89C5BF84-90E0-4214-A824-5AAE5C33501C}"/>
              </a:ext>
            </a:extLst>
          </p:cNvPr>
          <p:cNvSpPr txBox="1"/>
          <p:nvPr/>
        </p:nvSpPr>
        <p:spPr>
          <a:xfrm>
            <a:off x="4079776" y="1340768"/>
            <a:ext cx="3024336" cy="461665"/>
          </a:xfrm>
          <a:prstGeom prst="rect">
            <a:avLst/>
          </a:prstGeom>
          <a:noFill/>
        </p:spPr>
        <p:txBody>
          <a:bodyPr wrap="square" rtlCol="0">
            <a:spAutoFit/>
          </a:bodyPr>
          <a:lstStyle/>
          <a:p>
            <a:r>
              <a:rPr lang="en-US" altLang="zh-CN" sz="2400" b="1" dirty="0">
                <a:solidFill>
                  <a:srgbClr val="000099"/>
                </a:solidFill>
                <a:latin typeface="Microsoft YaHei UI" panose="020B0503020204020204" pitchFamily="34" charset="-122"/>
                <a:ea typeface="Microsoft YaHei UI" panose="020B0503020204020204" pitchFamily="34" charset="-122"/>
              </a:rPr>
              <a:t>- </a:t>
            </a:r>
            <a:r>
              <a:rPr lang="zh-CN" altLang="en-US" sz="2400" b="1" dirty="0">
                <a:solidFill>
                  <a:srgbClr val="000099"/>
                </a:solidFill>
                <a:latin typeface="Microsoft YaHei UI" panose="020B0503020204020204" pitchFamily="34" charset="-122"/>
                <a:ea typeface="Microsoft YaHei UI" panose="020B0503020204020204" pitchFamily="34" charset="-122"/>
              </a:rPr>
              <a:t>数据平面</a:t>
            </a:r>
          </a:p>
        </p:txBody>
      </p:sp>
      <p:sp>
        <p:nvSpPr>
          <p:cNvPr id="6" name="Rectangle 7">
            <a:extLst>
              <a:ext uri="{FF2B5EF4-FFF2-40B4-BE49-F238E27FC236}">
                <a16:creationId xmlns:a16="http://schemas.microsoft.com/office/drawing/2014/main" id="{1E4B7432-6CF7-4226-9846-2BEFA926B92E}"/>
              </a:ext>
            </a:extLst>
          </p:cNvPr>
          <p:cNvSpPr txBox="1">
            <a:spLocks noChangeArrowheads="1"/>
          </p:cNvSpPr>
          <p:nvPr/>
        </p:nvSpPr>
        <p:spPr>
          <a:xfrm>
            <a:off x="9552384" y="6608006"/>
            <a:ext cx="1944216"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zh-CN" altLang="en-US" sz="1600" dirty="0">
                <a:solidFill>
                  <a:schemeClr val="accent4"/>
                </a:solidFill>
                <a:latin typeface="+mn-ea"/>
                <a:ea typeface="+mn-ea"/>
                <a:cs typeface="Arial" panose="020B0604020202020204" pitchFamily="34" charset="0"/>
              </a:rPr>
              <a:t>网络层</a:t>
            </a:r>
            <a:r>
              <a:rPr lang="en-US" altLang="zh-CN" sz="1600" dirty="0">
                <a:solidFill>
                  <a:schemeClr val="accent4"/>
                </a:solidFill>
                <a:latin typeface="+mn-ea"/>
                <a:ea typeface="+mn-ea"/>
                <a:cs typeface="Arial" panose="020B0604020202020204" pitchFamily="34" charset="0"/>
              </a:rPr>
              <a:t>  </a:t>
            </a:r>
            <a:r>
              <a:rPr lang="en-US" altLang="zh-CN" sz="1600" dirty="0">
                <a:solidFill>
                  <a:srgbClr val="FF0000"/>
                </a:solidFill>
                <a:latin typeface="+mn-ea"/>
                <a:ea typeface="+mn-ea"/>
                <a:cs typeface="Arial" panose="020B0604020202020204" pitchFamily="34" charset="0"/>
              </a:rPr>
              <a:t>- </a:t>
            </a:r>
            <a:r>
              <a:rPr lang="zh-CN" altLang="en-US" sz="1600" dirty="0">
                <a:solidFill>
                  <a:srgbClr val="FF0000"/>
                </a:solidFill>
                <a:latin typeface="+mn-ea"/>
                <a:ea typeface="+mn-ea"/>
                <a:cs typeface="Arial" panose="020B0604020202020204" pitchFamily="34" charset="0"/>
              </a:rPr>
              <a:t>数据平面</a:t>
            </a:r>
            <a:endParaRPr lang="en-US" altLang="zh-CN" sz="1600" dirty="0">
              <a:solidFill>
                <a:srgbClr val="FF0000"/>
              </a:solidFill>
              <a:latin typeface="+mn-ea"/>
              <a:ea typeface="+mn-ea"/>
              <a:cs typeface="Arial" panose="020B0604020202020204" pitchFamily="34" charset="0"/>
            </a:endParaRPr>
          </a:p>
        </p:txBody>
      </p:sp>
    </p:spTree>
    <p:extLst>
      <p:ext uri="{BB962C8B-B14F-4D97-AF65-F5344CB8AC3E}">
        <p14:creationId xmlns:p14="http://schemas.microsoft.com/office/powerpoint/2010/main" val="11929507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algn="ctr"/>
            <a:r>
              <a:rPr lang="en-US" altLang="zh-CN" dirty="0"/>
              <a:t>IP</a:t>
            </a:r>
            <a:r>
              <a:rPr lang="zh-CN" altLang="en-US" dirty="0"/>
              <a:t>地址：如何获取？</a:t>
            </a:r>
            <a:endParaRPr lang="en-US" altLang="zh-CN" sz="4800" dirty="0"/>
          </a:p>
        </p:txBody>
      </p:sp>
      <p:sp>
        <p:nvSpPr>
          <p:cNvPr id="87043" name="Rectangle 3"/>
          <p:cNvSpPr>
            <a:spLocks noGrp="1" noChangeArrowheads="1"/>
          </p:cNvSpPr>
          <p:nvPr>
            <p:ph type="body" idx="1"/>
          </p:nvPr>
        </p:nvSpPr>
        <p:spPr>
          <a:xfrm>
            <a:off x="2035175" y="1508125"/>
            <a:ext cx="8034338" cy="3359150"/>
          </a:xfrm>
        </p:spPr>
        <p:txBody>
          <a:bodyPr>
            <a:normAutofit fontScale="92500" lnSpcReduction="20000"/>
          </a:bodyPr>
          <a:lstStyle/>
          <a:p>
            <a:pPr>
              <a:buNone/>
            </a:pPr>
            <a:r>
              <a:rPr lang="en-US" altLang="zh-CN" dirty="0">
                <a:solidFill>
                  <a:srgbClr val="CC0000"/>
                </a:solidFill>
                <a:cs typeface="ＭＳ Ｐゴシック" panose="020B0600070205080204" pitchFamily="34" charset="-128"/>
              </a:rPr>
              <a:t>Q:</a:t>
            </a:r>
            <a:r>
              <a:rPr lang="en-US" altLang="zh-CN" dirty="0">
                <a:cs typeface="ＭＳ Ｐゴシック" panose="020B0600070205080204" pitchFamily="34" charset="-128"/>
              </a:rPr>
              <a:t>  </a:t>
            </a:r>
            <a:r>
              <a:rPr lang="zh-CN" altLang="en-US" dirty="0">
                <a:solidFill>
                  <a:srgbClr val="0000FF"/>
                </a:solidFill>
                <a:cs typeface="ＭＳ Ｐゴシック" panose="020B0600070205080204" pitchFamily="34" charset="-128"/>
              </a:rPr>
              <a:t>主机</a:t>
            </a:r>
            <a:r>
              <a:rPr lang="zh-CN" altLang="en-US" dirty="0">
                <a:cs typeface="ＭＳ Ｐゴシック" panose="020B0600070205080204" pitchFamily="34" charset="-128"/>
              </a:rPr>
              <a:t>如何获得</a:t>
            </a:r>
            <a:r>
              <a:rPr lang="en-US" altLang="zh-CN" dirty="0">
                <a:cs typeface="ＭＳ Ｐゴシック" panose="020B0600070205080204" pitchFamily="34" charset="-128"/>
              </a:rPr>
              <a:t>IP</a:t>
            </a:r>
            <a:r>
              <a:rPr lang="zh-CN" altLang="en-US" dirty="0">
                <a:cs typeface="ＭＳ Ｐゴシック" panose="020B0600070205080204" pitchFamily="34" charset="-128"/>
              </a:rPr>
              <a:t>地址？</a:t>
            </a:r>
            <a:endParaRPr lang="en-US" altLang="zh-CN" dirty="0">
              <a:cs typeface="ＭＳ Ｐゴシック" panose="020B0600070205080204" pitchFamily="34" charset="-128"/>
            </a:endParaRPr>
          </a:p>
          <a:p>
            <a:pPr>
              <a:buFont typeface="Wingdings" panose="05000000000000000000" pitchFamily="2" charset="2"/>
              <a:buNone/>
            </a:pPr>
            <a:endParaRPr lang="en-US" altLang="zh-CN" dirty="0">
              <a:cs typeface="ＭＳ Ｐゴシック" panose="020B0600070205080204" pitchFamily="34" charset="-128"/>
            </a:endParaRPr>
          </a:p>
          <a:p>
            <a:r>
              <a:rPr lang="zh-CN" altLang="en-US" dirty="0">
                <a:cs typeface="ＭＳ Ｐゴシック" panose="020B0600070205080204" pitchFamily="34" charset="-128"/>
              </a:rPr>
              <a:t>系统管理员在文件中硬编码</a:t>
            </a:r>
            <a:endParaRPr lang="en-US" altLang="zh-CN" dirty="0">
              <a:cs typeface="ＭＳ Ｐゴシック" panose="020B0600070205080204" pitchFamily="34" charset="-128"/>
            </a:endParaRPr>
          </a:p>
          <a:p>
            <a:pPr lvl="1"/>
            <a:r>
              <a:rPr lang="en-US" altLang="zh-CN" dirty="0"/>
              <a:t>Windows: control-panel-&gt;network-&gt;configuration-&gt;</a:t>
            </a:r>
            <a:r>
              <a:rPr lang="en-US" altLang="zh-CN" dirty="0" err="1"/>
              <a:t>tcp</a:t>
            </a:r>
            <a:r>
              <a:rPr lang="en-US" altLang="zh-CN" dirty="0"/>
              <a:t>/</a:t>
            </a:r>
            <a:r>
              <a:rPr lang="en-US" altLang="zh-CN" dirty="0" err="1"/>
              <a:t>ip</a:t>
            </a:r>
            <a:r>
              <a:rPr lang="en-US" altLang="zh-CN" dirty="0"/>
              <a:t>-&gt;properties</a:t>
            </a:r>
          </a:p>
          <a:p>
            <a:pPr lvl="1"/>
            <a:r>
              <a:rPr lang="en-US" altLang="zh-CN" dirty="0"/>
              <a:t>UNIX: /</a:t>
            </a:r>
            <a:r>
              <a:rPr lang="en-US" altLang="zh-CN" dirty="0" err="1"/>
              <a:t>etc</a:t>
            </a:r>
            <a:r>
              <a:rPr lang="en-US" altLang="zh-CN" dirty="0"/>
              <a:t>/</a:t>
            </a:r>
            <a:r>
              <a:rPr lang="en-US" altLang="zh-CN" dirty="0" err="1"/>
              <a:t>rc.config</a:t>
            </a:r>
            <a:endParaRPr lang="en-US" altLang="zh-CN" dirty="0"/>
          </a:p>
          <a:p>
            <a:r>
              <a:rPr lang="en-US" altLang="zh-CN" dirty="0">
                <a:solidFill>
                  <a:srgbClr val="CC0000"/>
                </a:solidFill>
                <a:cs typeface="ＭＳ Ｐゴシック" panose="020B0600070205080204" pitchFamily="34" charset="-128"/>
              </a:rPr>
              <a:t>DHCP:</a:t>
            </a:r>
            <a:r>
              <a:rPr lang="en-US" altLang="zh-CN" dirty="0">
                <a:cs typeface="ＭＳ Ｐゴシック" panose="020B0600070205080204" pitchFamily="34" charset="-128"/>
              </a:rPr>
              <a:t> </a:t>
            </a:r>
            <a:r>
              <a:rPr lang="en-US" altLang="zh-CN" dirty="0">
                <a:solidFill>
                  <a:srgbClr val="CC0000"/>
                </a:solidFill>
                <a:cs typeface="ＭＳ Ｐゴシック" panose="020B0600070205080204" pitchFamily="34" charset="-128"/>
              </a:rPr>
              <a:t>D</a:t>
            </a:r>
            <a:r>
              <a:rPr lang="en-US" altLang="zh-CN" dirty="0">
                <a:cs typeface="ＭＳ Ｐゴシック" panose="020B0600070205080204" pitchFamily="34" charset="-128"/>
              </a:rPr>
              <a:t>ynamic </a:t>
            </a:r>
            <a:r>
              <a:rPr lang="en-US" altLang="zh-CN" dirty="0">
                <a:solidFill>
                  <a:srgbClr val="CC0000"/>
                </a:solidFill>
                <a:cs typeface="ＭＳ Ｐゴシック" panose="020B0600070205080204" pitchFamily="34" charset="-128"/>
              </a:rPr>
              <a:t>H</a:t>
            </a:r>
            <a:r>
              <a:rPr lang="en-US" altLang="zh-CN" dirty="0">
                <a:cs typeface="ＭＳ Ｐゴシック" panose="020B0600070205080204" pitchFamily="34" charset="-128"/>
              </a:rPr>
              <a:t>ost </a:t>
            </a:r>
            <a:r>
              <a:rPr lang="en-US" altLang="zh-CN" dirty="0">
                <a:solidFill>
                  <a:srgbClr val="CC0000"/>
                </a:solidFill>
                <a:cs typeface="ＭＳ Ｐゴシック" panose="020B0600070205080204" pitchFamily="34" charset="-128"/>
              </a:rPr>
              <a:t>C</a:t>
            </a:r>
            <a:r>
              <a:rPr lang="en-US" altLang="zh-CN" dirty="0">
                <a:cs typeface="ＭＳ Ｐゴシック" panose="020B0600070205080204" pitchFamily="34" charset="-128"/>
              </a:rPr>
              <a:t>onfiguration </a:t>
            </a:r>
            <a:r>
              <a:rPr lang="en-US" altLang="zh-CN" dirty="0">
                <a:solidFill>
                  <a:srgbClr val="CC0000"/>
                </a:solidFill>
                <a:cs typeface="ＭＳ Ｐゴシック" panose="020B0600070205080204" pitchFamily="34" charset="-128"/>
              </a:rPr>
              <a:t>P</a:t>
            </a:r>
            <a:r>
              <a:rPr lang="en-US" altLang="zh-CN" dirty="0">
                <a:cs typeface="ＭＳ Ｐゴシック" panose="020B0600070205080204" pitchFamily="34" charset="-128"/>
              </a:rPr>
              <a:t>rotocol: </a:t>
            </a:r>
            <a:r>
              <a:rPr lang="zh-CN" altLang="en-US" dirty="0">
                <a:cs typeface="ＭＳ Ｐゴシック" panose="020B0600070205080204" pitchFamily="34" charset="-128"/>
              </a:rPr>
              <a:t>从 </a:t>
            </a:r>
            <a:r>
              <a:rPr lang="en-US" altLang="zh-CN" dirty="0">
                <a:cs typeface="ＭＳ Ｐゴシック" panose="020B0600070205080204" pitchFamily="34" charset="-128"/>
              </a:rPr>
              <a:t>DHCP </a:t>
            </a:r>
            <a:r>
              <a:rPr lang="zh-CN" altLang="en-US" dirty="0">
                <a:cs typeface="ＭＳ Ｐゴシック" panose="020B0600070205080204" pitchFamily="34" charset="-128"/>
              </a:rPr>
              <a:t>服务器动态获取地址</a:t>
            </a:r>
            <a:endParaRPr lang="en-US" altLang="zh-CN" dirty="0">
              <a:cs typeface="ＭＳ Ｐゴシック" panose="020B0600070205080204" pitchFamily="34" charset="-128"/>
            </a:endParaRPr>
          </a:p>
          <a:p>
            <a:pPr lvl="1"/>
            <a:r>
              <a:rPr lang="en-US" altLang="ja-JP" dirty="0"/>
              <a:t>"plug-and-play</a:t>
            </a:r>
            <a:r>
              <a:rPr lang="en-US" altLang="ja-JP" sz="2800" dirty="0"/>
              <a:t>" </a:t>
            </a:r>
          </a:p>
          <a:p>
            <a:pPr>
              <a:buFont typeface="Wingdings" panose="05000000000000000000" pitchFamily="2" charset="2"/>
              <a:buNone/>
            </a:pPr>
            <a:endParaRPr lang="en-US" altLang="zh-CN" dirty="0">
              <a:cs typeface="ＭＳ Ｐゴシック" panose="020B0600070205080204" pitchFamily="34" charset="-128"/>
            </a:endParaRPr>
          </a:p>
          <a:p>
            <a:endParaRPr lang="en-US" altLang="zh-CN" sz="2400" dirty="0">
              <a:cs typeface="ＭＳ Ｐゴシック" panose="020B0600070205080204" pitchFamily="34" charset="-128"/>
            </a:endParaRPr>
          </a:p>
        </p:txBody>
      </p:sp>
      <p:sp>
        <p:nvSpPr>
          <p:cNvPr id="7"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6" name="Rectangle 7"/>
          <p:cNvSpPr txBox="1">
            <a:spLocks noChangeArrowheads="1"/>
          </p:cNvSpPr>
          <p:nvPr/>
        </p:nvSpPr>
        <p:spPr>
          <a:xfrm>
            <a:off x="5159896" y="6615113"/>
            <a:ext cx="2645843"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4.3.3 IPv4 </a:t>
            </a:r>
            <a:r>
              <a:rPr lang="zh-CN" altLang="en-US" sz="1200" dirty="0">
                <a:solidFill>
                  <a:schemeClr val="accent4"/>
                </a:solidFill>
                <a:cs typeface="Arial" panose="020B0604020202020204" pitchFamily="34" charset="0"/>
              </a:rPr>
              <a:t>寻址</a:t>
            </a:r>
            <a:r>
              <a:rPr lang="en-US" altLang="zh-CN" sz="1200" dirty="0">
                <a:solidFill>
                  <a:schemeClr val="accent4"/>
                </a:solidFill>
                <a:cs typeface="Arial" panose="020B0604020202020204" pitchFamily="34" charset="0"/>
              </a:rPr>
              <a:t> </a:t>
            </a:r>
            <a:endParaRPr lang="en-US" altLang="zh-CN" sz="1200" dirty="0">
              <a:solidFill>
                <a:srgbClr val="FF0000"/>
              </a:solidFill>
              <a:cs typeface="Arial" panose="020B0604020202020204" pitchFamily="34" charset="0"/>
            </a:endParaRPr>
          </a:p>
        </p:txBody>
      </p:sp>
    </p:spTree>
    <p:extLst>
      <p:ext uri="{BB962C8B-B14F-4D97-AF65-F5344CB8AC3E}">
        <p14:creationId xmlns:p14="http://schemas.microsoft.com/office/powerpoint/2010/main" val="6291593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2"/>
          <p:cNvSpPr>
            <a:spLocks noGrp="1" noChangeArrowheads="1"/>
          </p:cNvSpPr>
          <p:nvPr>
            <p:ph type="title"/>
          </p:nvPr>
        </p:nvSpPr>
        <p:spPr>
          <a:xfrm>
            <a:off x="1701800" y="268288"/>
            <a:ext cx="8826500" cy="1143000"/>
          </a:xfrm>
        </p:spPr>
        <p:txBody>
          <a:bodyPr>
            <a:normAutofit/>
          </a:bodyPr>
          <a:lstStyle/>
          <a:p>
            <a:pPr algn="ctr">
              <a:defRPr/>
            </a:pPr>
            <a:r>
              <a:rPr lang="en-US" dirty="0"/>
              <a:t>DHCP: </a:t>
            </a:r>
            <a:r>
              <a:rPr lang="en-US" altLang="zh-CN" dirty="0" err="1">
                <a:solidFill>
                  <a:srgbClr val="E45327"/>
                </a:solidFill>
              </a:rPr>
              <a:t>动态主机配置协议</a:t>
            </a:r>
            <a:endParaRPr lang="en-US" dirty="0"/>
          </a:p>
        </p:txBody>
      </p:sp>
      <p:sp>
        <p:nvSpPr>
          <p:cNvPr id="88067" name="Rectangle 3"/>
          <p:cNvSpPr>
            <a:spLocks noGrp="1" noChangeArrowheads="1"/>
          </p:cNvSpPr>
          <p:nvPr>
            <p:ph type="body" idx="1"/>
          </p:nvPr>
        </p:nvSpPr>
        <p:spPr>
          <a:xfrm>
            <a:off x="1701801" y="1587500"/>
            <a:ext cx="7562552" cy="4649812"/>
          </a:xfrm>
        </p:spPr>
        <p:txBody>
          <a:bodyPr>
            <a:normAutofit fontScale="92500" lnSpcReduction="10000"/>
          </a:bodyPr>
          <a:lstStyle/>
          <a:p>
            <a:pPr>
              <a:buNone/>
            </a:pPr>
            <a:r>
              <a:rPr lang="zh-CN" altLang="en-US" sz="3000" dirty="0">
                <a:solidFill>
                  <a:srgbClr val="CC0000"/>
                </a:solidFill>
                <a:cs typeface="ＭＳ Ｐゴシック" panose="020B0600070205080204" pitchFamily="34" charset="-128"/>
              </a:rPr>
              <a:t>目标</a:t>
            </a:r>
            <a:r>
              <a:rPr lang="en-US" altLang="zh-CN" sz="3000" dirty="0">
                <a:solidFill>
                  <a:srgbClr val="CC0000"/>
                </a:solidFill>
                <a:cs typeface="ＭＳ Ｐゴシック" panose="020B0600070205080204" pitchFamily="34" charset="-128"/>
              </a:rPr>
              <a:t>:</a:t>
            </a:r>
            <a:r>
              <a:rPr lang="en-US" altLang="zh-CN" sz="3000" dirty="0">
                <a:cs typeface="ＭＳ Ｐゴシック" panose="020B0600070205080204" pitchFamily="34" charset="-128"/>
              </a:rPr>
              <a:t>  </a:t>
            </a:r>
            <a:r>
              <a:rPr lang="zh-CN" altLang="en-US" sz="3000" dirty="0">
                <a:cs typeface="ＭＳ Ｐゴシック" panose="020B0600070205080204" pitchFamily="34" charset="-128"/>
              </a:rPr>
              <a:t>当主机加入网络时从网络服务器自动动态获取一个 </a:t>
            </a:r>
            <a:r>
              <a:rPr lang="en-US" altLang="zh-CN" sz="3000" dirty="0">
                <a:cs typeface="ＭＳ Ｐゴシック" panose="020B0600070205080204" pitchFamily="34" charset="-128"/>
              </a:rPr>
              <a:t>IP </a:t>
            </a:r>
            <a:r>
              <a:rPr lang="zh-CN" altLang="en-US" sz="3000" dirty="0">
                <a:cs typeface="ＭＳ Ｐゴシック" panose="020B0600070205080204" pitchFamily="34" charset="-128"/>
              </a:rPr>
              <a:t>地址</a:t>
            </a:r>
            <a:endParaRPr lang="en-US" altLang="zh-CN" sz="3000" dirty="0">
              <a:cs typeface="ＭＳ Ｐゴシック" panose="020B0600070205080204" pitchFamily="34" charset="-128"/>
            </a:endParaRPr>
          </a:p>
          <a:p>
            <a:pPr lvl="1"/>
            <a:r>
              <a:rPr lang="en-US" altLang="zh-CN" sz="2600" dirty="0" err="1"/>
              <a:t>可续租使用中的地址</a:t>
            </a:r>
            <a:endParaRPr lang="en-US" altLang="zh-CN" sz="2600" dirty="0"/>
          </a:p>
          <a:p>
            <a:pPr lvl="1"/>
            <a:r>
              <a:rPr lang="zh-CN" altLang="en-US" sz="2600" dirty="0"/>
              <a:t>允许地址重用</a:t>
            </a:r>
            <a:r>
              <a:rPr lang="en-US" altLang="zh-CN" sz="2600" dirty="0"/>
              <a:t>(</a:t>
            </a:r>
            <a:r>
              <a:rPr lang="zh-CN" altLang="en-US" sz="2600" dirty="0"/>
              <a:t>在连接</a:t>
            </a:r>
            <a:r>
              <a:rPr lang="en-US" altLang="zh-CN" sz="2600" dirty="0"/>
              <a:t>/</a:t>
            </a:r>
            <a:r>
              <a:rPr lang="en-US" altLang="ja-JP" sz="2600" dirty="0"/>
              <a:t>"on"</a:t>
            </a:r>
            <a:r>
              <a:rPr lang="zh-CN" altLang="en-US" sz="2600" dirty="0"/>
              <a:t>时仅用保留地址</a:t>
            </a:r>
            <a:r>
              <a:rPr lang="en-US" altLang="ja-JP" sz="2600" dirty="0"/>
              <a:t>)</a:t>
            </a:r>
          </a:p>
          <a:p>
            <a:pPr lvl="1"/>
            <a:r>
              <a:rPr lang="zh-CN" altLang="en-US" sz="2600" dirty="0"/>
              <a:t>支持移动用户加入网络</a:t>
            </a:r>
            <a:r>
              <a:rPr lang="en-US" altLang="zh-CN" sz="2600" dirty="0"/>
              <a:t> (</a:t>
            </a:r>
            <a:r>
              <a:rPr lang="zh-CN" altLang="en-US" sz="2600" dirty="0"/>
              <a:t>第</a:t>
            </a:r>
            <a:r>
              <a:rPr lang="en-US" altLang="zh-CN" sz="2600" dirty="0"/>
              <a:t>6</a:t>
            </a:r>
            <a:r>
              <a:rPr lang="zh-CN" altLang="en-US" sz="2600" dirty="0"/>
              <a:t>章</a:t>
            </a:r>
            <a:r>
              <a:rPr lang="en-US" altLang="zh-CN" sz="2600" dirty="0"/>
              <a:t>)</a:t>
            </a:r>
          </a:p>
          <a:p>
            <a:pPr>
              <a:buFont typeface="Wingdings" panose="05000000000000000000" pitchFamily="2" charset="2"/>
              <a:buNone/>
            </a:pPr>
            <a:endParaRPr lang="en-US" altLang="zh-CN" dirty="0">
              <a:solidFill>
                <a:srgbClr val="CC0000"/>
              </a:solidFill>
              <a:cs typeface="ＭＳ Ｐゴシック" panose="020B0600070205080204" pitchFamily="34" charset="-128"/>
            </a:endParaRPr>
          </a:p>
          <a:p>
            <a:pPr>
              <a:buFont typeface="Wingdings" panose="05000000000000000000" pitchFamily="2" charset="2"/>
              <a:buNone/>
            </a:pPr>
            <a:r>
              <a:rPr lang="en-US" altLang="zh-CN" sz="3000" dirty="0">
                <a:solidFill>
                  <a:srgbClr val="CC0000"/>
                </a:solidFill>
                <a:cs typeface="ＭＳ Ｐゴシック" panose="020B0600070205080204" pitchFamily="34" charset="-128"/>
              </a:rPr>
              <a:t>DHCP </a:t>
            </a:r>
            <a:r>
              <a:rPr lang="zh-CN" altLang="en-US" sz="3000" dirty="0">
                <a:solidFill>
                  <a:srgbClr val="CC0000"/>
                </a:solidFill>
                <a:cs typeface="ＭＳ Ｐゴシック" panose="020B0600070205080204" pitchFamily="34" charset="-128"/>
              </a:rPr>
              <a:t>概述</a:t>
            </a:r>
            <a:r>
              <a:rPr lang="en-US" altLang="zh-CN" sz="3000" dirty="0">
                <a:solidFill>
                  <a:srgbClr val="CC0000"/>
                </a:solidFill>
                <a:cs typeface="ＭＳ Ｐゴシック" panose="020B0600070205080204" pitchFamily="34" charset="-128"/>
              </a:rPr>
              <a:t>:</a:t>
            </a:r>
          </a:p>
          <a:p>
            <a:pPr lvl="1"/>
            <a:r>
              <a:rPr lang="en-US" altLang="zh-CN" sz="2600" dirty="0" err="1"/>
              <a:t>主机广播</a:t>
            </a:r>
            <a:r>
              <a:rPr lang="en-US" altLang="zh-CN" sz="2600" dirty="0"/>
              <a:t>: </a:t>
            </a:r>
            <a:r>
              <a:rPr lang="en-US" altLang="ja-JP" sz="2600" dirty="0">
                <a:solidFill>
                  <a:srgbClr val="CC0000"/>
                </a:solidFill>
              </a:rPr>
              <a:t>"DHCP discover" </a:t>
            </a:r>
            <a:r>
              <a:rPr lang="zh-CN" altLang="en-US" sz="2600" dirty="0"/>
              <a:t>消息</a:t>
            </a:r>
            <a:r>
              <a:rPr lang="en-US" altLang="zh-CN" sz="2600" dirty="0"/>
              <a:t>[</a:t>
            </a:r>
            <a:r>
              <a:rPr lang="zh-CN" altLang="en-US" sz="2600" dirty="0"/>
              <a:t>可选</a:t>
            </a:r>
            <a:r>
              <a:rPr lang="en-US" altLang="zh-CN" sz="2600" dirty="0"/>
              <a:t>]</a:t>
            </a:r>
          </a:p>
          <a:p>
            <a:pPr lvl="1"/>
            <a:r>
              <a:rPr lang="en-US" altLang="zh-CN" sz="2600" dirty="0"/>
              <a:t>DHCP </a:t>
            </a:r>
            <a:r>
              <a:rPr lang="zh-CN" altLang="en-US" sz="2600" dirty="0"/>
              <a:t>服务器响应</a:t>
            </a:r>
            <a:r>
              <a:rPr lang="en-US" altLang="zh-CN" sz="2600" dirty="0"/>
              <a:t>: </a:t>
            </a:r>
            <a:r>
              <a:rPr lang="en-US" altLang="ja-JP" sz="2600" dirty="0">
                <a:solidFill>
                  <a:srgbClr val="CC0000"/>
                </a:solidFill>
              </a:rPr>
              <a:t>"DHCP offer" </a:t>
            </a:r>
            <a:r>
              <a:rPr lang="zh-CN" altLang="en-US" sz="2600" dirty="0"/>
              <a:t>消息</a:t>
            </a:r>
            <a:r>
              <a:rPr lang="en-US" altLang="zh-CN" sz="2600" dirty="0"/>
              <a:t>[</a:t>
            </a:r>
            <a:r>
              <a:rPr lang="zh-CN" altLang="en-US" sz="2600" dirty="0"/>
              <a:t>可选</a:t>
            </a:r>
            <a:r>
              <a:rPr lang="en-US" altLang="zh-CN" sz="2600" dirty="0"/>
              <a:t>]</a:t>
            </a:r>
            <a:endParaRPr lang="en-US" altLang="ja-JP" sz="2600" dirty="0"/>
          </a:p>
          <a:p>
            <a:pPr lvl="1"/>
            <a:r>
              <a:rPr lang="zh-CN" altLang="en-US" sz="2600" dirty="0"/>
              <a:t>主机请求 </a:t>
            </a:r>
            <a:r>
              <a:rPr lang="en-US" altLang="zh-CN" sz="2600" dirty="0"/>
              <a:t>IP </a:t>
            </a:r>
            <a:r>
              <a:rPr lang="zh-CN" altLang="en-US" sz="2600" dirty="0"/>
              <a:t>地址</a:t>
            </a:r>
            <a:r>
              <a:rPr lang="en-US" altLang="zh-CN" sz="2600" dirty="0"/>
              <a:t>: </a:t>
            </a:r>
            <a:r>
              <a:rPr lang="en-US" altLang="ja-JP" sz="2600" dirty="0">
                <a:solidFill>
                  <a:srgbClr val="CC0000"/>
                </a:solidFill>
              </a:rPr>
              <a:t>"DHCP request"</a:t>
            </a:r>
            <a:r>
              <a:rPr lang="en-US" altLang="ja-JP" sz="2600" dirty="0"/>
              <a:t> </a:t>
            </a:r>
            <a:r>
              <a:rPr lang="zh-CN" altLang="en-US" sz="2600" dirty="0"/>
              <a:t>消息</a:t>
            </a:r>
            <a:endParaRPr lang="en-US" altLang="ja-JP" sz="2600" dirty="0"/>
          </a:p>
          <a:p>
            <a:pPr lvl="1"/>
            <a:r>
              <a:rPr lang="en-US" altLang="zh-CN" sz="2600" dirty="0"/>
              <a:t>DHCP </a:t>
            </a:r>
            <a:r>
              <a:rPr lang="zh-CN" altLang="en-US" sz="2600" dirty="0"/>
              <a:t>服务器发送地址</a:t>
            </a:r>
            <a:r>
              <a:rPr lang="en-US" altLang="zh-CN" sz="2600" dirty="0"/>
              <a:t>: </a:t>
            </a:r>
            <a:r>
              <a:rPr lang="en-US" altLang="ja-JP" sz="2600" dirty="0">
                <a:solidFill>
                  <a:srgbClr val="CC0000"/>
                </a:solidFill>
              </a:rPr>
              <a:t>"DHCP ack"</a:t>
            </a:r>
            <a:r>
              <a:rPr lang="en-US" altLang="ja-JP" sz="2600" dirty="0"/>
              <a:t> </a:t>
            </a:r>
            <a:r>
              <a:rPr lang="zh-CN" altLang="en-US" sz="2600" dirty="0"/>
              <a:t>消息</a:t>
            </a:r>
            <a:r>
              <a:rPr lang="en-US" altLang="ja-JP" sz="2600" dirty="0"/>
              <a:t> </a:t>
            </a:r>
          </a:p>
          <a:p>
            <a:endParaRPr lang="en-US" altLang="zh-CN" dirty="0">
              <a:cs typeface="ＭＳ Ｐゴシック" panose="020B0600070205080204" pitchFamily="34" charset="-128"/>
            </a:endParaRPr>
          </a:p>
        </p:txBody>
      </p:sp>
      <p:sp>
        <p:nvSpPr>
          <p:cNvPr id="7"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6" name="Rectangle 7"/>
          <p:cNvSpPr txBox="1">
            <a:spLocks noChangeArrowheads="1"/>
          </p:cNvSpPr>
          <p:nvPr/>
        </p:nvSpPr>
        <p:spPr>
          <a:xfrm>
            <a:off x="5159896" y="6615113"/>
            <a:ext cx="2645843"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4.3.3 IPv4 </a:t>
            </a:r>
            <a:r>
              <a:rPr lang="zh-CN" altLang="en-US" sz="1200" dirty="0">
                <a:solidFill>
                  <a:schemeClr val="accent4"/>
                </a:solidFill>
                <a:cs typeface="Arial" panose="020B0604020202020204" pitchFamily="34" charset="0"/>
              </a:rPr>
              <a:t>寻址</a:t>
            </a:r>
            <a:r>
              <a:rPr lang="en-US" altLang="zh-CN" sz="1200" dirty="0">
                <a:solidFill>
                  <a:schemeClr val="accent4"/>
                </a:solidFill>
                <a:cs typeface="Arial" panose="020B0604020202020204" pitchFamily="34" charset="0"/>
              </a:rPr>
              <a:t> </a:t>
            </a:r>
            <a:endParaRPr lang="en-US" altLang="zh-CN" sz="1200" dirty="0">
              <a:solidFill>
                <a:srgbClr val="FF0000"/>
              </a:solidFill>
              <a:cs typeface="Arial" panose="020B0604020202020204" pitchFamily="34" charset="0"/>
            </a:endParaRPr>
          </a:p>
        </p:txBody>
      </p:sp>
      <p:sp>
        <p:nvSpPr>
          <p:cNvPr id="8" name="矩形 7">
            <a:extLst>
              <a:ext uri="{FF2B5EF4-FFF2-40B4-BE49-F238E27FC236}">
                <a16:creationId xmlns:a16="http://schemas.microsoft.com/office/drawing/2014/main" id="{51B0792E-7EE8-4E81-AF78-933A52212EED}"/>
              </a:ext>
            </a:extLst>
          </p:cNvPr>
          <p:cNvSpPr/>
          <p:nvPr/>
        </p:nvSpPr>
        <p:spPr>
          <a:xfrm>
            <a:off x="9120336" y="4509120"/>
            <a:ext cx="2520280" cy="646331"/>
          </a:xfrm>
          <a:prstGeom prst="rect">
            <a:avLst/>
          </a:prstGeom>
        </p:spPr>
        <p:txBody>
          <a:bodyPr wrap="square">
            <a:spAutoFit/>
          </a:bodyPr>
          <a:lstStyle/>
          <a:p>
            <a:r>
              <a:rPr lang="en-US" altLang="zh-CN" dirty="0">
                <a:solidFill>
                  <a:srgbClr val="0000FF"/>
                </a:solidFill>
              </a:rPr>
              <a:t>Server: UDP Port 67</a:t>
            </a:r>
          </a:p>
          <a:p>
            <a:r>
              <a:rPr lang="en-US" altLang="zh-CN" dirty="0">
                <a:solidFill>
                  <a:srgbClr val="0000FF"/>
                </a:solidFill>
              </a:rPr>
              <a:t>Client: UDP Port 68</a:t>
            </a:r>
            <a:endParaRPr lang="zh-CN" altLang="en-US" dirty="0">
              <a:solidFill>
                <a:srgbClr val="0000FF"/>
              </a:solidFill>
            </a:endParaRPr>
          </a:p>
        </p:txBody>
      </p:sp>
    </p:spTree>
    <p:extLst>
      <p:ext uri="{BB962C8B-B14F-4D97-AF65-F5344CB8AC3E}">
        <p14:creationId xmlns:p14="http://schemas.microsoft.com/office/powerpoint/2010/main" val="8216633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a:xfrm>
            <a:off x="2480903" y="196865"/>
            <a:ext cx="7230193" cy="898525"/>
          </a:xfrm>
        </p:spPr>
        <p:txBody>
          <a:bodyPr>
            <a:noAutofit/>
          </a:bodyPr>
          <a:lstStyle/>
          <a:p>
            <a:pPr algn="ctr">
              <a:defRPr/>
            </a:pPr>
            <a:r>
              <a:rPr lang="en-US" dirty="0"/>
              <a:t>DHCP </a:t>
            </a:r>
            <a:r>
              <a:rPr lang="zh-CN" altLang="en-US" dirty="0"/>
              <a:t>客户</a:t>
            </a:r>
            <a:r>
              <a:rPr lang="en-US" dirty="0"/>
              <a:t>-</a:t>
            </a:r>
            <a:r>
              <a:rPr lang="zh-CN" altLang="en-US" dirty="0"/>
              <a:t>服务器场景</a:t>
            </a:r>
            <a:endParaRPr lang="en-US" dirty="0"/>
          </a:p>
        </p:txBody>
      </p:sp>
      <p:sp>
        <p:nvSpPr>
          <p:cNvPr id="90114" name="Rectangle 3"/>
          <p:cNvSpPr>
            <a:spLocks noChangeArrowheads="1"/>
          </p:cNvSpPr>
          <p:nvPr/>
        </p:nvSpPr>
        <p:spPr bwMode="auto">
          <a:xfrm>
            <a:off x="3932238" y="6037264"/>
            <a:ext cx="4978400" cy="3190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90115" name="Text Box 97"/>
          <p:cNvSpPr txBox="1">
            <a:spLocks noChangeArrowheads="1"/>
          </p:cNvSpPr>
          <p:nvPr/>
        </p:nvSpPr>
        <p:spPr bwMode="auto">
          <a:xfrm>
            <a:off x="2393950" y="1903413"/>
            <a:ext cx="1314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b="1" i="1">
                <a:solidFill>
                  <a:srgbClr val="0000FF"/>
                </a:solidFill>
              </a:rPr>
              <a:t>223.1.1.0/24</a:t>
            </a:r>
          </a:p>
        </p:txBody>
      </p:sp>
      <p:sp>
        <p:nvSpPr>
          <p:cNvPr id="90116" name="Text Box 98"/>
          <p:cNvSpPr txBox="1">
            <a:spLocks noChangeArrowheads="1"/>
          </p:cNvSpPr>
          <p:nvPr/>
        </p:nvSpPr>
        <p:spPr bwMode="auto">
          <a:xfrm>
            <a:off x="5872163" y="4398963"/>
            <a:ext cx="1314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b="1" i="1">
                <a:solidFill>
                  <a:srgbClr val="0000FF"/>
                </a:solidFill>
              </a:rPr>
              <a:t>223.1.2.0/24</a:t>
            </a:r>
          </a:p>
        </p:txBody>
      </p:sp>
      <p:sp>
        <p:nvSpPr>
          <p:cNvPr id="90117" name="Text Box 99"/>
          <p:cNvSpPr txBox="1">
            <a:spLocks noChangeArrowheads="1"/>
          </p:cNvSpPr>
          <p:nvPr/>
        </p:nvSpPr>
        <p:spPr bwMode="auto">
          <a:xfrm>
            <a:off x="4175125" y="5992813"/>
            <a:ext cx="1314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b="1" i="1">
                <a:solidFill>
                  <a:srgbClr val="0000FF"/>
                </a:solidFill>
              </a:rPr>
              <a:t>223.1.3.0/24</a:t>
            </a:r>
          </a:p>
        </p:txBody>
      </p:sp>
      <p:sp>
        <p:nvSpPr>
          <p:cNvPr id="90118" name="Rectangle 100"/>
          <p:cNvSpPr>
            <a:spLocks noChangeArrowheads="1"/>
          </p:cNvSpPr>
          <p:nvPr/>
        </p:nvSpPr>
        <p:spPr bwMode="auto">
          <a:xfrm>
            <a:off x="3187701" y="4233864"/>
            <a:ext cx="847725" cy="180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90119" name="Freeform 101"/>
          <p:cNvSpPr>
            <a:spLocks/>
          </p:cNvSpPr>
          <p:nvPr/>
        </p:nvSpPr>
        <p:spPr bwMode="auto">
          <a:xfrm>
            <a:off x="2600326" y="2173288"/>
            <a:ext cx="1941513" cy="2049462"/>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90120" name="Freeform 102"/>
          <p:cNvSpPr>
            <a:spLocks/>
          </p:cNvSpPr>
          <p:nvPr/>
        </p:nvSpPr>
        <p:spPr bwMode="auto">
          <a:xfrm>
            <a:off x="5127625" y="2482851"/>
            <a:ext cx="1906588" cy="1958975"/>
          </a:xfrm>
          <a:custGeom>
            <a:avLst/>
            <a:gdLst>
              <a:gd name="T0" fmla="*/ 2147483647 w 1201"/>
              <a:gd name="T1" fmla="*/ 2147483647 h 1234"/>
              <a:gd name="T2" fmla="*/ 2147483647 w 1201"/>
              <a:gd name="T3" fmla="*/ 2147483647 h 1234"/>
              <a:gd name="T4" fmla="*/ 2147483647 w 1201"/>
              <a:gd name="T5" fmla="*/ 2147483647 h 1234"/>
              <a:gd name="T6" fmla="*/ 2147483647 w 1201"/>
              <a:gd name="T7" fmla="*/ 2147483647 h 1234"/>
              <a:gd name="T8" fmla="*/ 2147483647 w 1201"/>
              <a:gd name="T9" fmla="*/ 2147483647 h 1234"/>
              <a:gd name="T10" fmla="*/ 2147483647 w 1201"/>
              <a:gd name="T11" fmla="*/ 2147483647 h 1234"/>
              <a:gd name="T12" fmla="*/ 2147483647 w 1201"/>
              <a:gd name="T13" fmla="*/ 2147483647 h 1234"/>
              <a:gd name="T14" fmla="*/ 2147483647 w 1201"/>
              <a:gd name="T15" fmla="*/ 2147483647 h 1234"/>
              <a:gd name="T16" fmla="*/ 2147483647 w 1201"/>
              <a:gd name="T17" fmla="*/ 2147483647 h 1234"/>
              <a:gd name="T18" fmla="*/ 2147483647 w 1201"/>
              <a:gd name="T19" fmla="*/ 2147483647 h 1234"/>
              <a:gd name="T20" fmla="*/ 2147483647 w 1201"/>
              <a:gd name="T21" fmla="*/ 2147483647 h 1234"/>
              <a:gd name="T22" fmla="*/ 2147483647 w 1201"/>
              <a:gd name="T23" fmla="*/ 2147483647 h 1234"/>
              <a:gd name="T24" fmla="*/ 2147483647 w 1201"/>
              <a:gd name="T25" fmla="*/ 2147483647 h 1234"/>
              <a:gd name="T26" fmla="*/ 2147483647 w 1201"/>
              <a:gd name="T27" fmla="*/ 2147483647 h 1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1"/>
              <a:gd name="T43" fmla="*/ 0 h 1234"/>
              <a:gd name="T44" fmla="*/ 1201 w 1201"/>
              <a:gd name="T45" fmla="*/ 1234 h 12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chemeClr val="accent3">
              <a:lumMod val="60000"/>
              <a:lumOff val="40000"/>
            </a:schemeClr>
          </a:solidFill>
          <a:ln>
            <a:noFill/>
          </a:ln>
          <a:extLst/>
        </p:spPr>
        <p:txBody>
          <a:bodyPr wrap="none" anchor="ctr"/>
          <a:lstStyle/>
          <a:p>
            <a:endParaRPr lang="zh-CN" altLang="en-US">
              <a:solidFill>
                <a:srgbClr val="0000FF"/>
              </a:solidFill>
            </a:endParaRPr>
          </a:p>
        </p:txBody>
      </p:sp>
      <p:sp>
        <p:nvSpPr>
          <p:cNvPr id="90121" name="Freeform 103"/>
          <p:cNvSpPr>
            <a:spLocks/>
          </p:cNvSpPr>
          <p:nvPr/>
        </p:nvSpPr>
        <p:spPr bwMode="auto">
          <a:xfrm>
            <a:off x="3800476" y="3916363"/>
            <a:ext cx="2041525" cy="1979612"/>
          </a:xfrm>
          <a:custGeom>
            <a:avLst/>
            <a:gdLst>
              <a:gd name="T0" fmla="*/ 2147483647 w 1286"/>
              <a:gd name="T1" fmla="*/ 2147483647 h 1247"/>
              <a:gd name="T2" fmla="*/ 2147483647 w 1286"/>
              <a:gd name="T3" fmla="*/ 2147483647 h 1247"/>
              <a:gd name="T4" fmla="*/ 2147483647 w 1286"/>
              <a:gd name="T5" fmla="*/ 2147483647 h 1247"/>
              <a:gd name="T6" fmla="*/ 2147483647 w 1286"/>
              <a:gd name="T7" fmla="*/ 2147483647 h 1247"/>
              <a:gd name="T8" fmla="*/ 2147483647 w 1286"/>
              <a:gd name="T9" fmla="*/ 2147483647 h 1247"/>
              <a:gd name="T10" fmla="*/ 2147483647 w 1286"/>
              <a:gd name="T11" fmla="*/ 2147483647 h 1247"/>
              <a:gd name="T12" fmla="*/ 2147483647 w 1286"/>
              <a:gd name="T13" fmla="*/ 2147483647 h 1247"/>
              <a:gd name="T14" fmla="*/ 2147483647 w 1286"/>
              <a:gd name="T15" fmla="*/ 2147483647 h 1247"/>
              <a:gd name="T16" fmla="*/ 2147483647 w 1286"/>
              <a:gd name="T17" fmla="*/ 2147483647 h 1247"/>
              <a:gd name="T18" fmla="*/ 2147483647 w 1286"/>
              <a:gd name="T19" fmla="*/ 2147483647 h 1247"/>
              <a:gd name="T20" fmla="*/ 2147483647 w 1286"/>
              <a:gd name="T21" fmla="*/ 2147483647 h 1247"/>
              <a:gd name="T22" fmla="*/ 2147483647 w 1286"/>
              <a:gd name="T23" fmla="*/ 2147483647 h 1247"/>
              <a:gd name="T24" fmla="*/ 2147483647 w 1286"/>
              <a:gd name="T25" fmla="*/ 2147483647 h 12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86"/>
              <a:gd name="T40" fmla="*/ 0 h 1247"/>
              <a:gd name="T41" fmla="*/ 1286 w 1286"/>
              <a:gd name="T42" fmla="*/ 1247 h 12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86" h="1247">
                <a:moveTo>
                  <a:pt x="587" y="30"/>
                </a:moveTo>
                <a:cubicBezTo>
                  <a:pt x="473" y="60"/>
                  <a:pt x="601" y="475"/>
                  <a:pt x="509" y="618"/>
                </a:cubicBezTo>
                <a:cubicBezTo>
                  <a:pt x="424" y="765"/>
                  <a:pt x="154" y="830"/>
                  <a:pt x="77" y="909"/>
                </a:cubicBezTo>
                <a:cubicBezTo>
                  <a:pt x="0" y="988"/>
                  <a:pt x="37" y="1043"/>
                  <a:pt x="47" y="1095"/>
                </a:cubicBezTo>
                <a:cubicBezTo>
                  <a:pt x="57" y="1147"/>
                  <a:pt x="71" y="1205"/>
                  <a:pt x="140" y="1224"/>
                </a:cubicBezTo>
                <a:cubicBezTo>
                  <a:pt x="209" y="1243"/>
                  <a:pt x="369" y="1212"/>
                  <a:pt x="461" y="1209"/>
                </a:cubicBezTo>
                <a:cubicBezTo>
                  <a:pt x="553" y="1206"/>
                  <a:pt x="571" y="1206"/>
                  <a:pt x="692" y="1209"/>
                </a:cubicBezTo>
                <a:cubicBezTo>
                  <a:pt x="813" y="1212"/>
                  <a:pt x="1094" y="1247"/>
                  <a:pt x="1190" y="1227"/>
                </a:cubicBezTo>
                <a:cubicBezTo>
                  <a:pt x="1286" y="1207"/>
                  <a:pt x="1279" y="1170"/>
                  <a:pt x="1271" y="1089"/>
                </a:cubicBezTo>
                <a:cubicBezTo>
                  <a:pt x="1263" y="1008"/>
                  <a:pt x="1217" y="818"/>
                  <a:pt x="1139" y="741"/>
                </a:cubicBezTo>
                <a:cubicBezTo>
                  <a:pt x="1061" y="664"/>
                  <a:pt x="865" y="743"/>
                  <a:pt x="800" y="627"/>
                </a:cubicBezTo>
                <a:cubicBezTo>
                  <a:pt x="735" y="511"/>
                  <a:pt x="785" y="142"/>
                  <a:pt x="749" y="42"/>
                </a:cubicBezTo>
                <a:cubicBezTo>
                  <a:pt x="695" y="15"/>
                  <a:pt x="701" y="0"/>
                  <a:pt x="587" y="30"/>
                </a:cubicBezTo>
                <a:close/>
              </a:path>
            </a:pathLst>
          </a:custGeom>
          <a:solidFill>
            <a:srgbClr val="92D050"/>
          </a:solidFill>
          <a:ln>
            <a:noFill/>
          </a:ln>
          <a:extLst/>
        </p:spPr>
        <p:txBody>
          <a:bodyPr wrap="none" anchor="ctr"/>
          <a:lstStyle/>
          <a:p>
            <a:endParaRPr lang="zh-CN" altLang="en-US">
              <a:solidFill>
                <a:srgbClr val="0000FF"/>
              </a:solidFill>
            </a:endParaRPr>
          </a:p>
        </p:txBody>
      </p:sp>
      <p:sp>
        <p:nvSpPr>
          <p:cNvPr id="90122" name="Line 104"/>
          <p:cNvSpPr>
            <a:spLocks noChangeShapeType="1"/>
          </p:cNvSpPr>
          <p:nvPr/>
        </p:nvSpPr>
        <p:spPr bwMode="auto">
          <a:xfrm>
            <a:off x="3149601" y="2695575"/>
            <a:ext cx="277813"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90123" name="Line 106"/>
          <p:cNvSpPr>
            <a:spLocks noChangeShapeType="1"/>
          </p:cNvSpPr>
          <p:nvPr/>
        </p:nvSpPr>
        <p:spPr bwMode="auto">
          <a:xfrm flipV="1">
            <a:off x="3198813" y="3416301"/>
            <a:ext cx="277812"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90124" name="Line 107"/>
          <p:cNvSpPr>
            <a:spLocks noChangeShapeType="1"/>
          </p:cNvSpPr>
          <p:nvPr/>
        </p:nvSpPr>
        <p:spPr bwMode="auto">
          <a:xfrm>
            <a:off x="3159125" y="3967164"/>
            <a:ext cx="273050"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90125" name="Line 108"/>
          <p:cNvSpPr>
            <a:spLocks noChangeShapeType="1"/>
          </p:cNvSpPr>
          <p:nvPr/>
        </p:nvSpPr>
        <p:spPr bwMode="auto">
          <a:xfrm flipV="1">
            <a:off x="4002089" y="3544889"/>
            <a:ext cx="561975"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90126" name="Text Box 109"/>
          <p:cNvSpPr txBox="1">
            <a:spLocks noChangeArrowheads="1"/>
          </p:cNvSpPr>
          <p:nvPr/>
        </p:nvSpPr>
        <p:spPr bwMode="auto">
          <a:xfrm>
            <a:off x="3197225" y="2370139"/>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FF"/>
                </a:solidFill>
              </a:rPr>
              <a:t>223.1.1.1</a:t>
            </a:r>
            <a:endParaRPr lang="en-US" altLang="zh-CN" sz="1400">
              <a:solidFill>
                <a:srgbClr val="0000FF"/>
              </a:solidFill>
              <a:latin typeface="Comic Sans MS" panose="030F0702030302020204" pitchFamily="66" charset="0"/>
            </a:endParaRPr>
          </a:p>
        </p:txBody>
      </p:sp>
      <p:sp>
        <p:nvSpPr>
          <p:cNvPr id="90127" name="Text Box 111"/>
          <p:cNvSpPr txBox="1">
            <a:spLocks noChangeArrowheads="1"/>
          </p:cNvSpPr>
          <p:nvPr/>
        </p:nvSpPr>
        <p:spPr bwMode="auto">
          <a:xfrm>
            <a:off x="3082925" y="3995739"/>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FF"/>
                </a:solidFill>
              </a:rPr>
              <a:t>223.1.1.3</a:t>
            </a:r>
            <a:endParaRPr lang="en-US" altLang="zh-CN" sz="1400">
              <a:solidFill>
                <a:srgbClr val="0000FF"/>
              </a:solidFill>
              <a:latin typeface="Comic Sans MS" panose="030F0702030302020204" pitchFamily="66" charset="0"/>
            </a:endParaRPr>
          </a:p>
        </p:txBody>
      </p:sp>
      <p:sp>
        <p:nvSpPr>
          <p:cNvPr id="90128" name="Text Box 112"/>
          <p:cNvSpPr txBox="1">
            <a:spLocks noChangeArrowheads="1"/>
          </p:cNvSpPr>
          <p:nvPr/>
        </p:nvSpPr>
        <p:spPr bwMode="auto">
          <a:xfrm>
            <a:off x="3829050" y="3235326"/>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FF"/>
                </a:solidFill>
              </a:rPr>
              <a:t>223.1.1.4</a:t>
            </a:r>
            <a:endParaRPr lang="en-US" altLang="zh-CN" sz="1400">
              <a:solidFill>
                <a:srgbClr val="0000FF"/>
              </a:solidFill>
              <a:latin typeface="Comic Sans MS" panose="030F0702030302020204" pitchFamily="66" charset="0"/>
            </a:endParaRPr>
          </a:p>
        </p:txBody>
      </p:sp>
      <p:sp>
        <p:nvSpPr>
          <p:cNvPr id="90129" name="Line 113"/>
          <p:cNvSpPr>
            <a:spLocks noChangeShapeType="1"/>
          </p:cNvSpPr>
          <p:nvPr/>
        </p:nvSpPr>
        <p:spPr bwMode="auto">
          <a:xfrm flipV="1">
            <a:off x="5076825" y="3546475"/>
            <a:ext cx="53340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90130" name="Text Box 114"/>
          <p:cNvSpPr txBox="1">
            <a:spLocks noChangeArrowheads="1"/>
          </p:cNvSpPr>
          <p:nvPr/>
        </p:nvSpPr>
        <p:spPr bwMode="auto">
          <a:xfrm>
            <a:off x="4949825" y="3236914"/>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FF"/>
                </a:solidFill>
              </a:rPr>
              <a:t>223.1.2.9</a:t>
            </a:r>
            <a:endParaRPr lang="en-US" altLang="zh-CN" sz="1400">
              <a:solidFill>
                <a:srgbClr val="0000FF"/>
              </a:solidFill>
              <a:latin typeface="Comic Sans MS" panose="030F0702030302020204" pitchFamily="66" charset="0"/>
            </a:endParaRPr>
          </a:p>
        </p:txBody>
      </p:sp>
      <p:sp>
        <p:nvSpPr>
          <p:cNvPr id="90131" name="Line 116"/>
          <p:cNvSpPr>
            <a:spLocks noChangeShapeType="1"/>
          </p:cNvSpPr>
          <p:nvPr/>
        </p:nvSpPr>
        <p:spPr bwMode="auto">
          <a:xfrm>
            <a:off x="6269038" y="2857500"/>
            <a:ext cx="2349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90132" name="Line 117"/>
          <p:cNvSpPr>
            <a:spLocks noChangeShapeType="1"/>
          </p:cNvSpPr>
          <p:nvPr/>
        </p:nvSpPr>
        <p:spPr bwMode="auto">
          <a:xfrm>
            <a:off x="6323013" y="4133850"/>
            <a:ext cx="2349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90133" name="Line 120"/>
          <p:cNvSpPr>
            <a:spLocks noChangeShapeType="1"/>
          </p:cNvSpPr>
          <p:nvPr/>
        </p:nvSpPr>
        <p:spPr bwMode="auto">
          <a:xfrm flipH="1">
            <a:off x="4835526" y="3886201"/>
            <a:ext cx="3175" cy="7080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90134" name="Line 122"/>
          <p:cNvSpPr>
            <a:spLocks noChangeShapeType="1"/>
          </p:cNvSpPr>
          <p:nvPr/>
        </p:nvSpPr>
        <p:spPr bwMode="auto">
          <a:xfrm flipH="1" flipV="1">
            <a:off x="4260851" y="5230813"/>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90135" name="Line 123"/>
          <p:cNvSpPr>
            <a:spLocks noChangeShapeType="1"/>
          </p:cNvSpPr>
          <p:nvPr/>
        </p:nvSpPr>
        <p:spPr bwMode="auto">
          <a:xfrm flipH="1" flipV="1">
            <a:off x="5402264" y="5164138"/>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90136" name="Text Box 124"/>
          <p:cNvSpPr txBox="1">
            <a:spLocks noChangeArrowheads="1"/>
          </p:cNvSpPr>
          <p:nvPr/>
        </p:nvSpPr>
        <p:spPr bwMode="auto">
          <a:xfrm>
            <a:off x="5373688" y="5041901"/>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FF"/>
                </a:solidFill>
              </a:rPr>
              <a:t>223.1.3.2</a:t>
            </a:r>
            <a:endParaRPr lang="en-US" altLang="zh-CN" sz="1400">
              <a:solidFill>
                <a:srgbClr val="0000FF"/>
              </a:solidFill>
              <a:latin typeface="Comic Sans MS" panose="030F0702030302020204" pitchFamily="66" charset="0"/>
            </a:endParaRPr>
          </a:p>
        </p:txBody>
      </p:sp>
      <p:sp>
        <p:nvSpPr>
          <p:cNvPr id="90137" name="Text Box 127"/>
          <p:cNvSpPr txBox="1">
            <a:spLocks noChangeArrowheads="1"/>
          </p:cNvSpPr>
          <p:nvPr/>
        </p:nvSpPr>
        <p:spPr bwMode="auto">
          <a:xfrm>
            <a:off x="3225800" y="5053014"/>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FF"/>
                </a:solidFill>
              </a:rPr>
              <a:t>223.1.3.1</a:t>
            </a:r>
            <a:endParaRPr lang="en-US" altLang="zh-CN" sz="1400">
              <a:solidFill>
                <a:srgbClr val="0000FF"/>
              </a:solidFill>
              <a:latin typeface="Comic Sans MS" panose="030F0702030302020204" pitchFamily="66" charset="0"/>
            </a:endParaRPr>
          </a:p>
        </p:txBody>
      </p:sp>
      <p:grpSp>
        <p:nvGrpSpPr>
          <p:cNvPr id="90138" name="Group 129"/>
          <p:cNvGrpSpPr>
            <a:grpSpLocks/>
          </p:cNvGrpSpPr>
          <p:nvPr/>
        </p:nvGrpSpPr>
        <p:grpSpPr bwMode="auto">
          <a:xfrm>
            <a:off x="2595563" y="2397125"/>
            <a:ext cx="641350" cy="558800"/>
            <a:chOff x="-44" y="1473"/>
            <a:chExt cx="981" cy="1105"/>
          </a:xfrm>
        </p:grpSpPr>
        <p:pic>
          <p:nvPicPr>
            <p:cNvPr id="90238" name="Picture 13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239" name="Freeform 131"/>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90139" name="Group 132"/>
          <p:cNvGrpSpPr>
            <a:grpSpLocks/>
          </p:cNvGrpSpPr>
          <p:nvPr/>
        </p:nvGrpSpPr>
        <p:grpSpPr bwMode="auto">
          <a:xfrm>
            <a:off x="2590800" y="3006725"/>
            <a:ext cx="641350" cy="558800"/>
            <a:chOff x="-44" y="1473"/>
            <a:chExt cx="981" cy="1105"/>
          </a:xfrm>
        </p:grpSpPr>
        <p:pic>
          <p:nvPicPr>
            <p:cNvPr id="90236" name="Picture 133"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237" name="Freeform 134"/>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90140" name="Group 135"/>
          <p:cNvGrpSpPr>
            <a:grpSpLocks/>
          </p:cNvGrpSpPr>
          <p:nvPr/>
        </p:nvGrpSpPr>
        <p:grpSpPr bwMode="auto">
          <a:xfrm>
            <a:off x="2619375" y="3616325"/>
            <a:ext cx="641350" cy="558800"/>
            <a:chOff x="-44" y="1473"/>
            <a:chExt cx="981" cy="1105"/>
          </a:xfrm>
        </p:grpSpPr>
        <p:pic>
          <p:nvPicPr>
            <p:cNvPr id="90234" name="Picture 136"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235" name="Freeform 137"/>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90141" name="Group 138"/>
          <p:cNvGrpSpPr>
            <a:grpSpLocks/>
          </p:cNvGrpSpPr>
          <p:nvPr/>
        </p:nvGrpSpPr>
        <p:grpSpPr bwMode="auto">
          <a:xfrm flipH="1">
            <a:off x="6327775" y="2565400"/>
            <a:ext cx="641350" cy="558800"/>
            <a:chOff x="-44" y="1473"/>
            <a:chExt cx="981" cy="1105"/>
          </a:xfrm>
        </p:grpSpPr>
        <p:pic>
          <p:nvPicPr>
            <p:cNvPr id="90232" name="Picture 139"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233" name="Freeform 140"/>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90142" name="Group 141"/>
          <p:cNvGrpSpPr>
            <a:grpSpLocks/>
          </p:cNvGrpSpPr>
          <p:nvPr/>
        </p:nvGrpSpPr>
        <p:grpSpPr bwMode="auto">
          <a:xfrm flipH="1">
            <a:off x="6402388" y="3844925"/>
            <a:ext cx="641350" cy="558800"/>
            <a:chOff x="-44" y="1473"/>
            <a:chExt cx="981" cy="1105"/>
          </a:xfrm>
        </p:grpSpPr>
        <p:pic>
          <p:nvPicPr>
            <p:cNvPr id="90230" name="Picture 142"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231" name="Freeform 143"/>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90143" name="Group 144"/>
          <p:cNvGrpSpPr>
            <a:grpSpLocks/>
          </p:cNvGrpSpPr>
          <p:nvPr/>
        </p:nvGrpSpPr>
        <p:grpSpPr bwMode="auto">
          <a:xfrm flipH="1">
            <a:off x="5194300" y="5368925"/>
            <a:ext cx="641350" cy="558800"/>
            <a:chOff x="-44" y="1473"/>
            <a:chExt cx="981" cy="1105"/>
          </a:xfrm>
        </p:grpSpPr>
        <p:pic>
          <p:nvPicPr>
            <p:cNvPr id="90228" name="Picture 1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229" name="Freeform 146"/>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90144" name="Group 147"/>
          <p:cNvGrpSpPr>
            <a:grpSpLocks/>
          </p:cNvGrpSpPr>
          <p:nvPr/>
        </p:nvGrpSpPr>
        <p:grpSpPr bwMode="auto">
          <a:xfrm flipH="1">
            <a:off x="4030663" y="5410200"/>
            <a:ext cx="641350" cy="558800"/>
            <a:chOff x="-44" y="1473"/>
            <a:chExt cx="981" cy="1105"/>
          </a:xfrm>
        </p:grpSpPr>
        <p:pic>
          <p:nvPicPr>
            <p:cNvPr id="90226" name="Picture 148"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227" name="Freeform 149"/>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90145" name="Group 150"/>
          <p:cNvGrpSpPr>
            <a:grpSpLocks/>
          </p:cNvGrpSpPr>
          <p:nvPr/>
        </p:nvGrpSpPr>
        <p:grpSpPr bwMode="auto">
          <a:xfrm>
            <a:off x="4459288" y="3503613"/>
            <a:ext cx="698500" cy="355600"/>
            <a:chOff x="4396" y="1245"/>
            <a:chExt cx="672" cy="248"/>
          </a:xfrm>
        </p:grpSpPr>
        <p:sp>
          <p:nvSpPr>
            <p:cNvPr id="90218"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400">
                <a:solidFill>
                  <a:srgbClr val="0000FF"/>
                </a:solidFill>
                <a:latin typeface="Times New Roman" panose="02020603050405020304" pitchFamily="18" charset="0"/>
                <a:cs typeface="Arial" panose="020B0604020202020204" pitchFamily="34" charset="0"/>
              </a:endParaRPr>
            </a:p>
          </p:txBody>
        </p:sp>
        <p:sp>
          <p:nvSpPr>
            <p:cNvPr id="90219"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400">
                <a:solidFill>
                  <a:srgbClr val="0000FF"/>
                </a:solidFill>
                <a:latin typeface="Times New Roman" panose="02020603050405020304" pitchFamily="18" charset="0"/>
                <a:cs typeface="Arial" panose="020B0604020202020204" pitchFamily="34" charset="0"/>
              </a:endParaRPr>
            </a:p>
          </p:txBody>
        </p:sp>
        <p:sp>
          <p:nvSpPr>
            <p:cNvPr id="90220"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400">
                <a:solidFill>
                  <a:srgbClr val="0000FF"/>
                </a:solidFill>
                <a:latin typeface="Times New Roman" panose="02020603050405020304" pitchFamily="18" charset="0"/>
                <a:cs typeface="Arial" panose="020B0604020202020204" pitchFamily="34" charset="0"/>
              </a:endParaRPr>
            </a:p>
          </p:txBody>
        </p:sp>
        <p:grpSp>
          <p:nvGrpSpPr>
            <p:cNvPr id="90221" name="Group 154"/>
            <p:cNvGrpSpPr>
              <a:grpSpLocks/>
            </p:cNvGrpSpPr>
            <p:nvPr/>
          </p:nvGrpSpPr>
          <p:grpSpPr bwMode="auto">
            <a:xfrm>
              <a:off x="4530" y="1287"/>
              <a:ext cx="377" cy="75"/>
              <a:chOff x="2468" y="1332"/>
              <a:chExt cx="310" cy="60"/>
            </a:xfrm>
          </p:grpSpPr>
          <p:sp>
            <p:nvSpPr>
              <p:cNvPr id="90224" name="Freeform 15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sp>
            <p:nvSpPr>
              <p:cNvPr id="90225" name="Freeform 15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grpSp>
        <p:sp>
          <p:nvSpPr>
            <p:cNvPr id="90222" name="Line 157"/>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90223" name="Line 158"/>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grpSp>
      <p:sp>
        <p:nvSpPr>
          <p:cNvPr id="90147" name="Text Box 110"/>
          <p:cNvSpPr txBox="1">
            <a:spLocks noChangeArrowheads="1"/>
          </p:cNvSpPr>
          <p:nvPr/>
        </p:nvSpPr>
        <p:spPr bwMode="auto">
          <a:xfrm>
            <a:off x="3148013" y="3025776"/>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FF"/>
                </a:solidFill>
              </a:rPr>
              <a:t>223.1.1.2</a:t>
            </a:r>
            <a:endParaRPr lang="en-US" altLang="zh-CN" sz="1400">
              <a:solidFill>
                <a:srgbClr val="0000FF"/>
              </a:solidFill>
              <a:latin typeface="Comic Sans MS" panose="030F0702030302020204" pitchFamily="66" charset="0"/>
            </a:endParaRPr>
          </a:p>
        </p:txBody>
      </p:sp>
      <p:sp>
        <p:nvSpPr>
          <p:cNvPr id="90150" name="Text Box 128"/>
          <p:cNvSpPr txBox="1">
            <a:spLocks noChangeArrowheads="1"/>
          </p:cNvSpPr>
          <p:nvPr/>
        </p:nvSpPr>
        <p:spPr bwMode="auto">
          <a:xfrm>
            <a:off x="4325938" y="3976689"/>
            <a:ext cx="10334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dirty="0">
                <a:solidFill>
                  <a:srgbClr val="0000FF"/>
                </a:solidFill>
              </a:rPr>
              <a:t>223.1.3.27</a:t>
            </a:r>
            <a:endParaRPr lang="en-US" altLang="zh-CN" sz="1400" dirty="0">
              <a:solidFill>
                <a:srgbClr val="0000FF"/>
              </a:solidFill>
              <a:latin typeface="Comic Sans MS" panose="030F0702030302020204" pitchFamily="66" charset="0"/>
            </a:endParaRPr>
          </a:p>
        </p:txBody>
      </p:sp>
      <p:sp>
        <p:nvSpPr>
          <p:cNvPr id="90151" name="Text Box 118"/>
          <p:cNvSpPr txBox="1">
            <a:spLocks noChangeArrowheads="1"/>
          </p:cNvSpPr>
          <p:nvPr/>
        </p:nvSpPr>
        <p:spPr bwMode="auto">
          <a:xfrm>
            <a:off x="5424488" y="3843339"/>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FF"/>
                </a:solidFill>
              </a:rPr>
              <a:t>223.1.2.2</a:t>
            </a:r>
            <a:endParaRPr lang="en-US" altLang="zh-CN" sz="1400">
              <a:solidFill>
                <a:srgbClr val="0000FF"/>
              </a:solidFill>
              <a:latin typeface="Comic Sans MS" panose="030F0702030302020204" pitchFamily="66" charset="0"/>
            </a:endParaRPr>
          </a:p>
        </p:txBody>
      </p:sp>
      <p:sp>
        <p:nvSpPr>
          <p:cNvPr id="90152" name="Text Box 119"/>
          <p:cNvSpPr txBox="1">
            <a:spLocks noChangeArrowheads="1"/>
          </p:cNvSpPr>
          <p:nvPr/>
        </p:nvSpPr>
        <p:spPr bwMode="auto">
          <a:xfrm>
            <a:off x="6254750" y="2327276"/>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FF"/>
                </a:solidFill>
              </a:rPr>
              <a:t>223.1.2.1</a:t>
            </a:r>
            <a:endParaRPr lang="en-US" altLang="zh-CN" sz="1400">
              <a:solidFill>
                <a:srgbClr val="0000FF"/>
              </a:solidFill>
              <a:latin typeface="Comic Sans MS" panose="030F0702030302020204" pitchFamily="66" charset="0"/>
            </a:endParaRPr>
          </a:p>
        </p:txBody>
      </p:sp>
      <p:sp>
        <p:nvSpPr>
          <p:cNvPr id="90153" name="Text Box 168"/>
          <p:cNvSpPr txBox="1">
            <a:spLocks noChangeArrowheads="1"/>
          </p:cNvSpPr>
          <p:nvPr/>
        </p:nvSpPr>
        <p:spPr bwMode="auto">
          <a:xfrm>
            <a:off x="4989513" y="1760538"/>
            <a:ext cx="95410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zh-CN" sz="2000" dirty="0">
                <a:solidFill>
                  <a:srgbClr val="C00000"/>
                </a:solidFill>
                <a:latin typeface="+mn-ea"/>
                <a:ea typeface="+mn-ea"/>
              </a:rPr>
              <a:t>DHCP</a:t>
            </a:r>
          </a:p>
          <a:p>
            <a:pPr>
              <a:lnSpc>
                <a:spcPct val="85000"/>
              </a:lnSpc>
            </a:pPr>
            <a:r>
              <a:rPr lang="zh-CN" altLang="en-US" sz="2000" dirty="0">
                <a:solidFill>
                  <a:srgbClr val="C00000"/>
                </a:solidFill>
                <a:latin typeface="+mn-ea"/>
                <a:ea typeface="+mn-ea"/>
              </a:rPr>
              <a:t>服务器</a:t>
            </a:r>
            <a:endParaRPr lang="en-US" altLang="zh-CN" sz="2000" dirty="0">
              <a:solidFill>
                <a:srgbClr val="C00000"/>
              </a:solidFill>
              <a:latin typeface="+mn-ea"/>
              <a:ea typeface="+mn-ea"/>
            </a:endParaRPr>
          </a:p>
        </p:txBody>
      </p:sp>
      <p:sp>
        <p:nvSpPr>
          <p:cNvPr id="90154" name="Text Box 170"/>
          <p:cNvSpPr txBox="1">
            <a:spLocks noChangeArrowheads="1"/>
          </p:cNvSpPr>
          <p:nvPr/>
        </p:nvSpPr>
        <p:spPr bwMode="auto">
          <a:xfrm>
            <a:off x="8151813" y="3059114"/>
            <a:ext cx="1794081"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zh-CN" altLang="en-US" sz="2000" dirty="0">
                <a:solidFill>
                  <a:srgbClr val="0000FF"/>
                </a:solidFill>
                <a:latin typeface="+mn-ea"/>
                <a:ea typeface="+mn-ea"/>
              </a:rPr>
              <a:t>到达的</a:t>
            </a:r>
            <a:r>
              <a:rPr lang="en-US" altLang="zh-CN" sz="2000" dirty="0">
                <a:solidFill>
                  <a:srgbClr val="0000FF"/>
                </a:solidFill>
                <a:latin typeface="+mn-ea"/>
                <a:ea typeface="+mn-ea"/>
              </a:rPr>
              <a:t> </a:t>
            </a:r>
            <a:r>
              <a:rPr lang="en-US" altLang="zh-CN" sz="2000" dirty="0">
                <a:solidFill>
                  <a:srgbClr val="C00000"/>
                </a:solidFill>
                <a:latin typeface="+mn-ea"/>
                <a:ea typeface="+mn-ea"/>
              </a:rPr>
              <a:t>DHCP</a:t>
            </a:r>
          </a:p>
          <a:p>
            <a:pPr>
              <a:lnSpc>
                <a:spcPct val="85000"/>
              </a:lnSpc>
            </a:pPr>
            <a:r>
              <a:rPr lang="zh-CN" altLang="en-US" sz="2000" dirty="0">
                <a:solidFill>
                  <a:srgbClr val="C00000"/>
                </a:solidFill>
                <a:latin typeface="+mn-ea"/>
                <a:ea typeface="+mn-ea"/>
              </a:rPr>
              <a:t>客户端</a:t>
            </a:r>
            <a:r>
              <a:rPr lang="en-US" altLang="zh-CN" sz="2000" dirty="0">
                <a:solidFill>
                  <a:srgbClr val="0000FF"/>
                </a:solidFill>
                <a:latin typeface="+mn-ea"/>
                <a:ea typeface="+mn-ea"/>
              </a:rPr>
              <a:t> </a:t>
            </a:r>
            <a:r>
              <a:rPr lang="zh-CN" altLang="en-US" sz="2000" dirty="0">
                <a:solidFill>
                  <a:srgbClr val="0000FF"/>
                </a:solidFill>
                <a:latin typeface="+mn-ea"/>
                <a:ea typeface="+mn-ea"/>
              </a:rPr>
              <a:t>需要该</a:t>
            </a:r>
            <a:endParaRPr lang="en-US" altLang="zh-CN" sz="2000" dirty="0">
              <a:solidFill>
                <a:srgbClr val="0000FF"/>
              </a:solidFill>
              <a:latin typeface="+mn-ea"/>
              <a:ea typeface="+mn-ea"/>
            </a:endParaRPr>
          </a:p>
          <a:p>
            <a:pPr>
              <a:lnSpc>
                <a:spcPct val="85000"/>
              </a:lnSpc>
            </a:pPr>
            <a:r>
              <a:rPr lang="zh-CN" altLang="en-US" sz="2000" dirty="0">
                <a:solidFill>
                  <a:srgbClr val="0000FF"/>
                </a:solidFill>
                <a:latin typeface="+mn-ea"/>
                <a:ea typeface="+mn-ea"/>
              </a:rPr>
              <a:t>网络的地址</a:t>
            </a:r>
            <a:endParaRPr lang="en-US" altLang="zh-CN" sz="2000" dirty="0">
              <a:solidFill>
                <a:srgbClr val="0000FF"/>
              </a:solidFill>
              <a:latin typeface="+mn-ea"/>
              <a:ea typeface="+mn-ea"/>
            </a:endParaRPr>
          </a:p>
        </p:txBody>
      </p:sp>
      <p:grpSp>
        <p:nvGrpSpPr>
          <p:cNvPr id="90155" name="Group 195"/>
          <p:cNvGrpSpPr>
            <a:grpSpLocks/>
          </p:cNvGrpSpPr>
          <p:nvPr/>
        </p:nvGrpSpPr>
        <p:grpSpPr bwMode="auto">
          <a:xfrm>
            <a:off x="5397500" y="2395539"/>
            <a:ext cx="401638" cy="681037"/>
            <a:chOff x="4140" y="429"/>
            <a:chExt cx="1425" cy="2396"/>
          </a:xfrm>
        </p:grpSpPr>
        <p:sp>
          <p:nvSpPr>
            <p:cNvPr id="90186" name="Freeform 196"/>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90187" name="Rectangle 197"/>
            <p:cNvSpPr>
              <a:spLocks noChangeArrowheads="1"/>
            </p:cNvSpPr>
            <p:nvPr/>
          </p:nvSpPr>
          <p:spPr bwMode="auto">
            <a:xfrm>
              <a:off x="4208" y="429"/>
              <a:ext cx="1048"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400">
                <a:solidFill>
                  <a:srgbClr val="0000FF"/>
                </a:solidFill>
              </a:endParaRPr>
            </a:p>
          </p:txBody>
        </p:sp>
        <p:sp>
          <p:nvSpPr>
            <p:cNvPr id="90188" name="Freeform 198"/>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90189" name="Freeform 199"/>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90190" name="Rectangle 200"/>
            <p:cNvSpPr>
              <a:spLocks noChangeArrowheads="1"/>
            </p:cNvSpPr>
            <p:nvPr/>
          </p:nvSpPr>
          <p:spPr bwMode="auto">
            <a:xfrm>
              <a:off x="4213" y="691"/>
              <a:ext cx="597"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400">
                <a:solidFill>
                  <a:srgbClr val="0000FF"/>
                </a:solidFill>
              </a:endParaRPr>
            </a:p>
          </p:txBody>
        </p:sp>
        <p:grpSp>
          <p:nvGrpSpPr>
            <p:cNvPr id="90191" name="Group 201"/>
            <p:cNvGrpSpPr>
              <a:grpSpLocks/>
            </p:cNvGrpSpPr>
            <p:nvPr/>
          </p:nvGrpSpPr>
          <p:grpSpPr bwMode="auto">
            <a:xfrm>
              <a:off x="4749" y="668"/>
              <a:ext cx="581" cy="145"/>
              <a:chOff x="614" y="2568"/>
              <a:chExt cx="725" cy="139"/>
            </a:xfrm>
          </p:grpSpPr>
          <p:sp>
            <p:nvSpPr>
              <p:cNvPr id="90216" name="AutoShape 202"/>
              <p:cNvSpPr>
                <a:spLocks noChangeArrowheads="1"/>
              </p:cNvSpPr>
              <p:nvPr/>
            </p:nvSpPr>
            <p:spPr bwMode="auto">
              <a:xfrm>
                <a:off x="613" y="2569"/>
                <a:ext cx="724"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400">
                  <a:solidFill>
                    <a:srgbClr val="0000FF"/>
                  </a:solidFill>
                </a:endParaRPr>
              </a:p>
            </p:txBody>
          </p:sp>
          <p:sp>
            <p:nvSpPr>
              <p:cNvPr id="90217" name="AutoShape 203"/>
              <p:cNvSpPr>
                <a:spLocks noChangeArrowheads="1"/>
              </p:cNvSpPr>
              <p:nvPr/>
            </p:nvSpPr>
            <p:spPr bwMode="auto">
              <a:xfrm>
                <a:off x="627" y="2585"/>
                <a:ext cx="689"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400">
                  <a:solidFill>
                    <a:srgbClr val="0000FF"/>
                  </a:solidFill>
                </a:endParaRPr>
              </a:p>
            </p:txBody>
          </p:sp>
        </p:grpSp>
        <p:sp>
          <p:nvSpPr>
            <p:cNvPr id="90192" name="Rectangle 204"/>
            <p:cNvSpPr>
              <a:spLocks noChangeArrowheads="1"/>
            </p:cNvSpPr>
            <p:nvPr/>
          </p:nvSpPr>
          <p:spPr bwMode="auto">
            <a:xfrm>
              <a:off x="4224" y="1021"/>
              <a:ext cx="597" cy="45"/>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400">
                <a:solidFill>
                  <a:srgbClr val="0000FF"/>
                </a:solidFill>
              </a:endParaRPr>
            </a:p>
          </p:txBody>
        </p:sp>
        <p:grpSp>
          <p:nvGrpSpPr>
            <p:cNvPr id="90193" name="Group 205"/>
            <p:cNvGrpSpPr>
              <a:grpSpLocks/>
            </p:cNvGrpSpPr>
            <p:nvPr/>
          </p:nvGrpSpPr>
          <p:grpSpPr bwMode="auto">
            <a:xfrm>
              <a:off x="4747" y="994"/>
              <a:ext cx="581" cy="134"/>
              <a:chOff x="614" y="2568"/>
              <a:chExt cx="725" cy="139"/>
            </a:xfrm>
          </p:grpSpPr>
          <p:sp>
            <p:nvSpPr>
              <p:cNvPr id="90214" name="AutoShape 206"/>
              <p:cNvSpPr>
                <a:spLocks noChangeArrowheads="1"/>
              </p:cNvSpPr>
              <p:nvPr/>
            </p:nvSpPr>
            <p:spPr bwMode="auto">
              <a:xfrm>
                <a:off x="616" y="2567"/>
                <a:ext cx="724"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400">
                  <a:solidFill>
                    <a:srgbClr val="0000FF"/>
                  </a:solidFill>
                </a:endParaRPr>
              </a:p>
            </p:txBody>
          </p:sp>
          <p:sp>
            <p:nvSpPr>
              <p:cNvPr id="90215" name="AutoShape 207"/>
              <p:cNvSpPr>
                <a:spLocks noChangeArrowheads="1"/>
              </p:cNvSpPr>
              <p:nvPr/>
            </p:nvSpPr>
            <p:spPr bwMode="auto">
              <a:xfrm>
                <a:off x="630" y="2584"/>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400">
                  <a:solidFill>
                    <a:srgbClr val="0000FF"/>
                  </a:solidFill>
                </a:endParaRPr>
              </a:p>
            </p:txBody>
          </p:sp>
        </p:grpSp>
        <p:sp>
          <p:nvSpPr>
            <p:cNvPr id="90194" name="Rectangle 208"/>
            <p:cNvSpPr>
              <a:spLocks noChangeArrowheads="1"/>
            </p:cNvSpPr>
            <p:nvPr/>
          </p:nvSpPr>
          <p:spPr bwMode="auto">
            <a:xfrm>
              <a:off x="4219" y="1356"/>
              <a:ext cx="591"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400">
                <a:solidFill>
                  <a:srgbClr val="0000FF"/>
                </a:solidFill>
              </a:endParaRPr>
            </a:p>
          </p:txBody>
        </p:sp>
        <p:sp>
          <p:nvSpPr>
            <p:cNvPr id="90195" name="Rectangle 209"/>
            <p:cNvSpPr>
              <a:spLocks noChangeArrowheads="1"/>
            </p:cNvSpPr>
            <p:nvPr/>
          </p:nvSpPr>
          <p:spPr bwMode="auto">
            <a:xfrm>
              <a:off x="4230" y="1658"/>
              <a:ext cx="591" cy="45"/>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400">
                <a:solidFill>
                  <a:srgbClr val="0000FF"/>
                </a:solidFill>
              </a:endParaRPr>
            </a:p>
          </p:txBody>
        </p:sp>
        <p:grpSp>
          <p:nvGrpSpPr>
            <p:cNvPr id="90196" name="Group 210"/>
            <p:cNvGrpSpPr>
              <a:grpSpLocks/>
            </p:cNvGrpSpPr>
            <p:nvPr/>
          </p:nvGrpSpPr>
          <p:grpSpPr bwMode="auto">
            <a:xfrm>
              <a:off x="4735" y="1627"/>
              <a:ext cx="582" cy="151"/>
              <a:chOff x="614" y="2568"/>
              <a:chExt cx="725" cy="139"/>
            </a:xfrm>
          </p:grpSpPr>
          <p:sp>
            <p:nvSpPr>
              <p:cNvPr id="90212" name="AutoShape 211"/>
              <p:cNvSpPr>
                <a:spLocks noChangeArrowheads="1"/>
              </p:cNvSpPr>
              <p:nvPr/>
            </p:nvSpPr>
            <p:spPr bwMode="auto">
              <a:xfrm>
                <a:off x="617" y="2576"/>
                <a:ext cx="723"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400">
                  <a:solidFill>
                    <a:srgbClr val="0000FF"/>
                  </a:solidFill>
                </a:endParaRPr>
              </a:p>
            </p:txBody>
          </p:sp>
          <p:sp>
            <p:nvSpPr>
              <p:cNvPr id="90213" name="AutoShape 212"/>
              <p:cNvSpPr>
                <a:spLocks noChangeArrowheads="1"/>
              </p:cNvSpPr>
              <p:nvPr/>
            </p:nvSpPr>
            <p:spPr bwMode="auto">
              <a:xfrm>
                <a:off x="631" y="2586"/>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400">
                  <a:solidFill>
                    <a:srgbClr val="0000FF"/>
                  </a:solidFill>
                </a:endParaRPr>
              </a:p>
            </p:txBody>
          </p:sp>
        </p:grpSp>
        <p:sp>
          <p:nvSpPr>
            <p:cNvPr id="90197" name="Freeform 213"/>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grpSp>
          <p:nvGrpSpPr>
            <p:cNvPr id="90198" name="Group 214"/>
            <p:cNvGrpSpPr>
              <a:grpSpLocks/>
            </p:cNvGrpSpPr>
            <p:nvPr/>
          </p:nvGrpSpPr>
          <p:grpSpPr bwMode="auto">
            <a:xfrm>
              <a:off x="4739" y="1327"/>
              <a:ext cx="582" cy="139"/>
              <a:chOff x="614" y="2568"/>
              <a:chExt cx="725" cy="139"/>
            </a:xfrm>
          </p:grpSpPr>
          <p:sp>
            <p:nvSpPr>
              <p:cNvPr id="90210" name="AutoShape 215"/>
              <p:cNvSpPr>
                <a:spLocks noChangeArrowheads="1"/>
              </p:cNvSpPr>
              <p:nvPr/>
            </p:nvSpPr>
            <p:spPr bwMode="auto">
              <a:xfrm>
                <a:off x="612" y="2569"/>
                <a:ext cx="730"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400">
                  <a:solidFill>
                    <a:srgbClr val="0000FF"/>
                  </a:solidFill>
                </a:endParaRPr>
              </a:p>
            </p:txBody>
          </p:sp>
          <p:sp>
            <p:nvSpPr>
              <p:cNvPr id="90211" name="AutoShape 216"/>
              <p:cNvSpPr>
                <a:spLocks noChangeArrowheads="1"/>
              </p:cNvSpPr>
              <p:nvPr/>
            </p:nvSpPr>
            <p:spPr bwMode="auto">
              <a:xfrm>
                <a:off x="626" y="2586"/>
                <a:ext cx="695"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400">
                  <a:solidFill>
                    <a:srgbClr val="0000FF"/>
                  </a:solidFill>
                </a:endParaRPr>
              </a:p>
            </p:txBody>
          </p:sp>
        </p:grpSp>
        <p:sp>
          <p:nvSpPr>
            <p:cNvPr id="90199" name="Rectangle 217"/>
            <p:cNvSpPr>
              <a:spLocks noChangeArrowheads="1"/>
            </p:cNvSpPr>
            <p:nvPr/>
          </p:nvSpPr>
          <p:spPr bwMode="auto">
            <a:xfrm>
              <a:off x="5250"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400">
                <a:solidFill>
                  <a:srgbClr val="0000FF"/>
                </a:solidFill>
              </a:endParaRPr>
            </a:p>
          </p:txBody>
        </p:sp>
        <p:sp>
          <p:nvSpPr>
            <p:cNvPr id="90200" name="Freeform 218"/>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90201" name="Freeform 219"/>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90202" name="Oval 220"/>
            <p:cNvSpPr>
              <a:spLocks noChangeArrowheads="1"/>
            </p:cNvSpPr>
            <p:nvPr/>
          </p:nvSpPr>
          <p:spPr bwMode="auto">
            <a:xfrm>
              <a:off x="5514" y="2613"/>
              <a:ext cx="51"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400">
                <a:solidFill>
                  <a:srgbClr val="0000FF"/>
                </a:solidFill>
              </a:endParaRPr>
            </a:p>
          </p:txBody>
        </p:sp>
        <p:sp>
          <p:nvSpPr>
            <p:cNvPr id="90203" name="Freeform 221"/>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90204" name="AutoShape 222"/>
            <p:cNvSpPr>
              <a:spLocks noChangeArrowheads="1"/>
            </p:cNvSpPr>
            <p:nvPr/>
          </p:nvSpPr>
          <p:spPr bwMode="auto">
            <a:xfrm>
              <a:off x="4140" y="2680"/>
              <a:ext cx="1200" cy="145"/>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400">
                <a:solidFill>
                  <a:srgbClr val="0000FF"/>
                </a:solidFill>
              </a:endParaRPr>
            </a:p>
          </p:txBody>
        </p:sp>
        <p:sp>
          <p:nvSpPr>
            <p:cNvPr id="90205" name="AutoShape 223"/>
            <p:cNvSpPr>
              <a:spLocks noChangeArrowheads="1"/>
            </p:cNvSpPr>
            <p:nvPr/>
          </p:nvSpPr>
          <p:spPr bwMode="auto">
            <a:xfrm>
              <a:off x="4208" y="2713"/>
              <a:ext cx="1070"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400">
                <a:solidFill>
                  <a:srgbClr val="0000FF"/>
                </a:solidFill>
              </a:endParaRPr>
            </a:p>
          </p:txBody>
        </p:sp>
        <p:sp>
          <p:nvSpPr>
            <p:cNvPr id="90206" name="Oval 224"/>
            <p:cNvSpPr>
              <a:spLocks noChangeArrowheads="1"/>
            </p:cNvSpPr>
            <p:nvPr/>
          </p:nvSpPr>
          <p:spPr bwMode="auto">
            <a:xfrm>
              <a:off x="4309" y="2384"/>
              <a:ext cx="158"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400">
                <a:solidFill>
                  <a:srgbClr val="0000FF"/>
                </a:solidFill>
              </a:endParaRPr>
            </a:p>
          </p:txBody>
        </p:sp>
        <p:sp>
          <p:nvSpPr>
            <p:cNvPr id="90207" name="Oval 225"/>
            <p:cNvSpPr>
              <a:spLocks noChangeArrowheads="1"/>
            </p:cNvSpPr>
            <p:nvPr/>
          </p:nvSpPr>
          <p:spPr bwMode="auto">
            <a:xfrm>
              <a:off x="4484" y="2384"/>
              <a:ext cx="163"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400">
                <a:solidFill>
                  <a:srgbClr val="0000FF"/>
                </a:solidFill>
                <a:cs typeface="Arial" panose="020B0604020202020204" pitchFamily="34" charset="0"/>
              </a:endParaRPr>
            </a:p>
          </p:txBody>
        </p:sp>
        <p:sp>
          <p:nvSpPr>
            <p:cNvPr id="90208" name="Oval 226"/>
            <p:cNvSpPr>
              <a:spLocks noChangeArrowheads="1"/>
            </p:cNvSpPr>
            <p:nvPr/>
          </p:nvSpPr>
          <p:spPr bwMode="auto">
            <a:xfrm>
              <a:off x="4664" y="2384"/>
              <a:ext cx="158"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400">
                <a:solidFill>
                  <a:srgbClr val="0000FF"/>
                </a:solidFill>
              </a:endParaRPr>
            </a:p>
          </p:txBody>
        </p:sp>
        <p:sp>
          <p:nvSpPr>
            <p:cNvPr id="90209" name="Rectangle 227"/>
            <p:cNvSpPr>
              <a:spLocks noChangeArrowheads="1"/>
            </p:cNvSpPr>
            <p:nvPr/>
          </p:nvSpPr>
          <p:spPr bwMode="auto">
            <a:xfrm>
              <a:off x="5064" y="1836"/>
              <a:ext cx="84" cy="760"/>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400">
                <a:solidFill>
                  <a:srgbClr val="0000FF"/>
                </a:solidFill>
              </a:endParaRPr>
            </a:p>
          </p:txBody>
        </p:sp>
      </p:grpSp>
      <p:grpSp>
        <p:nvGrpSpPr>
          <p:cNvPr id="90156" name="Group 231"/>
          <p:cNvGrpSpPr>
            <a:grpSpLocks/>
          </p:cNvGrpSpPr>
          <p:nvPr/>
        </p:nvGrpSpPr>
        <p:grpSpPr bwMode="auto">
          <a:xfrm>
            <a:off x="7010401" y="3141664"/>
            <a:ext cx="1101725" cy="549275"/>
            <a:chOff x="3428" y="1798"/>
            <a:chExt cx="694" cy="346"/>
          </a:xfrm>
        </p:grpSpPr>
        <p:grpSp>
          <p:nvGrpSpPr>
            <p:cNvPr id="90162" name="Group 229"/>
            <p:cNvGrpSpPr>
              <a:grpSpLocks/>
            </p:cNvGrpSpPr>
            <p:nvPr/>
          </p:nvGrpSpPr>
          <p:grpSpPr bwMode="auto">
            <a:xfrm>
              <a:off x="3628" y="1798"/>
              <a:ext cx="494" cy="346"/>
              <a:chOff x="4420" y="878"/>
              <a:chExt cx="614" cy="458"/>
            </a:xfrm>
          </p:grpSpPr>
          <p:pic>
            <p:nvPicPr>
              <p:cNvPr id="90164" name="Picture 173" descr="laptop_keyboar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9064" flipH="1">
                <a:off x="4420" y="1108"/>
                <a:ext cx="52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65" name="Freeform 174"/>
              <p:cNvSpPr>
                <a:spLocks/>
              </p:cNvSpPr>
              <p:nvPr/>
            </p:nvSpPr>
            <p:spPr bwMode="auto">
              <a:xfrm>
                <a:off x="4595" y="888"/>
                <a:ext cx="424" cy="297"/>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solidFill>
                    <a:srgbClr val="0000FF"/>
                  </a:solidFill>
                </a:endParaRPr>
              </a:p>
            </p:txBody>
          </p:sp>
          <p:pic>
            <p:nvPicPr>
              <p:cNvPr id="90166" name="Picture 175" descr="scre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6" y="895"/>
                <a:ext cx="38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67" name="Freeform 176"/>
              <p:cNvSpPr>
                <a:spLocks/>
              </p:cNvSpPr>
              <p:nvPr/>
            </p:nvSpPr>
            <p:spPr bwMode="auto">
              <a:xfrm>
                <a:off x="4672" y="879"/>
                <a:ext cx="359" cy="5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90168" name="Freeform 177"/>
              <p:cNvSpPr>
                <a:spLocks/>
              </p:cNvSpPr>
              <p:nvPr/>
            </p:nvSpPr>
            <p:spPr bwMode="auto">
              <a:xfrm>
                <a:off x="4591" y="878"/>
                <a:ext cx="100" cy="230"/>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90169" name="Freeform 178"/>
              <p:cNvSpPr>
                <a:spLocks/>
              </p:cNvSpPr>
              <p:nvPr/>
            </p:nvSpPr>
            <p:spPr bwMode="auto">
              <a:xfrm>
                <a:off x="4921" y="920"/>
                <a:ext cx="108" cy="265"/>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90170" name="Freeform 179"/>
              <p:cNvSpPr>
                <a:spLocks/>
              </p:cNvSpPr>
              <p:nvPr/>
            </p:nvSpPr>
            <p:spPr bwMode="auto">
              <a:xfrm>
                <a:off x="4590" y="1097"/>
                <a:ext cx="394" cy="89"/>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90171" name="Freeform 180"/>
              <p:cNvSpPr>
                <a:spLocks/>
              </p:cNvSpPr>
              <p:nvPr/>
            </p:nvSpPr>
            <p:spPr bwMode="auto">
              <a:xfrm>
                <a:off x="4933" y="922"/>
                <a:ext cx="101" cy="266"/>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90172" name="Freeform 181"/>
              <p:cNvSpPr>
                <a:spLocks/>
              </p:cNvSpPr>
              <p:nvPr/>
            </p:nvSpPr>
            <p:spPr bwMode="auto">
              <a:xfrm>
                <a:off x="4590" y="1109"/>
                <a:ext cx="351" cy="88"/>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grpSp>
            <p:nvGrpSpPr>
              <p:cNvPr id="90173" name="Group 182"/>
              <p:cNvGrpSpPr>
                <a:grpSpLocks/>
              </p:cNvGrpSpPr>
              <p:nvPr/>
            </p:nvGrpSpPr>
            <p:grpSpPr bwMode="auto">
              <a:xfrm>
                <a:off x="4584" y="1203"/>
                <a:ext cx="119" cy="53"/>
                <a:chOff x="1740" y="2642"/>
                <a:chExt cx="752" cy="327"/>
              </a:xfrm>
            </p:grpSpPr>
            <p:sp>
              <p:nvSpPr>
                <p:cNvPr id="90180" name="Freeform 183"/>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90181" name="Freeform 184"/>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90182" name="Freeform 185"/>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90183" name="Freeform 186"/>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90184" name="Freeform 187"/>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90185" name="Freeform 188"/>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grpSp>
          <p:sp>
            <p:nvSpPr>
              <p:cNvPr id="90174" name="Freeform 189"/>
              <p:cNvSpPr>
                <a:spLocks/>
              </p:cNvSpPr>
              <p:nvPr/>
            </p:nvSpPr>
            <p:spPr bwMode="auto">
              <a:xfrm>
                <a:off x="4788" y="1211"/>
                <a:ext cx="144" cy="116"/>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90175" name="Freeform 190"/>
              <p:cNvSpPr>
                <a:spLocks/>
              </p:cNvSpPr>
              <p:nvPr/>
            </p:nvSpPr>
            <p:spPr bwMode="auto">
              <a:xfrm>
                <a:off x="4420" y="1220"/>
                <a:ext cx="369" cy="10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90176" name="Freeform 191"/>
              <p:cNvSpPr>
                <a:spLocks/>
              </p:cNvSpPr>
              <p:nvPr/>
            </p:nvSpPr>
            <p:spPr bwMode="auto">
              <a:xfrm>
                <a:off x="4420" y="1201"/>
                <a:ext cx="4" cy="21"/>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90177" name="Freeform 192"/>
              <p:cNvSpPr>
                <a:spLocks/>
              </p:cNvSpPr>
              <p:nvPr/>
            </p:nvSpPr>
            <p:spPr bwMode="auto">
              <a:xfrm>
                <a:off x="4421" y="1114"/>
                <a:ext cx="171" cy="88"/>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90178" name="Freeform 193"/>
              <p:cNvSpPr>
                <a:spLocks/>
              </p:cNvSpPr>
              <p:nvPr/>
            </p:nvSpPr>
            <p:spPr bwMode="auto">
              <a:xfrm>
                <a:off x="4432" y="1205"/>
                <a:ext cx="350" cy="102"/>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90179" name="Freeform 194"/>
              <p:cNvSpPr>
                <a:spLocks/>
              </p:cNvSpPr>
              <p:nvPr/>
            </p:nvSpPr>
            <p:spPr bwMode="auto">
              <a:xfrm flipV="1">
                <a:off x="4782" y="1198"/>
                <a:ext cx="142" cy="10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grpSp>
        <p:sp>
          <p:nvSpPr>
            <p:cNvPr id="90163" name="Line 230"/>
            <p:cNvSpPr>
              <a:spLocks noChangeShapeType="1"/>
            </p:cNvSpPr>
            <p:nvPr/>
          </p:nvSpPr>
          <p:spPr bwMode="auto">
            <a:xfrm flipH="1">
              <a:off x="3428" y="2002"/>
              <a:ext cx="27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sp>
        <p:nvSpPr>
          <p:cNvPr id="90157" name="AutoShape 232"/>
          <p:cNvSpPr>
            <a:spLocks noChangeArrowheads="1"/>
          </p:cNvSpPr>
          <p:nvPr/>
        </p:nvSpPr>
        <p:spPr bwMode="auto">
          <a:xfrm>
            <a:off x="7278688" y="3698875"/>
            <a:ext cx="976312" cy="374650"/>
          </a:xfrm>
          <a:prstGeom prst="leftArrow">
            <a:avLst>
              <a:gd name="adj1" fmla="val 50000"/>
              <a:gd name="adj2" fmla="val 65148"/>
            </a:avLst>
          </a:prstGeom>
          <a:gradFill rotWithShape="1">
            <a:gsLst>
              <a:gs pos="0">
                <a:srgbClr val="CC0000"/>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90158" name="Line 233"/>
          <p:cNvSpPr>
            <a:spLocks noChangeShapeType="1"/>
          </p:cNvSpPr>
          <p:nvPr/>
        </p:nvSpPr>
        <p:spPr bwMode="auto">
          <a:xfrm flipH="1">
            <a:off x="5792789" y="2954338"/>
            <a:ext cx="31432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29"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128" name="Rectangle 7"/>
          <p:cNvSpPr txBox="1">
            <a:spLocks noChangeArrowheads="1"/>
          </p:cNvSpPr>
          <p:nvPr/>
        </p:nvSpPr>
        <p:spPr>
          <a:xfrm>
            <a:off x="5159896" y="6615113"/>
            <a:ext cx="2645843"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4.3.3 IPv4 </a:t>
            </a:r>
            <a:r>
              <a:rPr lang="zh-CN" altLang="en-US" sz="1200" dirty="0">
                <a:solidFill>
                  <a:schemeClr val="accent4"/>
                </a:solidFill>
                <a:cs typeface="Arial" panose="020B0604020202020204" pitchFamily="34" charset="0"/>
              </a:rPr>
              <a:t>寻址</a:t>
            </a:r>
            <a:r>
              <a:rPr lang="en-US" altLang="zh-CN" sz="1200" dirty="0">
                <a:solidFill>
                  <a:schemeClr val="accent4"/>
                </a:solidFill>
                <a:cs typeface="Arial" panose="020B0604020202020204" pitchFamily="34" charset="0"/>
              </a:rPr>
              <a:t> </a:t>
            </a:r>
            <a:endParaRPr lang="en-US" altLang="zh-CN" sz="1200" dirty="0">
              <a:solidFill>
                <a:srgbClr val="FF0000"/>
              </a:solidFill>
              <a:cs typeface="Arial" panose="020B0604020202020204" pitchFamily="34" charset="0"/>
            </a:endParaRPr>
          </a:p>
        </p:txBody>
      </p:sp>
    </p:spTree>
    <p:extLst>
      <p:ext uri="{BB962C8B-B14F-4D97-AF65-F5344CB8AC3E}">
        <p14:creationId xmlns:p14="http://schemas.microsoft.com/office/powerpoint/2010/main" val="33690550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ext Box 7"/>
          <p:cNvSpPr txBox="1">
            <a:spLocks noChangeArrowheads="1"/>
          </p:cNvSpPr>
          <p:nvPr/>
        </p:nvSpPr>
        <p:spPr bwMode="auto">
          <a:xfrm>
            <a:off x="2373688" y="1270000"/>
            <a:ext cx="24043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600" dirty="0">
                <a:solidFill>
                  <a:srgbClr val="CC0000"/>
                </a:solidFill>
              </a:rPr>
              <a:t>DHCP </a:t>
            </a:r>
            <a:r>
              <a:rPr lang="zh-CN" altLang="en-US" sz="1600" dirty="0">
                <a:solidFill>
                  <a:srgbClr val="CC0000"/>
                </a:solidFill>
              </a:rPr>
              <a:t>服务器</a:t>
            </a:r>
            <a:r>
              <a:rPr lang="en-US" altLang="zh-CN" sz="1600" dirty="0">
                <a:solidFill>
                  <a:srgbClr val="CC0000"/>
                </a:solidFill>
              </a:rPr>
              <a:t>: 223.1.2.5</a:t>
            </a:r>
          </a:p>
        </p:txBody>
      </p:sp>
      <p:sp>
        <p:nvSpPr>
          <p:cNvPr id="92162" name="Text Box 8"/>
          <p:cNvSpPr txBox="1">
            <a:spLocks noChangeArrowheads="1"/>
          </p:cNvSpPr>
          <p:nvPr/>
        </p:nvSpPr>
        <p:spPr bwMode="auto">
          <a:xfrm>
            <a:off x="7556956" y="1311275"/>
            <a:ext cx="857928" cy="51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85000"/>
              </a:lnSpc>
            </a:pPr>
            <a:r>
              <a:rPr lang="zh-CN" altLang="en-US" sz="1600" dirty="0">
                <a:solidFill>
                  <a:srgbClr val="CC0000"/>
                </a:solidFill>
              </a:rPr>
              <a:t>到达</a:t>
            </a:r>
            <a:endParaRPr lang="en-US" altLang="zh-CN" sz="1600" dirty="0">
              <a:solidFill>
                <a:srgbClr val="CC0000"/>
              </a:solidFill>
            </a:endParaRPr>
          </a:p>
          <a:p>
            <a:pPr algn="ctr">
              <a:lnSpc>
                <a:spcPct val="85000"/>
              </a:lnSpc>
            </a:pPr>
            <a:r>
              <a:rPr lang="en-US" altLang="zh-CN" sz="1600" dirty="0">
                <a:solidFill>
                  <a:srgbClr val="CC0000"/>
                </a:solidFill>
              </a:rPr>
              <a:t> </a:t>
            </a:r>
            <a:r>
              <a:rPr lang="zh-CN" altLang="en-US" sz="1600" dirty="0">
                <a:solidFill>
                  <a:srgbClr val="CC0000"/>
                </a:solidFill>
              </a:rPr>
              <a:t>客户端</a:t>
            </a:r>
            <a:endParaRPr lang="en-US" altLang="zh-CN" sz="1600" dirty="0">
              <a:solidFill>
                <a:srgbClr val="CC0000"/>
              </a:solidFill>
            </a:endParaRPr>
          </a:p>
        </p:txBody>
      </p:sp>
      <p:sp>
        <p:nvSpPr>
          <p:cNvPr id="92163" name="Line 10"/>
          <p:cNvSpPr>
            <a:spLocks noChangeShapeType="1"/>
          </p:cNvSpPr>
          <p:nvPr/>
        </p:nvSpPr>
        <p:spPr bwMode="auto">
          <a:xfrm flipH="1">
            <a:off x="3340101" y="2163764"/>
            <a:ext cx="11113" cy="4027487"/>
          </a:xfrm>
          <a:prstGeom prst="line">
            <a:avLst/>
          </a:prstGeom>
          <a:noFill/>
          <a:ln w="9525">
            <a:solidFill>
              <a:srgbClr val="00B05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164" name="Line 11"/>
          <p:cNvSpPr>
            <a:spLocks noChangeShapeType="1"/>
          </p:cNvSpPr>
          <p:nvPr/>
        </p:nvSpPr>
        <p:spPr bwMode="auto">
          <a:xfrm flipH="1">
            <a:off x="7866063" y="2239963"/>
            <a:ext cx="11112" cy="4140200"/>
          </a:xfrm>
          <a:prstGeom prst="line">
            <a:avLst/>
          </a:prstGeom>
          <a:noFill/>
          <a:ln w="9525">
            <a:solidFill>
              <a:srgbClr val="00B05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6" name="Group 5"/>
          <p:cNvGrpSpPr>
            <a:grpSpLocks/>
          </p:cNvGrpSpPr>
          <p:nvPr/>
        </p:nvGrpSpPr>
        <p:grpSpPr bwMode="auto">
          <a:xfrm>
            <a:off x="3384550" y="1343026"/>
            <a:ext cx="4395788" cy="1401763"/>
            <a:chOff x="1860550" y="1343025"/>
            <a:chExt cx="4395788" cy="1401763"/>
          </a:xfrm>
        </p:grpSpPr>
        <p:sp>
          <p:nvSpPr>
            <p:cNvPr id="92250" name="Line 9"/>
            <p:cNvSpPr>
              <a:spLocks noChangeShapeType="1"/>
            </p:cNvSpPr>
            <p:nvPr/>
          </p:nvSpPr>
          <p:spPr bwMode="auto">
            <a:xfrm flipH="1">
              <a:off x="1860550" y="2208213"/>
              <a:ext cx="4395788" cy="536575"/>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92251" name="Group 23"/>
            <p:cNvGrpSpPr>
              <a:grpSpLocks/>
            </p:cNvGrpSpPr>
            <p:nvPr/>
          </p:nvGrpSpPr>
          <p:grpSpPr bwMode="auto">
            <a:xfrm>
              <a:off x="3389313" y="1343025"/>
              <a:ext cx="2673350" cy="1116013"/>
              <a:chOff x="11865" y="3885"/>
              <a:chExt cx="3720" cy="1260"/>
            </a:xfrm>
          </p:grpSpPr>
          <p:sp>
            <p:nvSpPr>
              <p:cNvPr id="92252" name="Text Box 24"/>
              <p:cNvSpPr txBox="1">
                <a:spLocks noChangeArrowheads="1"/>
              </p:cNvSpPr>
              <p:nvPr/>
            </p:nvSpPr>
            <p:spPr bwMode="auto">
              <a:xfrm>
                <a:off x="11865" y="3885"/>
                <a:ext cx="2062" cy="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200" b="1" dirty="0">
                    <a:solidFill>
                      <a:srgbClr val="0000FF"/>
                    </a:solidFill>
                  </a:rPr>
                  <a:t>DHCP discover</a:t>
                </a:r>
                <a:endParaRPr lang="en-US" altLang="zh-CN" sz="1200" b="1" dirty="0">
                  <a:solidFill>
                    <a:srgbClr val="0000FF"/>
                  </a:solidFill>
                  <a:latin typeface="Comic Sans MS" panose="030F0702030302020204" pitchFamily="66" charset="0"/>
                </a:endParaRPr>
              </a:p>
            </p:txBody>
          </p:sp>
          <p:sp>
            <p:nvSpPr>
              <p:cNvPr id="92253" name="Text Box 25"/>
              <p:cNvSpPr txBox="1">
                <a:spLocks noChangeArrowheads="1"/>
              </p:cNvSpPr>
              <p:nvPr/>
            </p:nvSpPr>
            <p:spPr bwMode="auto">
              <a:xfrm>
                <a:off x="12015" y="4231"/>
                <a:ext cx="3570" cy="914"/>
              </a:xfrm>
              <a:prstGeom prst="rect">
                <a:avLst/>
              </a:prstGeom>
              <a:solidFill>
                <a:srgbClr val="FFFFFF"/>
              </a:solidFill>
              <a:ln w="9525">
                <a:solidFill>
                  <a:srgbClr val="000099"/>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200">
                    <a:solidFill>
                      <a:srgbClr val="000099"/>
                    </a:solidFill>
                  </a:rPr>
                  <a:t>src : 0.0.0.0, 68     </a:t>
                </a:r>
              </a:p>
              <a:p>
                <a:pPr algn="ctr"/>
                <a:r>
                  <a:rPr lang="en-US" altLang="zh-CN" sz="1200">
                    <a:solidFill>
                      <a:srgbClr val="000099"/>
                    </a:solidFill>
                  </a:rPr>
                  <a:t>dest.: 255.255.255.255,67</a:t>
                </a:r>
              </a:p>
              <a:p>
                <a:pPr algn="ctr"/>
                <a:r>
                  <a:rPr lang="en-US" altLang="zh-CN" sz="1200">
                    <a:solidFill>
                      <a:srgbClr val="000099"/>
                    </a:solidFill>
                  </a:rPr>
                  <a:t>yiaddr:    0.0.0.0</a:t>
                </a:r>
              </a:p>
              <a:p>
                <a:pPr algn="ctr"/>
                <a:r>
                  <a:rPr lang="en-US" altLang="zh-CN" sz="1200">
                    <a:solidFill>
                      <a:srgbClr val="000099"/>
                    </a:solidFill>
                  </a:rPr>
                  <a:t>transaction ID: 654</a:t>
                </a:r>
                <a:endParaRPr lang="en-US" altLang="zh-CN" sz="1600">
                  <a:solidFill>
                    <a:srgbClr val="000099"/>
                  </a:solidFill>
                  <a:latin typeface="Comic Sans MS" panose="030F0702030302020204" pitchFamily="66" charset="0"/>
                </a:endParaRPr>
              </a:p>
            </p:txBody>
          </p:sp>
        </p:grpSp>
      </p:grpSp>
      <p:sp>
        <p:nvSpPr>
          <p:cNvPr id="34825" name="Line 26"/>
          <p:cNvSpPr>
            <a:spLocks noChangeShapeType="1"/>
          </p:cNvSpPr>
          <p:nvPr/>
        </p:nvSpPr>
        <p:spPr bwMode="auto">
          <a:xfrm>
            <a:off x="3427414" y="3194051"/>
            <a:ext cx="4395787" cy="538163"/>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7" name="Group 6"/>
          <p:cNvGrpSpPr>
            <a:grpSpLocks/>
          </p:cNvGrpSpPr>
          <p:nvPr/>
        </p:nvGrpSpPr>
        <p:grpSpPr bwMode="auto">
          <a:xfrm>
            <a:off x="5086350" y="2579688"/>
            <a:ext cx="2520950" cy="1217612"/>
            <a:chOff x="3562350" y="2579688"/>
            <a:chExt cx="2520950" cy="1217612"/>
          </a:xfrm>
        </p:grpSpPr>
        <p:sp>
          <p:nvSpPr>
            <p:cNvPr id="92248" name="Text Box 27"/>
            <p:cNvSpPr txBox="1">
              <a:spLocks noChangeArrowheads="1"/>
            </p:cNvSpPr>
            <p:nvPr/>
          </p:nvSpPr>
          <p:spPr bwMode="auto">
            <a:xfrm>
              <a:off x="3562350" y="2579688"/>
              <a:ext cx="1379538" cy="330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200" b="1" dirty="0">
                  <a:solidFill>
                    <a:srgbClr val="0000FF"/>
                  </a:solidFill>
                </a:rPr>
                <a:t>DHCP offer</a:t>
              </a:r>
              <a:endParaRPr lang="en-US" altLang="zh-CN" sz="1600" dirty="0">
                <a:solidFill>
                  <a:srgbClr val="0000FF"/>
                </a:solidFill>
                <a:latin typeface="Comic Sans MS" panose="030F0702030302020204" pitchFamily="66" charset="0"/>
              </a:endParaRPr>
            </a:p>
          </p:txBody>
        </p:sp>
        <p:sp>
          <p:nvSpPr>
            <p:cNvPr id="92249" name="Text Box 28"/>
            <p:cNvSpPr txBox="1">
              <a:spLocks noChangeArrowheads="1"/>
            </p:cNvSpPr>
            <p:nvPr/>
          </p:nvSpPr>
          <p:spPr bwMode="auto">
            <a:xfrm>
              <a:off x="3659188" y="2832100"/>
              <a:ext cx="2424112" cy="965200"/>
            </a:xfrm>
            <a:prstGeom prst="rect">
              <a:avLst/>
            </a:prstGeom>
            <a:solidFill>
              <a:srgbClr val="FFFFFF"/>
            </a:solidFill>
            <a:ln w="9525">
              <a:solidFill>
                <a:srgbClr val="000099"/>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200">
                  <a:solidFill>
                    <a:srgbClr val="000099"/>
                  </a:solidFill>
                </a:rPr>
                <a:t>src: 223.1.2.5, 67      </a:t>
              </a:r>
            </a:p>
            <a:p>
              <a:pPr algn="ctr"/>
              <a:r>
                <a:rPr lang="en-US" altLang="zh-CN" sz="1200">
                  <a:solidFill>
                    <a:srgbClr val="000099"/>
                  </a:solidFill>
                </a:rPr>
                <a:t>dest:  255.255.255.255, 68</a:t>
              </a:r>
            </a:p>
            <a:p>
              <a:pPr algn="ctr"/>
              <a:r>
                <a:rPr lang="en-US" altLang="zh-CN" sz="1200">
                  <a:solidFill>
                    <a:srgbClr val="000099"/>
                  </a:solidFill>
                </a:rPr>
                <a:t>yiaddrr: 223.1.2.4</a:t>
              </a:r>
            </a:p>
            <a:p>
              <a:pPr algn="ctr"/>
              <a:r>
                <a:rPr lang="en-US" altLang="zh-CN" sz="1200">
                  <a:solidFill>
                    <a:srgbClr val="000099"/>
                  </a:solidFill>
                </a:rPr>
                <a:t>transaction ID: 654</a:t>
              </a:r>
            </a:p>
            <a:p>
              <a:pPr algn="ctr"/>
              <a:r>
                <a:rPr lang="en-US" altLang="zh-CN" sz="1200">
                  <a:solidFill>
                    <a:srgbClr val="000099"/>
                  </a:solidFill>
                </a:rPr>
                <a:t>lifetime: 3600 secs</a:t>
              </a:r>
              <a:endParaRPr lang="en-US" altLang="zh-CN" sz="800">
                <a:solidFill>
                  <a:srgbClr val="000099"/>
                </a:solidFill>
                <a:latin typeface="Comic Sans MS" panose="030F0702030302020204" pitchFamily="66" charset="0"/>
              </a:endParaRPr>
            </a:p>
          </p:txBody>
        </p:sp>
      </p:grpSp>
      <p:sp>
        <p:nvSpPr>
          <p:cNvPr id="34828" name="Line 29"/>
          <p:cNvSpPr>
            <a:spLocks noChangeShapeType="1"/>
          </p:cNvSpPr>
          <p:nvPr/>
        </p:nvSpPr>
        <p:spPr bwMode="auto">
          <a:xfrm flipH="1">
            <a:off x="3319464" y="4422776"/>
            <a:ext cx="4395787" cy="536575"/>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8" name="Group 7"/>
          <p:cNvGrpSpPr>
            <a:grpSpLocks/>
          </p:cNvGrpSpPr>
          <p:nvPr/>
        </p:nvGrpSpPr>
        <p:grpSpPr bwMode="auto">
          <a:xfrm>
            <a:off x="3490913" y="3765551"/>
            <a:ext cx="2887662" cy="1260475"/>
            <a:chOff x="1966913" y="3765550"/>
            <a:chExt cx="2887662" cy="1260475"/>
          </a:xfrm>
        </p:grpSpPr>
        <p:sp>
          <p:nvSpPr>
            <p:cNvPr id="92246" name="Text Box 30"/>
            <p:cNvSpPr txBox="1">
              <a:spLocks noChangeArrowheads="1"/>
            </p:cNvSpPr>
            <p:nvPr/>
          </p:nvSpPr>
          <p:spPr bwMode="auto">
            <a:xfrm>
              <a:off x="1966913" y="3765550"/>
              <a:ext cx="1379537" cy="328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200" b="1" dirty="0">
                  <a:solidFill>
                    <a:srgbClr val="0000FF"/>
                  </a:solidFill>
                </a:rPr>
                <a:t>DHCP request</a:t>
              </a:r>
              <a:endParaRPr lang="en-US" altLang="zh-CN" sz="1600" dirty="0">
                <a:solidFill>
                  <a:srgbClr val="0000FF"/>
                </a:solidFill>
                <a:latin typeface="Comic Sans MS" panose="030F0702030302020204" pitchFamily="66" charset="0"/>
              </a:endParaRPr>
            </a:p>
          </p:txBody>
        </p:sp>
        <p:sp>
          <p:nvSpPr>
            <p:cNvPr id="92247" name="Text Box 31"/>
            <p:cNvSpPr txBox="1">
              <a:spLocks noChangeArrowheads="1"/>
            </p:cNvSpPr>
            <p:nvPr/>
          </p:nvSpPr>
          <p:spPr bwMode="auto">
            <a:xfrm>
              <a:off x="2097088" y="4027488"/>
              <a:ext cx="2757487" cy="998537"/>
            </a:xfrm>
            <a:prstGeom prst="rect">
              <a:avLst/>
            </a:prstGeom>
            <a:solidFill>
              <a:srgbClr val="FFFFFF"/>
            </a:solidFill>
            <a:ln w="9525">
              <a:solidFill>
                <a:srgbClr val="000099"/>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200">
                  <a:solidFill>
                    <a:srgbClr val="000099"/>
                  </a:solidFill>
                </a:rPr>
                <a:t>src:  0.0.0.0, 68     </a:t>
              </a:r>
            </a:p>
            <a:p>
              <a:pPr algn="ctr"/>
              <a:r>
                <a:rPr lang="en-US" altLang="zh-CN" sz="1200">
                  <a:solidFill>
                    <a:srgbClr val="000099"/>
                  </a:solidFill>
                </a:rPr>
                <a:t>dest::  255.255.255.255, 67</a:t>
              </a:r>
            </a:p>
            <a:p>
              <a:pPr algn="ctr"/>
              <a:r>
                <a:rPr lang="en-US" altLang="zh-CN" sz="1200">
                  <a:solidFill>
                    <a:srgbClr val="000099"/>
                  </a:solidFill>
                </a:rPr>
                <a:t>yiaddrr: 223.1.2.4</a:t>
              </a:r>
            </a:p>
            <a:p>
              <a:pPr algn="ctr"/>
              <a:r>
                <a:rPr lang="en-US" altLang="zh-CN" sz="1200">
                  <a:solidFill>
                    <a:srgbClr val="000099"/>
                  </a:solidFill>
                </a:rPr>
                <a:t>transaction ID: 655</a:t>
              </a:r>
            </a:p>
            <a:p>
              <a:pPr algn="ctr"/>
              <a:r>
                <a:rPr lang="en-US" altLang="zh-CN" sz="1200">
                  <a:solidFill>
                    <a:srgbClr val="000099"/>
                  </a:solidFill>
                </a:rPr>
                <a:t>lifetime: 3600 secs</a:t>
              </a:r>
              <a:endParaRPr lang="en-US" altLang="zh-CN" sz="1600">
                <a:solidFill>
                  <a:srgbClr val="000099"/>
                </a:solidFill>
                <a:latin typeface="Comic Sans MS" panose="030F0702030302020204" pitchFamily="66" charset="0"/>
              </a:endParaRPr>
            </a:p>
          </p:txBody>
        </p:sp>
      </p:grpSp>
      <p:sp>
        <p:nvSpPr>
          <p:cNvPr id="34831" name="Line 32"/>
          <p:cNvSpPr>
            <a:spLocks noChangeShapeType="1"/>
          </p:cNvSpPr>
          <p:nvPr/>
        </p:nvSpPr>
        <p:spPr bwMode="auto">
          <a:xfrm>
            <a:off x="3405189" y="5453063"/>
            <a:ext cx="4395787" cy="538162"/>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9" name="Group 8"/>
          <p:cNvGrpSpPr>
            <a:grpSpLocks/>
          </p:cNvGrpSpPr>
          <p:nvPr/>
        </p:nvGrpSpPr>
        <p:grpSpPr bwMode="auto">
          <a:xfrm>
            <a:off x="5043489" y="5168900"/>
            <a:ext cx="2509837" cy="1271588"/>
            <a:chOff x="3519488" y="5168900"/>
            <a:chExt cx="2509837" cy="1271588"/>
          </a:xfrm>
        </p:grpSpPr>
        <p:sp>
          <p:nvSpPr>
            <p:cNvPr id="92244" name="Text Box 33"/>
            <p:cNvSpPr txBox="1">
              <a:spLocks noChangeArrowheads="1"/>
            </p:cNvSpPr>
            <p:nvPr/>
          </p:nvSpPr>
          <p:spPr bwMode="auto">
            <a:xfrm>
              <a:off x="3519488" y="5168900"/>
              <a:ext cx="1379537" cy="328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200" b="1" dirty="0">
                  <a:solidFill>
                    <a:srgbClr val="0000FF"/>
                  </a:solidFill>
                </a:rPr>
                <a:t>DHCP ACK</a:t>
              </a:r>
              <a:endParaRPr lang="en-US" altLang="zh-CN" sz="1600" dirty="0">
                <a:solidFill>
                  <a:srgbClr val="0000FF"/>
                </a:solidFill>
                <a:latin typeface="Comic Sans MS" panose="030F0702030302020204" pitchFamily="66" charset="0"/>
              </a:endParaRPr>
            </a:p>
          </p:txBody>
        </p:sp>
        <p:sp>
          <p:nvSpPr>
            <p:cNvPr id="92245" name="Text Box 34"/>
            <p:cNvSpPr txBox="1">
              <a:spLocks noChangeArrowheads="1"/>
            </p:cNvSpPr>
            <p:nvPr/>
          </p:nvSpPr>
          <p:spPr bwMode="auto">
            <a:xfrm>
              <a:off x="3616325" y="5421313"/>
              <a:ext cx="2413000" cy="1019175"/>
            </a:xfrm>
            <a:prstGeom prst="rect">
              <a:avLst/>
            </a:prstGeom>
            <a:solidFill>
              <a:srgbClr val="FFFFFF"/>
            </a:solidFill>
            <a:ln w="9525">
              <a:solidFill>
                <a:srgbClr val="000099"/>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200" dirty="0" err="1">
                  <a:solidFill>
                    <a:srgbClr val="000099"/>
                  </a:solidFill>
                </a:rPr>
                <a:t>src</a:t>
              </a:r>
              <a:r>
                <a:rPr lang="en-US" altLang="zh-CN" sz="1200" dirty="0">
                  <a:solidFill>
                    <a:srgbClr val="000099"/>
                  </a:solidFill>
                </a:rPr>
                <a:t>: 223.1.2.5, 67      </a:t>
              </a:r>
            </a:p>
            <a:p>
              <a:pPr algn="ctr"/>
              <a:r>
                <a:rPr lang="en-US" altLang="zh-CN" sz="1200" dirty="0" err="1">
                  <a:solidFill>
                    <a:srgbClr val="000099"/>
                  </a:solidFill>
                </a:rPr>
                <a:t>dest</a:t>
              </a:r>
              <a:r>
                <a:rPr lang="en-US" altLang="zh-CN" sz="1200" dirty="0">
                  <a:solidFill>
                    <a:srgbClr val="000099"/>
                  </a:solidFill>
                </a:rPr>
                <a:t>:  255.255.255.255, 68</a:t>
              </a:r>
            </a:p>
            <a:p>
              <a:pPr algn="ctr"/>
              <a:r>
                <a:rPr lang="en-US" altLang="zh-CN" sz="1200" dirty="0" err="1">
                  <a:solidFill>
                    <a:srgbClr val="000099"/>
                  </a:solidFill>
                </a:rPr>
                <a:t>yiaddrr</a:t>
              </a:r>
              <a:r>
                <a:rPr lang="en-US" altLang="zh-CN" sz="1200" dirty="0">
                  <a:solidFill>
                    <a:srgbClr val="000099"/>
                  </a:solidFill>
                </a:rPr>
                <a:t>: 223.1.2.4</a:t>
              </a:r>
            </a:p>
            <a:p>
              <a:pPr algn="ctr"/>
              <a:r>
                <a:rPr lang="en-US" altLang="zh-CN" sz="1200" dirty="0">
                  <a:solidFill>
                    <a:srgbClr val="000099"/>
                  </a:solidFill>
                </a:rPr>
                <a:t>transaction ID: 655</a:t>
              </a:r>
            </a:p>
            <a:p>
              <a:pPr algn="ctr"/>
              <a:r>
                <a:rPr lang="en-US" altLang="zh-CN" sz="1200" dirty="0">
                  <a:solidFill>
                    <a:srgbClr val="000099"/>
                  </a:solidFill>
                </a:rPr>
                <a:t>lifetime: 3600 secs</a:t>
              </a:r>
              <a:endParaRPr lang="en-US" altLang="zh-CN" sz="1000" dirty="0">
                <a:solidFill>
                  <a:srgbClr val="000099"/>
                </a:solidFill>
                <a:latin typeface="Comic Sans MS" panose="030F0702030302020204" pitchFamily="66" charset="0"/>
              </a:endParaRPr>
            </a:p>
          </p:txBody>
        </p:sp>
      </p:grpSp>
      <p:grpSp>
        <p:nvGrpSpPr>
          <p:cNvPr id="92172" name="Group 36"/>
          <p:cNvGrpSpPr>
            <a:grpSpLocks/>
          </p:cNvGrpSpPr>
          <p:nvPr/>
        </p:nvGrpSpPr>
        <p:grpSpPr bwMode="auto">
          <a:xfrm>
            <a:off x="7818439" y="1781176"/>
            <a:ext cx="784225" cy="549275"/>
            <a:chOff x="4420" y="878"/>
            <a:chExt cx="614" cy="458"/>
          </a:xfrm>
        </p:grpSpPr>
        <p:pic>
          <p:nvPicPr>
            <p:cNvPr id="92222" name="Picture 37" descr="laptop_keyboar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9064" flipH="1">
              <a:off x="4420" y="1108"/>
              <a:ext cx="52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3" name="Freeform 38"/>
            <p:cNvSpPr>
              <a:spLocks/>
            </p:cNvSpPr>
            <p:nvPr/>
          </p:nvSpPr>
          <p:spPr bwMode="auto">
            <a:xfrm>
              <a:off x="4595" y="888"/>
              <a:ext cx="424" cy="297"/>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92224" name="Picture 39" descr="scre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6" y="895"/>
              <a:ext cx="38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5" name="Freeform 40"/>
            <p:cNvSpPr>
              <a:spLocks/>
            </p:cNvSpPr>
            <p:nvPr/>
          </p:nvSpPr>
          <p:spPr bwMode="auto">
            <a:xfrm>
              <a:off x="4672" y="879"/>
              <a:ext cx="359" cy="5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26" name="Freeform 41"/>
            <p:cNvSpPr>
              <a:spLocks/>
            </p:cNvSpPr>
            <p:nvPr/>
          </p:nvSpPr>
          <p:spPr bwMode="auto">
            <a:xfrm>
              <a:off x="4591" y="878"/>
              <a:ext cx="100" cy="230"/>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27" name="Freeform 42"/>
            <p:cNvSpPr>
              <a:spLocks/>
            </p:cNvSpPr>
            <p:nvPr/>
          </p:nvSpPr>
          <p:spPr bwMode="auto">
            <a:xfrm>
              <a:off x="4921" y="920"/>
              <a:ext cx="108" cy="265"/>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28" name="Freeform 43"/>
            <p:cNvSpPr>
              <a:spLocks/>
            </p:cNvSpPr>
            <p:nvPr/>
          </p:nvSpPr>
          <p:spPr bwMode="auto">
            <a:xfrm>
              <a:off x="4590" y="1097"/>
              <a:ext cx="394" cy="89"/>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29" name="Freeform 44"/>
            <p:cNvSpPr>
              <a:spLocks/>
            </p:cNvSpPr>
            <p:nvPr/>
          </p:nvSpPr>
          <p:spPr bwMode="auto">
            <a:xfrm>
              <a:off x="4933" y="922"/>
              <a:ext cx="101" cy="266"/>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30" name="Freeform 45"/>
            <p:cNvSpPr>
              <a:spLocks/>
            </p:cNvSpPr>
            <p:nvPr/>
          </p:nvSpPr>
          <p:spPr bwMode="auto">
            <a:xfrm>
              <a:off x="4590" y="1109"/>
              <a:ext cx="351" cy="88"/>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92231" name="Group 46"/>
            <p:cNvGrpSpPr>
              <a:grpSpLocks/>
            </p:cNvGrpSpPr>
            <p:nvPr/>
          </p:nvGrpSpPr>
          <p:grpSpPr bwMode="auto">
            <a:xfrm>
              <a:off x="4584" y="1203"/>
              <a:ext cx="119" cy="53"/>
              <a:chOff x="1740" y="2642"/>
              <a:chExt cx="752" cy="327"/>
            </a:xfrm>
          </p:grpSpPr>
          <p:sp>
            <p:nvSpPr>
              <p:cNvPr id="92238" name="Freeform 47"/>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39" name="Freeform 48"/>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40" name="Freeform 49"/>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41" name="Freeform 50"/>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42" name="Freeform 51"/>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43" name="Freeform 52"/>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92232" name="Freeform 53"/>
            <p:cNvSpPr>
              <a:spLocks/>
            </p:cNvSpPr>
            <p:nvPr/>
          </p:nvSpPr>
          <p:spPr bwMode="auto">
            <a:xfrm>
              <a:off x="4788" y="1211"/>
              <a:ext cx="144" cy="116"/>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33" name="Freeform 54"/>
            <p:cNvSpPr>
              <a:spLocks/>
            </p:cNvSpPr>
            <p:nvPr/>
          </p:nvSpPr>
          <p:spPr bwMode="auto">
            <a:xfrm>
              <a:off x="4420" y="1220"/>
              <a:ext cx="369" cy="10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34" name="Freeform 55"/>
            <p:cNvSpPr>
              <a:spLocks/>
            </p:cNvSpPr>
            <p:nvPr/>
          </p:nvSpPr>
          <p:spPr bwMode="auto">
            <a:xfrm>
              <a:off x="4420" y="1201"/>
              <a:ext cx="4" cy="21"/>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35" name="Freeform 56"/>
            <p:cNvSpPr>
              <a:spLocks/>
            </p:cNvSpPr>
            <p:nvPr/>
          </p:nvSpPr>
          <p:spPr bwMode="auto">
            <a:xfrm>
              <a:off x="4421" y="1114"/>
              <a:ext cx="171" cy="88"/>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36" name="Freeform 57"/>
            <p:cNvSpPr>
              <a:spLocks/>
            </p:cNvSpPr>
            <p:nvPr/>
          </p:nvSpPr>
          <p:spPr bwMode="auto">
            <a:xfrm>
              <a:off x="4432" y="1205"/>
              <a:ext cx="350" cy="102"/>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37" name="Freeform 58"/>
            <p:cNvSpPr>
              <a:spLocks/>
            </p:cNvSpPr>
            <p:nvPr/>
          </p:nvSpPr>
          <p:spPr bwMode="auto">
            <a:xfrm flipV="1">
              <a:off x="4782" y="1198"/>
              <a:ext cx="142" cy="10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92173" name="Group 60"/>
          <p:cNvGrpSpPr>
            <a:grpSpLocks/>
          </p:cNvGrpSpPr>
          <p:nvPr/>
        </p:nvGrpSpPr>
        <p:grpSpPr bwMode="auto">
          <a:xfrm>
            <a:off x="3241676" y="1590676"/>
            <a:ext cx="334963" cy="536575"/>
            <a:chOff x="4140" y="429"/>
            <a:chExt cx="1425" cy="2396"/>
          </a:xfrm>
        </p:grpSpPr>
        <p:sp>
          <p:nvSpPr>
            <p:cNvPr id="92190" name="Freeform 61"/>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191" name="Rectangle 62"/>
            <p:cNvSpPr>
              <a:spLocks noChangeArrowheads="1"/>
            </p:cNvSpPr>
            <p:nvPr/>
          </p:nvSpPr>
          <p:spPr bwMode="auto">
            <a:xfrm>
              <a:off x="4208" y="429"/>
              <a:ext cx="1047"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00"/>
                </a:solidFill>
                <a:latin typeface="Tahoma" panose="020B0604030504040204" pitchFamily="34" charset="0"/>
              </a:endParaRPr>
            </a:p>
          </p:txBody>
        </p:sp>
        <p:sp>
          <p:nvSpPr>
            <p:cNvPr id="92192" name="Freeform 63"/>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193" name="Freeform 64"/>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194" name="Rectangle 65"/>
            <p:cNvSpPr>
              <a:spLocks noChangeArrowheads="1"/>
            </p:cNvSpPr>
            <p:nvPr/>
          </p:nvSpPr>
          <p:spPr bwMode="auto">
            <a:xfrm>
              <a:off x="4214" y="691"/>
              <a:ext cx="594"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00"/>
                </a:solidFill>
                <a:latin typeface="Tahoma" panose="020B0604030504040204" pitchFamily="34" charset="0"/>
              </a:endParaRPr>
            </a:p>
          </p:txBody>
        </p:sp>
        <p:grpSp>
          <p:nvGrpSpPr>
            <p:cNvPr id="92195" name="Group 66"/>
            <p:cNvGrpSpPr>
              <a:grpSpLocks/>
            </p:cNvGrpSpPr>
            <p:nvPr/>
          </p:nvGrpSpPr>
          <p:grpSpPr bwMode="auto">
            <a:xfrm>
              <a:off x="4749" y="668"/>
              <a:ext cx="581" cy="145"/>
              <a:chOff x="614" y="2568"/>
              <a:chExt cx="725" cy="139"/>
            </a:xfrm>
          </p:grpSpPr>
          <p:sp>
            <p:nvSpPr>
              <p:cNvPr id="92220" name="AutoShape 67"/>
              <p:cNvSpPr>
                <a:spLocks noChangeArrowheads="1"/>
              </p:cNvSpPr>
              <p:nvPr/>
            </p:nvSpPr>
            <p:spPr bwMode="auto">
              <a:xfrm>
                <a:off x="613" y="2570"/>
                <a:ext cx="725" cy="136"/>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00"/>
                  </a:solidFill>
                  <a:latin typeface="Tahoma" panose="020B0604030504040204" pitchFamily="34" charset="0"/>
                </a:endParaRPr>
              </a:p>
            </p:txBody>
          </p:sp>
          <p:sp>
            <p:nvSpPr>
              <p:cNvPr id="92221" name="AutoShape 68"/>
              <p:cNvSpPr>
                <a:spLocks noChangeArrowheads="1"/>
              </p:cNvSpPr>
              <p:nvPr/>
            </p:nvSpPr>
            <p:spPr bwMode="auto">
              <a:xfrm>
                <a:off x="629" y="2584"/>
                <a:ext cx="691"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00"/>
                  </a:solidFill>
                  <a:latin typeface="Tahoma" panose="020B0604030504040204" pitchFamily="34" charset="0"/>
                </a:endParaRPr>
              </a:p>
            </p:txBody>
          </p:sp>
        </p:grpSp>
        <p:sp>
          <p:nvSpPr>
            <p:cNvPr id="92196" name="Rectangle 69"/>
            <p:cNvSpPr>
              <a:spLocks noChangeArrowheads="1"/>
            </p:cNvSpPr>
            <p:nvPr/>
          </p:nvSpPr>
          <p:spPr bwMode="auto">
            <a:xfrm>
              <a:off x="4221" y="1017"/>
              <a:ext cx="601"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00"/>
                </a:solidFill>
                <a:latin typeface="Tahoma" panose="020B0604030504040204" pitchFamily="34" charset="0"/>
              </a:endParaRPr>
            </a:p>
          </p:txBody>
        </p:sp>
        <p:grpSp>
          <p:nvGrpSpPr>
            <p:cNvPr id="92197" name="Group 70"/>
            <p:cNvGrpSpPr>
              <a:grpSpLocks/>
            </p:cNvGrpSpPr>
            <p:nvPr/>
          </p:nvGrpSpPr>
          <p:grpSpPr bwMode="auto">
            <a:xfrm>
              <a:off x="4747" y="994"/>
              <a:ext cx="581" cy="134"/>
              <a:chOff x="614" y="2568"/>
              <a:chExt cx="725" cy="139"/>
            </a:xfrm>
          </p:grpSpPr>
          <p:sp>
            <p:nvSpPr>
              <p:cNvPr id="92218" name="AutoShape 71"/>
              <p:cNvSpPr>
                <a:spLocks noChangeArrowheads="1"/>
              </p:cNvSpPr>
              <p:nvPr/>
            </p:nvSpPr>
            <p:spPr bwMode="auto">
              <a:xfrm>
                <a:off x="615" y="2570"/>
                <a:ext cx="725"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00"/>
                  </a:solidFill>
                  <a:latin typeface="Tahoma" panose="020B0604030504040204" pitchFamily="34" charset="0"/>
                </a:endParaRPr>
              </a:p>
            </p:txBody>
          </p:sp>
          <p:sp>
            <p:nvSpPr>
              <p:cNvPr id="92219" name="AutoShape 72"/>
              <p:cNvSpPr>
                <a:spLocks noChangeArrowheads="1"/>
              </p:cNvSpPr>
              <p:nvPr/>
            </p:nvSpPr>
            <p:spPr bwMode="auto">
              <a:xfrm>
                <a:off x="632" y="2585"/>
                <a:ext cx="691"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00"/>
                  </a:solidFill>
                  <a:latin typeface="Tahoma" panose="020B0604030504040204" pitchFamily="34" charset="0"/>
                </a:endParaRPr>
              </a:p>
            </p:txBody>
          </p:sp>
        </p:grpSp>
        <p:sp>
          <p:nvSpPr>
            <p:cNvPr id="92198" name="Rectangle 73"/>
            <p:cNvSpPr>
              <a:spLocks noChangeArrowheads="1"/>
            </p:cNvSpPr>
            <p:nvPr/>
          </p:nvSpPr>
          <p:spPr bwMode="auto">
            <a:xfrm>
              <a:off x="4214" y="1358"/>
              <a:ext cx="601"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00"/>
                </a:solidFill>
                <a:latin typeface="Tahoma" panose="020B0604030504040204" pitchFamily="34" charset="0"/>
              </a:endParaRPr>
            </a:p>
          </p:txBody>
        </p:sp>
        <p:sp>
          <p:nvSpPr>
            <p:cNvPr id="92199" name="Rectangle 74"/>
            <p:cNvSpPr>
              <a:spLocks noChangeArrowheads="1"/>
            </p:cNvSpPr>
            <p:nvPr/>
          </p:nvSpPr>
          <p:spPr bwMode="auto">
            <a:xfrm>
              <a:off x="4228" y="1655"/>
              <a:ext cx="594"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00"/>
                </a:solidFill>
                <a:latin typeface="Tahoma" panose="020B0604030504040204" pitchFamily="34" charset="0"/>
              </a:endParaRPr>
            </a:p>
          </p:txBody>
        </p:sp>
        <p:grpSp>
          <p:nvGrpSpPr>
            <p:cNvPr id="92200" name="Group 75"/>
            <p:cNvGrpSpPr>
              <a:grpSpLocks/>
            </p:cNvGrpSpPr>
            <p:nvPr/>
          </p:nvGrpSpPr>
          <p:grpSpPr bwMode="auto">
            <a:xfrm>
              <a:off x="4735" y="1627"/>
              <a:ext cx="582" cy="151"/>
              <a:chOff x="614" y="2568"/>
              <a:chExt cx="725" cy="139"/>
            </a:xfrm>
          </p:grpSpPr>
          <p:sp>
            <p:nvSpPr>
              <p:cNvPr id="92216" name="AutoShape 76"/>
              <p:cNvSpPr>
                <a:spLocks noChangeArrowheads="1"/>
              </p:cNvSpPr>
              <p:nvPr/>
            </p:nvSpPr>
            <p:spPr bwMode="auto">
              <a:xfrm>
                <a:off x="613" y="2568"/>
                <a:ext cx="724"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00"/>
                  </a:solidFill>
                  <a:latin typeface="Tahoma" panose="020B0604030504040204" pitchFamily="34" charset="0"/>
                </a:endParaRPr>
              </a:p>
            </p:txBody>
          </p:sp>
          <p:sp>
            <p:nvSpPr>
              <p:cNvPr id="92217" name="AutoShape 77"/>
              <p:cNvSpPr>
                <a:spLocks noChangeArrowheads="1"/>
              </p:cNvSpPr>
              <p:nvPr/>
            </p:nvSpPr>
            <p:spPr bwMode="auto">
              <a:xfrm>
                <a:off x="630" y="2581"/>
                <a:ext cx="690"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00"/>
                  </a:solidFill>
                  <a:latin typeface="Tahoma" panose="020B0604030504040204" pitchFamily="34" charset="0"/>
                </a:endParaRPr>
              </a:p>
            </p:txBody>
          </p:sp>
        </p:grpSp>
        <p:sp>
          <p:nvSpPr>
            <p:cNvPr id="92201" name="Freeform 78"/>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92202" name="Group 79"/>
            <p:cNvGrpSpPr>
              <a:grpSpLocks/>
            </p:cNvGrpSpPr>
            <p:nvPr/>
          </p:nvGrpSpPr>
          <p:grpSpPr bwMode="auto">
            <a:xfrm>
              <a:off x="4739" y="1327"/>
              <a:ext cx="582" cy="139"/>
              <a:chOff x="614" y="2568"/>
              <a:chExt cx="725" cy="139"/>
            </a:xfrm>
          </p:grpSpPr>
          <p:sp>
            <p:nvSpPr>
              <p:cNvPr id="92214" name="AutoShape 80"/>
              <p:cNvSpPr>
                <a:spLocks noChangeArrowheads="1"/>
              </p:cNvSpPr>
              <p:nvPr/>
            </p:nvSpPr>
            <p:spPr bwMode="auto">
              <a:xfrm>
                <a:off x="617" y="2570"/>
                <a:ext cx="724" cy="135"/>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00"/>
                  </a:solidFill>
                  <a:latin typeface="Tahoma" panose="020B0604030504040204" pitchFamily="34" charset="0"/>
                </a:endParaRPr>
              </a:p>
            </p:txBody>
          </p:sp>
          <p:sp>
            <p:nvSpPr>
              <p:cNvPr id="92215" name="AutoShape 81"/>
              <p:cNvSpPr>
                <a:spLocks noChangeArrowheads="1"/>
              </p:cNvSpPr>
              <p:nvPr/>
            </p:nvSpPr>
            <p:spPr bwMode="auto">
              <a:xfrm>
                <a:off x="633" y="2584"/>
                <a:ext cx="690"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00"/>
                  </a:solidFill>
                  <a:latin typeface="Tahoma" panose="020B0604030504040204" pitchFamily="34" charset="0"/>
                </a:endParaRPr>
              </a:p>
            </p:txBody>
          </p:sp>
        </p:grpSp>
        <p:sp>
          <p:nvSpPr>
            <p:cNvPr id="92203" name="Rectangle 82"/>
            <p:cNvSpPr>
              <a:spLocks noChangeArrowheads="1"/>
            </p:cNvSpPr>
            <p:nvPr/>
          </p:nvSpPr>
          <p:spPr bwMode="auto">
            <a:xfrm>
              <a:off x="5248"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00"/>
                </a:solidFill>
                <a:latin typeface="Tahoma" panose="020B0604030504040204" pitchFamily="34" charset="0"/>
              </a:endParaRPr>
            </a:p>
          </p:txBody>
        </p:sp>
        <p:sp>
          <p:nvSpPr>
            <p:cNvPr id="92204" name="Freeform 83"/>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05" name="Freeform 84"/>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06" name="Oval 85"/>
            <p:cNvSpPr>
              <a:spLocks noChangeArrowheads="1"/>
            </p:cNvSpPr>
            <p:nvPr/>
          </p:nvSpPr>
          <p:spPr bwMode="auto">
            <a:xfrm>
              <a:off x="5518" y="2612"/>
              <a:ext cx="47" cy="9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00"/>
                </a:solidFill>
                <a:latin typeface="Tahoma" panose="020B0604030504040204" pitchFamily="34" charset="0"/>
              </a:endParaRPr>
            </a:p>
          </p:txBody>
        </p:sp>
        <p:sp>
          <p:nvSpPr>
            <p:cNvPr id="92207" name="Freeform 86"/>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08" name="AutoShape 87"/>
            <p:cNvSpPr>
              <a:spLocks noChangeArrowheads="1"/>
            </p:cNvSpPr>
            <p:nvPr/>
          </p:nvSpPr>
          <p:spPr bwMode="auto">
            <a:xfrm>
              <a:off x="4140" y="2676"/>
              <a:ext cx="1202" cy="149"/>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00"/>
                </a:solidFill>
                <a:latin typeface="Tahoma" panose="020B0604030504040204" pitchFamily="34" charset="0"/>
              </a:endParaRPr>
            </a:p>
          </p:txBody>
        </p:sp>
        <p:sp>
          <p:nvSpPr>
            <p:cNvPr id="92209" name="AutoShape 88"/>
            <p:cNvSpPr>
              <a:spLocks noChangeArrowheads="1"/>
            </p:cNvSpPr>
            <p:nvPr/>
          </p:nvSpPr>
          <p:spPr bwMode="auto">
            <a:xfrm>
              <a:off x="4208" y="2712"/>
              <a:ext cx="1067"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00"/>
                </a:solidFill>
                <a:latin typeface="Tahoma" panose="020B0604030504040204" pitchFamily="34" charset="0"/>
              </a:endParaRPr>
            </a:p>
          </p:txBody>
        </p:sp>
        <p:sp>
          <p:nvSpPr>
            <p:cNvPr id="92210" name="Oval 89"/>
            <p:cNvSpPr>
              <a:spLocks noChangeArrowheads="1"/>
            </p:cNvSpPr>
            <p:nvPr/>
          </p:nvSpPr>
          <p:spPr bwMode="auto">
            <a:xfrm>
              <a:off x="4309" y="2385"/>
              <a:ext cx="155"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00"/>
                </a:solidFill>
                <a:latin typeface="Tahoma" panose="020B0604030504040204" pitchFamily="34" charset="0"/>
              </a:endParaRPr>
            </a:p>
          </p:txBody>
        </p:sp>
        <p:sp>
          <p:nvSpPr>
            <p:cNvPr id="92211" name="Oval 90"/>
            <p:cNvSpPr>
              <a:spLocks noChangeArrowheads="1"/>
            </p:cNvSpPr>
            <p:nvPr/>
          </p:nvSpPr>
          <p:spPr bwMode="auto">
            <a:xfrm>
              <a:off x="4484" y="2385"/>
              <a:ext cx="162"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600">
                <a:solidFill>
                  <a:srgbClr val="FF0000"/>
                </a:solidFill>
                <a:latin typeface="Tahoma" panose="020B0604030504040204" pitchFamily="34" charset="0"/>
                <a:cs typeface="Arial" panose="020B0604020202020204" pitchFamily="34" charset="0"/>
              </a:endParaRPr>
            </a:p>
          </p:txBody>
        </p:sp>
        <p:sp>
          <p:nvSpPr>
            <p:cNvPr id="92212" name="Oval 91"/>
            <p:cNvSpPr>
              <a:spLocks noChangeArrowheads="1"/>
            </p:cNvSpPr>
            <p:nvPr/>
          </p:nvSpPr>
          <p:spPr bwMode="auto">
            <a:xfrm>
              <a:off x="4660" y="2378"/>
              <a:ext cx="162"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00"/>
                </a:solidFill>
                <a:latin typeface="Tahoma" panose="020B0604030504040204" pitchFamily="34" charset="0"/>
              </a:endParaRPr>
            </a:p>
          </p:txBody>
        </p:sp>
        <p:sp>
          <p:nvSpPr>
            <p:cNvPr id="92213" name="Rectangle 92"/>
            <p:cNvSpPr>
              <a:spLocks noChangeArrowheads="1"/>
            </p:cNvSpPr>
            <p:nvPr/>
          </p:nvSpPr>
          <p:spPr bwMode="auto">
            <a:xfrm>
              <a:off x="5065" y="1833"/>
              <a:ext cx="81" cy="766"/>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00"/>
                </a:solidFill>
                <a:latin typeface="Tahoma" panose="020B0604030504040204" pitchFamily="34" charset="0"/>
              </a:endParaRPr>
            </a:p>
          </p:txBody>
        </p:sp>
      </p:grpSp>
      <p:sp>
        <p:nvSpPr>
          <p:cNvPr id="47125" name="Rectangle 94"/>
          <p:cNvSpPr>
            <a:spLocks noGrp="1" noChangeArrowheads="1"/>
          </p:cNvSpPr>
          <p:nvPr>
            <p:ph type="title"/>
          </p:nvPr>
        </p:nvSpPr>
        <p:spPr>
          <a:xfrm>
            <a:off x="2683668" y="197029"/>
            <a:ext cx="6824663" cy="898525"/>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ormAutofit/>
          </a:bodyPr>
          <a:lstStyle/>
          <a:p>
            <a:pPr algn="ctr">
              <a:defRPr/>
            </a:pPr>
            <a:r>
              <a:rPr lang="en-US" altLang="zh-CN" dirty="0"/>
              <a:t>DHCP </a:t>
            </a:r>
            <a:r>
              <a:rPr lang="zh-CN" altLang="en-US" dirty="0"/>
              <a:t>客户</a:t>
            </a:r>
            <a:r>
              <a:rPr lang="en-US" altLang="zh-CN" dirty="0"/>
              <a:t>-</a:t>
            </a:r>
            <a:r>
              <a:rPr lang="zh-CN" altLang="en-US" dirty="0"/>
              <a:t>服务器场景</a:t>
            </a:r>
            <a:endParaRPr lang="en-US" dirty="0">
              <a:cs typeface="+mj-cs"/>
            </a:endParaRPr>
          </a:p>
        </p:txBody>
      </p:sp>
      <p:grpSp>
        <p:nvGrpSpPr>
          <p:cNvPr id="5" name="Group 4"/>
          <p:cNvGrpSpPr>
            <a:grpSpLocks/>
          </p:cNvGrpSpPr>
          <p:nvPr/>
        </p:nvGrpSpPr>
        <p:grpSpPr bwMode="auto">
          <a:xfrm>
            <a:off x="5029200" y="1663701"/>
            <a:ext cx="2540000" cy="733425"/>
            <a:chOff x="7333085" y="2736938"/>
            <a:chExt cx="2539755" cy="733428"/>
          </a:xfrm>
        </p:grpSpPr>
        <p:sp>
          <p:nvSpPr>
            <p:cNvPr id="92188" name="Rectangle 2"/>
            <p:cNvSpPr>
              <a:spLocks noChangeArrowheads="1"/>
            </p:cNvSpPr>
            <p:nvPr/>
          </p:nvSpPr>
          <p:spPr bwMode="auto">
            <a:xfrm>
              <a:off x="7333085" y="2736938"/>
              <a:ext cx="2521866" cy="733428"/>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00"/>
                </a:solidFill>
                <a:latin typeface="Tahoma" panose="020B0604030504040204" pitchFamily="34" charset="0"/>
              </a:endParaRPr>
            </a:p>
          </p:txBody>
        </p:sp>
        <p:sp>
          <p:nvSpPr>
            <p:cNvPr id="92189" name="TextBox 1"/>
            <p:cNvSpPr txBox="1">
              <a:spLocks noChangeArrowheads="1"/>
            </p:cNvSpPr>
            <p:nvPr/>
          </p:nvSpPr>
          <p:spPr bwMode="auto">
            <a:xfrm>
              <a:off x="7344917" y="2797391"/>
              <a:ext cx="2527923"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600">
                  <a:solidFill>
                    <a:srgbClr val="FF0000"/>
                  </a:solidFill>
                  <a:latin typeface="Tahoma" panose="020B0604030504040204" pitchFamily="34" charset="0"/>
                </a:rPr>
                <a:t>Broadcast: is there a DHCP server out there?</a:t>
              </a:r>
            </a:p>
          </p:txBody>
        </p:sp>
      </p:grpSp>
      <p:grpSp>
        <p:nvGrpSpPr>
          <p:cNvPr id="10" name="Group 9"/>
          <p:cNvGrpSpPr>
            <a:grpSpLocks/>
          </p:cNvGrpSpPr>
          <p:nvPr/>
        </p:nvGrpSpPr>
        <p:grpSpPr bwMode="auto">
          <a:xfrm>
            <a:off x="5194300" y="2871789"/>
            <a:ext cx="2528888" cy="884237"/>
            <a:chOff x="9144000" y="3229217"/>
            <a:chExt cx="2527923" cy="885135"/>
          </a:xfrm>
        </p:grpSpPr>
        <p:sp>
          <p:nvSpPr>
            <p:cNvPr id="92186" name="Rectangle 87"/>
            <p:cNvSpPr>
              <a:spLocks noChangeArrowheads="1"/>
            </p:cNvSpPr>
            <p:nvPr/>
          </p:nvSpPr>
          <p:spPr bwMode="auto">
            <a:xfrm>
              <a:off x="9144000" y="3229217"/>
              <a:ext cx="2351575" cy="88513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00"/>
                </a:solidFill>
                <a:latin typeface="Tahoma" panose="020B0604030504040204" pitchFamily="34" charset="0"/>
              </a:endParaRPr>
            </a:p>
          </p:txBody>
        </p:sp>
        <p:sp>
          <p:nvSpPr>
            <p:cNvPr id="92187" name="TextBox 88"/>
            <p:cNvSpPr txBox="1">
              <a:spLocks noChangeArrowheads="1"/>
            </p:cNvSpPr>
            <p:nvPr/>
          </p:nvSpPr>
          <p:spPr bwMode="auto">
            <a:xfrm>
              <a:off x="9144000" y="3271783"/>
              <a:ext cx="252792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600" dirty="0">
                  <a:solidFill>
                    <a:srgbClr val="FF0000"/>
                  </a:solidFill>
                  <a:latin typeface="Tahoma" panose="020B0604030504040204" pitchFamily="34" charset="0"/>
                </a:rPr>
                <a:t>Broadcast: I</a:t>
              </a:r>
              <a:r>
                <a:rPr lang="en-US" altLang="en-US" sz="1600" dirty="0">
                  <a:solidFill>
                    <a:srgbClr val="FF0000"/>
                  </a:solidFill>
                  <a:latin typeface="Tahoma" panose="020B0604030504040204" pitchFamily="34" charset="0"/>
                </a:rPr>
                <a:t>'</a:t>
              </a:r>
              <a:r>
                <a:rPr lang="en-US" altLang="zh-CN" sz="1600" dirty="0">
                  <a:solidFill>
                    <a:srgbClr val="FF0000"/>
                  </a:solidFill>
                  <a:latin typeface="Tahoma" panose="020B0604030504040204" pitchFamily="34" charset="0"/>
                </a:rPr>
                <a:t>m a DHCP server! Here</a:t>
              </a:r>
              <a:r>
                <a:rPr lang="en-US" altLang="en-US" sz="1600" dirty="0">
                  <a:solidFill>
                    <a:srgbClr val="FF0000"/>
                  </a:solidFill>
                  <a:latin typeface="Tahoma" panose="020B0604030504040204" pitchFamily="34" charset="0"/>
                </a:rPr>
                <a:t>'</a:t>
              </a:r>
              <a:r>
                <a:rPr lang="en-US" altLang="zh-CN" sz="1600" dirty="0">
                  <a:solidFill>
                    <a:srgbClr val="FF0000"/>
                  </a:solidFill>
                  <a:latin typeface="Tahoma" panose="020B0604030504040204" pitchFamily="34" charset="0"/>
                </a:rPr>
                <a:t>s an IP address you can use </a:t>
              </a:r>
            </a:p>
          </p:txBody>
        </p:sp>
      </p:grpSp>
      <p:grpSp>
        <p:nvGrpSpPr>
          <p:cNvPr id="11" name="Group 10"/>
          <p:cNvGrpSpPr>
            <a:grpSpLocks/>
          </p:cNvGrpSpPr>
          <p:nvPr/>
        </p:nvGrpSpPr>
        <p:grpSpPr bwMode="auto">
          <a:xfrm>
            <a:off x="3810000" y="4097339"/>
            <a:ext cx="2527300" cy="884237"/>
            <a:chOff x="8956574" y="4615923"/>
            <a:chExt cx="2527923" cy="885135"/>
          </a:xfrm>
        </p:grpSpPr>
        <p:sp>
          <p:nvSpPr>
            <p:cNvPr id="92184" name="Rectangle 89"/>
            <p:cNvSpPr>
              <a:spLocks noChangeArrowheads="1"/>
            </p:cNvSpPr>
            <p:nvPr/>
          </p:nvSpPr>
          <p:spPr bwMode="auto">
            <a:xfrm>
              <a:off x="8956574" y="4615923"/>
              <a:ext cx="2351575" cy="88513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00"/>
                </a:solidFill>
                <a:latin typeface="Tahoma" panose="020B0604030504040204" pitchFamily="34" charset="0"/>
              </a:endParaRPr>
            </a:p>
          </p:txBody>
        </p:sp>
        <p:sp>
          <p:nvSpPr>
            <p:cNvPr id="92185" name="TextBox 90"/>
            <p:cNvSpPr txBox="1">
              <a:spLocks noChangeArrowheads="1"/>
            </p:cNvSpPr>
            <p:nvPr/>
          </p:nvSpPr>
          <p:spPr bwMode="auto">
            <a:xfrm>
              <a:off x="8956574" y="4765817"/>
              <a:ext cx="2527923"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600" dirty="0">
                  <a:solidFill>
                    <a:srgbClr val="FF0000"/>
                  </a:solidFill>
                  <a:latin typeface="Tahoma" panose="020B0604030504040204" pitchFamily="34" charset="0"/>
                </a:rPr>
                <a:t>Broadcast: OK.  I</a:t>
              </a:r>
              <a:r>
                <a:rPr lang="en-US" altLang="en-US" sz="1600" dirty="0">
                  <a:solidFill>
                    <a:srgbClr val="FF0000"/>
                  </a:solidFill>
                  <a:latin typeface="Tahoma" panose="020B0604030504040204" pitchFamily="34" charset="0"/>
                </a:rPr>
                <a:t>'</a:t>
              </a:r>
              <a:r>
                <a:rPr lang="en-US" altLang="zh-CN" sz="1600" dirty="0">
                  <a:solidFill>
                    <a:srgbClr val="FF0000"/>
                  </a:solidFill>
                  <a:latin typeface="Tahoma" panose="020B0604030504040204" pitchFamily="34" charset="0"/>
                </a:rPr>
                <a:t>ll take that IP address!</a:t>
              </a:r>
            </a:p>
          </p:txBody>
        </p:sp>
      </p:grpSp>
      <p:grpSp>
        <p:nvGrpSpPr>
          <p:cNvPr id="12" name="Group 11"/>
          <p:cNvGrpSpPr>
            <a:grpSpLocks/>
          </p:cNvGrpSpPr>
          <p:nvPr/>
        </p:nvGrpSpPr>
        <p:grpSpPr bwMode="auto">
          <a:xfrm>
            <a:off x="5176839" y="5465764"/>
            <a:ext cx="2528887" cy="885825"/>
            <a:chOff x="9144000" y="5555417"/>
            <a:chExt cx="2527923" cy="885135"/>
          </a:xfrm>
        </p:grpSpPr>
        <p:sp>
          <p:nvSpPr>
            <p:cNvPr id="92182" name="Rectangle 91"/>
            <p:cNvSpPr>
              <a:spLocks noChangeArrowheads="1"/>
            </p:cNvSpPr>
            <p:nvPr/>
          </p:nvSpPr>
          <p:spPr bwMode="auto">
            <a:xfrm>
              <a:off x="9144000" y="5555417"/>
              <a:ext cx="2351575" cy="88513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00"/>
                </a:solidFill>
                <a:latin typeface="Tahoma" panose="020B0604030504040204" pitchFamily="34" charset="0"/>
              </a:endParaRPr>
            </a:p>
          </p:txBody>
        </p:sp>
        <p:sp>
          <p:nvSpPr>
            <p:cNvPr id="92183" name="TextBox 92"/>
            <p:cNvSpPr txBox="1">
              <a:spLocks noChangeArrowheads="1"/>
            </p:cNvSpPr>
            <p:nvPr/>
          </p:nvSpPr>
          <p:spPr bwMode="auto">
            <a:xfrm>
              <a:off x="9144000" y="5705311"/>
              <a:ext cx="2527923"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600" dirty="0">
                  <a:solidFill>
                    <a:srgbClr val="FF0000"/>
                  </a:solidFill>
                  <a:latin typeface="Tahoma" panose="020B0604030504040204" pitchFamily="34" charset="0"/>
                </a:rPr>
                <a:t>Broadcast: OK.  You</a:t>
              </a:r>
              <a:r>
                <a:rPr lang="en-US" altLang="en-US" sz="1600" dirty="0">
                  <a:solidFill>
                    <a:srgbClr val="FF0000"/>
                  </a:solidFill>
                  <a:latin typeface="Tahoma" panose="020B0604030504040204" pitchFamily="34" charset="0"/>
                </a:rPr>
                <a:t>'</a:t>
              </a:r>
              <a:r>
                <a:rPr lang="en-US" altLang="zh-CN" sz="1600" dirty="0">
                  <a:solidFill>
                    <a:srgbClr val="FF0000"/>
                  </a:solidFill>
                  <a:latin typeface="Tahoma" panose="020B0604030504040204" pitchFamily="34" charset="0"/>
                </a:rPr>
                <a:t>ve got that IP address!</a:t>
              </a:r>
            </a:p>
          </p:txBody>
        </p:sp>
      </p:grpSp>
      <p:sp>
        <p:nvSpPr>
          <p:cNvPr id="95"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94" name="Rectangle 7"/>
          <p:cNvSpPr txBox="1">
            <a:spLocks noChangeArrowheads="1"/>
          </p:cNvSpPr>
          <p:nvPr/>
        </p:nvSpPr>
        <p:spPr>
          <a:xfrm>
            <a:off x="5159896" y="6615113"/>
            <a:ext cx="2645843"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4.3.3 IPv4 </a:t>
            </a:r>
            <a:r>
              <a:rPr lang="zh-CN" altLang="en-US" sz="1200" dirty="0">
                <a:solidFill>
                  <a:schemeClr val="accent4"/>
                </a:solidFill>
                <a:cs typeface="Arial" panose="020B0604020202020204" pitchFamily="34" charset="0"/>
              </a:rPr>
              <a:t>寻址</a:t>
            </a:r>
            <a:r>
              <a:rPr lang="en-US" altLang="zh-CN" sz="1200" dirty="0">
                <a:solidFill>
                  <a:schemeClr val="accent4"/>
                </a:solidFill>
                <a:cs typeface="Arial" panose="020B0604020202020204" pitchFamily="34" charset="0"/>
              </a:rPr>
              <a:t> </a:t>
            </a:r>
            <a:endParaRPr lang="en-US" altLang="zh-CN" sz="1200" dirty="0">
              <a:solidFill>
                <a:srgbClr val="FF0000"/>
              </a:solidFill>
              <a:cs typeface="Arial" panose="020B0604020202020204" pitchFamily="34" charset="0"/>
            </a:endParaRPr>
          </a:p>
        </p:txBody>
      </p:sp>
    </p:spTree>
    <p:extLst>
      <p:ext uri="{BB962C8B-B14F-4D97-AF65-F5344CB8AC3E}">
        <p14:creationId xmlns:p14="http://schemas.microsoft.com/office/powerpoint/2010/main" val="22913837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xit" presetSubtype="0" fill="hold" nodeType="clickEffect">
                                  <p:stCondLst>
                                    <p:cond delay="0"/>
                                  </p:stCondLst>
                                  <p:childTnLst>
                                    <p:animEffect transition="out" filter="dissolv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22" presetClass="entr" presetSubtype="8" fill="hold" nodeType="withEffect">
                                  <p:stCondLst>
                                    <p:cond delay="0"/>
                                  </p:stCondLst>
                                  <p:childTnLst>
                                    <p:set>
                                      <p:cBhvr>
                                        <p:cTn id="22" dur="1" fill="hold">
                                          <p:stCondLst>
                                            <p:cond delay="0"/>
                                          </p:stCondLst>
                                        </p:cTn>
                                        <p:tgtEl>
                                          <p:spTgt spid="34825"/>
                                        </p:tgtEl>
                                        <p:attrNameLst>
                                          <p:attrName>style.visibility</p:attrName>
                                        </p:attrNameLst>
                                      </p:cBhvr>
                                      <p:to>
                                        <p:strVal val="visible"/>
                                      </p:to>
                                    </p:set>
                                    <p:animEffect transition="in" filter="wipe(left)">
                                      <p:cBhvr>
                                        <p:cTn id="23" dur="500"/>
                                        <p:tgtEl>
                                          <p:spTgt spid="34825"/>
                                        </p:tgtEl>
                                      </p:cBhvr>
                                    </p:animEffect>
                                  </p:childTnLst>
                                </p:cTn>
                              </p:par>
                              <p:par>
                                <p:cTn id="24" presetID="9"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dissolve">
                                      <p:cBhvr>
                                        <p:cTn id="26" dur="500"/>
                                        <p:tgtEl>
                                          <p:spTgt spid="1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xit" presetSubtype="0" fill="hold" nodeType="clickEffect">
                                  <p:stCondLst>
                                    <p:cond delay="0"/>
                                  </p:stCondLst>
                                  <p:childTnLst>
                                    <p:animEffect transition="out" filter="dissolve">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2"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right)">
                                      <p:cBhvr>
                                        <p:cTn id="36" dur="500"/>
                                        <p:tgtEl>
                                          <p:spTgt spid="8"/>
                                        </p:tgtEl>
                                      </p:cBhvr>
                                    </p:animEffect>
                                  </p:childTnLst>
                                </p:cTn>
                              </p:par>
                              <p:par>
                                <p:cTn id="37" presetID="22" presetClass="entr" presetSubtype="2" fill="hold" nodeType="withEffect">
                                  <p:stCondLst>
                                    <p:cond delay="0"/>
                                  </p:stCondLst>
                                  <p:childTnLst>
                                    <p:set>
                                      <p:cBhvr>
                                        <p:cTn id="38" dur="1" fill="hold">
                                          <p:stCondLst>
                                            <p:cond delay="0"/>
                                          </p:stCondLst>
                                        </p:cTn>
                                        <p:tgtEl>
                                          <p:spTgt spid="34828"/>
                                        </p:tgtEl>
                                        <p:attrNameLst>
                                          <p:attrName>style.visibility</p:attrName>
                                        </p:attrNameLst>
                                      </p:cBhvr>
                                      <p:to>
                                        <p:strVal val="visible"/>
                                      </p:to>
                                    </p:set>
                                    <p:animEffect transition="in" filter="wipe(right)">
                                      <p:cBhvr>
                                        <p:cTn id="39" dur="500"/>
                                        <p:tgtEl>
                                          <p:spTgt spid="34828"/>
                                        </p:tgtEl>
                                      </p:cBhvr>
                                    </p:animEffect>
                                  </p:childTnLst>
                                </p:cTn>
                              </p:par>
                              <p:par>
                                <p:cTn id="40" presetID="9" presetClass="entr" presetSubtype="0"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dissolve">
                                      <p:cBhvr>
                                        <p:cTn id="42" dur="500"/>
                                        <p:tgtEl>
                                          <p:spTgt spid="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xit" presetSubtype="0" fill="hold" nodeType="clickEffect">
                                  <p:stCondLst>
                                    <p:cond delay="0"/>
                                  </p:stCondLst>
                                  <p:childTnLst>
                                    <p:animEffect transition="out" filter="dissolve">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par>
                                <p:cTn id="53" presetID="22" presetClass="entr" presetSubtype="8" fill="hold" nodeType="withEffect">
                                  <p:stCondLst>
                                    <p:cond delay="0"/>
                                  </p:stCondLst>
                                  <p:childTnLst>
                                    <p:set>
                                      <p:cBhvr>
                                        <p:cTn id="54" dur="1" fill="hold">
                                          <p:stCondLst>
                                            <p:cond delay="0"/>
                                          </p:stCondLst>
                                        </p:cTn>
                                        <p:tgtEl>
                                          <p:spTgt spid="34831"/>
                                        </p:tgtEl>
                                        <p:attrNameLst>
                                          <p:attrName>style.visibility</p:attrName>
                                        </p:attrNameLst>
                                      </p:cBhvr>
                                      <p:to>
                                        <p:strVal val="visible"/>
                                      </p:to>
                                    </p:set>
                                    <p:animEffect transition="in" filter="wipe(left)">
                                      <p:cBhvr>
                                        <p:cTn id="55" dur="500"/>
                                        <p:tgtEl>
                                          <p:spTgt spid="34831"/>
                                        </p:tgtEl>
                                      </p:cBhvr>
                                    </p:animEffect>
                                  </p:childTnLst>
                                </p:cTn>
                              </p:par>
                              <p:par>
                                <p:cTn id="56" presetID="9" presetClass="entr" presetSubtype="0" fill="hold" nodeType="with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dissolve">
                                      <p:cBhvr>
                                        <p:cTn id="58" dur="500"/>
                                        <p:tgtEl>
                                          <p:spTgt spid="1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xit" presetSubtype="0" fill="hold" nodeType="clickEffect">
                                  <p:stCondLst>
                                    <p:cond delay="0"/>
                                  </p:stCondLst>
                                  <p:childTnLst>
                                    <p:animEffect transition="out" filter="dissolve">
                                      <p:cBhvr>
                                        <p:cTn id="62" dur="500"/>
                                        <p:tgtEl>
                                          <p:spTgt spid="12"/>
                                        </p:tgtEl>
                                      </p:cBhvr>
                                    </p:animEffect>
                                    <p:set>
                                      <p:cBhvr>
                                        <p:cTn id="63"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p:txBody>
          <a:bodyPr/>
          <a:lstStyle/>
          <a:p>
            <a:pPr algn="ctr">
              <a:defRPr/>
            </a:pPr>
            <a:r>
              <a:rPr lang="en-US" dirty="0">
                <a:cs typeface="+mj-cs"/>
              </a:rPr>
              <a:t>DHCP: IP </a:t>
            </a:r>
            <a:r>
              <a:rPr lang="zh-CN" altLang="en-US" dirty="0">
                <a:cs typeface="+mj-cs"/>
              </a:rPr>
              <a:t>地址之外</a:t>
            </a:r>
            <a:endParaRPr lang="en-US" dirty="0">
              <a:cs typeface="+mj-cs"/>
            </a:endParaRPr>
          </a:p>
        </p:txBody>
      </p:sp>
      <p:sp>
        <p:nvSpPr>
          <p:cNvPr id="48133" name="Rectangle 3"/>
          <p:cNvSpPr>
            <a:spLocks noGrp="1" noChangeArrowheads="1"/>
          </p:cNvSpPr>
          <p:nvPr>
            <p:ph type="body" idx="1"/>
          </p:nvPr>
        </p:nvSpPr>
        <p:spPr>
          <a:xfrm>
            <a:off x="2387588" y="1988840"/>
            <a:ext cx="7416823" cy="2880320"/>
          </a:xfrm>
        </p:spPr>
        <p:txBody>
          <a:bodyPr/>
          <a:lstStyle/>
          <a:p>
            <a:pPr>
              <a:buFont typeface="Wingdings" charset="0"/>
              <a:buNone/>
              <a:defRPr/>
            </a:pPr>
            <a:r>
              <a:rPr lang="en-US" sz="3200" dirty="0">
                <a:cs typeface="+mn-cs"/>
              </a:rPr>
              <a:t>DHCP </a:t>
            </a:r>
            <a:r>
              <a:rPr lang="zh-CN" altLang="en-US" sz="3200" dirty="0"/>
              <a:t>子网分配 </a:t>
            </a:r>
            <a:r>
              <a:rPr lang="en-US" altLang="zh-CN" sz="3200" dirty="0"/>
              <a:t>IP </a:t>
            </a:r>
            <a:r>
              <a:rPr lang="zh-CN" altLang="en-US" sz="3200" dirty="0"/>
              <a:t>地址之外的反馈</a:t>
            </a:r>
            <a:r>
              <a:rPr lang="en-US" sz="3200" dirty="0">
                <a:cs typeface="+mn-cs"/>
              </a:rPr>
              <a:t>:</a:t>
            </a:r>
          </a:p>
          <a:p>
            <a:pPr lvl="1">
              <a:buSzPct val="70000"/>
              <a:buFont typeface="Wingdings" panose="05000000000000000000" pitchFamily="2" charset="2"/>
              <a:buChar char="v"/>
              <a:defRPr/>
            </a:pPr>
            <a:r>
              <a:rPr lang="zh-CN" altLang="en-US" sz="2800" dirty="0"/>
              <a:t>客户端第一跳路由器的地址</a:t>
            </a:r>
            <a:endParaRPr lang="en-US" sz="2800" dirty="0"/>
          </a:p>
          <a:p>
            <a:pPr lvl="1">
              <a:buSzPct val="70000"/>
              <a:buFont typeface="Wingdings" panose="05000000000000000000" pitchFamily="2" charset="2"/>
              <a:buChar char="v"/>
              <a:defRPr/>
            </a:pPr>
            <a:r>
              <a:rPr lang="en-US" altLang="zh-CN" sz="2800" dirty="0" err="1"/>
              <a:t>DNS服务器的名称和IP地址</a:t>
            </a:r>
            <a:endParaRPr lang="en-US" sz="2800" dirty="0"/>
          </a:p>
          <a:p>
            <a:pPr lvl="1">
              <a:buSzPct val="70000"/>
              <a:buFont typeface="Wingdings" panose="05000000000000000000" pitchFamily="2" charset="2"/>
              <a:buChar char="v"/>
              <a:defRPr/>
            </a:pPr>
            <a:r>
              <a:rPr lang="en-US" altLang="zh-CN" sz="2800" dirty="0" err="1"/>
              <a:t>网络掩码</a:t>
            </a:r>
            <a:r>
              <a:rPr lang="en-US" sz="2800" dirty="0"/>
              <a:t>(</a:t>
            </a:r>
            <a:r>
              <a:rPr lang="zh-CN" altLang="en-US" sz="2800" dirty="0"/>
              <a:t>指示</a:t>
            </a:r>
            <a:r>
              <a:rPr lang="en-US" altLang="zh-CN" sz="2800" dirty="0" err="1"/>
              <a:t>地址的网络与主机部分</a:t>
            </a:r>
            <a:r>
              <a:rPr lang="en-US" sz="2800" dirty="0"/>
              <a:t>)</a:t>
            </a:r>
          </a:p>
        </p:txBody>
      </p:sp>
      <p:sp>
        <p:nvSpPr>
          <p:cNvPr id="7"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6" name="Rectangle 7"/>
          <p:cNvSpPr txBox="1">
            <a:spLocks noChangeArrowheads="1"/>
          </p:cNvSpPr>
          <p:nvPr/>
        </p:nvSpPr>
        <p:spPr>
          <a:xfrm>
            <a:off x="5159896" y="6615113"/>
            <a:ext cx="2645843"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4.3.3 IPv4 </a:t>
            </a:r>
            <a:r>
              <a:rPr lang="zh-CN" altLang="en-US" sz="1200" dirty="0">
                <a:solidFill>
                  <a:schemeClr val="accent4"/>
                </a:solidFill>
                <a:cs typeface="Arial" panose="020B0604020202020204" pitchFamily="34" charset="0"/>
              </a:rPr>
              <a:t>寻址</a:t>
            </a:r>
            <a:r>
              <a:rPr lang="en-US" altLang="zh-CN" sz="1200" dirty="0">
                <a:solidFill>
                  <a:schemeClr val="accent4"/>
                </a:solidFill>
                <a:cs typeface="Arial" panose="020B0604020202020204" pitchFamily="34" charset="0"/>
              </a:rPr>
              <a:t> </a:t>
            </a:r>
            <a:endParaRPr lang="en-US" altLang="zh-CN" sz="1200" dirty="0">
              <a:solidFill>
                <a:srgbClr val="FF0000"/>
              </a:solidFill>
              <a:cs typeface="Arial" panose="020B0604020202020204" pitchFamily="34" charset="0"/>
            </a:endParaRPr>
          </a:p>
        </p:txBody>
      </p:sp>
    </p:spTree>
    <p:extLst>
      <p:ext uri="{BB962C8B-B14F-4D97-AF65-F5344CB8AC3E}">
        <p14:creationId xmlns:p14="http://schemas.microsoft.com/office/powerpoint/2010/main" val="41878425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80" name="Rectangle 259"/>
          <p:cNvSpPr>
            <a:spLocks noGrp="1" noChangeArrowheads="1"/>
          </p:cNvSpPr>
          <p:nvPr>
            <p:ph type="title"/>
          </p:nvPr>
        </p:nvSpPr>
        <p:spPr>
          <a:xfrm>
            <a:off x="191344" y="319878"/>
            <a:ext cx="11809311" cy="942975"/>
          </a:xfrm>
        </p:spPr>
        <p:txBody>
          <a:bodyPr>
            <a:normAutofit/>
          </a:bodyPr>
          <a:lstStyle/>
          <a:p>
            <a:pPr algn="ctr">
              <a:defRPr/>
            </a:pPr>
            <a:r>
              <a:rPr lang="en-US" dirty="0"/>
              <a:t>DHCP: </a:t>
            </a:r>
            <a:r>
              <a:rPr lang="zh-CN" altLang="en-US" dirty="0"/>
              <a:t>例子</a:t>
            </a:r>
            <a:endParaRPr lang="en-US" dirty="0"/>
          </a:p>
        </p:txBody>
      </p:sp>
      <p:sp>
        <p:nvSpPr>
          <p:cNvPr id="196"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195" name="Rectangle 7"/>
          <p:cNvSpPr txBox="1">
            <a:spLocks noChangeArrowheads="1"/>
          </p:cNvSpPr>
          <p:nvPr/>
        </p:nvSpPr>
        <p:spPr>
          <a:xfrm>
            <a:off x="5159896" y="6615113"/>
            <a:ext cx="2645843"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4.3.3 IPv4 </a:t>
            </a:r>
            <a:r>
              <a:rPr lang="zh-CN" altLang="en-US" sz="1200" dirty="0">
                <a:solidFill>
                  <a:schemeClr val="accent4"/>
                </a:solidFill>
                <a:cs typeface="Arial" panose="020B0604020202020204" pitchFamily="34" charset="0"/>
              </a:rPr>
              <a:t>寻址</a:t>
            </a:r>
            <a:r>
              <a:rPr lang="en-US" altLang="zh-CN" sz="1200" dirty="0">
                <a:solidFill>
                  <a:schemeClr val="accent4"/>
                </a:solidFill>
                <a:cs typeface="Arial" panose="020B0604020202020204" pitchFamily="34" charset="0"/>
              </a:rPr>
              <a:t> </a:t>
            </a:r>
            <a:endParaRPr lang="en-US" altLang="zh-CN" sz="1200" dirty="0">
              <a:solidFill>
                <a:srgbClr val="FF0000"/>
              </a:solidFill>
              <a:cs typeface="Arial" panose="020B0604020202020204" pitchFamily="34" charset="0"/>
            </a:endParaRPr>
          </a:p>
        </p:txBody>
      </p:sp>
      <p:sp>
        <p:nvSpPr>
          <p:cNvPr id="199" name="Freeform 3">
            <a:extLst>
              <a:ext uri="{FF2B5EF4-FFF2-40B4-BE49-F238E27FC236}">
                <a16:creationId xmlns:a16="http://schemas.microsoft.com/office/drawing/2014/main" id="{90100B7F-CAAB-4BB6-868F-927A8727B3B1}"/>
              </a:ext>
            </a:extLst>
          </p:cNvPr>
          <p:cNvSpPr>
            <a:spLocks/>
          </p:cNvSpPr>
          <p:nvPr/>
        </p:nvSpPr>
        <p:spPr bwMode="auto">
          <a:xfrm>
            <a:off x="2297113" y="1849214"/>
            <a:ext cx="3554412" cy="2754313"/>
          </a:xfrm>
          <a:custGeom>
            <a:avLst/>
            <a:gdLst>
              <a:gd name="T0" fmla="*/ 2147483647 w 2406"/>
              <a:gd name="T1" fmla="*/ 2147483647 h 958"/>
              <a:gd name="T2" fmla="*/ 2147483647 w 2406"/>
              <a:gd name="T3" fmla="*/ 2147483647 h 958"/>
              <a:gd name="T4" fmla="*/ 2147483647 w 2406"/>
              <a:gd name="T5" fmla="*/ 2147483647 h 958"/>
              <a:gd name="T6" fmla="*/ 2147483647 w 2406"/>
              <a:gd name="T7" fmla="*/ 2147483647 h 958"/>
              <a:gd name="T8" fmla="*/ 2147483647 w 2406"/>
              <a:gd name="T9" fmla="*/ 2147483647 h 958"/>
              <a:gd name="T10" fmla="*/ 2147483647 w 2406"/>
              <a:gd name="T11" fmla="*/ 2147483647 h 958"/>
              <a:gd name="T12" fmla="*/ 2147483647 w 2406"/>
              <a:gd name="T13" fmla="*/ 2147483647 h 958"/>
              <a:gd name="T14" fmla="*/ 2147483647 w 2406"/>
              <a:gd name="T15" fmla="*/ 2147483647 h 958"/>
              <a:gd name="T16" fmla="*/ 2147483647 w 2406"/>
              <a:gd name="T17" fmla="*/ 2147483647 h 958"/>
              <a:gd name="T18" fmla="*/ 2147483647 w 2406"/>
              <a:gd name="T19" fmla="*/ 2147483647 h 958"/>
              <a:gd name="T20" fmla="*/ 2147483647 w 2406"/>
              <a:gd name="T21" fmla="*/ 2147483647 h 958"/>
              <a:gd name="T22" fmla="*/ 2147483647 w 2406"/>
              <a:gd name="T23" fmla="*/ 2147483647 h 958"/>
              <a:gd name="T24" fmla="*/ 2147483647 w 2406"/>
              <a:gd name="T25" fmla="*/ 2147483647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00" name="Line 36">
            <a:extLst>
              <a:ext uri="{FF2B5EF4-FFF2-40B4-BE49-F238E27FC236}">
                <a16:creationId xmlns:a16="http://schemas.microsoft.com/office/drawing/2014/main" id="{301A1780-CCF7-4CA0-8C19-2545FCD1A50A}"/>
              </a:ext>
            </a:extLst>
          </p:cNvPr>
          <p:cNvSpPr>
            <a:spLocks noChangeShapeType="1"/>
          </p:cNvSpPr>
          <p:nvPr/>
        </p:nvSpPr>
        <p:spPr bwMode="auto">
          <a:xfrm flipV="1">
            <a:off x="5299076" y="2920777"/>
            <a:ext cx="155575"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201" name="Line 43">
            <a:extLst>
              <a:ext uri="{FF2B5EF4-FFF2-40B4-BE49-F238E27FC236}">
                <a16:creationId xmlns:a16="http://schemas.microsoft.com/office/drawing/2014/main" id="{86C7AE46-603A-4A5E-BF20-17EED4DAECD8}"/>
              </a:ext>
            </a:extLst>
          </p:cNvPr>
          <p:cNvSpPr>
            <a:spLocks noChangeShapeType="1"/>
          </p:cNvSpPr>
          <p:nvPr/>
        </p:nvSpPr>
        <p:spPr bwMode="auto">
          <a:xfrm flipV="1">
            <a:off x="4189414" y="3093813"/>
            <a:ext cx="6953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202" name="Line 44">
            <a:extLst>
              <a:ext uri="{FF2B5EF4-FFF2-40B4-BE49-F238E27FC236}">
                <a16:creationId xmlns:a16="http://schemas.microsoft.com/office/drawing/2014/main" id="{CBCE0C30-F814-456F-9789-0624E0FFFD16}"/>
              </a:ext>
            </a:extLst>
          </p:cNvPr>
          <p:cNvSpPr>
            <a:spLocks noChangeShapeType="1"/>
          </p:cNvSpPr>
          <p:nvPr/>
        </p:nvSpPr>
        <p:spPr bwMode="auto">
          <a:xfrm flipV="1">
            <a:off x="5448301" y="2777902"/>
            <a:ext cx="138113" cy="1428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203" name="Line 48">
            <a:extLst>
              <a:ext uri="{FF2B5EF4-FFF2-40B4-BE49-F238E27FC236}">
                <a16:creationId xmlns:a16="http://schemas.microsoft.com/office/drawing/2014/main" id="{DF0B396D-470D-4ED2-9E6F-9C12E8B9CE73}"/>
              </a:ext>
            </a:extLst>
          </p:cNvPr>
          <p:cNvSpPr>
            <a:spLocks noChangeShapeType="1"/>
          </p:cNvSpPr>
          <p:nvPr/>
        </p:nvSpPr>
        <p:spPr bwMode="auto">
          <a:xfrm flipV="1">
            <a:off x="4803776" y="3312889"/>
            <a:ext cx="512763" cy="612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204" name="Text Box 44">
            <a:extLst>
              <a:ext uri="{FF2B5EF4-FFF2-40B4-BE49-F238E27FC236}">
                <a16:creationId xmlns:a16="http://schemas.microsoft.com/office/drawing/2014/main" id="{1123D521-432B-4987-BB98-814D7454B318}"/>
              </a:ext>
            </a:extLst>
          </p:cNvPr>
          <p:cNvSpPr txBox="1">
            <a:spLocks noChangeArrowheads="1"/>
          </p:cNvSpPr>
          <p:nvPr/>
        </p:nvSpPr>
        <p:spPr bwMode="auto">
          <a:xfrm>
            <a:off x="4086225" y="4387627"/>
            <a:ext cx="16552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800" dirty="0">
                <a:solidFill>
                  <a:srgbClr val="0000FF"/>
                </a:solidFill>
                <a:latin typeface="+mn-ea"/>
                <a:ea typeface="+mn-ea"/>
              </a:rPr>
              <a:t>内置 </a:t>
            </a:r>
            <a:r>
              <a:rPr lang="en-US" altLang="zh-CN" sz="1800" dirty="0">
                <a:solidFill>
                  <a:srgbClr val="0000FF"/>
                </a:solidFill>
                <a:latin typeface="+mn-ea"/>
                <a:ea typeface="+mn-ea"/>
              </a:rPr>
              <a:t>DHCP </a:t>
            </a:r>
            <a:r>
              <a:rPr lang="zh-CN" altLang="en-US" sz="1800" dirty="0">
                <a:solidFill>
                  <a:srgbClr val="0000FF"/>
                </a:solidFill>
                <a:latin typeface="+mn-ea"/>
                <a:ea typeface="+mn-ea"/>
              </a:rPr>
              <a:t>服</a:t>
            </a:r>
            <a:endParaRPr lang="en-US" altLang="zh-CN" sz="1800" dirty="0">
              <a:solidFill>
                <a:srgbClr val="0000FF"/>
              </a:solidFill>
              <a:latin typeface="+mn-ea"/>
              <a:ea typeface="+mn-ea"/>
            </a:endParaRPr>
          </a:p>
          <a:p>
            <a:r>
              <a:rPr lang="zh-CN" altLang="en-US" sz="1800" dirty="0">
                <a:solidFill>
                  <a:srgbClr val="0000FF"/>
                </a:solidFill>
                <a:latin typeface="+mn-ea"/>
                <a:ea typeface="+mn-ea"/>
              </a:rPr>
              <a:t>务的路由器</a:t>
            </a:r>
          </a:p>
        </p:txBody>
      </p:sp>
      <p:sp>
        <p:nvSpPr>
          <p:cNvPr id="207" name="Rectangle 154">
            <a:extLst>
              <a:ext uri="{FF2B5EF4-FFF2-40B4-BE49-F238E27FC236}">
                <a16:creationId xmlns:a16="http://schemas.microsoft.com/office/drawing/2014/main" id="{E05A365A-9436-40E1-B12B-E679DAD33D95}"/>
              </a:ext>
            </a:extLst>
          </p:cNvPr>
          <p:cNvSpPr>
            <a:spLocks noChangeArrowheads="1"/>
          </p:cNvSpPr>
          <p:nvPr/>
        </p:nvSpPr>
        <p:spPr bwMode="auto">
          <a:xfrm>
            <a:off x="6557963" y="4653136"/>
            <a:ext cx="3924300" cy="1971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3363" indent="-233363">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42900" indent="-342900" fontAlgn="base">
              <a:lnSpc>
                <a:spcPct val="110000"/>
              </a:lnSpc>
              <a:spcBef>
                <a:spcPct val="20000"/>
              </a:spcBef>
              <a:buSzPct val="70000"/>
              <a:buFont typeface="Wingdings" panose="05000000000000000000" pitchFamily="2" charset="2"/>
              <a:buChar char="v"/>
              <a:defRPr/>
            </a:pPr>
            <a:r>
              <a:rPr lang="en-US" altLang="zh-CN" sz="1800" dirty="0">
                <a:solidFill>
                  <a:srgbClr val="000099"/>
                </a:solidFill>
                <a:latin typeface="+mn-ea"/>
                <a:ea typeface="+mn-ea"/>
              </a:rPr>
              <a:t>Ethernet </a:t>
            </a:r>
            <a:r>
              <a:rPr lang="zh-CN" altLang="en-US" sz="1800" dirty="0">
                <a:solidFill>
                  <a:srgbClr val="000099"/>
                </a:solidFill>
                <a:latin typeface="+mn-ea"/>
                <a:ea typeface="+mn-ea"/>
              </a:rPr>
              <a:t>分解出</a:t>
            </a:r>
            <a:r>
              <a:rPr lang="en-US" altLang="zh-CN" sz="1800" dirty="0">
                <a:solidFill>
                  <a:srgbClr val="000099"/>
                </a:solidFill>
                <a:latin typeface="+mn-ea"/>
                <a:ea typeface="+mn-ea"/>
              </a:rPr>
              <a:t> IP </a:t>
            </a:r>
            <a:r>
              <a:rPr lang="zh-CN" altLang="en-US" sz="1800" dirty="0">
                <a:solidFill>
                  <a:srgbClr val="000099"/>
                </a:solidFill>
                <a:latin typeface="+mn-ea"/>
                <a:ea typeface="+mn-ea"/>
              </a:rPr>
              <a:t>分解出</a:t>
            </a:r>
            <a:r>
              <a:rPr lang="en-US" altLang="zh-CN" sz="1800" dirty="0">
                <a:solidFill>
                  <a:srgbClr val="000099"/>
                </a:solidFill>
                <a:latin typeface="+mn-ea"/>
                <a:ea typeface="+mn-ea"/>
              </a:rPr>
              <a:t> UDP </a:t>
            </a:r>
            <a:r>
              <a:rPr lang="zh-CN" altLang="en-US" sz="1800" dirty="0">
                <a:solidFill>
                  <a:srgbClr val="000099"/>
                </a:solidFill>
                <a:latin typeface="+mn-ea"/>
                <a:ea typeface="+mn-ea"/>
              </a:rPr>
              <a:t>分解出</a:t>
            </a:r>
            <a:r>
              <a:rPr lang="en-US" altLang="zh-CN" sz="1800" dirty="0">
                <a:solidFill>
                  <a:srgbClr val="000099"/>
                </a:solidFill>
                <a:latin typeface="+mn-ea"/>
                <a:ea typeface="+mn-ea"/>
              </a:rPr>
              <a:t> DHCP </a:t>
            </a:r>
          </a:p>
        </p:txBody>
      </p:sp>
      <p:sp>
        <p:nvSpPr>
          <p:cNvPr id="208" name="Text Box 155">
            <a:extLst>
              <a:ext uri="{FF2B5EF4-FFF2-40B4-BE49-F238E27FC236}">
                <a16:creationId xmlns:a16="http://schemas.microsoft.com/office/drawing/2014/main" id="{4E7F271A-FF2B-440E-A71D-C7362051F003}"/>
              </a:ext>
            </a:extLst>
          </p:cNvPr>
          <p:cNvSpPr txBox="1">
            <a:spLocks noChangeArrowheads="1"/>
          </p:cNvSpPr>
          <p:nvPr/>
        </p:nvSpPr>
        <p:spPr bwMode="auto">
          <a:xfrm>
            <a:off x="4851400" y="3705001"/>
            <a:ext cx="1047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FF"/>
                </a:solidFill>
              </a:rPr>
              <a:t>168.1.1.1</a:t>
            </a:r>
          </a:p>
          <a:p>
            <a:endParaRPr lang="en-US" altLang="zh-CN" sz="1400">
              <a:solidFill>
                <a:srgbClr val="0000FF"/>
              </a:solidFill>
            </a:endParaRPr>
          </a:p>
        </p:txBody>
      </p:sp>
      <p:grpSp>
        <p:nvGrpSpPr>
          <p:cNvPr id="209" name="Group 186">
            <a:extLst>
              <a:ext uri="{FF2B5EF4-FFF2-40B4-BE49-F238E27FC236}">
                <a16:creationId xmlns:a16="http://schemas.microsoft.com/office/drawing/2014/main" id="{923663A6-185B-4D1C-8523-CF222F552647}"/>
              </a:ext>
            </a:extLst>
          </p:cNvPr>
          <p:cNvGrpSpPr>
            <a:grpSpLocks/>
          </p:cNvGrpSpPr>
          <p:nvPr/>
        </p:nvGrpSpPr>
        <p:grpSpPr bwMode="auto">
          <a:xfrm>
            <a:off x="4664076" y="3019202"/>
            <a:ext cx="963613" cy="300037"/>
            <a:chOff x="4410" y="1365"/>
            <a:chExt cx="663" cy="224"/>
          </a:xfrm>
        </p:grpSpPr>
        <p:sp>
          <p:nvSpPr>
            <p:cNvPr id="210" name="Rectangle 187">
              <a:extLst>
                <a:ext uri="{FF2B5EF4-FFF2-40B4-BE49-F238E27FC236}">
                  <a16:creationId xmlns:a16="http://schemas.microsoft.com/office/drawing/2014/main" id="{6E912C57-59C9-4777-8B60-3E47AB775341}"/>
                </a:ext>
              </a:extLst>
            </p:cNvPr>
            <p:cNvSpPr>
              <a:spLocks noChangeArrowheads="1"/>
            </p:cNvSpPr>
            <p:nvPr/>
          </p:nvSpPr>
          <p:spPr bwMode="auto">
            <a:xfrm>
              <a:off x="4410" y="1500"/>
              <a:ext cx="495" cy="87"/>
            </a:xfrm>
            <a:prstGeom prst="rect">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211" name="AutoShape 188">
              <a:extLst>
                <a:ext uri="{FF2B5EF4-FFF2-40B4-BE49-F238E27FC236}">
                  <a16:creationId xmlns:a16="http://schemas.microsoft.com/office/drawing/2014/main" id="{4E52D9D7-4980-4982-8675-7356A402998B}"/>
                </a:ext>
              </a:extLst>
            </p:cNvPr>
            <p:cNvSpPr>
              <a:spLocks noChangeArrowheads="1"/>
            </p:cNvSpPr>
            <p:nvPr/>
          </p:nvSpPr>
          <p:spPr bwMode="auto">
            <a:xfrm>
              <a:off x="4410" y="1369"/>
              <a:ext cx="663" cy="134"/>
            </a:xfrm>
            <a:prstGeom prst="parallelogram">
              <a:avLst>
                <a:gd name="adj" fmla="val 122778"/>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212" name="Freeform 189">
              <a:extLst>
                <a:ext uri="{FF2B5EF4-FFF2-40B4-BE49-F238E27FC236}">
                  <a16:creationId xmlns:a16="http://schemas.microsoft.com/office/drawing/2014/main" id="{F30D145A-AC03-40A0-8F59-588A998B4A34}"/>
                </a:ext>
              </a:extLst>
            </p:cNvPr>
            <p:cNvSpPr>
              <a:spLocks/>
            </p:cNvSpPr>
            <p:nvPr/>
          </p:nvSpPr>
          <p:spPr bwMode="auto">
            <a:xfrm>
              <a:off x="4904" y="1365"/>
              <a:ext cx="169" cy="224"/>
            </a:xfrm>
            <a:custGeom>
              <a:avLst/>
              <a:gdLst>
                <a:gd name="T0" fmla="*/ 0 w 169"/>
                <a:gd name="T1" fmla="*/ 138 h 224"/>
                <a:gd name="T2" fmla="*/ 0 w 169"/>
                <a:gd name="T3" fmla="*/ 224 h 224"/>
                <a:gd name="T4" fmla="*/ 169 w 169"/>
                <a:gd name="T5" fmla="*/ 77 h 224"/>
                <a:gd name="T6" fmla="*/ 169 w 169"/>
                <a:gd name="T7" fmla="*/ 0 h 224"/>
                <a:gd name="T8" fmla="*/ 0 w 169"/>
                <a:gd name="T9" fmla="*/ 138 h 224"/>
                <a:gd name="T10" fmla="*/ 0 60000 65536"/>
                <a:gd name="T11" fmla="*/ 0 60000 65536"/>
                <a:gd name="T12" fmla="*/ 0 60000 65536"/>
                <a:gd name="T13" fmla="*/ 0 60000 65536"/>
                <a:gd name="T14" fmla="*/ 0 60000 65536"/>
                <a:gd name="T15" fmla="*/ 0 w 169"/>
                <a:gd name="T16" fmla="*/ 0 h 224"/>
                <a:gd name="T17" fmla="*/ 169 w 169"/>
                <a:gd name="T18" fmla="*/ 224 h 224"/>
              </a:gdLst>
              <a:ahLst/>
              <a:cxnLst>
                <a:cxn ang="T10">
                  <a:pos x="T0" y="T1"/>
                </a:cxn>
                <a:cxn ang="T11">
                  <a:pos x="T2" y="T3"/>
                </a:cxn>
                <a:cxn ang="T12">
                  <a:pos x="T4" y="T5"/>
                </a:cxn>
                <a:cxn ang="T13">
                  <a:pos x="T6" y="T7"/>
                </a:cxn>
                <a:cxn ang="T14">
                  <a:pos x="T8" y="T9"/>
                </a:cxn>
              </a:cxnLst>
              <a:rect l="T15" t="T16" r="T17" b="T18"/>
              <a:pathLst>
                <a:path w="169" h="224">
                  <a:moveTo>
                    <a:pt x="0" y="138"/>
                  </a:moveTo>
                  <a:lnTo>
                    <a:pt x="0" y="224"/>
                  </a:lnTo>
                  <a:lnTo>
                    <a:pt x="169" y="77"/>
                  </a:lnTo>
                  <a:lnTo>
                    <a:pt x="169" y="0"/>
                  </a:lnTo>
                  <a:lnTo>
                    <a:pt x="0" y="138"/>
                  </a:lnTo>
                  <a:close/>
                </a:path>
              </a:pathLst>
            </a:custGeom>
            <a:solidFill>
              <a:srgbClr val="BBE0E3"/>
            </a:solidFill>
            <a:ln w="6350" cmpd="sng">
              <a:solidFill>
                <a:srgbClr val="000000"/>
              </a:solidFill>
              <a:round/>
              <a:headEnd/>
              <a:tailEnd/>
            </a:ln>
          </p:spPr>
          <p:txBody>
            <a:bodyPr/>
            <a:lstStyle/>
            <a:p>
              <a:endParaRPr lang="zh-CN" altLang="en-US">
                <a:solidFill>
                  <a:srgbClr val="0000FF"/>
                </a:solidFill>
              </a:endParaRPr>
            </a:p>
          </p:txBody>
        </p:sp>
        <p:sp>
          <p:nvSpPr>
            <p:cNvPr id="213" name="Freeform 190">
              <a:extLst>
                <a:ext uri="{FF2B5EF4-FFF2-40B4-BE49-F238E27FC236}">
                  <a16:creationId xmlns:a16="http://schemas.microsoft.com/office/drawing/2014/main" id="{758304CF-23BA-4E90-96A7-84A64FB2D0B6}"/>
                </a:ext>
              </a:extLst>
            </p:cNvPr>
            <p:cNvSpPr>
              <a:spLocks/>
            </p:cNvSpPr>
            <p:nvPr/>
          </p:nvSpPr>
          <p:spPr bwMode="auto">
            <a:xfrm>
              <a:off x="4475" y="1395"/>
              <a:ext cx="506" cy="80"/>
            </a:xfrm>
            <a:custGeom>
              <a:avLst/>
              <a:gdLst>
                <a:gd name="T0" fmla="*/ 0 w 280"/>
                <a:gd name="T1" fmla="*/ 1801 h 63"/>
                <a:gd name="T2" fmla="*/ 147159 w 280"/>
                <a:gd name="T3" fmla="*/ 1752 h 63"/>
                <a:gd name="T4" fmla="*/ 868488 w 280"/>
                <a:gd name="T5" fmla="*/ 0 h 63"/>
                <a:gd name="T6" fmla="*/ 1108812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solidFill>
                  <a:srgbClr val="0000FF"/>
                </a:solidFill>
              </a:endParaRPr>
            </a:p>
          </p:txBody>
        </p:sp>
        <p:sp>
          <p:nvSpPr>
            <p:cNvPr id="214" name="Freeform 191">
              <a:extLst>
                <a:ext uri="{FF2B5EF4-FFF2-40B4-BE49-F238E27FC236}">
                  <a16:creationId xmlns:a16="http://schemas.microsoft.com/office/drawing/2014/main" id="{405F9D6C-86B7-4FE3-8779-85C79A9BE923}"/>
                </a:ext>
              </a:extLst>
            </p:cNvPr>
            <p:cNvSpPr>
              <a:spLocks/>
            </p:cNvSpPr>
            <p:nvPr/>
          </p:nvSpPr>
          <p:spPr bwMode="auto">
            <a:xfrm>
              <a:off x="4593" y="1391"/>
              <a:ext cx="293" cy="93"/>
            </a:xfrm>
            <a:custGeom>
              <a:avLst/>
              <a:gdLst>
                <a:gd name="T0" fmla="*/ 0 w 293"/>
                <a:gd name="T1" fmla="*/ 0 h 93"/>
                <a:gd name="T2" fmla="*/ 67 w 293"/>
                <a:gd name="T3" fmla="*/ 1 h 93"/>
                <a:gd name="T4" fmla="*/ 195 w 293"/>
                <a:gd name="T5" fmla="*/ 93 h 93"/>
                <a:gd name="T6" fmla="*/ 293 w 293"/>
                <a:gd name="T7" fmla="*/ 93 h 93"/>
                <a:gd name="T8" fmla="*/ 0 60000 65536"/>
                <a:gd name="T9" fmla="*/ 0 60000 65536"/>
                <a:gd name="T10" fmla="*/ 0 60000 65536"/>
                <a:gd name="T11" fmla="*/ 0 60000 65536"/>
                <a:gd name="T12" fmla="*/ 0 w 293"/>
                <a:gd name="T13" fmla="*/ 0 h 93"/>
                <a:gd name="T14" fmla="*/ 293 w 293"/>
                <a:gd name="T15" fmla="*/ 93 h 93"/>
              </a:gdLst>
              <a:ahLst/>
              <a:cxnLst>
                <a:cxn ang="T8">
                  <a:pos x="T0" y="T1"/>
                </a:cxn>
                <a:cxn ang="T9">
                  <a:pos x="T2" y="T3"/>
                </a:cxn>
                <a:cxn ang="T10">
                  <a:pos x="T4" y="T5"/>
                </a:cxn>
                <a:cxn ang="T11">
                  <a:pos x="T6" y="T7"/>
                </a:cxn>
              </a:cxnLst>
              <a:rect l="T12" t="T13" r="T14" b="T15"/>
              <a:pathLst>
                <a:path w="293" h="93">
                  <a:moveTo>
                    <a:pt x="0" y="0"/>
                  </a:moveTo>
                  <a:lnTo>
                    <a:pt x="67" y="1"/>
                  </a:lnTo>
                  <a:lnTo>
                    <a:pt x="195" y="93"/>
                  </a:lnTo>
                  <a:lnTo>
                    <a:pt x="293" y="93"/>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solidFill>
                  <a:srgbClr val="0000FF"/>
                </a:solidFill>
              </a:endParaRPr>
            </a:p>
          </p:txBody>
        </p:sp>
      </p:grpSp>
      <p:grpSp>
        <p:nvGrpSpPr>
          <p:cNvPr id="215" name="Group 192">
            <a:extLst>
              <a:ext uri="{FF2B5EF4-FFF2-40B4-BE49-F238E27FC236}">
                <a16:creationId xmlns:a16="http://schemas.microsoft.com/office/drawing/2014/main" id="{6AE5AF14-DF1B-45B0-878F-33B63FCAC83C}"/>
              </a:ext>
            </a:extLst>
          </p:cNvPr>
          <p:cNvGrpSpPr>
            <a:grpSpLocks/>
          </p:cNvGrpSpPr>
          <p:nvPr/>
        </p:nvGrpSpPr>
        <p:grpSpPr bwMode="auto">
          <a:xfrm>
            <a:off x="4198938" y="3946301"/>
            <a:ext cx="1066800" cy="406400"/>
            <a:chOff x="4396" y="1245"/>
            <a:chExt cx="672" cy="248"/>
          </a:xfrm>
        </p:grpSpPr>
        <p:sp>
          <p:nvSpPr>
            <p:cNvPr id="216" name="Oval 407">
              <a:extLst>
                <a:ext uri="{FF2B5EF4-FFF2-40B4-BE49-F238E27FC236}">
                  <a16:creationId xmlns:a16="http://schemas.microsoft.com/office/drawing/2014/main" id="{D8B59766-AD3F-4DC4-8CEF-384A7A49D86B}"/>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sp>
          <p:nvSpPr>
            <p:cNvPr id="217" name="Rectangle 410">
              <a:extLst>
                <a:ext uri="{FF2B5EF4-FFF2-40B4-BE49-F238E27FC236}">
                  <a16:creationId xmlns:a16="http://schemas.microsoft.com/office/drawing/2014/main" id="{FB6BFB54-CC59-4779-AFE3-E4AF97EB3F86}"/>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latin typeface="Times New Roman" panose="02020603050405020304" pitchFamily="18" charset="0"/>
                <a:cs typeface="Arial" panose="020B0604020202020204" pitchFamily="34" charset="0"/>
              </a:endParaRPr>
            </a:p>
          </p:txBody>
        </p:sp>
        <p:sp>
          <p:nvSpPr>
            <p:cNvPr id="218" name="Oval 411">
              <a:extLst>
                <a:ext uri="{FF2B5EF4-FFF2-40B4-BE49-F238E27FC236}">
                  <a16:creationId xmlns:a16="http://schemas.microsoft.com/office/drawing/2014/main" id="{BFDA9D63-3184-452D-947E-C6107A764996}"/>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grpSp>
          <p:nvGrpSpPr>
            <p:cNvPr id="219" name="Group 196">
              <a:extLst>
                <a:ext uri="{FF2B5EF4-FFF2-40B4-BE49-F238E27FC236}">
                  <a16:creationId xmlns:a16="http://schemas.microsoft.com/office/drawing/2014/main" id="{A9438A91-39BD-4E47-9086-DF6F5F382454}"/>
                </a:ext>
              </a:extLst>
            </p:cNvPr>
            <p:cNvGrpSpPr>
              <a:grpSpLocks/>
            </p:cNvGrpSpPr>
            <p:nvPr/>
          </p:nvGrpSpPr>
          <p:grpSpPr bwMode="auto">
            <a:xfrm>
              <a:off x="4530" y="1287"/>
              <a:ext cx="377" cy="75"/>
              <a:chOff x="2468" y="1332"/>
              <a:chExt cx="310" cy="60"/>
            </a:xfrm>
          </p:grpSpPr>
          <p:sp>
            <p:nvSpPr>
              <p:cNvPr id="222" name="Freeform 197">
                <a:extLst>
                  <a:ext uri="{FF2B5EF4-FFF2-40B4-BE49-F238E27FC236}">
                    <a16:creationId xmlns:a16="http://schemas.microsoft.com/office/drawing/2014/main" id="{4877C7D9-8E6F-48AB-8509-B1BDB7BEDC96}"/>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sp>
            <p:nvSpPr>
              <p:cNvPr id="223" name="Freeform 198">
                <a:extLst>
                  <a:ext uri="{FF2B5EF4-FFF2-40B4-BE49-F238E27FC236}">
                    <a16:creationId xmlns:a16="http://schemas.microsoft.com/office/drawing/2014/main" id="{043CEC67-2AC0-4AC5-B6C1-56B862A305E6}"/>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grpSp>
        <p:sp>
          <p:nvSpPr>
            <p:cNvPr id="220" name="Line 199">
              <a:extLst>
                <a:ext uri="{FF2B5EF4-FFF2-40B4-BE49-F238E27FC236}">
                  <a16:creationId xmlns:a16="http://schemas.microsoft.com/office/drawing/2014/main" id="{E952853E-7D7F-428E-8D47-79BED633D33B}"/>
                </a:ext>
              </a:extLst>
            </p:cNvPr>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221" name="Line 200">
              <a:extLst>
                <a:ext uri="{FF2B5EF4-FFF2-40B4-BE49-F238E27FC236}">
                  <a16:creationId xmlns:a16="http://schemas.microsoft.com/office/drawing/2014/main" id="{71B2610E-DE68-42FE-95C6-8357D2FCA2E4}"/>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grpSp>
      <p:grpSp>
        <p:nvGrpSpPr>
          <p:cNvPr id="224" name="Group 201">
            <a:extLst>
              <a:ext uri="{FF2B5EF4-FFF2-40B4-BE49-F238E27FC236}">
                <a16:creationId xmlns:a16="http://schemas.microsoft.com/office/drawing/2014/main" id="{726E7671-AD67-4BDB-AC9E-09F8F606D19B}"/>
              </a:ext>
            </a:extLst>
          </p:cNvPr>
          <p:cNvGrpSpPr>
            <a:grpSpLocks/>
          </p:cNvGrpSpPr>
          <p:nvPr/>
        </p:nvGrpSpPr>
        <p:grpSpPr bwMode="auto">
          <a:xfrm>
            <a:off x="4230688" y="3751038"/>
            <a:ext cx="423862" cy="647700"/>
            <a:chOff x="4140" y="429"/>
            <a:chExt cx="1425" cy="2396"/>
          </a:xfrm>
        </p:grpSpPr>
        <p:sp>
          <p:nvSpPr>
            <p:cNvPr id="225" name="Freeform 202">
              <a:extLst>
                <a:ext uri="{FF2B5EF4-FFF2-40B4-BE49-F238E27FC236}">
                  <a16:creationId xmlns:a16="http://schemas.microsoft.com/office/drawing/2014/main" id="{01EECF2A-8D17-4AAA-82DC-1DE73D4F6128}"/>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226" name="Rectangle 203">
              <a:extLst>
                <a:ext uri="{FF2B5EF4-FFF2-40B4-BE49-F238E27FC236}">
                  <a16:creationId xmlns:a16="http://schemas.microsoft.com/office/drawing/2014/main" id="{8A913AAC-C1A0-4BD5-BBFC-F09515A4482A}"/>
                </a:ext>
              </a:extLst>
            </p:cNvPr>
            <p:cNvSpPr>
              <a:spLocks noChangeArrowheads="1"/>
            </p:cNvSpPr>
            <p:nvPr/>
          </p:nvSpPr>
          <p:spPr bwMode="auto">
            <a:xfrm>
              <a:off x="4204" y="429"/>
              <a:ext cx="1051"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227" name="Freeform 204">
              <a:extLst>
                <a:ext uri="{FF2B5EF4-FFF2-40B4-BE49-F238E27FC236}">
                  <a16:creationId xmlns:a16="http://schemas.microsoft.com/office/drawing/2014/main" id="{2354F757-CBED-4F13-B6D1-6EA041D11612}"/>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228" name="Freeform 205">
              <a:extLst>
                <a:ext uri="{FF2B5EF4-FFF2-40B4-BE49-F238E27FC236}">
                  <a16:creationId xmlns:a16="http://schemas.microsoft.com/office/drawing/2014/main" id="{9CE3B1CD-EC49-4DFC-ADE6-D2F2E063FB72}"/>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229" name="Rectangle 206">
              <a:extLst>
                <a:ext uri="{FF2B5EF4-FFF2-40B4-BE49-F238E27FC236}">
                  <a16:creationId xmlns:a16="http://schemas.microsoft.com/office/drawing/2014/main" id="{5CA5ACE7-3486-4B28-824A-8EA11BB8AE83}"/>
                </a:ext>
              </a:extLst>
            </p:cNvPr>
            <p:cNvSpPr>
              <a:spLocks noChangeArrowheads="1"/>
            </p:cNvSpPr>
            <p:nvPr/>
          </p:nvSpPr>
          <p:spPr bwMode="auto">
            <a:xfrm>
              <a:off x="4209" y="693"/>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230" name="Group 207">
              <a:extLst>
                <a:ext uri="{FF2B5EF4-FFF2-40B4-BE49-F238E27FC236}">
                  <a16:creationId xmlns:a16="http://schemas.microsoft.com/office/drawing/2014/main" id="{48BE6881-F086-4149-8ADB-7908C1C13855}"/>
                </a:ext>
              </a:extLst>
            </p:cNvPr>
            <p:cNvGrpSpPr>
              <a:grpSpLocks/>
            </p:cNvGrpSpPr>
            <p:nvPr/>
          </p:nvGrpSpPr>
          <p:grpSpPr bwMode="auto">
            <a:xfrm>
              <a:off x="4749" y="668"/>
              <a:ext cx="581" cy="145"/>
              <a:chOff x="614" y="2568"/>
              <a:chExt cx="725" cy="139"/>
            </a:xfrm>
          </p:grpSpPr>
          <p:sp>
            <p:nvSpPr>
              <p:cNvPr id="255" name="AutoShape 208">
                <a:extLst>
                  <a:ext uri="{FF2B5EF4-FFF2-40B4-BE49-F238E27FC236}">
                    <a16:creationId xmlns:a16="http://schemas.microsoft.com/office/drawing/2014/main" id="{EDCEC3C6-4FB8-43F2-9B59-D47FC7B2B7C5}"/>
                  </a:ext>
                </a:extLst>
              </p:cNvPr>
              <p:cNvSpPr>
                <a:spLocks noChangeArrowheads="1"/>
              </p:cNvSpPr>
              <p:nvPr/>
            </p:nvSpPr>
            <p:spPr bwMode="auto">
              <a:xfrm>
                <a:off x="613" y="2570"/>
                <a:ext cx="726" cy="135"/>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256" name="AutoShape 209">
                <a:extLst>
                  <a:ext uri="{FF2B5EF4-FFF2-40B4-BE49-F238E27FC236}">
                    <a16:creationId xmlns:a16="http://schemas.microsoft.com/office/drawing/2014/main" id="{40ED538D-6167-4248-910A-4E482C1E2EA2}"/>
                  </a:ext>
                </a:extLst>
              </p:cNvPr>
              <p:cNvSpPr>
                <a:spLocks noChangeArrowheads="1"/>
              </p:cNvSpPr>
              <p:nvPr/>
            </p:nvSpPr>
            <p:spPr bwMode="auto">
              <a:xfrm>
                <a:off x="627" y="2587"/>
                <a:ext cx="693"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sp>
          <p:nvSpPr>
            <p:cNvPr id="231" name="Rectangle 210">
              <a:extLst>
                <a:ext uri="{FF2B5EF4-FFF2-40B4-BE49-F238E27FC236}">
                  <a16:creationId xmlns:a16="http://schemas.microsoft.com/office/drawing/2014/main" id="{2C9174F5-BBFD-4F49-8F36-3A296C23FF56}"/>
                </a:ext>
              </a:extLst>
            </p:cNvPr>
            <p:cNvSpPr>
              <a:spLocks noChangeArrowheads="1"/>
            </p:cNvSpPr>
            <p:nvPr/>
          </p:nvSpPr>
          <p:spPr bwMode="auto">
            <a:xfrm>
              <a:off x="4225" y="1016"/>
              <a:ext cx="592"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232" name="Group 211">
              <a:extLst>
                <a:ext uri="{FF2B5EF4-FFF2-40B4-BE49-F238E27FC236}">
                  <a16:creationId xmlns:a16="http://schemas.microsoft.com/office/drawing/2014/main" id="{9B7520D4-101B-45C3-AC2B-F3D9D23E3478}"/>
                </a:ext>
              </a:extLst>
            </p:cNvPr>
            <p:cNvGrpSpPr>
              <a:grpSpLocks/>
            </p:cNvGrpSpPr>
            <p:nvPr/>
          </p:nvGrpSpPr>
          <p:grpSpPr bwMode="auto">
            <a:xfrm>
              <a:off x="4747" y="994"/>
              <a:ext cx="581" cy="134"/>
              <a:chOff x="614" y="2568"/>
              <a:chExt cx="725" cy="139"/>
            </a:xfrm>
          </p:grpSpPr>
          <p:sp>
            <p:nvSpPr>
              <p:cNvPr id="253" name="AutoShape 212">
                <a:extLst>
                  <a:ext uri="{FF2B5EF4-FFF2-40B4-BE49-F238E27FC236}">
                    <a16:creationId xmlns:a16="http://schemas.microsoft.com/office/drawing/2014/main" id="{BA2DABB5-0923-4E58-9A8D-C8E6D565F523}"/>
                  </a:ext>
                </a:extLst>
              </p:cNvPr>
              <p:cNvSpPr>
                <a:spLocks noChangeArrowheads="1"/>
              </p:cNvSpPr>
              <p:nvPr/>
            </p:nvSpPr>
            <p:spPr bwMode="auto">
              <a:xfrm>
                <a:off x="616" y="2567"/>
                <a:ext cx="726"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254" name="AutoShape 213">
                <a:extLst>
                  <a:ext uri="{FF2B5EF4-FFF2-40B4-BE49-F238E27FC236}">
                    <a16:creationId xmlns:a16="http://schemas.microsoft.com/office/drawing/2014/main" id="{81A0F2EA-FFD0-45DF-BD3C-35CB7008157C}"/>
                  </a:ext>
                </a:extLst>
              </p:cNvPr>
              <p:cNvSpPr>
                <a:spLocks noChangeArrowheads="1"/>
              </p:cNvSpPr>
              <p:nvPr/>
            </p:nvSpPr>
            <p:spPr bwMode="auto">
              <a:xfrm>
                <a:off x="629" y="2585"/>
                <a:ext cx="693"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sp>
          <p:nvSpPr>
            <p:cNvPr id="233" name="Rectangle 214">
              <a:extLst>
                <a:ext uri="{FF2B5EF4-FFF2-40B4-BE49-F238E27FC236}">
                  <a16:creationId xmlns:a16="http://schemas.microsoft.com/office/drawing/2014/main" id="{56C9111E-9F15-4A44-94AA-B9E4391EBF18}"/>
                </a:ext>
              </a:extLst>
            </p:cNvPr>
            <p:cNvSpPr>
              <a:spLocks noChangeArrowheads="1"/>
            </p:cNvSpPr>
            <p:nvPr/>
          </p:nvSpPr>
          <p:spPr bwMode="auto">
            <a:xfrm>
              <a:off x="4215" y="1357"/>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234" name="Rectangle 215">
              <a:extLst>
                <a:ext uri="{FF2B5EF4-FFF2-40B4-BE49-F238E27FC236}">
                  <a16:creationId xmlns:a16="http://schemas.microsoft.com/office/drawing/2014/main" id="{03738A12-188E-4F05-86D5-3E288AB5FD2F}"/>
                </a:ext>
              </a:extLst>
            </p:cNvPr>
            <p:cNvSpPr>
              <a:spLocks noChangeArrowheads="1"/>
            </p:cNvSpPr>
            <p:nvPr/>
          </p:nvSpPr>
          <p:spPr bwMode="auto">
            <a:xfrm>
              <a:off x="4225" y="1656"/>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235" name="Group 216">
              <a:extLst>
                <a:ext uri="{FF2B5EF4-FFF2-40B4-BE49-F238E27FC236}">
                  <a16:creationId xmlns:a16="http://schemas.microsoft.com/office/drawing/2014/main" id="{7C13EF8B-7257-4E16-B234-AC0E02801759}"/>
                </a:ext>
              </a:extLst>
            </p:cNvPr>
            <p:cNvGrpSpPr>
              <a:grpSpLocks/>
            </p:cNvGrpSpPr>
            <p:nvPr/>
          </p:nvGrpSpPr>
          <p:grpSpPr bwMode="auto">
            <a:xfrm>
              <a:off x="4735" y="1627"/>
              <a:ext cx="582" cy="151"/>
              <a:chOff x="614" y="2568"/>
              <a:chExt cx="725" cy="139"/>
            </a:xfrm>
          </p:grpSpPr>
          <p:sp>
            <p:nvSpPr>
              <p:cNvPr id="251" name="AutoShape 217">
                <a:extLst>
                  <a:ext uri="{FF2B5EF4-FFF2-40B4-BE49-F238E27FC236}">
                    <a16:creationId xmlns:a16="http://schemas.microsoft.com/office/drawing/2014/main" id="{450008A5-B898-47F6-AE2B-CA73E2631207}"/>
                  </a:ext>
                </a:extLst>
              </p:cNvPr>
              <p:cNvSpPr>
                <a:spLocks noChangeArrowheads="1"/>
              </p:cNvSpPr>
              <p:nvPr/>
            </p:nvSpPr>
            <p:spPr bwMode="auto">
              <a:xfrm>
                <a:off x="611" y="2568"/>
                <a:ext cx="731"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252" name="AutoShape 218">
                <a:extLst>
                  <a:ext uri="{FF2B5EF4-FFF2-40B4-BE49-F238E27FC236}">
                    <a16:creationId xmlns:a16="http://schemas.microsoft.com/office/drawing/2014/main" id="{6AB0A488-DE1D-44D2-9207-44C6364F7039}"/>
                  </a:ext>
                </a:extLst>
              </p:cNvPr>
              <p:cNvSpPr>
                <a:spLocks noChangeArrowheads="1"/>
              </p:cNvSpPr>
              <p:nvPr/>
            </p:nvSpPr>
            <p:spPr bwMode="auto">
              <a:xfrm>
                <a:off x="624" y="2584"/>
                <a:ext cx="69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sp>
          <p:nvSpPr>
            <p:cNvPr id="236" name="Freeform 219">
              <a:extLst>
                <a:ext uri="{FF2B5EF4-FFF2-40B4-BE49-F238E27FC236}">
                  <a16:creationId xmlns:a16="http://schemas.microsoft.com/office/drawing/2014/main" id="{10443AD5-2D8E-4EE5-8AB7-08224673BCA8}"/>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grpSp>
          <p:nvGrpSpPr>
            <p:cNvPr id="237" name="Group 220">
              <a:extLst>
                <a:ext uri="{FF2B5EF4-FFF2-40B4-BE49-F238E27FC236}">
                  <a16:creationId xmlns:a16="http://schemas.microsoft.com/office/drawing/2014/main" id="{F89E1D30-FB0E-4A3B-ACA7-8051B8EB3BE7}"/>
                </a:ext>
              </a:extLst>
            </p:cNvPr>
            <p:cNvGrpSpPr>
              <a:grpSpLocks/>
            </p:cNvGrpSpPr>
            <p:nvPr/>
          </p:nvGrpSpPr>
          <p:grpSpPr bwMode="auto">
            <a:xfrm>
              <a:off x="4739" y="1327"/>
              <a:ext cx="582" cy="139"/>
              <a:chOff x="614" y="2568"/>
              <a:chExt cx="725" cy="139"/>
            </a:xfrm>
          </p:grpSpPr>
          <p:sp>
            <p:nvSpPr>
              <p:cNvPr id="249" name="AutoShape 221">
                <a:extLst>
                  <a:ext uri="{FF2B5EF4-FFF2-40B4-BE49-F238E27FC236}">
                    <a16:creationId xmlns:a16="http://schemas.microsoft.com/office/drawing/2014/main" id="{6A8E7D42-8F4C-4D48-B755-CC28881F2CA7}"/>
                  </a:ext>
                </a:extLst>
              </p:cNvPr>
              <p:cNvSpPr>
                <a:spLocks noChangeArrowheads="1"/>
              </p:cNvSpPr>
              <p:nvPr/>
            </p:nvSpPr>
            <p:spPr bwMode="auto">
              <a:xfrm>
                <a:off x="612" y="2569"/>
                <a:ext cx="725" cy="14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250" name="AutoShape 222">
                <a:extLst>
                  <a:ext uri="{FF2B5EF4-FFF2-40B4-BE49-F238E27FC236}">
                    <a16:creationId xmlns:a16="http://schemas.microsoft.com/office/drawing/2014/main" id="{CB4F5E8E-D5E5-4670-B517-B8D661042057}"/>
                  </a:ext>
                </a:extLst>
              </p:cNvPr>
              <p:cNvSpPr>
                <a:spLocks noChangeArrowheads="1"/>
              </p:cNvSpPr>
              <p:nvPr/>
            </p:nvSpPr>
            <p:spPr bwMode="auto">
              <a:xfrm>
                <a:off x="626" y="2586"/>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sp>
          <p:nvSpPr>
            <p:cNvPr id="238" name="Rectangle 223">
              <a:extLst>
                <a:ext uri="{FF2B5EF4-FFF2-40B4-BE49-F238E27FC236}">
                  <a16:creationId xmlns:a16="http://schemas.microsoft.com/office/drawing/2014/main" id="{B602B4D8-F8F5-44E9-879C-7B9F3FA23376}"/>
                </a:ext>
              </a:extLst>
            </p:cNvPr>
            <p:cNvSpPr>
              <a:spLocks noChangeArrowheads="1"/>
            </p:cNvSpPr>
            <p:nvPr/>
          </p:nvSpPr>
          <p:spPr bwMode="auto">
            <a:xfrm>
              <a:off x="5250" y="429"/>
              <a:ext cx="69"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239" name="Freeform 224">
              <a:extLst>
                <a:ext uri="{FF2B5EF4-FFF2-40B4-BE49-F238E27FC236}">
                  <a16:creationId xmlns:a16="http://schemas.microsoft.com/office/drawing/2014/main" id="{986F1885-6EA7-46FD-AD6C-455FC6749D1F}"/>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240" name="Freeform 225">
              <a:extLst>
                <a:ext uri="{FF2B5EF4-FFF2-40B4-BE49-F238E27FC236}">
                  <a16:creationId xmlns:a16="http://schemas.microsoft.com/office/drawing/2014/main" id="{0CD02C53-3C2D-48FD-8C62-7532F54494F7}"/>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241" name="Oval 226">
              <a:extLst>
                <a:ext uri="{FF2B5EF4-FFF2-40B4-BE49-F238E27FC236}">
                  <a16:creationId xmlns:a16="http://schemas.microsoft.com/office/drawing/2014/main" id="{A0988092-AD66-4374-8909-7B6F35E0AEAC}"/>
                </a:ext>
              </a:extLst>
            </p:cNvPr>
            <p:cNvSpPr>
              <a:spLocks noChangeArrowheads="1"/>
            </p:cNvSpPr>
            <p:nvPr/>
          </p:nvSpPr>
          <p:spPr bwMode="auto">
            <a:xfrm>
              <a:off x="5517" y="2614"/>
              <a:ext cx="48" cy="94"/>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242" name="Freeform 227">
              <a:extLst>
                <a:ext uri="{FF2B5EF4-FFF2-40B4-BE49-F238E27FC236}">
                  <a16:creationId xmlns:a16="http://schemas.microsoft.com/office/drawing/2014/main" id="{C9C4B6A1-376A-4FE5-A231-41C999AD1DF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243" name="AutoShape 228">
              <a:extLst>
                <a:ext uri="{FF2B5EF4-FFF2-40B4-BE49-F238E27FC236}">
                  <a16:creationId xmlns:a16="http://schemas.microsoft.com/office/drawing/2014/main" id="{311ADCC5-FD5E-4D8E-8685-CBC7A61FB102}"/>
                </a:ext>
              </a:extLst>
            </p:cNvPr>
            <p:cNvSpPr>
              <a:spLocks noChangeArrowheads="1"/>
            </p:cNvSpPr>
            <p:nvPr/>
          </p:nvSpPr>
          <p:spPr bwMode="auto">
            <a:xfrm>
              <a:off x="4140" y="2678"/>
              <a:ext cx="1201" cy="147"/>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244" name="AutoShape 229">
              <a:extLst>
                <a:ext uri="{FF2B5EF4-FFF2-40B4-BE49-F238E27FC236}">
                  <a16:creationId xmlns:a16="http://schemas.microsoft.com/office/drawing/2014/main" id="{01E8B38B-6407-406D-B975-E8351C066C7E}"/>
                </a:ext>
              </a:extLst>
            </p:cNvPr>
            <p:cNvSpPr>
              <a:spLocks noChangeArrowheads="1"/>
            </p:cNvSpPr>
            <p:nvPr/>
          </p:nvSpPr>
          <p:spPr bwMode="auto">
            <a:xfrm>
              <a:off x="4204" y="2713"/>
              <a:ext cx="1073"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245" name="Oval 230">
              <a:extLst>
                <a:ext uri="{FF2B5EF4-FFF2-40B4-BE49-F238E27FC236}">
                  <a16:creationId xmlns:a16="http://schemas.microsoft.com/office/drawing/2014/main" id="{CE6E62E3-5275-442D-8779-746ACC8D221C}"/>
                </a:ext>
              </a:extLst>
            </p:cNvPr>
            <p:cNvSpPr>
              <a:spLocks noChangeArrowheads="1"/>
            </p:cNvSpPr>
            <p:nvPr/>
          </p:nvSpPr>
          <p:spPr bwMode="auto">
            <a:xfrm>
              <a:off x="4305" y="2385"/>
              <a:ext cx="160"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246" name="Oval 231">
              <a:extLst>
                <a:ext uri="{FF2B5EF4-FFF2-40B4-BE49-F238E27FC236}">
                  <a16:creationId xmlns:a16="http://schemas.microsoft.com/office/drawing/2014/main" id="{91E420E3-3801-4884-AFB6-CD4292797796}"/>
                </a:ext>
              </a:extLst>
            </p:cNvPr>
            <p:cNvSpPr>
              <a:spLocks noChangeArrowheads="1"/>
            </p:cNvSpPr>
            <p:nvPr/>
          </p:nvSpPr>
          <p:spPr bwMode="auto">
            <a:xfrm>
              <a:off x="4487" y="2385"/>
              <a:ext cx="160" cy="14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rgbClr val="0000FF"/>
                </a:solidFill>
                <a:cs typeface="Arial" panose="020B0604020202020204" pitchFamily="34" charset="0"/>
              </a:endParaRPr>
            </a:p>
          </p:txBody>
        </p:sp>
        <p:sp>
          <p:nvSpPr>
            <p:cNvPr id="247" name="Oval 232">
              <a:extLst>
                <a:ext uri="{FF2B5EF4-FFF2-40B4-BE49-F238E27FC236}">
                  <a16:creationId xmlns:a16="http://schemas.microsoft.com/office/drawing/2014/main" id="{5B44A36A-685A-491D-9473-2B648906C6D7}"/>
                </a:ext>
              </a:extLst>
            </p:cNvPr>
            <p:cNvSpPr>
              <a:spLocks noChangeArrowheads="1"/>
            </p:cNvSpPr>
            <p:nvPr/>
          </p:nvSpPr>
          <p:spPr bwMode="auto">
            <a:xfrm>
              <a:off x="4663" y="2379"/>
              <a:ext cx="155"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248" name="Rectangle 233">
              <a:extLst>
                <a:ext uri="{FF2B5EF4-FFF2-40B4-BE49-F238E27FC236}">
                  <a16:creationId xmlns:a16="http://schemas.microsoft.com/office/drawing/2014/main" id="{97830F10-9666-41E3-9D23-1976CE938ACC}"/>
                </a:ext>
              </a:extLst>
            </p:cNvPr>
            <p:cNvSpPr>
              <a:spLocks noChangeArrowheads="1"/>
            </p:cNvSpPr>
            <p:nvPr/>
          </p:nvSpPr>
          <p:spPr bwMode="auto">
            <a:xfrm>
              <a:off x="5063" y="1833"/>
              <a:ext cx="85" cy="763"/>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grpSp>
        <p:nvGrpSpPr>
          <p:cNvPr id="257" name="Group 234">
            <a:extLst>
              <a:ext uri="{FF2B5EF4-FFF2-40B4-BE49-F238E27FC236}">
                <a16:creationId xmlns:a16="http://schemas.microsoft.com/office/drawing/2014/main" id="{612E99B2-C5A5-4F7E-B2B3-70E240EC092A}"/>
              </a:ext>
            </a:extLst>
          </p:cNvPr>
          <p:cNvGrpSpPr>
            <a:grpSpLocks/>
          </p:cNvGrpSpPr>
          <p:nvPr/>
        </p:nvGrpSpPr>
        <p:grpSpPr bwMode="auto">
          <a:xfrm>
            <a:off x="3502025" y="2715988"/>
            <a:ext cx="850900" cy="615950"/>
            <a:chOff x="4420" y="878"/>
            <a:chExt cx="614" cy="458"/>
          </a:xfrm>
        </p:grpSpPr>
        <p:pic>
          <p:nvPicPr>
            <p:cNvPr id="258" name="Picture 235" descr="laptop_keyboard">
              <a:extLst>
                <a:ext uri="{FF2B5EF4-FFF2-40B4-BE49-F238E27FC236}">
                  <a16:creationId xmlns:a16="http://schemas.microsoft.com/office/drawing/2014/main" id="{768223E5-FBB4-41D2-8BC3-71694A74446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9064" flipH="1">
              <a:off x="4420" y="1108"/>
              <a:ext cx="52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9" name="Freeform 236">
              <a:extLst>
                <a:ext uri="{FF2B5EF4-FFF2-40B4-BE49-F238E27FC236}">
                  <a16:creationId xmlns:a16="http://schemas.microsoft.com/office/drawing/2014/main" id="{F6988CB8-62FC-4A1F-914C-3723CDA4298F}"/>
                </a:ext>
              </a:extLst>
            </p:cNvPr>
            <p:cNvSpPr>
              <a:spLocks/>
            </p:cNvSpPr>
            <p:nvPr/>
          </p:nvSpPr>
          <p:spPr bwMode="auto">
            <a:xfrm>
              <a:off x="4595" y="888"/>
              <a:ext cx="424" cy="297"/>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solidFill>
                  <a:srgbClr val="0000FF"/>
                </a:solidFill>
              </a:endParaRPr>
            </a:p>
          </p:txBody>
        </p:sp>
        <p:pic>
          <p:nvPicPr>
            <p:cNvPr id="260" name="Picture 237" descr="screen">
              <a:extLst>
                <a:ext uri="{FF2B5EF4-FFF2-40B4-BE49-F238E27FC236}">
                  <a16:creationId xmlns:a16="http://schemas.microsoft.com/office/drawing/2014/main" id="{BC1A5C87-2564-4FCD-8E04-E6F2EC72E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6" y="895"/>
              <a:ext cx="38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1" name="Freeform 238">
              <a:extLst>
                <a:ext uri="{FF2B5EF4-FFF2-40B4-BE49-F238E27FC236}">
                  <a16:creationId xmlns:a16="http://schemas.microsoft.com/office/drawing/2014/main" id="{F326A6DE-1BC5-4C3B-AE70-6E905005E256}"/>
                </a:ext>
              </a:extLst>
            </p:cNvPr>
            <p:cNvSpPr>
              <a:spLocks/>
            </p:cNvSpPr>
            <p:nvPr/>
          </p:nvSpPr>
          <p:spPr bwMode="auto">
            <a:xfrm>
              <a:off x="4672" y="879"/>
              <a:ext cx="359" cy="5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262" name="Freeform 239">
              <a:extLst>
                <a:ext uri="{FF2B5EF4-FFF2-40B4-BE49-F238E27FC236}">
                  <a16:creationId xmlns:a16="http://schemas.microsoft.com/office/drawing/2014/main" id="{9552FE1C-9C8F-44BF-82F1-9DEC4CAC0F30}"/>
                </a:ext>
              </a:extLst>
            </p:cNvPr>
            <p:cNvSpPr>
              <a:spLocks/>
            </p:cNvSpPr>
            <p:nvPr/>
          </p:nvSpPr>
          <p:spPr bwMode="auto">
            <a:xfrm>
              <a:off x="4591" y="878"/>
              <a:ext cx="100" cy="230"/>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263" name="Freeform 240">
              <a:extLst>
                <a:ext uri="{FF2B5EF4-FFF2-40B4-BE49-F238E27FC236}">
                  <a16:creationId xmlns:a16="http://schemas.microsoft.com/office/drawing/2014/main" id="{F7D048DC-F3A3-46E2-BB22-AE1A4293F3AA}"/>
                </a:ext>
              </a:extLst>
            </p:cNvPr>
            <p:cNvSpPr>
              <a:spLocks/>
            </p:cNvSpPr>
            <p:nvPr/>
          </p:nvSpPr>
          <p:spPr bwMode="auto">
            <a:xfrm>
              <a:off x="4921" y="920"/>
              <a:ext cx="108" cy="265"/>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264" name="Freeform 241">
              <a:extLst>
                <a:ext uri="{FF2B5EF4-FFF2-40B4-BE49-F238E27FC236}">
                  <a16:creationId xmlns:a16="http://schemas.microsoft.com/office/drawing/2014/main" id="{9277405C-ECF0-437F-84E7-12C9C5C424E9}"/>
                </a:ext>
              </a:extLst>
            </p:cNvPr>
            <p:cNvSpPr>
              <a:spLocks/>
            </p:cNvSpPr>
            <p:nvPr/>
          </p:nvSpPr>
          <p:spPr bwMode="auto">
            <a:xfrm>
              <a:off x="4590" y="1097"/>
              <a:ext cx="394" cy="89"/>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265" name="Freeform 242">
              <a:extLst>
                <a:ext uri="{FF2B5EF4-FFF2-40B4-BE49-F238E27FC236}">
                  <a16:creationId xmlns:a16="http://schemas.microsoft.com/office/drawing/2014/main" id="{B42F2882-3D9C-47B4-B7C4-4572EF2FFC05}"/>
                </a:ext>
              </a:extLst>
            </p:cNvPr>
            <p:cNvSpPr>
              <a:spLocks/>
            </p:cNvSpPr>
            <p:nvPr/>
          </p:nvSpPr>
          <p:spPr bwMode="auto">
            <a:xfrm>
              <a:off x="4933" y="922"/>
              <a:ext cx="101" cy="266"/>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266" name="Freeform 243">
              <a:extLst>
                <a:ext uri="{FF2B5EF4-FFF2-40B4-BE49-F238E27FC236}">
                  <a16:creationId xmlns:a16="http://schemas.microsoft.com/office/drawing/2014/main" id="{E02B938D-2DCF-450B-BFC8-2D8E5ACB7869}"/>
                </a:ext>
              </a:extLst>
            </p:cNvPr>
            <p:cNvSpPr>
              <a:spLocks/>
            </p:cNvSpPr>
            <p:nvPr/>
          </p:nvSpPr>
          <p:spPr bwMode="auto">
            <a:xfrm>
              <a:off x="4590" y="1109"/>
              <a:ext cx="351" cy="88"/>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grpSp>
          <p:nvGrpSpPr>
            <p:cNvPr id="267" name="Group 244">
              <a:extLst>
                <a:ext uri="{FF2B5EF4-FFF2-40B4-BE49-F238E27FC236}">
                  <a16:creationId xmlns:a16="http://schemas.microsoft.com/office/drawing/2014/main" id="{0B5DA005-30A7-4EF7-989B-F12133E1D054}"/>
                </a:ext>
              </a:extLst>
            </p:cNvPr>
            <p:cNvGrpSpPr>
              <a:grpSpLocks/>
            </p:cNvGrpSpPr>
            <p:nvPr/>
          </p:nvGrpSpPr>
          <p:grpSpPr bwMode="auto">
            <a:xfrm>
              <a:off x="4584" y="1203"/>
              <a:ext cx="119" cy="53"/>
              <a:chOff x="1740" y="2642"/>
              <a:chExt cx="752" cy="327"/>
            </a:xfrm>
          </p:grpSpPr>
          <p:sp>
            <p:nvSpPr>
              <p:cNvPr id="274" name="Freeform 245">
                <a:extLst>
                  <a:ext uri="{FF2B5EF4-FFF2-40B4-BE49-F238E27FC236}">
                    <a16:creationId xmlns:a16="http://schemas.microsoft.com/office/drawing/2014/main" id="{DE04488E-0142-4B69-B929-619667A4687C}"/>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275" name="Freeform 246">
                <a:extLst>
                  <a:ext uri="{FF2B5EF4-FFF2-40B4-BE49-F238E27FC236}">
                    <a16:creationId xmlns:a16="http://schemas.microsoft.com/office/drawing/2014/main" id="{A23E084F-85BF-4487-B414-EE36D8EC9061}"/>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276" name="Freeform 247">
                <a:extLst>
                  <a:ext uri="{FF2B5EF4-FFF2-40B4-BE49-F238E27FC236}">
                    <a16:creationId xmlns:a16="http://schemas.microsoft.com/office/drawing/2014/main" id="{F04A3F1A-C048-433B-B3D8-C26B741CF875}"/>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277" name="Freeform 248">
                <a:extLst>
                  <a:ext uri="{FF2B5EF4-FFF2-40B4-BE49-F238E27FC236}">
                    <a16:creationId xmlns:a16="http://schemas.microsoft.com/office/drawing/2014/main" id="{958B2C76-4DE4-4EAD-A87C-984E0EA02BC0}"/>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278" name="Freeform 249">
                <a:extLst>
                  <a:ext uri="{FF2B5EF4-FFF2-40B4-BE49-F238E27FC236}">
                    <a16:creationId xmlns:a16="http://schemas.microsoft.com/office/drawing/2014/main" id="{4F4D22D1-9200-4A66-BEA6-1EBE25D2CFF4}"/>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279" name="Freeform 250">
                <a:extLst>
                  <a:ext uri="{FF2B5EF4-FFF2-40B4-BE49-F238E27FC236}">
                    <a16:creationId xmlns:a16="http://schemas.microsoft.com/office/drawing/2014/main" id="{36C1B372-60C2-471B-B401-FE4A1C8B2E48}"/>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grpSp>
        <p:sp>
          <p:nvSpPr>
            <p:cNvPr id="268" name="Freeform 251">
              <a:extLst>
                <a:ext uri="{FF2B5EF4-FFF2-40B4-BE49-F238E27FC236}">
                  <a16:creationId xmlns:a16="http://schemas.microsoft.com/office/drawing/2014/main" id="{90D75366-3E4F-49C3-B06B-CAD97DB8817D}"/>
                </a:ext>
              </a:extLst>
            </p:cNvPr>
            <p:cNvSpPr>
              <a:spLocks/>
            </p:cNvSpPr>
            <p:nvPr/>
          </p:nvSpPr>
          <p:spPr bwMode="auto">
            <a:xfrm>
              <a:off x="4788" y="1211"/>
              <a:ext cx="144" cy="116"/>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269" name="Freeform 252">
              <a:extLst>
                <a:ext uri="{FF2B5EF4-FFF2-40B4-BE49-F238E27FC236}">
                  <a16:creationId xmlns:a16="http://schemas.microsoft.com/office/drawing/2014/main" id="{CEF6C80B-EBEC-4EAF-8E5F-462C70818D82}"/>
                </a:ext>
              </a:extLst>
            </p:cNvPr>
            <p:cNvSpPr>
              <a:spLocks/>
            </p:cNvSpPr>
            <p:nvPr/>
          </p:nvSpPr>
          <p:spPr bwMode="auto">
            <a:xfrm>
              <a:off x="4420" y="1220"/>
              <a:ext cx="369" cy="10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270" name="Freeform 253">
              <a:extLst>
                <a:ext uri="{FF2B5EF4-FFF2-40B4-BE49-F238E27FC236}">
                  <a16:creationId xmlns:a16="http://schemas.microsoft.com/office/drawing/2014/main" id="{067B9D6F-F0E1-4FA8-8168-5002F973F365}"/>
                </a:ext>
              </a:extLst>
            </p:cNvPr>
            <p:cNvSpPr>
              <a:spLocks/>
            </p:cNvSpPr>
            <p:nvPr/>
          </p:nvSpPr>
          <p:spPr bwMode="auto">
            <a:xfrm>
              <a:off x="4420" y="1201"/>
              <a:ext cx="4" cy="21"/>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271" name="Freeform 254">
              <a:extLst>
                <a:ext uri="{FF2B5EF4-FFF2-40B4-BE49-F238E27FC236}">
                  <a16:creationId xmlns:a16="http://schemas.microsoft.com/office/drawing/2014/main" id="{6BF7A2CE-A65E-4966-BC0B-DFD0979B1773}"/>
                </a:ext>
              </a:extLst>
            </p:cNvPr>
            <p:cNvSpPr>
              <a:spLocks/>
            </p:cNvSpPr>
            <p:nvPr/>
          </p:nvSpPr>
          <p:spPr bwMode="auto">
            <a:xfrm>
              <a:off x="4421" y="1114"/>
              <a:ext cx="171" cy="88"/>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272" name="Freeform 255">
              <a:extLst>
                <a:ext uri="{FF2B5EF4-FFF2-40B4-BE49-F238E27FC236}">
                  <a16:creationId xmlns:a16="http://schemas.microsoft.com/office/drawing/2014/main" id="{F0F904D5-E5B1-447B-9861-AB8D71ADCAF6}"/>
                </a:ext>
              </a:extLst>
            </p:cNvPr>
            <p:cNvSpPr>
              <a:spLocks/>
            </p:cNvSpPr>
            <p:nvPr/>
          </p:nvSpPr>
          <p:spPr bwMode="auto">
            <a:xfrm>
              <a:off x="4432" y="1205"/>
              <a:ext cx="350" cy="102"/>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273" name="Freeform 256">
              <a:extLst>
                <a:ext uri="{FF2B5EF4-FFF2-40B4-BE49-F238E27FC236}">
                  <a16:creationId xmlns:a16="http://schemas.microsoft.com/office/drawing/2014/main" id="{1E9BAB9D-E554-4208-935A-A87E07B56A32}"/>
                </a:ext>
              </a:extLst>
            </p:cNvPr>
            <p:cNvSpPr>
              <a:spLocks/>
            </p:cNvSpPr>
            <p:nvPr/>
          </p:nvSpPr>
          <p:spPr bwMode="auto">
            <a:xfrm flipV="1">
              <a:off x="4782" y="1198"/>
              <a:ext cx="142" cy="10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grpSp>
      <p:sp>
        <p:nvSpPr>
          <p:cNvPr id="280" name="AutoShape 34">
            <a:extLst>
              <a:ext uri="{FF2B5EF4-FFF2-40B4-BE49-F238E27FC236}">
                <a16:creationId xmlns:a16="http://schemas.microsoft.com/office/drawing/2014/main" id="{30A630E6-223D-4A89-A7DD-544145A0A90A}"/>
              </a:ext>
            </a:extLst>
          </p:cNvPr>
          <p:cNvSpPr>
            <a:spLocks noChangeArrowheads="1"/>
          </p:cNvSpPr>
          <p:nvPr/>
        </p:nvSpPr>
        <p:spPr bwMode="auto">
          <a:xfrm>
            <a:off x="2354263" y="2842989"/>
            <a:ext cx="976312" cy="4857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nvGrpSpPr>
          <p:cNvPr id="281" name="Group 45">
            <a:extLst>
              <a:ext uri="{FF2B5EF4-FFF2-40B4-BE49-F238E27FC236}">
                <a16:creationId xmlns:a16="http://schemas.microsoft.com/office/drawing/2014/main" id="{E41D49D2-3032-4AC3-A327-48CA8937231B}"/>
              </a:ext>
            </a:extLst>
          </p:cNvPr>
          <p:cNvGrpSpPr>
            <a:grpSpLocks/>
          </p:cNvGrpSpPr>
          <p:nvPr/>
        </p:nvGrpSpPr>
        <p:grpSpPr bwMode="auto">
          <a:xfrm>
            <a:off x="2719388" y="1679351"/>
            <a:ext cx="976312" cy="1460500"/>
            <a:chOff x="651" y="681"/>
            <a:chExt cx="615" cy="920"/>
          </a:xfrm>
        </p:grpSpPr>
        <p:sp>
          <p:nvSpPr>
            <p:cNvPr id="282" name="Freeform 46">
              <a:extLst>
                <a:ext uri="{FF2B5EF4-FFF2-40B4-BE49-F238E27FC236}">
                  <a16:creationId xmlns:a16="http://schemas.microsoft.com/office/drawing/2014/main" id="{F0AA60F1-535F-4D5F-AE26-A9D9B71145B5}"/>
                </a:ext>
              </a:extLst>
            </p:cNvPr>
            <p:cNvSpPr>
              <a:spLocks/>
            </p:cNvSpPr>
            <p:nvPr/>
          </p:nvSpPr>
          <p:spPr bwMode="auto">
            <a:xfrm>
              <a:off x="662" y="698"/>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T15" fmla="*/ 0 w 604"/>
                <a:gd name="T16" fmla="*/ 0 h 903"/>
                <a:gd name="T17" fmla="*/ 604 w 604"/>
                <a:gd name="T18" fmla="*/ 903 h 903"/>
              </a:gdLst>
              <a:ahLst/>
              <a:cxnLst>
                <a:cxn ang="T10">
                  <a:pos x="T0" y="T1"/>
                </a:cxn>
                <a:cxn ang="T11">
                  <a:pos x="T2" y="T3"/>
                </a:cxn>
                <a:cxn ang="T12">
                  <a:pos x="T4" y="T5"/>
                </a:cxn>
                <a:cxn ang="T13">
                  <a:pos x="T6" y="T7"/>
                </a:cxn>
                <a:cxn ang="T14">
                  <a:pos x="T8" y="T9"/>
                </a:cxn>
              </a:cxnLst>
              <a:rect l="T15" t="T16" r="T17" b="T18"/>
              <a:pathLst>
                <a:path w="604" h="903">
                  <a:moveTo>
                    <a:pt x="496" y="0"/>
                  </a:moveTo>
                  <a:lnTo>
                    <a:pt x="604" y="903"/>
                  </a:lnTo>
                  <a:lnTo>
                    <a:pt x="0" y="788"/>
                  </a:lnTo>
                  <a:lnTo>
                    <a:pt x="456" y="750"/>
                  </a:lnTo>
                  <a:lnTo>
                    <a:pt x="496" y="0"/>
                  </a:lnTo>
                  <a:close/>
                </a:path>
              </a:pathLst>
            </a:custGeom>
            <a:gradFill rotWithShape="1">
              <a:gsLst>
                <a:gs pos="0">
                  <a:schemeClr val="bg1">
                    <a:alpha val="65999"/>
                  </a:schemeClr>
                </a:gs>
                <a:gs pos="100000">
                  <a:srgbClr val="000099">
                    <a:alpha val="67000"/>
                  </a:srgbClr>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nvGrpSpPr>
            <p:cNvPr id="283" name="Group 47">
              <a:extLst>
                <a:ext uri="{FF2B5EF4-FFF2-40B4-BE49-F238E27FC236}">
                  <a16:creationId xmlns:a16="http://schemas.microsoft.com/office/drawing/2014/main" id="{739DB0A2-B6E9-41A9-A987-57D61451ACD3}"/>
                </a:ext>
              </a:extLst>
            </p:cNvPr>
            <p:cNvGrpSpPr>
              <a:grpSpLocks/>
            </p:cNvGrpSpPr>
            <p:nvPr/>
          </p:nvGrpSpPr>
          <p:grpSpPr bwMode="auto">
            <a:xfrm>
              <a:off x="651" y="681"/>
              <a:ext cx="501" cy="828"/>
              <a:chOff x="569" y="2954"/>
              <a:chExt cx="501" cy="828"/>
            </a:xfrm>
          </p:grpSpPr>
          <p:sp>
            <p:nvSpPr>
              <p:cNvPr id="284" name="Rectangle 48">
                <a:extLst>
                  <a:ext uri="{FF2B5EF4-FFF2-40B4-BE49-F238E27FC236}">
                    <a16:creationId xmlns:a16="http://schemas.microsoft.com/office/drawing/2014/main" id="{549D287C-C431-472A-82BB-445264E51F7A}"/>
                  </a:ext>
                </a:extLst>
              </p:cNvPr>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285" name="Text Box 49">
                <a:extLst>
                  <a:ext uri="{FF2B5EF4-FFF2-40B4-BE49-F238E27FC236}">
                    <a16:creationId xmlns:a16="http://schemas.microsoft.com/office/drawing/2014/main" id="{FE83CC0F-9F3E-4D73-9321-A84753D6CEF9}"/>
                  </a:ext>
                </a:extLst>
              </p:cNvPr>
              <p:cNvSpPr txBox="1">
                <a:spLocks noChangeArrowheads="1"/>
              </p:cNvSpPr>
              <p:nvPr/>
            </p:nvSpPr>
            <p:spPr bwMode="auto">
              <a:xfrm>
                <a:off x="593" y="2954"/>
                <a:ext cx="477"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600">
                    <a:solidFill>
                      <a:srgbClr val="0000FF"/>
                    </a:solidFill>
                  </a:rPr>
                  <a:t>DHCP</a:t>
                </a:r>
              </a:p>
              <a:p>
                <a:pPr algn="ctr"/>
                <a:r>
                  <a:rPr lang="en-US" altLang="zh-CN" sz="1600">
                    <a:solidFill>
                      <a:srgbClr val="0000FF"/>
                    </a:solidFill>
                  </a:rPr>
                  <a:t>UDP</a:t>
                </a:r>
              </a:p>
              <a:p>
                <a:pPr algn="ctr"/>
                <a:r>
                  <a:rPr lang="en-US" altLang="zh-CN" sz="1600">
                    <a:solidFill>
                      <a:srgbClr val="0000FF"/>
                    </a:solidFill>
                  </a:rPr>
                  <a:t>IP</a:t>
                </a:r>
              </a:p>
              <a:p>
                <a:pPr algn="ctr"/>
                <a:r>
                  <a:rPr lang="en-US" altLang="zh-CN" sz="1600">
                    <a:solidFill>
                      <a:srgbClr val="0000FF"/>
                    </a:solidFill>
                  </a:rPr>
                  <a:t>Eth</a:t>
                </a:r>
              </a:p>
              <a:p>
                <a:pPr algn="ctr"/>
                <a:r>
                  <a:rPr lang="en-US" altLang="zh-CN" sz="1600">
                    <a:solidFill>
                      <a:srgbClr val="0000FF"/>
                    </a:solidFill>
                  </a:rPr>
                  <a:t>Phy</a:t>
                </a:r>
              </a:p>
            </p:txBody>
          </p:sp>
          <p:sp>
            <p:nvSpPr>
              <p:cNvPr id="286" name="Line 50">
                <a:extLst>
                  <a:ext uri="{FF2B5EF4-FFF2-40B4-BE49-F238E27FC236}">
                    <a16:creationId xmlns:a16="http://schemas.microsoft.com/office/drawing/2014/main" id="{BB963AAD-B11A-4C36-90D2-B820D2F74EA6}"/>
                  </a:ext>
                </a:extLst>
              </p:cNvPr>
              <p:cNvSpPr>
                <a:spLocks noChangeShapeType="1"/>
              </p:cNvSpPr>
              <p:nvPr/>
            </p:nvSpPr>
            <p:spPr bwMode="auto">
              <a:xfrm>
                <a:off x="578" y="3130"/>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287" name="Line 51">
                <a:extLst>
                  <a:ext uri="{FF2B5EF4-FFF2-40B4-BE49-F238E27FC236}">
                    <a16:creationId xmlns:a16="http://schemas.microsoft.com/office/drawing/2014/main" id="{5141FF5A-84C2-4612-A10C-E5DE1615619F}"/>
                  </a:ext>
                </a:extLst>
              </p:cNvPr>
              <p:cNvSpPr>
                <a:spLocks noChangeShapeType="1"/>
              </p:cNvSpPr>
              <p:nvPr/>
            </p:nvSpPr>
            <p:spPr bwMode="auto">
              <a:xfrm>
                <a:off x="575" y="3289"/>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288" name="Line 52">
                <a:extLst>
                  <a:ext uri="{FF2B5EF4-FFF2-40B4-BE49-F238E27FC236}">
                    <a16:creationId xmlns:a16="http://schemas.microsoft.com/office/drawing/2014/main" id="{1BCAF8D2-B9D9-492B-AD6A-CBCAAE67145E}"/>
                  </a:ext>
                </a:extLst>
              </p:cNvPr>
              <p:cNvSpPr>
                <a:spLocks noChangeShapeType="1"/>
              </p:cNvSpPr>
              <p:nvPr/>
            </p:nvSpPr>
            <p:spPr bwMode="auto">
              <a:xfrm>
                <a:off x="572" y="3448"/>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289" name="Line 53">
                <a:extLst>
                  <a:ext uri="{FF2B5EF4-FFF2-40B4-BE49-F238E27FC236}">
                    <a16:creationId xmlns:a16="http://schemas.microsoft.com/office/drawing/2014/main" id="{306BD585-3BAF-456F-A372-73D3F4552EF7}"/>
                  </a:ext>
                </a:extLst>
              </p:cNvPr>
              <p:cNvSpPr>
                <a:spLocks noChangeShapeType="1"/>
              </p:cNvSpPr>
              <p:nvPr/>
            </p:nvSpPr>
            <p:spPr bwMode="auto">
              <a:xfrm>
                <a:off x="569" y="3607"/>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grpSp>
        <p:nvGrpSpPr>
          <p:cNvPr id="290" name="Group 54">
            <a:extLst>
              <a:ext uri="{FF2B5EF4-FFF2-40B4-BE49-F238E27FC236}">
                <a16:creationId xmlns:a16="http://schemas.microsoft.com/office/drawing/2014/main" id="{E4ABB05B-4866-4D5F-9A77-EDC2B6C86AE3}"/>
              </a:ext>
            </a:extLst>
          </p:cNvPr>
          <p:cNvGrpSpPr>
            <a:grpSpLocks/>
          </p:cNvGrpSpPr>
          <p:nvPr/>
        </p:nvGrpSpPr>
        <p:grpSpPr bwMode="auto">
          <a:xfrm>
            <a:off x="2044701" y="1738089"/>
            <a:ext cx="544513" cy="244475"/>
            <a:chOff x="844" y="3337"/>
            <a:chExt cx="343" cy="154"/>
          </a:xfrm>
        </p:grpSpPr>
        <p:sp>
          <p:nvSpPr>
            <p:cNvPr id="291" name="Rectangle 55">
              <a:extLst>
                <a:ext uri="{FF2B5EF4-FFF2-40B4-BE49-F238E27FC236}">
                  <a16:creationId xmlns:a16="http://schemas.microsoft.com/office/drawing/2014/main" id="{759EE707-24DE-4AFA-A467-DCD2E3A46DB0}"/>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292" name="Text Box 56">
              <a:extLst>
                <a:ext uri="{FF2B5EF4-FFF2-40B4-BE49-F238E27FC236}">
                  <a16:creationId xmlns:a16="http://schemas.microsoft.com/office/drawing/2014/main" id="{BB5310A4-B5CC-4432-AF4E-E3E80B27BF65}"/>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000">
                  <a:solidFill>
                    <a:schemeClr val="bg1"/>
                  </a:solidFill>
                </a:rPr>
                <a:t>DHCP</a:t>
              </a:r>
            </a:p>
          </p:txBody>
        </p:sp>
      </p:grpSp>
      <p:grpSp>
        <p:nvGrpSpPr>
          <p:cNvPr id="293" name="Group 57">
            <a:extLst>
              <a:ext uri="{FF2B5EF4-FFF2-40B4-BE49-F238E27FC236}">
                <a16:creationId xmlns:a16="http://schemas.microsoft.com/office/drawing/2014/main" id="{15753667-B055-4EC9-AEEE-E25F054A26B4}"/>
              </a:ext>
            </a:extLst>
          </p:cNvPr>
          <p:cNvGrpSpPr>
            <a:grpSpLocks/>
          </p:cNvGrpSpPr>
          <p:nvPr/>
        </p:nvGrpSpPr>
        <p:grpSpPr bwMode="auto">
          <a:xfrm>
            <a:off x="1590675" y="1757139"/>
            <a:ext cx="1081088" cy="1166813"/>
            <a:chOff x="42" y="744"/>
            <a:chExt cx="681" cy="735"/>
          </a:xfrm>
        </p:grpSpPr>
        <p:grpSp>
          <p:nvGrpSpPr>
            <p:cNvPr id="294" name="Group 58">
              <a:extLst>
                <a:ext uri="{FF2B5EF4-FFF2-40B4-BE49-F238E27FC236}">
                  <a16:creationId xmlns:a16="http://schemas.microsoft.com/office/drawing/2014/main" id="{F1BCDE7E-51FC-4076-A5FF-7151BF3E56C2}"/>
                </a:ext>
              </a:extLst>
            </p:cNvPr>
            <p:cNvGrpSpPr>
              <a:grpSpLocks/>
            </p:cNvGrpSpPr>
            <p:nvPr/>
          </p:nvGrpSpPr>
          <p:grpSpPr bwMode="auto">
            <a:xfrm>
              <a:off x="42" y="886"/>
              <a:ext cx="681" cy="468"/>
              <a:chOff x="42" y="886"/>
              <a:chExt cx="681" cy="468"/>
            </a:xfrm>
          </p:grpSpPr>
          <p:grpSp>
            <p:nvGrpSpPr>
              <p:cNvPr id="296" name="Group 59">
                <a:extLst>
                  <a:ext uri="{FF2B5EF4-FFF2-40B4-BE49-F238E27FC236}">
                    <a16:creationId xmlns:a16="http://schemas.microsoft.com/office/drawing/2014/main" id="{DE3DB650-71AB-49B7-B3D9-D1FDDEE0091F}"/>
                  </a:ext>
                </a:extLst>
              </p:cNvPr>
              <p:cNvGrpSpPr>
                <a:grpSpLocks/>
              </p:cNvGrpSpPr>
              <p:nvPr/>
            </p:nvGrpSpPr>
            <p:grpSpPr bwMode="auto">
              <a:xfrm>
                <a:off x="278" y="886"/>
                <a:ext cx="397" cy="154"/>
                <a:chOff x="740" y="3209"/>
                <a:chExt cx="397" cy="154"/>
              </a:xfrm>
            </p:grpSpPr>
            <p:grpSp>
              <p:nvGrpSpPr>
                <p:cNvPr id="321" name="Group 60">
                  <a:extLst>
                    <a:ext uri="{FF2B5EF4-FFF2-40B4-BE49-F238E27FC236}">
                      <a16:creationId xmlns:a16="http://schemas.microsoft.com/office/drawing/2014/main" id="{AC94FA28-1E5D-464A-85A3-580A8818391B}"/>
                    </a:ext>
                  </a:extLst>
                </p:cNvPr>
                <p:cNvGrpSpPr>
                  <a:grpSpLocks/>
                </p:cNvGrpSpPr>
                <p:nvPr/>
              </p:nvGrpSpPr>
              <p:grpSpPr bwMode="auto">
                <a:xfrm>
                  <a:off x="794" y="3209"/>
                  <a:ext cx="343" cy="154"/>
                  <a:chOff x="844" y="3337"/>
                  <a:chExt cx="343" cy="154"/>
                </a:xfrm>
              </p:grpSpPr>
              <p:sp>
                <p:nvSpPr>
                  <p:cNvPr id="324" name="Rectangle 61">
                    <a:extLst>
                      <a:ext uri="{FF2B5EF4-FFF2-40B4-BE49-F238E27FC236}">
                        <a16:creationId xmlns:a16="http://schemas.microsoft.com/office/drawing/2014/main" id="{EC199016-415B-493A-9C87-5873E34C6176}"/>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25" name="Text Box 62">
                    <a:extLst>
                      <a:ext uri="{FF2B5EF4-FFF2-40B4-BE49-F238E27FC236}">
                        <a16:creationId xmlns:a16="http://schemas.microsoft.com/office/drawing/2014/main" id="{4B2710CB-E1D2-4A75-8DD0-FDCBA842F157}"/>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000">
                        <a:solidFill>
                          <a:schemeClr val="bg1"/>
                        </a:solidFill>
                      </a:rPr>
                      <a:t>DHCP</a:t>
                    </a:r>
                  </a:p>
                </p:txBody>
              </p:sp>
            </p:grpSp>
            <p:sp>
              <p:nvSpPr>
                <p:cNvPr id="322" name="Rectangle 63">
                  <a:extLst>
                    <a:ext uri="{FF2B5EF4-FFF2-40B4-BE49-F238E27FC236}">
                      <a16:creationId xmlns:a16="http://schemas.microsoft.com/office/drawing/2014/main" id="{27657D57-CC58-4B08-972D-EF950918117D}"/>
                    </a:ext>
                  </a:extLst>
                </p:cNvPr>
                <p:cNvSpPr>
                  <a:spLocks noChangeArrowheads="1"/>
                </p:cNvSpPr>
                <p:nvPr/>
              </p:nvSpPr>
              <p:spPr bwMode="auto">
                <a:xfrm>
                  <a:off x="750" y="3244"/>
                  <a:ext cx="88" cy="82"/>
                </a:xfrm>
                <a:prstGeom prst="rect">
                  <a:avLst/>
                </a:prstGeom>
                <a:solidFill>
                  <a:srgbClr val="FFFF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23" name="Rectangle 64">
                  <a:extLst>
                    <a:ext uri="{FF2B5EF4-FFF2-40B4-BE49-F238E27FC236}">
                      <a16:creationId xmlns:a16="http://schemas.microsoft.com/office/drawing/2014/main" id="{F2473837-5E27-478C-86D7-F1F1215513C5}"/>
                    </a:ext>
                  </a:extLst>
                </p:cNvPr>
                <p:cNvSpPr>
                  <a:spLocks noChangeArrowheads="1"/>
                </p:cNvSpPr>
                <p:nvPr/>
              </p:nvSpPr>
              <p:spPr bwMode="auto">
                <a:xfrm>
                  <a:off x="740" y="3238"/>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nvGrpSpPr>
              <p:cNvPr id="297" name="Group 65">
                <a:extLst>
                  <a:ext uri="{FF2B5EF4-FFF2-40B4-BE49-F238E27FC236}">
                    <a16:creationId xmlns:a16="http://schemas.microsoft.com/office/drawing/2014/main" id="{7A50CABE-9990-4022-969E-E9D85B05270C}"/>
                  </a:ext>
                </a:extLst>
              </p:cNvPr>
              <p:cNvGrpSpPr>
                <a:grpSpLocks/>
              </p:cNvGrpSpPr>
              <p:nvPr/>
            </p:nvGrpSpPr>
            <p:grpSpPr bwMode="auto">
              <a:xfrm>
                <a:off x="278" y="1034"/>
                <a:ext cx="397" cy="154"/>
                <a:chOff x="836" y="3305"/>
                <a:chExt cx="397" cy="154"/>
              </a:xfrm>
            </p:grpSpPr>
            <p:grpSp>
              <p:nvGrpSpPr>
                <p:cNvPr id="315" name="Group 66">
                  <a:extLst>
                    <a:ext uri="{FF2B5EF4-FFF2-40B4-BE49-F238E27FC236}">
                      <a16:creationId xmlns:a16="http://schemas.microsoft.com/office/drawing/2014/main" id="{DD64EF6C-CE5C-4E26-AB8A-342CA3CA5EFB}"/>
                    </a:ext>
                  </a:extLst>
                </p:cNvPr>
                <p:cNvGrpSpPr>
                  <a:grpSpLocks/>
                </p:cNvGrpSpPr>
                <p:nvPr/>
              </p:nvGrpSpPr>
              <p:grpSpPr bwMode="auto">
                <a:xfrm>
                  <a:off x="890" y="3305"/>
                  <a:ext cx="343" cy="154"/>
                  <a:chOff x="844" y="3337"/>
                  <a:chExt cx="343" cy="154"/>
                </a:xfrm>
              </p:grpSpPr>
              <p:sp>
                <p:nvSpPr>
                  <p:cNvPr id="319" name="Rectangle 67">
                    <a:extLst>
                      <a:ext uri="{FF2B5EF4-FFF2-40B4-BE49-F238E27FC236}">
                        <a16:creationId xmlns:a16="http://schemas.microsoft.com/office/drawing/2014/main" id="{D6E84AF7-9E4C-4621-960A-2177490DED37}"/>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20" name="Text Box 68">
                    <a:extLst>
                      <a:ext uri="{FF2B5EF4-FFF2-40B4-BE49-F238E27FC236}">
                        <a16:creationId xmlns:a16="http://schemas.microsoft.com/office/drawing/2014/main" id="{3CCCEC17-D6AE-4171-A31F-CA8F3D8229C0}"/>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000">
                        <a:solidFill>
                          <a:schemeClr val="bg1"/>
                        </a:solidFill>
                      </a:rPr>
                      <a:t>DHCP</a:t>
                    </a:r>
                  </a:p>
                </p:txBody>
              </p:sp>
            </p:grpSp>
            <p:grpSp>
              <p:nvGrpSpPr>
                <p:cNvPr id="316" name="Group 69">
                  <a:extLst>
                    <a:ext uri="{FF2B5EF4-FFF2-40B4-BE49-F238E27FC236}">
                      <a16:creationId xmlns:a16="http://schemas.microsoft.com/office/drawing/2014/main" id="{933744BE-7D3B-4C0B-B7D2-73551DF0C1BF}"/>
                    </a:ext>
                  </a:extLst>
                </p:cNvPr>
                <p:cNvGrpSpPr>
                  <a:grpSpLocks/>
                </p:cNvGrpSpPr>
                <p:nvPr/>
              </p:nvGrpSpPr>
              <p:grpSpPr bwMode="auto">
                <a:xfrm>
                  <a:off x="836" y="3334"/>
                  <a:ext cx="354" cy="94"/>
                  <a:chOff x="836" y="3334"/>
                  <a:chExt cx="354" cy="94"/>
                </a:xfrm>
              </p:grpSpPr>
              <p:sp>
                <p:nvSpPr>
                  <p:cNvPr id="317" name="Rectangle 70">
                    <a:extLst>
                      <a:ext uri="{FF2B5EF4-FFF2-40B4-BE49-F238E27FC236}">
                        <a16:creationId xmlns:a16="http://schemas.microsoft.com/office/drawing/2014/main" id="{1DF178EB-C65A-447E-AC81-75D05C2AFDDA}"/>
                      </a:ext>
                    </a:extLst>
                  </p:cNvPr>
                  <p:cNvSpPr>
                    <a:spLocks noChangeArrowheads="1"/>
                  </p:cNvSpPr>
                  <p:nvPr/>
                </p:nvSpPr>
                <p:spPr bwMode="auto">
                  <a:xfrm>
                    <a:off x="846" y="3340"/>
                    <a:ext cx="88" cy="82"/>
                  </a:xfrm>
                  <a:prstGeom prst="rect">
                    <a:avLst/>
                  </a:prstGeom>
                  <a:solidFill>
                    <a:srgbClr val="FFFF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18" name="Rectangle 71">
                    <a:extLst>
                      <a:ext uri="{FF2B5EF4-FFF2-40B4-BE49-F238E27FC236}">
                        <a16:creationId xmlns:a16="http://schemas.microsoft.com/office/drawing/2014/main" id="{2A955693-4CC4-411A-9D39-4DC71DE66F36}"/>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grpSp>
            <p:nvGrpSpPr>
              <p:cNvPr id="298" name="Group 72">
                <a:extLst>
                  <a:ext uri="{FF2B5EF4-FFF2-40B4-BE49-F238E27FC236}">
                    <a16:creationId xmlns:a16="http://schemas.microsoft.com/office/drawing/2014/main" id="{86657958-3D75-4766-A923-73D96A229285}"/>
                  </a:ext>
                </a:extLst>
              </p:cNvPr>
              <p:cNvGrpSpPr>
                <a:grpSpLocks/>
              </p:cNvGrpSpPr>
              <p:nvPr/>
            </p:nvGrpSpPr>
            <p:grpSpPr bwMode="auto">
              <a:xfrm>
                <a:off x="165" y="1054"/>
                <a:ext cx="480" cy="112"/>
                <a:chOff x="627" y="3377"/>
                <a:chExt cx="480" cy="112"/>
              </a:xfrm>
            </p:grpSpPr>
            <p:sp>
              <p:nvSpPr>
                <p:cNvPr id="313" name="Rectangle 73">
                  <a:extLst>
                    <a:ext uri="{FF2B5EF4-FFF2-40B4-BE49-F238E27FC236}">
                      <a16:creationId xmlns:a16="http://schemas.microsoft.com/office/drawing/2014/main" id="{5A4B4F02-87E5-4336-8979-DFB91FDAA370}"/>
                    </a:ext>
                  </a:extLst>
                </p:cNvPr>
                <p:cNvSpPr>
                  <a:spLocks noChangeArrowheads="1"/>
                </p:cNvSpPr>
                <p:nvPr/>
              </p:nvSpPr>
              <p:spPr bwMode="auto">
                <a:xfrm>
                  <a:off x="636" y="3388"/>
                  <a:ext cx="96" cy="93"/>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14" name="Rectangle 74">
                  <a:extLst>
                    <a:ext uri="{FF2B5EF4-FFF2-40B4-BE49-F238E27FC236}">
                      <a16:creationId xmlns:a16="http://schemas.microsoft.com/office/drawing/2014/main" id="{D5666BD9-FD97-43BD-B987-01C644E1B9F0}"/>
                    </a:ext>
                  </a:extLst>
                </p:cNvPr>
                <p:cNvSpPr>
                  <a:spLocks noChangeArrowheads="1"/>
                </p:cNvSpPr>
                <p:nvPr/>
              </p:nvSpPr>
              <p:spPr bwMode="auto">
                <a:xfrm>
                  <a:off x="627" y="3377"/>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nvGrpSpPr>
              <p:cNvPr id="299" name="Group 75">
                <a:extLst>
                  <a:ext uri="{FF2B5EF4-FFF2-40B4-BE49-F238E27FC236}">
                    <a16:creationId xmlns:a16="http://schemas.microsoft.com/office/drawing/2014/main" id="{612E622C-2D5A-42E7-91F7-E3F6559A9FF5}"/>
                  </a:ext>
                </a:extLst>
              </p:cNvPr>
              <p:cNvGrpSpPr>
                <a:grpSpLocks/>
              </p:cNvGrpSpPr>
              <p:nvPr/>
            </p:nvGrpSpPr>
            <p:grpSpPr bwMode="auto">
              <a:xfrm>
                <a:off x="42" y="1200"/>
                <a:ext cx="681" cy="154"/>
                <a:chOff x="504" y="3523"/>
                <a:chExt cx="681" cy="154"/>
              </a:xfrm>
            </p:grpSpPr>
            <p:grpSp>
              <p:nvGrpSpPr>
                <p:cNvPr id="300" name="Group 76">
                  <a:extLst>
                    <a:ext uri="{FF2B5EF4-FFF2-40B4-BE49-F238E27FC236}">
                      <a16:creationId xmlns:a16="http://schemas.microsoft.com/office/drawing/2014/main" id="{24DF82CA-E39B-4B98-B076-2BD3D15E1A3C}"/>
                    </a:ext>
                  </a:extLst>
                </p:cNvPr>
                <p:cNvGrpSpPr>
                  <a:grpSpLocks/>
                </p:cNvGrpSpPr>
                <p:nvPr/>
              </p:nvGrpSpPr>
              <p:grpSpPr bwMode="auto">
                <a:xfrm>
                  <a:off x="623" y="3523"/>
                  <a:ext cx="510" cy="154"/>
                  <a:chOff x="723" y="3453"/>
                  <a:chExt cx="510" cy="154"/>
                </a:xfrm>
              </p:grpSpPr>
              <p:grpSp>
                <p:nvGrpSpPr>
                  <p:cNvPr id="304" name="Group 77">
                    <a:extLst>
                      <a:ext uri="{FF2B5EF4-FFF2-40B4-BE49-F238E27FC236}">
                        <a16:creationId xmlns:a16="http://schemas.microsoft.com/office/drawing/2014/main" id="{B73DF73D-B17F-4F6A-82B3-860E6F91D389}"/>
                      </a:ext>
                    </a:extLst>
                  </p:cNvPr>
                  <p:cNvGrpSpPr>
                    <a:grpSpLocks/>
                  </p:cNvGrpSpPr>
                  <p:nvPr/>
                </p:nvGrpSpPr>
                <p:grpSpPr bwMode="auto">
                  <a:xfrm>
                    <a:off x="836" y="3453"/>
                    <a:ext cx="397" cy="154"/>
                    <a:chOff x="836" y="3305"/>
                    <a:chExt cx="397" cy="154"/>
                  </a:xfrm>
                </p:grpSpPr>
                <p:grpSp>
                  <p:nvGrpSpPr>
                    <p:cNvPr id="307" name="Group 78">
                      <a:extLst>
                        <a:ext uri="{FF2B5EF4-FFF2-40B4-BE49-F238E27FC236}">
                          <a16:creationId xmlns:a16="http://schemas.microsoft.com/office/drawing/2014/main" id="{670C6DBE-418E-41C0-B1B9-676E72929C22}"/>
                        </a:ext>
                      </a:extLst>
                    </p:cNvPr>
                    <p:cNvGrpSpPr>
                      <a:grpSpLocks/>
                    </p:cNvGrpSpPr>
                    <p:nvPr/>
                  </p:nvGrpSpPr>
                  <p:grpSpPr bwMode="auto">
                    <a:xfrm>
                      <a:off x="890" y="3305"/>
                      <a:ext cx="343" cy="154"/>
                      <a:chOff x="844" y="3337"/>
                      <a:chExt cx="343" cy="154"/>
                    </a:xfrm>
                  </p:grpSpPr>
                  <p:sp>
                    <p:nvSpPr>
                      <p:cNvPr id="311" name="Rectangle 79">
                        <a:extLst>
                          <a:ext uri="{FF2B5EF4-FFF2-40B4-BE49-F238E27FC236}">
                            <a16:creationId xmlns:a16="http://schemas.microsoft.com/office/drawing/2014/main" id="{551EC6E1-0295-4D2F-8FE0-83726B23B2ED}"/>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12" name="Text Box 80">
                        <a:extLst>
                          <a:ext uri="{FF2B5EF4-FFF2-40B4-BE49-F238E27FC236}">
                            <a16:creationId xmlns:a16="http://schemas.microsoft.com/office/drawing/2014/main" id="{56C7A733-FCDB-4C55-A4A9-0F9B405295CF}"/>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000">
                            <a:solidFill>
                              <a:schemeClr val="bg1"/>
                            </a:solidFill>
                          </a:rPr>
                          <a:t>DHCP</a:t>
                        </a:r>
                      </a:p>
                    </p:txBody>
                  </p:sp>
                </p:grpSp>
                <p:grpSp>
                  <p:nvGrpSpPr>
                    <p:cNvPr id="308" name="Group 81">
                      <a:extLst>
                        <a:ext uri="{FF2B5EF4-FFF2-40B4-BE49-F238E27FC236}">
                          <a16:creationId xmlns:a16="http://schemas.microsoft.com/office/drawing/2014/main" id="{C15732A9-E9F9-4A70-8566-BE11E7A98E0D}"/>
                        </a:ext>
                      </a:extLst>
                    </p:cNvPr>
                    <p:cNvGrpSpPr>
                      <a:grpSpLocks/>
                    </p:cNvGrpSpPr>
                    <p:nvPr/>
                  </p:nvGrpSpPr>
                  <p:grpSpPr bwMode="auto">
                    <a:xfrm>
                      <a:off x="836" y="3334"/>
                      <a:ext cx="354" cy="94"/>
                      <a:chOff x="836" y="3334"/>
                      <a:chExt cx="354" cy="94"/>
                    </a:xfrm>
                  </p:grpSpPr>
                  <p:sp>
                    <p:nvSpPr>
                      <p:cNvPr id="309" name="Rectangle 82">
                        <a:extLst>
                          <a:ext uri="{FF2B5EF4-FFF2-40B4-BE49-F238E27FC236}">
                            <a16:creationId xmlns:a16="http://schemas.microsoft.com/office/drawing/2014/main" id="{9B2BF430-49AB-4CBC-81DB-173FEE36BD15}"/>
                          </a:ext>
                        </a:extLst>
                      </p:cNvPr>
                      <p:cNvSpPr>
                        <a:spLocks noChangeArrowheads="1"/>
                      </p:cNvSpPr>
                      <p:nvPr/>
                    </p:nvSpPr>
                    <p:spPr bwMode="auto">
                      <a:xfrm>
                        <a:off x="846" y="3340"/>
                        <a:ext cx="88" cy="82"/>
                      </a:xfrm>
                      <a:prstGeom prst="rect">
                        <a:avLst/>
                      </a:prstGeom>
                      <a:solidFill>
                        <a:srgbClr val="FFFF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10" name="Rectangle 83">
                        <a:extLst>
                          <a:ext uri="{FF2B5EF4-FFF2-40B4-BE49-F238E27FC236}">
                            <a16:creationId xmlns:a16="http://schemas.microsoft.com/office/drawing/2014/main" id="{AFBF0917-91D3-41D6-94A8-F86607668085}"/>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sp>
                <p:nvSpPr>
                  <p:cNvPr id="305" name="Rectangle 84">
                    <a:extLst>
                      <a:ext uri="{FF2B5EF4-FFF2-40B4-BE49-F238E27FC236}">
                        <a16:creationId xmlns:a16="http://schemas.microsoft.com/office/drawing/2014/main" id="{1C48CCE2-9505-4B88-842E-1484434222DD}"/>
                      </a:ext>
                    </a:extLst>
                  </p:cNvPr>
                  <p:cNvSpPr>
                    <a:spLocks noChangeArrowheads="1"/>
                  </p:cNvSpPr>
                  <p:nvPr/>
                </p:nvSpPr>
                <p:spPr bwMode="auto">
                  <a:xfrm>
                    <a:off x="732" y="3484"/>
                    <a:ext cx="96" cy="93"/>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06" name="Rectangle 85">
                    <a:extLst>
                      <a:ext uri="{FF2B5EF4-FFF2-40B4-BE49-F238E27FC236}">
                        <a16:creationId xmlns:a16="http://schemas.microsoft.com/office/drawing/2014/main" id="{12B78F7B-AE1E-4D52-A550-90C2ABD83896}"/>
                      </a:ext>
                    </a:extLst>
                  </p:cNvPr>
                  <p:cNvSpPr>
                    <a:spLocks noChangeArrowheads="1"/>
                  </p:cNvSpPr>
                  <p:nvPr/>
                </p:nvSpPr>
                <p:spPr bwMode="auto">
                  <a:xfrm>
                    <a:off x="723" y="3473"/>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sp>
              <p:nvSpPr>
                <p:cNvPr id="301" name="Rectangle 86">
                  <a:extLst>
                    <a:ext uri="{FF2B5EF4-FFF2-40B4-BE49-F238E27FC236}">
                      <a16:creationId xmlns:a16="http://schemas.microsoft.com/office/drawing/2014/main" id="{1073ABC6-FB6A-45B5-844A-57157BA10C8A}"/>
                    </a:ext>
                  </a:extLst>
                </p:cNvPr>
                <p:cNvSpPr>
                  <a:spLocks noChangeArrowheads="1"/>
                </p:cNvSpPr>
                <p:nvPr/>
              </p:nvSpPr>
              <p:spPr bwMode="auto">
                <a:xfrm>
                  <a:off x="517" y="3545"/>
                  <a:ext cx="94" cy="108"/>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dirty="0"/>
                </a:p>
              </p:txBody>
            </p:sp>
            <p:sp>
              <p:nvSpPr>
                <p:cNvPr id="302" name="Rectangle 87">
                  <a:extLst>
                    <a:ext uri="{FF2B5EF4-FFF2-40B4-BE49-F238E27FC236}">
                      <a16:creationId xmlns:a16="http://schemas.microsoft.com/office/drawing/2014/main" id="{F4010D95-628A-4BB9-B679-CFA74FEA8405}"/>
                    </a:ext>
                  </a:extLst>
                </p:cNvPr>
                <p:cNvSpPr>
                  <a:spLocks noChangeArrowheads="1"/>
                </p:cNvSpPr>
                <p:nvPr/>
              </p:nvSpPr>
              <p:spPr bwMode="auto">
                <a:xfrm>
                  <a:off x="1115" y="3544"/>
                  <a:ext cx="60" cy="108"/>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03" name="Rectangle 88">
                  <a:extLst>
                    <a:ext uri="{FF2B5EF4-FFF2-40B4-BE49-F238E27FC236}">
                      <a16:creationId xmlns:a16="http://schemas.microsoft.com/office/drawing/2014/main" id="{20C30760-E574-406D-B464-07B308BC3799}"/>
                    </a:ext>
                  </a:extLst>
                </p:cNvPr>
                <p:cNvSpPr>
                  <a:spLocks noChangeArrowheads="1"/>
                </p:cNvSpPr>
                <p:nvPr/>
              </p:nvSpPr>
              <p:spPr bwMode="auto">
                <a:xfrm>
                  <a:off x="504" y="3529"/>
                  <a:ext cx="681" cy="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sp>
          <p:nvSpPr>
            <p:cNvPr id="295" name="AutoShape 89">
              <a:extLst>
                <a:ext uri="{FF2B5EF4-FFF2-40B4-BE49-F238E27FC236}">
                  <a16:creationId xmlns:a16="http://schemas.microsoft.com/office/drawing/2014/main" id="{71C81122-4F42-4AE2-88B5-B073EA7B7E5F}"/>
                </a:ext>
              </a:extLst>
            </p:cNvPr>
            <p:cNvSpPr>
              <a:spLocks noChangeArrowheads="1"/>
            </p:cNvSpPr>
            <p:nvPr/>
          </p:nvSpPr>
          <p:spPr bwMode="auto">
            <a:xfrm>
              <a:off x="384" y="744"/>
              <a:ext cx="240" cy="735"/>
            </a:xfrm>
            <a:prstGeom prst="downArrow">
              <a:avLst>
                <a:gd name="adj1" fmla="val 54167"/>
                <a:gd name="adj2" fmla="val 49170"/>
              </a:avLst>
            </a:prstGeom>
            <a:gradFill rotWithShape="1">
              <a:gsLst>
                <a:gs pos="0">
                  <a:srgbClr val="FF0000">
                    <a:alpha val="25000"/>
                  </a:srgbClr>
                </a:gs>
                <a:gs pos="100000">
                  <a:srgbClr val="FF0000">
                    <a:alpha val="25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nvGrpSpPr>
          <p:cNvPr id="326" name="Group 90">
            <a:extLst>
              <a:ext uri="{FF2B5EF4-FFF2-40B4-BE49-F238E27FC236}">
                <a16:creationId xmlns:a16="http://schemas.microsoft.com/office/drawing/2014/main" id="{3F74B002-AAC7-4A54-BFC2-11E649B4AA12}"/>
              </a:ext>
            </a:extLst>
          </p:cNvPr>
          <p:cNvGrpSpPr>
            <a:grpSpLocks/>
          </p:cNvGrpSpPr>
          <p:nvPr/>
        </p:nvGrpSpPr>
        <p:grpSpPr bwMode="auto">
          <a:xfrm>
            <a:off x="2174875" y="2965227"/>
            <a:ext cx="1081088" cy="244475"/>
            <a:chOff x="504" y="3523"/>
            <a:chExt cx="681" cy="154"/>
          </a:xfrm>
        </p:grpSpPr>
        <p:grpSp>
          <p:nvGrpSpPr>
            <p:cNvPr id="327" name="Group 91">
              <a:extLst>
                <a:ext uri="{FF2B5EF4-FFF2-40B4-BE49-F238E27FC236}">
                  <a16:creationId xmlns:a16="http://schemas.microsoft.com/office/drawing/2014/main" id="{FC69F6D3-48C3-40B6-B5DC-5E5FC6C3D543}"/>
                </a:ext>
              </a:extLst>
            </p:cNvPr>
            <p:cNvGrpSpPr>
              <a:grpSpLocks/>
            </p:cNvGrpSpPr>
            <p:nvPr/>
          </p:nvGrpSpPr>
          <p:grpSpPr bwMode="auto">
            <a:xfrm>
              <a:off x="623" y="3523"/>
              <a:ext cx="510" cy="154"/>
              <a:chOff x="723" y="3453"/>
              <a:chExt cx="510" cy="154"/>
            </a:xfrm>
          </p:grpSpPr>
          <p:grpSp>
            <p:nvGrpSpPr>
              <p:cNvPr id="331" name="Group 92">
                <a:extLst>
                  <a:ext uri="{FF2B5EF4-FFF2-40B4-BE49-F238E27FC236}">
                    <a16:creationId xmlns:a16="http://schemas.microsoft.com/office/drawing/2014/main" id="{75195711-6395-4CE7-B4C6-078033B22763}"/>
                  </a:ext>
                </a:extLst>
              </p:cNvPr>
              <p:cNvGrpSpPr>
                <a:grpSpLocks/>
              </p:cNvGrpSpPr>
              <p:nvPr/>
            </p:nvGrpSpPr>
            <p:grpSpPr bwMode="auto">
              <a:xfrm>
                <a:off x="836" y="3453"/>
                <a:ext cx="397" cy="154"/>
                <a:chOff x="836" y="3305"/>
                <a:chExt cx="397" cy="154"/>
              </a:xfrm>
            </p:grpSpPr>
            <p:grpSp>
              <p:nvGrpSpPr>
                <p:cNvPr id="334" name="Group 93">
                  <a:extLst>
                    <a:ext uri="{FF2B5EF4-FFF2-40B4-BE49-F238E27FC236}">
                      <a16:creationId xmlns:a16="http://schemas.microsoft.com/office/drawing/2014/main" id="{D8C7A6BC-527C-4089-87D6-6EEE88F09744}"/>
                    </a:ext>
                  </a:extLst>
                </p:cNvPr>
                <p:cNvGrpSpPr>
                  <a:grpSpLocks/>
                </p:cNvGrpSpPr>
                <p:nvPr/>
              </p:nvGrpSpPr>
              <p:grpSpPr bwMode="auto">
                <a:xfrm>
                  <a:off x="890" y="3305"/>
                  <a:ext cx="343" cy="154"/>
                  <a:chOff x="844" y="3337"/>
                  <a:chExt cx="343" cy="154"/>
                </a:xfrm>
              </p:grpSpPr>
              <p:sp>
                <p:nvSpPr>
                  <p:cNvPr id="338" name="Rectangle 94">
                    <a:extLst>
                      <a:ext uri="{FF2B5EF4-FFF2-40B4-BE49-F238E27FC236}">
                        <a16:creationId xmlns:a16="http://schemas.microsoft.com/office/drawing/2014/main" id="{03AE56D2-2D4A-42C6-B837-22881D4B30E3}"/>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39" name="Text Box 95">
                    <a:extLst>
                      <a:ext uri="{FF2B5EF4-FFF2-40B4-BE49-F238E27FC236}">
                        <a16:creationId xmlns:a16="http://schemas.microsoft.com/office/drawing/2014/main" id="{FF55E284-AC90-4113-BCEF-D2AAB515EA8C}"/>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000">
                        <a:solidFill>
                          <a:schemeClr val="bg1"/>
                        </a:solidFill>
                      </a:rPr>
                      <a:t>DHCP</a:t>
                    </a:r>
                  </a:p>
                </p:txBody>
              </p:sp>
            </p:grpSp>
            <p:grpSp>
              <p:nvGrpSpPr>
                <p:cNvPr id="335" name="Group 96">
                  <a:extLst>
                    <a:ext uri="{FF2B5EF4-FFF2-40B4-BE49-F238E27FC236}">
                      <a16:creationId xmlns:a16="http://schemas.microsoft.com/office/drawing/2014/main" id="{532EF224-F0D8-4DCF-9B4A-8C22E5B9F053}"/>
                    </a:ext>
                  </a:extLst>
                </p:cNvPr>
                <p:cNvGrpSpPr>
                  <a:grpSpLocks/>
                </p:cNvGrpSpPr>
                <p:nvPr/>
              </p:nvGrpSpPr>
              <p:grpSpPr bwMode="auto">
                <a:xfrm>
                  <a:off x="836" y="3334"/>
                  <a:ext cx="354" cy="94"/>
                  <a:chOff x="836" y="3334"/>
                  <a:chExt cx="354" cy="94"/>
                </a:xfrm>
              </p:grpSpPr>
              <p:sp>
                <p:nvSpPr>
                  <p:cNvPr id="336" name="Rectangle 97">
                    <a:extLst>
                      <a:ext uri="{FF2B5EF4-FFF2-40B4-BE49-F238E27FC236}">
                        <a16:creationId xmlns:a16="http://schemas.microsoft.com/office/drawing/2014/main" id="{AA62A447-43FF-4A58-8A64-CD88485361B5}"/>
                      </a:ext>
                    </a:extLst>
                  </p:cNvPr>
                  <p:cNvSpPr>
                    <a:spLocks noChangeArrowheads="1"/>
                  </p:cNvSpPr>
                  <p:nvPr/>
                </p:nvSpPr>
                <p:spPr bwMode="auto">
                  <a:xfrm>
                    <a:off x="846" y="3340"/>
                    <a:ext cx="88" cy="82"/>
                  </a:xfrm>
                  <a:prstGeom prst="rect">
                    <a:avLst/>
                  </a:prstGeom>
                  <a:solidFill>
                    <a:srgbClr val="FFFF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37" name="Rectangle 98">
                    <a:extLst>
                      <a:ext uri="{FF2B5EF4-FFF2-40B4-BE49-F238E27FC236}">
                        <a16:creationId xmlns:a16="http://schemas.microsoft.com/office/drawing/2014/main" id="{E9F64212-47CD-41DB-A258-F50DE63B0514}"/>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sp>
            <p:nvSpPr>
              <p:cNvPr id="332" name="Rectangle 99">
                <a:extLst>
                  <a:ext uri="{FF2B5EF4-FFF2-40B4-BE49-F238E27FC236}">
                    <a16:creationId xmlns:a16="http://schemas.microsoft.com/office/drawing/2014/main" id="{C6D999E7-1A49-42C0-90F4-AF072E402E4F}"/>
                  </a:ext>
                </a:extLst>
              </p:cNvPr>
              <p:cNvSpPr>
                <a:spLocks noChangeArrowheads="1"/>
              </p:cNvSpPr>
              <p:nvPr/>
            </p:nvSpPr>
            <p:spPr bwMode="auto">
              <a:xfrm>
                <a:off x="732" y="3484"/>
                <a:ext cx="96" cy="93"/>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33" name="Rectangle 100">
                <a:extLst>
                  <a:ext uri="{FF2B5EF4-FFF2-40B4-BE49-F238E27FC236}">
                    <a16:creationId xmlns:a16="http://schemas.microsoft.com/office/drawing/2014/main" id="{DE5C3002-A1F0-47E6-8847-C587EC393386}"/>
                  </a:ext>
                </a:extLst>
              </p:cNvPr>
              <p:cNvSpPr>
                <a:spLocks noChangeArrowheads="1"/>
              </p:cNvSpPr>
              <p:nvPr/>
            </p:nvSpPr>
            <p:spPr bwMode="auto">
              <a:xfrm>
                <a:off x="723" y="3473"/>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sp>
          <p:nvSpPr>
            <p:cNvPr id="328" name="Rectangle 101">
              <a:extLst>
                <a:ext uri="{FF2B5EF4-FFF2-40B4-BE49-F238E27FC236}">
                  <a16:creationId xmlns:a16="http://schemas.microsoft.com/office/drawing/2014/main" id="{005CF214-69C0-4EE9-B763-5895FCC010B7}"/>
                </a:ext>
              </a:extLst>
            </p:cNvPr>
            <p:cNvSpPr>
              <a:spLocks noChangeArrowheads="1"/>
            </p:cNvSpPr>
            <p:nvPr/>
          </p:nvSpPr>
          <p:spPr bwMode="auto">
            <a:xfrm>
              <a:off x="517" y="3545"/>
              <a:ext cx="94" cy="108"/>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29" name="Rectangle 102">
              <a:extLst>
                <a:ext uri="{FF2B5EF4-FFF2-40B4-BE49-F238E27FC236}">
                  <a16:creationId xmlns:a16="http://schemas.microsoft.com/office/drawing/2014/main" id="{9D0AE577-718A-44CC-A959-6298237A5E69}"/>
                </a:ext>
              </a:extLst>
            </p:cNvPr>
            <p:cNvSpPr>
              <a:spLocks noChangeArrowheads="1"/>
            </p:cNvSpPr>
            <p:nvPr/>
          </p:nvSpPr>
          <p:spPr bwMode="auto">
            <a:xfrm>
              <a:off x="1115" y="3544"/>
              <a:ext cx="60" cy="108"/>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30" name="Rectangle 103">
              <a:extLst>
                <a:ext uri="{FF2B5EF4-FFF2-40B4-BE49-F238E27FC236}">
                  <a16:creationId xmlns:a16="http://schemas.microsoft.com/office/drawing/2014/main" id="{00DE9212-CCDB-4BC6-A793-650331DD66D9}"/>
                </a:ext>
              </a:extLst>
            </p:cNvPr>
            <p:cNvSpPr>
              <a:spLocks noChangeArrowheads="1"/>
            </p:cNvSpPr>
            <p:nvPr/>
          </p:nvSpPr>
          <p:spPr bwMode="auto">
            <a:xfrm>
              <a:off x="504" y="3529"/>
              <a:ext cx="681" cy="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nvGrpSpPr>
          <p:cNvPr id="340" name="Group 104">
            <a:extLst>
              <a:ext uri="{FF2B5EF4-FFF2-40B4-BE49-F238E27FC236}">
                <a16:creationId xmlns:a16="http://schemas.microsoft.com/office/drawing/2014/main" id="{D0BE5E48-CAF4-4FFE-B2C0-9220F6072299}"/>
              </a:ext>
            </a:extLst>
          </p:cNvPr>
          <p:cNvGrpSpPr>
            <a:grpSpLocks/>
          </p:cNvGrpSpPr>
          <p:nvPr/>
        </p:nvGrpSpPr>
        <p:grpSpPr bwMode="auto">
          <a:xfrm>
            <a:off x="3001964" y="3657376"/>
            <a:ext cx="1316037" cy="1314450"/>
            <a:chOff x="931" y="1941"/>
            <a:chExt cx="829" cy="828"/>
          </a:xfrm>
        </p:grpSpPr>
        <p:sp>
          <p:nvSpPr>
            <p:cNvPr id="341" name="Freeform 105">
              <a:extLst>
                <a:ext uri="{FF2B5EF4-FFF2-40B4-BE49-F238E27FC236}">
                  <a16:creationId xmlns:a16="http://schemas.microsoft.com/office/drawing/2014/main" id="{68A6AD7B-0CD6-40D6-BE4A-C2F1BE28984C}"/>
                </a:ext>
              </a:extLst>
            </p:cNvPr>
            <p:cNvSpPr>
              <a:spLocks/>
            </p:cNvSpPr>
            <p:nvPr/>
          </p:nvSpPr>
          <p:spPr bwMode="auto">
            <a:xfrm>
              <a:off x="1424" y="1965"/>
              <a:ext cx="336" cy="801"/>
            </a:xfrm>
            <a:custGeom>
              <a:avLst/>
              <a:gdLst>
                <a:gd name="T0" fmla="*/ 1 w 551"/>
                <a:gd name="T1" fmla="*/ 0 h 801"/>
                <a:gd name="T2" fmla="*/ 1 w 551"/>
                <a:gd name="T3" fmla="*/ 402 h 801"/>
                <a:gd name="T4" fmla="*/ 1 w 551"/>
                <a:gd name="T5" fmla="*/ 801 h 801"/>
                <a:gd name="T6" fmla="*/ 1 w 551"/>
                <a:gd name="T7" fmla="*/ 535 h 801"/>
                <a:gd name="T8" fmla="*/ 0 w 551"/>
                <a:gd name="T9" fmla="*/ 371 h 801"/>
                <a:gd name="T10" fmla="*/ 1 w 551"/>
                <a:gd name="T11" fmla="*/ 0 h 801"/>
                <a:gd name="T12" fmla="*/ 0 60000 65536"/>
                <a:gd name="T13" fmla="*/ 0 60000 65536"/>
                <a:gd name="T14" fmla="*/ 0 60000 65536"/>
                <a:gd name="T15" fmla="*/ 0 60000 65536"/>
                <a:gd name="T16" fmla="*/ 0 60000 65536"/>
                <a:gd name="T17" fmla="*/ 0 60000 65536"/>
                <a:gd name="T18" fmla="*/ 0 w 551"/>
                <a:gd name="T19" fmla="*/ 0 h 801"/>
                <a:gd name="T20" fmla="*/ 551 w 551"/>
                <a:gd name="T21" fmla="*/ 801 h 801"/>
              </a:gdLst>
              <a:ahLst/>
              <a:cxnLst>
                <a:cxn ang="T12">
                  <a:pos x="T0" y="T1"/>
                </a:cxn>
                <a:cxn ang="T13">
                  <a:pos x="T2" y="T3"/>
                </a:cxn>
                <a:cxn ang="T14">
                  <a:pos x="T4" y="T5"/>
                </a:cxn>
                <a:cxn ang="T15">
                  <a:pos x="T6" y="T7"/>
                </a:cxn>
                <a:cxn ang="T16">
                  <a:pos x="T8" y="T9"/>
                </a:cxn>
                <a:cxn ang="T17">
                  <a:pos x="T10" y="T11"/>
                </a:cxn>
              </a:cxnLst>
              <a:rect l="T18" t="T19" r="T20" b="T21"/>
              <a:pathLst>
                <a:path w="551" h="801">
                  <a:moveTo>
                    <a:pt x="14" y="0"/>
                  </a:moveTo>
                  <a:lnTo>
                    <a:pt x="551" y="402"/>
                  </a:lnTo>
                  <a:lnTo>
                    <a:pt x="6" y="801"/>
                  </a:lnTo>
                  <a:lnTo>
                    <a:pt x="13" y="535"/>
                  </a:lnTo>
                  <a:lnTo>
                    <a:pt x="0" y="371"/>
                  </a:lnTo>
                  <a:lnTo>
                    <a:pt x="14" y="0"/>
                  </a:lnTo>
                  <a:close/>
                </a:path>
              </a:pathLst>
            </a:custGeom>
            <a:gradFill rotWithShape="1">
              <a:gsLst>
                <a:gs pos="0">
                  <a:schemeClr val="bg1">
                    <a:alpha val="64998"/>
                  </a:schemeClr>
                </a:gs>
                <a:gs pos="100000">
                  <a:srgbClr val="000099">
                    <a:alpha val="64998"/>
                  </a:srgbClr>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nvGrpSpPr>
            <p:cNvPr id="342" name="Group 106">
              <a:extLst>
                <a:ext uri="{FF2B5EF4-FFF2-40B4-BE49-F238E27FC236}">
                  <a16:creationId xmlns:a16="http://schemas.microsoft.com/office/drawing/2014/main" id="{E031C3A4-9620-40B0-97D0-E140BA1C0BDA}"/>
                </a:ext>
              </a:extLst>
            </p:cNvPr>
            <p:cNvGrpSpPr>
              <a:grpSpLocks/>
            </p:cNvGrpSpPr>
            <p:nvPr/>
          </p:nvGrpSpPr>
          <p:grpSpPr bwMode="auto">
            <a:xfrm>
              <a:off x="931" y="1941"/>
              <a:ext cx="501" cy="828"/>
              <a:chOff x="569" y="2954"/>
              <a:chExt cx="501" cy="828"/>
            </a:xfrm>
          </p:grpSpPr>
          <p:sp>
            <p:nvSpPr>
              <p:cNvPr id="343" name="Rectangle 107">
                <a:extLst>
                  <a:ext uri="{FF2B5EF4-FFF2-40B4-BE49-F238E27FC236}">
                    <a16:creationId xmlns:a16="http://schemas.microsoft.com/office/drawing/2014/main" id="{28D2C126-3324-4E5B-871F-FC283784E017}"/>
                  </a:ext>
                </a:extLst>
              </p:cNvPr>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344" name="Text Box 108">
                <a:extLst>
                  <a:ext uri="{FF2B5EF4-FFF2-40B4-BE49-F238E27FC236}">
                    <a16:creationId xmlns:a16="http://schemas.microsoft.com/office/drawing/2014/main" id="{47E829B0-E215-412D-9CF2-DF147C9FCF42}"/>
                  </a:ext>
                </a:extLst>
              </p:cNvPr>
              <p:cNvSpPr txBox="1">
                <a:spLocks noChangeArrowheads="1"/>
              </p:cNvSpPr>
              <p:nvPr/>
            </p:nvSpPr>
            <p:spPr bwMode="auto">
              <a:xfrm>
                <a:off x="593" y="2954"/>
                <a:ext cx="477"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600">
                    <a:solidFill>
                      <a:srgbClr val="0000FF"/>
                    </a:solidFill>
                  </a:rPr>
                  <a:t>DHCP</a:t>
                </a:r>
              </a:p>
              <a:p>
                <a:pPr algn="ctr"/>
                <a:r>
                  <a:rPr lang="en-US" altLang="zh-CN" sz="1600">
                    <a:solidFill>
                      <a:srgbClr val="0000FF"/>
                    </a:solidFill>
                  </a:rPr>
                  <a:t>UDP</a:t>
                </a:r>
              </a:p>
              <a:p>
                <a:pPr algn="ctr"/>
                <a:r>
                  <a:rPr lang="en-US" altLang="zh-CN" sz="1600">
                    <a:solidFill>
                      <a:srgbClr val="0000FF"/>
                    </a:solidFill>
                  </a:rPr>
                  <a:t>IP</a:t>
                </a:r>
              </a:p>
              <a:p>
                <a:pPr algn="ctr"/>
                <a:r>
                  <a:rPr lang="en-US" altLang="zh-CN" sz="1600">
                    <a:solidFill>
                      <a:srgbClr val="0000FF"/>
                    </a:solidFill>
                  </a:rPr>
                  <a:t>Eth</a:t>
                </a:r>
              </a:p>
              <a:p>
                <a:pPr algn="ctr"/>
                <a:r>
                  <a:rPr lang="en-US" altLang="zh-CN" sz="1600">
                    <a:solidFill>
                      <a:srgbClr val="0000FF"/>
                    </a:solidFill>
                  </a:rPr>
                  <a:t>Phy</a:t>
                </a:r>
              </a:p>
            </p:txBody>
          </p:sp>
          <p:sp>
            <p:nvSpPr>
              <p:cNvPr id="345" name="Line 109">
                <a:extLst>
                  <a:ext uri="{FF2B5EF4-FFF2-40B4-BE49-F238E27FC236}">
                    <a16:creationId xmlns:a16="http://schemas.microsoft.com/office/drawing/2014/main" id="{86ACA47D-0AA9-4242-876E-7001EF8D40B3}"/>
                  </a:ext>
                </a:extLst>
              </p:cNvPr>
              <p:cNvSpPr>
                <a:spLocks noChangeShapeType="1"/>
              </p:cNvSpPr>
              <p:nvPr/>
            </p:nvSpPr>
            <p:spPr bwMode="auto">
              <a:xfrm>
                <a:off x="578" y="3130"/>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346" name="Line 110">
                <a:extLst>
                  <a:ext uri="{FF2B5EF4-FFF2-40B4-BE49-F238E27FC236}">
                    <a16:creationId xmlns:a16="http://schemas.microsoft.com/office/drawing/2014/main" id="{2EE0C75D-5456-4834-897F-03DC1C756C97}"/>
                  </a:ext>
                </a:extLst>
              </p:cNvPr>
              <p:cNvSpPr>
                <a:spLocks noChangeShapeType="1"/>
              </p:cNvSpPr>
              <p:nvPr/>
            </p:nvSpPr>
            <p:spPr bwMode="auto">
              <a:xfrm>
                <a:off x="575" y="3289"/>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347" name="Line 111">
                <a:extLst>
                  <a:ext uri="{FF2B5EF4-FFF2-40B4-BE49-F238E27FC236}">
                    <a16:creationId xmlns:a16="http://schemas.microsoft.com/office/drawing/2014/main" id="{64359D77-7D3E-49B0-BE52-8083035AFC3F}"/>
                  </a:ext>
                </a:extLst>
              </p:cNvPr>
              <p:cNvSpPr>
                <a:spLocks noChangeShapeType="1"/>
              </p:cNvSpPr>
              <p:nvPr/>
            </p:nvSpPr>
            <p:spPr bwMode="auto">
              <a:xfrm>
                <a:off x="572" y="3448"/>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348" name="Line 112">
                <a:extLst>
                  <a:ext uri="{FF2B5EF4-FFF2-40B4-BE49-F238E27FC236}">
                    <a16:creationId xmlns:a16="http://schemas.microsoft.com/office/drawing/2014/main" id="{7916B5A2-AE81-4C65-A38E-844F15F7AD73}"/>
                  </a:ext>
                </a:extLst>
              </p:cNvPr>
              <p:cNvSpPr>
                <a:spLocks noChangeShapeType="1"/>
              </p:cNvSpPr>
              <p:nvPr/>
            </p:nvSpPr>
            <p:spPr bwMode="auto">
              <a:xfrm>
                <a:off x="569" y="3607"/>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grpSp>
        <p:nvGrpSpPr>
          <p:cNvPr id="349" name="Group 113">
            <a:extLst>
              <a:ext uri="{FF2B5EF4-FFF2-40B4-BE49-F238E27FC236}">
                <a16:creationId xmlns:a16="http://schemas.microsoft.com/office/drawing/2014/main" id="{AE34B6BA-C39C-4010-A608-BE4526EEAE88}"/>
              </a:ext>
            </a:extLst>
          </p:cNvPr>
          <p:cNvGrpSpPr>
            <a:grpSpLocks/>
          </p:cNvGrpSpPr>
          <p:nvPr/>
        </p:nvGrpSpPr>
        <p:grpSpPr bwMode="auto">
          <a:xfrm>
            <a:off x="1863725" y="3557364"/>
            <a:ext cx="1081088" cy="1217613"/>
            <a:chOff x="1404" y="3105"/>
            <a:chExt cx="681" cy="767"/>
          </a:xfrm>
        </p:grpSpPr>
        <p:grpSp>
          <p:nvGrpSpPr>
            <p:cNvPr id="350" name="Group 114">
              <a:extLst>
                <a:ext uri="{FF2B5EF4-FFF2-40B4-BE49-F238E27FC236}">
                  <a16:creationId xmlns:a16="http://schemas.microsoft.com/office/drawing/2014/main" id="{2C0B6640-69BE-408A-8CC5-1281EA3E24E1}"/>
                </a:ext>
              </a:extLst>
            </p:cNvPr>
            <p:cNvGrpSpPr>
              <a:grpSpLocks/>
            </p:cNvGrpSpPr>
            <p:nvPr/>
          </p:nvGrpSpPr>
          <p:grpSpPr bwMode="auto">
            <a:xfrm>
              <a:off x="1404" y="3355"/>
              <a:ext cx="681" cy="468"/>
              <a:chOff x="42" y="886"/>
              <a:chExt cx="681" cy="468"/>
            </a:xfrm>
          </p:grpSpPr>
          <p:grpSp>
            <p:nvGrpSpPr>
              <p:cNvPr id="355" name="Group 115">
                <a:extLst>
                  <a:ext uri="{FF2B5EF4-FFF2-40B4-BE49-F238E27FC236}">
                    <a16:creationId xmlns:a16="http://schemas.microsoft.com/office/drawing/2014/main" id="{65EC4761-9132-47D0-88AD-0611746D48AE}"/>
                  </a:ext>
                </a:extLst>
              </p:cNvPr>
              <p:cNvGrpSpPr>
                <a:grpSpLocks/>
              </p:cNvGrpSpPr>
              <p:nvPr/>
            </p:nvGrpSpPr>
            <p:grpSpPr bwMode="auto">
              <a:xfrm>
                <a:off x="278" y="886"/>
                <a:ext cx="397" cy="154"/>
                <a:chOff x="740" y="3209"/>
                <a:chExt cx="397" cy="154"/>
              </a:xfrm>
            </p:grpSpPr>
            <p:grpSp>
              <p:nvGrpSpPr>
                <p:cNvPr id="380" name="Group 116">
                  <a:extLst>
                    <a:ext uri="{FF2B5EF4-FFF2-40B4-BE49-F238E27FC236}">
                      <a16:creationId xmlns:a16="http://schemas.microsoft.com/office/drawing/2014/main" id="{C5CC86A3-9BC5-4D97-AA6A-4F3A7A94DAAA}"/>
                    </a:ext>
                  </a:extLst>
                </p:cNvPr>
                <p:cNvGrpSpPr>
                  <a:grpSpLocks/>
                </p:cNvGrpSpPr>
                <p:nvPr/>
              </p:nvGrpSpPr>
              <p:grpSpPr bwMode="auto">
                <a:xfrm>
                  <a:off x="794" y="3209"/>
                  <a:ext cx="343" cy="154"/>
                  <a:chOff x="844" y="3337"/>
                  <a:chExt cx="343" cy="154"/>
                </a:xfrm>
              </p:grpSpPr>
              <p:sp>
                <p:nvSpPr>
                  <p:cNvPr id="383" name="Rectangle 117">
                    <a:extLst>
                      <a:ext uri="{FF2B5EF4-FFF2-40B4-BE49-F238E27FC236}">
                        <a16:creationId xmlns:a16="http://schemas.microsoft.com/office/drawing/2014/main" id="{549A981A-8062-436B-A75A-F949729C9427}"/>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84" name="Text Box 118">
                    <a:extLst>
                      <a:ext uri="{FF2B5EF4-FFF2-40B4-BE49-F238E27FC236}">
                        <a16:creationId xmlns:a16="http://schemas.microsoft.com/office/drawing/2014/main" id="{B3E4F723-C38C-4C3C-A166-052CCE8AEDE9}"/>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000">
                        <a:solidFill>
                          <a:schemeClr val="bg1"/>
                        </a:solidFill>
                      </a:rPr>
                      <a:t>DHCP</a:t>
                    </a:r>
                  </a:p>
                </p:txBody>
              </p:sp>
            </p:grpSp>
            <p:sp>
              <p:nvSpPr>
                <p:cNvPr id="381" name="Rectangle 119">
                  <a:extLst>
                    <a:ext uri="{FF2B5EF4-FFF2-40B4-BE49-F238E27FC236}">
                      <a16:creationId xmlns:a16="http://schemas.microsoft.com/office/drawing/2014/main" id="{ADBD14C6-3A08-4C48-81A9-76401809BC77}"/>
                    </a:ext>
                  </a:extLst>
                </p:cNvPr>
                <p:cNvSpPr>
                  <a:spLocks noChangeArrowheads="1"/>
                </p:cNvSpPr>
                <p:nvPr/>
              </p:nvSpPr>
              <p:spPr bwMode="auto">
                <a:xfrm>
                  <a:off x="750" y="3244"/>
                  <a:ext cx="88" cy="82"/>
                </a:xfrm>
                <a:prstGeom prst="rect">
                  <a:avLst/>
                </a:prstGeom>
                <a:solidFill>
                  <a:srgbClr val="FFFF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82" name="Rectangle 120">
                  <a:extLst>
                    <a:ext uri="{FF2B5EF4-FFF2-40B4-BE49-F238E27FC236}">
                      <a16:creationId xmlns:a16="http://schemas.microsoft.com/office/drawing/2014/main" id="{9165C174-57A1-48BE-B75E-574020768FA2}"/>
                    </a:ext>
                  </a:extLst>
                </p:cNvPr>
                <p:cNvSpPr>
                  <a:spLocks noChangeArrowheads="1"/>
                </p:cNvSpPr>
                <p:nvPr/>
              </p:nvSpPr>
              <p:spPr bwMode="auto">
                <a:xfrm>
                  <a:off x="740" y="3238"/>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nvGrpSpPr>
              <p:cNvPr id="356" name="Group 121">
                <a:extLst>
                  <a:ext uri="{FF2B5EF4-FFF2-40B4-BE49-F238E27FC236}">
                    <a16:creationId xmlns:a16="http://schemas.microsoft.com/office/drawing/2014/main" id="{496D14AD-5297-425D-86C6-8AAC7D49CD95}"/>
                  </a:ext>
                </a:extLst>
              </p:cNvPr>
              <p:cNvGrpSpPr>
                <a:grpSpLocks/>
              </p:cNvGrpSpPr>
              <p:nvPr/>
            </p:nvGrpSpPr>
            <p:grpSpPr bwMode="auto">
              <a:xfrm>
                <a:off x="278" y="1034"/>
                <a:ext cx="397" cy="154"/>
                <a:chOff x="836" y="3305"/>
                <a:chExt cx="397" cy="154"/>
              </a:xfrm>
            </p:grpSpPr>
            <p:grpSp>
              <p:nvGrpSpPr>
                <p:cNvPr id="374" name="Group 122">
                  <a:extLst>
                    <a:ext uri="{FF2B5EF4-FFF2-40B4-BE49-F238E27FC236}">
                      <a16:creationId xmlns:a16="http://schemas.microsoft.com/office/drawing/2014/main" id="{9F9D2FDE-78B8-472D-9620-A3E03916966D}"/>
                    </a:ext>
                  </a:extLst>
                </p:cNvPr>
                <p:cNvGrpSpPr>
                  <a:grpSpLocks/>
                </p:cNvGrpSpPr>
                <p:nvPr/>
              </p:nvGrpSpPr>
              <p:grpSpPr bwMode="auto">
                <a:xfrm>
                  <a:off x="890" y="3305"/>
                  <a:ext cx="343" cy="154"/>
                  <a:chOff x="844" y="3337"/>
                  <a:chExt cx="343" cy="154"/>
                </a:xfrm>
              </p:grpSpPr>
              <p:sp>
                <p:nvSpPr>
                  <p:cNvPr id="378" name="Rectangle 123">
                    <a:extLst>
                      <a:ext uri="{FF2B5EF4-FFF2-40B4-BE49-F238E27FC236}">
                        <a16:creationId xmlns:a16="http://schemas.microsoft.com/office/drawing/2014/main" id="{FA836134-3901-444F-8536-2F6B315DBF47}"/>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79" name="Text Box 124">
                    <a:extLst>
                      <a:ext uri="{FF2B5EF4-FFF2-40B4-BE49-F238E27FC236}">
                        <a16:creationId xmlns:a16="http://schemas.microsoft.com/office/drawing/2014/main" id="{50CEFD3A-28F5-4F09-B3E9-6AE0DBD5B91B}"/>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000">
                        <a:solidFill>
                          <a:schemeClr val="bg1"/>
                        </a:solidFill>
                      </a:rPr>
                      <a:t>DHCP</a:t>
                    </a:r>
                  </a:p>
                </p:txBody>
              </p:sp>
            </p:grpSp>
            <p:grpSp>
              <p:nvGrpSpPr>
                <p:cNvPr id="375" name="Group 125">
                  <a:extLst>
                    <a:ext uri="{FF2B5EF4-FFF2-40B4-BE49-F238E27FC236}">
                      <a16:creationId xmlns:a16="http://schemas.microsoft.com/office/drawing/2014/main" id="{2C83CD0E-DE78-4658-9ABB-B31F356C4766}"/>
                    </a:ext>
                  </a:extLst>
                </p:cNvPr>
                <p:cNvGrpSpPr>
                  <a:grpSpLocks/>
                </p:cNvGrpSpPr>
                <p:nvPr/>
              </p:nvGrpSpPr>
              <p:grpSpPr bwMode="auto">
                <a:xfrm>
                  <a:off x="836" y="3334"/>
                  <a:ext cx="354" cy="94"/>
                  <a:chOff x="836" y="3334"/>
                  <a:chExt cx="354" cy="94"/>
                </a:xfrm>
              </p:grpSpPr>
              <p:sp>
                <p:nvSpPr>
                  <p:cNvPr id="376" name="Rectangle 126">
                    <a:extLst>
                      <a:ext uri="{FF2B5EF4-FFF2-40B4-BE49-F238E27FC236}">
                        <a16:creationId xmlns:a16="http://schemas.microsoft.com/office/drawing/2014/main" id="{5A829FC7-8142-45AC-81BD-7886B7C61402}"/>
                      </a:ext>
                    </a:extLst>
                  </p:cNvPr>
                  <p:cNvSpPr>
                    <a:spLocks noChangeArrowheads="1"/>
                  </p:cNvSpPr>
                  <p:nvPr/>
                </p:nvSpPr>
                <p:spPr bwMode="auto">
                  <a:xfrm>
                    <a:off x="846" y="3340"/>
                    <a:ext cx="88" cy="82"/>
                  </a:xfrm>
                  <a:prstGeom prst="rect">
                    <a:avLst/>
                  </a:prstGeom>
                  <a:solidFill>
                    <a:srgbClr val="FFFF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77" name="Rectangle 127">
                    <a:extLst>
                      <a:ext uri="{FF2B5EF4-FFF2-40B4-BE49-F238E27FC236}">
                        <a16:creationId xmlns:a16="http://schemas.microsoft.com/office/drawing/2014/main" id="{1BA742BB-2F37-4AC7-9E70-642F6179777C}"/>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grpSp>
            <p:nvGrpSpPr>
              <p:cNvPr id="357" name="Group 128">
                <a:extLst>
                  <a:ext uri="{FF2B5EF4-FFF2-40B4-BE49-F238E27FC236}">
                    <a16:creationId xmlns:a16="http://schemas.microsoft.com/office/drawing/2014/main" id="{CAB67BDF-F776-47F6-ACC5-09642B85C1CA}"/>
                  </a:ext>
                </a:extLst>
              </p:cNvPr>
              <p:cNvGrpSpPr>
                <a:grpSpLocks/>
              </p:cNvGrpSpPr>
              <p:nvPr/>
            </p:nvGrpSpPr>
            <p:grpSpPr bwMode="auto">
              <a:xfrm>
                <a:off x="165" y="1054"/>
                <a:ext cx="480" cy="112"/>
                <a:chOff x="627" y="3377"/>
                <a:chExt cx="480" cy="112"/>
              </a:xfrm>
            </p:grpSpPr>
            <p:sp>
              <p:nvSpPr>
                <p:cNvPr id="372" name="Rectangle 129">
                  <a:extLst>
                    <a:ext uri="{FF2B5EF4-FFF2-40B4-BE49-F238E27FC236}">
                      <a16:creationId xmlns:a16="http://schemas.microsoft.com/office/drawing/2014/main" id="{B2D7DF31-5721-4FB5-8C33-B85BAA245736}"/>
                    </a:ext>
                  </a:extLst>
                </p:cNvPr>
                <p:cNvSpPr>
                  <a:spLocks noChangeArrowheads="1"/>
                </p:cNvSpPr>
                <p:nvPr/>
              </p:nvSpPr>
              <p:spPr bwMode="auto">
                <a:xfrm>
                  <a:off x="636" y="3388"/>
                  <a:ext cx="96" cy="93"/>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73" name="Rectangle 130">
                  <a:extLst>
                    <a:ext uri="{FF2B5EF4-FFF2-40B4-BE49-F238E27FC236}">
                      <a16:creationId xmlns:a16="http://schemas.microsoft.com/office/drawing/2014/main" id="{784AA44D-8314-4F34-8952-F8CD705C3677}"/>
                    </a:ext>
                  </a:extLst>
                </p:cNvPr>
                <p:cNvSpPr>
                  <a:spLocks noChangeArrowheads="1"/>
                </p:cNvSpPr>
                <p:nvPr/>
              </p:nvSpPr>
              <p:spPr bwMode="auto">
                <a:xfrm>
                  <a:off x="627" y="3377"/>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nvGrpSpPr>
              <p:cNvPr id="358" name="Group 131">
                <a:extLst>
                  <a:ext uri="{FF2B5EF4-FFF2-40B4-BE49-F238E27FC236}">
                    <a16:creationId xmlns:a16="http://schemas.microsoft.com/office/drawing/2014/main" id="{DDA8CD80-B82C-499B-997D-313BA4007731}"/>
                  </a:ext>
                </a:extLst>
              </p:cNvPr>
              <p:cNvGrpSpPr>
                <a:grpSpLocks/>
              </p:cNvGrpSpPr>
              <p:nvPr/>
            </p:nvGrpSpPr>
            <p:grpSpPr bwMode="auto">
              <a:xfrm>
                <a:off x="42" y="1200"/>
                <a:ext cx="681" cy="154"/>
                <a:chOff x="504" y="3523"/>
                <a:chExt cx="681" cy="154"/>
              </a:xfrm>
            </p:grpSpPr>
            <p:grpSp>
              <p:nvGrpSpPr>
                <p:cNvPr id="359" name="Group 132">
                  <a:extLst>
                    <a:ext uri="{FF2B5EF4-FFF2-40B4-BE49-F238E27FC236}">
                      <a16:creationId xmlns:a16="http://schemas.microsoft.com/office/drawing/2014/main" id="{19D29242-E413-4921-85A0-7B4A49C2E65C}"/>
                    </a:ext>
                  </a:extLst>
                </p:cNvPr>
                <p:cNvGrpSpPr>
                  <a:grpSpLocks/>
                </p:cNvGrpSpPr>
                <p:nvPr/>
              </p:nvGrpSpPr>
              <p:grpSpPr bwMode="auto">
                <a:xfrm>
                  <a:off x="623" y="3523"/>
                  <a:ext cx="510" cy="154"/>
                  <a:chOff x="723" y="3453"/>
                  <a:chExt cx="510" cy="154"/>
                </a:xfrm>
              </p:grpSpPr>
              <p:grpSp>
                <p:nvGrpSpPr>
                  <p:cNvPr id="363" name="Group 133">
                    <a:extLst>
                      <a:ext uri="{FF2B5EF4-FFF2-40B4-BE49-F238E27FC236}">
                        <a16:creationId xmlns:a16="http://schemas.microsoft.com/office/drawing/2014/main" id="{9A6AAA71-0A64-4D19-90FB-5409D68A1992}"/>
                      </a:ext>
                    </a:extLst>
                  </p:cNvPr>
                  <p:cNvGrpSpPr>
                    <a:grpSpLocks/>
                  </p:cNvGrpSpPr>
                  <p:nvPr/>
                </p:nvGrpSpPr>
                <p:grpSpPr bwMode="auto">
                  <a:xfrm>
                    <a:off x="836" y="3453"/>
                    <a:ext cx="397" cy="154"/>
                    <a:chOff x="836" y="3305"/>
                    <a:chExt cx="397" cy="154"/>
                  </a:xfrm>
                </p:grpSpPr>
                <p:grpSp>
                  <p:nvGrpSpPr>
                    <p:cNvPr id="366" name="Group 134">
                      <a:extLst>
                        <a:ext uri="{FF2B5EF4-FFF2-40B4-BE49-F238E27FC236}">
                          <a16:creationId xmlns:a16="http://schemas.microsoft.com/office/drawing/2014/main" id="{9F8C725A-5D81-461C-B9FF-7572BE02E526}"/>
                        </a:ext>
                      </a:extLst>
                    </p:cNvPr>
                    <p:cNvGrpSpPr>
                      <a:grpSpLocks/>
                    </p:cNvGrpSpPr>
                    <p:nvPr/>
                  </p:nvGrpSpPr>
                  <p:grpSpPr bwMode="auto">
                    <a:xfrm>
                      <a:off x="890" y="3305"/>
                      <a:ext cx="343" cy="154"/>
                      <a:chOff x="844" y="3337"/>
                      <a:chExt cx="343" cy="154"/>
                    </a:xfrm>
                  </p:grpSpPr>
                  <p:sp>
                    <p:nvSpPr>
                      <p:cNvPr id="370" name="Rectangle 135">
                        <a:extLst>
                          <a:ext uri="{FF2B5EF4-FFF2-40B4-BE49-F238E27FC236}">
                            <a16:creationId xmlns:a16="http://schemas.microsoft.com/office/drawing/2014/main" id="{3525D61D-E738-415F-81D6-4A4B9CC8EE23}"/>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71" name="Text Box 136">
                        <a:extLst>
                          <a:ext uri="{FF2B5EF4-FFF2-40B4-BE49-F238E27FC236}">
                            <a16:creationId xmlns:a16="http://schemas.microsoft.com/office/drawing/2014/main" id="{81332FD7-BAD8-4BF9-B5B6-B42A3264594E}"/>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000">
                            <a:solidFill>
                              <a:schemeClr val="bg1"/>
                            </a:solidFill>
                          </a:rPr>
                          <a:t>DHCP</a:t>
                        </a:r>
                      </a:p>
                    </p:txBody>
                  </p:sp>
                </p:grpSp>
                <p:grpSp>
                  <p:nvGrpSpPr>
                    <p:cNvPr id="367" name="Group 137">
                      <a:extLst>
                        <a:ext uri="{FF2B5EF4-FFF2-40B4-BE49-F238E27FC236}">
                          <a16:creationId xmlns:a16="http://schemas.microsoft.com/office/drawing/2014/main" id="{C3561900-DC27-418B-B346-BF15F0E3BCD7}"/>
                        </a:ext>
                      </a:extLst>
                    </p:cNvPr>
                    <p:cNvGrpSpPr>
                      <a:grpSpLocks/>
                    </p:cNvGrpSpPr>
                    <p:nvPr/>
                  </p:nvGrpSpPr>
                  <p:grpSpPr bwMode="auto">
                    <a:xfrm>
                      <a:off x="836" y="3334"/>
                      <a:ext cx="354" cy="94"/>
                      <a:chOff x="836" y="3334"/>
                      <a:chExt cx="354" cy="94"/>
                    </a:xfrm>
                  </p:grpSpPr>
                  <p:sp>
                    <p:nvSpPr>
                      <p:cNvPr id="368" name="Rectangle 138">
                        <a:extLst>
                          <a:ext uri="{FF2B5EF4-FFF2-40B4-BE49-F238E27FC236}">
                            <a16:creationId xmlns:a16="http://schemas.microsoft.com/office/drawing/2014/main" id="{4BE01E99-7A60-4B83-92FC-5C2C31039909}"/>
                          </a:ext>
                        </a:extLst>
                      </p:cNvPr>
                      <p:cNvSpPr>
                        <a:spLocks noChangeArrowheads="1"/>
                      </p:cNvSpPr>
                      <p:nvPr/>
                    </p:nvSpPr>
                    <p:spPr bwMode="auto">
                      <a:xfrm>
                        <a:off x="846" y="3340"/>
                        <a:ext cx="88" cy="82"/>
                      </a:xfrm>
                      <a:prstGeom prst="rect">
                        <a:avLst/>
                      </a:prstGeom>
                      <a:solidFill>
                        <a:srgbClr val="FFFF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69" name="Rectangle 139">
                        <a:extLst>
                          <a:ext uri="{FF2B5EF4-FFF2-40B4-BE49-F238E27FC236}">
                            <a16:creationId xmlns:a16="http://schemas.microsoft.com/office/drawing/2014/main" id="{26C1E7EB-E3E4-407F-AFDC-5AD9B9319373}"/>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sp>
                <p:nvSpPr>
                  <p:cNvPr id="364" name="Rectangle 140">
                    <a:extLst>
                      <a:ext uri="{FF2B5EF4-FFF2-40B4-BE49-F238E27FC236}">
                        <a16:creationId xmlns:a16="http://schemas.microsoft.com/office/drawing/2014/main" id="{42DF3A05-576E-4FB3-887B-C70DB8321A65}"/>
                      </a:ext>
                    </a:extLst>
                  </p:cNvPr>
                  <p:cNvSpPr>
                    <a:spLocks noChangeArrowheads="1"/>
                  </p:cNvSpPr>
                  <p:nvPr/>
                </p:nvSpPr>
                <p:spPr bwMode="auto">
                  <a:xfrm>
                    <a:off x="732" y="3484"/>
                    <a:ext cx="96" cy="93"/>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65" name="Rectangle 141">
                    <a:extLst>
                      <a:ext uri="{FF2B5EF4-FFF2-40B4-BE49-F238E27FC236}">
                        <a16:creationId xmlns:a16="http://schemas.microsoft.com/office/drawing/2014/main" id="{34685E6D-2C95-427A-A68A-6964464442A8}"/>
                      </a:ext>
                    </a:extLst>
                  </p:cNvPr>
                  <p:cNvSpPr>
                    <a:spLocks noChangeArrowheads="1"/>
                  </p:cNvSpPr>
                  <p:nvPr/>
                </p:nvSpPr>
                <p:spPr bwMode="auto">
                  <a:xfrm>
                    <a:off x="723" y="3473"/>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sp>
              <p:nvSpPr>
                <p:cNvPr id="360" name="Rectangle 142">
                  <a:extLst>
                    <a:ext uri="{FF2B5EF4-FFF2-40B4-BE49-F238E27FC236}">
                      <a16:creationId xmlns:a16="http://schemas.microsoft.com/office/drawing/2014/main" id="{DA4F358E-D90B-479B-B157-DD59D12F4D0D}"/>
                    </a:ext>
                  </a:extLst>
                </p:cNvPr>
                <p:cNvSpPr>
                  <a:spLocks noChangeArrowheads="1"/>
                </p:cNvSpPr>
                <p:nvPr/>
              </p:nvSpPr>
              <p:spPr bwMode="auto">
                <a:xfrm>
                  <a:off x="517" y="3545"/>
                  <a:ext cx="94" cy="108"/>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61" name="Rectangle 143">
                  <a:extLst>
                    <a:ext uri="{FF2B5EF4-FFF2-40B4-BE49-F238E27FC236}">
                      <a16:creationId xmlns:a16="http://schemas.microsoft.com/office/drawing/2014/main" id="{B8F99A27-D512-48CD-A2E5-8D8978316D9A}"/>
                    </a:ext>
                  </a:extLst>
                </p:cNvPr>
                <p:cNvSpPr>
                  <a:spLocks noChangeArrowheads="1"/>
                </p:cNvSpPr>
                <p:nvPr/>
              </p:nvSpPr>
              <p:spPr bwMode="auto">
                <a:xfrm>
                  <a:off x="1115" y="3544"/>
                  <a:ext cx="60" cy="108"/>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62" name="Rectangle 144">
                  <a:extLst>
                    <a:ext uri="{FF2B5EF4-FFF2-40B4-BE49-F238E27FC236}">
                      <a16:creationId xmlns:a16="http://schemas.microsoft.com/office/drawing/2014/main" id="{3F5D8C81-7BA6-417E-88D2-3E8250E30054}"/>
                    </a:ext>
                  </a:extLst>
                </p:cNvPr>
                <p:cNvSpPr>
                  <a:spLocks noChangeArrowheads="1"/>
                </p:cNvSpPr>
                <p:nvPr/>
              </p:nvSpPr>
              <p:spPr bwMode="auto">
                <a:xfrm>
                  <a:off x="504" y="3529"/>
                  <a:ext cx="681" cy="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sp>
          <p:nvSpPr>
            <p:cNvPr id="351" name="AutoShape 145">
              <a:extLst>
                <a:ext uri="{FF2B5EF4-FFF2-40B4-BE49-F238E27FC236}">
                  <a16:creationId xmlns:a16="http://schemas.microsoft.com/office/drawing/2014/main" id="{19DB8251-401C-4CD1-A890-1EE8BE9881C8}"/>
                </a:ext>
              </a:extLst>
            </p:cNvPr>
            <p:cNvSpPr>
              <a:spLocks noChangeArrowheads="1"/>
            </p:cNvSpPr>
            <p:nvPr/>
          </p:nvSpPr>
          <p:spPr bwMode="auto">
            <a:xfrm rot="10800000">
              <a:off x="1727" y="3105"/>
              <a:ext cx="240" cy="767"/>
            </a:xfrm>
            <a:prstGeom prst="downArrow">
              <a:avLst>
                <a:gd name="adj1" fmla="val 54167"/>
                <a:gd name="adj2" fmla="val 51311"/>
              </a:avLst>
            </a:prstGeom>
            <a:gradFill rotWithShape="1">
              <a:gsLst>
                <a:gs pos="0">
                  <a:srgbClr val="FF0000">
                    <a:alpha val="25000"/>
                  </a:srgbClr>
                </a:gs>
                <a:gs pos="100000">
                  <a:srgbClr val="FF0000">
                    <a:alpha val="25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nvGrpSpPr>
            <p:cNvPr id="352" name="Group 146">
              <a:extLst>
                <a:ext uri="{FF2B5EF4-FFF2-40B4-BE49-F238E27FC236}">
                  <a16:creationId xmlns:a16="http://schemas.microsoft.com/office/drawing/2014/main" id="{D089FFD4-21EA-47C7-B902-934D89E8A725}"/>
                </a:ext>
              </a:extLst>
            </p:cNvPr>
            <p:cNvGrpSpPr>
              <a:grpSpLocks/>
            </p:cNvGrpSpPr>
            <p:nvPr/>
          </p:nvGrpSpPr>
          <p:grpSpPr bwMode="auto">
            <a:xfrm>
              <a:off x="1695" y="3227"/>
              <a:ext cx="343" cy="154"/>
              <a:chOff x="844" y="3337"/>
              <a:chExt cx="343" cy="154"/>
            </a:xfrm>
          </p:grpSpPr>
          <p:sp>
            <p:nvSpPr>
              <p:cNvPr id="353" name="Rectangle 147">
                <a:extLst>
                  <a:ext uri="{FF2B5EF4-FFF2-40B4-BE49-F238E27FC236}">
                    <a16:creationId xmlns:a16="http://schemas.microsoft.com/office/drawing/2014/main" id="{1993713D-F0E1-430F-84E8-FA1AF4D2B623}"/>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54" name="Text Box 148">
                <a:extLst>
                  <a:ext uri="{FF2B5EF4-FFF2-40B4-BE49-F238E27FC236}">
                    <a16:creationId xmlns:a16="http://schemas.microsoft.com/office/drawing/2014/main" id="{637C7585-5C41-460F-B5A8-01775ACA4967}"/>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000">
                    <a:solidFill>
                      <a:schemeClr val="bg1"/>
                    </a:solidFill>
                  </a:rPr>
                  <a:t>DHCP</a:t>
                </a:r>
              </a:p>
            </p:txBody>
          </p:sp>
        </p:grpSp>
      </p:grpSp>
      <p:grpSp>
        <p:nvGrpSpPr>
          <p:cNvPr id="385" name="Group 149">
            <a:extLst>
              <a:ext uri="{FF2B5EF4-FFF2-40B4-BE49-F238E27FC236}">
                <a16:creationId xmlns:a16="http://schemas.microsoft.com/office/drawing/2014/main" id="{CC24AD3B-4B23-4057-8204-7B16A75DCD2A}"/>
              </a:ext>
            </a:extLst>
          </p:cNvPr>
          <p:cNvGrpSpPr>
            <a:grpSpLocks/>
          </p:cNvGrpSpPr>
          <p:nvPr/>
        </p:nvGrpSpPr>
        <p:grpSpPr bwMode="auto">
          <a:xfrm>
            <a:off x="2327276" y="3754214"/>
            <a:ext cx="544513" cy="244475"/>
            <a:chOff x="844" y="3337"/>
            <a:chExt cx="343" cy="154"/>
          </a:xfrm>
        </p:grpSpPr>
        <p:sp>
          <p:nvSpPr>
            <p:cNvPr id="386" name="Rectangle 150">
              <a:extLst>
                <a:ext uri="{FF2B5EF4-FFF2-40B4-BE49-F238E27FC236}">
                  <a16:creationId xmlns:a16="http://schemas.microsoft.com/office/drawing/2014/main" id="{B289A314-2CC5-43B4-BB2D-D5CEA0D3B202}"/>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87" name="Text Box 151">
              <a:extLst>
                <a:ext uri="{FF2B5EF4-FFF2-40B4-BE49-F238E27FC236}">
                  <a16:creationId xmlns:a16="http://schemas.microsoft.com/office/drawing/2014/main" id="{16A9F905-C958-42E9-8367-748911891B22}"/>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000">
                  <a:solidFill>
                    <a:schemeClr val="bg1"/>
                  </a:solidFill>
                </a:rPr>
                <a:t>DHCP</a:t>
              </a:r>
            </a:p>
          </p:txBody>
        </p:sp>
      </p:grpSp>
      <p:sp>
        <p:nvSpPr>
          <p:cNvPr id="198" name="Rectangle 3">
            <a:extLst>
              <a:ext uri="{FF2B5EF4-FFF2-40B4-BE49-F238E27FC236}">
                <a16:creationId xmlns:a16="http://schemas.microsoft.com/office/drawing/2014/main" id="{1969BB01-5D51-4A79-960B-E18CE3D28239}"/>
              </a:ext>
            </a:extLst>
          </p:cNvPr>
          <p:cNvSpPr txBox="1">
            <a:spLocks noChangeArrowheads="1"/>
          </p:cNvSpPr>
          <p:nvPr/>
        </p:nvSpPr>
        <p:spPr>
          <a:xfrm>
            <a:off x="6557962" y="1484783"/>
            <a:ext cx="3854449" cy="1240731"/>
          </a:xfrm>
          <a:prstGeom prst="rect">
            <a:avLst/>
          </a:prstGeom>
          <a:noFill/>
        </p:spPr>
        <p:txBody>
          <a:bodyPr vert="horz" lIns="91440" tIns="45720" rIns="91440" bIns="45720" rtlCol="0">
            <a:noAutofit/>
          </a:bodyPr>
          <a:lstStyle>
            <a:lvl1pPr marL="342900" marR="0" indent="-342900" algn="l" defTabSz="914400" rtl="0" eaLnBrk="1" fontAlgn="base" latinLnBrk="0" hangingPunct="1">
              <a:lnSpc>
                <a:spcPct val="100000"/>
              </a:lnSpc>
              <a:spcBef>
                <a:spcPct val="20000"/>
              </a:spcBef>
              <a:spcAft>
                <a:spcPts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ts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ts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defRPr/>
            </a:pPr>
            <a:r>
              <a:rPr lang="zh-CN" altLang="en-US" sz="1800" dirty="0"/>
              <a:t>连接上的笔记本电脑需要其 </a:t>
            </a:r>
            <a:r>
              <a:rPr lang="en-US" altLang="zh-CN" sz="1800" dirty="0"/>
              <a:t>IP </a:t>
            </a:r>
            <a:r>
              <a:rPr lang="zh-CN" altLang="en-US" sz="1800" dirty="0"/>
              <a:t>地址、第一跳路由器地址、</a:t>
            </a:r>
            <a:r>
              <a:rPr lang="en-US" altLang="zh-CN" sz="1800" dirty="0"/>
              <a:t>DNS </a:t>
            </a:r>
            <a:r>
              <a:rPr lang="zh-CN" altLang="en-US" sz="1800" dirty="0"/>
              <a:t>服务器地址：使用</a:t>
            </a:r>
            <a:r>
              <a:rPr lang="en-US" altLang="zh-CN" sz="1800" dirty="0"/>
              <a:t>DHCP</a:t>
            </a:r>
            <a:endParaRPr lang="en-US" sz="1800" dirty="0"/>
          </a:p>
        </p:txBody>
      </p:sp>
      <p:sp>
        <p:nvSpPr>
          <p:cNvPr id="205" name="Rectangle 152">
            <a:extLst>
              <a:ext uri="{FF2B5EF4-FFF2-40B4-BE49-F238E27FC236}">
                <a16:creationId xmlns:a16="http://schemas.microsoft.com/office/drawing/2014/main" id="{E7F25BDB-394C-4F54-8ADC-A88C80F9869E}"/>
              </a:ext>
            </a:extLst>
          </p:cNvPr>
          <p:cNvSpPr>
            <a:spLocks noChangeArrowheads="1"/>
          </p:cNvSpPr>
          <p:nvPr/>
        </p:nvSpPr>
        <p:spPr bwMode="auto">
          <a:xfrm>
            <a:off x="6557963" y="2564904"/>
            <a:ext cx="3892550" cy="1074063"/>
          </a:xfrm>
          <a:prstGeom prst="rect">
            <a:avLst/>
          </a:prstGeom>
          <a:noFill/>
          <a:ln>
            <a:noFill/>
          </a:ln>
          <a:extLst/>
        </p:spPr>
        <p:txBody>
          <a:bodyPr/>
          <a:lstStyle>
            <a:lvl1pPr marL="233363" indent="-233363">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42900" indent="-342900" fontAlgn="base">
              <a:lnSpc>
                <a:spcPct val="110000"/>
              </a:lnSpc>
              <a:spcBef>
                <a:spcPct val="20000"/>
              </a:spcBef>
              <a:buSzPct val="70000"/>
              <a:buFont typeface="Wingdings" panose="05000000000000000000" pitchFamily="2" charset="2"/>
              <a:buChar char="v"/>
              <a:defRPr/>
            </a:pPr>
            <a:r>
              <a:rPr lang="en-US" altLang="zh-CN" sz="1800" dirty="0">
                <a:solidFill>
                  <a:srgbClr val="000099"/>
                </a:solidFill>
                <a:latin typeface="+mn-ea"/>
                <a:ea typeface="+mn-ea"/>
              </a:rPr>
              <a:t>DHCP </a:t>
            </a:r>
            <a:r>
              <a:rPr lang="zh-CN" altLang="en-US" sz="1800" dirty="0">
                <a:solidFill>
                  <a:srgbClr val="000099"/>
                </a:solidFill>
                <a:latin typeface="+mn-ea"/>
                <a:ea typeface="+mn-ea"/>
              </a:rPr>
              <a:t>请求封装在 </a:t>
            </a:r>
            <a:r>
              <a:rPr lang="en-US" altLang="zh-CN" sz="1800" dirty="0">
                <a:solidFill>
                  <a:srgbClr val="000099"/>
                </a:solidFill>
                <a:latin typeface="+mn-ea"/>
                <a:ea typeface="+mn-ea"/>
              </a:rPr>
              <a:t>UDP </a:t>
            </a:r>
            <a:r>
              <a:rPr lang="zh-CN" altLang="en-US" sz="1800" dirty="0">
                <a:solidFill>
                  <a:srgbClr val="000099"/>
                </a:solidFill>
                <a:latin typeface="+mn-ea"/>
                <a:ea typeface="+mn-ea"/>
              </a:rPr>
              <a:t>中，封装在 </a:t>
            </a:r>
            <a:r>
              <a:rPr lang="en-US" altLang="zh-CN" sz="1800" dirty="0">
                <a:solidFill>
                  <a:srgbClr val="000099"/>
                </a:solidFill>
                <a:latin typeface="+mn-ea"/>
                <a:ea typeface="+mn-ea"/>
              </a:rPr>
              <a:t>IP </a:t>
            </a:r>
            <a:r>
              <a:rPr lang="zh-CN" altLang="en-US" sz="1800" dirty="0">
                <a:solidFill>
                  <a:srgbClr val="000099"/>
                </a:solidFill>
                <a:latin typeface="+mn-ea"/>
                <a:ea typeface="+mn-ea"/>
              </a:rPr>
              <a:t>中，封装在 </a:t>
            </a:r>
            <a:r>
              <a:rPr lang="en-US" altLang="zh-CN" sz="1800" dirty="0">
                <a:solidFill>
                  <a:srgbClr val="000099"/>
                </a:solidFill>
                <a:latin typeface="+mn-ea"/>
                <a:ea typeface="+mn-ea"/>
              </a:rPr>
              <a:t>802.1 </a:t>
            </a:r>
            <a:r>
              <a:rPr lang="zh-CN" altLang="en-US" sz="1800" dirty="0">
                <a:solidFill>
                  <a:srgbClr val="000099"/>
                </a:solidFill>
                <a:latin typeface="+mn-ea"/>
                <a:ea typeface="+mn-ea"/>
              </a:rPr>
              <a:t>以太网中</a:t>
            </a:r>
            <a:endParaRPr lang="en-US" altLang="zh-CN" sz="1800" dirty="0">
              <a:solidFill>
                <a:srgbClr val="000099"/>
              </a:solidFill>
              <a:latin typeface="+mn-ea"/>
              <a:ea typeface="+mn-ea"/>
            </a:endParaRPr>
          </a:p>
        </p:txBody>
      </p:sp>
      <p:sp>
        <p:nvSpPr>
          <p:cNvPr id="206" name="Rectangle 153">
            <a:extLst>
              <a:ext uri="{FF2B5EF4-FFF2-40B4-BE49-F238E27FC236}">
                <a16:creationId xmlns:a16="http://schemas.microsoft.com/office/drawing/2014/main" id="{4DD96F81-2AB9-458C-B84A-EFA21E5B71A9}"/>
              </a:ext>
            </a:extLst>
          </p:cNvPr>
          <p:cNvSpPr>
            <a:spLocks noChangeArrowheads="1"/>
          </p:cNvSpPr>
          <p:nvPr/>
        </p:nvSpPr>
        <p:spPr bwMode="auto">
          <a:xfrm>
            <a:off x="6557963" y="3593505"/>
            <a:ext cx="3924300" cy="1125583"/>
          </a:xfrm>
          <a:prstGeom prst="rect">
            <a:avLst/>
          </a:prstGeom>
          <a:noFill/>
          <a:ln>
            <a:noFill/>
          </a:ln>
          <a:extLst/>
        </p:spPr>
        <p:txBody>
          <a:bodyPr/>
          <a:lstStyle>
            <a:lvl1pPr marL="233363" indent="-233363">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42900" indent="-342900" fontAlgn="base">
              <a:lnSpc>
                <a:spcPct val="110000"/>
              </a:lnSpc>
              <a:spcBef>
                <a:spcPct val="20000"/>
              </a:spcBef>
              <a:buSzPct val="70000"/>
              <a:buFont typeface="Wingdings" panose="05000000000000000000" pitchFamily="2" charset="2"/>
              <a:buChar char="v"/>
              <a:defRPr/>
            </a:pPr>
            <a:r>
              <a:rPr lang="zh-CN" altLang="en-US" sz="1800" dirty="0">
                <a:solidFill>
                  <a:srgbClr val="000099"/>
                </a:solidFill>
                <a:latin typeface="+mn-ea"/>
                <a:ea typeface="+mn-ea"/>
              </a:rPr>
              <a:t>局域网上的以太网帧广播 </a:t>
            </a:r>
            <a:r>
              <a:rPr lang="en-US" altLang="zh-CN" sz="1800" dirty="0">
                <a:solidFill>
                  <a:srgbClr val="000099"/>
                </a:solidFill>
                <a:latin typeface="+mn-ea"/>
                <a:ea typeface="+mn-ea"/>
              </a:rPr>
              <a:t>(</a:t>
            </a:r>
            <a:r>
              <a:rPr lang="en-US" altLang="zh-CN" sz="1800" dirty="0" err="1">
                <a:solidFill>
                  <a:srgbClr val="000099"/>
                </a:solidFill>
                <a:latin typeface="+mn-ea"/>
                <a:ea typeface="+mn-ea"/>
              </a:rPr>
              <a:t>dest</a:t>
            </a:r>
            <a:r>
              <a:rPr lang="en-US" altLang="zh-CN" sz="1800" dirty="0">
                <a:solidFill>
                  <a:srgbClr val="000099"/>
                </a:solidFill>
                <a:latin typeface="+mn-ea"/>
                <a:ea typeface="+mn-ea"/>
              </a:rPr>
              <a:t>: FFFFFFFFFFFF), </a:t>
            </a:r>
            <a:r>
              <a:rPr lang="zh-CN" altLang="en-US" sz="1800" dirty="0">
                <a:solidFill>
                  <a:srgbClr val="000099"/>
                </a:solidFill>
                <a:latin typeface="+mn-ea"/>
                <a:ea typeface="+mn-ea"/>
              </a:rPr>
              <a:t>被运行 </a:t>
            </a:r>
            <a:r>
              <a:rPr lang="en-US" altLang="zh-CN" sz="1800" dirty="0">
                <a:solidFill>
                  <a:srgbClr val="000099"/>
                </a:solidFill>
                <a:latin typeface="+mn-ea"/>
                <a:ea typeface="+mn-ea"/>
              </a:rPr>
              <a:t>DHCP </a:t>
            </a:r>
            <a:r>
              <a:rPr lang="zh-CN" altLang="en-US" sz="1800" dirty="0">
                <a:solidFill>
                  <a:srgbClr val="000099"/>
                </a:solidFill>
                <a:latin typeface="+mn-ea"/>
                <a:ea typeface="+mn-ea"/>
              </a:rPr>
              <a:t>服务的路由器所接收</a:t>
            </a:r>
            <a:endParaRPr lang="en-US" altLang="zh-CN" sz="1800" dirty="0">
              <a:solidFill>
                <a:srgbClr val="000099"/>
              </a:solidFill>
              <a:latin typeface="+mn-ea"/>
              <a:ea typeface="+mn-ea"/>
            </a:endParaRPr>
          </a:p>
        </p:txBody>
      </p:sp>
    </p:spTree>
    <p:extLst>
      <p:ext uri="{BB962C8B-B14F-4D97-AF65-F5344CB8AC3E}">
        <p14:creationId xmlns:p14="http://schemas.microsoft.com/office/powerpoint/2010/main" val="290984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0"/>
                                        </p:tgtEl>
                                        <p:attrNameLst>
                                          <p:attrName>style.visibility</p:attrName>
                                        </p:attrNameLst>
                                      </p:cBhvr>
                                      <p:to>
                                        <p:strVal val="visible"/>
                                      </p:to>
                                    </p:set>
                                    <p:animEffect transition="in" filter="wipe(left)">
                                      <p:cBhvr>
                                        <p:cTn id="7" dur="500"/>
                                        <p:tgtEl>
                                          <p:spTgt spid="280"/>
                                        </p:tgtEl>
                                      </p:cBhvr>
                                    </p:animEffect>
                                  </p:childTnLst>
                                </p:cTn>
                              </p:par>
                            </p:childTnLst>
                          </p:cTn>
                        </p:par>
                        <p:par>
                          <p:cTn id="8" fill="hold">
                            <p:stCondLst>
                              <p:cond delay="500"/>
                            </p:stCondLst>
                            <p:childTnLst>
                              <p:par>
                                <p:cTn id="9" presetID="9" presetClass="exit" presetSubtype="0" fill="hold" nodeType="afterEffect">
                                  <p:stCondLst>
                                    <p:cond delay="0"/>
                                  </p:stCondLst>
                                  <p:childTnLst>
                                    <p:animEffect transition="out" filter="dissolve">
                                      <p:cBhvr>
                                        <p:cTn id="10" dur="500"/>
                                        <p:tgtEl>
                                          <p:spTgt spid="280"/>
                                        </p:tgtEl>
                                      </p:cBhvr>
                                    </p:animEffect>
                                    <p:set>
                                      <p:cBhvr>
                                        <p:cTn id="11" dur="1" fill="hold">
                                          <p:stCondLst>
                                            <p:cond delay="499"/>
                                          </p:stCondLst>
                                        </p:cTn>
                                        <p:tgtEl>
                                          <p:spTgt spid="280"/>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81"/>
                                        </p:tgtEl>
                                        <p:attrNameLst>
                                          <p:attrName>style.visibility</p:attrName>
                                        </p:attrNameLst>
                                      </p:cBhvr>
                                      <p:to>
                                        <p:strVal val="visible"/>
                                      </p:to>
                                    </p:set>
                                    <p:animEffect transition="in" filter="wipe(down)">
                                      <p:cBhvr>
                                        <p:cTn id="16" dur="500"/>
                                        <p:tgtEl>
                                          <p:spTgt spid="281"/>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290"/>
                                        </p:tgtEl>
                                        <p:attrNameLst>
                                          <p:attrName>style.visibility</p:attrName>
                                        </p:attrNameLst>
                                      </p:cBhvr>
                                      <p:to>
                                        <p:strVal val="visible"/>
                                      </p:to>
                                    </p:set>
                                    <p:animEffect transition="in" filter="dissolve">
                                      <p:cBhvr>
                                        <p:cTn id="20" dur="500"/>
                                        <p:tgtEl>
                                          <p:spTgt spid="290"/>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19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93"/>
                                        </p:tgtEl>
                                        <p:attrNameLst>
                                          <p:attrName>style.visibility</p:attrName>
                                        </p:attrNameLst>
                                      </p:cBhvr>
                                      <p:to>
                                        <p:strVal val="visible"/>
                                      </p:to>
                                    </p:set>
                                    <p:animEffect transition="in" filter="wipe(up)">
                                      <p:cBhvr>
                                        <p:cTn id="27" dur="500"/>
                                        <p:tgtEl>
                                          <p:spTgt spid="293"/>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20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0"/>
                                          </p:stCondLst>
                                        </p:cTn>
                                        <p:tgtEl>
                                          <p:spTgt spid="290"/>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293"/>
                                        </p:tgtEl>
                                        <p:attrNameLst>
                                          <p:attrName>style.visibility</p:attrName>
                                        </p:attrNameLst>
                                      </p:cBhvr>
                                      <p:to>
                                        <p:strVal val="hidden"/>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3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6"/>
                                        </p:tgtEl>
                                        <p:attrNameLst>
                                          <p:attrName>style.visibility</p:attrName>
                                        </p:attrNameLst>
                                      </p:cBhvr>
                                      <p:to>
                                        <p:strVal val="visible"/>
                                      </p:to>
                                    </p:set>
                                  </p:childTnLst>
                                </p:cTn>
                              </p:par>
                            </p:childTnLst>
                          </p:cTn>
                        </p:par>
                        <p:par>
                          <p:cTn id="41" fill="hold">
                            <p:stCondLst>
                              <p:cond delay="0"/>
                            </p:stCondLst>
                            <p:childTnLst>
                              <p:par>
                                <p:cTn id="42" presetID="0" presetClass="path" presetSubtype="0" accel="50000" decel="50000" fill="hold" nodeType="afterEffect">
                                  <p:stCondLst>
                                    <p:cond delay="0"/>
                                  </p:stCondLst>
                                  <p:childTnLst>
                                    <p:animMotion origin="layout" path="M 1.66667E-6 1.81144E-6 L 0.26823 -0.00139 L 0.10833 0.27287 L -0.01806 0.27125 " pathEditMode="relative" rAng="0" ptsTypes="AAAA">
                                      <p:cBhvr>
                                        <p:cTn id="43" dur="2000" fill="hold"/>
                                        <p:tgtEl>
                                          <p:spTgt spid="326"/>
                                        </p:tgtEl>
                                        <p:attrNameLst>
                                          <p:attrName>ppt_x</p:attrName>
                                          <p:attrName>ppt_y</p:attrName>
                                        </p:attrNameLst>
                                      </p:cBhvr>
                                      <p:rCtr x="12500" y="13574"/>
                                    </p:animMotion>
                                  </p:childTnLst>
                                </p:cTn>
                              </p:par>
                            </p:childTnLst>
                          </p:cTn>
                        </p:par>
                        <p:par>
                          <p:cTn id="44" fill="hold">
                            <p:stCondLst>
                              <p:cond delay="2000"/>
                            </p:stCondLst>
                            <p:childTnLst>
                              <p:par>
                                <p:cTn id="45" presetID="22" presetClass="entr" presetSubtype="2" fill="hold" nodeType="afterEffect">
                                  <p:stCondLst>
                                    <p:cond delay="0"/>
                                  </p:stCondLst>
                                  <p:childTnLst>
                                    <p:set>
                                      <p:cBhvr>
                                        <p:cTn id="46" dur="1" fill="hold">
                                          <p:stCondLst>
                                            <p:cond delay="0"/>
                                          </p:stCondLst>
                                        </p:cTn>
                                        <p:tgtEl>
                                          <p:spTgt spid="340"/>
                                        </p:tgtEl>
                                        <p:attrNameLst>
                                          <p:attrName>style.visibility</p:attrName>
                                        </p:attrNameLst>
                                      </p:cBhvr>
                                      <p:to>
                                        <p:strVal val="visible"/>
                                      </p:to>
                                    </p:set>
                                    <p:animEffect transition="in" filter="wipe(right)">
                                      <p:cBhvr>
                                        <p:cTn id="47" dur="500"/>
                                        <p:tgtEl>
                                          <p:spTgt spid="34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49"/>
                                        </p:tgtEl>
                                        <p:attrNameLst>
                                          <p:attrName>style.visibility</p:attrName>
                                        </p:attrNameLst>
                                      </p:cBhvr>
                                      <p:to>
                                        <p:strVal val="visible"/>
                                      </p:to>
                                    </p:set>
                                    <p:animEffect transition="in" filter="wipe(down)">
                                      <p:cBhvr>
                                        <p:cTn id="52" dur="1000"/>
                                        <p:tgtEl>
                                          <p:spTgt spid="349"/>
                                        </p:tgtEl>
                                      </p:cBhvr>
                                    </p:animEffect>
                                  </p:childTnLst>
                                </p:cTn>
                              </p:par>
                              <p:par>
                                <p:cTn id="53" presetID="1" presetClass="exit" presetSubtype="0" fill="hold" nodeType="withEffect">
                                  <p:stCondLst>
                                    <p:cond delay="0"/>
                                  </p:stCondLst>
                                  <p:childTnLst>
                                    <p:set>
                                      <p:cBhvr>
                                        <p:cTn id="54" dur="1" fill="hold">
                                          <p:stCondLst>
                                            <p:cond delay="0"/>
                                          </p:stCondLst>
                                        </p:cTn>
                                        <p:tgtEl>
                                          <p:spTgt spid="326"/>
                                        </p:tgtEl>
                                        <p:attrNameLst>
                                          <p:attrName>style.visibility</p:attrName>
                                        </p:attrNameLst>
                                      </p:cBhvr>
                                      <p:to>
                                        <p:strVal val="hidden"/>
                                      </p:to>
                                    </p:set>
                                  </p:childTnLst>
                                </p:cTn>
                              </p:par>
                            </p:childTnLst>
                          </p:cTn>
                        </p:par>
                        <p:par>
                          <p:cTn id="55" fill="hold">
                            <p:stCondLst>
                              <p:cond delay="1000"/>
                            </p:stCondLst>
                            <p:childTnLst>
                              <p:par>
                                <p:cTn id="56" presetID="1" presetClass="exit" presetSubtype="0" fill="hold" nodeType="afterEffect">
                                  <p:stCondLst>
                                    <p:cond delay="1000"/>
                                  </p:stCondLst>
                                  <p:childTnLst>
                                    <p:set>
                                      <p:cBhvr>
                                        <p:cTn id="57" dur="1" fill="hold">
                                          <p:stCondLst>
                                            <p:cond delay="0"/>
                                          </p:stCondLst>
                                        </p:cTn>
                                        <p:tgtEl>
                                          <p:spTgt spid="349"/>
                                        </p:tgtEl>
                                        <p:attrNameLst>
                                          <p:attrName>style.visibility</p:attrName>
                                        </p:attrNameLst>
                                      </p:cBhvr>
                                      <p:to>
                                        <p:strVal val="hidden"/>
                                      </p:to>
                                    </p:set>
                                  </p:childTnLst>
                                </p:cTn>
                              </p:par>
                              <p:par>
                                <p:cTn id="58" presetID="1" presetClass="entr" presetSubtype="0" fill="hold" grpId="0" nodeType="withEffect">
                                  <p:stCondLst>
                                    <p:cond delay="0"/>
                                  </p:stCondLst>
                                  <p:childTnLst>
                                    <p:set>
                                      <p:cBhvr>
                                        <p:cTn id="59" dur="1" fill="hold">
                                          <p:stCondLst>
                                            <p:cond delay="0"/>
                                          </p:stCondLst>
                                        </p:cTn>
                                        <p:tgtEl>
                                          <p:spTgt spid="207"/>
                                        </p:tgtEl>
                                        <p:attrNameLst>
                                          <p:attrName>style.visibility</p:attrName>
                                        </p:attrNameLst>
                                      </p:cBhvr>
                                      <p:to>
                                        <p:strVal val="visible"/>
                                      </p:to>
                                    </p:set>
                                  </p:childTnLst>
                                </p:cTn>
                              </p:par>
                              <p:par>
                                <p:cTn id="60" presetID="1" presetClass="entr" presetSubtype="0" fill="hold" nodeType="withEffect">
                                  <p:stCondLst>
                                    <p:cond delay="1000"/>
                                  </p:stCondLst>
                                  <p:childTnLst>
                                    <p:set>
                                      <p:cBhvr>
                                        <p:cTn id="61" dur="1" fill="hold">
                                          <p:stCondLst>
                                            <p:cond delay="0"/>
                                          </p:stCondLst>
                                        </p:cTn>
                                        <p:tgtEl>
                                          <p:spTgt spid="3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 grpId="0"/>
      <p:bldP spid="198" grpId="0" build="p"/>
      <p:bldP spid="205" grpId="0"/>
      <p:bldP spid="20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190" name="Rectangle 7"/>
          <p:cNvSpPr txBox="1">
            <a:spLocks noChangeArrowheads="1"/>
          </p:cNvSpPr>
          <p:nvPr/>
        </p:nvSpPr>
        <p:spPr>
          <a:xfrm>
            <a:off x="5159896" y="6615113"/>
            <a:ext cx="2645843"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4.3.3 IPv4 </a:t>
            </a:r>
            <a:r>
              <a:rPr lang="zh-CN" altLang="en-US" sz="1200" dirty="0">
                <a:solidFill>
                  <a:schemeClr val="accent4"/>
                </a:solidFill>
                <a:cs typeface="Arial" panose="020B0604020202020204" pitchFamily="34" charset="0"/>
              </a:rPr>
              <a:t>寻址</a:t>
            </a:r>
            <a:r>
              <a:rPr lang="en-US" altLang="zh-CN" sz="1200" dirty="0">
                <a:solidFill>
                  <a:schemeClr val="accent4"/>
                </a:solidFill>
                <a:cs typeface="Arial" panose="020B0604020202020204" pitchFamily="34" charset="0"/>
              </a:rPr>
              <a:t> </a:t>
            </a:r>
            <a:endParaRPr lang="en-US" altLang="zh-CN" sz="1200" dirty="0">
              <a:solidFill>
                <a:srgbClr val="FF0000"/>
              </a:solidFill>
              <a:cs typeface="Arial" panose="020B0604020202020204" pitchFamily="34" charset="0"/>
            </a:endParaRPr>
          </a:p>
        </p:txBody>
      </p:sp>
      <p:sp>
        <p:nvSpPr>
          <p:cNvPr id="193" name="Rectangle 3">
            <a:extLst>
              <a:ext uri="{FF2B5EF4-FFF2-40B4-BE49-F238E27FC236}">
                <a16:creationId xmlns:a16="http://schemas.microsoft.com/office/drawing/2014/main" id="{D37EBE84-C37C-48FF-9DB9-1E91CE3164C7}"/>
              </a:ext>
            </a:extLst>
          </p:cNvPr>
          <p:cNvSpPr txBox="1">
            <a:spLocks noChangeArrowheads="1"/>
          </p:cNvSpPr>
          <p:nvPr/>
        </p:nvSpPr>
        <p:spPr>
          <a:xfrm>
            <a:off x="6561139" y="1587400"/>
            <a:ext cx="3430587" cy="1573213"/>
          </a:xfrm>
          <a:prstGeom prst="rect">
            <a:avLst/>
          </a:prstGeom>
        </p:spPr>
        <p:txBody>
          <a:bodyPr vert="horz" lIns="91440" tIns="45720" rIns="91440" bIns="45720" rtlCol="0">
            <a:normAutofit fontScale="92500" lnSpcReduction="10000"/>
          </a:bodyPr>
          <a:lstStyle>
            <a:lvl1pPr marL="342900" marR="0" indent="-342900" algn="l" defTabSz="914400" rtl="0" eaLnBrk="1" fontAlgn="base" latinLnBrk="0" hangingPunct="1">
              <a:lnSpc>
                <a:spcPct val="100000"/>
              </a:lnSpc>
              <a:spcBef>
                <a:spcPct val="20000"/>
              </a:spcBef>
              <a:spcAft>
                <a:spcPts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ts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ts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33363" indent="-233363"/>
            <a:r>
              <a:rPr lang="en-US" altLang="zh-CN" sz="2200" dirty="0">
                <a:cs typeface="ＭＳ Ｐゴシック" panose="020B0600070205080204" pitchFamily="34" charset="-128"/>
              </a:rPr>
              <a:t>DHCP </a:t>
            </a:r>
            <a:r>
              <a:rPr lang="zh-CN" altLang="en-US" sz="2200" dirty="0">
                <a:cs typeface="ＭＳ Ｐゴシック" panose="020B0600070205080204" pitchFamily="34" charset="-128"/>
              </a:rPr>
              <a:t>服务器构造包含客户端 </a:t>
            </a:r>
            <a:r>
              <a:rPr lang="en-US" altLang="zh-CN" sz="2200" dirty="0">
                <a:cs typeface="ＭＳ Ｐゴシック" panose="020B0600070205080204" pitchFamily="34" charset="-128"/>
              </a:rPr>
              <a:t>IP </a:t>
            </a:r>
            <a:r>
              <a:rPr lang="zh-CN" altLang="en-US" sz="2200" dirty="0">
                <a:cs typeface="ＭＳ Ｐゴシック" panose="020B0600070205080204" pitchFamily="34" charset="-128"/>
              </a:rPr>
              <a:t>地址、客户端第一跳路由器 </a:t>
            </a:r>
            <a:r>
              <a:rPr lang="en-US" altLang="zh-CN" sz="2200" dirty="0">
                <a:cs typeface="ＭＳ Ｐゴシック" panose="020B0600070205080204" pitchFamily="34" charset="-128"/>
              </a:rPr>
              <a:t>IP </a:t>
            </a:r>
            <a:r>
              <a:rPr lang="zh-CN" altLang="en-US" sz="2200" dirty="0">
                <a:cs typeface="ＭＳ Ｐゴシック" panose="020B0600070205080204" pitchFamily="34" charset="-128"/>
              </a:rPr>
              <a:t>地址、</a:t>
            </a:r>
            <a:r>
              <a:rPr lang="en-US" altLang="zh-CN" sz="2200" dirty="0">
                <a:cs typeface="ＭＳ Ｐゴシック" panose="020B0600070205080204" pitchFamily="34" charset="-128"/>
              </a:rPr>
              <a:t>DNS </a:t>
            </a:r>
            <a:r>
              <a:rPr lang="zh-CN" altLang="en-US" sz="2200" dirty="0">
                <a:cs typeface="ＭＳ Ｐゴシック" panose="020B0600070205080204" pitchFamily="34" charset="-128"/>
              </a:rPr>
              <a:t>服务器名称和 </a:t>
            </a:r>
            <a:r>
              <a:rPr lang="en-US" altLang="zh-CN" sz="2200" dirty="0">
                <a:cs typeface="ＭＳ Ｐゴシック" panose="020B0600070205080204" pitchFamily="34" charset="-128"/>
              </a:rPr>
              <a:t>IP </a:t>
            </a:r>
            <a:r>
              <a:rPr lang="zh-CN" altLang="en-US" sz="2200" dirty="0">
                <a:cs typeface="ＭＳ Ｐゴシック" panose="020B0600070205080204" pitchFamily="34" charset="-128"/>
              </a:rPr>
              <a:t>地址的 </a:t>
            </a:r>
            <a:r>
              <a:rPr lang="en-US" altLang="zh-CN" sz="2200" dirty="0">
                <a:cs typeface="ＭＳ Ｐゴシック" panose="020B0600070205080204" pitchFamily="34" charset="-128"/>
              </a:rPr>
              <a:t>DHCP ACK</a:t>
            </a:r>
            <a:endParaRPr lang="en-US" altLang="ja-JP" sz="2200" dirty="0">
              <a:cs typeface="ＭＳ Ｐゴシック" panose="020B0600070205080204" pitchFamily="34" charset="-128"/>
            </a:endParaRPr>
          </a:p>
          <a:p>
            <a:pPr marL="233363" indent="-233363"/>
            <a:endParaRPr lang="en-US" altLang="zh-CN" sz="1800" dirty="0">
              <a:cs typeface="ＭＳ Ｐゴシック" panose="020B0600070205080204" pitchFamily="34" charset="-128"/>
            </a:endParaRPr>
          </a:p>
        </p:txBody>
      </p:sp>
      <p:sp>
        <p:nvSpPr>
          <p:cNvPr id="194" name="Freeform 3">
            <a:extLst>
              <a:ext uri="{FF2B5EF4-FFF2-40B4-BE49-F238E27FC236}">
                <a16:creationId xmlns:a16="http://schemas.microsoft.com/office/drawing/2014/main" id="{9E9E28D5-B6BC-4A52-B2C7-7DA6CA30E67A}"/>
              </a:ext>
            </a:extLst>
          </p:cNvPr>
          <p:cNvSpPr>
            <a:spLocks/>
          </p:cNvSpPr>
          <p:nvPr/>
        </p:nvSpPr>
        <p:spPr bwMode="auto">
          <a:xfrm>
            <a:off x="2297113" y="1857275"/>
            <a:ext cx="3554412" cy="2754313"/>
          </a:xfrm>
          <a:custGeom>
            <a:avLst/>
            <a:gdLst>
              <a:gd name="T0" fmla="*/ 2147483647 w 2406"/>
              <a:gd name="T1" fmla="*/ 2147483647 h 958"/>
              <a:gd name="T2" fmla="*/ 2147483647 w 2406"/>
              <a:gd name="T3" fmla="*/ 2147483647 h 958"/>
              <a:gd name="T4" fmla="*/ 2147483647 w 2406"/>
              <a:gd name="T5" fmla="*/ 2147483647 h 958"/>
              <a:gd name="T6" fmla="*/ 2147483647 w 2406"/>
              <a:gd name="T7" fmla="*/ 2147483647 h 958"/>
              <a:gd name="T8" fmla="*/ 2147483647 w 2406"/>
              <a:gd name="T9" fmla="*/ 2147483647 h 958"/>
              <a:gd name="T10" fmla="*/ 2147483647 w 2406"/>
              <a:gd name="T11" fmla="*/ 2147483647 h 958"/>
              <a:gd name="T12" fmla="*/ 2147483647 w 2406"/>
              <a:gd name="T13" fmla="*/ 2147483647 h 958"/>
              <a:gd name="T14" fmla="*/ 2147483647 w 2406"/>
              <a:gd name="T15" fmla="*/ 2147483647 h 958"/>
              <a:gd name="T16" fmla="*/ 2147483647 w 2406"/>
              <a:gd name="T17" fmla="*/ 2147483647 h 958"/>
              <a:gd name="T18" fmla="*/ 2147483647 w 2406"/>
              <a:gd name="T19" fmla="*/ 2147483647 h 958"/>
              <a:gd name="T20" fmla="*/ 2147483647 w 2406"/>
              <a:gd name="T21" fmla="*/ 2147483647 h 958"/>
              <a:gd name="T22" fmla="*/ 2147483647 w 2406"/>
              <a:gd name="T23" fmla="*/ 2147483647 h 958"/>
              <a:gd name="T24" fmla="*/ 2147483647 w 2406"/>
              <a:gd name="T25" fmla="*/ 2147483647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95" name="Line 36">
            <a:extLst>
              <a:ext uri="{FF2B5EF4-FFF2-40B4-BE49-F238E27FC236}">
                <a16:creationId xmlns:a16="http://schemas.microsoft.com/office/drawing/2014/main" id="{FDE5E7E8-159F-42E0-BD76-C412C3C0DCE5}"/>
              </a:ext>
            </a:extLst>
          </p:cNvPr>
          <p:cNvSpPr>
            <a:spLocks noChangeShapeType="1"/>
          </p:cNvSpPr>
          <p:nvPr/>
        </p:nvSpPr>
        <p:spPr bwMode="auto">
          <a:xfrm flipV="1">
            <a:off x="5299076" y="2939950"/>
            <a:ext cx="155575"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6" name="Line 43">
            <a:extLst>
              <a:ext uri="{FF2B5EF4-FFF2-40B4-BE49-F238E27FC236}">
                <a16:creationId xmlns:a16="http://schemas.microsoft.com/office/drawing/2014/main" id="{02B0B69E-257D-4B27-AD4E-D01CA1751EB0}"/>
              </a:ext>
            </a:extLst>
          </p:cNvPr>
          <p:cNvSpPr>
            <a:spLocks noChangeShapeType="1"/>
          </p:cNvSpPr>
          <p:nvPr/>
        </p:nvSpPr>
        <p:spPr bwMode="auto">
          <a:xfrm flipV="1">
            <a:off x="4189414" y="3101874"/>
            <a:ext cx="6953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 name="Line 44">
            <a:extLst>
              <a:ext uri="{FF2B5EF4-FFF2-40B4-BE49-F238E27FC236}">
                <a16:creationId xmlns:a16="http://schemas.microsoft.com/office/drawing/2014/main" id="{2FC5E5DC-E49A-43C5-A4D1-EED554D4A219}"/>
              </a:ext>
            </a:extLst>
          </p:cNvPr>
          <p:cNvSpPr>
            <a:spLocks noChangeShapeType="1"/>
          </p:cNvSpPr>
          <p:nvPr/>
        </p:nvSpPr>
        <p:spPr bwMode="auto">
          <a:xfrm flipV="1">
            <a:off x="5448301" y="2797075"/>
            <a:ext cx="138113" cy="1428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8" name="Line 48">
            <a:extLst>
              <a:ext uri="{FF2B5EF4-FFF2-40B4-BE49-F238E27FC236}">
                <a16:creationId xmlns:a16="http://schemas.microsoft.com/office/drawing/2014/main" id="{B477E7E3-EF33-4FFD-A6D6-BC70CBA92543}"/>
              </a:ext>
            </a:extLst>
          </p:cNvPr>
          <p:cNvSpPr>
            <a:spLocks noChangeShapeType="1"/>
          </p:cNvSpPr>
          <p:nvPr/>
        </p:nvSpPr>
        <p:spPr bwMode="auto">
          <a:xfrm flipV="1">
            <a:off x="4803776" y="3332063"/>
            <a:ext cx="512763" cy="612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9" name="Rectangle 148">
            <a:extLst>
              <a:ext uri="{FF2B5EF4-FFF2-40B4-BE49-F238E27FC236}">
                <a16:creationId xmlns:a16="http://schemas.microsoft.com/office/drawing/2014/main" id="{58142C83-EB99-44A2-9A50-7A34EF8AB6E9}"/>
              </a:ext>
            </a:extLst>
          </p:cNvPr>
          <p:cNvSpPr>
            <a:spLocks noChangeArrowheads="1"/>
          </p:cNvSpPr>
          <p:nvPr/>
        </p:nvSpPr>
        <p:spPr bwMode="auto">
          <a:xfrm>
            <a:off x="6554788" y="3359050"/>
            <a:ext cx="3421062" cy="87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3363" indent="-233363">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lnSpc>
                <a:spcPct val="80000"/>
              </a:lnSpc>
              <a:spcBef>
                <a:spcPct val="20000"/>
              </a:spcBef>
              <a:buSzPct val="70000"/>
              <a:buFont typeface="Wingdings" panose="05000000000000000000" pitchFamily="2" charset="2"/>
              <a:buChar char="v"/>
            </a:pPr>
            <a:r>
              <a:rPr lang="en-US" altLang="zh-CN" sz="1900" dirty="0">
                <a:solidFill>
                  <a:srgbClr val="000099"/>
                </a:solidFill>
                <a:latin typeface="+mn-ea"/>
                <a:ea typeface="+mn-ea"/>
                <a:cs typeface="ＭＳ Ｐゴシック" panose="020B0600070205080204" pitchFamily="34" charset="-128"/>
              </a:rPr>
              <a:t>DHCP</a:t>
            </a:r>
            <a:r>
              <a:rPr lang="zh-CN" altLang="en-US" sz="1900" dirty="0">
                <a:solidFill>
                  <a:srgbClr val="000099"/>
                </a:solidFill>
                <a:latin typeface="+mn-ea"/>
                <a:ea typeface="+mn-ea"/>
                <a:cs typeface="ＭＳ Ｐゴシック" panose="020B0600070205080204" pitchFamily="34" charset="-128"/>
              </a:rPr>
              <a:t>服务器的封装，转发到客户端的帧，在客户端分解为 </a:t>
            </a:r>
            <a:r>
              <a:rPr lang="en-US" altLang="zh-CN" sz="1900" dirty="0">
                <a:solidFill>
                  <a:srgbClr val="000099"/>
                </a:solidFill>
                <a:latin typeface="+mn-ea"/>
                <a:ea typeface="+mn-ea"/>
                <a:cs typeface="ＭＳ Ｐゴシック" panose="020B0600070205080204" pitchFamily="34" charset="-128"/>
              </a:rPr>
              <a:t>DHCP</a:t>
            </a:r>
          </a:p>
        </p:txBody>
      </p:sp>
      <p:grpSp>
        <p:nvGrpSpPr>
          <p:cNvPr id="200" name="Group 153">
            <a:extLst>
              <a:ext uri="{FF2B5EF4-FFF2-40B4-BE49-F238E27FC236}">
                <a16:creationId xmlns:a16="http://schemas.microsoft.com/office/drawing/2014/main" id="{1EC0EE53-360B-4A51-B5CF-D5949C1B4091}"/>
              </a:ext>
            </a:extLst>
          </p:cNvPr>
          <p:cNvGrpSpPr>
            <a:grpSpLocks/>
          </p:cNvGrpSpPr>
          <p:nvPr/>
        </p:nvGrpSpPr>
        <p:grpSpPr bwMode="auto">
          <a:xfrm>
            <a:off x="3502025" y="2724049"/>
            <a:ext cx="850900" cy="615950"/>
            <a:chOff x="4420" y="878"/>
            <a:chExt cx="614" cy="458"/>
          </a:xfrm>
        </p:grpSpPr>
        <p:pic>
          <p:nvPicPr>
            <p:cNvPr id="201" name="Picture 154" descr="laptop_keyboard">
              <a:extLst>
                <a:ext uri="{FF2B5EF4-FFF2-40B4-BE49-F238E27FC236}">
                  <a16:creationId xmlns:a16="http://schemas.microsoft.com/office/drawing/2014/main" id="{64E81B2E-CEE7-41C9-8532-EE58B096D02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9064" flipH="1">
              <a:off x="4420" y="1108"/>
              <a:ext cx="52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 name="Freeform 155">
              <a:extLst>
                <a:ext uri="{FF2B5EF4-FFF2-40B4-BE49-F238E27FC236}">
                  <a16:creationId xmlns:a16="http://schemas.microsoft.com/office/drawing/2014/main" id="{99735DD2-B8C5-457C-8B26-F155D51EDD5E}"/>
                </a:ext>
              </a:extLst>
            </p:cNvPr>
            <p:cNvSpPr>
              <a:spLocks/>
            </p:cNvSpPr>
            <p:nvPr/>
          </p:nvSpPr>
          <p:spPr bwMode="auto">
            <a:xfrm>
              <a:off x="4595" y="888"/>
              <a:ext cx="424" cy="297"/>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203" name="Picture 156" descr="screen">
              <a:extLst>
                <a:ext uri="{FF2B5EF4-FFF2-40B4-BE49-F238E27FC236}">
                  <a16:creationId xmlns:a16="http://schemas.microsoft.com/office/drawing/2014/main" id="{254C4519-365B-4CF3-BCE4-AB80BD8C8F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6" y="895"/>
              <a:ext cx="38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 name="Freeform 157">
              <a:extLst>
                <a:ext uri="{FF2B5EF4-FFF2-40B4-BE49-F238E27FC236}">
                  <a16:creationId xmlns:a16="http://schemas.microsoft.com/office/drawing/2014/main" id="{92F9F9DD-3408-48A0-B319-0147E743DEF2}"/>
                </a:ext>
              </a:extLst>
            </p:cNvPr>
            <p:cNvSpPr>
              <a:spLocks/>
            </p:cNvSpPr>
            <p:nvPr/>
          </p:nvSpPr>
          <p:spPr bwMode="auto">
            <a:xfrm>
              <a:off x="4672" y="879"/>
              <a:ext cx="359" cy="5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 name="Freeform 158">
              <a:extLst>
                <a:ext uri="{FF2B5EF4-FFF2-40B4-BE49-F238E27FC236}">
                  <a16:creationId xmlns:a16="http://schemas.microsoft.com/office/drawing/2014/main" id="{CDC0DCD2-3BFB-4315-A3A3-63E5EB9E0C74}"/>
                </a:ext>
              </a:extLst>
            </p:cNvPr>
            <p:cNvSpPr>
              <a:spLocks/>
            </p:cNvSpPr>
            <p:nvPr/>
          </p:nvSpPr>
          <p:spPr bwMode="auto">
            <a:xfrm>
              <a:off x="4591" y="878"/>
              <a:ext cx="100" cy="230"/>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6" name="Freeform 159">
              <a:extLst>
                <a:ext uri="{FF2B5EF4-FFF2-40B4-BE49-F238E27FC236}">
                  <a16:creationId xmlns:a16="http://schemas.microsoft.com/office/drawing/2014/main" id="{2D54F3F6-E8CE-49A2-B55D-27E9A6D873E5}"/>
                </a:ext>
              </a:extLst>
            </p:cNvPr>
            <p:cNvSpPr>
              <a:spLocks/>
            </p:cNvSpPr>
            <p:nvPr/>
          </p:nvSpPr>
          <p:spPr bwMode="auto">
            <a:xfrm>
              <a:off x="4921" y="920"/>
              <a:ext cx="108" cy="265"/>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7" name="Freeform 160">
              <a:extLst>
                <a:ext uri="{FF2B5EF4-FFF2-40B4-BE49-F238E27FC236}">
                  <a16:creationId xmlns:a16="http://schemas.microsoft.com/office/drawing/2014/main" id="{AD8DADC5-C235-4202-977D-3E0618A294A1}"/>
                </a:ext>
              </a:extLst>
            </p:cNvPr>
            <p:cNvSpPr>
              <a:spLocks/>
            </p:cNvSpPr>
            <p:nvPr/>
          </p:nvSpPr>
          <p:spPr bwMode="auto">
            <a:xfrm>
              <a:off x="4590" y="1097"/>
              <a:ext cx="394" cy="89"/>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8" name="Freeform 161">
              <a:extLst>
                <a:ext uri="{FF2B5EF4-FFF2-40B4-BE49-F238E27FC236}">
                  <a16:creationId xmlns:a16="http://schemas.microsoft.com/office/drawing/2014/main" id="{C1790133-99EB-416F-AD0D-5EDD0E5A8300}"/>
                </a:ext>
              </a:extLst>
            </p:cNvPr>
            <p:cNvSpPr>
              <a:spLocks/>
            </p:cNvSpPr>
            <p:nvPr/>
          </p:nvSpPr>
          <p:spPr bwMode="auto">
            <a:xfrm>
              <a:off x="4933" y="922"/>
              <a:ext cx="101" cy="266"/>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9" name="Freeform 162">
              <a:extLst>
                <a:ext uri="{FF2B5EF4-FFF2-40B4-BE49-F238E27FC236}">
                  <a16:creationId xmlns:a16="http://schemas.microsoft.com/office/drawing/2014/main" id="{3C1B6C24-C7E6-42E1-B639-63EED68E235C}"/>
                </a:ext>
              </a:extLst>
            </p:cNvPr>
            <p:cNvSpPr>
              <a:spLocks/>
            </p:cNvSpPr>
            <p:nvPr/>
          </p:nvSpPr>
          <p:spPr bwMode="auto">
            <a:xfrm>
              <a:off x="4590" y="1109"/>
              <a:ext cx="351" cy="88"/>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10" name="Group 163">
              <a:extLst>
                <a:ext uri="{FF2B5EF4-FFF2-40B4-BE49-F238E27FC236}">
                  <a16:creationId xmlns:a16="http://schemas.microsoft.com/office/drawing/2014/main" id="{870FB693-10A3-4642-8CB4-B7DDBBEBB138}"/>
                </a:ext>
              </a:extLst>
            </p:cNvPr>
            <p:cNvGrpSpPr>
              <a:grpSpLocks/>
            </p:cNvGrpSpPr>
            <p:nvPr/>
          </p:nvGrpSpPr>
          <p:grpSpPr bwMode="auto">
            <a:xfrm>
              <a:off x="4584" y="1203"/>
              <a:ext cx="119" cy="53"/>
              <a:chOff x="1740" y="2642"/>
              <a:chExt cx="752" cy="327"/>
            </a:xfrm>
          </p:grpSpPr>
          <p:sp>
            <p:nvSpPr>
              <p:cNvPr id="217" name="Freeform 164">
                <a:extLst>
                  <a:ext uri="{FF2B5EF4-FFF2-40B4-BE49-F238E27FC236}">
                    <a16:creationId xmlns:a16="http://schemas.microsoft.com/office/drawing/2014/main" id="{B6002E61-F1B5-4C38-B913-FCC7CA747ABB}"/>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8" name="Freeform 165">
                <a:extLst>
                  <a:ext uri="{FF2B5EF4-FFF2-40B4-BE49-F238E27FC236}">
                    <a16:creationId xmlns:a16="http://schemas.microsoft.com/office/drawing/2014/main" id="{E6D31A41-88CE-418D-AAB0-7A5957C29027}"/>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9" name="Freeform 166">
                <a:extLst>
                  <a:ext uri="{FF2B5EF4-FFF2-40B4-BE49-F238E27FC236}">
                    <a16:creationId xmlns:a16="http://schemas.microsoft.com/office/drawing/2014/main" id="{625286F0-C879-4E8E-94E8-DA736C1C578C}"/>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0" name="Freeform 167">
                <a:extLst>
                  <a:ext uri="{FF2B5EF4-FFF2-40B4-BE49-F238E27FC236}">
                    <a16:creationId xmlns:a16="http://schemas.microsoft.com/office/drawing/2014/main" id="{7F5BE0A0-1271-4B21-997D-EDDEEA1B5E69}"/>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1" name="Freeform 168">
                <a:extLst>
                  <a:ext uri="{FF2B5EF4-FFF2-40B4-BE49-F238E27FC236}">
                    <a16:creationId xmlns:a16="http://schemas.microsoft.com/office/drawing/2014/main" id="{AACD2BCD-FF10-4830-A285-FC5BAC703875}"/>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2" name="Freeform 169">
                <a:extLst>
                  <a:ext uri="{FF2B5EF4-FFF2-40B4-BE49-F238E27FC236}">
                    <a16:creationId xmlns:a16="http://schemas.microsoft.com/office/drawing/2014/main" id="{7707ED8D-E468-400E-9E41-3C710400CD2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11" name="Freeform 170">
              <a:extLst>
                <a:ext uri="{FF2B5EF4-FFF2-40B4-BE49-F238E27FC236}">
                  <a16:creationId xmlns:a16="http://schemas.microsoft.com/office/drawing/2014/main" id="{2EC05C32-6BB4-429C-8B53-DC3D1F819BB8}"/>
                </a:ext>
              </a:extLst>
            </p:cNvPr>
            <p:cNvSpPr>
              <a:spLocks/>
            </p:cNvSpPr>
            <p:nvPr/>
          </p:nvSpPr>
          <p:spPr bwMode="auto">
            <a:xfrm>
              <a:off x="4788" y="1211"/>
              <a:ext cx="144" cy="116"/>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2" name="Freeform 171">
              <a:extLst>
                <a:ext uri="{FF2B5EF4-FFF2-40B4-BE49-F238E27FC236}">
                  <a16:creationId xmlns:a16="http://schemas.microsoft.com/office/drawing/2014/main" id="{01A286A5-C3C6-4EBC-834A-F80F5E409F68}"/>
                </a:ext>
              </a:extLst>
            </p:cNvPr>
            <p:cNvSpPr>
              <a:spLocks/>
            </p:cNvSpPr>
            <p:nvPr/>
          </p:nvSpPr>
          <p:spPr bwMode="auto">
            <a:xfrm>
              <a:off x="4420" y="1220"/>
              <a:ext cx="369" cy="10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3" name="Freeform 172">
              <a:extLst>
                <a:ext uri="{FF2B5EF4-FFF2-40B4-BE49-F238E27FC236}">
                  <a16:creationId xmlns:a16="http://schemas.microsoft.com/office/drawing/2014/main" id="{D758CB04-672D-4952-8B3D-598EEC17BCFA}"/>
                </a:ext>
              </a:extLst>
            </p:cNvPr>
            <p:cNvSpPr>
              <a:spLocks/>
            </p:cNvSpPr>
            <p:nvPr/>
          </p:nvSpPr>
          <p:spPr bwMode="auto">
            <a:xfrm>
              <a:off x="4420" y="1201"/>
              <a:ext cx="4" cy="21"/>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 name="Freeform 173">
              <a:extLst>
                <a:ext uri="{FF2B5EF4-FFF2-40B4-BE49-F238E27FC236}">
                  <a16:creationId xmlns:a16="http://schemas.microsoft.com/office/drawing/2014/main" id="{2B343541-DD90-41CC-84B2-2E702E76003D}"/>
                </a:ext>
              </a:extLst>
            </p:cNvPr>
            <p:cNvSpPr>
              <a:spLocks/>
            </p:cNvSpPr>
            <p:nvPr/>
          </p:nvSpPr>
          <p:spPr bwMode="auto">
            <a:xfrm>
              <a:off x="4421" y="1114"/>
              <a:ext cx="171" cy="88"/>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 name="Freeform 174">
              <a:extLst>
                <a:ext uri="{FF2B5EF4-FFF2-40B4-BE49-F238E27FC236}">
                  <a16:creationId xmlns:a16="http://schemas.microsoft.com/office/drawing/2014/main" id="{BACD2D58-1394-4836-9326-CBECED96CEA5}"/>
                </a:ext>
              </a:extLst>
            </p:cNvPr>
            <p:cNvSpPr>
              <a:spLocks/>
            </p:cNvSpPr>
            <p:nvPr/>
          </p:nvSpPr>
          <p:spPr bwMode="auto">
            <a:xfrm>
              <a:off x="4432" y="1205"/>
              <a:ext cx="350" cy="102"/>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 name="Freeform 175">
              <a:extLst>
                <a:ext uri="{FF2B5EF4-FFF2-40B4-BE49-F238E27FC236}">
                  <a16:creationId xmlns:a16="http://schemas.microsoft.com/office/drawing/2014/main" id="{5E2002FA-3CAD-4150-9EEC-04E3566D955F}"/>
                </a:ext>
              </a:extLst>
            </p:cNvPr>
            <p:cNvSpPr>
              <a:spLocks/>
            </p:cNvSpPr>
            <p:nvPr/>
          </p:nvSpPr>
          <p:spPr bwMode="auto">
            <a:xfrm flipV="1">
              <a:off x="4782" y="1198"/>
              <a:ext cx="142" cy="10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23" name="Text Box 176">
            <a:extLst>
              <a:ext uri="{FF2B5EF4-FFF2-40B4-BE49-F238E27FC236}">
                <a16:creationId xmlns:a16="http://schemas.microsoft.com/office/drawing/2014/main" id="{6F49A4E8-82C2-4E03-951F-0B0B1C29D9F1}"/>
              </a:ext>
            </a:extLst>
          </p:cNvPr>
          <p:cNvSpPr txBox="1">
            <a:spLocks noChangeArrowheads="1"/>
          </p:cNvSpPr>
          <p:nvPr/>
        </p:nvSpPr>
        <p:spPr bwMode="auto">
          <a:xfrm>
            <a:off x="4086225" y="4395688"/>
            <a:ext cx="16642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800" dirty="0">
                <a:solidFill>
                  <a:srgbClr val="0000FF"/>
                </a:solidFill>
                <a:latin typeface="+mn-ea"/>
                <a:ea typeface="+mn-ea"/>
              </a:rPr>
              <a:t>内置 </a:t>
            </a:r>
            <a:r>
              <a:rPr lang="en-US" altLang="zh-CN" sz="1800" dirty="0">
                <a:solidFill>
                  <a:srgbClr val="0000FF"/>
                </a:solidFill>
                <a:latin typeface="+mn-ea"/>
                <a:ea typeface="+mn-ea"/>
              </a:rPr>
              <a:t>DHCP </a:t>
            </a:r>
            <a:r>
              <a:rPr lang="zh-CN" altLang="en-US" sz="1800" dirty="0">
                <a:solidFill>
                  <a:srgbClr val="0000FF"/>
                </a:solidFill>
                <a:latin typeface="+mn-ea"/>
                <a:ea typeface="+mn-ea"/>
              </a:rPr>
              <a:t>服</a:t>
            </a:r>
            <a:endParaRPr lang="en-US" altLang="zh-CN" sz="1800" dirty="0">
              <a:solidFill>
                <a:srgbClr val="0000FF"/>
              </a:solidFill>
              <a:latin typeface="+mn-ea"/>
              <a:ea typeface="+mn-ea"/>
            </a:endParaRPr>
          </a:p>
          <a:p>
            <a:r>
              <a:rPr lang="zh-CN" altLang="en-US" sz="1800" dirty="0">
                <a:solidFill>
                  <a:srgbClr val="0000FF"/>
                </a:solidFill>
                <a:latin typeface="+mn-ea"/>
                <a:ea typeface="+mn-ea"/>
              </a:rPr>
              <a:t>务的路由器</a:t>
            </a:r>
          </a:p>
        </p:txBody>
      </p:sp>
      <p:grpSp>
        <p:nvGrpSpPr>
          <p:cNvPr id="224" name="Group 177">
            <a:extLst>
              <a:ext uri="{FF2B5EF4-FFF2-40B4-BE49-F238E27FC236}">
                <a16:creationId xmlns:a16="http://schemas.microsoft.com/office/drawing/2014/main" id="{673B638A-6B04-4521-A31C-C1A4C52127A1}"/>
              </a:ext>
            </a:extLst>
          </p:cNvPr>
          <p:cNvGrpSpPr>
            <a:grpSpLocks/>
          </p:cNvGrpSpPr>
          <p:nvPr/>
        </p:nvGrpSpPr>
        <p:grpSpPr bwMode="auto">
          <a:xfrm>
            <a:off x="4198938" y="3954362"/>
            <a:ext cx="1066800" cy="406400"/>
            <a:chOff x="4396" y="1245"/>
            <a:chExt cx="672" cy="248"/>
          </a:xfrm>
        </p:grpSpPr>
        <p:sp>
          <p:nvSpPr>
            <p:cNvPr id="225" name="Oval 407">
              <a:extLst>
                <a:ext uri="{FF2B5EF4-FFF2-40B4-BE49-F238E27FC236}">
                  <a16:creationId xmlns:a16="http://schemas.microsoft.com/office/drawing/2014/main" id="{7BD531AA-A5AD-4637-86E8-11E0547A72A7}"/>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226" name="Rectangle 410">
              <a:extLst>
                <a:ext uri="{FF2B5EF4-FFF2-40B4-BE49-F238E27FC236}">
                  <a16:creationId xmlns:a16="http://schemas.microsoft.com/office/drawing/2014/main" id="{6894EB7E-228C-412B-BD4D-51A87951B0F5}"/>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227" name="Oval 411">
              <a:extLst>
                <a:ext uri="{FF2B5EF4-FFF2-40B4-BE49-F238E27FC236}">
                  <a16:creationId xmlns:a16="http://schemas.microsoft.com/office/drawing/2014/main" id="{5E00CAD6-DFF4-4F8D-BC88-F7C9639C9874}"/>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228" name="Group 181">
              <a:extLst>
                <a:ext uri="{FF2B5EF4-FFF2-40B4-BE49-F238E27FC236}">
                  <a16:creationId xmlns:a16="http://schemas.microsoft.com/office/drawing/2014/main" id="{C5B89436-E11E-4533-956A-456F5184AD94}"/>
                </a:ext>
              </a:extLst>
            </p:cNvPr>
            <p:cNvGrpSpPr>
              <a:grpSpLocks/>
            </p:cNvGrpSpPr>
            <p:nvPr/>
          </p:nvGrpSpPr>
          <p:grpSpPr bwMode="auto">
            <a:xfrm>
              <a:off x="4530" y="1287"/>
              <a:ext cx="377" cy="75"/>
              <a:chOff x="2468" y="1332"/>
              <a:chExt cx="310" cy="60"/>
            </a:xfrm>
          </p:grpSpPr>
          <p:sp>
            <p:nvSpPr>
              <p:cNvPr id="231" name="Freeform 182">
                <a:extLst>
                  <a:ext uri="{FF2B5EF4-FFF2-40B4-BE49-F238E27FC236}">
                    <a16:creationId xmlns:a16="http://schemas.microsoft.com/office/drawing/2014/main" id="{A3418992-A74F-4076-8C28-F5306F4FEB91}"/>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2" name="Freeform 183">
                <a:extLst>
                  <a:ext uri="{FF2B5EF4-FFF2-40B4-BE49-F238E27FC236}">
                    <a16:creationId xmlns:a16="http://schemas.microsoft.com/office/drawing/2014/main" id="{1D6033E5-DE95-4DBF-A54B-47A6CEB77641}"/>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29" name="Line 184">
              <a:extLst>
                <a:ext uri="{FF2B5EF4-FFF2-40B4-BE49-F238E27FC236}">
                  <a16:creationId xmlns:a16="http://schemas.microsoft.com/office/drawing/2014/main" id="{C7235CAA-DDD7-4738-A60F-5734F9667888}"/>
                </a:ext>
              </a:extLst>
            </p:cNvPr>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0" name="Line 185">
              <a:extLst>
                <a:ext uri="{FF2B5EF4-FFF2-40B4-BE49-F238E27FC236}">
                  <a16:creationId xmlns:a16="http://schemas.microsoft.com/office/drawing/2014/main" id="{5083EF43-B1DA-41CA-B074-B62C3410FBAC}"/>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3" name="Group 186">
            <a:extLst>
              <a:ext uri="{FF2B5EF4-FFF2-40B4-BE49-F238E27FC236}">
                <a16:creationId xmlns:a16="http://schemas.microsoft.com/office/drawing/2014/main" id="{1F0900BE-4002-48A7-95C3-E714F0C190A2}"/>
              </a:ext>
            </a:extLst>
          </p:cNvPr>
          <p:cNvGrpSpPr>
            <a:grpSpLocks/>
          </p:cNvGrpSpPr>
          <p:nvPr/>
        </p:nvGrpSpPr>
        <p:grpSpPr bwMode="auto">
          <a:xfrm>
            <a:off x="4230688" y="3759099"/>
            <a:ext cx="423862" cy="647700"/>
            <a:chOff x="4140" y="429"/>
            <a:chExt cx="1425" cy="2396"/>
          </a:xfrm>
        </p:grpSpPr>
        <p:sp>
          <p:nvSpPr>
            <p:cNvPr id="234" name="Freeform 187">
              <a:extLst>
                <a:ext uri="{FF2B5EF4-FFF2-40B4-BE49-F238E27FC236}">
                  <a16:creationId xmlns:a16="http://schemas.microsoft.com/office/drawing/2014/main" id="{FB483438-4548-48EF-A4AE-25CCCB450D4F}"/>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5" name="Rectangle 188">
              <a:extLst>
                <a:ext uri="{FF2B5EF4-FFF2-40B4-BE49-F238E27FC236}">
                  <a16:creationId xmlns:a16="http://schemas.microsoft.com/office/drawing/2014/main" id="{A1CFDD2D-1572-444E-9630-F5AA11197E72}"/>
                </a:ext>
              </a:extLst>
            </p:cNvPr>
            <p:cNvSpPr>
              <a:spLocks noChangeArrowheads="1"/>
            </p:cNvSpPr>
            <p:nvPr/>
          </p:nvSpPr>
          <p:spPr bwMode="auto">
            <a:xfrm>
              <a:off x="4204" y="429"/>
              <a:ext cx="1051"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236" name="Freeform 189">
              <a:extLst>
                <a:ext uri="{FF2B5EF4-FFF2-40B4-BE49-F238E27FC236}">
                  <a16:creationId xmlns:a16="http://schemas.microsoft.com/office/drawing/2014/main" id="{A12EAE62-E407-4F42-9AF5-CE3F7EBC23C3}"/>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7" name="Freeform 190">
              <a:extLst>
                <a:ext uri="{FF2B5EF4-FFF2-40B4-BE49-F238E27FC236}">
                  <a16:creationId xmlns:a16="http://schemas.microsoft.com/office/drawing/2014/main" id="{43364D3B-E435-4F69-9B18-FB8F75B7DA26}"/>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8" name="Rectangle 191">
              <a:extLst>
                <a:ext uri="{FF2B5EF4-FFF2-40B4-BE49-F238E27FC236}">
                  <a16:creationId xmlns:a16="http://schemas.microsoft.com/office/drawing/2014/main" id="{71703800-3853-4B12-9615-945EFC159996}"/>
                </a:ext>
              </a:extLst>
            </p:cNvPr>
            <p:cNvSpPr>
              <a:spLocks noChangeArrowheads="1"/>
            </p:cNvSpPr>
            <p:nvPr/>
          </p:nvSpPr>
          <p:spPr bwMode="auto">
            <a:xfrm>
              <a:off x="4209" y="693"/>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nvGrpSpPr>
            <p:cNvPr id="239" name="Group 192">
              <a:extLst>
                <a:ext uri="{FF2B5EF4-FFF2-40B4-BE49-F238E27FC236}">
                  <a16:creationId xmlns:a16="http://schemas.microsoft.com/office/drawing/2014/main" id="{263E2692-2C59-4BB2-9A33-091ADB2EE4CB}"/>
                </a:ext>
              </a:extLst>
            </p:cNvPr>
            <p:cNvGrpSpPr>
              <a:grpSpLocks/>
            </p:cNvGrpSpPr>
            <p:nvPr/>
          </p:nvGrpSpPr>
          <p:grpSpPr bwMode="auto">
            <a:xfrm>
              <a:off x="4749" y="668"/>
              <a:ext cx="581" cy="145"/>
              <a:chOff x="614" y="2568"/>
              <a:chExt cx="725" cy="139"/>
            </a:xfrm>
          </p:grpSpPr>
          <p:sp>
            <p:nvSpPr>
              <p:cNvPr id="264" name="AutoShape 193">
                <a:extLst>
                  <a:ext uri="{FF2B5EF4-FFF2-40B4-BE49-F238E27FC236}">
                    <a16:creationId xmlns:a16="http://schemas.microsoft.com/office/drawing/2014/main" id="{A5ED7BDD-1A3A-4FEF-9B28-55442FBFF815}"/>
                  </a:ext>
                </a:extLst>
              </p:cNvPr>
              <p:cNvSpPr>
                <a:spLocks noChangeArrowheads="1"/>
              </p:cNvSpPr>
              <p:nvPr/>
            </p:nvSpPr>
            <p:spPr bwMode="auto">
              <a:xfrm>
                <a:off x="613" y="2570"/>
                <a:ext cx="726" cy="135"/>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265" name="AutoShape 194">
                <a:extLst>
                  <a:ext uri="{FF2B5EF4-FFF2-40B4-BE49-F238E27FC236}">
                    <a16:creationId xmlns:a16="http://schemas.microsoft.com/office/drawing/2014/main" id="{864EF4B3-215D-4EF0-9783-7A84C28014E8}"/>
                  </a:ext>
                </a:extLst>
              </p:cNvPr>
              <p:cNvSpPr>
                <a:spLocks noChangeArrowheads="1"/>
              </p:cNvSpPr>
              <p:nvPr/>
            </p:nvSpPr>
            <p:spPr bwMode="auto">
              <a:xfrm>
                <a:off x="627" y="2587"/>
                <a:ext cx="693"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sp>
          <p:nvSpPr>
            <p:cNvPr id="240" name="Rectangle 195">
              <a:extLst>
                <a:ext uri="{FF2B5EF4-FFF2-40B4-BE49-F238E27FC236}">
                  <a16:creationId xmlns:a16="http://schemas.microsoft.com/office/drawing/2014/main" id="{B1D31BC0-1F7A-4CDB-A3E5-E15B51B3CA8B}"/>
                </a:ext>
              </a:extLst>
            </p:cNvPr>
            <p:cNvSpPr>
              <a:spLocks noChangeArrowheads="1"/>
            </p:cNvSpPr>
            <p:nvPr/>
          </p:nvSpPr>
          <p:spPr bwMode="auto">
            <a:xfrm>
              <a:off x="4225" y="1016"/>
              <a:ext cx="592"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nvGrpSpPr>
            <p:cNvPr id="241" name="Group 196">
              <a:extLst>
                <a:ext uri="{FF2B5EF4-FFF2-40B4-BE49-F238E27FC236}">
                  <a16:creationId xmlns:a16="http://schemas.microsoft.com/office/drawing/2014/main" id="{52C89A9C-0101-48E8-9079-B21EFEF6232F}"/>
                </a:ext>
              </a:extLst>
            </p:cNvPr>
            <p:cNvGrpSpPr>
              <a:grpSpLocks/>
            </p:cNvGrpSpPr>
            <p:nvPr/>
          </p:nvGrpSpPr>
          <p:grpSpPr bwMode="auto">
            <a:xfrm>
              <a:off x="4747" y="994"/>
              <a:ext cx="581" cy="134"/>
              <a:chOff x="614" y="2568"/>
              <a:chExt cx="725" cy="139"/>
            </a:xfrm>
          </p:grpSpPr>
          <p:sp>
            <p:nvSpPr>
              <p:cNvPr id="262" name="AutoShape 197">
                <a:extLst>
                  <a:ext uri="{FF2B5EF4-FFF2-40B4-BE49-F238E27FC236}">
                    <a16:creationId xmlns:a16="http://schemas.microsoft.com/office/drawing/2014/main" id="{46EE28C9-4992-48A4-AB33-3F4F5A2AABA0}"/>
                  </a:ext>
                </a:extLst>
              </p:cNvPr>
              <p:cNvSpPr>
                <a:spLocks noChangeArrowheads="1"/>
              </p:cNvSpPr>
              <p:nvPr/>
            </p:nvSpPr>
            <p:spPr bwMode="auto">
              <a:xfrm>
                <a:off x="616" y="2567"/>
                <a:ext cx="726"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263" name="AutoShape 198">
                <a:extLst>
                  <a:ext uri="{FF2B5EF4-FFF2-40B4-BE49-F238E27FC236}">
                    <a16:creationId xmlns:a16="http://schemas.microsoft.com/office/drawing/2014/main" id="{5793F310-3631-4939-82A1-656A9E36919A}"/>
                  </a:ext>
                </a:extLst>
              </p:cNvPr>
              <p:cNvSpPr>
                <a:spLocks noChangeArrowheads="1"/>
              </p:cNvSpPr>
              <p:nvPr/>
            </p:nvSpPr>
            <p:spPr bwMode="auto">
              <a:xfrm>
                <a:off x="629" y="2585"/>
                <a:ext cx="693"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sp>
          <p:nvSpPr>
            <p:cNvPr id="242" name="Rectangle 199">
              <a:extLst>
                <a:ext uri="{FF2B5EF4-FFF2-40B4-BE49-F238E27FC236}">
                  <a16:creationId xmlns:a16="http://schemas.microsoft.com/office/drawing/2014/main" id="{6BAEA52D-6FDF-49F4-BF22-E347A3A1650B}"/>
                </a:ext>
              </a:extLst>
            </p:cNvPr>
            <p:cNvSpPr>
              <a:spLocks noChangeArrowheads="1"/>
            </p:cNvSpPr>
            <p:nvPr/>
          </p:nvSpPr>
          <p:spPr bwMode="auto">
            <a:xfrm>
              <a:off x="4215" y="1357"/>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243" name="Rectangle 200">
              <a:extLst>
                <a:ext uri="{FF2B5EF4-FFF2-40B4-BE49-F238E27FC236}">
                  <a16:creationId xmlns:a16="http://schemas.microsoft.com/office/drawing/2014/main" id="{2054C18F-94AA-49E3-9951-731FA0A1AEB3}"/>
                </a:ext>
              </a:extLst>
            </p:cNvPr>
            <p:cNvSpPr>
              <a:spLocks noChangeArrowheads="1"/>
            </p:cNvSpPr>
            <p:nvPr/>
          </p:nvSpPr>
          <p:spPr bwMode="auto">
            <a:xfrm>
              <a:off x="4225" y="1656"/>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nvGrpSpPr>
            <p:cNvPr id="244" name="Group 201">
              <a:extLst>
                <a:ext uri="{FF2B5EF4-FFF2-40B4-BE49-F238E27FC236}">
                  <a16:creationId xmlns:a16="http://schemas.microsoft.com/office/drawing/2014/main" id="{DD5F76EC-9FB3-4DE9-B907-02525F9D0091}"/>
                </a:ext>
              </a:extLst>
            </p:cNvPr>
            <p:cNvGrpSpPr>
              <a:grpSpLocks/>
            </p:cNvGrpSpPr>
            <p:nvPr/>
          </p:nvGrpSpPr>
          <p:grpSpPr bwMode="auto">
            <a:xfrm>
              <a:off x="4735" y="1627"/>
              <a:ext cx="582" cy="151"/>
              <a:chOff x="614" y="2568"/>
              <a:chExt cx="725" cy="139"/>
            </a:xfrm>
          </p:grpSpPr>
          <p:sp>
            <p:nvSpPr>
              <p:cNvPr id="260" name="AutoShape 202">
                <a:extLst>
                  <a:ext uri="{FF2B5EF4-FFF2-40B4-BE49-F238E27FC236}">
                    <a16:creationId xmlns:a16="http://schemas.microsoft.com/office/drawing/2014/main" id="{A09A5354-06F1-47F6-B2B9-171065CC33CC}"/>
                  </a:ext>
                </a:extLst>
              </p:cNvPr>
              <p:cNvSpPr>
                <a:spLocks noChangeArrowheads="1"/>
              </p:cNvSpPr>
              <p:nvPr/>
            </p:nvSpPr>
            <p:spPr bwMode="auto">
              <a:xfrm>
                <a:off x="611" y="2568"/>
                <a:ext cx="731"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261" name="AutoShape 203">
                <a:extLst>
                  <a:ext uri="{FF2B5EF4-FFF2-40B4-BE49-F238E27FC236}">
                    <a16:creationId xmlns:a16="http://schemas.microsoft.com/office/drawing/2014/main" id="{052A4594-9732-48DC-B961-273FFCAA8864}"/>
                  </a:ext>
                </a:extLst>
              </p:cNvPr>
              <p:cNvSpPr>
                <a:spLocks noChangeArrowheads="1"/>
              </p:cNvSpPr>
              <p:nvPr/>
            </p:nvSpPr>
            <p:spPr bwMode="auto">
              <a:xfrm>
                <a:off x="624" y="2584"/>
                <a:ext cx="69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sp>
          <p:nvSpPr>
            <p:cNvPr id="245" name="Freeform 204">
              <a:extLst>
                <a:ext uri="{FF2B5EF4-FFF2-40B4-BE49-F238E27FC236}">
                  <a16:creationId xmlns:a16="http://schemas.microsoft.com/office/drawing/2014/main" id="{B8CE839F-AA8A-4B53-BBC9-12C2E931714F}"/>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46" name="Group 205">
              <a:extLst>
                <a:ext uri="{FF2B5EF4-FFF2-40B4-BE49-F238E27FC236}">
                  <a16:creationId xmlns:a16="http://schemas.microsoft.com/office/drawing/2014/main" id="{0796EAE5-E5D5-452E-B4F7-EC49DF2B27AD}"/>
                </a:ext>
              </a:extLst>
            </p:cNvPr>
            <p:cNvGrpSpPr>
              <a:grpSpLocks/>
            </p:cNvGrpSpPr>
            <p:nvPr/>
          </p:nvGrpSpPr>
          <p:grpSpPr bwMode="auto">
            <a:xfrm>
              <a:off x="4739" y="1327"/>
              <a:ext cx="582" cy="139"/>
              <a:chOff x="614" y="2568"/>
              <a:chExt cx="725" cy="139"/>
            </a:xfrm>
          </p:grpSpPr>
          <p:sp>
            <p:nvSpPr>
              <p:cNvPr id="258" name="AutoShape 206">
                <a:extLst>
                  <a:ext uri="{FF2B5EF4-FFF2-40B4-BE49-F238E27FC236}">
                    <a16:creationId xmlns:a16="http://schemas.microsoft.com/office/drawing/2014/main" id="{8A17A8C7-0596-4378-A20F-6580FFD8C74F}"/>
                  </a:ext>
                </a:extLst>
              </p:cNvPr>
              <p:cNvSpPr>
                <a:spLocks noChangeArrowheads="1"/>
              </p:cNvSpPr>
              <p:nvPr/>
            </p:nvSpPr>
            <p:spPr bwMode="auto">
              <a:xfrm>
                <a:off x="612" y="2569"/>
                <a:ext cx="725" cy="14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259" name="AutoShape 207">
                <a:extLst>
                  <a:ext uri="{FF2B5EF4-FFF2-40B4-BE49-F238E27FC236}">
                    <a16:creationId xmlns:a16="http://schemas.microsoft.com/office/drawing/2014/main" id="{A491A7C4-3273-45E9-ABE7-902CA5C80721}"/>
                  </a:ext>
                </a:extLst>
              </p:cNvPr>
              <p:cNvSpPr>
                <a:spLocks noChangeArrowheads="1"/>
              </p:cNvSpPr>
              <p:nvPr/>
            </p:nvSpPr>
            <p:spPr bwMode="auto">
              <a:xfrm>
                <a:off x="626" y="2586"/>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sp>
          <p:nvSpPr>
            <p:cNvPr id="247" name="Rectangle 208">
              <a:extLst>
                <a:ext uri="{FF2B5EF4-FFF2-40B4-BE49-F238E27FC236}">
                  <a16:creationId xmlns:a16="http://schemas.microsoft.com/office/drawing/2014/main" id="{F71B8111-A2A2-4FB5-931A-91430886089D}"/>
                </a:ext>
              </a:extLst>
            </p:cNvPr>
            <p:cNvSpPr>
              <a:spLocks noChangeArrowheads="1"/>
            </p:cNvSpPr>
            <p:nvPr/>
          </p:nvSpPr>
          <p:spPr bwMode="auto">
            <a:xfrm>
              <a:off x="5250" y="429"/>
              <a:ext cx="69"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248" name="Freeform 209">
              <a:extLst>
                <a:ext uri="{FF2B5EF4-FFF2-40B4-BE49-F238E27FC236}">
                  <a16:creationId xmlns:a16="http://schemas.microsoft.com/office/drawing/2014/main" id="{507BF141-B5EB-48CD-A35E-72147B80AE33}"/>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9" name="Freeform 210">
              <a:extLst>
                <a:ext uri="{FF2B5EF4-FFF2-40B4-BE49-F238E27FC236}">
                  <a16:creationId xmlns:a16="http://schemas.microsoft.com/office/drawing/2014/main" id="{329E5B38-3A44-42A9-8A01-4C84CD61B5F2}"/>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0" name="Oval 211">
              <a:extLst>
                <a:ext uri="{FF2B5EF4-FFF2-40B4-BE49-F238E27FC236}">
                  <a16:creationId xmlns:a16="http://schemas.microsoft.com/office/drawing/2014/main" id="{79318DC5-3D7F-44D1-8F58-230DA001AFCC}"/>
                </a:ext>
              </a:extLst>
            </p:cNvPr>
            <p:cNvSpPr>
              <a:spLocks noChangeArrowheads="1"/>
            </p:cNvSpPr>
            <p:nvPr/>
          </p:nvSpPr>
          <p:spPr bwMode="auto">
            <a:xfrm>
              <a:off x="5517" y="2614"/>
              <a:ext cx="48" cy="94"/>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251" name="Freeform 212">
              <a:extLst>
                <a:ext uri="{FF2B5EF4-FFF2-40B4-BE49-F238E27FC236}">
                  <a16:creationId xmlns:a16="http://schemas.microsoft.com/office/drawing/2014/main" id="{09ACC88C-B2E6-457E-9A8A-3A306CAB9582}"/>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2" name="AutoShape 213">
              <a:extLst>
                <a:ext uri="{FF2B5EF4-FFF2-40B4-BE49-F238E27FC236}">
                  <a16:creationId xmlns:a16="http://schemas.microsoft.com/office/drawing/2014/main" id="{90C816D6-CD2B-4DD8-A9A2-EFC2BD73C889}"/>
                </a:ext>
              </a:extLst>
            </p:cNvPr>
            <p:cNvSpPr>
              <a:spLocks noChangeArrowheads="1"/>
            </p:cNvSpPr>
            <p:nvPr/>
          </p:nvSpPr>
          <p:spPr bwMode="auto">
            <a:xfrm>
              <a:off x="4140" y="2678"/>
              <a:ext cx="1201" cy="147"/>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253" name="AutoShape 214">
              <a:extLst>
                <a:ext uri="{FF2B5EF4-FFF2-40B4-BE49-F238E27FC236}">
                  <a16:creationId xmlns:a16="http://schemas.microsoft.com/office/drawing/2014/main" id="{128B7575-210E-47DC-AF3A-E151A0B41184}"/>
                </a:ext>
              </a:extLst>
            </p:cNvPr>
            <p:cNvSpPr>
              <a:spLocks noChangeArrowheads="1"/>
            </p:cNvSpPr>
            <p:nvPr/>
          </p:nvSpPr>
          <p:spPr bwMode="auto">
            <a:xfrm>
              <a:off x="4204" y="2713"/>
              <a:ext cx="1073"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254" name="Oval 215">
              <a:extLst>
                <a:ext uri="{FF2B5EF4-FFF2-40B4-BE49-F238E27FC236}">
                  <a16:creationId xmlns:a16="http://schemas.microsoft.com/office/drawing/2014/main" id="{2FA2E270-6B20-4988-B04B-65E5339F3758}"/>
                </a:ext>
              </a:extLst>
            </p:cNvPr>
            <p:cNvSpPr>
              <a:spLocks noChangeArrowheads="1"/>
            </p:cNvSpPr>
            <p:nvPr/>
          </p:nvSpPr>
          <p:spPr bwMode="auto">
            <a:xfrm>
              <a:off x="4305" y="2385"/>
              <a:ext cx="160"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255" name="Oval 216">
              <a:extLst>
                <a:ext uri="{FF2B5EF4-FFF2-40B4-BE49-F238E27FC236}">
                  <a16:creationId xmlns:a16="http://schemas.microsoft.com/office/drawing/2014/main" id="{CA57BA91-80BE-4E0C-9126-312C5107BF02}"/>
                </a:ext>
              </a:extLst>
            </p:cNvPr>
            <p:cNvSpPr>
              <a:spLocks noChangeArrowheads="1"/>
            </p:cNvSpPr>
            <p:nvPr/>
          </p:nvSpPr>
          <p:spPr bwMode="auto">
            <a:xfrm>
              <a:off x="4487" y="2385"/>
              <a:ext cx="160" cy="14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rgbClr val="FF0000"/>
                </a:solidFill>
                <a:cs typeface="Arial" panose="020B0604020202020204" pitchFamily="34" charset="0"/>
              </a:endParaRPr>
            </a:p>
          </p:txBody>
        </p:sp>
        <p:sp>
          <p:nvSpPr>
            <p:cNvPr id="256" name="Oval 217">
              <a:extLst>
                <a:ext uri="{FF2B5EF4-FFF2-40B4-BE49-F238E27FC236}">
                  <a16:creationId xmlns:a16="http://schemas.microsoft.com/office/drawing/2014/main" id="{D64BAF45-FD34-4249-B171-0ADF3DAE35A0}"/>
                </a:ext>
              </a:extLst>
            </p:cNvPr>
            <p:cNvSpPr>
              <a:spLocks noChangeArrowheads="1"/>
            </p:cNvSpPr>
            <p:nvPr/>
          </p:nvSpPr>
          <p:spPr bwMode="auto">
            <a:xfrm>
              <a:off x="4663" y="2379"/>
              <a:ext cx="155"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257" name="Rectangle 218">
              <a:extLst>
                <a:ext uri="{FF2B5EF4-FFF2-40B4-BE49-F238E27FC236}">
                  <a16:creationId xmlns:a16="http://schemas.microsoft.com/office/drawing/2014/main" id="{8B185B9B-68E6-49F2-819F-E8198A1A9816}"/>
                </a:ext>
              </a:extLst>
            </p:cNvPr>
            <p:cNvSpPr>
              <a:spLocks noChangeArrowheads="1"/>
            </p:cNvSpPr>
            <p:nvPr/>
          </p:nvSpPr>
          <p:spPr bwMode="auto">
            <a:xfrm>
              <a:off x="5063" y="1833"/>
              <a:ext cx="85" cy="763"/>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sp>
        <p:nvSpPr>
          <p:cNvPr id="266" name="Line 36">
            <a:extLst>
              <a:ext uri="{FF2B5EF4-FFF2-40B4-BE49-F238E27FC236}">
                <a16:creationId xmlns:a16="http://schemas.microsoft.com/office/drawing/2014/main" id="{13255C7D-D40B-443D-9984-EEC50E968967}"/>
              </a:ext>
            </a:extLst>
          </p:cNvPr>
          <p:cNvSpPr>
            <a:spLocks noChangeShapeType="1"/>
          </p:cNvSpPr>
          <p:nvPr/>
        </p:nvSpPr>
        <p:spPr bwMode="auto">
          <a:xfrm flipV="1">
            <a:off x="5299076" y="2928838"/>
            <a:ext cx="155575"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67" name="Group 220">
            <a:extLst>
              <a:ext uri="{FF2B5EF4-FFF2-40B4-BE49-F238E27FC236}">
                <a16:creationId xmlns:a16="http://schemas.microsoft.com/office/drawing/2014/main" id="{10584E38-2EA8-41AD-B41F-7ADD5E98C32F}"/>
              </a:ext>
            </a:extLst>
          </p:cNvPr>
          <p:cNvGrpSpPr>
            <a:grpSpLocks/>
          </p:cNvGrpSpPr>
          <p:nvPr/>
        </p:nvGrpSpPr>
        <p:grpSpPr bwMode="auto">
          <a:xfrm>
            <a:off x="4664076" y="3027263"/>
            <a:ext cx="963613" cy="300037"/>
            <a:chOff x="4410" y="1365"/>
            <a:chExt cx="663" cy="224"/>
          </a:xfrm>
        </p:grpSpPr>
        <p:sp>
          <p:nvSpPr>
            <p:cNvPr id="268" name="Rectangle 221">
              <a:extLst>
                <a:ext uri="{FF2B5EF4-FFF2-40B4-BE49-F238E27FC236}">
                  <a16:creationId xmlns:a16="http://schemas.microsoft.com/office/drawing/2014/main" id="{1866BB7E-F93E-4282-98B8-A804192D8052}"/>
                </a:ext>
              </a:extLst>
            </p:cNvPr>
            <p:cNvSpPr>
              <a:spLocks noChangeArrowheads="1"/>
            </p:cNvSpPr>
            <p:nvPr/>
          </p:nvSpPr>
          <p:spPr bwMode="auto">
            <a:xfrm>
              <a:off x="4410" y="1500"/>
              <a:ext cx="495" cy="87"/>
            </a:xfrm>
            <a:prstGeom prst="rect">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269" name="AutoShape 222">
              <a:extLst>
                <a:ext uri="{FF2B5EF4-FFF2-40B4-BE49-F238E27FC236}">
                  <a16:creationId xmlns:a16="http://schemas.microsoft.com/office/drawing/2014/main" id="{61B3E9C8-0C69-4EC6-8542-29E9383C11C4}"/>
                </a:ext>
              </a:extLst>
            </p:cNvPr>
            <p:cNvSpPr>
              <a:spLocks noChangeArrowheads="1"/>
            </p:cNvSpPr>
            <p:nvPr/>
          </p:nvSpPr>
          <p:spPr bwMode="auto">
            <a:xfrm>
              <a:off x="4410" y="1369"/>
              <a:ext cx="663" cy="134"/>
            </a:xfrm>
            <a:prstGeom prst="parallelogram">
              <a:avLst>
                <a:gd name="adj" fmla="val 122778"/>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270" name="Freeform 223">
              <a:extLst>
                <a:ext uri="{FF2B5EF4-FFF2-40B4-BE49-F238E27FC236}">
                  <a16:creationId xmlns:a16="http://schemas.microsoft.com/office/drawing/2014/main" id="{6B4622B7-556D-4CA8-9CD1-FB1A0046A09A}"/>
                </a:ext>
              </a:extLst>
            </p:cNvPr>
            <p:cNvSpPr>
              <a:spLocks/>
            </p:cNvSpPr>
            <p:nvPr/>
          </p:nvSpPr>
          <p:spPr bwMode="auto">
            <a:xfrm>
              <a:off x="4904" y="1365"/>
              <a:ext cx="169" cy="224"/>
            </a:xfrm>
            <a:custGeom>
              <a:avLst/>
              <a:gdLst>
                <a:gd name="T0" fmla="*/ 0 w 169"/>
                <a:gd name="T1" fmla="*/ 138 h 224"/>
                <a:gd name="T2" fmla="*/ 0 w 169"/>
                <a:gd name="T3" fmla="*/ 224 h 224"/>
                <a:gd name="T4" fmla="*/ 169 w 169"/>
                <a:gd name="T5" fmla="*/ 77 h 224"/>
                <a:gd name="T6" fmla="*/ 169 w 169"/>
                <a:gd name="T7" fmla="*/ 0 h 224"/>
                <a:gd name="T8" fmla="*/ 0 w 169"/>
                <a:gd name="T9" fmla="*/ 138 h 224"/>
                <a:gd name="T10" fmla="*/ 0 60000 65536"/>
                <a:gd name="T11" fmla="*/ 0 60000 65536"/>
                <a:gd name="T12" fmla="*/ 0 60000 65536"/>
                <a:gd name="T13" fmla="*/ 0 60000 65536"/>
                <a:gd name="T14" fmla="*/ 0 60000 65536"/>
                <a:gd name="T15" fmla="*/ 0 w 169"/>
                <a:gd name="T16" fmla="*/ 0 h 224"/>
                <a:gd name="T17" fmla="*/ 169 w 169"/>
                <a:gd name="T18" fmla="*/ 224 h 224"/>
              </a:gdLst>
              <a:ahLst/>
              <a:cxnLst>
                <a:cxn ang="T10">
                  <a:pos x="T0" y="T1"/>
                </a:cxn>
                <a:cxn ang="T11">
                  <a:pos x="T2" y="T3"/>
                </a:cxn>
                <a:cxn ang="T12">
                  <a:pos x="T4" y="T5"/>
                </a:cxn>
                <a:cxn ang="T13">
                  <a:pos x="T6" y="T7"/>
                </a:cxn>
                <a:cxn ang="T14">
                  <a:pos x="T8" y="T9"/>
                </a:cxn>
              </a:cxnLst>
              <a:rect l="T15" t="T16" r="T17" b="T18"/>
              <a:pathLst>
                <a:path w="169" h="224">
                  <a:moveTo>
                    <a:pt x="0" y="138"/>
                  </a:moveTo>
                  <a:lnTo>
                    <a:pt x="0" y="224"/>
                  </a:lnTo>
                  <a:lnTo>
                    <a:pt x="169" y="77"/>
                  </a:lnTo>
                  <a:lnTo>
                    <a:pt x="169" y="0"/>
                  </a:lnTo>
                  <a:lnTo>
                    <a:pt x="0" y="138"/>
                  </a:lnTo>
                  <a:close/>
                </a:path>
              </a:pathLst>
            </a:custGeom>
            <a:solidFill>
              <a:srgbClr val="BBE0E3"/>
            </a:solidFill>
            <a:ln w="6350" cmpd="sng">
              <a:solidFill>
                <a:srgbClr val="000000"/>
              </a:solidFill>
              <a:round/>
              <a:headEnd/>
              <a:tailEnd/>
            </a:ln>
          </p:spPr>
          <p:txBody>
            <a:bodyPr/>
            <a:lstStyle/>
            <a:p>
              <a:endParaRPr lang="zh-CN" altLang="en-US"/>
            </a:p>
          </p:txBody>
        </p:sp>
        <p:sp>
          <p:nvSpPr>
            <p:cNvPr id="271" name="Freeform 224">
              <a:extLst>
                <a:ext uri="{FF2B5EF4-FFF2-40B4-BE49-F238E27FC236}">
                  <a16:creationId xmlns:a16="http://schemas.microsoft.com/office/drawing/2014/main" id="{83D892C2-735B-48FB-8CED-6D1166BCD88F}"/>
                </a:ext>
              </a:extLst>
            </p:cNvPr>
            <p:cNvSpPr>
              <a:spLocks/>
            </p:cNvSpPr>
            <p:nvPr/>
          </p:nvSpPr>
          <p:spPr bwMode="auto">
            <a:xfrm>
              <a:off x="4475" y="1395"/>
              <a:ext cx="506" cy="80"/>
            </a:xfrm>
            <a:custGeom>
              <a:avLst/>
              <a:gdLst>
                <a:gd name="T0" fmla="*/ 0 w 280"/>
                <a:gd name="T1" fmla="*/ 1801 h 63"/>
                <a:gd name="T2" fmla="*/ 147159 w 280"/>
                <a:gd name="T3" fmla="*/ 1752 h 63"/>
                <a:gd name="T4" fmla="*/ 868488 w 280"/>
                <a:gd name="T5" fmla="*/ 0 h 63"/>
                <a:gd name="T6" fmla="*/ 1108812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72" name="Freeform 225">
              <a:extLst>
                <a:ext uri="{FF2B5EF4-FFF2-40B4-BE49-F238E27FC236}">
                  <a16:creationId xmlns:a16="http://schemas.microsoft.com/office/drawing/2014/main" id="{C5A5ED9A-2B39-4FB0-A74F-695B3867A5B1}"/>
                </a:ext>
              </a:extLst>
            </p:cNvPr>
            <p:cNvSpPr>
              <a:spLocks/>
            </p:cNvSpPr>
            <p:nvPr/>
          </p:nvSpPr>
          <p:spPr bwMode="auto">
            <a:xfrm>
              <a:off x="4593" y="1391"/>
              <a:ext cx="293" cy="93"/>
            </a:xfrm>
            <a:custGeom>
              <a:avLst/>
              <a:gdLst>
                <a:gd name="T0" fmla="*/ 0 w 293"/>
                <a:gd name="T1" fmla="*/ 0 h 93"/>
                <a:gd name="T2" fmla="*/ 67 w 293"/>
                <a:gd name="T3" fmla="*/ 1 h 93"/>
                <a:gd name="T4" fmla="*/ 195 w 293"/>
                <a:gd name="T5" fmla="*/ 93 h 93"/>
                <a:gd name="T6" fmla="*/ 293 w 293"/>
                <a:gd name="T7" fmla="*/ 93 h 93"/>
                <a:gd name="T8" fmla="*/ 0 60000 65536"/>
                <a:gd name="T9" fmla="*/ 0 60000 65536"/>
                <a:gd name="T10" fmla="*/ 0 60000 65536"/>
                <a:gd name="T11" fmla="*/ 0 60000 65536"/>
                <a:gd name="T12" fmla="*/ 0 w 293"/>
                <a:gd name="T13" fmla="*/ 0 h 93"/>
                <a:gd name="T14" fmla="*/ 293 w 293"/>
                <a:gd name="T15" fmla="*/ 93 h 93"/>
              </a:gdLst>
              <a:ahLst/>
              <a:cxnLst>
                <a:cxn ang="T8">
                  <a:pos x="T0" y="T1"/>
                </a:cxn>
                <a:cxn ang="T9">
                  <a:pos x="T2" y="T3"/>
                </a:cxn>
                <a:cxn ang="T10">
                  <a:pos x="T4" y="T5"/>
                </a:cxn>
                <a:cxn ang="T11">
                  <a:pos x="T6" y="T7"/>
                </a:cxn>
              </a:cxnLst>
              <a:rect l="T12" t="T13" r="T14" b="T15"/>
              <a:pathLst>
                <a:path w="293" h="93">
                  <a:moveTo>
                    <a:pt x="0" y="0"/>
                  </a:moveTo>
                  <a:lnTo>
                    <a:pt x="67" y="1"/>
                  </a:lnTo>
                  <a:lnTo>
                    <a:pt x="195" y="93"/>
                  </a:lnTo>
                  <a:lnTo>
                    <a:pt x="293" y="93"/>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273" name="Group 53">
            <a:extLst>
              <a:ext uri="{FF2B5EF4-FFF2-40B4-BE49-F238E27FC236}">
                <a16:creationId xmlns:a16="http://schemas.microsoft.com/office/drawing/2014/main" id="{2D60F3CD-9F3E-4A28-9D42-2744AB20A50A}"/>
              </a:ext>
            </a:extLst>
          </p:cNvPr>
          <p:cNvGrpSpPr>
            <a:grpSpLocks/>
          </p:cNvGrpSpPr>
          <p:nvPr/>
        </p:nvGrpSpPr>
        <p:grpSpPr bwMode="auto">
          <a:xfrm>
            <a:off x="1876425" y="3747987"/>
            <a:ext cx="1081088" cy="1166812"/>
            <a:chOff x="42" y="744"/>
            <a:chExt cx="681" cy="735"/>
          </a:xfrm>
        </p:grpSpPr>
        <p:grpSp>
          <p:nvGrpSpPr>
            <p:cNvPr id="274" name="Group 54">
              <a:extLst>
                <a:ext uri="{FF2B5EF4-FFF2-40B4-BE49-F238E27FC236}">
                  <a16:creationId xmlns:a16="http://schemas.microsoft.com/office/drawing/2014/main" id="{BC52A355-A12C-44F0-B912-1F22B46771DE}"/>
                </a:ext>
              </a:extLst>
            </p:cNvPr>
            <p:cNvGrpSpPr>
              <a:grpSpLocks/>
            </p:cNvGrpSpPr>
            <p:nvPr/>
          </p:nvGrpSpPr>
          <p:grpSpPr bwMode="auto">
            <a:xfrm>
              <a:off x="42" y="886"/>
              <a:ext cx="681" cy="468"/>
              <a:chOff x="42" y="886"/>
              <a:chExt cx="681" cy="468"/>
            </a:xfrm>
          </p:grpSpPr>
          <p:grpSp>
            <p:nvGrpSpPr>
              <p:cNvPr id="276" name="Group 55">
                <a:extLst>
                  <a:ext uri="{FF2B5EF4-FFF2-40B4-BE49-F238E27FC236}">
                    <a16:creationId xmlns:a16="http://schemas.microsoft.com/office/drawing/2014/main" id="{6CCD19FA-C443-4CFE-BA87-32745568830C}"/>
                  </a:ext>
                </a:extLst>
              </p:cNvPr>
              <p:cNvGrpSpPr>
                <a:grpSpLocks/>
              </p:cNvGrpSpPr>
              <p:nvPr/>
            </p:nvGrpSpPr>
            <p:grpSpPr bwMode="auto">
              <a:xfrm>
                <a:off x="278" y="886"/>
                <a:ext cx="397" cy="154"/>
                <a:chOff x="740" y="3209"/>
                <a:chExt cx="397" cy="154"/>
              </a:xfrm>
            </p:grpSpPr>
            <p:grpSp>
              <p:nvGrpSpPr>
                <p:cNvPr id="301" name="Group 56">
                  <a:extLst>
                    <a:ext uri="{FF2B5EF4-FFF2-40B4-BE49-F238E27FC236}">
                      <a16:creationId xmlns:a16="http://schemas.microsoft.com/office/drawing/2014/main" id="{F350C622-7832-4571-B6C4-E41215C89DB3}"/>
                    </a:ext>
                  </a:extLst>
                </p:cNvPr>
                <p:cNvGrpSpPr>
                  <a:grpSpLocks/>
                </p:cNvGrpSpPr>
                <p:nvPr/>
              </p:nvGrpSpPr>
              <p:grpSpPr bwMode="auto">
                <a:xfrm>
                  <a:off x="794" y="3209"/>
                  <a:ext cx="343" cy="154"/>
                  <a:chOff x="844" y="3337"/>
                  <a:chExt cx="343" cy="154"/>
                </a:xfrm>
              </p:grpSpPr>
              <p:sp>
                <p:nvSpPr>
                  <p:cNvPr id="304" name="Rectangle 57">
                    <a:extLst>
                      <a:ext uri="{FF2B5EF4-FFF2-40B4-BE49-F238E27FC236}">
                        <a16:creationId xmlns:a16="http://schemas.microsoft.com/office/drawing/2014/main" id="{8C2F9623-9076-40D4-B622-C03449AF4B75}"/>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05" name="Text Box 58">
                    <a:extLst>
                      <a:ext uri="{FF2B5EF4-FFF2-40B4-BE49-F238E27FC236}">
                        <a16:creationId xmlns:a16="http://schemas.microsoft.com/office/drawing/2014/main" id="{DF1A1F05-37B2-487C-A233-D2591DD309F2}"/>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000">
                        <a:solidFill>
                          <a:schemeClr val="bg1"/>
                        </a:solidFill>
                      </a:rPr>
                      <a:t>DHCP</a:t>
                    </a:r>
                  </a:p>
                </p:txBody>
              </p:sp>
            </p:grpSp>
            <p:sp>
              <p:nvSpPr>
                <p:cNvPr id="302" name="Rectangle 59">
                  <a:extLst>
                    <a:ext uri="{FF2B5EF4-FFF2-40B4-BE49-F238E27FC236}">
                      <a16:creationId xmlns:a16="http://schemas.microsoft.com/office/drawing/2014/main" id="{66464157-4984-4B24-8004-A862DEF8408A}"/>
                    </a:ext>
                  </a:extLst>
                </p:cNvPr>
                <p:cNvSpPr>
                  <a:spLocks noChangeArrowheads="1"/>
                </p:cNvSpPr>
                <p:nvPr/>
              </p:nvSpPr>
              <p:spPr bwMode="auto">
                <a:xfrm>
                  <a:off x="750" y="3244"/>
                  <a:ext cx="88" cy="82"/>
                </a:xfrm>
                <a:prstGeom prst="rect">
                  <a:avLst/>
                </a:prstGeom>
                <a:solidFill>
                  <a:srgbClr val="FFFF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03" name="Rectangle 60">
                  <a:extLst>
                    <a:ext uri="{FF2B5EF4-FFF2-40B4-BE49-F238E27FC236}">
                      <a16:creationId xmlns:a16="http://schemas.microsoft.com/office/drawing/2014/main" id="{33FF02E2-2BD3-4CB9-93A2-E2F337375057}"/>
                    </a:ext>
                  </a:extLst>
                </p:cNvPr>
                <p:cNvSpPr>
                  <a:spLocks noChangeArrowheads="1"/>
                </p:cNvSpPr>
                <p:nvPr/>
              </p:nvSpPr>
              <p:spPr bwMode="auto">
                <a:xfrm>
                  <a:off x="740" y="3238"/>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nvGrpSpPr>
              <p:cNvPr id="277" name="Group 61">
                <a:extLst>
                  <a:ext uri="{FF2B5EF4-FFF2-40B4-BE49-F238E27FC236}">
                    <a16:creationId xmlns:a16="http://schemas.microsoft.com/office/drawing/2014/main" id="{5F4C84AB-459A-4571-AC20-7DC1D1A07A8A}"/>
                  </a:ext>
                </a:extLst>
              </p:cNvPr>
              <p:cNvGrpSpPr>
                <a:grpSpLocks/>
              </p:cNvGrpSpPr>
              <p:nvPr/>
            </p:nvGrpSpPr>
            <p:grpSpPr bwMode="auto">
              <a:xfrm>
                <a:off x="278" y="1034"/>
                <a:ext cx="397" cy="154"/>
                <a:chOff x="836" y="3305"/>
                <a:chExt cx="397" cy="154"/>
              </a:xfrm>
            </p:grpSpPr>
            <p:grpSp>
              <p:nvGrpSpPr>
                <p:cNvPr id="295" name="Group 62">
                  <a:extLst>
                    <a:ext uri="{FF2B5EF4-FFF2-40B4-BE49-F238E27FC236}">
                      <a16:creationId xmlns:a16="http://schemas.microsoft.com/office/drawing/2014/main" id="{8A55089B-B391-4A01-85E1-11F072249270}"/>
                    </a:ext>
                  </a:extLst>
                </p:cNvPr>
                <p:cNvGrpSpPr>
                  <a:grpSpLocks/>
                </p:cNvGrpSpPr>
                <p:nvPr/>
              </p:nvGrpSpPr>
              <p:grpSpPr bwMode="auto">
                <a:xfrm>
                  <a:off x="890" y="3305"/>
                  <a:ext cx="343" cy="154"/>
                  <a:chOff x="844" y="3337"/>
                  <a:chExt cx="343" cy="154"/>
                </a:xfrm>
              </p:grpSpPr>
              <p:sp>
                <p:nvSpPr>
                  <p:cNvPr id="299" name="Rectangle 63">
                    <a:extLst>
                      <a:ext uri="{FF2B5EF4-FFF2-40B4-BE49-F238E27FC236}">
                        <a16:creationId xmlns:a16="http://schemas.microsoft.com/office/drawing/2014/main" id="{3C866A07-B5CB-43EC-A3D0-A7DB1A5F53B6}"/>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00" name="Text Box 64">
                    <a:extLst>
                      <a:ext uri="{FF2B5EF4-FFF2-40B4-BE49-F238E27FC236}">
                        <a16:creationId xmlns:a16="http://schemas.microsoft.com/office/drawing/2014/main" id="{8C9880B7-C7BE-4FB7-80BF-C604B7F479DE}"/>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000">
                        <a:solidFill>
                          <a:schemeClr val="bg1"/>
                        </a:solidFill>
                      </a:rPr>
                      <a:t>DHCP</a:t>
                    </a:r>
                  </a:p>
                </p:txBody>
              </p:sp>
            </p:grpSp>
            <p:grpSp>
              <p:nvGrpSpPr>
                <p:cNvPr id="296" name="Group 65">
                  <a:extLst>
                    <a:ext uri="{FF2B5EF4-FFF2-40B4-BE49-F238E27FC236}">
                      <a16:creationId xmlns:a16="http://schemas.microsoft.com/office/drawing/2014/main" id="{90B85F8D-FC42-4C3D-B1B5-3F9519EA4076}"/>
                    </a:ext>
                  </a:extLst>
                </p:cNvPr>
                <p:cNvGrpSpPr>
                  <a:grpSpLocks/>
                </p:cNvGrpSpPr>
                <p:nvPr/>
              </p:nvGrpSpPr>
              <p:grpSpPr bwMode="auto">
                <a:xfrm>
                  <a:off x="836" y="3334"/>
                  <a:ext cx="354" cy="94"/>
                  <a:chOff x="836" y="3334"/>
                  <a:chExt cx="354" cy="94"/>
                </a:xfrm>
              </p:grpSpPr>
              <p:sp>
                <p:nvSpPr>
                  <p:cNvPr id="297" name="Rectangle 66">
                    <a:extLst>
                      <a:ext uri="{FF2B5EF4-FFF2-40B4-BE49-F238E27FC236}">
                        <a16:creationId xmlns:a16="http://schemas.microsoft.com/office/drawing/2014/main" id="{DAE0B8B4-B482-425A-A3C4-3E96F4A6BE9D}"/>
                      </a:ext>
                    </a:extLst>
                  </p:cNvPr>
                  <p:cNvSpPr>
                    <a:spLocks noChangeArrowheads="1"/>
                  </p:cNvSpPr>
                  <p:nvPr/>
                </p:nvSpPr>
                <p:spPr bwMode="auto">
                  <a:xfrm>
                    <a:off x="846" y="3340"/>
                    <a:ext cx="88" cy="82"/>
                  </a:xfrm>
                  <a:prstGeom prst="rect">
                    <a:avLst/>
                  </a:prstGeom>
                  <a:solidFill>
                    <a:srgbClr val="FFFF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298" name="Rectangle 67">
                    <a:extLst>
                      <a:ext uri="{FF2B5EF4-FFF2-40B4-BE49-F238E27FC236}">
                        <a16:creationId xmlns:a16="http://schemas.microsoft.com/office/drawing/2014/main" id="{A2A9C18F-2878-415C-A1A2-CCBE18F9D9D4}"/>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grpSp>
            <p:nvGrpSpPr>
              <p:cNvPr id="278" name="Group 68">
                <a:extLst>
                  <a:ext uri="{FF2B5EF4-FFF2-40B4-BE49-F238E27FC236}">
                    <a16:creationId xmlns:a16="http://schemas.microsoft.com/office/drawing/2014/main" id="{70FE0C2B-D738-463E-830B-67DD3EC89947}"/>
                  </a:ext>
                </a:extLst>
              </p:cNvPr>
              <p:cNvGrpSpPr>
                <a:grpSpLocks/>
              </p:cNvGrpSpPr>
              <p:nvPr/>
            </p:nvGrpSpPr>
            <p:grpSpPr bwMode="auto">
              <a:xfrm>
                <a:off x="165" y="1054"/>
                <a:ext cx="480" cy="112"/>
                <a:chOff x="627" y="3377"/>
                <a:chExt cx="480" cy="112"/>
              </a:xfrm>
            </p:grpSpPr>
            <p:sp>
              <p:nvSpPr>
                <p:cNvPr id="293" name="Rectangle 69">
                  <a:extLst>
                    <a:ext uri="{FF2B5EF4-FFF2-40B4-BE49-F238E27FC236}">
                      <a16:creationId xmlns:a16="http://schemas.microsoft.com/office/drawing/2014/main" id="{39F8999E-B320-49A6-8D79-30BC17DF6013}"/>
                    </a:ext>
                  </a:extLst>
                </p:cNvPr>
                <p:cNvSpPr>
                  <a:spLocks noChangeArrowheads="1"/>
                </p:cNvSpPr>
                <p:nvPr/>
              </p:nvSpPr>
              <p:spPr bwMode="auto">
                <a:xfrm>
                  <a:off x="636" y="3388"/>
                  <a:ext cx="96" cy="93"/>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294" name="Rectangle 70">
                  <a:extLst>
                    <a:ext uri="{FF2B5EF4-FFF2-40B4-BE49-F238E27FC236}">
                      <a16:creationId xmlns:a16="http://schemas.microsoft.com/office/drawing/2014/main" id="{BEC13998-C0EB-4C8C-B359-CE0AE9E76E91}"/>
                    </a:ext>
                  </a:extLst>
                </p:cNvPr>
                <p:cNvSpPr>
                  <a:spLocks noChangeArrowheads="1"/>
                </p:cNvSpPr>
                <p:nvPr/>
              </p:nvSpPr>
              <p:spPr bwMode="auto">
                <a:xfrm>
                  <a:off x="627" y="3377"/>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nvGrpSpPr>
              <p:cNvPr id="279" name="Group 71">
                <a:extLst>
                  <a:ext uri="{FF2B5EF4-FFF2-40B4-BE49-F238E27FC236}">
                    <a16:creationId xmlns:a16="http://schemas.microsoft.com/office/drawing/2014/main" id="{65E36421-3FE4-4C1E-A28C-7550D086FB1D}"/>
                  </a:ext>
                </a:extLst>
              </p:cNvPr>
              <p:cNvGrpSpPr>
                <a:grpSpLocks/>
              </p:cNvGrpSpPr>
              <p:nvPr/>
            </p:nvGrpSpPr>
            <p:grpSpPr bwMode="auto">
              <a:xfrm>
                <a:off x="42" y="1200"/>
                <a:ext cx="681" cy="154"/>
                <a:chOff x="504" y="3523"/>
                <a:chExt cx="681" cy="154"/>
              </a:xfrm>
            </p:grpSpPr>
            <p:grpSp>
              <p:nvGrpSpPr>
                <p:cNvPr id="280" name="Group 72">
                  <a:extLst>
                    <a:ext uri="{FF2B5EF4-FFF2-40B4-BE49-F238E27FC236}">
                      <a16:creationId xmlns:a16="http://schemas.microsoft.com/office/drawing/2014/main" id="{4683D99C-BAC4-417F-B19E-15BFDD6092F4}"/>
                    </a:ext>
                  </a:extLst>
                </p:cNvPr>
                <p:cNvGrpSpPr>
                  <a:grpSpLocks/>
                </p:cNvGrpSpPr>
                <p:nvPr/>
              </p:nvGrpSpPr>
              <p:grpSpPr bwMode="auto">
                <a:xfrm>
                  <a:off x="623" y="3523"/>
                  <a:ext cx="510" cy="154"/>
                  <a:chOff x="723" y="3453"/>
                  <a:chExt cx="510" cy="154"/>
                </a:xfrm>
              </p:grpSpPr>
              <p:grpSp>
                <p:nvGrpSpPr>
                  <p:cNvPr id="284" name="Group 73">
                    <a:extLst>
                      <a:ext uri="{FF2B5EF4-FFF2-40B4-BE49-F238E27FC236}">
                        <a16:creationId xmlns:a16="http://schemas.microsoft.com/office/drawing/2014/main" id="{5FE84B9F-BADF-4306-B7E9-2CC974CAA492}"/>
                      </a:ext>
                    </a:extLst>
                  </p:cNvPr>
                  <p:cNvGrpSpPr>
                    <a:grpSpLocks/>
                  </p:cNvGrpSpPr>
                  <p:nvPr/>
                </p:nvGrpSpPr>
                <p:grpSpPr bwMode="auto">
                  <a:xfrm>
                    <a:off x="836" y="3453"/>
                    <a:ext cx="397" cy="154"/>
                    <a:chOff x="836" y="3305"/>
                    <a:chExt cx="397" cy="154"/>
                  </a:xfrm>
                </p:grpSpPr>
                <p:grpSp>
                  <p:nvGrpSpPr>
                    <p:cNvPr id="287" name="Group 74">
                      <a:extLst>
                        <a:ext uri="{FF2B5EF4-FFF2-40B4-BE49-F238E27FC236}">
                          <a16:creationId xmlns:a16="http://schemas.microsoft.com/office/drawing/2014/main" id="{333684D7-EF68-404B-AD96-0CED2F077199}"/>
                        </a:ext>
                      </a:extLst>
                    </p:cNvPr>
                    <p:cNvGrpSpPr>
                      <a:grpSpLocks/>
                    </p:cNvGrpSpPr>
                    <p:nvPr/>
                  </p:nvGrpSpPr>
                  <p:grpSpPr bwMode="auto">
                    <a:xfrm>
                      <a:off x="890" y="3305"/>
                      <a:ext cx="343" cy="154"/>
                      <a:chOff x="844" y="3337"/>
                      <a:chExt cx="343" cy="154"/>
                    </a:xfrm>
                  </p:grpSpPr>
                  <p:sp>
                    <p:nvSpPr>
                      <p:cNvPr id="291" name="Rectangle 75">
                        <a:extLst>
                          <a:ext uri="{FF2B5EF4-FFF2-40B4-BE49-F238E27FC236}">
                            <a16:creationId xmlns:a16="http://schemas.microsoft.com/office/drawing/2014/main" id="{3C26F001-9469-4EBE-817F-E9CFBC1F6E88}"/>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292" name="Text Box 76">
                        <a:extLst>
                          <a:ext uri="{FF2B5EF4-FFF2-40B4-BE49-F238E27FC236}">
                            <a16:creationId xmlns:a16="http://schemas.microsoft.com/office/drawing/2014/main" id="{F74F9901-5CF3-447E-A4E1-E5A5BE78B3DB}"/>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000">
                            <a:solidFill>
                              <a:schemeClr val="bg1"/>
                            </a:solidFill>
                          </a:rPr>
                          <a:t>DHCP</a:t>
                        </a:r>
                      </a:p>
                    </p:txBody>
                  </p:sp>
                </p:grpSp>
                <p:grpSp>
                  <p:nvGrpSpPr>
                    <p:cNvPr id="288" name="Group 77">
                      <a:extLst>
                        <a:ext uri="{FF2B5EF4-FFF2-40B4-BE49-F238E27FC236}">
                          <a16:creationId xmlns:a16="http://schemas.microsoft.com/office/drawing/2014/main" id="{9310968E-4B94-4BDE-983F-1A9776BE9022}"/>
                        </a:ext>
                      </a:extLst>
                    </p:cNvPr>
                    <p:cNvGrpSpPr>
                      <a:grpSpLocks/>
                    </p:cNvGrpSpPr>
                    <p:nvPr/>
                  </p:nvGrpSpPr>
                  <p:grpSpPr bwMode="auto">
                    <a:xfrm>
                      <a:off x="836" y="3334"/>
                      <a:ext cx="354" cy="94"/>
                      <a:chOff x="836" y="3334"/>
                      <a:chExt cx="354" cy="94"/>
                    </a:xfrm>
                  </p:grpSpPr>
                  <p:sp>
                    <p:nvSpPr>
                      <p:cNvPr id="289" name="Rectangle 78">
                        <a:extLst>
                          <a:ext uri="{FF2B5EF4-FFF2-40B4-BE49-F238E27FC236}">
                            <a16:creationId xmlns:a16="http://schemas.microsoft.com/office/drawing/2014/main" id="{A61475EA-CE13-48BE-B54A-AF5E7836E6BE}"/>
                          </a:ext>
                        </a:extLst>
                      </p:cNvPr>
                      <p:cNvSpPr>
                        <a:spLocks noChangeArrowheads="1"/>
                      </p:cNvSpPr>
                      <p:nvPr/>
                    </p:nvSpPr>
                    <p:spPr bwMode="auto">
                      <a:xfrm>
                        <a:off x="846" y="3340"/>
                        <a:ext cx="88" cy="82"/>
                      </a:xfrm>
                      <a:prstGeom prst="rect">
                        <a:avLst/>
                      </a:prstGeom>
                      <a:solidFill>
                        <a:srgbClr val="FFFF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290" name="Rectangle 79">
                        <a:extLst>
                          <a:ext uri="{FF2B5EF4-FFF2-40B4-BE49-F238E27FC236}">
                            <a16:creationId xmlns:a16="http://schemas.microsoft.com/office/drawing/2014/main" id="{470579E1-29BA-4298-B436-90FB932837B9}"/>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sp>
                <p:nvSpPr>
                  <p:cNvPr id="285" name="Rectangle 80">
                    <a:extLst>
                      <a:ext uri="{FF2B5EF4-FFF2-40B4-BE49-F238E27FC236}">
                        <a16:creationId xmlns:a16="http://schemas.microsoft.com/office/drawing/2014/main" id="{5A526417-DF92-4F54-8B94-48F2E820FA44}"/>
                      </a:ext>
                    </a:extLst>
                  </p:cNvPr>
                  <p:cNvSpPr>
                    <a:spLocks noChangeArrowheads="1"/>
                  </p:cNvSpPr>
                  <p:nvPr/>
                </p:nvSpPr>
                <p:spPr bwMode="auto">
                  <a:xfrm>
                    <a:off x="732" y="3484"/>
                    <a:ext cx="96" cy="93"/>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286" name="Rectangle 81">
                    <a:extLst>
                      <a:ext uri="{FF2B5EF4-FFF2-40B4-BE49-F238E27FC236}">
                        <a16:creationId xmlns:a16="http://schemas.microsoft.com/office/drawing/2014/main" id="{9D169B0E-D8FB-445B-A125-597B092508B7}"/>
                      </a:ext>
                    </a:extLst>
                  </p:cNvPr>
                  <p:cNvSpPr>
                    <a:spLocks noChangeArrowheads="1"/>
                  </p:cNvSpPr>
                  <p:nvPr/>
                </p:nvSpPr>
                <p:spPr bwMode="auto">
                  <a:xfrm>
                    <a:off x="723" y="3473"/>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sp>
              <p:nvSpPr>
                <p:cNvPr id="281" name="Rectangle 82">
                  <a:extLst>
                    <a:ext uri="{FF2B5EF4-FFF2-40B4-BE49-F238E27FC236}">
                      <a16:creationId xmlns:a16="http://schemas.microsoft.com/office/drawing/2014/main" id="{0A4A9D2D-C0F8-4200-A2CE-799F89555053}"/>
                    </a:ext>
                  </a:extLst>
                </p:cNvPr>
                <p:cNvSpPr>
                  <a:spLocks noChangeArrowheads="1"/>
                </p:cNvSpPr>
                <p:nvPr/>
              </p:nvSpPr>
              <p:spPr bwMode="auto">
                <a:xfrm>
                  <a:off x="517" y="3545"/>
                  <a:ext cx="94" cy="108"/>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dirty="0"/>
                </a:p>
              </p:txBody>
            </p:sp>
            <p:sp>
              <p:nvSpPr>
                <p:cNvPr id="282" name="Rectangle 83">
                  <a:extLst>
                    <a:ext uri="{FF2B5EF4-FFF2-40B4-BE49-F238E27FC236}">
                      <a16:creationId xmlns:a16="http://schemas.microsoft.com/office/drawing/2014/main" id="{EA8FB0AC-602F-4E4C-B4BD-5A6F2750B07B}"/>
                    </a:ext>
                  </a:extLst>
                </p:cNvPr>
                <p:cNvSpPr>
                  <a:spLocks noChangeArrowheads="1"/>
                </p:cNvSpPr>
                <p:nvPr/>
              </p:nvSpPr>
              <p:spPr bwMode="auto">
                <a:xfrm>
                  <a:off x="1115" y="3544"/>
                  <a:ext cx="60" cy="108"/>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283" name="Rectangle 84">
                  <a:extLst>
                    <a:ext uri="{FF2B5EF4-FFF2-40B4-BE49-F238E27FC236}">
                      <a16:creationId xmlns:a16="http://schemas.microsoft.com/office/drawing/2014/main" id="{D84EF53B-AB5C-4413-8C4B-6E89CA1E47D0}"/>
                    </a:ext>
                  </a:extLst>
                </p:cNvPr>
                <p:cNvSpPr>
                  <a:spLocks noChangeArrowheads="1"/>
                </p:cNvSpPr>
                <p:nvPr/>
              </p:nvSpPr>
              <p:spPr bwMode="auto">
                <a:xfrm>
                  <a:off x="504" y="3529"/>
                  <a:ext cx="681" cy="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sp>
          <p:nvSpPr>
            <p:cNvPr id="275" name="AutoShape 85">
              <a:extLst>
                <a:ext uri="{FF2B5EF4-FFF2-40B4-BE49-F238E27FC236}">
                  <a16:creationId xmlns:a16="http://schemas.microsoft.com/office/drawing/2014/main" id="{6F20DD48-3CC3-4F68-9FD6-D962B676D7D3}"/>
                </a:ext>
              </a:extLst>
            </p:cNvPr>
            <p:cNvSpPr>
              <a:spLocks noChangeArrowheads="1"/>
            </p:cNvSpPr>
            <p:nvPr/>
          </p:nvSpPr>
          <p:spPr bwMode="auto">
            <a:xfrm>
              <a:off x="384" y="744"/>
              <a:ext cx="240" cy="735"/>
            </a:xfrm>
            <a:prstGeom prst="downArrow">
              <a:avLst>
                <a:gd name="adj1" fmla="val 54167"/>
                <a:gd name="adj2" fmla="val 49170"/>
              </a:avLst>
            </a:prstGeom>
            <a:gradFill rotWithShape="1">
              <a:gsLst>
                <a:gs pos="0">
                  <a:srgbClr val="FF0000">
                    <a:alpha val="25000"/>
                  </a:srgbClr>
                </a:gs>
                <a:gs pos="100000">
                  <a:srgbClr val="FF0000">
                    <a:alpha val="25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nvGrpSpPr>
          <p:cNvPr id="306" name="Group 86">
            <a:extLst>
              <a:ext uri="{FF2B5EF4-FFF2-40B4-BE49-F238E27FC236}">
                <a16:creationId xmlns:a16="http://schemas.microsoft.com/office/drawing/2014/main" id="{314CAD19-7E51-4A22-A9F7-809ADFBA60F2}"/>
              </a:ext>
            </a:extLst>
          </p:cNvPr>
          <p:cNvGrpSpPr>
            <a:grpSpLocks/>
          </p:cNvGrpSpPr>
          <p:nvPr/>
        </p:nvGrpSpPr>
        <p:grpSpPr bwMode="auto">
          <a:xfrm>
            <a:off x="1973264" y="4833838"/>
            <a:ext cx="1081087" cy="244475"/>
            <a:chOff x="504" y="3523"/>
            <a:chExt cx="681" cy="154"/>
          </a:xfrm>
        </p:grpSpPr>
        <p:grpSp>
          <p:nvGrpSpPr>
            <p:cNvPr id="307" name="Group 87">
              <a:extLst>
                <a:ext uri="{FF2B5EF4-FFF2-40B4-BE49-F238E27FC236}">
                  <a16:creationId xmlns:a16="http://schemas.microsoft.com/office/drawing/2014/main" id="{11E66DC9-B080-4EE0-A22E-A59AB01E508F}"/>
                </a:ext>
              </a:extLst>
            </p:cNvPr>
            <p:cNvGrpSpPr>
              <a:grpSpLocks/>
            </p:cNvGrpSpPr>
            <p:nvPr/>
          </p:nvGrpSpPr>
          <p:grpSpPr bwMode="auto">
            <a:xfrm>
              <a:off x="623" y="3523"/>
              <a:ext cx="510" cy="154"/>
              <a:chOff x="723" y="3453"/>
              <a:chExt cx="510" cy="154"/>
            </a:xfrm>
          </p:grpSpPr>
          <p:grpSp>
            <p:nvGrpSpPr>
              <p:cNvPr id="311" name="Group 88">
                <a:extLst>
                  <a:ext uri="{FF2B5EF4-FFF2-40B4-BE49-F238E27FC236}">
                    <a16:creationId xmlns:a16="http://schemas.microsoft.com/office/drawing/2014/main" id="{08FD668E-FB10-4AB7-B7F2-FCBE2251EC30}"/>
                  </a:ext>
                </a:extLst>
              </p:cNvPr>
              <p:cNvGrpSpPr>
                <a:grpSpLocks/>
              </p:cNvGrpSpPr>
              <p:nvPr/>
            </p:nvGrpSpPr>
            <p:grpSpPr bwMode="auto">
              <a:xfrm>
                <a:off x="836" y="3453"/>
                <a:ext cx="397" cy="154"/>
                <a:chOff x="836" y="3305"/>
                <a:chExt cx="397" cy="154"/>
              </a:xfrm>
            </p:grpSpPr>
            <p:grpSp>
              <p:nvGrpSpPr>
                <p:cNvPr id="314" name="Group 89">
                  <a:extLst>
                    <a:ext uri="{FF2B5EF4-FFF2-40B4-BE49-F238E27FC236}">
                      <a16:creationId xmlns:a16="http://schemas.microsoft.com/office/drawing/2014/main" id="{506A7694-2B54-41A2-BFBF-28F0012F0408}"/>
                    </a:ext>
                  </a:extLst>
                </p:cNvPr>
                <p:cNvGrpSpPr>
                  <a:grpSpLocks/>
                </p:cNvGrpSpPr>
                <p:nvPr/>
              </p:nvGrpSpPr>
              <p:grpSpPr bwMode="auto">
                <a:xfrm>
                  <a:off x="890" y="3305"/>
                  <a:ext cx="343" cy="154"/>
                  <a:chOff x="844" y="3337"/>
                  <a:chExt cx="343" cy="154"/>
                </a:xfrm>
              </p:grpSpPr>
              <p:sp>
                <p:nvSpPr>
                  <p:cNvPr id="318" name="Rectangle 90">
                    <a:extLst>
                      <a:ext uri="{FF2B5EF4-FFF2-40B4-BE49-F238E27FC236}">
                        <a16:creationId xmlns:a16="http://schemas.microsoft.com/office/drawing/2014/main" id="{4B2876B8-6EC2-412F-957E-9ABC7FE6B5BC}"/>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19" name="Text Box 91">
                    <a:extLst>
                      <a:ext uri="{FF2B5EF4-FFF2-40B4-BE49-F238E27FC236}">
                        <a16:creationId xmlns:a16="http://schemas.microsoft.com/office/drawing/2014/main" id="{48907EC0-F54B-4F83-8CA7-10FAFF0D6DB7}"/>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000">
                        <a:solidFill>
                          <a:schemeClr val="bg1"/>
                        </a:solidFill>
                      </a:rPr>
                      <a:t>DHCP</a:t>
                    </a:r>
                  </a:p>
                </p:txBody>
              </p:sp>
            </p:grpSp>
            <p:grpSp>
              <p:nvGrpSpPr>
                <p:cNvPr id="315" name="Group 92">
                  <a:extLst>
                    <a:ext uri="{FF2B5EF4-FFF2-40B4-BE49-F238E27FC236}">
                      <a16:creationId xmlns:a16="http://schemas.microsoft.com/office/drawing/2014/main" id="{D1E72705-146C-471C-8714-58BFBBB3F074}"/>
                    </a:ext>
                  </a:extLst>
                </p:cNvPr>
                <p:cNvGrpSpPr>
                  <a:grpSpLocks/>
                </p:cNvGrpSpPr>
                <p:nvPr/>
              </p:nvGrpSpPr>
              <p:grpSpPr bwMode="auto">
                <a:xfrm>
                  <a:off x="836" y="3334"/>
                  <a:ext cx="354" cy="94"/>
                  <a:chOff x="836" y="3334"/>
                  <a:chExt cx="354" cy="94"/>
                </a:xfrm>
              </p:grpSpPr>
              <p:sp>
                <p:nvSpPr>
                  <p:cNvPr id="316" name="Rectangle 93">
                    <a:extLst>
                      <a:ext uri="{FF2B5EF4-FFF2-40B4-BE49-F238E27FC236}">
                        <a16:creationId xmlns:a16="http://schemas.microsoft.com/office/drawing/2014/main" id="{1FE0369B-5973-47C1-B08E-923D3C6D2B4B}"/>
                      </a:ext>
                    </a:extLst>
                  </p:cNvPr>
                  <p:cNvSpPr>
                    <a:spLocks noChangeArrowheads="1"/>
                  </p:cNvSpPr>
                  <p:nvPr/>
                </p:nvSpPr>
                <p:spPr bwMode="auto">
                  <a:xfrm>
                    <a:off x="846" y="3340"/>
                    <a:ext cx="88" cy="82"/>
                  </a:xfrm>
                  <a:prstGeom prst="rect">
                    <a:avLst/>
                  </a:prstGeom>
                  <a:solidFill>
                    <a:srgbClr val="FFFF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17" name="Rectangle 94">
                    <a:extLst>
                      <a:ext uri="{FF2B5EF4-FFF2-40B4-BE49-F238E27FC236}">
                        <a16:creationId xmlns:a16="http://schemas.microsoft.com/office/drawing/2014/main" id="{3F2F5E69-7058-4FE5-B5E7-27270BA5EF55}"/>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sp>
            <p:nvSpPr>
              <p:cNvPr id="312" name="Rectangle 95">
                <a:extLst>
                  <a:ext uri="{FF2B5EF4-FFF2-40B4-BE49-F238E27FC236}">
                    <a16:creationId xmlns:a16="http://schemas.microsoft.com/office/drawing/2014/main" id="{5EC1D552-38B3-4922-A577-EDC366C9C995}"/>
                  </a:ext>
                </a:extLst>
              </p:cNvPr>
              <p:cNvSpPr>
                <a:spLocks noChangeArrowheads="1"/>
              </p:cNvSpPr>
              <p:nvPr/>
            </p:nvSpPr>
            <p:spPr bwMode="auto">
              <a:xfrm>
                <a:off x="732" y="3484"/>
                <a:ext cx="96" cy="93"/>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13" name="Rectangle 96">
                <a:extLst>
                  <a:ext uri="{FF2B5EF4-FFF2-40B4-BE49-F238E27FC236}">
                    <a16:creationId xmlns:a16="http://schemas.microsoft.com/office/drawing/2014/main" id="{4FDBFC6C-66C1-4104-83DB-EA0C74405596}"/>
                  </a:ext>
                </a:extLst>
              </p:cNvPr>
              <p:cNvSpPr>
                <a:spLocks noChangeArrowheads="1"/>
              </p:cNvSpPr>
              <p:nvPr/>
            </p:nvSpPr>
            <p:spPr bwMode="auto">
              <a:xfrm>
                <a:off x="723" y="3473"/>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sp>
          <p:nvSpPr>
            <p:cNvPr id="308" name="Rectangle 97">
              <a:extLst>
                <a:ext uri="{FF2B5EF4-FFF2-40B4-BE49-F238E27FC236}">
                  <a16:creationId xmlns:a16="http://schemas.microsoft.com/office/drawing/2014/main" id="{525277C4-2B8A-4028-AA15-0564C16036B0}"/>
                </a:ext>
              </a:extLst>
            </p:cNvPr>
            <p:cNvSpPr>
              <a:spLocks noChangeArrowheads="1"/>
            </p:cNvSpPr>
            <p:nvPr/>
          </p:nvSpPr>
          <p:spPr bwMode="auto">
            <a:xfrm>
              <a:off x="517" y="3545"/>
              <a:ext cx="94" cy="108"/>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09" name="Rectangle 98">
              <a:extLst>
                <a:ext uri="{FF2B5EF4-FFF2-40B4-BE49-F238E27FC236}">
                  <a16:creationId xmlns:a16="http://schemas.microsoft.com/office/drawing/2014/main" id="{316949F2-0CC2-4D2B-A497-00FB5B615250}"/>
                </a:ext>
              </a:extLst>
            </p:cNvPr>
            <p:cNvSpPr>
              <a:spLocks noChangeArrowheads="1"/>
            </p:cNvSpPr>
            <p:nvPr/>
          </p:nvSpPr>
          <p:spPr bwMode="auto">
            <a:xfrm>
              <a:off x="1115" y="3544"/>
              <a:ext cx="60" cy="108"/>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10" name="Rectangle 99">
              <a:extLst>
                <a:ext uri="{FF2B5EF4-FFF2-40B4-BE49-F238E27FC236}">
                  <a16:creationId xmlns:a16="http://schemas.microsoft.com/office/drawing/2014/main" id="{706D13E0-51D2-47B4-8445-340D5C75C4CD}"/>
                </a:ext>
              </a:extLst>
            </p:cNvPr>
            <p:cNvSpPr>
              <a:spLocks noChangeArrowheads="1"/>
            </p:cNvSpPr>
            <p:nvPr/>
          </p:nvSpPr>
          <p:spPr bwMode="auto">
            <a:xfrm>
              <a:off x="504" y="3529"/>
              <a:ext cx="681" cy="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nvGrpSpPr>
          <p:cNvPr id="320" name="Group 100">
            <a:extLst>
              <a:ext uri="{FF2B5EF4-FFF2-40B4-BE49-F238E27FC236}">
                <a16:creationId xmlns:a16="http://schemas.microsoft.com/office/drawing/2014/main" id="{2B2151BF-F594-40A8-B936-EB36E16F3B60}"/>
              </a:ext>
            </a:extLst>
          </p:cNvPr>
          <p:cNvGrpSpPr>
            <a:grpSpLocks/>
          </p:cNvGrpSpPr>
          <p:nvPr/>
        </p:nvGrpSpPr>
        <p:grpSpPr bwMode="auto">
          <a:xfrm>
            <a:off x="3001964" y="3665437"/>
            <a:ext cx="1316037" cy="1314450"/>
            <a:chOff x="931" y="1941"/>
            <a:chExt cx="829" cy="828"/>
          </a:xfrm>
        </p:grpSpPr>
        <p:sp>
          <p:nvSpPr>
            <p:cNvPr id="321" name="Freeform 101">
              <a:extLst>
                <a:ext uri="{FF2B5EF4-FFF2-40B4-BE49-F238E27FC236}">
                  <a16:creationId xmlns:a16="http://schemas.microsoft.com/office/drawing/2014/main" id="{4199E2E0-7633-4353-8A0D-AC4FA11EA1E9}"/>
                </a:ext>
              </a:extLst>
            </p:cNvPr>
            <p:cNvSpPr>
              <a:spLocks/>
            </p:cNvSpPr>
            <p:nvPr/>
          </p:nvSpPr>
          <p:spPr bwMode="auto">
            <a:xfrm>
              <a:off x="1424" y="1965"/>
              <a:ext cx="336" cy="801"/>
            </a:xfrm>
            <a:custGeom>
              <a:avLst/>
              <a:gdLst>
                <a:gd name="T0" fmla="*/ 1 w 551"/>
                <a:gd name="T1" fmla="*/ 0 h 801"/>
                <a:gd name="T2" fmla="*/ 1 w 551"/>
                <a:gd name="T3" fmla="*/ 402 h 801"/>
                <a:gd name="T4" fmla="*/ 1 w 551"/>
                <a:gd name="T5" fmla="*/ 801 h 801"/>
                <a:gd name="T6" fmla="*/ 1 w 551"/>
                <a:gd name="T7" fmla="*/ 535 h 801"/>
                <a:gd name="T8" fmla="*/ 0 w 551"/>
                <a:gd name="T9" fmla="*/ 371 h 801"/>
                <a:gd name="T10" fmla="*/ 1 w 551"/>
                <a:gd name="T11" fmla="*/ 0 h 801"/>
                <a:gd name="T12" fmla="*/ 0 60000 65536"/>
                <a:gd name="T13" fmla="*/ 0 60000 65536"/>
                <a:gd name="T14" fmla="*/ 0 60000 65536"/>
                <a:gd name="T15" fmla="*/ 0 60000 65536"/>
                <a:gd name="T16" fmla="*/ 0 60000 65536"/>
                <a:gd name="T17" fmla="*/ 0 60000 65536"/>
                <a:gd name="T18" fmla="*/ 0 w 551"/>
                <a:gd name="T19" fmla="*/ 0 h 801"/>
                <a:gd name="T20" fmla="*/ 551 w 551"/>
                <a:gd name="T21" fmla="*/ 801 h 801"/>
              </a:gdLst>
              <a:ahLst/>
              <a:cxnLst>
                <a:cxn ang="T12">
                  <a:pos x="T0" y="T1"/>
                </a:cxn>
                <a:cxn ang="T13">
                  <a:pos x="T2" y="T3"/>
                </a:cxn>
                <a:cxn ang="T14">
                  <a:pos x="T4" y="T5"/>
                </a:cxn>
                <a:cxn ang="T15">
                  <a:pos x="T6" y="T7"/>
                </a:cxn>
                <a:cxn ang="T16">
                  <a:pos x="T8" y="T9"/>
                </a:cxn>
                <a:cxn ang="T17">
                  <a:pos x="T10" y="T11"/>
                </a:cxn>
              </a:cxnLst>
              <a:rect l="T18" t="T19" r="T20" b="T21"/>
              <a:pathLst>
                <a:path w="551" h="801">
                  <a:moveTo>
                    <a:pt x="14" y="0"/>
                  </a:moveTo>
                  <a:lnTo>
                    <a:pt x="551" y="402"/>
                  </a:lnTo>
                  <a:lnTo>
                    <a:pt x="6" y="801"/>
                  </a:lnTo>
                  <a:lnTo>
                    <a:pt x="13" y="535"/>
                  </a:lnTo>
                  <a:lnTo>
                    <a:pt x="0" y="371"/>
                  </a:lnTo>
                  <a:lnTo>
                    <a:pt x="14" y="0"/>
                  </a:lnTo>
                  <a:close/>
                </a:path>
              </a:pathLst>
            </a:custGeom>
            <a:gradFill rotWithShape="1">
              <a:gsLst>
                <a:gs pos="0">
                  <a:schemeClr val="bg1">
                    <a:alpha val="65999"/>
                  </a:schemeClr>
                </a:gs>
                <a:gs pos="100000">
                  <a:srgbClr val="000099">
                    <a:alpha val="65999"/>
                  </a:srgbClr>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nvGrpSpPr>
            <p:cNvPr id="322" name="Group 102">
              <a:extLst>
                <a:ext uri="{FF2B5EF4-FFF2-40B4-BE49-F238E27FC236}">
                  <a16:creationId xmlns:a16="http://schemas.microsoft.com/office/drawing/2014/main" id="{15E2A947-9392-48D1-A7F1-1A2787B81E33}"/>
                </a:ext>
              </a:extLst>
            </p:cNvPr>
            <p:cNvGrpSpPr>
              <a:grpSpLocks/>
            </p:cNvGrpSpPr>
            <p:nvPr/>
          </p:nvGrpSpPr>
          <p:grpSpPr bwMode="auto">
            <a:xfrm>
              <a:off x="931" y="1941"/>
              <a:ext cx="501" cy="828"/>
              <a:chOff x="569" y="2954"/>
              <a:chExt cx="501" cy="828"/>
            </a:xfrm>
          </p:grpSpPr>
          <p:sp>
            <p:nvSpPr>
              <p:cNvPr id="323" name="Rectangle 103">
                <a:extLst>
                  <a:ext uri="{FF2B5EF4-FFF2-40B4-BE49-F238E27FC236}">
                    <a16:creationId xmlns:a16="http://schemas.microsoft.com/office/drawing/2014/main" id="{2B78F561-E998-4396-BEA3-7E3B203EB301}"/>
                  </a:ext>
                </a:extLst>
              </p:cNvPr>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324" name="Text Box 104">
                <a:extLst>
                  <a:ext uri="{FF2B5EF4-FFF2-40B4-BE49-F238E27FC236}">
                    <a16:creationId xmlns:a16="http://schemas.microsoft.com/office/drawing/2014/main" id="{5088191C-6094-46FB-9ADF-0C13F4A22396}"/>
                  </a:ext>
                </a:extLst>
              </p:cNvPr>
              <p:cNvSpPr txBox="1">
                <a:spLocks noChangeArrowheads="1"/>
              </p:cNvSpPr>
              <p:nvPr/>
            </p:nvSpPr>
            <p:spPr bwMode="auto">
              <a:xfrm>
                <a:off x="593" y="2954"/>
                <a:ext cx="477"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600">
                    <a:solidFill>
                      <a:srgbClr val="0000FF"/>
                    </a:solidFill>
                  </a:rPr>
                  <a:t>DHCP</a:t>
                </a:r>
              </a:p>
              <a:p>
                <a:pPr algn="ctr"/>
                <a:r>
                  <a:rPr lang="en-US" altLang="zh-CN" sz="1600">
                    <a:solidFill>
                      <a:srgbClr val="0000FF"/>
                    </a:solidFill>
                  </a:rPr>
                  <a:t>UDP</a:t>
                </a:r>
              </a:p>
              <a:p>
                <a:pPr algn="ctr"/>
                <a:r>
                  <a:rPr lang="en-US" altLang="zh-CN" sz="1600">
                    <a:solidFill>
                      <a:srgbClr val="0000FF"/>
                    </a:solidFill>
                  </a:rPr>
                  <a:t>IP</a:t>
                </a:r>
              </a:p>
              <a:p>
                <a:pPr algn="ctr"/>
                <a:r>
                  <a:rPr lang="en-US" altLang="zh-CN" sz="1600">
                    <a:solidFill>
                      <a:srgbClr val="0000FF"/>
                    </a:solidFill>
                  </a:rPr>
                  <a:t>Eth</a:t>
                </a:r>
              </a:p>
              <a:p>
                <a:pPr algn="ctr"/>
                <a:r>
                  <a:rPr lang="en-US" altLang="zh-CN" sz="1600">
                    <a:solidFill>
                      <a:srgbClr val="0000FF"/>
                    </a:solidFill>
                  </a:rPr>
                  <a:t>Phy</a:t>
                </a:r>
              </a:p>
            </p:txBody>
          </p:sp>
          <p:sp>
            <p:nvSpPr>
              <p:cNvPr id="325" name="Line 105">
                <a:extLst>
                  <a:ext uri="{FF2B5EF4-FFF2-40B4-BE49-F238E27FC236}">
                    <a16:creationId xmlns:a16="http://schemas.microsoft.com/office/drawing/2014/main" id="{ECEFF06A-4081-45F8-9818-72994D62FD57}"/>
                  </a:ext>
                </a:extLst>
              </p:cNvPr>
              <p:cNvSpPr>
                <a:spLocks noChangeShapeType="1"/>
              </p:cNvSpPr>
              <p:nvPr/>
            </p:nvSpPr>
            <p:spPr bwMode="auto">
              <a:xfrm>
                <a:off x="578" y="3130"/>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326" name="Line 106">
                <a:extLst>
                  <a:ext uri="{FF2B5EF4-FFF2-40B4-BE49-F238E27FC236}">
                    <a16:creationId xmlns:a16="http://schemas.microsoft.com/office/drawing/2014/main" id="{4F1DC609-8F1D-4BD6-87D0-212218049293}"/>
                  </a:ext>
                </a:extLst>
              </p:cNvPr>
              <p:cNvSpPr>
                <a:spLocks noChangeShapeType="1"/>
              </p:cNvSpPr>
              <p:nvPr/>
            </p:nvSpPr>
            <p:spPr bwMode="auto">
              <a:xfrm>
                <a:off x="575" y="3289"/>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327" name="Line 107">
                <a:extLst>
                  <a:ext uri="{FF2B5EF4-FFF2-40B4-BE49-F238E27FC236}">
                    <a16:creationId xmlns:a16="http://schemas.microsoft.com/office/drawing/2014/main" id="{A4543A63-E48B-41FE-9B7B-1E3155A44A3A}"/>
                  </a:ext>
                </a:extLst>
              </p:cNvPr>
              <p:cNvSpPr>
                <a:spLocks noChangeShapeType="1"/>
              </p:cNvSpPr>
              <p:nvPr/>
            </p:nvSpPr>
            <p:spPr bwMode="auto">
              <a:xfrm>
                <a:off x="572" y="3448"/>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328" name="Line 108">
                <a:extLst>
                  <a:ext uri="{FF2B5EF4-FFF2-40B4-BE49-F238E27FC236}">
                    <a16:creationId xmlns:a16="http://schemas.microsoft.com/office/drawing/2014/main" id="{00E0D546-B409-4B91-91AB-9E8E0F1A9DBE}"/>
                  </a:ext>
                </a:extLst>
              </p:cNvPr>
              <p:cNvSpPr>
                <a:spLocks noChangeShapeType="1"/>
              </p:cNvSpPr>
              <p:nvPr/>
            </p:nvSpPr>
            <p:spPr bwMode="auto">
              <a:xfrm>
                <a:off x="569" y="3607"/>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grpSp>
        <p:nvGrpSpPr>
          <p:cNvPr id="329" name="Group 145">
            <a:extLst>
              <a:ext uri="{FF2B5EF4-FFF2-40B4-BE49-F238E27FC236}">
                <a16:creationId xmlns:a16="http://schemas.microsoft.com/office/drawing/2014/main" id="{806AF359-6E6E-4F21-AE95-8683571C82AE}"/>
              </a:ext>
            </a:extLst>
          </p:cNvPr>
          <p:cNvGrpSpPr>
            <a:grpSpLocks/>
          </p:cNvGrpSpPr>
          <p:nvPr/>
        </p:nvGrpSpPr>
        <p:grpSpPr bwMode="auto">
          <a:xfrm>
            <a:off x="2327276" y="3773388"/>
            <a:ext cx="544513" cy="244475"/>
            <a:chOff x="844" y="3337"/>
            <a:chExt cx="343" cy="154"/>
          </a:xfrm>
        </p:grpSpPr>
        <p:sp>
          <p:nvSpPr>
            <p:cNvPr id="330" name="Rectangle 146">
              <a:extLst>
                <a:ext uri="{FF2B5EF4-FFF2-40B4-BE49-F238E27FC236}">
                  <a16:creationId xmlns:a16="http://schemas.microsoft.com/office/drawing/2014/main" id="{97D960B3-D5A6-4FF4-B432-C30EF136A3E8}"/>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31" name="Text Box 147">
              <a:extLst>
                <a:ext uri="{FF2B5EF4-FFF2-40B4-BE49-F238E27FC236}">
                  <a16:creationId xmlns:a16="http://schemas.microsoft.com/office/drawing/2014/main" id="{C342F60A-3899-497F-AB86-44EFA2301B0C}"/>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000">
                  <a:solidFill>
                    <a:schemeClr val="bg1"/>
                  </a:solidFill>
                </a:rPr>
                <a:t>DHCP</a:t>
              </a:r>
            </a:p>
          </p:txBody>
        </p:sp>
      </p:grpSp>
      <p:grpSp>
        <p:nvGrpSpPr>
          <p:cNvPr id="332" name="Group 44">
            <a:extLst>
              <a:ext uri="{FF2B5EF4-FFF2-40B4-BE49-F238E27FC236}">
                <a16:creationId xmlns:a16="http://schemas.microsoft.com/office/drawing/2014/main" id="{CA643FF0-26EE-4E26-9C8E-B5F9DD3CD378}"/>
              </a:ext>
            </a:extLst>
          </p:cNvPr>
          <p:cNvGrpSpPr>
            <a:grpSpLocks/>
          </p:cNvGrpSpPr>
          <p:nvPr/>
        </p:nvGrpSpPr>
        <p:grpSpPr bwMode="auto">
          <a:xfrm>
            <a:off x="2719388" y="1676299"/>
            <a:ext cx="976312" cy="1460500"/>
            <a:chOff x="651" y="681"/>
            <a:chExt cx="615" cy="920"/>
          </a:xfrm>
        </p:grpSpPr>
        <p:sp>
          <p:nvSpPr>
            <p:cNvPr id="333" name="Freeform 45">
              <a:extLst>
                <a:ext uri="{FF2B5EF4-FFF2-40B4-BE49-F238E27FC236}">
                  <a16:creationId xmlns:a16="http://schemas.microsoft.com/office/drawing/2014/main" id="{BD94BC4A-ACA3-4A65-936B-89AFC243041C}"/>
                </a:ext>
              </a:extLst>
            </p:cNvPr>
            <p:cNvSpPr>
              <a:spLocks/>
            </p:cNvSpPr>
            <p:nvPr/>
          </p:nvSpPr>
          <p:spPr bwMode="auto">
            <a:xfrm>
              <a:off x="662" y="698"/>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T15" fmla="*/ 0 w 604"/>
                <a:gd name="T16" fmla="*/ 0 h 903"/>
                <a:gd name="T17" fmla="*/ 604 w 604"/>
                <a:gd name="T18" fmla="*/ 903 h 903"/>
              </a:gdLst>
              <a:ahLst/>
              <a:cxnLst>
                <a:cxn ang="T10">
                  <a:pos x="T0" y="T1"/>
                </a:cxn>
                <a:cxn ang="T11">
                  <a:pos x="T2" y="T3"/>
                </a:cxn>
                <a:cxn ang="T12">
                  <a:pos x="T4" y="T5"/>
                </a:cxn>
                <a:cxn ang="T13">
                  <a:pos x="T6" y="T7"/>
                </a:cxn>
                <a:cxn ang="T14">
                  <a:pos x="T8" y="T9"/>
                </a:cxn>
              </a:cxnLst>
              <a:rect l="T15" t="T16" r="T17" b="T18"/>
              <a:pathLst>
                <a:path w="604" h="903">
                  <a:moveTo>
                    <a:pt x="496" y="0"/>
                  </a:moveTo>
                  <a:lnTo>
                    <a:pt x="604" y="903"/>
                  </a:lnTo>
                  <a:lnTo>
                    <a:pt x="0" y="788"/>
                  </a:lnTo>
                  <a:lnTo>
                    <a:pt x="456" y="750"/>
                  </a:lnTo>
                  <a:lnTo>
                    <a:pt x="496" y="0"/>
                  </a:lnTo>
                  <a:close/>
                </a:path>
              </a:pathLst>
            </a:custGeom>
            <a:gradFill rotWithShape="1">
              <a:gsLst>
                <a:gs pos="0">
                  <a:schemeClr val="bg1">
                    <a:alpha val="65999"/>
                  </a:schemeClr>
                </a:gs>
                <a:gs pos="100000">
                  <a:srgbClr val="000099">
                    <a:alpha val="65999"/>
                  </a:srgbClr>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nvGrpSpPr>
            <p:cNvPr id="334" name="Group 46">
              <a:extLst>
                <a:ext uri="{FF2B5EF4-FFF2-40B4-BE49-F238E27FC236}">
                  <a16:creationId xmlns:a16="http://schemas.microsoft.com/office/drawing/2014/main" id="{DF10274E-E765-49B7-9FC2-F2B48070D3A3}"/>
                </a:ext>
              </a:extLst>
            </p:cNvPr>
            <p:cNvGrpSpPr>
              <a:grpSpLocks/>
            </p:cNvGrpSpPr>
            <p:nvPr/>
          </p:nvGrpSpPr>
          <p:grpSpPr bwMode="auto">
            <a:xfrm>
              <a:off x="651" y="681"/>
              <a:ext cx="501" cy="828"/>
              <a:chOff x="569" y="2954"/>
              <a:chExt cx="501" cy="828"/>
            </a:xfrm>
          </p:grpSpPr>
          <p:sp>
            <p:nvSpPr>
              <p:cNvPr id="335" name="Rectangle 47">
                <a:extLst>
                  <a:ext uri="{FF2B5EF4-FFF2-40B4-BE49-F238E27FC236}">
                    <a16:creationId xmlns:a16="http://schemas.microsoft.com/office/drawing/2014/main" id="{FAE00F77-94EC-416D-BA8C-26E1FA365F0E}"/>
                  </a:ext>
                </a:extLst>
              </p:cNvPr>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336" name="Text Box 48">
                <a:extLst>
                  <a:ext uri="{FF2B5EF4-FFF2-40B4-BE49-F238E27FC236}">
                    <a16:creationId xmlns:a16="http://schemas.microsoft.com/office/drawing/2014/main" id="{5838E517-B131-4DA6-B710-11B7D601B765}"/>
                  </a:ext>
                </a:extLst>
              </p:cNvPr>
              <p:cNvSpPr txBox="1">
                <a:spLocks noChangeArrowheads="1"/>
              </p:cNvSpPr>
              <p:nvPr/>
            </p:nvSpPr>
            <p:spPr bwMode="auto">
              <a:xfrm>
                <a:off x="593" y="2954"/>
                <a:ext cx="477"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600">
                    <a:solidFill>
                      <a:srgbClr val="0000FF"/>
                    </a:solidFill>
                  </a:rPr>
                  <a:t>DHCP</a:t>
                </a:r>
              </a:p>
              <a:p>
                <a:pPr algn="ctr"/>
                <a:r>
                  <a:rPr lang="en-US" altLang="zh-CN" sz="1600">
                    <a:solidFill>
                      <a:srgbClr val="0000FF"/>
                    </a:solidFill>
                  </a:rPr>
                  <a:t>UDP</a:t>
                </a:r>
              </a:p>
              <a:p>
                <a:pPr algn="ctr"/>
                <a:r>
                  <a:rPr lang="en-US" altLang="zh-CN" sz="1600">
                    <a:solidFill>
                      <a:srgbClr val="0000FF"/>
                    </a:solidFill>
                  </a:rPr>
                  <a:t>IP</a:t>
                </a:r>
              </a:p>
              <a:p>
                <a:pPr algn="ctr"/>
                <a:r>
                  <a:rPr lang="en-US" altLang="zh-CN" sz="1600">
                    <a:solidFill>
                      <a:srgbClr val="0000FF"/>
                    </a:solidFill>
                  </a:rPr>
                  <a:t>Eth</a:t>
                </a:r>
              </a:p>
              <a:p>
                <a:pPr algn="ctr"/>
                <a:r>
                  <a:rPr lang="en-US" altLang="zh-CN" sz="1600">
                    <a:solidFill>
                      <a:srgbClr val="0000FF"/>
                    </a:solidFill>
                  </a:rPr>
                  <a:t>Phy</a:t>
                </a:r>
              </a:p>
            </p:txBody>
          </p:sp>
          <p:sp>
            <p:nvSpPr>
              <p:cNvPr id="337" name="Line 49">
                <a:extLst>
                  <a:ext uri="{FF2B5EF4-FFF2-40B4-BE49-F238E27FC236}">
                    <a16:creationId xmlns:a16="http://schemas.microsoft.com/office/drawing/2014/main" id="{2FA940C3-9C97-4651-9FF4-20FE966096EF}"/>
                  </a:ext>
                </a:extLst>
              </p:cNvPr>
              <p:cNvSpPr>
                <a:spLocks noChangeShapeType="1"/>
              </p:cNvSpPr>
              <p:nvPr/>
            </p:nvSpPr>
            <p:spPr bwMode="auto">
              <a:xfrm>
                <a:off x="578" y="3130"/>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338" name="Line 50">
                <a:extLst>
                  <a:ext uri="{FF2B5EF4-FFF2-40B4-BE49-F238E27FC236}">
                    <a16:creationId xmlns:a16="http://schemas.microsoft.com/office/drawing/2014/main" id="{15C0D35F-6BC7-429C-BE68-0A16EF3FE094}"/>
                  </a:ext>
                </a:extLst>
              </p:cNvPr>
              <p:cNvSpPr>
                <a:spLocks noChangeShapeType="1"/>
              </p:cNvSpPr>
              <p:nvPr/>
            </p:nvSpPr>
            <p:spPr bwMode="auto">
              <a:xfrm>
                <a:off x="575" y="3289"/>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339" name="Line 51">
                <a:extLst>
                  <a:ext uri="{FF2B5EF4-FFF2-40B4-BE49-F238E27FC236}">
                    <a16:creationId xmlns:a16="http://schemas.microsoft.com/office/drawing/2014/main" id="{14A97259-97F5-4156-B849-53368876AE00}"/>
                  </a:ext>
                </a:extLst>
              </p:cNvPr>
              <p:cNvSpPr>
                <a:spLocks noChangeShapeType="1"/>
              </p:cNvSpPr>
              <p:nvPr/>
            </p:nvSpPr>
            <p:spPr bwMode="auto">
              <a:xfrm>
                <a:off x="572" y="3448"/>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340" name="Line 52">
                <a:extLst>
                  <a:ext uri="{FF2B5EF4-FFF2-40B4-BE49-F238E27FC236}">
                    <a16:creationId xmlns:a16="http://schemas.microsoft.com/office/drawing/2014/main" id="{98EF93C4-2CED-4589-B43B-1DDF9AAEF36E}"/>
                  </a:ext>
                </a:extLst>
              </p:cNvPr>
              <p:cNvSpPr>
                <a:spLocks noChangeShapeType="1"/>
              </p:cNvSpPr>
              <p:nvPr/>
            </p:nvSpPr>
            <p:spPr bwMode="auto">
              <a:xfrm>
                <a:off x="569" y="3607"/>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grpSp>
        <p:nvGrpSpPr>
          <p:cNvPr id="341" name="Group 109">
            <a:extLst>
              <a:ext uri="{FF2B5EF4-FFF2-40B4-BE49-F238E27FC236}">
                <a16:creationId xmlns:a16="http://schemas.microsoft.com/office/drawing/2014/main" id="{2762F6BF-50A9-4310-ACF1-3DCAAA85BABC}"/>
              </a:ext>
            </a:extLst>
          </p:cNvPr>
          <p:cNvGrpSpPr>
            <a:grpSpLocks/>
          </p:cNvGrpSpPr>
          <p:nvPr/>
        </p:nvGrpSpPr>
        <p:grpSpPr bwMode="auto">
          <a:xfrm>
            <a:off x="1595439" y="1565175"/>
            <a:ext cx="1081087" cy="1217613"/>
            <a:chOff x="1404" y="3105"/>
            <a:chExt cx="681" cy="767"/>
          </a:xfrm>
        </p:grpSpPr>
        <p:grpSp>
          <p:nvGrpSpPr>
            <p:cNvPr id="342" name="Group 110">
              <a:extLst>
                <a:ext uri="{FF2B5EF4-FFF2-40B4-BE49-F238E27FC236}">
                  <a16:creationId xmlns:a16="http://schemas.microsoft.com/office/drawing/2014/main" id="{0BFC22B9-C682-4F34-9097-28CFCBC07015}"/>
                </a:ext>
              </a:extLst>
            </p:cNvPr>
            <p:cNvGrpSpPr>
              <a:grpSpLocks/>
            </p:cNvGrpSpPr>
            <p:nvPr/>
          </p:nvGrpSpPr>
          <p:grpSpPr bwMode="auto">
            <a:xfrm>
              <a:off x="1404" y="3355"/>
              <a:ext cx="681" cy="468"/>
              <a:chOff x="42" y="886"/>
              <a:chExt cx="681" cy="468"/>
            </a:xfrm>
          </p:grpSpPr>
          <p:grpSp>
            <p:nvGrpSpPr>
              <p:cNvPr id="347" name="Group 111">
                <a:extLst>
                  <a:ext uri="{FF2B5EF4-FFF2-40B4-BE49-F238E27FC236}">
                    <a16:creationId xmlns:a16="http://schemas.microsoft.com/office/drawing/2014/main" id="{304CB679-B6E0-439B-B101-6083EBBC91A4}"/>
                  </a:ext>
                </a:extLst>
              </p:cNvPr>
              <p:cNvGrpSpPr>
                <a:grpSpLocks/>
              </p:cNvGrpSpPr>
              <p:nvPr/>
            </p:nvGrpSpPr>
            <p:grpSpPr bwMode="auto">
              <a:xfrm>
                <a:off x="278" y="886"/>
                <a:ext cx="397" cy="154"/>
                <a:chOff x="740" y="3209"/>
                <a:chExt cx="397" cy="154"/>
              </a:xfrm>
            </p:grpSpPr>
            <p:grpSp>
              <p:nvGrpSpPr>
                <p:cNvPr id="372" name="Group 112">
                  <a:extLst>
                    <a:ext uri="{FF2B5EF4-FFF2-40B4-BE49-F238E27FC236}">
                      <a16:creationId xmlns:a16="http://schemas.microsoft.com/office/drawing/2014/main" id="{280F8319-4339-4530-901A-08CDD6E6D480}"/>
                    </a:ext>
                  </a:extLst>
                </p:cNvPr>
                <p:cNvGrpSpPr>
                  <a:grpSpLocks/>
                </p:cNvGrpSpPr>
                <p:nvPr/>
              </p:nvGrpSpPr>
              <p:grpSpPr bwMode="auto">
                <a:xfrm>
                  <a:off x="794" y="3209"/>
                  <a:ext cx="343" cy="154"/>
                  <a:chOff x="844" y="3337"/>
                  <a:chExt cx="343" cy="154"/>
                </a:xfrm>
              </p:grpSpPr>
              <p:sp>
                <p:nvSpPr>
                  <p:cNvPr id="375" name="Rectangle 113">
                    <a:extLst>
                      <a:ext uri="{FF2B5EF4-FFF2-40B4-BE49-F238E27FC236}">
                        <a16:creationId xmlns:a16="http://schemas.microsoft.com/office/drawing/2014/main" id="{56923DD3-889E-4859-8328-5456722B5B65}"/>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76" name="Text Box 114">
                    <a:extLst>
                      <a:ext uri="{FF2B5EF4-FFF2-40B4-BE49-F238E27FC236}">
                        <a16:creationId xmlns:a16="http://schemas.microsoft.com/office/drawing/2014/main" id="{80B42E09-DBA9-482E-ADF4-8AD1EC9F724C}"/>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000">
                        <a:solidFill>
                          <a:schemeClr val="bg1"/>
                        </a:solidFill>
                      </a:rPr>
                      <a:t>DHCP</a:t>
                    </a:r>
                  </a:p>
                </p:txBody>
              </p:sp>
            </p:grpSp>
            <p:sp>
              <p:nvSpPr>
                <p:cNvPr id="373" name="Rectangle 115">
                  <a:extLst>
                    <a:ext uri="{FF2B5EF4-FFF2-40B4-BE49-F238E27FC236}">
                      <a16:creationId xmlns:a16="http://schemas.microsoft.com/office/drawing/2014/main" id="{FD8FE604-79B0-4DE1-8EDC-F28B85788852}"/>
                    </a:ext>
                  </a:extLst>
                </p:cNvPr>
                <p:cNvSpPr>
                  <a:spLocks noChangeArrowheads="1"/>
                </p:cNvSpPr>
                <p:nvPr/>
              </p:nvSpPr>
              <p:spPr bwMode="auto">
                <a:xfrm>
                  <a:off x="750" y="3244"/>
                  <a:ext cx="88" cy="82"/>
                </a:xfrm>
                <a:prstGeom prst="rect">
                  <a:avLst/>
                </a:prstGeom>
                <a:solidFill>
                  <a:srgbClr val="FFFF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74" name="Rectangle 116">
                  <a:extLst>
                    <a:ext uri="{FF2B5EF4-FFF2-40B4-BE49-F238E27FC236}">
                      <a16:creationId xmlns:a16="http://schemas.microsoft.com/office/drawing/2014/main" id="{DA2318D9-B65C-4B6C-8174-4A8C3394DFDD}"/>
                    </a:ext>
                  </a:extLst>
                </p:cNvPr>
                <p:cNvSpPr>
                  <a:spLocks noChangeArrowheads="1"/>
                </p:cNvSpPr>
                <p:nvPr/>
              </p:nvSpPr>
              <p:spPr bwMode="auto">
                <a:xfrm>
                  <a:off x="740" y="3238"/>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nvGrpSpPr>
              <p:cNvPr id="348" name="Group 117">
                <a:extLst>
                  <a:ext uri="{FF2B5EF4-FFF2-40B4-BE49-F238E27FC236}">
                    <a16:creationId xmlns:a16="http://schemas.microsoft.com/office/drawing/2014/main" id="{E0C772CE-BD8B-4A37-9F59-C1D4938C3760}"/>
                  </a:ext>
                </a:extLst>
              </p:cNvPr>
              <p:cNvGrpSpPr>
                <a:grpSpLocks/>
              </p:cNvGrpSpPr>
              <p:nvPr/>
            </p:nvGrpSpPr>
            <p:grpSpPr bwMode="auto">
              <a:xfrm>
                <a:off x="278" y="1034"/>
                <a:ext cx="397" cy="154"/>
                <a:chOff x="836" y="3305"/>
                <a:chExt cx="397" cy="154"/>
              </a:xfrm>
            </p:grpSpPr>
            <p:grpSp>
              <p:nvGrpSpPr>
                <p:cNvPr id="366" name="Group 118">
                  <a:extLst>
                    <a:ext uri="{FF2B5EF4-FFF2-40B4-BE49-F238E27FC236}">
                      <a16:creationId xmlns:a16="http://schemas.microsoft.com/office/drawing/2014/main" id="{825471C8-4B5B-45CF-933F-83B5118977D9}"/>
                    </a:ext>
                  </a:extLst>
                </p:cNvPr>
                <p:cNvGrpSpPr>
                  <a:grpSpLocks/>
                </p:cNvGrpSpPr>
                <p:nvPr/>
              </p:nvGrpSpPr>
              <p:grpSpPr bwMode="auto">
                <a:xfrm>
                  <a:off x="890" y="3305"/>
                  <a:ext cx="343" cy="154"/>
                  <a:chOff x="844" y="3337"/>
                  <a:chExt cx="343" cy="154"/>
                </a:xfrm>
              </p:grpSpPr>
              <p:sp>
                <p:nvSpPr>
                  <p:cNvPr id="370" name="Rectangle 119">
                    <a:extLst>
                      <a:ext uri="{FF2B5EF4-FFF2-40B4-BE49-F238E27FC236}">
                        <a16:creationId xmlns:a16="http://schemas.microsoft.com/office/drawing/2014/main" id="{AE5EFC75-8A70-4DFE-AF3E-F7AABFA2FD56}"/>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71" name="Text Box 120">
                    <a:extLst>
                      <a:ext uri="{FF2B5EF4-FFF2-40B4-BE49-F238E27FC236}">
                        <a16:creationId xmlns:a16="http://schemas.microsoft.com/office/drawing/2014/main" id="{12347DE9-E41B-45ED-82FD-EEC8CD8D73E9}"/>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000">
                        <a:solidFill>
                          <a:schemeClr val="bg1"/>
                        </a:solidFill>
                      </a:rPr>
                      <a:t>DHCP</a:t>
                    </a:r>
                  </a:p>
                </p:txBody>
              </p:sp>
            </p:grpSp>
            <p:grpSp>
              <p:nvGrpSpPr>
                <p:cNvPr id="367" name="Group 121">
                  <a:extLst>
                    <a:ext uri="{FF2B5EF4-FFF2-40B4-BE49-F238E27FC236}">
                      <a16:creationId xmlns:a16="http://schemas.microsoft.com/office/drawing/2014/main" id="{27021FB5-97BA-4630-8981-2F4F37B1E941}"/>
                    </a:ext>
                  </a:extLst>
                </p:cNvPr>
                <p:cNvGrpSpPr>
                  <a:grpSpLocks/>
                </p:cNvGrpSpPr>
                <p:nvPr/>
              </p:nvGrpSpPr>
              <p:grpSpPr bwMode="auto">
                <a:xfrm>
                  <a:off x="836" y="3334"/>
                  <a:ext cx="354" cy="94"/>
                  <a:chOff x="836" y="3334"/>
                  <a:chExt cx="354" cy="94"/>
                </a:xfrm>
              </p:grpSpPr>
              <p:sp>
                <p:nvSpPr>
                  <p:cNvPr id="368" name="Rectangle 122">
                    <a:extLst>
                      <a:ext uri="{FF2B5EF4-FFF2-40B4-BE49-F238E27FC236}">
                        <a16:creationId xmlns:a16="http://schemas.microsoft.com/office/drawing/2014/main" id="{EB367012-3403-4F26-99E0-473571E2EA49}"/>
                      </a:ext>
                    </a:extLst>
                  </p:cNvPr>
                  <p:cNvSpPr>
                    <a:spLocks noChangeArrowheads="1"/>
                  </p:cNvSpPr>
                  <p:nvPr/>
                </p:nvSpPr>
                <p:spPr bwMode="auto">
                  <a:xfrm>
                    <a:off x="846" y="3340"/>
                    <a:ext cx="88" cy="82"/>
                  </a:xfrm>
                  <a:prstGeom prst="rect">
                    <a:avLst/>
                  </a:prstGeom>
                  <a:solidFill>
                    <a:srgbClr val="FFFF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69" name="Rectangle 123">
                    <a:extLst>
                      <a:ext uri="{FF2B5EF4-FFF2-40B4-BE49-F238E27FC236}">
                        <a16:creationId xmlns:a16="http://schemas.microsoft.com/office/drawing/2014/main" id="{28A28B61-8F3C-493E-9B7B-2C7ECC53664B}"/>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grpSp>
            <p:nvGrpSpPr>
              <p:cNvPr id="349" name="Group 124">
                <a:extLst>
                  <a:ext uri="{FF2B5EF4-FFF2-40B4-BE49-F238E27FC236}">
                    <a16:creationId xmlns:a16="http://schemas.microsoft.com/office/drawing/2014/main" id="{50A2B052-9F31-4964-8B42-6938EB2826E1}"/>
                  </a:ext>
                </a:extLst>
              </p:cNvPr>
              <p:cNvGrpSpPr>
                <a:grpSpLocks/>
              </p:cNvGrpSpPr>
              <p:nvPr/>
            </p:nvGrpSpPr>
            <p:grpSpPr bwMode="auto">
              <a:xfrm>
                <a:off x="165" y="1054"/>
                <a:ext cx="480" cy="112"/>
                <a:chOff x="627" y="3377"/>
                <a:chExt cx="480" cy="112"/>
              </a:xfrm>
            </p:grpSpPr>
            <p:sp>
              <p:nvSpPr>
                <p:cNvPr id="364" name="Rectangle 125">
                  <a:extLst>
                    <a:ext uri="{FF2B5EF4-FFF2-40B4-BE49-F238E27FC236}">
                      <a16:creationId xmlns:a16="http://schemas.microsoft.com/office/drawing/2014/main" id="{FD645056-8150-4E70-B751-B2E85DD81148}"/>
                    </a:ext>
                  </a:extLst>
                </p:cNvPr>
                <p:cNvSpPr>
                  <a:spLocks noChangeArrowheads="1"/>
                </p:cNvSpPr>
                <p:nvPr/>
              </p:nvSpPr>
              <p:spPr bwMode="auto">
                <a:xfrm>
                  <a:off x="636" y="3388"/>
                  <a:ext cx="96" cy="93"/>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65" name="Rectangle 126">
                  <a:extLst>
                    <a:ext uri="{FF2B5EF4-FFF2-40B4-BE49-F238E27FC236}">
                      <a16:creationId xmlns:a16="http://schemas.microsoft.com/office/drawing/2014/main" id="{18DF1859-3363-4C16-87DE-5AB77B00E5C0}"/>
                    </a:ext>
                  </a:extLst>
                </p:cNvPr>
                <p:cNvSpPr>
                  <a:spLocks noChangeArrowheads="1"/>
                </p:cNvSpPr>
                <p:nvPr/>
              </p:nvSpPr>
              <p:spPr bwMode="auto">
                <a:xfrm>
                  <a:off x="627" y="3377"/>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nvGrpSpPr>
              <p:cNvPr id="350" name="Group 127">
                <a:extLst>
                  <a:ext uri="{FF2B5EF4-FFF2-40B4-BE49-F238E27FC236}">
                    <a16:creationId xmlns:a16="http://schemas.microsoft.com/office/drawing/2014/main" id="{D138050F-16D7-4D5C-92EF-DDD96C731EC3}"/>
                  </a:ext>
                </a:extLst>
              </p:cNvPr>
              <p:cNvGrpSpPr>
                <a:grpSpLocks/>
              </p:cNvGrpSpPr>
              <p:nvPr/>
            </p:nvGrpSpPr>
            <p:grpSpPr bwMode="auto">
              <a:xfrm>
                <a:off x="42" y="1200"/>
                <a:ext cx="681" cy="154"/>
                <a:chOff x="504" y="3523"/>
                <a:chExt cx="681" cy="154"/>
              </a:xfrm>
            </p:grpSpPr>
            <p:grpSp>
              <p:nvGrpSpPr>
                <p:cNvPr id="351" name="Group 128">
                  <a:extLst>
                    <a:ext uri="{FF2B5EF4-FFF2-40B4-BE49-F238E27FC236}">
                      <a16:creationId xmlns:a16="http://schemas.microsoft.com/office/drawing/2014/main" id="{15F8C2A9-DAF8-43EC-90E3-930D885BC89E}"/>
                    </a:ext>
                  </a:extLst>
                </p:cNvPr>
                <p:cNvGrpSpPr>
                  <a:grpSpLocks/>
                </p:cNvGrpSpPr>
                <p:nvPr/>
              </p:nvGrpSpPr>
              <p:grpSpPr bwMode="auto">
                <a:xfrm>
                  <a:off x="623" y="3523"/>
                  <a:ext cx="510" cy="154"/>
                  <a:chOff x="723" y="3453"/>
                  <a:chExt cx="510" cy="154"/>
                </a:xfrm>
              </p:grpSpPr>
              <p:grpSp>
                <p:nvGrpSpPr>
                  <p:cNvPr id="355" name="Group 129">
                    <a:extLst>
                      <a:ext uri="{FF2B5EF4-FFF2-40B4-BE49-F238E27FC236}">
                        <a16:creationId xmlns:a16="http://schemas.microsoft.com/office/drawing/2014/main" id="{E79017D8-138C-49CE-88CD-92B1B015C654}"/>
                      </a:ext>
                    </a:extLst>
                  </p:cNvPr>
                  <p:cNvGrpSpPr>
                    <a:grpSpLocks/>
                  </p:cNvGrpSpPr>
                  <p:nvPr/>
                </p:nvGrpSpPr>
                <p:grpSpPr bwMode="auto">
                  <a:xfrm>
                    <a:off x="836" y="3453"/>
                    <a:ext cx="397" cy="154"/>
                    <a:chOff x="836" y="3305"/>
                    <a:chExt cx="397" cy="154"/>
                  </a:xfrm>
                </p:grpSpPr>
                <p:grpSp>
                  <p:nvGrpSpPr>
                    <p:cNvPr id="358" name="Group 130">
                      <a:extLst>
                        <a:ext uri="{FF2B5EF4-FFF2-40B4-BE49-F238E27FC236}">
                          <a16:creationId xmlns:a16="http://schemas.microsoft.com/office/drawing/2014/main" id="{8F3440A5-B367-470F-8BC1-50C70878F233}"/>
                        </a:ext>
                      </a:extLst>
                    </p:cNvPr>
                    <p:cNvGrpSpPr>
                      <a:grpSpLocks/>
                    </p:cNvGrpSpPr>
                    <p:nvPr/>
                  </p:nvGrpSpPr>
                  <p:grpSpPr bwMode="auto">
                    <a:xfrm>
                      <a:off x="890" y="3305"/>
                      <a:ext cx="343" cy="154"/>
                      <a:chOff x="844" y="3337"/>
                      <a:chExt cx="343" cy="154"/>
                    </a:xfrm>
                  </p:grpSpPr>
                  <p:sp>
                    <p:nvSpPr>
                      <p:cNvPr id="362" name="Rectangle 131">
                        <a:extLst>
                          <a:ext uri="{FF2B5EF4-FFF2-40B4-BE49-F238E27FC236}">
                            <a16:creationId xmlns:a16="http://schemas.microsoft.com/office/drawing/2014/main" id="{84522A08-D15C-40AF-92EA-FF1476EAB404}"/>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63" name="Text Box 132">
                        <a:extLst>
                          <a:ext uri="{FF2B5EF4-FFF2-40B4-BE49-F238E27FC236}">
                            <a16:creationId xmlns:a16="http://schemas.microsoft.com/office/drawing/2014/main" id="{6C109181-4F02-4219-B234-1418BD16A9DB}"/>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000">
                            <a:solidFill>
                              <a:schemeClr val="bg1"/>
                            </a:solidFill>
                          </a:rPr>
                          <a:t>DHCP</a:t>
                        </a:r>
                      </a:p>
                    </p:txBody>
                  </p:sp>
                </p:grpSp>
                <p:grpSp>
                  <p:nvGrpSpPr>
                    <p:cNvPr id="359" name="Group 133">
                      <a:extLst>
                        <a:ext uri="{FF2B5EF4-FFF2-40B4-BE49-F238E27FC236}">
                          <a16:creationId xmlns:a16="http://schemas.microsoft.com/office/drawing/2014/main" id="{E6832659-6F63-42D5-9D18-675921BCAF78}"/>
                        </a:ext>
                      </a:extLst>
                    </p:cNvPr>
                    <p:cNvGrpSpPr>
                      <a:grpSpLocks/>
                    </p:cNvGrpSpPr>
                    <p:nvPr/>
                  </p:nvGrpSpPr>
                  <p:grpSpPr bwMode="auto">
                    <a:xfrm>
                      <a:off x="836" y="3334"/>
                      <a:ext cx="354" cy="94"/>
                      <a:chOff x="836" y="3334"/>
                      <a:chExt cx="354" cy="94"/>
                    </a:xfrm>
                  </p:grpSpPr>
                  <p:sp>
                    <p:nvSpPr>
                      <p:cNvPr id="360" name="Rectangle 134">
                        <a:extLst>
                          <a:ext uri="{FF2B5EF4-FFF2-40B4-BE49-F238E27FC236}">
                            <a16:creationId xmlns:a16="http://schemas.microsoft.com/office/drawing/2014/main" id="{D6C99297-6F31-4F22-B4C1-11DA2420059A}"/>
                          </a:ext>
                        </a:extLst>
                      </p:cNvPr>
                      <p:cNvSpPr>
                        <a:spLocks noChangeArrowheads="1"/>
                      </p:cNvSpPr>
                      <p:nvPr/>
                    </p:nvSpPr>
                    <p:spPr bwMode="auto">
                      <a:xfrm>
                        <a:off x="846" y="3340"/>
                        <a:ext cx="88" cy="82"/>
                      </a:xfrm>
                      <a:prstGeom prst="rect">
                        <a:avLst/>
                      </a:prstGeom>
                      <a:solidFill>
                        <a:srgbClr val="FFFF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61" name="Rectangle 135">
                        <a:extLst>
                          <a:ext uri="{FF2B5EF4-FFF2-40B4-BE49-F238E27FC236}">
                            <a16:creationId xmlns:a16="http://schemas.microsoft.com/office/drawing/2014/main" id="{A93815F4-CFCD-4E35-9DAF-34D0B398C9F5}"/>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sp>
                <p:nvSpPr>
                  <p:cNvPr id="356" name="Rectangle 136">
                    <a:extLst>
                      <a:ext uri="{FF2B5EF4-FFF2-40B4-BE49-F238E27FC236}">
                        <a16:creationId xmlns:a16="http://schemas.microsoft.com/office/drawing/2014/main" id="{12DE1A00-3C4F-41E1-A160-1780DF80B7E1}"/>
                      </a:ext>
                    </a:extLst>
                  </p:cNvPr>
                  <p:cNvSpPr>
                    <a:spLocks noChangeArrowheads="1"/>
                  </p:cNvSpPr>
                  <p:nvPr/>
                </p:nvSpPr>
                <p:spPr bwMode="auto">
                  <a:xfrm>
                    <a:off x="732" y="3484"/>
                    <a:ext cx="96" cy="93"/>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57" name="Rectangle 137">
                    <a:extLst>
                      <a:ext uri="{FF2B5EF4-FFF2-40B4-BE49-F238E27FC236}">
                        <a16:creationId xmlns:a16="http://schemas.microsoft.com/office/drawing/2014/main" id="{4782EC47-325A-4B1D-935D-80487BEE8E01}"/>
                      </a:ext>
                    </a:extLst>
                  </p:cNvPr>
                  <p:cNvSpPr>
                    <a:spLocks noChangeArrowheads="1"/>
                  </p:cNvSpPr>
                  <p:nvPr/>
                </p:nvSpPr>
                <p:spPr bwMode="auto">
                  <a:xfrm>
                    <a:off x="723" y="3473"/>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sp>
              <p:nvSpPr>
                <p:cNvPr id="352" name="Rectangle 138">
                  <a:extLst>
                    <a:ext uri="{FF2B5EF4-FFF2-40B4-BE49-F238E27FC236}">
                      <a16:creationId xmlns:a16="http://schemas.microsoft.com/office/drawing/2014/main" id="{874D6863-94DD-40C8-ADDD-86A9AA5FAF2D}"/>
                    </a:ext>
                  </a:extLst>
                </p:cNvPr>
                <p:cNvSpPr>
                  <a:spLocks noChangeArrowheads="1"/>
                </p:cNvSpPr>
                <p:nvPr/>
              </p:nvSpPr>
              <p:spPr bwMode="auto">
                <a:xfrm>
                  <a:off x="517" y="3545"/>
                  <a:ext cx="94" cy="108"/>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dirty="0"/>
                </a:p>
              </p:txBody>
            </p:sp>
            <p:sp>
              <p:nvSpPr>
                <p:cNvPr id="353" name="Rectangle 139">
                  <a:extLst>
                    <a:ext uri="{FF2B5EF4-FFF2-40B4-BE49-F238E27FC236}">
                      <a16:creationId xmlns:a16="http://schemas.microsoft.com/office/drawing/2014/main" id="{DE049444-26CA-4A1C-BE60-1C8639E18699}"/>
                    </a:ext>
                  </a:extLst>
                </p:cNvPr>
                <p:cNvSpPr>
                  <a:spLocks noChangeArrowheads="1"/>
                </p:cNvSpPr>
                <p:nvPr/>
              </p:nvSpPr>
              <p:spPr bwMode="auto">
                <a:xfrm>
                  <a:off x="1115" y="3544"/>
                  <a:ext cx="60" cy="108"/>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54" name="Rectangle 140">
                  <a:extLst>
                    <a:ext uri="{FF2B5EF4-FFF2-40B4-BE49-F238E27FC236}">
                      <a16:creationId xmlns:a16="http://schemas.microsoft.com/office/drawing/2014/main" id="{3E2B05C5-3710-4EDF-99AF-80A1BF0B668F}"/>
                    </a:ext>
                  </a:extLst>
                </p:cNvPr>
                <p:cNvSpPr>
                  <a:spLocks noChangeArrowheads="1"/>
                </p:cNvSpPr>
                <p:nvPr/>
              </p:nvSpPr>
              <p:spPr bwMode="auto">
                <a:xfrm>
                  <a:off x="504" y="3529"/>
                  <a:ext cx="681" cy="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sp>
          <p:nvSpPr>
            <p:cNvPr id="343" name="AutoShape 141">
              <a:extLst>
                <a:ext uri="{FF2B5EF4-FFF2-40B4-BE49-F238E27FC236}">
                  <a16:creationId xmlns:a16="http://schemas.microsoft.com/office/drawing/2014/main" id="{BAE20C06-14AC-47C1-A284-4BA1F940103C}"/>
                </a:ext>
              </a:extLst>
            </p:cNvPr>
            <p:cNvSpPr>
              <a:spLocks noChangeArrowheads="1"/>
            </p:cNvSpPr>
            <p:nvPr/>
          </p:nvSpPr>
          <p:spPr bwMode="auto">
            <a:xfrm rot="10800000">
              <a:off x="1727" y="3105"/>
              <a:ext cx="240" cy="767"/>
            </a:xfrm>
            <a:prstGeom prst="downArrow">
              <a:avLst>
                <a:gd name="adj1" fmla="val 54167"/>
                <a:gd name="adj2" fmla="val 51311"/>
              </a:avLst>
            </a:prstGeom>
            <a:gradFill rotWithShape="1">
              <a:gsLst>
                <a:gs pos="0">
                  <a:srgbClr val="FF0000">
                    <a:alpha val="25000"/>
                  </a:srgbClr>
                </a:gs>
                <a:gs pos="100000">
                  <a:srgbClr val="FF0000">
                    <a:alpha val="25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nvGrpSpPr>
            <p:cNvPr id="344" name="Group 142">
              <a:extLst>
                <a:ext uri="{FF2B5EF4-FFF2-40B4-BE49-F238E27FC236}">
                  <a16:creationId xmlns:a16="http://schemas.microsoft.com/office/drawing/2014/main" id="{C8F6B52B-AF08-4E5F-B878-A3ADE3C0BA2A}"/>
                </a:ext>
              </a:extLst>
            </p:cNvPr>
            <p:cNvGrpSpPr>
              <a:grpSpLocks/>
            </p:cNvGrpSpPr>
            <p:nvPr/>
          </p:nvGrpSpPr>
          <p:grpSpPr bwMode="auto">
            <a:xfrm>
              <a:off x="1695" y="3227"/>
              <a:ext cx="343" cy="154"/>
              <a:chOff x="844" y="3337"/>
              <a:chExt cx="343" cy="154"/>
            </a:xfrm>
          </p:grpSpPr>
          <p:sp>
            <p:nvSpPr>
              <p:cNvPr id="345" name="Rectangle 143">
                <a:extLst>
                  <a:ext uri="{FF2B5EF4-FFF2-40B4-BE49-F238E27FC236}">
                    <a16:creationId xmlns:a16="http://schemas.microsoft.com/office/drawing/2014/main" id="{5CBB2B0B-70E3-4205-A8FD-90A0FE3B348B}"/>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46" name="Text Box 144">
                <a:extLst>
                  <a:ext uri="{FF2B5EF4-FFF2-40B4-BE49-F238E27FC236}">
                    <a16:creationId xmlns:a16="http://schemas.microsoft.com/office/drawing/2014/main" id="{54ED55E9-C877-4EE0-B8D6-1F7C20BFE592}"/>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000">
                    <a:solidFill>
                      <a:schemeClr val="bg1"/>
                    </a:solidFill>
                  </a:rPr>
                  <a:t>DHCP</a:t>
                </a:r>
              </a:p>
            </p:txBody>
          </p:sp>
        </p:grpSp>
      </p:grpSp>
      <p:sp>
        <p:nvSpPr>
          <p:cNvPr id="377" name="Rectangle 226">
            <a:extLst>
              <a:ext uri="{FF2B5EF4-FFF2-40B4-BE49-F238E27FC236}">
                <a16:creationId xmlns:a16="http://schemas.microsoft.com/office/drawing/2014/main" id="{3E64B410-3B09-41D0-98B6-2DA264F268E4}"/>
              </a:ext>
            </a:extLst>
          </p:cNvPr>
          <p:cNvSpPr>
            <a:spLocks noChangeArrowheads="1"/>
          </p:cNvSpPr>
          <p:nvPr/>
        </p:nvSpPr>
        <p:spPr bwMode="auto">
          <a:xfrm>
            <a:off x="6550026" y="4659213"/>
            <a:ext cx="3421063" cy="1362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33363" indent="-233363" fontAlgn="base">
              <a:lnSpc>
                <a:spcPct val="80000"/>
              </a:lnSpc>
              <a:spcBef>
                <a:spcPct val="20000"/>
              </a:spcBef>
              <a:buSzPct val="70000"/>
              <a:buFont typeface="Wingdings" panose="05000000000000000000" pitchFamily="2" charset="2"/>
              <a:buChar char="v"/>
              <a:defRPr/>
            </a:pPr>
            <a:r>
              <a:rPr lang="zh-CN" altLang="en-US" sz="1900" dirty="0">
                <a:solidFill>
                  <a:srgbClr val="000099"/>
                </a:solidFill>
                <a:latin typeface="+mn-ea"/>
                <a:cs typeface="ＭＳ Ｐゴシック" panose="020B0600070205080204" pitchFamily="34" charset="-128"/>
              </a:rPr>
              <a:t>客户端现在获知了其 </a:t>
            </a:r>
            <a:r>
              <a:rPr lang="en-US" altLang="zh-CN" sz="1900" dirty="0">
                <a:solidFill>
                  <a:srgbClr val="000099"/>
                </a:solidFill>
                <a:latin typeface="+mn-ea"/>
                <a:cs typeface="ＭＳ Ｐゴシック" panose="020B0600070205080204" pitchFamily="34" charset="-128"/>
              </a:rPr>
              <a:t>IP </a:t>
            </a:r>
            <a:r>
              <a:rPr lang="zh-CN" altLang="en-US" sz="1900" dirty="0">
                <a:solidFill>
                  <a:srgbClr val="000099"/>
                </a:solidFill>
                <a:latin typeface="+mn-ea"/>
                <a:cs typeface="ＭＳ Ｐゴシック" panose="020B0600070205080204" pitchFamily="34" charset="-128"/>
              </a:rPr>
              <a:t>地址、</a:t>
            </a:r>
            <a:r>
              <a:rPr lang="en-US" altLang="zh-CN" sz="1900" dirty="0">
                <a:solidFill>
                  <a:srgbClr val="000099"/>
                </a:solidFill>
                <a:latin typeface="+mn-ea"/>
                <a:cs typeface="ＭＳ Ｐゴシック" panose="020B0600070205080204" pitchFamily="34" charset="-128"/>
              </a:rPr>
              <a:t>DSN</a:t>
            </a:r>
            <a:r>
              <a:rPr lang="zh-CN" altLang="en-US" sz="1900" dirty="0">
                <a:solidFill>
                  <a:srgbClr val="000099"/>
                </a:solidFill>
                <a:latin typeface="+mn-ea"/>
                <a:cs typeface="ＭＳ Ｐゴシック" panose="020B0600070205080204" pitchFamily="34" charset="-128"/>
              </a:rPr>
              <a:t>服务器的名称和</a:t>
            </a:r>
            <a:r>
              <a:rPr lang="en-US" altLang="zh-CN" sz="1900" dirty="0">
                <a:solidFill>
                  <a:srgbClr val="000099"/>
                </a:solidFill>
                <a:latin typeface="+mn-ea"/>
                <a:cs typeface="ＭＳ Ｐゴシック" panose="020B0600070205080204" pitchFamily="34" charset="-128"/>
              </a:rPr>
              <a:t>IP</a:t>
            </a:r>
            <a:r>
              <a:rPr lang="zh-CN" altLang="en-US" sz="1900" dirty="0">
                <a:solidFill>
                  <a:srgbClr val="000099"/>
                </a:solidFill>
                <a:latin typeface="+mn-ea"/>
                <a:cs typeface="ＭＳ Ｐゴシック" panose="020B0600070205080204" pitchFamily="34" charset="-128"/>
              </a:rPr>
              <a:t>地址、第一跳路由器的</a:t>
            </a:r>
            <a:r>
              <a:rPr lang="en-US" altLang="zh-CN" sz="1900" dirty="0">
                <a:solidFill>
                  <a:srgbClr val="000099"/>
                </a:solidFill>
                <a:latin typeface="+mn-ea"/>
                <a:cs typeface="ＭＳ Ｐゴシック" panose="020B0600070205080204" pitchFamily="34" charset="-128"/>
              </a:rPr>
              <a:t>IP</a:t>
            </a:r>
            <a:r>
              <a:rPr lang="zh-CN" altLang="en-US" sz="1900" dirty="0">
                <a:solidFill>
                  <a:srgbClr val="000099"/>
                </a:solidFill>
                <a:latin typeface="+mn-ea"/>
                <a:cs typeface="ＭＳ Ｐゴシック" panose="020B0600070205080204" pitchFamily="34" charset="-128"/>
              </a:rPr>
              <a:t>地址</a:t>
            </a:r>
            <a:endParaRPr lang="en-US" sz="1900" dirty="0">
              <a:solidFill>
                <a:srgbClr val="000099"/>
              </a:solidFill>
              <a:latin typeface="+mn-ea"/>
              <a:cs typeface="ＭＳ Ｐゴシック" panose="020B0600070205080204" pitchFamily="34" charset="-128"/>
            </a:endParaRPr>
          </a:p>
          <a:p>
            <a:pPr marL="342900" indent="-342900">
              <a:lnSpc>
                <a:spcPct val="85000"/>
              </a:lnSpc>
              <a:spcBef>
                <a:spcPct val="20000"/>
              </a:spcBef>
              <a:buClr>
                <a:srgbClr val="000099"/>
              </a:buClr>
              <a:buSzPct val="65000"/>
              <a:buFont typeface="Wingdings" charset="0"/>
              <a:buChar char="v"/>
              <a:defRPr/>
            </a:pPr>
            <a:endParaRPr lang="en-US" sz="2200" dirty="0">
              <a:latin typeface="+mn-ea"/>
              <a:cs typeface="ＭＳ Ｐゴシック" charset="0"/>
            </a:endParaRPr>
          </a:p>
        </p:txBody>
      </p:sp>
      <p:sp>
        <p:nvSpPr>
          <p:cNvPr id="380" name="Rectangle 259">
            <a:extLst>
              <a:ext uri="{FF2B5EF4-FFF2-40B4-BE49-F238E27FC236}">
                <a16:creationId xmlns:a16="http://schemas.microsoft.com/office/drawing/2014/main" id="{64061738-99EF-41DC-AB8F-7CD3EA865F8D}"/>
              </a:ext>
            </a:extLst>
          </p:cNvPr>
          <p:cNvSpPr>
            <a:spLocks noGrp="1" noChangeArrowheads="1"/>
          </p:cNvSpPr>
          <p:nvPr>
            <p:ph type="title"/>
          </p:nvPr>
        </p:nvSpPr>
        <p:spPr>
          <a:xfrm>
            <a:off x="191344" y="319878"/>
            <a:ext cx="11809311" cy="942975"/>
          </a:xfrm>
        </p:spPr>
        <p:txBody>
          <a:bodyPr>
            <a:normAutofit/>
          </a:bodyPr>
          <a:lstStyle/>
          <a:p>
            <a:pPr algn="ctr">
              <a:defRPr/>
            </a:pPr>
            <a:r>
              <a:rPr lang="en-US" dirty="0"/>
              <a:t>DHCP: </a:t>
            </a:r>
            <a:r>
              <a:rPr lang="zh-CN" altLang="en-US" dirty="0"/>
              <a:t>例子</a:t>
            </a:r>
            <a:endParaRPr lang="en-US" dirty="0"/>
          </a:p>
        </p:txBody>
      </p:sp>
    </p:spTree>
    <p:extLst>
      <p:ext uri="{BB962C8B-B14F-4D97-AF65-F5344CB8AC3E}">
        <p14:creationId xmlns:p14="http://schemas.microsoft.com/office/powerpoint/2010/main" val="3755741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273"/>
                                        </p:tgtEl>
                                        <p:attrNameLst>
                                          <p:attrName>style.visibility</p:attrName>
                                        </p:attrNameLst>
                                      </p:cBhvr>
                                      <p:to>
                                        <p:strVal val="visible"/>
                                      </p:to>
                                    </p:set>
                                    <p:animEffect transition="in" filter="wipe(up)">
                                      <p:cBhvr>
                                        <p:cTn id="13" dur="500"/>
                                        <p:tgtEl>
                                          <p:spTgt spid="273"/>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99">
                                            <p:txEl>
                                              <p:pRg st="0" end="0"/>
                                            </p:txEl>
                                          </p:spTgt>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306"/>
                                        </p:tgtEl>
                                        <p:attrNameLst>
                                          <p:attrName>style.visibility</p:attrName>
                                        </p:attrNameLst>
                                      </p:cBhvr>
                                      <p:to>
                                        <p:strVal val="visible"/>
                                      </p:to>
                                    </p:set>
                                  </p:childTnLst>
                                </p:cTn>
                              </p:par>
                            </p:childTnLst>
                          </p:cTn>
                        </p:par>
                        <p:par>
                          <p:cTn id="19" fill="hold">
                            <p:stCondLst>
                              <p:cond delay="500"/>
                            </p:stCondLst>
                            <p:childTnLst>
                              <p:par>
                                <p:cTn id="20" presetID="0" presetClass="path" presetSubtype="0" accel="50000" decel="50000" fill="hold" nodeType="afterEffect">
                                  <p:stCondLst>
                                    <p:cond delay="0"/>
                                  </p:stCondLst>
                                  <p:childTnLst>
                                    <p:animMotion origin="layout" path="M -0.02569 0.03081 L 0.1533 0.0322 L 0.34896 -0.28446 L -0.04115 -0.28886 " pathEditMode="relative" rAng="0" ptsTypes="AAAA">
                                      <p:cBhvr>
                                        <p:cTn id="21" dur="2000" fill="hold"/>
                                        <p:tgtEl>
                                          <p:spTgt spid="306"/>
                                        </p:tgtEl>
                                        <p:attrNameLst>
                                          <p:attrName>ppt_x</p:attrName>
                                          <p:attrName>ppt_y</p:attrName>
                                        </p:attrNameLst>
                                      </p:cBhvr>
                                      <p:rCtr x="17951" y="-15914"/>
                                    </p:animMotion>
                                  </p:childTnLst>
                                </p:cTn>
                              </p:par>
                            </p:childTnLst>
                          </p:cTn>
                        </p:par>
                        <p:par>
                          <p:cTn id="22" fill="hold">
                            <p:stCondLst>
                              <p:cond delay="2500"/>
                            </p:stCondLst>
                            <p:childTnLst>
                              <p:par>
                                <p:cTn id="23" presetID="1" presetClass="exit" presetSubtype="0" fill="hold" nodeType="afterEffect">
                                  <p:stCondLst>
                                    <p:cond delay="0"/>
                                  </p:stCondLst>
                                  <p:childTnLst>
                                    <p:set>
                                      <p:cBhvr>
                                        <p:cTn id="24" dur="1" fill="hold">
                                          <p:stCondLst>
                                            <p:cond delay="0"/>
                                          </p:stCondLst>
                                        </p:cTn>
                                        <p:tgtEl>
                                          <p:spTgt spid="320"/>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329"/>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73"/>
                                        </p:tgtEl>
                                        <p:attrNameLst>
                                          <p:attrName>style.visibility</p:attrName>
                                        </p:attrNameLst>
                                      </p:cBhvr>
                                      <p:to>
                                        <p:strVal val="hidden"/>
                                      </p:to>
                                    </p:set>
                                  </p:childTnLst>
                                </p:cTn>
                              </p:par>
                            </p:childTnLst>
                          </p:cTn>
                        </p:par>
                        <p:par>
                          <p:cTn id="29" fill="hold">
                            <p:stCondLst>
                              <p:cond delay="2500"/>
                            </p:stCondLst>
                            <p:childTnLst>
                              <p:par>
                                <p:cTn id="30" presetID="22" presetClass="entr" presetSubtype="4" fill="hold" nodeType="afterEffect">
                                  <p:stCondLst>
                                    <p:cond delay="0"/>
                                  </p:stCondLst>
                                  <p:childTnLst>
                                    <p:set>
                                      <p:cBhvr>
                                        <p:cTn id="31" dur="1" fill="hold">
                                          <p:stCondLst>
                                            <p:cond delay="0"/>
                                          </p:stCondLst>
                                        </p:cTn>
                                        <p:tgtEl>
                                          <p:spTgt spid="332"/>
                                        </p:tgtEl>
                                        <p:attrNameLst>
                                          <p:attrName>style.visibility</p:attrName>
                                        </p:attrNameLst>
                                      </p:cBhvr>
                                      <p:to>
                                        <p:strVal val="visible"/>
                                      </p:to>
                                    </p:set>
                                    <p:animEffect transition="in" filter="wipe(down)">
                                      <p:cBhvr>
                                        <p:cTn id="32" dur="500"/>
                                        <p:tgtEl>
                                          <p:spTgt spid="332"/>
                                        </p:tgtEl>
                                      </p:cBhvr>
                                    </p:animEffect>
                                  </p:childTnLst>
                                </p:cTn>
                              </p:par>
                            </p:childTnLst>
                          </p:cTn>
                        </p:par>
                        <p:par>
                          <p:cTn id="33" fill="hold">
                            <p:stCondLst>
                              <p:cond delay="3000"/>
                            </p:stCondLst>
                            <p:childTnLst>
                              <p:par>
                                <p:cTn id="34" presetID="22" presetClass="entr" presetSubtype="4" fill="hold" nodeType="afterEffect">
                                  <p:stCondLst>
                                    <p:cond delay="0"/>
                                  </p:stCondLst>
                                  <p:childTnLst>
                                    <p:set>
                                      <p:cBhvr>
                                        <p:cTn id="35" dur="1" fill="hold">
                                          <p:stCondLst>
                                            <p:cond delay="0"/>
                                          </p:stCondLst>
                                        </p:cTn>
                                        <p:tgtEl>
                                          <p:spTgt spid="341"/>
                                        </p:tgtEl>
                                        <p:attrNameLst>
                                          <p:attrName>style.visibility</p:attrName>
                                        </p:attrNameLst>
                                      </p:cBhvr>
                                      <p:to>
                                        <p:strVal val="visible"/>
                                      </p:to>
                                    </p:set>
                                    <p:animEffect transition="in" filter="wipe(down)">
                                      <p:cBhvr>
                                        <p:cTn id="36" dur="1000"/>
                                        <p:tgtEl>
                                          <p:spTgt spid="341"/>
                                        </p:tgtEl>
                                      </p:cBhvr>
                                    </p:animEffect>
                                  </p:childTnLst>
                                </p:cTn>
                              </p:par>
                              <p:par>
                                <p:cTn id="37" presetID="1" presetClass="exit" presetSubtype="0" fill="hold" nodeType="withEffect">
                                  <p:stCondLst>
                                    <p:cond delay="0"/>
                                  </p:stCondLst>
                                  <p:childTnLst>
                                    <p:set>
                                      <p:cBhvr>
                                        <p:cTn id="38" dur="1" fill="hold">
                                          <p:stCondLst>
                                            <p:cond delay="0"/>
                                          </p:stCondLst>
                                        </p:cTn>
                                        <p:tgtEl>
                                          <p:spTgt spid="30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7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build="p"/>
      <p:bldP spid="199" grpId="0" build="p"/>
      <p:bldP spid="377"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2"/>
          <p:cNvSpPr>
            <a:spLocks noGrp="1" noChangeArrowheads="1"/>
          </p:cNvSpPr>
          <p:nvPr>
            <p:ph type="title"/>
          </p:nvPr>
        </p:nvSpPr>
        <p:spPr>
          <a:xfrm>
            <a:off x="620788" y="173834"/>
            <a:ext cx="4891013" cy="1143000"/>
          </a:xfrm>
        </p:spPr>
        <p:txBody>
          <a:bodyPr>
            <a:normAutofit/>
          </a:bodyPr>
          <a:lstStyle/>
          <a:p>
            <a:pPr algn="ctr">
              <a:lnSpc>
                <a:spcPct val="75000"/>
              </a:lnSpc>
              <a:defRPr/>
            </a:pPr>
            <a:r>
              <a:rPr lang="en-US" dirty="0"/>
              <a:t>DHCP: Wireshark </a:t>
            </a:r>
            <a:r>
              <a:rPr lang="zh-CN" altLang="en-US" dirty="0"/>
              <a:t>输出</a:t>
            </a:r>
            <a:r>
              <a:rPr lang="en-US" dirty="0"/>
              <a:t> (</a:t>
            </a:r>
            <a:r>
              <a:rPr lang="zh-CN" altLang="en-US" dirty="0"/>
              <a:t>家庭局域网</a:t>
            </a:r>
            <a:r>
              <a:rPr lang="en-US" dirty="0"/>
              <a:t>)</a:t>
            </a:r>
          </a:p>
        </p:txBody>
      </p:sp>
      <p:sp>
        <p:nvSpPr>
          <p:cNvPr id="97283" name="Text Box 4"/>
          <p:cNvSpPr txBox="1">
            <a:spLocks noChangeArrowheads="1"/>
          </p:cNvSpPr>
          <p:nvPr/>
        </p:nvSpPr>
        <p:spPr bwMode="auto">
          <a:xfrm>
            <a:off x="6094414" y="500063"/>
            <a:ext cx="4492625" cy="435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zh-CN" sz="1200" dirty="0"/>
              <a:t>Message type: </a:t>
            </a:r>
            <a:r>
              <a:rPr lang="en-US" altLang="zh-CN" sz="1200" b="1" dirty="0">
                <a:solidFill>
                  <a:srgbClr val="FF0000"/>
                </a:solidFill>
              </a:rPr>
              <a:t>Boot Reply (2)</a:t>
            </a:r>
          </a:p>
          <a:p>
            <a:pPr>
              <a:lnSpc>
                <a:spcPct val="90000"/>
              </a:lnSpc>
            </a:pPr>
            <a:r>
              <a:rPr lang="en-US" altLang="zh-CN" sz="1200" dirty="0"/>
              <a:t>Hardware type: Ethernet</a:t>
            </a:r>
          </a:p>
          <a:p>
            <a:pPr>
              <a:lnSpc>
                <a:spcPct val="90000"/>
              </a:lnSpc>
            </a:pPr>
            <a:r>
              <a:rPr lang="en-US" altLang="zh-CN" sz="1200" dirty="0"/>
              <a:t>Hardware address length: 6</a:t>
            </a:r>
          </a:p>
          <a:p>
            <a:pPr>
              <a:lnSpc>
                <a:spcPct val="90000"/>
              </a:lnSpc>
            </a:pPr>
            <a:r>
              <a:rPr lang="en-US" altLang="zh-CN" sz="1200" dirty="0"/>
              <a:t>Hops: 0</a:t>
            </a:r>
          </a:p>
          <a:p>
            <a:pPr>
              <a:lnSpc>
                <a:spcPct val="90000"/>
              </a:lnSpc>
            </a:pPr>
            <a:r>
              <a:rPr lang="en-US" altLang="zh-CN" sz="1200" b="1" dirty="0">
                <a:solidFill>
                  <a:srgbClr val="FF0000"/>
                </a:solidFill>
              </a:rPr>
              <a:t>Transaction ID: 0x6b3a11b7</a:t>
            </a:r>
          </a:p>
          <a:p>
            <a:pPr>
              <a:lnSpc>
                <a:spcPct val="90000"/>
              </a:lnSpc>
            </a:pPr>
            <a:r>
              <a:rPr lang="en-US" altLang="zh-CN" sz="1200" dirty="0"/>
              <a:t>Seconds elapsed: 0</a:t>
            </a:r>
          </a:p>
          <a:p>
            <a:pPr>
              <a:lnSpc>
                <a:spcPct val="90000"/>
              </a:lnSpc>
            </a:pPr>
            <a:r>
              <a:rPr lang="en-US" altLang="zh-CN" sz="1200" dirty="0" err="1"/>
              <a:t>Bootp</a:t>
            </a:r>
            <a:r>
              <a:rPr lang="en-US" altLang="zh-CN" sz="1200" dirty="0"/>
              <a:t> flags: 0x0000 (Unicast)</a:t>
            </a:r>
          </a:p>
          <a:p>
            <a:pPr>
              <a:lnSpc>
                <a:spcPct val="90000"/>
              </a:lnSpc>
            </a:pPr>
            <a:r>
              <a:rPr lang="en-US" altLang="zh-CN" sz="1200" b="1" dirty="0">
                <a:solidFill>
                  <a:srgbClr val="FF0000"/>
                </a:solidFill>
              </a:rPr>
              <a:t>Client IP address: 192.168.1.101 (192.168.1.101)</a:t>
            </a:r>
          </a:p>
          <a:p>
            <a:pPr>
              <a:lnSpc>
                <a:spcPct val="90000"/>
              </a:lnSpc>
            </a:pPr>
            <a:r>
              <a:rPr lang="en-US" altLang="zh-CN" sz="1200" dirty="0"/>
              <a:t>Your (client) IP address: 0.0.0.0 (0.0.0.0)</a:t>
            </a:r>
          </a:p>
          <a:p>
            <a:pPr>
              <a:lnSpc>
                <a:spcPct val="90000"/>
              </a:lnSpc>
            </a:pPr>
            <a:r>
              <a:rPr lang="en-US" altLang="zh-CN" sz="1200" b="1" dirty="0">
                <a:solidFill>
                  <a:srgbClr val="FF0000"/>
                </a:solidFill>
              </a:rPr>
              <a:t>Next server IP address: 192.168.1.1 (192.168.1.1)</a:t>
            </a:r>
          </a:p>
          <a:p>
            <a:pPr>
              <a:lnSpc>
                <a:spcPct val="90000"/>
              </a:lnSpc>
            </a:pPr>
            <a:r>
              <a:rPr lang="en-US" altLang="zh-CN" sz="1200" dirty="0"/>
              <a:t>Relay agent IP address: 0.0.0.0 (0.0.0.0)</a:t>
            </a:r>
          </a:p>
          <a:p>
            <a:pPr>
              <a:lnSpc>
                <a:spcPct val="90000"/>
              </a:lnSpc>
            </a:pPr>
            <a:r>
              <a:rPr lang="en-US" altLang="zh-CN" sz="1200" dirty="0"/>
              <a:t>Client MAC address: Wistron_23:68:8a (00:16:d3:23:68:8a)</a:t>
            </a:r>
          </a:p>
          <a:p>
            <a:pPr>
              <a:lnSpc>
                <a:spcPct val="90000"/>
              </a:lnSpc>
            </a:pPr>
            <a:r>
              <a:rPr lang="en-US" altLang="zh-CN" sz="1200" dirty="0"/>
              <a:t>Server host name not given</a:t>
            </a:r>
          </a:p>
          <a:p>
            <a:pPr>
              <a:lnSpc>
                <a:spcPct val="90000"/>
              </a:lnSpc>
            </a:pPr>
            <a:r>
              <a:rPr lang="en-US" altLang="zh-CN" sz="1200" dirty="0"/>
              <a:t>Boot file name not given</a:t>
            </a:r>
          </a:p>
          <a:p>
            <a:pPr>
              <a:lnSpc>
                <a:spcPct val="90000"/>
              </a:lnSpc>
            </a:pPr>
            <a:r>
              <a:rPr lang="en-US" altLang="zh-CN" sz="1200" dirty="0"/>
              <a:t>Magic cookie: (OK)</a:t>
            </a:r>
          </a:p>
          <a:p>
            <a:pPr>
              <a:lnSpc>
                <a:spcPct val="90000"/>
              </a:lnSpc>
            </a:pPr>
            <a:r>
              <a:rPr lang="en-US" altLang="zh-CN" sz="1200" b="1" dirty="0">
                <a:solidFill>
                  <a:srgbClr val="FF0000"/>
                </a:solidFill>
              </a:rPr>
              <a:t>Option: (t=53,l=1) DHCP Message Type = DHCP ACK</a:t>
            </a:r>
          </a:p>
          <a:p>
            <a:pPr>
              <a:lnSpc>
                <a:spcPct val="90000"/>
              </a:lnSpc>
            </a:pPr>
            <a:r>
              <a:rPr lang="en-US" altLang="zh-CN" sz="1200" b="1" dirty="0">
                <a:solidFill>
                  <a:srgbClr val="FF0000"/>
                </a:solidFill>
              </a:rPr>
              <a:t>Option: (t=54,l=4) Server Identifier = 192.168.1.1</a:t>
            </a:r>
          </a:p>
          <a:p>
            <a:pPr>
              <a:lnSpc>
                <a:spcPct val="90000"/>
              </a:lnSpc>
            </a:pPr>
            <a:r>
              <a:rPr lang="en-US" altLang="zh-CN" sz="1200" b="1" dirty="0">
                <a:solidFill>
                  <a:srgbClr val="FF0000"/>
                </a:solidFill>
              </a:rPr>
              <a:t>Option: (t=1,l=4) Subnet Mask = 255.255.255.0</a:t>
            </a:r>
          </a:p>
          <a:p>
            <a:pPr>
              <a:lnSpc>
                <a:spcPct val="90000"/>
              </a:lnSpc>
            </a:pPr>
            <a:r>
              <a:rPr lang="en-US" altLang="zh-CN" sz="1200" b="1" dirty="0">
                <a:solidFill>
                  <a:srgbClr val="FF0000"/>
                </a:solidFill>
              </a:rPr>
              <a:t>Option: (t=3,l=4) Router = 192.168.1.1</a:t>
            </a:r>
          </a:p>
          <a:p>
            <a:pPr>
              <a:lnSpc>
                <a:spcPct val="90000"/>
              </a:lnSpc>
            </a:pPr>
            <a:r>
              <a:rPr lang="en-US" altLang="zh-CN" sz="1200" b="1" dirty="0">
                <a:solidFill>
                  <a:srgbClr val="FF0000"/>
                </a:solidFill>
              </a:rPr>
              <a:t>Option: (6) Domain Name Server</a:t>
            </a:r>
          </a:p>
          <a:p>
            <a:pPr>
              <a:lnSpc>
                <a:spcPct val="90000"/>
              </a:lnSpc>
            </a:pPr>
            <a:r>
              <a:rPr lang="en-US" altLang="zh-CN" sz="1200" b="1" dirty="0">
                <a:solidFill>
                  <a:srgbClr val="FF0000"/>
                </a:solidFill>
              </a:rPr>
              <a:t>     Length: 12; Value: 445747E2445749F244574092; </a:t>
            </a:r>
          </a:p>
          <a:p>
            <a:pPr>
              <a:lnSpc>
                <a:spcPct val="90000"/>
              </a:lnSpc>
            </a:pPr>
            <a:r>
              <a:rPr lang="en-US" altLang="zh-CN" sz="1200" b="1" dirty="0">
                <a:solidFill>
                  <a:srgbClr val="FF0000"/>
                </a:solidFill>
              </a:rPr>
              <a:t>      IP Address: 68.87.71.226;</a:t>
            </a:r>
          </a:p>
          <a:p>
            <a:pPr>
              <a:lnSpc>
                <a:spcPct val="90000"/>
              </a:lnSpc>
            </a:pPr>
            <a:r>
              <a:rPr lang="en-US" altLang="zh-CN" sz="1200" b="1" dirty="0">
                <a:solidFill>
                  <a:srgbClr val="FF0000"/>
                </a:solidFill>
              </a:rPr>
              <a:t>      IP Address: 68.87.73.242; </a:t>
            </a:r>
          </a:p>
          <a:p>
            <a:pPr>
              <a:lnSpc>
                <a:spcPct val="90000"/>
              </a:lnSpc>
            </a:pPr>
            <a:r>
              <a:rPr lang="en-US" altLang="zh-CN" sz="1200" b="1" dirty="0">
                <a:solidFill>
                  <a:srgbClr val="FF0000"/>
                </a:solidFill>
              </a:rPr>
              <a:t>      IP Address: 68.87.64.146</a:t>
            </a:r>
          </a:p>
          <a:p>
            <a:pPr>
              <a:lnSpc>
                <a:spcPct val="90000"/>
              </a:lnSpc>
            </a:pPr>
            <a:r>
              <a:rPr lang="en-US" altLang="zh-CN" sz="1200" b="1" dirty="0">
                <a:solidFill>
                  <a:srgbClr val="FF0000"/>
                </a:solidFill>
              </a:rPr>
              <a:t>Option: (t=15,l=20) Domain Name = "hsd1.ma.comcast.net."</a:t>
            </a:r>
          </a:p>
          <a:p>
            <a:pPr>
              <a:lnSpc>
                <a:spcPct val="90000"/>
              </a:lnSpc>
            </a:pPr>
            <a:endParaRPr lang="en-US" altLang="zh-CN" sz="1000" dirty="0"/>
          </a:p>
        </p:txBody>
      </p:sp>
      <p:sp>
        <p:nvSpPr>
          <p:cNvPr id="97284" name="Line 5"/>
          <p:cNvSpPr>
            <a:spLocks noChangeShapeType="1"/>
          </p:cNvSpPr>
          <p:nvPr/>
        </p:nvSpPr>
        <p:spPr bwMode="auto">
          <a:xfrm>
            <a:off x="6046789" y="298451"/>
            <a:ext cx="9525" cy="627697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7285" name="Text Box 6"/>
          <p:cNvSpPr txBox="1">
            <a:spLocks noChangeArrowheads="1"/>
          </p:cNvSpPr>
          <p:nvPr/>
        </p:nvSpPr>
        <p:spPr bwMode="auto">
          <a:xfrm>
            <a:off x="9158289" y="485775"/>
            <a:ext cx="846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dirty="0">
                <a:solidFill>
                  <a:srgbClr val="0000FF"/>
                </a:solidFill>
              </a:rPr>
              <a:t>reply</a:t>
            </a:r>
          </a:p>
        </p:txBody>
      </p:sp>
      <p:sp>
        <p:nvSpPr>
          <p:cNvPr id="97286" name="Text Box 7"/>
          <p:cNvSpPr txBox="1">
            <a:spLocks noChangeArrowheads="1"/>
          </p:cNvSpPr>
          <p:nvPr/>
        </p:nvSpPr>
        <p:spPr bwMode="auto">
          <a:xfrm>
            <a:off x="1681163" y="1506539"/>
            <a:ext cx="4394200"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zh-CN" sz="1200" dirty="0"/>
              <a:t>Message type: </a:t>
            </a:r>
            <a:r>
              <a:rPr lang="en-US" altLang="zh-CN" sz="1200" b="1" u="sng" dirty="0">
                <a:solidFill>
                  <a:srgbClr val="FF0000"/>
                </a:solidFill>
              </a:rPr>
              <a:t>Boot Request (1)</a:t>
            </a:r>
          </a:p>
          <a:p>
            <a:pPr>
              <a:lnSpc>
                <a:spcPct val="90000"/>
              </a:lnSpc>
            </a:pPr>
            <a:r>
              <a:rPr lang="en-US" altLang="zh-CN" sz="1200" dirty="0"/>
              <a:t>Hardware type: Ethernet</a:t>
            </a:r>
          </a:p>
          <a:p>
            <a:pPr>
              <a:lnSpc>
                <a:spcPct val="90000"/>
              </a:lnSpc>
            </a:pPr>
            <a:r>
              <a:rPr lang="en-US" altLang="zh-CN" sz="1200" dirty="0"/>
              <a:t>Hardware address length: 6</a:t>
            </a:r>
          </a:p>
          <a:p>
            <a:pPr>
              <a:lnSpc>
                <a:spcPct val="90000"/>
              </a:lnSpc>
            </a:pPr>
            <a:r>
              <a:rPr lang="en-US" altLang="zh-CN" sz="1200" dirty="0"/>
              <a:t>Hops: 0</a:t>
            </a:r>
          </a:p>
          <a:p>
            <a:pPr>
              <a:lnSpc>
                <a:spcPct val="90000"/>
              </a:lnSpc>
            </a:pPr>
            <a:r>
              <a:rPr lang="en-US" altLang="zh-CN" sz="1200" b="1" dirty="0">
                <a:solidFill>
                  <a:srgbClr val="FF0000"/>
                </a:solidFill>
              </a:rPr>
              <a:t>Transaction ID: 0x6b3a11b7</a:t>
            </a:r>
          </a:p>
          <a:p>
            <a:pPr>
              <a:lnSpc>
                <a:spcPct val="90000"/>
              </a:lnSpc>
            </a:pPr>
            <a:r>
              <a:rPr lang="en-US" altLang="zh-CN" sz="1200" dirty="0"/>
              <a:t>Seconds elapsed: 0</a:t>
            </a:r>
          </a:p>
          <a:p>
            <a:pPr>
              <a:lnSpc>
                <a:spcPct val="90000"/>
              </a:lnSpc>
            </a:pPr>
            <a:r>
              <a:rPr lang="en-US" altLang="zh-CN" sz="1200" dirty="0" err="1"/>
              <a:t>Bootp</a:t>
            </a:r>
            <a:r>
              <a:rPr lang="en-US" altLang="zh-CN" sz="1200" dirty="0"/>
              <a:t> flags: 0x0000 (Unicast)</a:t>
            </a:r>
          </a:p>
          <a:p>
            <a:pPr>
              <a:lnSpc>
                <a:spcPct val="90000"/>
              </a:lnSpc>
            </a:pPr>
            <a:r>
              <a:rPr lang="en-US" altLang="zh-CN" sz="1200" dirty="0"/>
              <a:t>Client IP address: 0.0.0.0 (0.0.0.0)</a:t>
            </a:r>
          </a:p>
          <a:p>
            <a:pPr>
              <a:lnSpc>
                <a:spcPct val="90000"/>
              </a:lnSpc>
            </a:pPr>
            <a:r>
              <a:rPr lang="en-US" altLang="zh-CN" sz="1200" dirty="0"/>
              <a:t>Your (client) IP address: 0.0.0.0 (0.0.0.0)</a:t>
            </a:r>
          </a:p>
          <a:p>
            <a:pPr>
              <a:lnSpc>
                <a:spcPct val="90000"/>
              </a:lnSpc>
            </a:pPr>
            <a:r>
              <a:rPr lang="en-US" altLang="zh-CN" sz="1200" dirty="0"/>
              <a:t>Next server IP address: 0.0.0.0 (0.0.0.0)</a:t>
            </a:r>
          </a:p>
          <a:p>
            <a:pPr>
              <a:lnSpc>
                <a:spcPct val="90000"/>
              </a:lnSpc>
            </a:pPr>
            <a:r>
              <a:rPr lang="en-US" altLang="zh-CN" sz="1200" dirty="0"/>
              <a:t>Relay agent IP address: 0.0.0.0 (0.0.0.0)</a:t>
            </a:r>
          </a:p>
          <a:p>
            <a:pPr>
              <a:lnSpc>
                <a:spcPct val="90000"/>
              </a:lnSpc>
            </a:pPr>
            <a:r>
              <a:rPr lang="en-US" altLang="zh-CN" sz="1200" b="1" dirty="0">
                <a:solidFill>
                  <a:srgbClr val="FF0000"/>
                </a:solidFill>
              </a:rPr>
              <a:t>Client MAC address: Wistron_23:68:8a (00:16:d3:23:68:8a)</a:t>
            </a:r>
          </a:p>
          <a:p>
            <a:pPr>
              <a:lnSpc>
                <a:spcPct val="90000"/>
              </a:lnSpc>
            </a:pPr>
            <a:r>
              <a:rPr lang="en-US" altLang="zh-CN" sz="1200" dirty="0"/>
              <a:t>Server host name not given</a:t>
            </a:r>
          </a:p>
          <a:p>
            <a:pPr>
              <a:lnSpc>
                <a:spcPct val="90000"/>
              </a:lnSpc>
            </a:pPr>
            <a:r>
              <a:rPr lang="en-US" altLang="zh-CN" sz="1200" dirty="0"/>
              <a:t>Boot file name not given</a:t>
            </a:r>
          </a:p>
          <a:p>
            <a:pPr>
              <a:lnSpc>
                <a:spcPct val="90000"/>
              </a:lnSpc>
            </a:pPr>
            <a:r>
              <a:rPr lang="en-US" altLang="zh-CN" sz="1200" dirty="0"/>
              <a:t>Magic cookie: (OK)</a:t>
            </a:r>
          </a:p>
          <a:p>
            <a:pPr>
              <a:lnSpc>
                <a:spcPct val="90000"/>
              </a:lnSpc>
            </a:pPr>
            <a:r>
              <a:rPr lang="en-US" altLang="zh-CN" sz="1200" dirty="0"/>
              <a:t>Option: (t=53,l=1) </a:t>
            </a:r>
            <a:r>
              <a:rPr lang="en-US" altLang="zh-CN" sz="1200" b="1" dirty="0">
                <a:solidFill>
                  <a:srgbClr val="FF0000"/>
                </a:solidFill>
              </a:rPr>
              <a:t>DHCP Message Type = DHCP Request</a:t>
            </a:r>
          </a:p>
          <a:p>
            <a:pPr>
              <a:lnSpc>
                <a:spcPct val="90000"/>
              </a:lnSpc>
            </a:pPr>
            <a:r>
              <a:rPr lang="en-US" altLang="zh-CN" sz="1200" dirty="0"/>
              <a:t>Option: (61) Client identifier</a:t>
            </a:r>
          </a:p>
          <a:p>
            <a:pPr>
              <a:lnSpc>
                <a:spcPct val="90000"/>
              </a:lnSpc>
            </a:pPr>
            <a:r>
              <a:rPr lang="en-US" altLang="zh-CN" sz="1200" dirty="0"/>
              <a:t>     Length: 7; Value: 010016D323688A; </a:t>
            </a:r>
          </a:p>
          <a:p>
            <a:pPr>
              <a:lnSpc>
                <a:spcPct val="90000"/>
              </a:lnSpc>
            </a:pPr>
            <a:r>
              <a:rPr lang="en-US" altLang="zh-CN" sz="1200" dirty="0"/>
              <a:t>     Hardware type: Ethernet</a:t>
            </a:r>
          </a:p>
          <a:p>
            <a:pPr>
              <a:lnSpc>
                <a:spcPct val="90000"/>
              </a:lnSpc>
            </a:pPr>
            <a:r>
              <a:rPr lang="en-US" altLang="zh-CN" sz="1200" dirty="0"/>
              <a:t>     Client MAC address: Wistron_23:68:8a (00:16:d3:23:68:8a)</a:t>
            </a:r>
          </a:p>
          <a:p>
            <a:pPr>
              <a:lnSpc>
                <a:spcPct val="90000"/>
              </a:lnSpc>
            </a:pPr>
            <a:r>
              <a:rPr lang="en-US" altLang="zh-CN" sz="1200" dirty="0"/>
              <a:t>Option: (t=50,l=4) Requested IP Address = 192.168.1.101</a:t>
            </a:r>
          </a:p>
          <a:p>
            <a:pPr>
              <a:lnSpc>
                <a:spcPct val="90000"/>
              </a:lnSpc>
            </a:pPr>
            <a:r>
              <a:rPr lang="en-US" altLang="zh-CN" sz="1200" dirty="0"/>
              <a:t>Option: (t=12,l=5) Host Name = "nomad"</a:t>
            </a:r>
          </a:p>
          <a:p>
            <a:pPr>
              <a:lnSpc>
                <a:spcPct val="90000"/>
              </a:lnSpc>
            </a:pPr>
            <a:r>
              <a:rPr lang="en-US" altLang="zh-CN" sz="1200" b="1" dirty="0">
                <a:solidFill>
                  <a:srgbClr val="FF0000"/>
                </a:solidFill>
              </a:rPr>
              <a:t>Option: (55) Parameter Request List</a:t>
            </a:r>
          </a:p>
          <a:p>
            <a:pPr>
              <a:lnSpc>
                <a:spcPct val="90000"/>
              </a:lnSpc>
            </a:pPr>
            <a:r>
              <a:rPr lang="en-US" altLang="zh-CN" sz="1200" dirty="0"/>
              <a:t>     Length: 11; Value: 010F03062C2E2F1F21F92B</a:t>
            </a:r>
          </a:p>
          <a:p>
            <a:pPr>
              <a:lnSpc>
                <a:spcPct val="90000"/>
              </a:lnSpc>
            </a:pPr>
            <a:r>
              <a:rPr lang="en-US" altLang="zh-CN" sz="1200" dirty="0"/>
              <a:t>     </a:t>
            </a:r>
            <a:r>
              <a:rPr lang="en-US" altLang="zh-CN" sz="1200" b="1" dirty="0">
                <a:solidFill>
                  <a:srgbClr val="FF0000"/>
                </a:solidFill>
              </a:rPr>
              <a:t>1 = Subnet Mask; 15 = Domain Name</a:t>
            </a:r>
          </a:p>
          <a:p>
            <a:pPr>
              <a:lnSpc>
                <a:spcPct val="90000"/>
              </a:lnSpc>
            </a:pPr>
            <a:r>
              <a:rPr lang="en-US" altLang="zh-CN" sz="1200" b="1" dirty="0">
                <a:solidFill>
                  <a:srgbClr val="FF0000"/>
                </a:solidFill>
              </a:rPr>
              <a:t>     3 = Router; 6 = Domain Name Server</a:t>
            </a:r>
          </a:p>
          <a:p>
            <a:pPr>
              <a:lnSpc>
                <a:spcPct val="90000"/>
              </a:lnSpc>
            </a:pPr>
            <a:r>
              <a:rPr lang="en-US" altLang="zh-CN" sz="1200" dirty="0"/>
              <a:t>     44 = NetBIOS over TCP/IP Name Server</a:t>
            </a:r>
          </a:p>
          <a:p>
            <a:pPr>
              <a:lnSpc>
                <a:spcPct val="90000"/>
              </a:lnSpc>
            </a:pPr>
            <a:r>
              <a:rPr lang="en-US" altLang="zh-CN" sz="1200" dirty="0"/>
              <a:t>     ……</a:t>
            </a:r>
          </a:p>
        </p:txBody>
      </p:sp>
      <p:sp>
        <p:nvSpPr>
          <p:cNvPr id="97287" name="Text Box 8"/>
          <p:cNvSpPr txBox="1">
            <a:spLocks noChangeArrowheads="1"/>
          </p:cNvSpPr>
          <p:nvPr/>
        </p:nvSpPr>
        <p:spPr bwMode="auto">
          <a:xfrm>
            <a:off x="4137025" y="1885950"/>
            <a:ext cx="1201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dirty="0">
                <a:solidFill>
                  <a:srgbClr val="0000FF"/>
                </a:solidFill>
              </a:rPr>
              <a:t>request</a:t>
            </a:r>
          </a:p>
        </p:txBody>
      </p:sp>
      <p:sp>
        <p:nvSpPr>
          <p:cNvPr id="11"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10" name="Rectangle 7"/>
          <p:cNvSpPr txBox="1">
            <a:spLocks noChangeArrowheads="1"/>
          </p:cNvSpPr>
          <p:nvPr/>
        </p:nvSpPr>
        <p:spPr>
          <a:xfrm>
            <a:off x="5159896" y="6615113"/>
            <a:ext cx="2645843"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4.3.3 IPv4 </a:t>
            </a:r>
            <a:r>
              <a:rPr lang="zh-CN" altLang="en-US" sz="1200" dirty="0">
                <a:solidFill>
                  <a:schemeClr val="accent4"/>
                </a:solidFill>
                <a:cs typeface="Arial" panose="020B0604020202020204" pitchFamily="34" charset="0"/>
              </a:rPr>
              <a:t>寻址</a:t>
            </a:r>
            <a:r>
              <a:rPr lang="en-US" altLang="zh-CN" sz="1200" dirty="0">
                <a:solidFill>
                  <a:schemeClr val="accent4"/>
                </a:solidFill>
                <a:cs typeface="Arial" panose="020B0604020202020204" pitchFamily="34" charset="0"/>
              </a:rPr>
              <a:t> </a:t>
            </a:r>
            <a:endParaRPr lang="en-US" altLang="zh-CN" sz="1200" dirty="0">
              <a:solidFill>
                <a:srgbClr val="FF0000"/>
              </a:solidFill>
              <a:cs typeface="Arial" panose="020B0604020202020204" pitchFamily="34" charset="0"/>
            </a:endParaRPr>
          </a:p>
        </p:txBody>
      </p:sp>
    </p:spTree>
    <p:extLst>
      <p:ext uri="{BB962C8B-B14F-4D97-AF65-F5344CB8AC3E}">
        <p14:creationId xmlns:p14="http://schemas.microsoft.com/office/powerpoint/2010/main" val="12118820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2209800" y="129141"/>
            <a:ext cx="7772400" cy="930275"/>
          </a:xfrm>
        </p:spPr>
        <p:txBody>
          <a:bodyPr/>
          <a:lstStyle/>
          <a:p>
            <a:pPr algn="ctr"/>
            <a:r>
              <a:rPr lang="en-US" altLang="zh-CN" dirty="0"/>
              <a:t>IP </a:t>
            </a:r>
            <a:r>
              <a:rPr lang="zh-CN" altLang="en-US" dirty="0"/>
              <a:t>地址</a:t>
            </a:r>
            <a:r>
              <a:rPr lang="en-US" altLang="zh-CN" dirty="0"/>
              <a:t>: </a:t>
            </a:r>
            <a:r>
              <a:rPr lang="zh-CN" altLang="en-US" dirty="0"/>
              <a:t>如何获取</a:t>
            </a:r>
            <a:r>
              <a:rPr lang="en-US" altLang="zh-CN" dirty="0"/>
              <a:t>?</a:t>
            </a:r>
            <a:endParaRPr lang="en-US" altLang="zh-CN" sz="4800" dirty="0"/>
          </a:p>
        </p:txBody>
      </p:sp>
      <p:sp>
        <p:nvSpPr>
          <p:cNvPr id="98307" name="Rectangle 3"/>
          <p:cNvSpPr>
            <a:spLocks noGrp="1" noChangeArrowheads="1"/>
          </p:cNvSpPr>
          <p:nvPr>
            <p:ph type="body" idx="1"/>
          </p:nvPr>
        </p:nvSpPr>
        <p:spPr>
          <a:xfrm>
            <a:off x="2011363" y="1343025"/>
            <a:ext cx="8077200" cy="1809750"/>
          </a:xfrm>
        </p:spPr>
        <p:txBody>
          <a:bodyPr>
            <a:normAutofit/>
          </a:bodyPr>
          <a:lstStyle/>
          <a:p>
            <a:pPr>
              <a:buNone/>
            </a:pPr>
            <a:r>
              <a:rPr lang="en-US" altLang="zh-CN" dirty="0">
                <a:solidFill>
                  <a:srgbClr val="CC0000"/>
                </a:solidFill>
                <a:cs typeface="ＭＳ Ｐゴシック" panose="020B0600070205080204" pitchFamily="34" charset="-128"/>
              </a:rPr>
              <a:t>Q:</a:t>
            </a:r>
            <a:r>
              <a:rPr lang="en-US" altLang="zh-CN" dirty="0">
                <a:cs typeface="ＭＳ Ｐゴシック" panose="020B0600070205080204" pitchFamily="34" charset="-128"/>
              </a:rPr>
              <a:t> </a:t>
            </a:r>
            <a:r>
              <a:rPr lang="zh-CN" altLang="en-US" dirty="0">
                <a:cs typeface="ＭＳ Ｐゴシック" panose="020B0600070205080204" pitchFamily="34" charset="-128"/>
              </a:rPr>
              <a:t>网络如何获得 </a:t>
            </a:r>
            <a:r>
              <a:rPr lang="en-US" altLang="zh-CN" dirty="0">
                <a:cs typeface="ＭＳ Ｐゴシック" panose="020B0600070205080204" pitchFamily="34" charset="-128"/>
              </a:rPr>
              <a:t>IP </a:t>
            </a:r>
            <a:r>
              <a:rPr lang="zh-CN" altLang="en-US" dirty="0">
                <a:cs typeface="ＭＳ Ｐゴシック" panose="020B0600070205080204" pitchFamily="34" charset="-128"/>
              </a:rPr>
              <a:t>地址的子网部分</a:t>
            </a:r>
            <a:r>
              <a:rPr lang="en-US" altLang="zh-CN" dirty="0">
                <a:cs typeface="ＭＳ Ｐゴシック" panose="020B0600070205080204" pitchFamily="34" charset="-128"/>
              </a:rPr>
              <a:t>?</a:t>
            </a:r>
          </a:p>
          <a:p>
            <a:pPr>
              <a:buNone/>
            </a:pPr>
            <a:r>
              <a:rPr lang="en-US" altLang="zh-CN" dirty="0">
                <a:solidFill>
                  <a:srgbClr val="CC0000"/>
                </a:solidFill>
                <a:cs typeface="ＭＳ Ｐゴシック" panose="020B0600070205080204" pitchFamily="34" charset="-128"/>
              </a:rPr>
              <a:t>A:</a:t>
            </a:r>
            <a:r>
              <a:rPr lang="en-US" altLang="zh-CN" dirty="0">
                <a:cs typeface="ＭＳ Ｐゴシック" panose="020B0600070205080204" pitchFamily="34" charset="-128"/>
              </a:rPr>
              <a:t> </a:t>
            </a:r>
            <a:r>
              <a:rPr lang="zh-CN" altLang="en-US" dirty="0">
                <a:cs typeface="ＭＳ Ｐゴシック" panose="020B0600070205080204" pitchFamily="34" charset="-128"/>
              </a:rPr>
              <a:t>从 </a:t>
            </a:r>
            <a:r>
              <a:rPr lang="en-US" altLang="zh-CN" dirty="0">
                <a:cs typeface="ＭＳ Ｐゴシック" panose="020B0600070205080204" pitchFamily="34" charset="-128"/>
              </a:rPr>
              <a:t>ISP </a:t>
            </a:r>
            <a:r>
              <a:rPr lang="zh-CN" altLang="en-US" dirty="0">
                <a:cs typeface="ＭＳ Ｐゴシック" panose="020B0600070205080204" pitchFamily="34" charset="-128"/>
              </a:rPr>
              <a:t>提供商的地址空间中申请分配</a:t>
            </a:r>
            <a:endParaRPr lang="en-US" altLang="zh-CN" sz="2400" dirty="0">
              <a:cs typeface="ＭＳ Ｐゴシック" panose="020B0600070205080204" pitchFamily="34" charset="-128"/>
            </a:endParaRPr>
          </a:p>
        </p:txBody>
      </p:sp>
      <p:sp>
        <p:nvSpPr>
          <p:cNvPr id="98308" name="Text Box 4"/>
          <p:cNvSpPr txBox="1">
            <a:spLocks noChangeArrowheads="1"/>
          </p:cNvSpPr>
          <p:nvPr/>
        </p:nvSpPr>
        <p:spPr bwMode="auto">
          <a:xfrm>
            <a:off x="2116138" y="3514726"/>
            <a:ext cx="8551862" cy="237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dirty="0">
                <a:solidFill>
                  <a:srgbClr val="000099"/>
                </a:solidFill>
              </a:rPr>
              <a:t>ISP's block          </a:t>
            </a:r>
            <a:r>
              <a:rPr lang="en-US" altLang="zh-CN" sz="1800" u="sng" dirty="0">
                <a:solidFill>
                  <a:srgbClr val="000099"/>
                </a:solidFill>
              </a:rPr>
              <a:t>11001000  00010111  0001</a:t>
            </a:r>
            <a:r>
              <a:rPr lang="en-US" altLang="zh-CN" sz="1800" dirty="0">
                <a:solidFill>
                  <a:srgbClr val="000099"/>
                </a:solidFill>
              </a:rPr>
              <a:t>0000  00000000    200.23.16.0/20</a:t>
            </a:r>
            <a:r>
              <a:rPr lang="en-US" altLang="zh-CN" sz="1800" dirty="0">
                <a:solidFill>
                  <a:schemeClr val="accent2"/>
                </a:solidFill>
              </a:rPr>
              <a:t> </a:t>
            </a:r>
          </a:p>
          <a:p>
            <a:endParaRPr lang="en-US" altLang="zh-CN" sz="1800" dirty="0"/>
          </a:p>
          <a:p>
            <a:r>
              <a:rPr lang="en-US" altLang="zh-CN" sz="1800" dirty="0"/>
              <a:t>Organization 0    </a:t>
            </a:r>
            <a:r>
              <a:rPr lang="en-US" altLang="zh-CN" sz="1800" u="sng" dirty="0"/>
              <a:t>11001000  00010111  0001000</a:t>
            </a:r>
            <a:r>
              <a:rPr lang="en-US" altLang="zh-CN" sz="1800" dirty="0"/>
              <a:t>0  00000000    200.23.16.0/23 </a:t>
            </a:r>
          </a:p>
          <a:p>
            <a:r>
              <a:rPr lang="en-US" altLang="zh-CN" sz="1800" dirty="0"/>
              <a:t>Organization 1    </a:t>
            </a:r>
            <a:r>
              <a:rPr lang="en-US" altLang="zh-CN" sz="1800" u="sng" dirty="0"/>
              <a:t>11001000  00010111  0001001</a:t>
            </a:r>
            <a:r>
              <a:rPr lang="en-US" altLang="zh-CN" sz="1800" dirty="0"/>
              <a:t>0  00000000    200.23.18.0/23 </a:t>
            </a:r>
          </a:p>
          <a:p>
            <a:r>
              <a:rPr lang="en-US" altLang="zh-CN" sz="1800" dirty="0"/>
              <a:t>Organization 2    </a:t>
            </a:r>
            <a:r>
              <a:rPr lang="en-US" altLang="zh-CN" sz="1800" u="sng" dirty="0"/>
              <a:t>11001000  00010111  0001010</a:t>
            </a:r>
            <a:r>
              <a:rPr lang="en-US" altLang="zh-CN" sz="1800" dirty="0"/>
              <a:t>0  00000000    200.23.20.0/23 </a:t>
            </a:r>
          </a:p>
          <a:p>
            <a:r>
              <a:rPr lang="en-US" altLang="zh-CN" sz="1800" dirty="0"/>
              <a:t>   ...                                          …..                                   ….                ….</a:t>
            </a:r>
          </a:p>
          <a:p>
            <a:r>
              <a:rPr lang="en-US" altLang="zh-CN" sz="1800" dirty="0"/>
              <a:t>Organization 7    </a:t>
            </a:r>
            <a:r>
              <a:rPr lang="en-US" altLang="zh-CN" sz="1800" u="sng" dirty="0"/>
              <a:t>11001000  00010111  0001111</a:t>
            </a:r>
            <a:r>
              <a:rPr lang="en-US" altLang="zh-CN" sz="1800" dirty="0"/>
              <a:t>0  00000000    200.23.30.0/23</a:t>
            </a:r>
            <a:r>
              <a:rPr lang="en-US" altLang="zh-CN" dirty="0">
                <a:latin typeface="Times New Roman" panose="02020603050405020304" pitchFamily="18" charset="0"/>
              </a:rPr>
              <a:t> </a:t>
            </a:r>
          </a:p>
          <a:p>
            <a:endParaRPr lang="en-US" altLang="zh-CN" sz="1800" dirty="0">
              <a:latin typeface="Comic Sans MS" panose="030F0702030302020204" pitchFamily="66" charset="0"/>
            </a:endParaRPr>
          </a:p>
        </p:txBody>
      </p:sp>
      <p:sp>
        <p:nvSpPr>
          <p:cNvPr id="8"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7" name="Rectangle 7"/>
          <p:cNvSpPr txBox="1">
            <a:spLocks noChangeArrowheads="1"/>
          </p:cNvSpPr>
          <p:nvPr/>
        </p:nvSpPr>
        <p:spPr>
          <a:xfrm>
            <a:off x="5159896" y="6615113"/>
            <a:ext cx="2645843"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4.3.3 IPv4 </a:t>
            </a:r>
            <a:r>
              <a:rPr lang="zh-CN" altLang="en-US" sz="1200" dirty="0">
                <a:solidFill>
                  <a:schemeClr val="accent4"/>
                </a:solidFill>
                <a:cs typeface="Arial" panose="020B0604020202020204" pitchFamily="34" charset="0"/>
              </a:rPr>
              <a:t>寻址</a:t>
            </a:r>
            <a:r>
              <a:rPr lang="en-US" altLang="zh-CN" sz="1200" dirty="0">
                <a:solidFill>
                  <a:schemeClr val="accent4"/>
                </a:solidFill>
                <a:cs typeface="Arial" panose="020B0604020202020204" pitchFamily="34" charset="0"/>
              </a:rPr>
              <a:t> </a:t>
            </a:r>
            <a:endParaRPr lang="en-US" altLang="zh-CN" sz="1200" dirty="0">
              <a:solidFill>
                <a:srgbClr val="FF0000"/>
              </a:solidFill>
              <a:cs typeface="Arial" panose="020B0604020202020204" pitchFamily="34" charset="0"/>
            </a:endParaRPr>
          </a:p>
        </p:txBody>
      </p:sp>
      <p:sp>
        <p:nvSpPr>
          <p:cNvPr id="2" name="矩形 1"/>
          <p:cNvSpPr/>
          <p:nvPr/>
        </p:nvSpPr>
        <p:spPr>
          <a:xfrm>
            <a:off x="4718296" y="5894389"/>
            <a:ext cx="7452320" cy="369332"/>
          </a:xfrm>
          <a:prstGeom prst="rect">
            <a:avLst/>
          </a:prstGeom>
        </p:spPr>
        <p:txBody>
          <a:bodyPr wrap="square">
            <a:spAutoFit/>
          </a:bodyPr>
          <a:lstStyle/>
          <a:p>
            <a:r>
              <a:rPr lang="en-US" altLang="zh-CN" dirty="0">
                <a:solidFill>
                  <a:srgbClr val="0000FF"/>
                </a:solidFill>
              </a:rPr>
              <a:t>Internet Corporation for Assigned Names and Numbers (ICANN) </a:t>
            </a:r>
            <a:endParaRPr lang="zh-CN" altLang="en-US" dirty="0">
              <a:solidFill>
                <a:srgbClr val="0000FF"/>
              </a:solidFill>
            </a:endParaRPr>
          </a:p>
        </p:txBody>
      </p:sp>
    </p:spTree>
    <p:extLst>
      <p:ext uri="{BB962C8B-B14F-4D97-AF65-F5344CB8AC3E}">
        <p14:creationId xmlns:p14="http://schemas.microsoft.com/office/powerpoint/2010/main" val="370072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p:nvPr>
        </p:nvSpPr>
        <p:spPr>
          <a:xfrm>
            <a:off x="1700436" y="197749"/>
            <a:ext cx="8791127" cy="985837"/>
          </a:xfrm>
        </p:spPr>
        <p:txBody>
          <a:bodyPr>
            <a:normAutofit/>
          </a:bodyPr>
          <a:lstStyle/>
          <a:p>
            <a:pPr algn="ctr"/>
            <a:r>
              <a:rPr lang="zh-CN" altLang="en-US" dirty="0"/>
              <a:t>层次编址</a:t>
            </a:r>
            <a:r>
              <a:rPr lang="en-US" altLang="zh-CN" dirty="0"/>
              <a:t>: </a:t>
            </a:r>
            <a:r>
              <a:rPr lang="zh-CN" altLang="en-US" dirty="0"/>
              <a:t>路由汇聚</a:t>
            </a:r>
            <a:endParaRPr lang="en-US" altLang="zh-CN" dirty="0"/>
          </a:p>
        </p:txBody>
      </p:sp>
      <p:sp>
        <p:nvSpPr>
          <p:cNvPr id="99330" name="Freeform 3"/>
          <p:cNvSpPr>
            <a:spLocks/>
          </p:cNvSpPr>
          <p:nvPr/>
        </p:nvSpPr>
        <p:spPr bwMode="auto">
          <a:xfrm>
            <a:off x="6699250" y="4121151"/>
            <a:ext cx="2019300" cy="295275"/>
          </a:xfrm>
          <a:custGeom>
            <a:avLst/>
            <a:gdLst>
              <a:gd name="T0" fmla="*/ 0 w 1272"/>
              <a:gd name="T1" fmla="*/ 0 h 186"/>
              <a:gd name="T2" fmla="*/ 2147483647 w 1272"/>
              <a:gd name="T3" fmla="*/ 2147483647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cap="flat" cmpd="sng">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FF"/>
              </a:solidFill>
            </a:endParaRPr>
          </a:p>
        </p:txBody>
      </p:sp>
      <p:sp>
        <p:nvSpPr>
          <p:cNvPr id="99331" name="Line 4"/>
          <p:cNvSpPr>
            <a:spLocks noChangeShapeType="1"/>
          </p:cNvSpPr>
          <p:nvPr/>
        </p:nvSpPr>
        <p:spPr bwMode="auto">
          <a:xfrm flipV="1">
            <a:off x="4356100" y="4397375"/>
            <a:ext cx="89535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99332" name="Line 5"/>
          <p:cNvSpPr>
            <a:spLocks noChangeShapeType="1"/>
          </p:cNvSpPr>
          <p:nvPr/>
        </p:nvSpPr>
        <p:spPr bwMode="auto">
          <a:xfrm>
            <a:off x="4384676" y="3768725"/>
            <a:ext cx="752475" cy="1714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99333" name="Line 6"/>
          <p:cNvSpPr>
            <a:spLocks noChangeShapeType="1"/>
          </p:cNvSpPr>
          <p:nvPr/>
        </p:nvSpPr>
        <p:spPr bwMode="auto">
          <a:xfrm>
            <a:off x="4451351" y="2987675"/>
            <a:ext cx="847725" cy="762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99334" name="Freeform 7"/>
          <p:cNvSpPr>
            <a:spLocks/>
          </p:cNvSpPr>
          <p:nvPr/>
        </p:nvSpPr>
        <p:spPr bwMode="auto">
          <a:xfrm>
            <a:off x="5097464" y="3567114"/>
            <a:ext cx="1773237" cy="979487"/>
          </a:xfrm>
          <a:custGeom>
            <a:avLst/>
            <a:gdLst>
              <a:gd name="T0" fmla="*/ 2147483647 w 1117"/>
              <a:gd name="T1" fmla="*/ 2147483647 h 617"/>
              <a:gd name="T2" fmla="*/ 2147483647 w 1117"/>
              <a:gd name="T3" fmla="*/ 2147483647 h 617"/>
              <a:gd name="T4" fmla="*/ 2147483647 w 1117"/>
              <a:gd name="T5" fmla="*/ 2147483647 h 617"/>
              <a:gd name="T6" fmla="*/ 2147483647 w 1117"/>
              <a:gd name="T7" fmla="*/ 2147483647 h 617"/>
              <a:gd name="T8" fmla="*/ 2147483647 w 1117"/>
              <a:gd name="T9" fmla="*/ 2147483647 h 617"/>
              <a:gd name="T10" fmla="*/ 2147483647 w 1117"/>
              <a:gd name="T11" fmla="*/ 2147483647 h 617"/>
              <a:gd name="T12" fmla="*/ 2147483647 w 1117"/>
              <a:gd name="T13" fmla="*/ 2147483647 h 617"/>
              <a:gd name="T14" fmla="*/ 2147483647 w 1117"/>
              <a:gd name="T15" fmla="*/ 2147483647 h 617"/>
              <a:gd name="T16" fmla="*/ 2147483647 w 1117"/>
              <a:gd name="T17" fmla="*/ 2147483647 h 617"/>
              <a:gd name="T18" fmla="*/ 2147483647 w 1117"/>
              <a:gd name="T19" fmla="*/ 2147483647 h 617"/>
              <a:gd name="T20" fmla="*/ 2147483647 w 1117"/>
              <a:gd name="T21" fmla="*/ 2147483647 h 617"/>
              <a:gd name="T22" fmla="*/ 2147483647 w 1117"/>
              <a:gd name="T23" fmla="*/ 2147483647 h 6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7"/>
              <a:gd name="T37" fmla="*/ 0 h 617"/>
              <a:gd name="T38" fmla="*/ 1117 w 1117"/>
              <a:gd name="T39" fmla="*/ 617 h 6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99335" name="Text Box 8"/>
          <p:cNvSpPr txBox="1">
            <a:spLocks noChangeArrowheads="1"/>
          </p:cNvSpPr>
          <p:nvPr/>
        </p:nvSpPr>
        <p:spPr bwMode="auto">
          <a:xfrm>
            <a:off x="6931026" y="3294064"/>
            <a:ext cx="171713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ja-JP" sz="1400" dirty="0">
                <a:solidFill>
                  <a:srgbClr val="0000FF"/>
                </a:solidFill>
              </a:rPr>
              <a:t>"Send me anything</a:t>
            </a:r>
          </a:p>
          <a:p>
            <a:r>
              <a:rPr lang="en-US" altLang="zh-CN" sz="1400" dirty="0">
                <a:solidFill>
                  <a:srgbClr val="0000FF"/>
                </a:solidFill>
              </a:rPr>
              <a:t>with addresses </a:t>
            </a:r>
          </a:p>
          <a:p>
            <a:r>
              <a:rPr lang="en-US" altLang="zh-CN" sz="1400" dirty="0">
                <a:solidFill>
                  <a:srgbClr val="0000FF"/>
                </a:solidFill>
              </a:rPr>
              <a:t>beginning </a:t>
            </a:r>
          </a:p>
          <a:p>
            <a:r>
              <a:rPr lang="en-US" altLang="zh-CN" sz="1400" dirty="0">
                <a:solidFill>
                  <a:srgbClr val="0000FF"/>
                </a:solidFill>
              </a:rPr>
              <a:t>200.23.16.0/20</a:t>
            </a:r>
            <a:r>
              <a:rPr lang="en-US" altLang="ja-JP" sz="1400" dirty="0">
                <a:solidFill>
                  <a:srgbClr val="0000FF"/>
                </a:solidFill>
              </a:rPr>
              <a:t>"</a:t>
            </a:r>
            <a:endParaRPr lang="en-US" altLang="zh-CN" sz="1400" dirty="0">
              <a:solidFill>
                <a:srgbClr val="0000FF"/>
              </a:solidFill>
            </a:endParaRPr>
          </a:p>
        </p:txBody>
      </p:sp>
      <p:grpSp>
        <p:nvGrpSpPr>
          <p:cNvPr id="99336" name="Group 9"/>
          <p:cNvGrpSpPr>
            <a:grpSpLocks/>
          </p:cNvGrpSpPr>
          <p:nvPr/>
        </p:nvGrpSpPr>
        <p:grpSpPr bwMode="auto">
          <a:xfrm>
            <a:off x="2282825" y="2760663"/>
            <a:ext cx="2338388" cy="404812"/>
            <a:chOff x="1004" y="1639"/>
            <a:chExt cx="1473" cy="255"/>
          </a:xfrm>
        </p:grpSpPr>
        <p:sp>
          <p:nvSpPr>
            <p:cNvPr id="99372" name="Freeform 10"/>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99373" name="Text Box 11"/>
            <p:cNvSpPr txBox="1">
              <a:spLocks noChangeArrowheads="1"/>
            </p:cNvSpPr>
            <p:nvPr/>
          </p:nvSpPr>
          <p:spPr bwMode="auto">
            <a:xfrm>
              <a:off x="1226" y="1664"/>
              <a:ext cx="970" cy="21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200.23.16.0/23</a:t>
              </a:r>
              <a:endParaRPr lang="en-US" altLang="zh-CN" sz="1800">
                <a:solidFill>
                  <a:srgbClr val="0000FF"/>
                </a:solidFill>
              </a:endParaRPr>
            </a:p>
          </p:txBody>
        </p:sp>
      </p:grpSp>
      <p:grpSp>
        <p:nvGrpSpPr>
          <p:cNvPr id="99337" name="Group 12"/>
          <p:cNvGrpSpPr>
            <a:grpSpLocks/>
          </p:cNvGrpSpPr>
          <p:nvPr/>
        </p:nvGrpSpPr>
        <p:grpSpPr bwMode="auto">
          <a:xfrm>
            <a:off x="2311400" y="3351213"/>
            <a:ext cx="2338388" cy="404812"/>
            <a:chOff x="1004" y="1639"/>
            <a:chExt cx="1473" cy="255"/>
          </a:xfrm>
        </p:grpSpPr>
        <p:sp>
          <p:nvSpPr>
            <p:cNvPr id="99370" name="Freeform 13"/>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99371" name="Text Box 14"/>
            <p:cNvSpPr txBox="1">
              <a:spLocks noChangeArrowheads="1"/>
            </p:cNvSpPr>
            <p:nvPr/>
          </p:nvSpPr>
          <p:spPr bwMode="auto">
            <a:xfrm>
              <a:off x="1226" y="1664"/>
              <a:ext cx="970" cy="21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200.23.18.0/23</a:t>
              </a:r>
              <a:endParaRPr lang="en-US" altLang="zh-CN" sz="1800">
                <a:solidFill>
                  <a:srgbClr val="0000FF"/>
                </a:solidFill>
              </a:endParaRPr>
            </a:p>
          </p:txBody>
        </p:sp>
      </p:grpSp>
      <p:grpSp>
        <p:nvGrpSpPr>
          <p:cNvPr id="99338" name="Group 15"/>
          <p:cNvGrpSpPr>
            <a:grpSpLocks/>
          </p:cNvGrpSpPr>
          <p:nvPr/>
        </p:nvGrpSpPr>
        <p:grpSpPr bwMode="auto">
          <a:xfrm>
            <a:off x="2225675" y="4770438"/>
            <a:ext cx="2338388" cy="404812"/>
            <a:chOff x="1004" y="1639"/>
            <a:chExt cx="1473" cy="255"/>
          </a:xfrm>
        </p:grpSpPr>
        <p:sp>
          <p:nvSpPr>
            <p:cNvPr id="99368" name="Freeform 16"/>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99369" name="Text Box 17"/>
            <p:cNvSpPr txBox="1">
              <a:spLocks noChangeArrowheads="1"/>
            </p:cNvSpPr>
            <p:nvPr/>
          </p:nvSpPr>
          <p:spPr bwMode="auto">
            <a:xfrm>
              <a:off x="1226" y="1664"/>
              <a:ext cx="970" cy="21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200.23.30.0/23</a:t>
              </a:r>
              <a:endParaRPr lang="en-US" altLang="zh-CN" sz="1800">
                <a:solidFill>
                  <a:srgbClr val="0000FF"/>
                </a:solidFill>
              </a:endParaRPr>
            </a:p>
          </p:txBody>
        </p:sp>
      </p:grpSp>
      <p:sp>
        <p:nvSpPr>
          <p:cNvPr id="99339" name="Text Box 18"/>
          <p:cNvSpPr txBox="1">
            <a:spLocks noChangeArrowheads="1"/>
          </p:cNvSpPr>
          <p:nvPr/>
        </p:nvSpPr>
        <p:spPr bwMode="auto">
          <a:xfrm>
            <a:off x="5130800" y="3998913"/>
            <a:ext cx="15065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FF"/>
                </a:solidFill>
              </a:rPr>
              <a:t>Fly-By-Night-ISP</a:t>
            </a:r>
            <a:endParaRPr lang="en-US" altLang="zh-CN" sz="1800">
              <a:solidFill>
                <a:srgbClr val="0000FF"/>
              </a:solidFill>
            </a:endParaRPr>
          </a:p>
        </p:txBody>
      </p:sp>
      <p:sp>
        <p:nvSpPr>
          <p:cNvPr id="99340" name="Freeform 19"/>
          <p:cNvSpPr>
            <a:spLocks/>
          </p:cNvSpPr>
          <p:nvPr/>
        </p:nvSpPr>
        <p:spPr bwMode="auto">
          <a:xfrm>
            <a:off x="8693151" y="3095626"/>
            <a:ext cx="1444625" cy="2714625"/>
          </a:xfrm>
          <a:custGeom>
            <a:avLst/>
            <a:gdLst>
              <a:gd name="T0" fmla="*/ 2147483647 w 910"/>
              <a:gd name="T1" fmla="*/ 2147483647 h 1710"/>
              <a:gd name="T2" fmla="*/ 2147483647 w 910"/>
              <a:gd name="T3" fmla="*/ 2147483647 h 1710"/>
              <a:gd name="T4" fmla="*/ 2147483647 w 910"/>
              <a:gd name="T5" fmla="*/ 2147483647 h 1710"/>
              <a:gd name="T6" fmla="*/ 2147483647 w 910"/>
              <a:gd name="T7" fmla="*/ 2147483647 h 1710"/>
              <a:gd name="T8" fmla="*/ 2147483647 w 910"/>
              <a:gd name="T9" fmla="*/ 2147483647 h 1710"/>
              <a:gd name="T10" fmla="*/ 2147483647 w 910"/>
              <a:gd name="T11" fmla="*/ 2147483647 h 1710"/>
              <a:gd name="T12" fmla="*/ 2147483647 w 910"/>
              <a:gd name="T13" fmla="*/ 2147483647 h 1710"/>
              <a:gd name="T14" fmla="*/ 2147483647 w 910"/>
              <a:gd name="T15" fmla="*/ 2147483647 h 1710"/>
              <a:gd name="T16" fmla="*/ 2147483647 w 910"/>
              <a:gd name="T17" fmla="*/ 2147483647 h 1710"/>
              <a:gd name="T18" fmla="*/ 2147483647 w 910"/>
              <a:gd name="T19" fmla="*/ 2147483647 h 1710"/>
              <a:gd name="T20" fmla="*/ 2147483647 w 910"/>
              <a:gd name="T21" fmla="*/ 2147483647 h 1710"/>
              <a:gd name="T22" fmla="*/ 2147483647 w 910"/>
              <a:gd name="T23" fmla="*/ 2147483647 h 17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10"/>
              <a:gd name="T37" fmla="*/ 0 h 1710"/>
              <a:gd name="T38" fmla="*/ 910 w 910"/>
              <a:gd name="T39" fmla="*/ 1710 h 171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10" h="1710">
                <a:moveTo>
                  <a:pt x="766" y="38"/>
                </a:moveTo>
                <a:cubicBezTo>
                  <a:pt x="714" y="0"/>
                  <a:pt x="520" y="186"/>
                  <a:pt x="411" y="282"/>
                </a:cubicBezTo>
                <a:cubicBezTo>
                  <a:pt x="302" y="378"/>
                  <a:pt x="180" y="490"/>
                  <a:pt x="115" y="611"/>
                </a:cubicBezTo>
                <a:cubicBezTo>
                  <a:pt x="49" y="732"/>
                  <a:pt x="0" y="907"/>
                  <a:pt x="14" y="1008"/>
                </a:cubicBezTo>
                <a:cubicBezTo>
                  <a:pt x="28" y="1108"/>
                  <a:pt x="127" y="1139"/>
                  <a:pt x="198" y="1214"/>
                </a:cubicBezTo>
                <a:cubicBezTo>
                  <a:pt x="269" y="1288"/>
                  <a:pt x="328" y="1380"/>
                  <a:pt x="435" y="1456"/>
                </a:cubicBezTo>
                <a:cubicBezTo>
                  <a:pt x="542" y="1533"/>
                  <a:pt x="768" y="1710"/>
                  <a:pt x="839" y="1674"/>
                </a:cubicBezTo>
                <a:cubicBezTo>
                  <a:pt x="910" y="1638"/>
                  <a:pt x="863" y="1328"/>
                  <a:pt x="863" y="1239"/>
                </a:cubicBezTo>
                <a:cubicBezTo>
                  <a:pt x="863" y="1150"/>
                  <a:pt x="868" y="1189"/>
                  <a:pt x="839" y="1139"/>
                </a:cubicBezTo>
                <a:cubicBezTo>
                  <a:pt x="809" y="1090"/>
                  <a:pt x="703" y="1045"/>
                  <a:pt x="684" y="940"/>
                </a:cubicBezTo>
                <a:cubicBezTo>
                  <a:pt x="665" y="835"/>
                  <a:pt x="710" y="659"/>
                  <a:pt x="724" y="509"/>
                </a:cubicBezTo>
                <a:cubicBezTo>
                  <a:pt x="738" y="359"/>
                  <a:pt x="818" y="76"/>
                  <a:pt x="766" y="38"/>
                </a:cubicBezTo>
                <a:close/>
              </a:path>
            </a:pathLst>
          </a:custGeom>
          <a:gradFill rotWithShape="1">
            <a:gsLst>
              <a:gs pos="0">
                <a:srgbClr val="66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99341" name="Text Box 20"/>
          <p:cNvSpPr txBox="1">
            <a:spLocks noChangeArrowheads="1"/>
          </p:cNvSpPr>
          <p:nvPr/>
        </p:nvSpPr>
        <p:spPr bwMode="auto">
          <a:xfrm>
            <a:off x="3070351" y="2503488"/>
            <a:ext cx="6928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400" dirty="0">
                <a:solidFill>
                  <a:srgbClr val="0000FF"/>
                </a:solidFill>
              </a:rPr>
              <a:t>组织</a:t>
            </a:r>
            <a:r>
              <a:rPr lang="en-US" altLang="zh-CN" sz="1400" dirty="0">
                <a:solidFill>
                  <a:srgbClr val="0000FF"/>
                </a:solidFill>
              </a:rPr>
              <a:t> 0</a:t>
            </a:r>
          </a:p>
        </p:txBody>
      </p:sp>
      <p:sp>
        <p:nvSpPr>
          <p:cNvPr id="99342" name="Text Box 21"/>
          <p:cNvSpPr txBox="1">
            <a:spLocks noChangeArrowheads="1"/>
          </p:cNvSpPr>
          <p:nvPr/>
        </p:nvSpPr>
        <p:spPr bwMode="auto">
          <a:xfrm>
            <a:off x="3098926" y="4513263"/>
            <a:ext cx="6928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400" dirty="0">
                <a:solidFill>
                  <a:srgbClr val="0000FF"/>
                </a:solidFill>
              </a:rPr>
              <a:t>组织</a:t>
            </a:r>
            <a:r>
              <a:rPr lang="en-US" altLang="zh-CN" sz="1400" dirty="0">
                <a:solidFill>
                  <a:srgbClr val="0000FF"/>
                </a:solidFill>
              </a:rPr>
              <a:t> 7</a:t>
            </a:r>
          </a:p>
        </p:txBody>
      </p:sp>
      <p:sp>
        <p:nvSpPr>
          <p:cNvPr id="99343" name="Text Box 22"/>
          <p:cNvSpPr txBox="1">
            <a:spLocks noChangeArrowheads="1"/>
          </p:cNvSpPr>
          <p:nvPr/>
        </p:nvSpPr>
        <p:spPr bwMode="auto">
          <a:xfrm>
            <a:off x="8931276" y="4322763"/>
            <a:ext cx="784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FF"/>
                </a:solidFill>
              </a:rPr>
              <a:t>Internet</a:t>
            </a:r>
          </a:p>
        </p:txBody>
      </p:sp>
      <p:sp>
        <p:nvSpPr>
          <p:cNvPr id="99344" name="Text Box 23"/>
          <p:cNvSpPr txBox="1">
            <a:spLocks noChangeArrowheads="1"/>
          </p:cNvSpPr>
          <p:nvPr/>
        </p:nvSpPr>
        <p:spPr bwMode="auto">
          <a:xfrm>
            <a:off x="3079876" y="3151188"/>
            <a:ext cx="6928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400" dirty="0">
                <a:solidFill>
                  <a:srgbClr val="0000FF"/>
                </a:solidFill>
              </a:rPr>
              <a:t>组织</a:t>
            </a:r>
            <a:r>
              <a:rPr lang="en-US" altLang="zh-CN" sz="1400" dirty="0">
                <a:solidFill>
                  <a:srgbClr val="0000FF"/>
                </a:solidFill>
              </a:rPr>
              <a:t> 1</a:t>
            </a:r>
          </a:p>
        </p:txBody>
      </p:sp>
      <p:sp>
        <p:nvSpPr>
          <p:cNvPr id="99345" name="Freeform 24"/>
          <p:cNvSpPr>
            <a:spLocks/>
          </p:cNvSpPr>
          <p:nvPr/>
        </p:nvSpPr>
        <p:spPr bwMode="auto">
          <a:xfrm>
            <a:off x="5040314" y="4881564"/>
            <a:ext cx="1773237" cy="979487"/>
          </a:xfrm>
          <a:custGeom>
            <a:avLst/>
            <a:gdLst>
              <a:gd name="T0" fmla="*/ 2147483647 w 1117"/>
              <a:gd name="T1" fmla="*/ 2147483647 h 617"/>
              <a:gd name="T2" fmla="*/ 2147483647 w 1117"/>
              <a:gd name="T3" fmla="*/ 2147483647 h 617"/>
              <a:gd name="T4" fmla="*/ 2147483647 w 1117"/>
              <a:gd name="T5" fmla="*/ 2147483647 h 617"/>
              <a:gd name="T6" fmla="*/ 2147483647 w 1117"/>
              <a:gd name="T7" fmla="*/ 2147483647 h 617"/>
              <a:gd name="T8" fmla="*/ 2147483647 w 1117"/>
              <a:gd name="T9" fmla="*/ 2147483647 h 617"/>
              <a:gd name="T10" fmla="*/ 2147483647 w 1117"/>
              <a:gd name="T11" fmla="*/ 2147483647 h 617"/>
              <a:gd name="T12" fmla="*/ 2147483647 w 1117"/>
              <a:gd name="T13" fmla="*/ 2147483647 h 617"/>
              <a:gd name="T14" fmla="*/ 2147483647 w 1117"/>
              <a:gd name="T15" fmla="*/ 2147483647 h 617"/>
              <a:gd name="T16" fmla="*/ 2147483647 w 1117"/>
              <a:gd name="T17" fmla="*/ 2147483647 h 617"/>
              <a:gd name="T18" fmla="*/ 2147483647 w 1117"/>
              <a:gd name="T19" fmla="*/ 2147483647 h 617"/>
              <a:gd name="T20" fmla="*/ 2147483647 w 1117"/>
              <a:gd name="T21" fmla="*/ 2147483647 h 617"/>
              <a:gd name="T22" fmla="*/ 2147483647 w 1117"/>
              <a:gd name="T23" fmla="*/ 2147483647 h 6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7"/>
              <a:gd name="T37" fmla="*/ 0 h 617"/>
              <a:gd name="T38" fmla="*/ 1117 w 1117"/>
              <a:gd name="T39" fmla="*/ 617 h 6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99346" name="Text Box 25"/>
          <p:cNvSpPr txBox="1">
            <a:spLocks noChangeArrowheads="1"/>
          </p:cNvSpPr>
          <p:nvPr/>
        </p:nvSpPr>
        <p:spPr bwMode="auto">
          <a:xfrm>
            <a:off x="5340350" y="5256213"/>
            <a:ext cx="1023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FF"/>
                </a:solidFill>
              </a:rPr>
              <a:t>ISPs-R-Us</a:t>
            </a:r>
            <a:endParaRPr lang="en-US" altLang="zh-CN" sz="1800">
              <a:solidFill>
                <a:srgbClr val="0000FF"/>
              </a:solidFill>
            </a:endParaRPr>
          </a:p>
        </p:txBody>
      </p:sp>
      <p:sp>
        <p:nvSpPr>
          <p:cNvPr id="99347" name="Freeform 26"/>
          <p:cNvSpPr>
            <a:spLocks/>
          </p:cNvSpPr>
          <p:nvPr/>
        </p:nvSpPr>
        <p:spPr bwMode="auto">
          <a:xfrm flipV="1">
            <a:off x="6765925" y="4902201"/>
            <a:ext cx="2019300" cy="295275"/>
          </a:xfrm>
          <a:custGeom>
            <a:avLst/>
            <a:gdLst>
              <a:gd name="T0" fmla="*/ 0 w 1272"/>
              <a:gd name="T1" fmla="*/ 0 h 186"/>
              <a:gd name="T2" fmla="*/ 2147483647 w 1272"/>
              <a:gd name="T3" fmla="*/ 2147483647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cap="flat" cmpd="sng">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FF"/>
              </a:solidFill>
            </a:endParaRPr>
          </a:p>
        </p:txBody>
      </p:sp>
      <p:sp>
        <p:nvSpPr>
          <p:cNvPr id="99348" name="Line 27"/>
          <p:cNvSpPr>
            <a:spLocks noChangeShapeType="1"/>
          </p:cNvSpPr>
          <p:nvPr/>
        </p:nvSpPr>
        <p:spPr bwMode="auto">
          <a:xfrm>
            <a:off x="4556126" y="5445125"/>
            <a:ext cx="4857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99349" name="Line 28"/>
          <p:cNvSpPr>
            <a:spLocks noChangeShapeType="1"/>
          </p:cNvSpPr>
          <p:nvPr/>
        </p:nvSpPr>
        <p:spPr bwMode="auto">
          <a:xfrm flipV="1">
            <a:off x="4403726" y="5511800"/>
            <a:ext cx="638175" cy="1714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99350" name="Line 29"/>
          <p:cNvSpPr>
            <a:spLocks noChangeShapeType="1"/>
          </p:cNvSpPr>
          <p:nvPr/>
        </p:nvSpPr>
        <p:spPr bwMode="auto">
          <a:xfrm flipV="1">
            <a:off x="4841875" y="5759451"/>
            <a:ext cx="247650" cy="4095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99351" name="Text Box 30"/>
          <p:cNvSpPr txBox="1">
            <a:spLocks noChangeArrowheads="1"/>
          </p:cNvSpPr>
          <p:nvPr/>
        </p:nvSpPr>
        <p:spPr bwMode="auto">
          <a:xfrm>
            <a:off x="7054851" y="5151439"/>
            <a:ext cx="171713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ja-JP" sz="1400" dirty="0">
                <a:solidFill>
                  <a:srgbClr val="0000FF"/>
                </a:solidFill>
              </a:rPr>
              <a:t>"Send me anything</a:t>
            </a:r>
          </a:p>
          <a:p>
            <a:r>
              <a:rPr lang="en-US" altLang="zh-CN" sz="1400" dirty="0">
                <a:solidFill>
                  <a:srgbClr val="0000FF"/>
                </a:solidFill>
              </a:rPr>
              <a:t>with addresses </a:t>
            </a:r>
          </a:p>
          <a:p>
            <a:r>
              <a:rPr lang="en-US" altLang="zh-CN" sz="1400" dirty="0">
                <a:solidFill>
                  <a:srgbClr val="0000FF"/>
                </a:solidFill>
              </a:rPr>
              <a:t>beginning </a:t>
            </a:r>
          </a:p>
          <a:p>
            <a:r>
              <a:rPr lang="en-US" altLang="zh-CN" sz="1400" dirty="0">
                <a:solidFill>
                  <a:srgbClr val="0000FF"/>
                </a:solidFill>
              </a:rPr>
              <a:t>199.31.0.0/16</a:t>
            </a:r>
            <a:r>
              <a:rPr lang="en-US" altLang="ja-JP" sz="1400" dirty="0">
                <a:solidFill>
                  <a:srgbClr val="0000FF"/>
                </a:solidFill>
              </a:rPr>
              <a:t>"</a:t>
            </a:r>
            <a:endParaRPr lang="en-US" altLang="zh-CN" sz="1400" dirty="0">
              <a:solidFill>
                <a:srgbClr val="0000FF"/>
              </a:solidFill>
            </a:endParaRPr>
          </a:p>
        </p:txBody>
      </p:sp>
      <p:grpSp>
        <p:nvGrpSpPr>
          <p:cNvPr id="99352" name="Group 31"/>
          <p:cNvGrpSpPr>
            <a:grpSpLocks/>
          </p:cNvGrpSpPr>
          <p:nvPr/>
        </p:nvGrpSpPr>
        <p:grpSpPr bwMode="auto">
          <a:xfrm>
            <a:off x="2330450" y="3941763"/>
            <a:ext cx="2338388" cy="404812"/>
            <a:chOff x="1004" y="1639"/>
            <a:chExt cx="1473" cy="255"/>
          </a:xfrm>
        </p:grpSpPr>
        <p:sp>
          <p:nvSpPr>
            <p:cNvPr id="99366" name="Freeform 32"/>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99367" name="Text Box 33"/>
            <p:cNvSpPr txBox="1">
              <a:spLocks noChangeArrowheads="1"/>
            </p:cNvSpPr>
            <p:nvPr/>
          </p:nvSpPr>
          <p:spPr bwMode="auto">
            <a:xfrm>
              <a:off x="1226" y="1664"/>
              <a:ext cx="970" cy="21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200.23.20.0/23</a:t>
              </a:r>
              <a:endParaRPr lang="en-US" altLang="zh-CN" sz="1800">
                <a:solidFill>
                  <a:srgbClr val="0000FF"/>
                </a:solidFill>
              </a:endParaRPr>
            </a:p>
          </p:txBody>
        </p:sp>
      </p:grpSp>
      <p:sp>
        <p:nvSpPr>
          <p:cNvPr id="99353" name="Text Box 34"/>
          <p:cNvSpPr txBox="1">
            <a:spLocks noChangeArrowheads="1"/>
          </p:cNvSpPr>
          <p:nvPr/>
        </p:nvSpPr>
        <p:spPr bwMode="auto">
          <a:xfrm>
            <a:off x="3098926" y="3741738"/>
            <a:ext cx="6928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400" dirty="0">
                <a:solidFill>
                  <a:srgbClr val="0000FF"/>
                </a:solidFill>
              </a:rPr>
              <a:t>组织</a:t>
            </a:r>
            <a:r>
              <a:rPr lang="en-US" altLang="zh-CN" sz="1400" dirty="0">
                <a:solidFill>
                  <a:srgbClr val="0000FF"/>
                </a:solidFill>
              </a:rPr>
              <a:t> 2</a:t>
            </a:r>
          </a:p>
        </p:txBody>
      </p:sp>
      <p:grpSp>
        <p:nvGrpSpPr>
          <p:cNvPr id="99354" name="Group 35"/>
          <p:cNvGrpSpPr>
            <a:grpSpLocks/>
          </p:cNvGrpSpPr>
          <p:nvPr/>
        </p:nvGrpSpPr>
        <p:grpSpPr bwMode="auto">
          <a:xfrm>
            <a:off x="3679826" y="4198939"/>
            <a:ext cx="257175" cy="663575"/>
            <a:chOff x="870" y="2941"/>
            <a:chExt cx="162" cy="418"/>
          </a:xfrm>
        </p:grpSpPr>
        <p:sp>
          <p:nvSpPr>
            <p:cNvPr id="99363" name="Text Box 36"/>
            <p:cNvSpPr txBox="1">
              <a:spLocks noChangeArrowheads="1"/>
            </p:cNvSpPr>
            <p:nvPr/>
          </p:nvSpPr>
          <p:spPr bwMode="auto">
            <a:xfrm>
              <a:off x="872" y="2941"/>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000" b="1">
                  <a:solidFill>
                    <a:srgbClr val="0000FF"/>
                  </a:solidFill>
                </a:rPr>
                <a:t>.</a:t>
              </a:r>
              <a:endParaRPr lang="en-US" altLang="zh-CN" sz="2000">
                <a:solidFill>
                  <a:srgbClr val="0000FF"/>
                </a:solidFill>
              </a:endParaRPr>
            </a:p>
          </p:txBody>
        </p:sp>
        <p:sp>
          <p:nvSpPr>
            <p:cNvPr id="99364" name="Text Box 37"/>
            <p:cNvSpPr txBox="1">
              <a:spLocks noChangeArrowheads="1"/>
            </p:cNvSpPr>
            <p:nvPr/>
          </p:nvSpPr>
          <p:spPr bwMode="auto">
            <a:xfrm>
              <a:off x="870" y="3026"/>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000" b="1">
                  <a:solidFill>
                    <a:srgbClr val="0000FF"/>
                  </a:solidFill>
                </a:rPr>
                <a:t>.</a:t>
              </a:r>
              <a:endParaRPr lang="en-US" altLang="zh-CN" sz="2000">
                <a:solidFill>
                  <a:srgbClr val="0000FF"/>
                </a:solidFill>
              </a:endParaRPr>
            </a:p>
          </p:txBody>
        </p:sp>
        <p:sp>
          <p:nvSpPr>
            <p:cNvPr id="99365" name="Text Box 38"/>
            <p:cNvSpPr txBox="1">
              <a:spLocks noChangeArrowheads="1"/>
            </p:cNvSpPr>
            <p:nvPr/>
          </p:nvSpPr>
          <p:spPr bwMode="auto">
            <a:xfrm>
              <a:off x="871" y="3109"/>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000" b="1">
                  <a:solidFill>
                    <a:srgbClr val="0000FF"/>
                  </a:solidFill>
                </a:rPr>
                <a:t>.</a:t>
              </a:r>
              <a:endParaRPr lang="en-US" altLang="zh-CN" sz="2000">
                <a:solidFill>
                  <a:srgbClr val="0000FF"/>
                </a:solidFill>
              </a:endParaRPr>
            </a:p>
          </p:txBody>
        </p:sp>
      </p:grpSp>
      <p:grpSp>
        <p:nvGrpSpPr>
          <p:cNvPr id="99355" name="Group 39"/>
          <p:cNvGrpSpPr>
            <a:grpSpLocks/>
          </p:cNvGrpSpPr>
          <p:nvPr/>
        </p:nvGrpSpPr>
        <p:grpSpPr bwMode="auto">
          <a:xfrm>
            <a:off x="4708526" y="3903664"/>
            <a:ext cx="257175" cy="663575"/>
            <a:chOff x="870" y="2941"/>
            <a:chExt cx="162" cy="418"/>
          </a:xfrm>
        </p:grpSpPr>
        <p:sp>
          <p:nvSpPr>
            <p:cNvPr id="99360" name="Text Box 40"/>
            <p:cNvSpPr txBox="1">
              <a:spLocks noChangeArrowheads="1"/>
            </p:cNvSpPr>
            <p:nvPr/>
          </p:nvSpPr>
          <p:spPr bwMode="auto">
            <a:xfrm>
              <a:off x="872" y="2941"/>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000" b="1">
                  <a:solidFill>
                    <a:srgbClr val="0000FF"/>
                  </a:solidFill>
                </a:rPr>
                <a:t>.</a:t>
              </a:r>
              <a:endParaRPr lang="en-US" altLang="zh-CN" sz="2000">
                <a:solidFill>
                  <a:srgbClr val="0000FF"/>
                </a:solidFill>
              </a:endParaRPr>
            </a:p>
          </p:txBody>
        </p:sp>
        <p:sp>
          <p:nvSpPr>
            <p:cNvPr id="99361" name="Text Box 41"/>
            <p:cNvSpPr txBox="1">
              <a:spLocks noChangeArrowheads="1"/>
            </p:cNvSpPr>
            <p:nvPr/>
          </p:nvSpPr>
          <p:spPr bwMode="auto">
            <a:xfrm>
              <a:off x="870" y="3026"/>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000" b="1">
                  <a:solidFill>
                    <a:srgbClr val="0000FF"/>
                  </a:solidFill>
                </a:rPr>
                <a:t>.</a:t>
              </a:r>
              <a:endParaRPr lang="en-US" altLang="zh-CN" sz="2000">
                <a:solidFill>
                  <a:srgbClr val="0000FF"/>
                </a:solidFill>
              </a:endParaRPr>
            </a:p>
          </p:txBody>
        </p:sp>
        <p:sp>
          <p:nvSpPr>
            <p:cNvPr id="99362" name="Text Box 42"/>
            <p:cNvSpPr txBox="1">
              <a:spLocks noChangeArrowheads="1"/>
            </p:cNvSpPr>
            <p:nvPr/>
          </p:nvSpPr>
          <p:spPr bwMode="auto">
            <a:xfrm>
              <a:off x="871" y="3109"/>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000" b="1">
                  <a:solidFill>
                    <a:srgbClr val="0000FF"/>
                  </a:solidFill>
                </a:rPr>
                <a:t>.</a:t>
              </a:r>
              <a:endParaRPr lang="en-US" altLang="zh-CN" sz="2000">
                <a:solidFill>
                  <a:srgbClr val="0000FF"/>
                </a:solidFill>
              </a:endParaRPr>
            </a:p>
          </p:txBody>
        </p:sp>
      </p:grpSp>
      <p:sp>
        <p:nvSpPr>
          <p:cNvPr id="99356" name="Text Box 43"/>
          <p:cNvSpPr txBox="1">
            <a:spLocks noChangeArrowheads="1"/>
          </p:cNvSpPr>
          <p:nvPr/>
        </p:nvSpPr>
        <p:spPr bwMode="auto">
          <a:xfrm>
            <a:off x="1670885" y="1391940"/>
            <a:ext cx="64086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3200" dirty="0">
                <a:solidFill>
                  <a:srgbClr val="000099"/>
                </a:solidFill>
                <a:latin typeface="+mn-ea"/>
                <a:ea typeface="+mn-ea"/>
              </a:rPr>
              <a:t>层次寻址允许有效广播路由信息</a:t>
            </a:r>
            <a:endParaRPr lang="en-US" altLang="zh-CN" sz="3200" dirty="0">
              <a:solidFill>
                <a:srgbClr val="000099"/>
              </a:solidFill>
              <a:latin typeface="+mn-ea"/>
              <a:ea typeface="+mn-ea"/>
            </a:endParaRPr>
          </a:p>
        </p:txBody>
      </p:sp>
      <p:sp>
        <p:nvSpPr>
          <p:cNvPr id="47"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46" name="Rectangle 7"/>
          <p:cNvSpPr txBox="1">
            <a:spLocks noChangeArrowheads="1"/>
          </p:cNvSpPr>
          <p:nvPr/>
        </p:nvSpPr>
        <p:spPr>
          <a:xfrm>
            <a:off x="5159896" y="6615113"/>
            <a:ext cx="2645843"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4.3.3 IPv4 </a:t>
            </a:r>
            <a:r>
              <a:rPr lang="zh-CN" altLang="en-US" sz="1200" dirty="0">
                <a:solidFill>
                  <a:schemeClr val="accent4"/>
                </a:solidFill>
                <a:cs typeface="Arial" panose="020B0604020202020204" pitchFamily="34" charset="0"/>
              </a:rPr>
              <a:t>寻址</a:t>
            </a:r>
            <a:r>
              <a:rPr lang="en-US" altLang="zh-CN" sz="1200" dirty="0">
                <a:solidFill>
                  <a:schemeClr val="accent4"/>
                </a:solidFill>
                <a:cs typeface="Arial" panose="020B0604020202020204" pitchFamily="34" charset="0"/>
              </a:rPr>
              <a:t> </a:t>
            </a:r>
            <a:endParaRPr lang="en-US" altLang="zh-CN" sz="1200" dirty="0">
              <a:solidFill>
                <a:srgbClr val="FF0000"/>
              </a:solidFill>
              <a:cs typeface="Arial" panose="020B0604020202020204" pitchFamily="34" charset="0"/>
            </a:endParaRPr>
          </a:p>
        </p:txBody>
      </p:sp>
      <p:sp>
        <p:nvSpPr>
          <p:cNvPr id="2" name="矩形 1">
            <a:extLst>
              <a:ext uri="{FF2B5EF4-FFF2-40B4-BE49-F238E27FC236}">
                <a16:creationId xmlns:a16="http://schemas.microsoft.com/office/drawing/2014/main" id="{DE15DBB4-AA3E-4C05-8CA6-A8208CB6DDBD}"/>
              </a:ext>
            </a:extLst>
          </p:cNvPr>
          <p:cNvSpPr/>
          <p:nvPr/>
        </p:nvSpPr>
        <p:spPr>
          <a:xfrm>
            <a:off x="10222522" y="1038495"/>
            <a:ext cx="1107996" cy="1200329"/>
          </a:xfrm>
          <a:prstGeom prst="rect">
            <a:avLst/>
          </a:prstGeom>
        </p:spPr>
        <p:txBody>
          <a:bodyPr wrap="none">
            <a:spAutoFit/>
          </a:bodyPr>
          <a:lstStyle/>
          <a:p>
            <a:r>
              <a:rPr lang="zh-CN" altLang="en-US" dirty="0">
                <a:solidFill>
                  <a:srgbClr val="0000FF"/>
                </a:solidFill>
              </a:rPr>
              <a:t>层次编址</a:t>
            </a:r>
            <a:endParaRPr lang="en-US" altLang="zh-CN" dirty="0">
              <a:solidFill>
                <a:srgbClr val="0000FF"/>
              </a:solidFill>
            </a:endParaRPr>
          </a:p>
          <a:p>
            <a:r>
              <a:rPr lang="zh-CN" altLang="en-US" dirty="0">
                <a:solidFill>
                  <a:srgbClr val="0000FF"/>
                </a:solidFill>
              </a:rPr>
              <a:t>层次寻址</a:t>
            </a:r>
            <a:endParaRPr lang="en-US" altLang="zh-CN" dirty="0">
              <a:solidFill>
                <a:srgbClr val="0000FF"/>
              </a:solidFill>
            </a:endParaRPr>
          </a:p>
          <a:p>
            <a:r>
              <a:rPr lang="zh-CN" altLang="en-US" dirty="0">
                <a:solidFill>
                  <a:srgbClr val="0000FF"/>
                </a:solidFill>
              </a:rPr>
              <a:t>分层编址</a:t>
            </a:r>
            <a:endParaRPr lang="en-US" altLang="zh-CN" dirty="0">
              <a:solidFill>
                <a:srgbClr val="0000FF"/>
              </a:solidFill>
            </a:endParaRPr>
          </a:p>
          <a:p>
            <a:r>
              <a:rPr lang="zh-CN" altLang="en-US" dirty="0">
                <a:solidFill>
                  <a:srgbClr val="0000FF"/>
                </a:solidFill>
              </a:rPr>
              <a:t>分层寻址</a:t>
            </a:r>
          </a:p>
        </p:txBody>
      </p:sp>
    </p:spTree>
    <p:extLst>
      <p:ext uri="{BB962C8B-B14F-4D97-AF65-F5344CB8AC3E}">
        <p14:creationId xmlns:p14="http://schemas.microsoft.com/office/powerpoint/2010/main" val="1999730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2"/>
          <p:cNvSpPr>
            <a:spLocks noGrp="1" noChangeArrowheads="1"/>
          </p:cNvSpPr>
          <p:nvPr>
            <p:ph type="title"/>
          </p:nvPr>
        </p:nvSpPr>
        <p:spPr>
          <a:xfrm>
            <a:off x="4804759" y="136852"/>
            <a:ext cx="2581028" cy="942975"/>
          </a:xfrm>
        </p:spPr>
        <p:txBody>
          <a:bodyPr/>
          <a:lstStyle/>
          <a:p>
            <a:pPr algn="ctr">
              <a:defRPr/>
            </a:pPr>
            <a:r>
              <a:rPr lang="zh-CN" altLang="en-US" sz="4000" dirty="0"/>
              <a:t>网络层</a:t>
            </a:r>
            <a:endParaRPr lang="en-US" sz="4000" dirty="0"/>
          </a:p>
        </p:txBody>
      </p:sp>
      <p:sp>
        <p:nvSpPr>
          <p:cNvPr id="44097" name="Rectangle 3"/>
          <p:cNvSpPr>
            <a:spLocks noGrp="1" noChangeArrowheads="1"/>
          </p:cNvSpPr>
          <p:nvPr>
            <p:ph type="body" sz="half" idx="1"/>
          </p:nvPr>
        </p:nvSpPr>
        <p:spPr>
          <a:xfrm>
            <a:off x="2070101" y="1255714"/>
            <a:ext cx="4365625" cy="5100637"/>
          </a:xfrm>
        </p:spPr>
        <p:txBody>
          <a:bodyPr>
            <a:normAutofit lnSpcReduction="10000"/>
          </a:bodyPr>
          <a:lstStyle/>
          <a:p>
            <a:r>
              <a:rPr lang="zh-CN" altLang="en-US" dirty="0">
                <a:cs typeface="ＭＳ Ｐゴシック" panose="020B0600070205080204" pitchFamily="34" charset="-128"/>
              </a:rPr>
              <a:t>将</a:t>
            </a:r>
            <a:r>
              <a:rPr lang="zh-CN" altLang="en-US" dirty="0">
                <a:solidFill>
                  <a:srgbClr val="00B050"/>
                </a:solidFill>
                <a:cs typeface="ＭＳ Ｐゴシック" panose="020B0600070205080204" pitchFamily="34" charset="-128"/>
              </a:rPr>
              <a:t>报文段</a:t>
            </a:r>
            <a:r>
              <a:rPr lang="zh-CN" altLang="en-US" dirty="0">
                <a:cs typeface="ＭＳ Ｐゴシック" panose="020B0600070205080204" pitchFamily="34" charset="-128"/>
              </a:rPr>
              <a:t>从发送方传输到接收主机</a:t>
            </a:r>
            <a:endParaRPr lang="en-US" altLang="zh-CN" dirty="0">
              <a:cs typeface="ＭＳ Ｐゴシック" panose="020B0600070205080204" pitchFamily="34" charset="-128"/>
            </a:endParaRPr>
          </a:p>
          <a:p>
            <a:r>
              <a:rPr lang="zh-CN" altLang="en-US" dirty="0">
                <a:cs typeface="ＭＳ Ｐゴシック" panose="020B0600070205080204" pitchFamily="34" charset="-128"/>
              </a:rPr>
              <a:t>在发送端将报文段封装到</a:t>
            </a:r>
            <a:r>
              <a:rPr lang="zh-CN" altLang="en-US" dirty="0">
                <a:solidFill>
                  <a:srgbClr val="C00000"/>
                </a:solidFill>
                <a:cs typeface="ＭＳ Ｐゴシック" panose="020B0600070205080204" pitchFamily="34" charset="-128"/>
              </a:rPr>
              <a:t>数据报</a:t>
            </a:r>
            <a:r>
              <a:rPr lang="zh-CN" altLang="en-US" dirty="0">
                <a:cs typeface="ＭＳ Ｐゴシック" panose="020B0600070205080204" pitchFamily="34" charset="-128"/>
              </a:rPr>
              <a:t>中</a:t>
            </a:r>
            <a:endParaRPr lang="en-US" altLang="zh-CN" dirty="0">
              <a:cs typeface="ＭＳ Ｐゴシック" panose="020B0600070205080204" pitchFamily="34" charset="-128"/>
            </a:endParaRPr>
          </a:p>
          <a:p>
            <a:r>
              <a:rPr lang="zh-CN" altLang="en-US" dirty="0">
                <a:cs typeface="ＭＳ Ｐゴシック" panose="020B0600070205080204" pitchFamily="34" charset="-128"/>
              </a:rPr>
              <a:t>在接收侧将数据报解码成</a:t>
            </a:r>
            <a:r>
              <a:rPr lang="zh-CN" altLang="en-US" dirty="0">
                <a:solidFill>
                  <a:srgbClr val="00B050"/>
                </a:solidFill>
                <a:cs typeface="ＭＳ Ｐゴシック" panose="020B0600070205080204" pitchFamily="34" charset="-128"/>
              </a:rPr>
              <a:t>报文段</a:t>
            </a:r>
            <a:r>
              <a:rPr lang="zh-CN" altLang="en-US" dirty="0">
                <a:cs typeface="ＭＳ Ｐゴシック" panose="020B0600070205080204" pitchFamily="34" charset="-128"/>
              </a:rPr>
              <a:t>交付给传输层</a:t>
            </a:r>
            <a:endParaRPr lang="en-US" altLang="zh-CN" dirty="0">
              <a:cs typeface="ＭＳ Ｐゴシック" panose="020B0600070205080204" pitchFamily="34" charset="-128"/>
            </a:endParaRPr>
          </a:p>
          <a:p>
            <a:r>
              <a:rPr lang="zh-CN" altLang="en-US" dirty="0">
                <a:cs typeface="ＭＳ Ｐゴシック" panose="020B0600070205080204" pitchFamily="34" charset="-128"/>
              </a:rPr>
              <a:t>网络层协议在</a:t>
            </a:r>
            <a:r>
              <a:rPr lang="zh-CN" altLang="en-US" dirty="0">
                <a:solidFill>
                  <a:srgbClr val="0000FF"/>
                </a:solidFill>
                <a:cs typeface="ＭＳ Ｐゴシック" panose="020B0600070205080204" pitchFamily="34" charset="-128"/>
              </a:rPr>
              <a:t>每个</a:t>
            </a:r>
            <a:r>
              <a:rPr lang="zh-CN" altLang="en-US" dirty="0">
                <a:cs typeface="ＭＳ Ｐゴシック" panose="020B0600070205080204" pitchFamily="34" charset="-128"/>
              </a:rPr>
              <a:t>主机、路由器内被实现</a:t>
            </a:r>
            <a:endParaRPr lang="en-US" altLang="zh-CN" dirty="0">
              <a:cs typeface="ＭＳ Ｐゴシック" panose="020B0600070205080204" pitchFamily="34" charset="-128"/>
            </a:endParaRPr>
          </a:p>
          <a:p>
            <a:r>
              <a:rPr lang="en-US" altLang="zh-CN" dirty="0" err="1"/>
              <a:t>路由器检查通过它的所有IP数据报中的</a:t>
            </a:r>
            <a:r>
              <a:rPr lang="zh-CN" altLang="en-US" dirty="0"/>
              <a:t>首部</a:t>
            </a:r>
            <a:r>
              <a:rPr lang="en-US" altLang="zh-CN" dirty="0" err="1"/>
              <a:t>字段</a:t>
            </a:r>
            <a:endParaRPr lang="en-US" altLang="zh-CN" sz="2400" dirty="0">
              <a:cs typeface="ＭＳ Ｐゴシック" panose="020B0600070205080204" pitchFamily="34" charset="-128"/>
            </a:endParaRPr>
          </a:p>
        </p:txBody>
      </p:sp>
      <p:sp>
        <p:nvSpPr>
          <p:cNvPr id="625" name="Rectangle 7"/>
          <p:cNvSpPr txBox="1">
            <a:spLocks noChangeArrowheads="1"/>
          </p:cNvSpPr>
          <p:nvPr/>
        </p:nvSpPr>
        <p:spPr>
          <a:xfrm>
            <a:off x="10344472" y="6624784"/>
            <a:ext cx="1440160"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rgbClr val="FF0000"/>
                </a:solidFill>
                <a:cs typeface="Arial" panose="020B0604020202020204" pitchFamily="34" charset="0"/>
              </a:rPr>
              <a:t>4.1 Overview</a:t>
            </a:r>
          </a:p>
        </p:txBody>
      </p:sp>
      <p:sp>
        <p:nvSpPr>
          <p:cNvPr id="623" name="标注: 线形 622">
            <a:extLst>
              <a:ext uri="{FF2B5EF4-FFF2-40B4-BE49-F238E27FC236}">
                <a16:creationId xmlns:a16="http://schemas.microsoft.com/office/drawing/2014/main" id="{47EF0DF4-96E5-463A-BC17-76AD6F01EC69}"/>
              </a:ext>
            </a:extLst>
          </p:cNvPr>
          <p:cNvSpPr/>
          <p:nvPr/>
        </p:nvSpPr>
        <p:spPr bwMode="auto">
          <a:xfrm>
            <a:off x="339317" y="1756661"/>
            <a:ext cx="1694272" cy="662857"/>
          </a:xfrm>
          <a:prstGeom prst="borderCallout1">
            <a:avLst>
              <a:gd name="adj1" fmla="val 52239"/>
              <a:gd name="adj2" fmla="val 99885"/>
              <a:gd name="adj3" fmla="val 172309"/>
              <a:gd name="adj4" fmla="val 182614"/>
            </a:avLst>
          </a:prstGeom>
          <a:ln>
            <a:solidFill>
              <a:schemeClr val="accent4">
                <a:lumMod val="7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noAutofit/>
          </a:bodyPr>
          <a:lstStyle/>
          <a:p>
            <a:pPr algn="ctr" eaLnBrk="0" fontAlgn="base" hangingPunct="0">
              <a:spcBef>
                <a:spcPct val="0"/>
              </a:spcBef>
              <a:spcAft>
                <a:spcPct val="0"/>
              </a:spcAft>
            </a:pPr>
            <a:r>
              <a:rPr lang="zh-CN" altLang="en-US" dirty="0">
                <a:solidFill>
                  <a:srgbClr val="00B050"/>
                </a:solidFill>
                <a:latin typeface="微软雅黑" panose="020B0503020204020204" pitchFamily="34" charset="-122"/>
                <a:ea typeface="微软雅黑" panose="020B0503020204020204" pitchFamily="34" charset="-122"/>
              </a:rPr>
              <a:t>网络层的</a:t>
            </a:r>
            <a:endParaRPr lang="en-US" altLang="zh-CN" dirty="0">
              <a:solidFill>
                <a:srgbClr val="00B050"/>
              </a:solidFill>
              <a:latin typeface="微软雅黑" panose="020B0503020204020204" pitchFamily="34" charset="-122"/>
              <a:ea typeface="微软雅黑" panose="020B0503020204020204" pitchFamily="34" charset="-122"/>
            </a:endParaRPr>
          </a:p>
          <a:p>
            <a:pPr algn="ctr" eaLnBrk="0" fontAlgn="base" hangingPunct="0">
              <a:spcBef>
                <a:spcPct val="0"/>
              </a:spcBef>
              <a:spcAft>
                <a:spcPct val="0"/>
              </a:spcAft>
            </a:pPr>
            <a:r>
              <a:rPr lang="zh-CN" altLang="en-US" dirty="0">
                <a:solidFill>
                  <a:srgbClr val="00B050"/>
                </a:solidFill>
                <a:latin typeface="微软雅黑" panose="020B0503020204020204" pitchFamily="34" charset="-122"/>
                <a:ea typeface="微软雅黑" panose="020B0503020204020204" pitchFamily="34" charset="-122"/>
              </a:rPr>
              <a:t>分组</a:t>
            </a:r>
            <a:r>
              <a:rPr lang="en-US" altLang="zh-CN" dirty="0">
                <a:solidFill>
                  <a:srgbClr val="00B050"/>
                </a:solidFill>
                <a:latin typeface="微软雅黑" panose="020B0503020204020204" pitchFamily="34" charset="-122"/>
                <a:ea typeface="微软雅黑" panose="020B0503020204020204" pitchFamily="34" charset="-122"/>
              </a:rPr>
              <a:t>/</a:t>
            </a:r>
            <a:r>
              <a:rPr lang="zh-CN" altLang="en-US" dirty="0">
                <a:solidFill>
                  <a:srgbClr val="00B050"/>
                </a:solidFill>
                <a:latin typeface="微软雅黑" panose="020B0503020204020204" pitchFamily="34" charset="-122"/>
                <a:ea typeface="微软雅黑" panose="020B0503020204020204" pitchFamily="34" charset="-122"/>
              </a:rPr>
              <a:t>包</a:t>
            </a:r>
          </a:p>
        </p:txBody>
      </p:sp>
      <p:cxnSp>
        <p:nvCxnSpPr>
          <p:cNvPr id="624" name="直接连接符 623">
            <a:extLst>
              <a:ext uri="{FF2B5EF4-FFF2-40B4-BE49-F238E27FC236}">
                <a16:creationId xmlns:a16="http://schemas.microsoft.com/office/drawing/2014/main" id="{4507A849-FA5B-43D3-A01C-3BD43D8AA19F}"/>
              </a:ext>
            </a:extLst>
          </p:cNvPr>
          <p:cNvCxnSpPr>
            <a:cxnSpLocks/>
          </p:cNvCxnSpPr>
          <p:nvPr/>
        </p:nvCxnSpPr>
        <p:spPr>
          <a:xfrm>
            <a:off x="2855640" y="2924944"/>
            <a:ext cx="1080120" cy="0"/>
          </a:xfrm>
          <a:prstGeom prst="line">
            <a:avLst/>
          </a:prstGeom>
          <a:ln w="76200" cmpd="dbl">
            <a:solidFill>
              <a:srgbClr val="0000FF"/>
            </a:solidFill>
          </a:ln>
        </p:spPr>
        <p:style>
          <a:lnRef idx="1">
            <a:schemeClr val="accent1"/>
          </a:lnRef>
          <a:fillRef idx="0">
            <a:schemeClr val="accent1"/>
          </a:fillRef>
          <a:effectRef idx="0">
            <a:schemeClr val="accent1"/>
          </a:effectRef>
          <a:fontRef idx="minor">
            <a:schemeClr val="tx1"/>
          </a:fontRef>
        </p:style>
      </p:cxnSp>
      <p:sp>
        <p:nvSpPr>
          <p:cNvPr id="1246" name="Freeform 1285">
            <a:extLst>
              <a:ext uri="{FF2B5EF4-FFF2-40B4-BE49-F238E27FC236}">
                <a16:creationId xmlns:a16="http://schemas.microsoft.com/office/drawing/2014/main" id="{1238DDD2-6B24-42FA-AFCD-F5D50B956B3D}"/>
              </a:ext>
            </a:extLst>
          </p:cNvPr>
          <p:cNvSpPr>
            <a:spLocks/>
          </p:cNvSpPr>
          <p:nvPr/>
        </p:nvSpPr>
        <p:spPr bwMode="auto">
          <a:xfrm>
            <a:off x="8741023" y="3516314"/>
            <a:ext cx="1314450" cy="674687"/>
          </a:xfrm>
          <a:custGeom>
            <a:avLst/>
            <a:gdLst>
              <a:gd name="T0" fmla="*/ 2147483647 w 828"/>
              <a:gd name="T1" fmla="*/ 2147483647 h 425"/>
              <a:gd name="T2" fmla="*/ 2147483647 w 828"/>
              <a:gd name="T3" fmla="*/ 2147483647 h 425"/>
              <a:gd name="T4" fmla="*/ 2147483647 w 828"/>
              <a:gd name="T5" fmla="*/ 2147483647 h 425"/>
              <a:gd name="T6" fmla="*/ 2147483647 w 828"/>
              <a:gd name="T7" fmla="*/ 2147483647 h 425"/>
              <a:gd name="T8" fmla="*/ 2147483647 w 828"/>
              <a:gd name="T9" fmla="*/ 2147483647 h 425"/>
              <a:gd name="T10" fmla="*/ 2147483647 w 828"/>
              <a:gd name="T11" fmla="*/ 2147483647 h 425"/>
              <a:gd name="T12" fmla="*/ 2147483647 w 828"/>
              <a:gd name="T13" fmla="*/ 2147483647 h 425"/>
              <a:gd name="T14" fmla="*/ 2147483647 w 828"/>
              <a:gd name="T15" fmla="*/ 2147483647 h 425"/>
              <a:gd name="T16" fmla="*/ 2147483647 w 828"/>
              <a:gd name="T17" fmla="*/ 2147483647 h 425"/>
              <a:gd name="T18" fmla="*/ 2147483647 w 828"/>
              <a:gd name="T19" fmla="*/ 2147483647 h 425"/>
              <a:gd name="T20" fmla="*/ 2147483647 w 828"/>
              <a:gd name="T21" fmla="*/ 2147483647 h 425"/>
              <a:gd name="T22" fmla="*/ 2147483647 w 828"/>
              <a:gd name="T23" fmla="*/ 2147483647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247" name="Freeform 1286">
            <a:extLst>
              <a:ext uri="{FF2B5EF4-FFF2-40B4-BE49-F238E27FC236}">
                <a16:creationId xmlns:a16="http://schemas.microsoft.com/office/drawing/2014/main" id="{18F84316-67F4-4066-8540-9CAF71FFF9EE}"/>
              </a:ext>
            </a:extLst>
          </p:cNvPr>
          <p:cNvSpPr>
            <a:spLocks/>
          </p:cNvSpPr>
          <p:nvPr/>
        </p:nvSpPr>
        <p:spPr bwMode="auto">
          <a:xfrm>
            <a:off x="8760074" y="1990725"/>
            <a:ext cx="1730375" cy="1125538"/>
          </a:xfrm>
          <a:custGeom>
            <a:avLst/>
            <a:gdLst>
              <a:gd name="T0" fmla="*/ 2147483647 w 765"/>
              <a:gd name="T1" fmla="*/ 2147483647 h 459"/>
              <a:gd name="T2" fmla="*/ 2147483647 w 765"/>
              <a:gd name="T3" fmla="*/ 2147483647 h 459"/>
              <a:gd name="T4" fmla="*/ 2147483647 w 765"/>
              <a:gd name="T5" fmla="*/ 2147483647 h 459"/>
              <a:gd name="T6" fmla="*/ 2147483647 w 765"/>
              <a:gd name="T7" fmla="*/ 2147483647 h 459"/>
              <a:gd name="T8" fmla="*/ 2147483647 w 765"/>
              <a:gd name="T9" fmla="*/ 2147483647 h 459"/>
              <a:gd name="T10" fmla="*/ 2147483647 w 765"/>
              <a:gd name="T11" fmla="*/ 2147483647 h 459"/>
              <a:gd name="T12" fmla="*/ 2147483647 w 765"/>
              <a:gd name="T13" fmla="*/ 2147483647 h 459"/>
              <a:gd name="T14" fmla="*/ 2147483647 w 765"/>
              <a:gd name="T15" fmla="*/ 2147483647 h 459"/>
              <a:gd name="T16" fmla="*/ 2147483647 w 765"/>
              <a:gd name="T17" fmla="*/ 2147483647 h 459"/>
              <a:gd name="T18" fmla="*/ 2147483647 w 765"/>
              <a:gd name="T19" fmla="*/ 2147483647 h 459"/>
              <a:gd name="T20" fmla="*/ 2147483647 w 765"/>
              <a:gd name="T21" fmla="*/ 2147483647 h 459"/>
              <a:gd name="T22" fmla="*/ 2147483647 w 765"/>
              <a:gd name="T23" fmla="*/ 2147483647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00CCFF"/>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248" name="Freeform 1287">
            <a:extLst>
              <a:ext uri="{FF2B5EF4-FFF2-40B4-BE49-F238E27FC236}">
                <a16:creationId xmlns:a16="http://schemas.microsoft.com/office/drawing/2014/main" id="{5B5A44D3-6723-4F79-A328-8F25FE0C085B}"/>
              </a:ext>
            </a:extLst>
          </p:cNvPr>
          <p:cNvSpPr>
            <a:spLocks/>
          </p:cNvSpPr>
          <p:nvPr/>
        </p:nvSpPr>
        <p:spPr bwMode="auto">
          <a:xfrm>
            <a:off x="6939211" y="1698626"/>
            <a:ext cx="1736725" cy="107156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grpSp>
        <p:nvGrpSpPr>
          <p:cNvPr id="1249" name="Group 1288">
            <a:extLst>
              <a:ext uri="{FF2B5EF4-FFF2-40B4-BE49-F238E27FC236}">
                <a16:creationId xmlns:a16="http://schemas.microsoft.com/office/drawing/2014/main" id="{666DFE31-B1F7-43B1-B1CD-49BF64C3C174}"/>
              </a:ext>
            </a:extLst>
          </p:cNvPr>
          <p:cNvGrpSpPr>
            <a:grpSpLocks/>
          </p:cNvGrpSpPr>
          <p:nvPr/>
        </p:nvGrpSpPr>
        <p:grpSpPr bwMode="auto">
          <a:xfrm>
            <a:off x="7015411" y="2963863"/>
            <a:ext cx="1458913" cy="933450"/>
            <a:chOff x="2889" y="1631"/>
            <a:chExt cx="980" cy="743"/>
          </a:xfrm>
        </p:grpSpPr>
        <p:sp>
          <p:nvSpPr>
            <p:cNvPr id="1250" name="Rectangle 1289">
              <a:extLst>
                <a:ext uri="{FF2B5EF4-FFF2-40B4-BE49-F238E27FC236}">
                  <a16:creationId xmlns:a16="http://schemas.microsoft.com/office/drawing/2014/main" id="{2F16BDD0-176B-4A48-BE93-E48B59123426}"/>
                </a:ext>
              </a:extLst>
            </p:cNvPr>
            <p:cNvSpPr>
              <a:spLocks noChangeArrowheads="1"/>
            </p:cNvSpPr>
            <p:nvPr/>
          </p:nvSpPr>
          <p:spPr bwMode="auto">
            <a:xfrm>
              <a:off x="3046" y="1841"/>
              <a:ext cx="663" cy="533"/>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251" name="AutoShape 1290">
              <a:extLst>
                <a:ext uri="{FF2B5EF4-FFF2-40B4-BE49-F238E27FC236}">
                  <a16:creationId xmlns:a16="http://schemas.microsoft.com/office/drawing/2014/main" id="{906A6511-6020-4C7A-8D71-B8ECE7E47D81}"/>
                </a:ext>
              </a:extLst>
            </p:cNvPr>
            <p:cNvSpPr>
              <a:spLocks noChangeArrowheads="1"/>
            </p:cNvSpPr>
            <p:nvPr/>
          </p:nvSpPr>
          <p:spPr bwMode="auto">
            <a:xfrm>
              <a:off x="2889" y="1631"/>
              <a:ext cx="980" cy="253"/>
            </a:xfrm>
            <a:prstGeom prst="triangle">
              <a:avLst>
                <a:gd name="adj" fmla="val 50000"/>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endParaRPr>
            </a:p>
          </p:txBody>
        </p:sp>
      </p:grpSp>
      <p:sp>
        <p:nvSpPr>
          <p:cNvPr id="1252" name="Line 1291">
            <a:extLst>
              <a:ext uri="{FF2B5EF4-FFF2-40B4-BE49-F238E27FC236}">
                <a16:creationId xmlns:a16="http://schemas.microsoft.com/office/drawing/2014/main" id="{F072C4B9-A167-43EC-903B-72E5A9BED746}"/>
              </a:ext>
            </a:extLst>
          </p:cNvPr>
          <p:cNvSpPr>
            <a:spLocks noChangeShapeType="1"/>
          </p:cNvSpPr>
          <p:nvPr/>
        </p:nvSpPr>
        <p:spPr bwMode="auto">
          <a:xfrm>
            <a:off x="9133136" y="3802063"/>
            <a:ext cx="163513" cy="120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253" name="Line 1292">
            <a:extLst>
              <a:ext uri="{FF2B5EF4-FFF2-40B4-BE49-F238E27FC236}">
                <a16:creationId xmlns:a16="http://schemas.microsoft.com/office/drawing/2014/main" id="{528F1700-CC08-4FC8-9C2C-CB0D06CFF235}"/>
              </a:ext>
            </a:extLst>
          </p:cNvPr>
          <p:cNvSpPr>
            <a:spLocks noChangeShapeType="1"/>
          </p:cNvSpPr>
          <p:nvPr/>
        </p:nvSpPr>
        <p:spPr bwMode="auto">
          <a:xfrm>
            <a:off x="9229973" y="3722688"/>
            <a:ext cx="27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254" name="Line 1293">
            <a:extLst>
              <a:ext uri="{FF2B5EF4-FFF2-40B4-BE49-F238E27FC236}">
                <a16:creationId xmlns:a16="http://schemas.microsoft.com/office/drawing/2014/main" id="{2B6DA31F-05E2-4B18-8CBA-7C5939A462E4}"/>
              </a:ext>
            </a:extLst>
          </p:cNvPr>
          <p:cNvSpPr>
            <a:spLocks noChangeShapeType="1"/>
          </p:cNvSpPr>
          <p:nvPr/>
        </p:nvSpPr>
        <p:spPr bwMode="auto">
          <a:xfrm flipV="1">
            <a:off x="9466510" y="3808414"/>
            <a:ext cx="134938" cy="104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255" name="Line 1294">
            <a:extLst>
              <a:ext uri="{FF2B5EF4-FFF2-40B4-BE49-F238E27FC236}">
                <a16:creationId xmlns:a16="http://schemas.microsoft.com/office/drawing/2014/main" id="{75B7E419-6028-473C-9665-36C0F8251C8F}"/>
              </a:ext>
            </a:extLst>
          </p:cNvPr>
          <p:cNvSpPr>
            <a:spLocks noChangeShapeType="1"/>
          </p:cNvSpPr>
          <p:nvPr/>
        </p:nvSpPr>
        <p:spPr bwMode="auto">
          <a:xfrm>
            <a:off x="8164760" y="3729038"/>
            <a:ext cx="6794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256" name="Line 1295">
            <a:extLst>
              <a:ext uri="{FF2B5EF4-FFF2-40B4-BE49-F238E27FC236}">
                <a16:creationId xmlns:a16="http://schemas.microsoft.com/office/drawing/2014/main" id="{E0B32750-AAE9-4EB9-9EEB-A17B0660047A}"/>
              </a:ext>
            </a:extLst>
          </p:cNvPr>
          <p:cNvSpPr>
            <a:spLocks noChangeShapeType="1"/>
          </p:cNvSpPr>
          <p:nvPr/>
        </p:nvSpPr>
        <p:spPr bwMode="auto">
          <a:xfrm>
            <a:off x="8460035" y="2576514"/>
            <a:ext cx="509588"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257" name="Line 1296">
            <a:extLst>
              <a:ext uri="{FF2B5EF4-FFF2-40B4-BE49-F238E27FC236}">
                <a16:creationId xmlns:a16="http://schemas.microsoft.com/office/drawing/2014/main" id="{728A06A0-0805-47DC-97CA-4C2D5CCCA5D2}"/>
              </a:ext>
            </a:extLst>
          </p:cNvPr>
          <p:cNvSpPr>
            <a:spLocks noChangeShapeType="1"/>
          </p:cNvSpPr>
          <p:nvPr/>
        </p:nvSpPr>
        <p:spPr bwMode="auto">
          <a:xfrm>
            <a:off x="8026648" y="2392363"/>
            <a:ext cx="152400" cy="95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258" name="Freeform 1297">
            <a:extLst>
              <a:ext uri="{FF2B5EF4-FFF2-40B4-BE49-F238E27FC236}">
                <a16:creationId xmlns:a16="http://schemas.microsoft.com/office/drawing/2014/main" id="{02D3D57F-0857-44DD-829F-B116E8D878E0}"/>
              </a:ext>
            </a:extLst>
          </p:cNvPr>
          <p:cNvSpPr>
            <a:spLocks/>
          </p:cNvSpPr>
          <p:nvPr/>
        </p:nvSpPr>
        <p:spPr bwMode="auto">
          <a:xfrm>
            <a:off x="7234485" y="4367214"/>
            <a:ext cx="3079750" cy="1665287"/>
          </a:xfrm>
          <a:custGeom>
            <a:avLst/>
            <a:gdLst>
              <a:gd name="T0" fmla="*/ 2147483647 w 1940"/>
              <a:gd name="T1" fmla="*/ 2147483647 h 1049"/>
              <a:gd name="T2" fmla="*/ 2147483647 w 1940"/>
              <a:gd name="T3" fmla="*/ 2147483647 h 1049"/>
              <a:gd name="T4" fmla="*/ 2147483647 w 1940"/>
              <a:gd name="T5" fmla="*/ 2147483647 h 1049"/>
              <a:gd name="T6" fmla="*/ 2147483647 w 1940"/>
              <a:gd name="T7" fmla="*/ 2147483647 h 1049"/>
              <a:gd name="T8" fmla="*/ 2147483647 w 1940"/>
              <a:gd name="T9" fmla="*/ 2147483647 h 1049"/>
              <a:gd name="T10" fmla="*/ 2147483647 w 1940"/>
              <a:gd name="T11" fmla="*/ 2147483647 h 1049"/>
              <a:gd name="T12" fmla="*/ 2147483647 w 1940"/>
              <a:gd name="T13" fmla="*/ 2147483647 h 1049"/>
              <a:gd name="T14" fmla="*/ 2147483647 w 1940"/>
              <a:gd name="T15" fmla="*/ 2147483647 h 1049"/>
              <a:gd name="T16" fmla="*/ 2147483647 w 1940"/>
              <a:gd name="T17" fmla="*/ 2147483647 h 1049"/>
              <a:gd name="T18" fmla="*/ 2147483647 w 1940"/>
              <a:gd name="T19" fmla="*/ 2147483647 h 1049"/>
              <a:gd name="T20" fmla="*/ 2147483647 w 1940"/>
              <a:gd name="T21" fmla="*/ 2147483647 h 1049"/>
              <a:gd name="T22" fmla="*/ 2147483647 w 1940"/>
              <a:gd name="T23" fmla="*/ 2147483647 h 1049"/>
              <a:gd name="T24" fmla="*/ 2147483647 w 1940"/>
              <a:gd name="T25" fmla="*/ 2147483647 h 1049"/>
              <a:gd name="T26" fmla="*/ 2147483647 w 1940"/>
              <a:gd name="T27" fmla="*/ 2147483647 h 1049"/>
              <a:gd name="T28" fmla="*/ 2147483647 w 1940"/>
              <a:gd name="T29" fmla="*/ 2147483647 h 1049"/>
              <a:gd name="T30" fmla="*/ 2147483647 w 1940"/>
              <a:gd name="T31" fmla="*/ 2147483647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259" name="Line 1298">
            <a:extLst>
              <a:ext uri="{FF2B5EF4-FFF2-40B4-BE49-F238E27FC236}">
                <a16:creationId xmlns:a16="http://schemas.microsoft.com/office/drawing/2014/main" id="{3E4B9132-E104-4FCD-8749-EF18F8BF4734}"/>
              </a:ext>
            </a:extLst>
          </p:cNvPr>
          <p:cNvSpPr>
            <a:spLocks noChangeShapeType="1"/>
          </p:cNvSpPr>
          <p:nvPr/>
        </p:nvSpPr>
        <p:spPr bwMode="auto">
          <a:xfrm rot="16200000" flipV="1">
            <a:off x="9533979" y="5239544"/>
            <a:ext cx="474662" cy="63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260" name="Line 1299">
            <a:extLst>
              <a:ext uri="{FF2B5EF4-FFF2-40B4-BE49-F238E27FC236}">
                <a16:creationId xmlns:a16="http://schemas.microsoft.com/office/drawing/2014/main" id="{3C1A9EC1-ED44-442B-AC05-AD76366A0546}"/>
              </a:ext>
            </a:extLst>
          </p:cNvPr>
          <p:cNvSpPr>
            <a:spLocks noChangeShapeType="1"/>
          </p:cNvSpPr>
          <p:nvPr/>
        </p:nvSpPr>
        <p:spPr bwMode="auto">
          <a:xfrm rot="5400000" flipV="1">
            <a:off x="9728449" y="5429251"/>
            <a:ext cx="3175" cy="8572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261" name="Line 1300">
            <a:extLst>
              <a:ext uri="{FF2B5EF4-FFF2-40B4-BE49-F238E27FC236}">
                <a16:creationId xmlns:a16="http://schemas.microsoft.com/office/drawing/2014/main" id="{2D6FAD28-C59D-4287-971D-3AB82EDC9440}"/>
              </a:ext>
            </a:extLst>
          </p:cNvPr>
          <p:cNvSpPr>
            <a:spLocks noChangeShapeType="1"/>
          </p:cNvSpPr>
          <p:nvPr/>
        </p:nvSpPr>
        <p:spPr bwMode="auto">
          <a:xfrm rot="16200000" flipH="1">
            <a:off x="9836398" y="5027613"/>
            <a:ext cx="193675"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262" name="Line 1301">
            <a:extLst>
              <a:ext uri="{FF2B5EF4-FFF2-40B4-BE49-F238E27FC236}">
                <a16:creationId xmlns:a16="http://schemas.microsoft.com/office/drawing/2014/main" id="{02E62EF9-B0E9-4BA3-9A85-2936F4707DAB}"/>
              </a:ext>
            </a:extLst>
          </p:cNvPr>
          <p:cNvSpPr>
            <a:spLocks noChangeShapeType="1"/>
          </p:cNvSpPr>
          <p:nvPr/>
        </p:nvSpPr>
        <p:spPr bwMode="auto">
          <a:xfrm>
            <a:off x="9095036" y="4686300"/>
            <a:ext cx="390525" cy="184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263" name="Line 1302">
            <a:extLst>
              <a:ext uri="{FF2B5EF4-FFF2-40B4-BE49-F238E27FC236}">
                <a16:creationId xmlns:a16="http://schemas.microsoft.com/office/drawing/2014/main" id="{578B7086-FBCE-479E-ACAE-EF565B93E013}"/>
              </a:ext>
            </a:extLst>
          </p:cNvPr>
          <p:cNvSpPr>
            <a:spLocks noChangeShapeType="1"/>
          </p:cNvSpPr>
          <p:nvPr/>
        </p:nvSpPr>
        <p:spPr bwMode="auto">
          <a:xfrm flipV="1">
            <a:off x="8474323" y="4673600"/>
            <a:ext cx="322262" cy="198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264" name="Line 1303">
            <a:extLst>
              <a:ext uri="{FF2B5EF4-FFF2-40B4-BE49-F238E27FC236}">
                <a16:creationId xmlns:a16="http://schemas.microsoft.com/office/drawing/2014/main" id="{D5DCF754-C1A7-4B36-9D29-06F688ACF072}"/>
              </a:ext>
            </a:extLst>
          </p:cNvPr>
          <p:cNvSpPr>
            <a:spLocks noChangeShapeType="1"/>
          </p:cNvSpPr>
          <p:nvPr/>
        </p:nvSpPr>
        <p:spPr bwMode="auto">
          <a:xfrm flipV="1">
            <a:off x="8517185" y="4965700"/>
            <a:ext cx="9715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265" name="Line 1305">
            <a:extLst>
              <a:ext uri="{FF2B5EF4-FFF2-40B4-BE49-F238E27FC236}">
                <a16:creationId xmlns:a16="http://schemas.microsoft.com/office/drawing/2014/main" id="{CE5CA28C-991E-4426-8F2F-2F075FFDC8E3}"/>
              </a:ext>
            </a:extLst>
          </p:cNvPr>
          <p:cNvSpPr>
            <a:spLocks noChangeShapeType="1"/>
          </p:cNvSpPr>
          <p:nvPr/>
        </p:nvSpPr>
        <p:spPr bwMode="auto">
          <a:xfrm>
            <a:off x="7837736" y="4762500"/>
            <a:ext cx="233363" cy="95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266" name="Line 1306">
            <a:extLst>
              <a:ext uri="{FF2B5EF4-FFF2-40B4-BE49-F238E27FC236}">
                <a16:creationId xmlns:a16="http://schemas.microsoft.com/office/drawing/2014/main" id="{30D33BD1-7828-481B-BD32-9B097A72A67A}"/>
              </a:ext>
            </a:extLst>
          </p:cNvPr>
          <p:cNvSpPr>
            <a:spLocks noChangeShapeType="1"/>
          </p:cNvSpPr>
          <p:nvPr/>
        </p:nvSpPr>
        <p:spPr bwMode="auto">
          <a:xfrm flipV="1">
            <a:off x="7578974" y="4999038"/>
            <a:ext cx="403225" cy="100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267" name="Line 1309">
            <a:extLst>
              <a:ext uri="{FF2B5EF4-FFF2-40B4-BE49-F238E27FC236}">
                <a16:creationId xmlns:a16="http://schemas.microsoft.com/office/drawing/2014/main" id="{F393B105-C0A3-4AC7-9525-5CC7E77C6410}"/>
              </a:ext>
            </a:extLst>
          </p:cNvPr>
          <p:cNvSpPr>
            <a:spLocks noChangeShapeType="1"/>
          </p:cNvSpPr>
          <p:nvPr/>
        </p:nvSpPr>
        <p:spPr bwMode="auto">
          <a:xfrm flipH="1">
            <a:off x="8004423" y="5054600"/>
            <a:ext cx="177800" cy="203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268" name="Line 1310">
            <a:extLst>
              <a:ext uri="{FF2B5EF4-FFF2-40B4-BE49-F238E27FC236}">
                <a16:creationId xmlns:a16="http://schemas.microsoft.com/office/drawing/2014/main" id="{5C7649A4-0636-453A-A912-510A9C5790E3}"/>
              </a:ext>
            </a:extLst>
          </p:cNvPr>
          <p:cNvSpPr>
            <a:spLocks noChangeShapeType="1"/>
          </p:cNvSpPr>
          <p:nvPr/>
        </p:nvSpPr>
        <p:spPr bwMode="auto">
          <a:xfrm flipH="1" flipV="1">
            <a:off x="8398124" y="5038726"/>
            <a:ext cx="1587" cy="220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269" name="Line 1311">
            <a:extLst>
              <a:ext uri="{FF2B5EF4-FFF2-40B4-BE49-F238E27FC236}">
                <a16:creationId xmlns:a16="http://schemas.microsoft.com/office/drawing/2014/main" id="{10090913-4B5C-45D5-8655-EA12041DC5B2}"/>
              </a:ext>
            </a:extLst>
          </p:cNvPr>
          <p:cNvSpPr>
            <a:spLocks noChangeShapeType="1"/>
          </p:cNvSpPr>
          <p:nvPr/>
        </p:nvSpPr>
        <p:spPr bwMode="auto">
          <a:xfrm>
            <a:off x="8480674" y="5041901"/>
            <a:ext cx="503237" cy="269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270" name="Line 1313">
            <a:extLst>
              <a:ext uri="{FF2B5EF4-FFF2-40B4-BE49-F238E27FC236}">
                <a16:creationId xmlns:a16="http://schemas.microsoft.com/office/drawing/2014/main" id="{70A1C911-12E2-45EC-B346-46FD092B53ED}"/>
              </a:ext>
            </a:extLst>
          </p:cNvPr>
          <p:cNvSpPr>
            <a:spLocks noChangeShapeType="1"/>
          </p:cNvSpPr>
          <p:nvPr/>
        </p:nvSpPr>
        <p:spPr bwMode="auto">
          <a:xfrm>
            <a:off x="8018710" y="3511551"/>
            <a:ext cx="0" cy="131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271" name="Line 1314">
            <a:extLst>
              <a:ext uri="{FF2B5EF4-FFF2-40B4-BE49-F238E27FC236}">
                <a16:creationId xmlns:a16="http://schemas.microsoft.com/office/drawing/2014/main" id="{1F06E5F9-943C-41C4-AF30-99510102B1C7}"/>
              </a:ext>
            </a:extLst>
          </p:cNvPr>
          <p:cNvSpPr>
            <a:spLocks noChangeShapeType="1"/>
          </p:cNvSpPr>
          <p:nvPr/>
        </p:nvSpPr>
        <p:spPr bwMode="auto">
          <a:xfrm flipV="1">
            <a:off x="9314111" y="2481263"/>
            <a:ext cx="123825" cy="87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272" name="Line 1315">
            <a:extLst>
              <a:ext uri="{FF2B5EF4-FFF2-40B4-BE49-F238E27FC236}">
                <a16:creationId xmlns:a16="http://schemas.microsoft.com/office/drawing/2014/main" id="{9D95E49F-07A2-4AD1-8FE5-CF764781777B}"/>
              </a:ext>
            </a:extLst>
          </p:cNvPr>
          <p:cNvSpPr>
            <a:spLocks noChangeShapeType="1"/>
          </p:cNvSpPr>
          <p:nvPr/>
        </p:nvSpPr>
        <p:spPr bwMode="auto">
          <a:xfrm>
            <a:off x="9142660" y="2654300"/>
            <a:ext cx="0" cy="82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273" name="Line 1316">
            <a:extLst>
              <a:ext uri="{FF2B5EF4-FFF2-40B4-BE49-F238E27FC236}">
                <a16:creationId xmlns:a16="http://schemas.microsoft.com/office/drawing/2014/main" id="{D1D57B3F-4D65-44D0-8AD0-0CF6BF3F8475}"/>
              </a:ext>
            </a:extLst>
          </p:cNvPr>
          <p:cNvSpPr>
            <a:spLocks noChangeShapeType="1"/>
          </p:cNvSpPr>
          <p:nvPr/>
        </p:nvSpPr>
        <p:spPr bwMode="auto">
          <a:xfrm flipV="1">
            <a:off x="9314111" y="2551114"/>
            <a:ext cx="263525"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274" name="Line 1317">
            <a:extLst>
              <a:ext uri="{FF2B5EF4-FFF2-40B4-BE49-F238E27FC236}">
                <a16:creationId xmlns:a16="http://schemas.microsoft.com/office/drawing/2014/main" id="{9F21A398-A4A7-4EC6-9EC0-23F154709549}"/>
              </a:ext>
            </a:extLst>
          </p:cNvPr>
          <p:cNvSpPr>
            <a:spLocks noChangeShapeType="1"/>
          </p:cNvSpPr>
          <p:nvPr/>
        </p:nvSpPr>
        <p:spPr bwMode="auto">
          <a:xfrm>
            <a:off x="9679235" y="2549525"/>
            <a:ext cx="0" cy="196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275" name="Line 1318">
            <a:extLst>
              <a:ext uri="{FF2B5EF4-FFF2-40B4-BE49-F238E27FC236}">
                <a16:creationId xmlns:a16="http://schemas.microsoft.com/office/drawing/2014/main" id="{E171EA53-76DA-43C4-8974-A2586A936E1B}"/>
              </a:ext>
            </a:extLst>
          </p:cNvPr>
          <p:cNvSpPr>
            <a:spLocks noChangeShapeType="1"/>
          </p:cNvSpPr>
          <p:nvPr/>
        </p:nvSpPr>
        <p:spPr bwMode="auto">
          <a:xfrm>
            <a:off x="9333161" y="2855913"/>
            <a:ext cx="1889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276" name="Line 1319">
            <a:extLst>
              <a:ext uri="{FF2B5EF4-FFF2-40B4-BE49-F238E27FC236}">
                <a16:creationId xmlns:a16="http://schemas.microsoft.com/office/drawing/2014/main" id="{C00E88AC-AA84-434B-9FBA-237987D907D0}"/>
              </a:ext>
            </a:extLst>
          </p:cNvPr>
          <p:cNvSpPr>
            <a:spLocks noChangeShapeType="1"/>
          </p:cNvSpPr>
          <p:nvPr/>
        </p:nvSpPr>
        <p:spPr bwMode="auto">
          <a:xfrm flipV="1">
            <a:off x="7628186" y="3722689"/>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277" name="Line 1320">
            <a:extLst>
              <a:ext uri="{FF2B5EF4-FFF2-40B4-BE49-F238E27FC236}">
                <a16:creationId xmlns:a16="http://schemas.microsoft.com/office/drawing/2014/main" id="{70FE9A1E-733A-474D-873F-933C28F85C8B}"/>
              </a:ext>
            </a:extLst>
          </p:cNvPr>
          <p:cNvSpPr>
            <a:spLocks noChangeShapeType="1"/>
          </p:cNvSpPr>
          <p:nvPr/>
        </p:nvSpPr>
        <p:spPr bwMode="auto">
          <a:xfrm>
            <a:off x="9887198" y="2846388"/>
            <a:ext cx="17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278" name="Line 1321">
            <a:extLst>
              <a:ext uri="{FF2B5EF4-FFF2-40B4-BE49-F238E27FC236}">
                <a16:creationId xmlns:a16="http://schemas.microsoft.com/office/drawing/2014/main" id="{FDE368B2-147C-4CFC-BF5A-EEC3117CDF66}"/>
              </a:ext>
            </a:extLst>
          </p:cNvPr>
          <p:cNvSpPr>
            <a:spLocks noChangeShapeType="1"/>
          </p:cNvSpPr>
          <p:nvPr/>
        </p:nvSpPr>
        <p:spPr bwMode="auto">
          <a:xfrm flipH="1">
            <a:off x="9033124" y="2922588"/>
            <a:ext cx="98425" cy="704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279" name="Line 1322">
            <a:extLst>
              <a:ext uri="{FF2B5EF4-FFF2-40B4-BE49-F238E27FC236}">
                <a16:creationId xmlns:a16="http://schemas.microsoft.com/office/drawing/2014/main" id="{2873F38D-8C62-481C-AC95-00745B8EC10E}"/>
              </a:ext>
            </a:extLst>
          </p:cNvPr>
          <p:cNvSpPr>
            <a:spLocks noChangeShapeType="1"/>
          </p:cNvSpPr>
          <p:nvPr/>
        </p:nvSpPr>
        <p:spPr bwMode="auto">
          <a:xfrm flipH="1">
            <a:off x="9625261" y="2922589"/>
            <a:ext cx="111125" cy="727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280" name="Line 1323">
            <a:extLst>
              <a:ext uri="{FF2B5EF4-FFF2-40B4-BE49-F238E27FC236}">
                <a16:creationId xmlns:a16="http://schemas.microsoft.com/office/drawing/2014/main" id="{4CE7BC58-CB0A-4A3E-AE9C-01C3BC4B8F36}"/>
              </a:ext>
            </a:extLst>
          </p:cNvPr>
          <p:cNvSpPr>
            <a:spLocks noChangeShapeType="1"/>
          </p:cNvSpPr>
          <p:nvPr/>
        </p:nvSpPr>
        <p:spPr bwMode="auto">
          <a:xfrm flipV="1">
            <a:off x="9009311" y="4064001"/>
            <a:ext cx="227013" cy="4365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grpSp>
        <p:nvGrpSpPr>
          <p:cNvPr id="1281" name="Group 1324">
            <a:extLst>
              <a:ext uri="{FF2B5EF4-FFF2-40B4-BE49-F238E27FC236}">
                <a16:creationId xmlns:a16="http://schemas.microsoft.com/office/drawing/2014/main" id="{8C5DB52E-BB05-46DF-A5A0-F7DDEF38C393}"/>
              </a:ext>
            </a:extLst>
          </p:cNvPr>
          <p:cNvGrpSpPr>
            <a:grpSpLocks/>
          </p:cNvGrpSpPr>
          <p:nvPr/>
        </p:nvGrpSpPr>
        <p:grpSpPr bwMode="auto">
          <a:xfrm flipH="1">
            <a:off x="7512299" y="4522788"/>
            <a:ext cx="414337" cy="373062"/>
            <a:chOff x="2839" y="3501"/>
            <a:chExt cx="755" cy="803"/>
          </a:xfrm>
        </p:grpSpPr>
        <p:pic>
          <p:nvPicPr>
            <p:cNvPr id="1282" name="Picture 1325" descr="desktop_computer_stylized_medium">
              <a:extLst>
                <a:ext uri="{FF2B5EF4-FFF2-40B4-BE49-F238E27FC236}">
                  <a16:creationId xmlns:a16="http://schemas.microsoft.com/office/drawing/2014/main" id="{E79DEE09-CEBC-4AC4-B921-F6ABEC50CB3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3" name="Freeform 1326">
              <a:extLst>
                <a:ext uri="{FF2B5EF4-FFF2-40B4-BE49-F238E27FC236}">
                  <a16:creationId xmlns:a16="http://schemas.microsoft.com/office/drawing/2014/main" id="{A9AFD8FE-64B1-497F-80DA-0D5756E7BA1E}"/>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1284" name="Group 1327">
            <a:extLst>
              <a:ext uri="{FF2B5EF4-FFF2-40B4-BE49-F238E27FC236}">
                <a16:creationId xmlns:a16="http://schemas.microsoft.com/office/drawing/2014/main" id="{15FDAE2F-C447-4B8E-A104-14BB729AD3E7}"/>
              </a:ext>
            </a:extLst>
          </p:cNvPr>
          <p:cNvGrpSpPr>
            <a:grpSpLocks/>
          </p:cNvGrpSpPr>
          <p:nvPr/>
        </p:nvGrpSpPr>
        <p:grpSpPr bwMode="auto">
          <a:xfrm flipH="1">
            <a:off x="7194798" y="4943475"/>
            <a:ext cx="482600" cy="406400"/>
            <a:chOff x="2839" y="3501"/>
            <a:chExt cx="755" cy="803"/>
          </a:xfrm>
        </p:grpSpPr>
        <p:pic>
          <p:nvPicPr>
            <p:cNvPr id="1285" name="Picture 1328" descr="desktop_computer_stylized_medium">
              <a:extLst>
                <a:ext uri="{FF2B5EF4-FFF2-40B4-BE49-F238E27FC236}">
                  <a16:creationId xmlns:a16="http://schemas.microsoft.com/office/drawing/2014/main" id="{CE115559-8F2F-43A4-BF78-57BC4C5D78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6" name="Freeform 1329">
              <a:extLst>
                <a:ext uri="{FF2B5EF4-FFF2-40B4-BE49-F238E27FC236}">
                  <a16:creationId xmlns:a16="http://schemas.microsoft.com/office/drawing/2014/main" id="{8E017B2A-C3AE-4460-A550-67A216B1BE40}"/>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1287" name="Group 1330">
            <a:extLst>
              <a:ext uri="{FF2B5EF4-FFF2-40B4-BE49-F238E27FC236}">
                <a16:creationId xmlns:a16="http://schemas.microsoft.com/office/drawing/2014/main" id="{2CD3512A-7463-42E5-9389-644784CA0CC5}"/>
              </a:ext>
            </a:extLst>
          </p:cNvPr>
          <p:cNvGrpSpPr>
            <a:grpSpLocks/>
          </p:cNvGrpSpPr>
          <p:nvPr/>
        </p:nvGrpSpPr>
        <p:grpSpPr bwMode="auto">
          <a:xfrm flipH="1">
            <a:off x="7672635" y="5245100"/>
            <a:ext cx="427038" cy="349250"/>
            <a:chOff x="2839" y="3501"/>
            <a:chExt cx="755" cy="803"/>
          </a:xfrm>
        </p:grpSpPr>
        <p:pic>
          <p:nvPicPr>
            <p:cNvPr id="1288" name="Picture 1331" descr="desktop_computer_stylized_medium">
              <a:extLst>
                <a:ext uri="{FF2B5EF4-FFF2-40B4-BE49-F238E27FC236}">
                  <a16:creationId xmlns:a16="http://schemas.microsoft.com/office/drawing/2014/main" id="{894A6F0C-751C-4305-9DAB-30018CC294D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9" name="Freeform 1332">
              <a:extLst>
                <a:ext uri="{FF2B5EF4-FFF2-40B4-BE49-F238E27FC236}">
                  <a16:creationId xmlns:a16="http://schemas.microsoft.com/office/drawing/2014/main" id="{0FF870E3-6FF1-4B85-BB70-17683301654A}"/>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1290" name="Group 1333">
            <a:extLst>
              <a:ext uri="{FF2B5EF4-FFF2-40B4-BE49-F238E27FC236}">
                <a16:creationId xmlns:a16="http://schemas.microsoft.com/office/drawing/2014/main" id="{AB1A497E-AC58-4025-AD8D-52A0FCE8D06C}"/>
              </a:ext>
            </a:extLst>
          </p:cNvPr>
          <p:cNvGrpSpPr>
            <a:grpSpLocks/>
          </p:cNvGrpSpPr>
          <p:nvPr/>
        </p:nvGrpSpPr>
        <p:grpSpPr bwMode="auto">
          <a:xfrm>
            <a:off x="8286999" y="5227639"/>
            <a:ext cx="427037" cy="350837"/>
            <a:chOff x="2839" y="3501"/>
            <a:chExt cx="755" cy="803"/>
          </a:xfrm>
        </p:grpSpPr>
        <p:pic>
          <p:nvPicPr>
            <p:cNvPr id="1291" name="Picture 1334" descr="desktop_computer_stylized_medium">
              <a:extLst>
                <a:ext uri="{FF2B5EF4-FFF2-40B4-BE49-F238E27FC236}">
                  <a16:creationId xmlns:a16="http://schemas.microsoft.com/office/drawing/2014/main" id="{0E4BC84D-4548-4DC0-8B8E-75862DCE70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2" name="Freeform 1335">
              <a:extLst>
                <a:ext uri="{FF2B5EF4-FFF2-40B4-BE49-F238E27FC236}">
                  <a16:creationId xmlns:a16="http://schemas.microsoft.com/office/drawing/2014/main" id="{659576B3-FE77-4D9F-9D12-2F9564949F6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pic>
        <p:nvPicPr>
          <p:cNvPr id="1293" name="Picture 1336" descr="car_icon_small">
            <a:extLst>
              <a:ext uri="{FF2B5EF4-FFF2-40B4-BE49-F238E27FC236}">
                <a16:creationId xmlns:a16="http://schemas.microsoft.com/office/drawing/2014/main" id="{A6945110-0336-414D-822C-BAD35D1D99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9036" y="1709739"/>
            <a:ext cx="8493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94" name="Group 1337">
            <a:extLst>
              <a:ext uri="{FF2B5EF4-FFF2-40B4-BE49-F238E27FC236}">
                <a16:creationId xmlns:a16="http://schemas.microsoft.com/office/drawing/2014/main" id="{7A7D5B1C-47E8-4ADE-BC31-E7715906BC9C}"/>
              </a:ext>
            </a:extLst>
          </p:cNvPr>
          <p:cNvGrpSpPr>
            <a:grpSpLocks/>
          </p:cNvGrpSpPr>
          <p:nvPr/>
        </p:nvGrpSpPr>
        <p:grpSpPr bwMode="auto">
          <a:xfrm>
            <a:off x="7350374" y="1535113"/>
            <a:ext cx="415925" cy="385762"/>
            <a:chOff x="2751" y="1851"/>
            <a:chExt cx="462" cy="478"/>
          </a:xfrm>
        </p:grpSpPr>
        <p:pic>
          <p:nvPicPr>
            <p:cNvPr id="1295" name="Picture 1338" descr="iphone_stylized_small">
              <a:extLst>
                <a:ext uri="{FF2B5EF4-FFF2-40B4-BE49-F238E27FC236}">
                  <a16:creationId xmlns:a16="http://schemas.microsoft.com/office/drawing/2014/main" id="{28C6B0A4-1878-4F7D-B6B9-43B86BD386E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6" name="Picture 1339" descr="antenna_radiation_stylized">
              <a:extLst>
                <a:ext uri="{FF2B5EF4-FFF2-40B4-BE49-F238E27FC236}">
                  <a16:creationId xmlns:a16="http://schemas.microsoft.com/office/drawing/2014/main" id="{809A783C-1ADB-4B08-AC3D-F8B6B51D945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97" name="Group 1340">
            <a:extLst>
              <a:ext uri="{FF2B5EF4-FFF2-40B4-BE49-F238E27FC236}">
                <a16:creationId xmlns:a16="http://schemas.microsoft.com/office/drawing/2014/main" id="{54D6417E-BBAD-4B52-A693-C3C253F86260}"/>
              </a:ext>
            </a:extLst>
          </p:cNvPr>
          <p:cNvGrpSpPr>
            <a:grpSpLocks/>
          </p:cNvGrpSpPr>
          <p:nvPr/>
        </p:nvGrpSpPr>
        <p:grpSpPr bwMode="auto">
          <a:xfrm>
            <a:off x="9426824" y="2384426"/>
            <a:ext cx="390525" cy="169863"/>
            <a:chOff x="4650" y="1129"/>
            <a:chExt cx="246" cy="95"/>
          </a:xfrm>
        </p:grpSpPr>
        <p:sp>
          <p:nvSpPr>
            <p:cNvPr id="1298" name="Oval 407">
              <a:extLst>
                <a:ext uri="{FF2B5EF4-FFF2-40B4-BE49-F238E27FC236}">
                  <a16:creationId xmlns:a16="http://schemas.microsoft.com/office/drawing/2014/main" id="{03A449F9-20FA-4E82-98C6-5BA48FAEFDB6}"/>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sp>
          <p:nvSpPr>
            <p:cNvPr id="1299" name="Rectangle 410">
              <a:extLst>
                <a:ext uri="{FF2B5EF4-FFF2-40B4-BE49-F238E27FC236}">
                  <a16:creationId xmlns:a16="http://schemas.microsoft.com/office/drawing/2014/main" id="{B7A3E44B-C34B-4848-82FE-DA5B814416BF}"/>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latin typeface="Times New Roman" panose="02020603050405020304" pitchFamily="18" charset="0"/>
                <a:cs typeface="Arial" panose="020B0604020202020204" pitchFamily="34" charset="0"/>
              </a:endParaRPr>
            </a:p>
          </p:txBody>
        </p:sp>
        <p:sp>
          <p:nvSpPr>
            <p:cNvPr id="1300" name="Oval 411">
              <a:extLst>
                <a:ext uri="{FF2B5EF4-FFF2-40B4-BE49-F238E27FC236}">
                  <a16:creationId xmlns:a16="http://schemas.microsoft.com/office/drawing/2014/main" id="{1FBDA819-C07B-43F7-9262-1CD03DCE8C09}"/>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grpSp>
          <p:nvGrpSpPr>
            <p:cNvPr id="1301" name="Group 1344">
              <a:extLst>
                <a:ext uri="{FF2B5EF4-FFF2-40B4-BE49-F238E27FC236}">
                  <a16:creationId xmlns:a16="http://schemas.microsoft.com/office/drawing/2014/main" id="{B52872C0-9A06-4623-B259-D869E06B4EB3}"/>
                </a:ext>
              </a:extLst>
            </p:cNvPr>
            <p:cNvGrpSpPr>
              <a:grpSpLocks/>
            </p:cNvGrpSpPr>
            <p:nvPr/>
          </p:nvGrpSpPr>
          <p:grpSpPr bwMode="auto">
            <a:xfrm>
              <a:off x="4699" y="1145"/>
              <a:ext cx="138" cy="29"/>
              <a:chOff x="2468" y="1332"/>
              <a:chExt cx="310" cy="60"/>
            </a:xfrm>
          </p:grpSpPr>
          <p:sp>
            <p:nvSpPr>
              <p:cNvPr id="1304" name="Freeform 1345">
                <a:extLst>
                  <a:ext uri="{FF2B5EF4-FFF2-40B4-BE49-F238E27FC236}">
                    <a16:creationId xmlns:a16="http://schemas.microsoft.com/office/drawing/2014/main" id="{9CA8EFFA-A551-46D8-9855-04CACC031110}"/>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sp>
            <p:nvSpPr>
              <p:cNvPr id="1305" name="Freeform 1346">
                <a:extLst>
                  <a:ext uri="{FF2B5EF4-FFF2-40B4-BE49-F238E27FC236}">
                    <a16:creationId xmlns:a16="http://schemas.microsoft.com/office/drawing/2014/main" id="{70028EAB-68AD-46BE-81D6-71AE995A15A2}"/>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grpSp>
        <p:sp>
          <p:nvSpPr>
            <p:cNvPr id="1302" name="Line 1347">
              <a:extLst>
                <a:ext uri="{FF2B5EF4-FFF2-40B4-BE49-F238E27FC236}">
                  <a16:creationId xmlns:a16="http://schemas.microsoft.com/office/drawing/2014/main" id="{2D1A3F49-003F-4646-9392-0A7BF9DD38FB}"/>
                </a:ext>
              </a:extLst>
            </p:cNvPr>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303" name="Line 1348">
              <a:extLst>
                <a:ext uri="{FF2B5EF4-FFF2-40B4-BE49-F238E27FC236}">
                  <a16:creationId xmlns:a16="http://schemas.microsoft.com/office/drawing/2014/main" id="{E3FFFED4-147F-4E77-A94F-80C883A09CA8}"/>
                </a:ext>
              </a:extLst>
            </p:cNvPr>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grpSp>
      <p:grpSp>
        <p:nvGrpSpPr>
          <p:cNvPr id="1306" name="Group 1349">
            <a:extLst>
              <a:ext uri="{FF2B5EF4-FFF2-40B4-BE49-F238E27FC236}">
                <a16:creationId xmlns:a16="http://schemas.microsoft.com/office/drawing/2014/main" id="{FD79EA07-E471-4EF4-9E3D-339A2CC72300}"/>
              </a:ext>
            </a:extLst>
          </p:cNvPr>
          <p:cNvGrpSpPr>
            <a:grpSpLocks/>
          </p:cNvGrpSpPr>
          <p:nvPr/>
        </p:nvGrpSpPr>
        <p:grpSpPr bwMode="auto">
          <a:xfrm>
            <a:off x="9499849" y="2746376"/>
            <a:ext cx="390525" cy="176213"/>
            <a:chOff x="4650" y="1129"/>
            <a:chExt cx="246" cy="95"/>
          </a:xfrm>
        </p:grpSpPr>
        <p:sp>
          <p:nvSpPr>
            <p:cNvPr id="1307" name="Oval 407">
              <a:extLst>
                <a:ext uri="{FF2B5EF4-FFF2-40B4-BE49-F238E27FC236}">
                  <a16:creationId xmlns:a16="http://schemas.microsoft.com/office/drawing/2014/main" id="{9DA8A4D7-974C-4EBB-B861-AFD92A2458D8}"/>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sp>
          <p:nvSpPr>
            <p:cNvPr id="1308" name="Rectangle 410">
              <a:extLst>
                <a:ext uri="{FF2B5EF4-FFF2-40B4-BE49-F238E27FC236}">
                  <a16:creationId xmlns:a16="http://schemas.microsoft.com/office/drawing/2014/main" id="{41D88387-FD17-480D-B428-35225FC9ACD5}"/>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latin typeface="Times New Roman" panose="02020603050405020304" pitchFamily="18" charset="0"/>
                <a:cs typeface="Arial" panose="020B0604020202020204" pitchFamily="34" charset="0"/>
              </a:endParaRPr>
            </a:p>
          </p:txBody>
        </p:sp>
        <p:sp>
          <p:nvSpPr>
            <p:cNvPr id="1309" name="Oval 411">
              <a:extLst>
                <a:ext uri="{FF2B5EF4-FFF2-40B4-BE49-F238E27FC236}">
                  <a16:creationId xmlns:a16="http://schemas.microsoft.com/office/drawing/2014/main" id="{995818E0-E00A-4C63-85E3-81D0EBCB7DD8}"/>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grpSp>
          <p:nvGrpSpPr>
            <p:cNvPr id="1310" name="Group 1353">
              <a:extLst>
                <a:ext uri="{FF2B5EF4-FFF2-40B4-BE49-F238E27FC236}">
                  <a16:creationId xmlns:a16="http://schemas.microsoft.com/office/drawing/2014/main" id="{F9B454D8-4DCE-4A6F-81EE-0F2AFC6460EF}"/>
                </a:ext>
              </a:extLst>
            </p:cNvPr>
            <p:cNvGrpSpPr>
              <a:grpSpLocks/>
            </p:cNvGrpSpPr>
            <p:nvPr/>
          </p:nvGrpSpPr>
          <p:grpSpPr bwMode="auto">
            <a:xfrm>
              <a:off x="4699" y="1145"/>
              <a:ext cx="138" cy="29"/>
              <a:chOff x="2468" y="1332"/>
              <a:chExt cx="310" cy="60"/>
            </a:xfrm>
          </p:grpSpPr>
          <p:sp>
            <p:nvSpPr>
              <p:cNvPr id="1313" name="Freeform 1354">
                <a:extLst>
                  <a:ext uri="{FF2B5EF4-FFF2-40B4-BE49-F238E27FC236}">
                    <a16:creationId xmlns:a16="http://schemas.microsoft.com/office/drawing/2014/main" id="{63D917C0-F833-4AA5-AFBD-11EB3E047045}"/>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sp>
            <p:nvSpPr>
              <p:cNvPr id="1314" name="Freeform 1355">
                <a:extLst>
                  <a:ext uri="{FF2B5EF4-FFF2-40B4-BE49-F238E27FC236}">
                    <a16:creationId xmlns:a16="http://schemas.microsoft.com/office/drawing/2014/main" id="{AC28F755-CAE1-49EE-88D0-C4904D553B15}"/>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grpSp>
        <p:sp>
          <p:nvSpPr>
            <p:cNvPr id="1311" name="Line 1356">
              <a:extLst>
                <a:ext uri="{FF2B5EF4-FFF2-40B4-BE49-F238E27FC236}">
                  <a16:creationId xmlns:a16="http://schemas.microsoft.com/office/drawing/2014/main" id="{68308926-6A6A-4E3A-860B-F31B1336E6AE}"/>
                </a:ext>
              </a:extLst>
            </p:cNvPr>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312" name="Line 1357">
              <a:extLst>
                <a:ext uri="{FF2B5EF4-FFF2-40B4-BE49-F238E27FC236}">
                  <a16:creationId xmlns:a16="http://schemas.microsoft.com/office/drawing/2014/main" id="{4134F1FB-4768-43B0-BF01-750A6D3A7352}"/>
                </a:ext>
              </a:extLst>
            </p:cNvPr>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grpSp>
      <p:grpSp>
        <p:nvGrpSpPr>
          <p:cNvPr id="1315" name="Group 1358">
            <a:extLst>
              <a:ext uri="{FF2B5EF4-FFF2-40B4-BE49-F238E27FC236}">
                <a16:creationId xmlns:a16="http://schemas.microsoft.com/office/drawing/2014/main" id="{79CB213A-306F-495D-972A-CE1F8D48F2AC}"/>
              </a:ext>
            </a:extLst>
          </p:cNvPr>
          <p:cNvGrpSpPr>
            <a:grpSpLocks/>
          </p:cNvGrpSpPr>
          <p:nvPr/>
        </p:nvGrpSpPr>
        <p:grpSpPr bwMode="auto">
          <a:xfrm>
            <a:off x="8941049" y="2482851"/>
            <a:ext cx="390525" cy="169863"/>
            <a:chOff x="4650" y="1129"/>
            <a:chExt cx="246" cy="95"/>
          </a:xfrm>
        </p:grpSpPr>
        <p:sp>
          <p:nvSpPr>
            <p:cNvPr id="1316" name="Oval 407">
              <a:extLst>
                <a:ext uri="{FF2B5EF4-FFF2-40B4-BE49-F238E27FC236}">
                  <a16:creationId xmlns:a16="http://schemas.microsoft.com/office/drawing/2014/main" id="{69EA370C-8997-43B5-86AA-46B195872789}"/>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sp>
          <p:nvSpPr>
            <p:cNvPr id="1317" name="Rectangle 410">
              <a:extLst>
                <a:ext uri="{FF2B5EF4-FFF2-40B4-BE49-F238E27FC236}">
                  <a16:creationId xmlns:a16="http://schemas.microsoft.com/office/drawing/2014/main" id="{E7160DB6-2706-461B-9104-5EFCEAE3A242}"/>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latin typeface="Times New Roman" panose="02020603050405020304" pitchFamily="18" charset="0"/>
                <a:cs typeface="Arial" panose="020B0604020202020204" pitchFamily="34" charset="0"/>
              </a:endParaRPr>
            </a:p>
          </p:txBody>
        </p:sp>
        <p:sp>
          <p:nvSpPr>
            <p:cNvPr id="1318" name="Oval 411">
              <a:extLst>
                <a:ext uri="{FF2B5EF4-FFF2-40B4-BE49-F238E27FC236}">
                  <a16:creationId xmlns:a16="http://schemas.microsoft.com/office/drawing/2014/main" id="{08AAAC09-2D3A-4409-9DBE-8BF9CAFC9161}"/>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grpSp>
          <p:nvGrpSpPr>
            <p:cNvPr id="1319" name="Group 1362">
              <a:extLst>
                <a:ext uri="{FF2B5EF4-FFF2-40B4-BE49-F238E27FC236}">
                  <a16:creationId xmlns:a16="http://schemas.microsoft.com/office/drawing/2014/main" id="{FEDF1BC2-661E-4EA4-9518-A45FF63C75BD}"/>
                </a:ext>
              </a:extLst>
            </p:cNvPr>
            <p:cNvGrpSpPr>
              <a:grpSpLocks/>
            </p:cNvGrpSpPr>
            <p:nvPr/>
          </p:nvGrpSpPr>
          <p:grpSpPr bwMode="auto">
            <a:xfrm>
              <a:off x="4699" y="1145"/>
              <a:ext cx="138" cy="29"/>
              <a:chOff x="2468" y="1332"/>
              <a:chExt cx="310" cy="60"/>
            </a:xfrm>
          </p:grpSpPr>
          <p:sp>
            <p:nvSpPr>
              <p:cNvPr id="1322" name="Freeform 1363">
                <a:extLst>
                  <a:ext uri="{FF2B5EF4-FFF2-40B4-BE49-F238E27FC236}">
                    <a16:creationId xmlns:a16="http://schemas.microsoft.com/office/drawing/2014/main" id="{ED17B128-1E8A-4464-9FC1-47BEEBEE97B6}"/>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sp>
            <p:nvSpPr>
              <p:cNvPr id="1323" name="Freeform 1364">
                <a:extLst>
                  <a:ext uri="{FF2B5EF4-FFF2-40B4-BE49-F238E27FC236}">
                    <a16:creationId xmlns:a16="http://schemas.microsoft.com/office/drawing/2014/main" id="{4473CC74-839A-4163-917C-80F673B882B1}"/>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grpSp>
        <p:sp>
          <p:nvSpPr>
            <p:cNvPr id="1320" name="Line 1365">
              <a:extLst>
                <a:ext uri="{FF2B5EF4-FFF2-40B4-BE49-F238E27FC236}">
                  <a16:creationId xmlns:a16="http://schemas.microsoft.com/office/drawing/2014/main" id="{0613C25D-A6B4-4830-AC3C-EAC76EF5E20B}"/>
                </a:ext>
              </a:extLst>
            </p:cNvPr>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321" name="Line 1366">
              <a:extLst>
                <a:ext uri="{FF2B5EF4-FFF2-40B4-BE49-F238E27FC236}">
                  <a16:creationId xmlns:a16="http://schemas.microsoft.com/office/drawing/2014/main" id="{E4A2AA36-171D-48EE-BCBD-2E53A9FAFC23}"/>
                </a:ext>
              </a:extLst>
            </p:cNvPr>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grpSp>
      <p:grpSp>
        <p:nvGrpSpPr>
          <p:cNvPr id="1324" name="Group 1367">
            <a:extLst>
              <a:ext uri="{FF2B5EF4-FFF2-40B4-BE49-F238E27FC236}">
                <a16:creationId xmlns:a16="http://schemas.microsoft.com/office/drawing/2014/main" id="{63DF43A2-21EC-47BF-9B13-56BDF00B4B0F}"/>
              </a:ext>
            </a:extLst>
          </p:cNvPr>
          <p:cNvGrpSpPr>
            <a:grpSpLocks/>
          </p:cNvGrpSpPr>
          <p:nvPr/>
        </p:nvGrpSpPr>
        <p:grpSpPr bwMode="auto">
          <a:xfrm>
            <a:off x="8952161" y="2746376"/>
            <a:ext cx="390525" cy="169863"/>
            <a:chOff x="4650" y="1129"/>
            <a:chExt cx="246" cy="95"/>
          </a:xfrm>
        </p:grpSpPr>
        <p:sp>
          <p:nvSpPr>
            <p:cNvPr id="1325" name="Oval 407">
              <a:extLst>
                <a:ext uri="{FF2B5EF4-FFF2-40B4-BE49-F238E27FC236}">
                  <a16:creationId xmlns:a16="http://schemas.microsoft.com/office/drawing/2014/main" id="{876BC63D-E269-4877-9C98-2667515E0AF0}"/>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sp>
          <p:nvSpPr>
            <p:cNvPr id="1326" name="Rectangle 410">
              <a:extLst>
                <a:ext uri="{FF2B5EF4-FFF2-40B4-BE49-F238E27FC236}">
                  <a16:creationId xmlns:a16="http://schemas.microsoft.com/office/drawing/2014/main" id="{EC767ABA-AE9F-4068-8257-0896B0E2FECF}"/>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latin typeface="Times New Roman" panose="02020603050405020304" pitchFamily="18" charset="0"/>
                <a:cs typeface="Arial" panose="020B0604020202020204" pitchFamily="34" charset="0"/>
              </a:endParaRPr>
            </a:p>
          </p:txBody>
        </p:sp>
        <p:sp>
          <p:nvSpPr>
            <p:cNvPr id="1327" name="Oval 411">
              <a:extLst>
                <a:ext uri="{FF2B5EF4-FFF2-40B4-BE49-F238E27FC236}">
                  <a16:creationId xmlns:a16="http://schemas.microsoft.com/office/drawing/2014/main" id="{533B834D-B645-4965-AA4D-27E1573F1E16}"/>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grpSp>
          <p:nvGrpSpPr>
            <p:cNvPr id="1328" name="Group 1371">
              <a:extLst>
                <a:ext uri="{FF2B5EF4-FFF2-40B4-BE49-F238E27FC236}">
                  <a16:creationId xmlns:a16="http://schemas.microsoft.com/office/drawing/2014/main" id="{0DA70E64-5EA2-4565-B79F-9CDA6DA4D1D8}"/>
                </a:ext>
              </a:extLst>
            </p:cNvPr>
            <p:cNvGrpSpPr>
              <a:grpSpLocks/>
            </p:cNvGrpSpPr>
            <p:nvPr/>
          </p:nvGrpSpPr>
          <p:grpSpPr bwMode="auto">
            <a:xfrm>
              <a:off x="4699" y="1145"/>
              <a:ext cx="138" cy="29"/>
              <a:chOff x="2468" y="1332"/>
              <a:chExt cx="310" cy="60"/>
            </a:xfrm>
          </p:grpSpPr>
          <p:sp>
            <p:nvSpPr>
              <p:cNvPr id="1331" name="Freeform 1372">
                <a:extLst>
                  <a:ext uri="{FF2B5EF4-FFF2-40B4-BE49-F238E27FC236}">
                    <a16:creationId xmlns:a16="http://schemas.microsoft.com/office/drawing/2014/main" id="{8CEBCE28-9C31-4259-8EFE-8B13AF9F680E}"/>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sp>
            <p:nvSpPr>
              <p:cNvPr id="1332" name="Freeform 1373">
                <a:extLst>
                  <a:ext uri="{FF2B5EF4-FFF2-40B4-BE49-F238E27FC236}">
                    <a16:creationId xmlns:a16="http://schemas.microsoft.com/office/drawing/2014/main" id="{6EC555A0-CDEB-42B7-A199-81CFCA0A40A6}"/>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grpSp>
        <p:sp>
          <p:nvSpPr>
            <p:cNvPr id="1329" name="Line 1374">
              <a:extLst>
                <a:ext uri="{FF2B5EF4-FFF2-40B4-BE49-F238E27FC236}">
                  <a16:creationId xmlns:a16="http://schemas.microsoft.com/office/drawing/2014/main" id="{D45DB8CE-08B6-4074-AEA3-44DDA0345C82}"/>
                </a:ext>
              </a:extLst>
            </p:cNvPr>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330" name="Line 1375">
              <a:extLst>
                <a:ext uri="{FF2B5EF4-FFF2-40B4-BE49-F238E27FC236}">
                  <a16:creationId xmlns:a16="http://schemas.microsoft.com/office/drawing/2014/main" id="{531FDDCD-6427-42E7-8C3F-602EA3E7CE18}"/>
                </a:ext>
              </a:extLst>
            </p:cNvPr>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grpSp>
      <p:sp>
        <p:nvSpPr>
          <p:cNvPr id="1333" name="Line 1376">
            <a:extLst>
              <a:ext uri="{FF2B5EF4-FFF2-40B4-BE49-F238E27FC236}">
                <a16:creationId xmlns:a16="http://schemas.microsoft.com/office/drawing/2014/main" id="{80F67367-0BB9-4FCD-9E1D-F50F7B1C3158}"/>
              </a:ext>
            </a:extLst>
          </p:cNvPr>
          <p:cNvSpPr>
            <a:spLocks noChangeShapeType="1"/>
          </p:cNvSpPr>
          <p:nvPr/>
        </p:nvSpPr>
        <p:spPr bwMode="auto">
          <a:xfrm>
            <a:off x="10082460" y="2844800"/>
            <a:ext cx="177800"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grpSp>
        <p:nvGrpSpPr>
          <p:cNvPr id="1334" name="Group 1377">
            <a:extLst>
              <a:ext uri="{FF2B5EF4-FFF2-40B4-BE49-F238E27FC236}">
                <a16:creationId xmlns:a16="http://schemas.microsoft.com/office/drawing/2014/main" id="{50B33BB4-3A1D-44BF-B224-79A31D853041}"/>
              </a:ext>
            </a:extLst>
          </p:cNvPr>
          <p:cNvGrpSpPr>
            <a:grpSpLocks/>
          </p:cNvGrpSpPr>
          <p:nvPr/>
        </p:nvGrpSpPr>
        <p:grpSpPr bwMode="auto">
          <a:xfrm>
            <a:off x="9137899" y="3900488"/>
            <a:ext cx="485775" cy="203200"/>
            <a:chOff x="4650" y="1129"/>
            <a:chExt cx="246" cy="95"/>
          </a:xfrm>
        </p:grpSpPr>
        <p:sp>
          <p:nvSpPr>
            <p:cNvPr id="1335" name="Oval 407">
              <a:extLst>
                <a:ext uri="{FF2B5EF4-FFF2-40B4-BE49-F238E27FC236}">
                  <a16:creationId xmlns:a16="http://schemas.microsoft.com/office/drawing/2014/main" id="{22A7F744-D5CC-4790-96D5-87951C38EFCC}"/>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sp>
          <p:nvSpPr>
            <p:cNvPr id="1336" name="Rectangle 410">
              <a:extLst>
                <a:ext uri="{FF2B5EF4-FFF2-40B4-BE49-F238E27FC236}">
                  <a16:creationId xmlns:a16="http://schemas.microsoft.com/office/drawing/2014/main" id="{29DC89ED-4101-4F64-84F8-B9A6FC095C3C}"/>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latin typeface="Times New Roman" panose="02020603050405020304" pitchFamily="18" charset="0"/>
                <a:cs typeface="Arial" panose="020B0604020202020204" pitchFamily="34" charset="0"/>
              </a:endParaRPr>
            </a:p>
          </p:txBody>
        </p:sp>
        <p:sp>
          <p:nvSpPr>
            <p:cNvPr id="1337" name="Oval 411">
              <a:extLst>
                <a:ext uri="{FF2B5EF4-FFF2-40B4-BE49-F238E27FC236}">
                  <a16:creationId xmlns:a16="http://schemas.microsoft.com/office/drawing/2014/main" id="{2A308A75-E738-4292-AC4A-D45CEF8C3D3B}"/>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grpSp>
          <p:nvGrpSpPr>
            <p:cNvPr id="1338" name="Group 1381">
              <a:extLst>
                <a:ext uri="{FF2B5EF4-FFF2-40B4-BE49-F238E27FC236}">
                  <a16:creationId xmlns:a16="http://schemas.microsoft.com/office/drawing/2014/main" id="{B5B8A03D-69B7-4901-AA09-045390D7DADC}"/>
                </a:ext>
              </a:extLst>
            </p:cNvPr>
            <p:cNvGrpSpPr>
              <a:grpSpLocks/>
            </p:cNvGrpSpPr>
            <p:nvPr/>
          </p:nvGrpSpPr>
          <p:grpSpPr bwMode="auto">
            <a:xfrm>
              <a:off x="4699" y="1145"/>
              <a:ext cx="138" cy="29"/>
              <a:chOff x="2468" y="1332"/>
              <a:chExt cx="310" cy="60"/>
            </a:xfrm>
          </p:grpSpPr>
          <p:sp>
            <p:nvSpPr>
              <p:cNvPr id="1341" name="Freeform 1382">
                <a:extLst>
                  <a:ext uri="{FF2B5EF4-FFF2-40B4-BE49-F238E27FC236}">
                    <a16:creationId xmlns:a16="http://schemas.microsoft.com/office/drawing/2014/main" id="{C5E89503-68BC-4E55-91E5-9CF7950120C8}"/>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sp>
            <p:nvSpPr>
              <p:cNvPr id="1342" name="Freeform 1383">
                <a:extLst>
                  <a:ext uri="{FF2B5EF4-FFF2-40B4-BE49-F238E27FC236}">
                    <a16:creationId xmlns:a16="http://schemas.microsoft.com/office/drawing/2014/main" id="{119B321F-0238-40D8-9B21-CAFE15A4B600}"/>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grpSp>
        <p:sp>
          <p:nvSpPr>
            <p:cNvPr id="1339" name="Line 1384">
              <a:extLst>
                <a:ext uri="{FF2B5EF4-FFF2-40B4-BE49-F238E27FC236}">
                  <a16:creationId xmlns:a16="http://schemas.microsoft.com/office/drawing/2014/main" id="{CC5B6946-029A-4BF3-8044-ED2B4795D7A6}"/>
                </a:ext>
              </a:extLst>
            </p:cNvPr>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340" name="Line 1385">
              <a:extLst>
                <a:ext uri="{FF2B5EF4-FFF2-40B4-BE49-F238E27FC236}">
                  <a16:creationId xmlns:a16="http://schemas.microsoft.com/office/drawing/2014/main" id="{2E414398-1E56-4C4E-8D79-5EA4FAEBEC80}"/>
                </a:ext>
              </a:extLst>
            </p:cNvPr>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grpSp>
      <p:grpSp>
        <p:nvGrpSpPr>
          <p:cNvPr id="1343" name="Group 1386">
            <a:extLst>
              <a:ext uri="{FF2B5EF4-FFF2-40B4-BE49-F238E27FC236}">
                <a16:creationId xmlns:a16="http://schemas.microsoft.com/office/drawing/2014/main" id="{68240E27-4F36-4FD1-AC75-BCD252E83065}"/>
              </a:ext>
            </a:extLst>
          </p:cNvPr>
          <p:cNvGrpSpPr>
            <a:grpSpLocks/>
          </p:cNvGrpSpPr>
          <p:nvPr/>
        </p:nvGrpSpPr>
        <p:grpSpPr bwMode="auto">
          <a:xfrm>
            <a:off x="8818811" y="3619500"/>
            <a:ext cx="485775" cy="203200"/>
            <a:chOff x="4650" y="1129"/>
            <a:chExt cx="246" cy="95"/>
          </a:xfrm>
        </p:grpSpPr>
        <p:sp>
          <p:nvSpPr>
            <p:cNvPr id="1344" name="Oval 407">
              <a:extLst>
                <a:ext uri="{FF2B5EF4-FFF2-40B4-BE49-F238E27FC236}">
                  <a16:creationId xmlns:a16="http://schemas.microsoft.com/office/drawing/2014/main" id="{6740F049-C453-47F4-85CC-F72B9468E7C4}"/>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sp>
          <p:nvSpPr>
            <p:cNvPr id="1345" name="Rectangle 410">
              <a:extLst>
                <a:ext uri="{FF2B5EF4-FFF2-40B4-BE49-F238E27FC236}">
                  <a16:creationId xmlns:a16="http://schemas.microsoft.com/office/drawing/2014/main" id="{6789CB00-A08F-46D6-B9C0-6CD80E5E840B}"/>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latin typeface="Times New Roman" panose="02020603050405020304" pitchFamily="18" charset="0"/>
                <a:cs typeface="Arial" panose="020B0604020202020204" pitchFamily="34" charset="0"/>
              </a:endParaRPr>
            </a:p>
          </p:txBody>
        </p:sp>
        <p:sp>
          <p:nvSpPr>
            <p:cNvPr id="1346" name="Oval 411">
              <a:extLst>
                <a:ext uri="{FF2B5EF4-FFF2-40B4-BE49-F238E27FC236}">
                  <a16:creationId xmlns:a16="http://schemas.microsoft.com/office/drawing/2014/main" id="{D1A276F8-8ABF-4ADE-9C29-B650AC6E3C45}"/>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grpSp>
          <p:nvGrpSpPr>
            <p:cNvPr id="1347" name="Group 1390">
              <a:extLst>
                <a:ext uri="{FF2B5EF4-FFF2-40B4-BE49-F238E27FC236}">
                  <a16:creationId xmlns:a16="http://schemas.microsoft.com/office/drawing/2014/main" id="{345E2CE9-8B56-43A9-9F6C-AE581C349D05}"/>
                </a:ext>
              </a:extLst>
            </p:cNvPr>
            <p:cNvGrpSpPr>
              <a:grpSpLocks/>
            </p:cNvGrpSpPr>
            <p:nvPr/>
          </p:nvGrpSpPr>
          <p:grpSpPr bwMode="auto">
            <a:xfrm>
              <a:off x="4699" y="1145"/>
              <a:ext cx="138" cy="29"/>
              <a:chOff x="2468" y="1332"/>
              <a:chExt cx="310" cy="60"/>
            </a:xfrm>
          </p:grpSpPr>
          <p:sp>
            <p:nvSpPr>
              <p:cNvPr id="1350" name="Freeform 1391">
                <a:extLst>
                  <a:ext uri="{FF2B5EF4-FFF2-40B4-BE49-F238E27FC236}">
                    <a16:creationId xmlns:a16="http://schemas.microsoft.com/office/drawing/2014/main" id="{98295C25-D43B-446E-8C97-12F875EDD132}"/>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sp>
            <p:nvSpPr>
              <p:cNvPr id="1351" name="Freeform 1392">
                <a:extLst>
                  <a:ext uri="{FF2B5EF4-FFF2-40B4-BE49-F238E27FC236}">
                    <a16:creationId xmlns:a16="http://schemas.microsoft.com/office/drawing/2014/main" id="{9C95CC7E-B813-4D8D-B3F6-B19BCBB2EF96}"/>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grpSp>
        <p:sp>
          <p:nvSpPr>
            <p:cNvPr id="1348" name="Line 1393">
              <a:extLst>
                <a:ext uri="{FF2B5EF4-FFF2-40B4-BE49-F238E27FC236}">
                  <a16:creationId xmlns:a16="http://schemas.microsoft.com/office/drawing/2014/main" id="{BBB3B656-0094-4B4D-91F1-F4E2042A0326}"/>
                </a:ext>
              </a:extLst>
            </p:cNvPr>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349" name="Line 1394">
              <a:extLst>
                <a:ext uri="{FF2B5EF4-FFF2-40B4-BE49-F238E27FC236}">
                  <a16:creationId xmlns:a16="http://schemas.microsoft.com/office/drawing/2014/main" id="{32C6AAD7-7C0A-4EBE-AF46-48DA4ABF4522}"/>
                </a:ext>
              </a:extLst>
            </p:cNvPr>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grpSp>
      <p:grpSp>
        <p:nvGrpSpPr>
          <p:cNvPr id="1352" name="Group 1395">
            <a:extLst>
              <a:ext uri="{FF2B5EF4-FFF2-40B4-BE49-F238E27FC236}">
                <a16:creationId xmlns:a16="http://schemas.microsoft.com/office/drawing/2014/main" id="{8AEADD9A-604A-485C-AE56-29E307C6555C}"/>
              </a:ext>
            </a:extLst>
          </p:cNvPr>
          <p:cNvGrpSpPr>
            <a:grpSpLocks/>
          </p:cNvGrpSpPr>
          <p:nvPr/>
        </p:nvGrpSpPr>
        <p:grpSpPr bwMode="auto">
          <a:xfrm>
            <a:off x="9480799" y="3632200"/>
            <a:ext cx="485775" cy="203200"/>
            <a:chOff x="4650" y="1129"/>
            <a:chExt cx="246" cy="95"/>
          </a:xfrm>
        </p:grpSpPr>
        <p:sp>
          <p:nvSpPr>
            <p:cNvPr id="1353" name="Oval 407">
              <a:extLst>
                <a:ext uri="{FF2B5EF4-FFF2-40B4-BE49-F238E27FC236}">
                  <a16:creationId xmlns:a16="http://schemas.microsoft.com/office/drawing/2014/main" id="{8636C933-16F2-4A89-AFB2-092CFF76654F}"/>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sp>
          <p:nvSpPr>
            <p:cNvPr id="1354" name="Rectangle 410">
              <a:extLst>
                <a:ext uri="{FF2B5EF4-FFF2-40B4-BE49-F238E27FC236}">
                  <a16:creationId xmlns:a16="http://schemas.microsoft.com/office/drawing/2014/main" id="{410A19DA-87C1-4EA5-AD60-284DF7477DB4}"/>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latin typeface="Times New Roman" panose="02020603050405020304" pitchFamily="18" charset="0"/>
                <a:cs typeface="Arial" panose="020B0604020202020204" pitchFamily="34" charset="0"/>
              </a:endParaRPr>
            </a:p>
          </p:txBody>
        </p:sp>
        <p:sp>
          <p:nvSpPr>
            <p:cNvPr id="1355" name="Oval 411">
              <a:extLst>
                <a:ext uri="{FF2B5EF4-FFF2-40B4-BE49-F238E27FC236}">
                  <a16:creationId xmlns:a16="http://schemas.microsoft.com/office/drawing/2014/main" id="{5559DFC5-EE58-47E9-8FF6-1C1071BB9B4B}"/>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grpSp>
          <p:nvGrpSpPr>
            <p:cNvPr id="1356" name="Group 1399">
              <a:extLst>
                <a:ext uri="{FF2B5EF4-FFF2-40B4-BE49-F238E27FC236}">
                  <a16:creationId xmlns:a16="http://schemas.microsoft.com/office/drawing/2014/main" id="{9D989319-2BC7-44D5-9E8D-6CD394D680F1}"/>
                </a:ext>
              </a:extLst>
            </p:cNvPr>
            <p:cNvGrpSpPr>
              <a:grpSpLocks/>
            </p:cNvGrpSpPr>
            <p:nvPr/>
          </p:nvGrpSpPr>
          <p:grpSpPr bwMode="auto">
            <a:xfrm>
              <a:off x="4699" y="1145"/>
              <a:ext cx="138" cy="29"/>
              <a:chOff x="2468" y="1332"/>
              <a:chExt cx="310" cy="60"/>
            </a:xfrm>
          </p:grpSpPr>
          <p:sp>
            <p:nvSpPr>
              <p:cNvPr id="1359" name="Freeform 1400">
                <a:extLst>
                  <a:ext uri="{FF2B5EF4-FFF2-40B4-BE49-F238E27FC236}">
                    <a16:creationId xmlns:a16="http://schemas.microsoft.com/office/drawing/2014/main" id="{DA87C8B7-AF11-4CFE-8F2D-763AFF92DA4F}"/>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sp>
            <p:nvSpPr>
              <p:cNvPr id="1360" name="Freeform 1401">
                <a:extLst>
                  <a:ext uri="{FF2B5EF4-FFF2-40B4-BE49-F238E27FC236}">
                    <a16:creationId xmlns:a16="http://schemas.microsoft.com/office/drawing/2014/main" id="{CAA2686D-E16A-4B29-B358-FBED1E93A4D3}"/>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grpSp>
        <p:sp>
          <p:nvSpPr>
            <p:cNvPr id="1357" name="Line 1402">
              <a:extLst>
                <a:ext uri="{FF2B5EF4-FFF2-40B4-BE49-F238E27FC236}">
                  <a16:creationId xmlns:a16="http://schemas.microsoft.com/office/drawing/2014/main" id="{EDA4D2E9-DF46-49BC-B33A-853EDF5707AF}"/>
                </a:ext>
              </a:extLst>
            </p:cNvPr>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358" name="Line 1403">
              <a:extLst>
                <a:ext uri="{FF2B5EF4-FFF2-40B4-BE49-F238E27FC236}">
                  <a16:creationId xmlns:a16="http://schemas.microsoft.com/office/drawing/2014/main" id="{8EAC74C7-F21D-4C8B-BB28-5D020CBEAC16}"/>
                </a:ext>
              </a:extLst>
            </p:cNvPr>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grpSp>
      <p:grpSp>
        <p:nvGrpSpPr>
          <p:cNvPr id="1361" name="Group 1404">
            <a:extLst>
              <a:ext uri="{FF2B5EF4-FFF2-40B4-BE49-F238E27FC236}">
                <a16:creationId xmlns:a16="http://schemas.microsoft.com/office/drawing/2014/main" id="{466C4105-4149-439A-A67A-813808DAF427}"/>
              </a:ext>
            </a:extLst>
          </p:cNvPr>
          <p:cNvGrpSpPr>
            <a:grpSpLocks/>
          </p:cNvGrpSpPr>
          <p:nvPr/>
        </p:nvGrpSpPr>
        <p:grpSpPr bwMode="auto">
          <a:xfrm>
            <a:off x="8699749" y="4494214"/>
            <a:ext cx="619125" cy="242887"/>
            <a:chOff x="4650" y="1129"/>
            <a:chExt cx="246" cy="95"/>
          </a:xfrm>
        </p:grpSpPr>
        <p:sp>
          <p:nvSpPr>
            <p:cNvPr id="1362" name="Oval 407">
              <a:extLst>
                <a:ext uri="{FF2B5EF4-FFF2-40B4-BE49-F238E27FC236}">
                  <a16:creationId xmlns:a16="http://schemas.microsoft.com/office/drawing/2014/main" id="{714B6DC8-97C2-4DD2-BBC8-6C378DBE3BA8}"/>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sp>
          <p:nvSpPr>
            <p:cNvPr id="1363" name="Rectangle 410">
              <a:extLst>
                <a:ext uri="{FF2B5EF4-FFF2-40B4-BE49-F238E27FC236}">
                  <a16:creationId xmlns:a16="http://schemas.microsoft.com/office/drawing/2014/main" id="{FA8D16A9-F4DB-438B-877B-CC2CEEF057D5}"/>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latin typeface="Times New Roman" panose="02020603050405020304" pitchFamily="18" charset="0"/>
                <a:cs typeface="Arial" panose="020B0604020202020204" pitchFamily="34" charset="0"/>
              </a:endParaRPr>
            </a:p>
          </p:txBody>
        </p:sp>
        <p:sp>
          <p:nvSpPr>
            <p:cNvPr id="1364" name="Oval 411">
              <a:extLst>
                <a:ext uri="{FF2B5EF4-FFF2-40B4-BE49-F238E27FC236}">
                  <a16:creationId xmlns:a16="http://schemas.microsoft.com/office/drawing/2014/main" id="{ECF65DE0-EAC8-4848-A4C7-C29F2B0CF7AF}"/>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grpSp>
          <p:nvGrpSpPr>
            <p:cNvPr id="1365" name="Group 1408">
              <a:extLst>
                <a:ext uri="{FF2B5EF4-FFF2-40B4-BE49-F238E27FC236}">
                  <a16:creationId xmlns:a16="http://schemas.microsoft.com/office/drawing/2014/main" id="{F26F0F70-B8E7-4CDC-9C28-E4B80B3DC4D5}"/>
                </a:ext>
              </a:extLst>
            </p:cNvPr>
            <p:cNvGrpSpPr>
              <a:grpSpLocks/>
            </p:cNvGrpSpPr>
            <p:nvPr/>
          </p:nvGrpSpPr>
          <p:grpSpPr bwMode="auto">
            <a:xfrm>
              <a:off x="4699" y="1145"/>
              <a:ext cx="138" cy="29"/>
              <a:chOff x="2468" y="1332"/>
              <a:chExt cx="310" cy="60"/>
            </a:xfrm>
          </p:grpSpPr>
          <p:sp>
            <p:nvSpPr>
              <p:cNvPr id="1368" name="Freeform 1409">
                <a:extLst>
                  <a:ext uri="{FF2B5EF4-FFF2-40B4-BE49-F238E27FC236}">
                    <a16:creationId xmlns:a16="http://schemas.microsoft.com/office/drawing/2014/main" id="{2FC7D498-C237-4E04-B40C-309DD450DE1F}"/>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sp>
            <p:nvSpPr>
              <p:cNvPr id="1369" name="Freeform 1410">
                <a:extLst>
                  <a:ext uri="{FF2B5EF4-FFF2-40B4-BE49-F238E27FC236}">
                    <a16:creationId xmlns:a16="http://schemas.microsoft.com/office/drawing/2014/main" id="{926EC264-849F-4439-9C9E-9B90002F82E9}"/>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grpSp>
        <p:sp>
          <p:nvSpPr>
            <p:cNvPr id="1366" name="Line 1411">
              <a:extLst>
                <a:ext uri="{FF2B5EF4-FFF2-40B4-BE49-F238E27FC236}">
                  <a16:creationId xmlns:a16="http://schemas.microsoft.com/office/drawing/2014/main" id="{66361ADE-5485-40EB-B77A-E4EFE2CB8204}"/>
                </a:ext>
              </a:extLst>
            </p:cNvPr>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367" name="Line 1412">
              <a:extLst>
                <a:ext uri="{FF2B5EF4-FFF2-40B4-BE49-F238E27FC236}">
                  <a16:creationId xmlns:a16="http://schemas.microsoft.com/office/drawing/2014/main" id="{CEFCBAD9-E5C4-4BEE-B136-D9A0383308FF}"/>
                </a:ext>
              </a:extLst>
            </p:cNvPr>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grpSp>
      <p:grpSp>
        <p:nvGrpSpPr>
          <p:cNvPr id="1370" name="Group 1413">
            <a:extLst>
              <a:ext uri="{FF2B5EF4-FFF2-40B4-BE49-F238E27FC236}">
                <a16:creationId xmlns:a16="http://schemas.microsoft.com/office/drawing/2014/main" id="{6AACB91E-FEC4-4A17-B0D2-2D2BB25375BE}"/>
              </a:ext>
            </a:extLst>
          </p:cNvPr>
          <p:cNvGrpSpPr>
            <a:grpSpLocks/>
          </p:cNvGrpSpPr>
          <p:nvPr/>
        </p:nvGrpSpPr>
        <p:grpSpPr bwMode="auto">
          <a:xfrm>
            <a:off x="9333161" y="4792664"/>
            <a:ext cx="619125" cy="242887"/>
            <a:chOff x="4650" y="1129"/>
            <a:chExt cx="246" cy="95"/>
          </a:xfrm>
        </p:grpSpPr>
        <p:sp>
          <p:nvSpPr>
            <p:cNvPr id="1371" name="Oval 407">
              <a:extLst>
                <a:ext uri="{FF2B5EF4-FFF2-40B4-BE49-F238E27FC236}">
                  <a16:creationId xmlns:a16="http://schemas.microsoft.com/office/drawing/2014/main" id="{0977EB8E-8D80-4335-B12B-131B49822CFD}"/>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sp>
          <p:nvSpPr>
            <p:cNvPr id="1372" name="Rectangle 410">
              <a:extLst>
                <a:ext uri="{FF2B5EF4-FFF2-40B4-BE49-F238E27FC236}">
                  <a16:creationId xmlns:a16="http://schemas.microsoft.com/office/drawing/2014/main" id="{B35CB05E-1ED9-4045-8126-39AA72DE7E4E}"/>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latin typeface="Times New Roman" panose="02020603050405020304" pitchFamily="18" charset="0"/>
                <a:cs typeface="Arial" panose="020B0604020202020204" pitchFamily="34" charset="0"/>
              </a:endParaRPr>
            </a:p>
          </p:txBody>
        </p:sp>
        <p:sp>
          <p:nvSpPr>
            <p:cNvPr id="1373" name="Oval 411">
              <a:extLst>
                <a:ext uri="{FF2B5EF4-FFF2-40B4-BE49-F238E27FC236}">
                  <a16:creationId xmlns:a16="http://schemas.microsoft.com/office/drawing/2014/main" id="{BDD3A450-212D-4213-A570-728234A50999}"/>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grpSp>
          <p:nvGrpSpPr>
            <p:cNvPr id="1374" name="Group 1417">
              <a:extLst>
                <a:ext uri="{FF2B5EF4-FFF2-40B4-BE49-F238E27FC236}">
                  <a16:creationId xmlns:a16="http://schemas.microsoft.com/office/drawing/2014/main" id="{F1BEA606-CB02-441F-BC85-0E56E52A8374}"/>
                </a:ext>
              </a:extLst>
            </p:cNvPr>
            <p:cNvGrpSpPr>
              <a:grpSpLocks/>
            </p:cNvGrpSpPr>
            <p:nvPr/>
          </p:nvGrpSpPr>
          <p:grpSpPr bwMode="auto">
            <a:xfrm>
              <a:off x="4699" y="1145"/>
              <a:ext cx="138" cy="29"/>
              <a:chOff x="2468" y="1332"/>
              <a:chExt cx="310" cy="60"/>
            </a:xfrm>
          </p:grpSpPr>
          <p:sp>
            <p:nvSpPr>
              <p:cNvPr id="1377" name="Freeform 1418">
                <a:extLst>
                  <a:ext uri="{FF2B5EF4-FFF2-40B4-BE49-F238E27FC236}">
                    <a16:creationId xmlns:a16="http://schemas.microsoft.com/office/drawing/2014/main" id="{7F8AE3D7-AC85-4C63-863F-5DFA65123DDD}"/>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sp>
            <p:nvSpPr>
              <p:cNvPr id="1378" name="Freeform 1419">
                <a:extLst>
                  <a:ext uri="{FF2B5EF4-FFF2-40B4-BE49-F238E27FC236}">
                    <a16:creationId xmlns:a16="http://schemas.microsoft.com/office/drawing/2014/main" id="{59E0A5C3-7D00-4C3C-B64B-CE3485000AE0}"/>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grpSp>
        <p:sp>
          <p:nvSpPr>
            <p:cNvPr id="1375" name="Line 1420">
              <a:extLst>
                <a:ext uri="{FF2B5EF4-FFF2-40B4-BE49-F238E27FC236}">
                  <a16:creationId xmlns:a16="http://schemas.microsoft.com/office/drawing/2014/main" id="{4B021FA4-C788-46A3-86A2-81A8D9D98EF0}"/>
                </a:ext>
              </a:extLst>
            </p:cNvPr>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376" name="Line 1421">
              <a:extLst>
                <a:ext uri="{FF2B5EF4-FFF2-40B4-BE49-F238E27FC236}">
                  <a16:creationId xmlns:a16="http://schemas.microsoft.com/office/drawing/2014/main" id="{269EA9DF-8C37-4A41-8A4E-D5347114AA3C}"/>
                </a:ext>
              </a:extLst>
            </p:cNvPr>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grpSp>
      <p:grpSp>
        <p:nvGrpSpPr>
          <p:cNvPr id="1379" name="Group 1422">
            <a:extLst>
              <a:ext uri="{FF2B5EF4-FFF2-40B4-BE49-F238E27FC236}">
                <a16:creationId xmlns:a16="http://schemas.microsoft.com/office/drawing/2014/main" id="{CB704EE2-3E2D-40A4-830F-403298D040BC}"/>
              </a:ext>
            </a:extLst>
          </p:cNvPr>
          <p:cNvGrpSpPr>
            <a:grpSpLocks/>
          </p:cNvGrpSpPr>
          <p:nvPr/>
        </p:nvGrpSpPr>
        <p:grpSpPr bwMode="auto">
          <a:xfrm>
            <a:off x="7983786" y="4837114"/>
            <a:ext cx="619125" cy="242887"/>
            <a:chOff x="4650" y="1129"/>
            <a:chExt cx="246" cy="95"/>
          </a:xfrm>
        </p:grpSpPr>
        <p:sp>
          <p:nvSpPr>
            <p:cNvPr id="1380" name="Oval 407">
              <a:extLst>
                <a:ext uri="{FF2B5EF4-FFF2-40B4-BE49-F238E27FC236}">
                  <a16:creationId xmlns:a16="http://schemas.microsoft.com/office/drawing/2014/main" id="{2EB9E090-19FB-4ABB-8245-D0730533739F}"/>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sp>
          <p:nvSpPr>
            <p:cNvPr id="1381" name="Rectangle 410">
              <a:extLst>
                <a:ext uri="{FF2B5EF4-FFF2-40B4-BE49-F238E27FC236}">
                  <a16:creationId xmlns:a16="http://schemas.microsoft.com/office/drawing/2014/main" id="{B0C97252-FC3C-44CD-A99D-398F02653007}"/>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latin typeface="Times New Roman" panose="02020603050405020304" pitchFamily="18" charset="0"/>
                <a:cs typeface="Arial" panose="020B0604020202020204" pitchFamily="34" charset="0"/>
              </a:endParaRPr>
            </a:p>
          </p:txBody>
        </p:sp>
        <p:sp>
          <p:nvSpPr>
            <p:cNvPr id="1382" name="Oval 411">
              <a:extLst>
                <a:ext uri="{FF2B5EF4-FFF2-40B4-BE49-F238E27FC236}">
                  <a16:creationId xmlns:a16="http://schemas.microsoft.com/office/drawing/2014/main" id="{94314400-9595-4A1C-BA62-F61E60518AC7}"/>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grpSp>
          <p:nvGrpSpPr>
            <p:cNvPr id="1383" name="Group 1426">
              <a:extLst>
                <a:ext uri="{FF2B5EF4-FFF2-40B4-BE49-F238E27FC236}">
                  <a16:creationId xmlns:a16="http://schemas.microsoft.com/office/drawing/2014/main" id="{69B1AA0A-A57A-439B-BE8A-2B497691370F}"/>
                </a:ext>
              </a:extLst>
            </p:cNvPr>
            <p:cNvGrpSpPr>
              <a:grpSpLocks/>
            </p:cNvGrpSpPr>
            <p:nvPr/>
          </p:nvGrpSpPr>
          <p:grpSpPr bwMode="auto">
            <a:xfrm>
              <a:off x="4699" y="1145"/>
              <a:ext cx="138" cy="29"/>
              <a:chOff x="2468" y="1332"/>
              <a:chExt cx="310" cy="60"/>
            </a:xfrm>
          </p:grpSpPr>
          <p:sp>
            <p:nvSpPr>
              <p:cNvPr id="1386" name="Freeform 1427">
                <a:extLst>
                  <a:ext uri="{FF2B5EF4-FFF2-40B4-BE49-F238E27FC236}">
                    <a16:creationId xmlns:a16="http://schemas.microsoft.com/office/drawing/2014/main" id="{DD55E3B6-13E7-4FC6-AF46-9123D6BD38B4}"/>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sp>
            <p:nvSpPr>
              <p:cNvPr id="1387" name="Freeform 1428">
                <a:extLst>
                  <a:ext uri="{FF2B5EF4-FFF2-40B4-BE49-F238E27FC236}">
                    <a16:creationId xmlns:a16="http://schemas.microsoft.com/office/drawing/2014/main" id="{1DE654CE-E9C2-43BD-85B3-26C9A327B930}"/>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grpSp>
        <p:sp>
          <p:nvSpPr>
            <p:cNvPr id="1384" name="Line 1429">
              <a:extLst>
                <a:ext uri="{FF2B5EF4-FFF2-40B4-BE49-F238E27FC236}">
                  <a16:creationId xmlns:a16="http://schemas.microsoft.com/office/drawing/2014/main" id="{F2B20A26-7FC4-4C25-B336-BB80DCA5D5F8}"/>
                </a:ext>
              </a:extLst>
            </p:cNvPr>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385" name="Line 1430">
              <a:extLst>
                <a:ext uri="{FF2B5EF4-FFF2-40B4-BE49-F238E27FC236}">
                  <a16:creationId xmlns:a16="http://schemas.microsoft.com/office/drawing/2014/main" id="{3491CFAA-6DB0-43BB-A99B-6F86E1DAF9BC}"/>
                </a:ext>
              </a:extLst>
            </p:cNvPr>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grpSp>
      <p:grpSp>
        <p:nvGrpSpPr>
          <p:cNvPr id="1388" name="Group 1431">
            <a:extLst>
              <a:ext uri="{FF2B5EF4-FFF2-40B4-BE49-F238E27FC236}">
                <a16:creationId xmlns:a16="http://schemas.microsoft.com/office/drawing/2014/main" id="{B71C93D1-7C95-4D62-83C6-F9A13A33912C}"/>
              </a:ext>
            </a:extLst>
          </p:cNvPr>
          <p:cNvGrpSpPr>
            <a:grpSpLocks/>
          </p:cNvGrpSpPr>
          <p:nvPr/>
        </p:nvGrpSpPr>
        <p:grpSpPr bwMode="auto">
          <a:xfrm>
            <a:off x="7790111" y="3629026"/>
            <a:ext cx="390525" cy="169863"/>
            <a:chOff x="4650" y="1129"/>
            <a:chExt cx="246" cy="95"/>
          </a:xfrm>
        </p:grpSpPr>
        <p:sp>
          <p:nvSpPr>
            <p:cNvPr id="1389" name="Oval 407">
              <a:extLst>
                <a:ext uri="{FF2B5EF4-FFF2-40B4-BE49-F238E27FC236}">
                  <a16:creationId xmlns:a16="http://schemas.microsoft.com/office/drawing/2014/main" id="{6DFB2B8C-BDB3-49CC-ABEB-E1B7E8F973F4}"/>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sp>
          <p:nvSpPr>
            <p:cNvPr id="1390" name="Rectangle 410">
              <a:extLst>
                <a:ext uri="{FF2B5EF4-FFF2-40B4-BE49-F238E27FC236}">
                  <a16:creationId xmlns:a16="http://schemas.microsoft.com/office/drawing/2014/main" id="{F3E28DCB-F67E-415C-B253-EB8159D1A191}"/>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latin typeface="Times New Roman" panose="02020603050405020304" pitchFamily="18" charset="0"/>
                <a:cs typeface="Arial" panose="020B0604020202020204" pitchFamily="34" charset="0"/>
              </a:endParaRPr>
            </a:p>
          </p:txBody>
        </p:sp>
        <p:sp>
          <p:nvSpPr>
            <p:cNvPr id="1391" name="Oval 411">
              <a:extLst>
                <a:ext uri="{FF2B5EF4-FFF2-40B4-BE49-F238E27FC236}">
                  <a16:creationId xmlns:a16="http://schemas.microsoft.com/office/drawing/2014/main" id="{44C78BE6-96F5-4704-BD59-A9F102158440}"/>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grpSp>
          <p:nvGrpSpPr>
            <p:cNvPr id="1392" name="Group 1435">
              <a:extLst>
                <a:ext uri="{FF2B5EF4-FFF2-40B4-BE49-F238E27FC236}">
                  <a16:creationId xmlns:a16="http://schemas.microsoft.com/office/drawing/2014/main" id="{0E059FA5-59C1-4247-A304-36CB5C4FDD1B}"/>
                </a:ext>
              </a:extLst>
            </p:cNvPr>
            <p:cNvGrpSpPr>
              <a:grpSpLocks/>
            </p:cNvGrpSpPr>
            <p:nvPr/>
          </p:nvGrpSpPr>
          <p:grpSpPr bwMode="auto">
            <a:xfrm>
              <a:off x="4699" y="1145"/>
              <a:ext cx="138" cy="29"/>
              <a:chOff x="2468" y="1332"/>
              <a:chExt cx="310" cy="60"/>
            </a:xfrm>
          </p:grpSpPr>
          <p:sp>
            <p:nvSpPr>
              <p:cNvPr id="1395" name="Freeform 1436">
                <a:extLst>
                  <a:ext uri="{FF2B5EF4-FFF2-40B4-BE49-F238E27FC236}">
                    <a16:creationId xmlns:a16="http://schemas.microsoft.com/office/drawing/2014/main" id="{C9BB51E5-BDC1-4473-A68F-2CF2DE402747}"/>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sp>
            <p:nvSpPr>
              <p:cNvPr id="1396" name="Freeform 1437">
                <a:extLst>
                  <a:ext uri="{FF2B5EF4-FFF2-40B4-BE49-F238E27FC236}">
                    <a16:creationId xmlns:a16="http://schemas.microsoft.com/office/drawing/2014/main" id="{80DE0672-47D7-40C9-9B10-3101B161B019}"/>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grpSp>
        <p:sp>
          <p:nvSpPr>
            <p:cNvPr id="1393" name="Line 1438">
              <a:extLst>
                <a:ext uri="{FF2B5EF4-FFF2-40B4-BE49-F238E27FC236}">
                  <a16:creationId xmlns:a16="http://schemas.microsoft.com/office/drawing/2014/main" id="{D8CDDD77-00A1-40A6-9540-9AFAF48086D9}"/>
                </a:ext>
              </a:extLst>
            </p:cNvPr>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394" name="Line 1439">
              <a:extLst>
                <a:ext uri="{FF2B5EF4-FFF2-40B4-BE49-F238E27FC236}">
                  <a16:creationId xmlns:a16="http://schemas.microsoft.com/office/drawing/2014/main" id="{E87E412C-C003-4291-A8A1-645BCB9B0933}"/>
                </a:ext>
              </a:extLst>
            </p:cNvPr>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grpSp>
      <p:grpSp>
        <p:nvGrpSpPr>
          <p:cNvPr id="1397" name="Group 1440">
            <a:extLst>
              <a:ext uri="{FF2B5EF4-FFF2-40B4-BE49-F238E27FC236}">
                <a16:creationId xmlns:a16="http://schemas.microsoft.com/office/drawing/2014/main" id="{119AC2C1-DA5C-468C-9849-5D2FA1D90022}"/>
              </a:ext>
            </a:extLst>
          </p:cNvPr>
          <p:cNvGrpSpPr>
            <a:grpSpLocks/>
          </p:cNvGrpSpPr>
          <p:nvPr/>
        </p:nvGrpSpPr>
        <p:grpSpPr bwMode="auto">
          <a:xfrm>
            <a:off x="8090149" y="2476501"/>
            <a:ext cx="390525" cy="169863"/>
            <a:chOff x="4650" y="1129"/>
            <a:chExt cx="246" cy="95"/>
          </a:xfrm>
        </p:grpSpPr>
        <p:sp>
          <p:nvSpPr>
            <p:cNvPr id="1398" name="Oval 407">
              <a:extLst>
                <a:ext uri="{FF2B5EF4-FFF2-40B4-BE49-F238E27FC236}">
                  <a16:creationId xmlns:a16="http://schemas.microsoft.com/office/drawing/2014/main" id="{F6515251-94E1-4FDD-A222-F6B3585A8401}"/>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sp>
          <p:nvSpPr>
            <p:cNvPr id="1399" name="Rectangle 410">
              <a:extLst>
                <a:ext uri="{FF2B5EF4-FFF2-40B4-BE49-F238E27FC236}">
                  <a16:creationId xmlns:a16="http://schemas.microsoft.com/office/drawing/2014/main" id="{BA959218-264C-43FA-A097-36BE3FBB52E9}"/>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latin typeface="Times New Roman" panose="02020603050405020304" pitchFamily="18" charset="0"/>
                <a:cs typeface="Arial" panose="020B0604020202020204" pitchFamily="34" charset="0"/>
              </a:endParaRPr>
            </a:p>
          </p:txBody>
        </p:sp>
        <p:sp>
          <p:nvSpPr>
            <p:cNvPr id="1400" name="Oval 411">
              <a:extLst>
                <a:ext uri="{FF2B5EF4-FFF2-40B4-BE49-F238E27FC236}">
                  <a16:creationId xmlns:a16="http://schemas.microsoft.com/office/drawing/2014/main" id="{1BE47AFA-5C6C-4236-ACC6-6C0C8D2BB47E}"/>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grpSp>
          <p:nvGrpSpPr>
            <p:cNvPr id="1401" name="Group 1444">
              <a:extLst>
                <a:ext uri="{FF2B5EF4-FFF2-40B4-BE49-F238E27FC236}">
                  <a16:creationId xmlns:a16="http://schemas.microsoft.com/office/drawing/2014/main" id="{2C50F6D1-45B1-4D89-9D41-1CF2A58279CD}"/>
                </a:ext>
              </a:extLst>
            </p:cNvPr>
            <p:cNvGrpSpPr>
              <a:grpSpLocks/>
            </p:cNvGrpSpPr>
            <p:nvPr/>
          </p:nvGrpSpPr>
          <p:grpSpPr bwMode="auto">
            <a:xfrm>
              <a:off x="4699" y="1145"/>
              <a:ext cx="138" cy="29"/>
              <a:chOff x="2468" y="1332"/>
              <a:chExt cx="310" cy="60"/>
            </a:xfrm>
          </p:grpSpPr>
          <p:sp>
            <p:nvSpPr>
              <p:cNvPr id="1404" name="Freeform 1445">
                <a:extLst>
                  <a:ext uri="{FF2B5EF4-FFF2-40B4-BE49-F238E27FC236}">
                    <a16:creationId xmlns:a16="http://schemas.microsoft.com/office/drawing/2014/main" id="{AB48CE3A-E75A-4E42-8925-E30BB763FFE6}"/>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sp>
            <p:nvSpPr>
              <p:cNvPr id="1405" name="Freeform 1446">
                <a:extLst>
                  <a:ext uri="{FF2B5EF4-FFF2-40B4-BE49-F238E27FC236}">
                    <a16:creationId xmlns:a16="http://schemas.microsoft.com/office/drawing/2014/main" id="{A853A43C-24A6-4EA0-9DD3-5DB767A7CA4D}"/>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grpSp>
        <p:sp>
          <p:nvSpPr>
            <p:cNvPr id="1402" name="Line 1447">
              <a:extLst>
                <a:ext uri="{FF2B5EF4-FFF2-40B4-BE49-F238E27FC236}">
                  <a16:creationId xmlns:a16="http://schemas.microsoft.com/office/drawing/2014/main" id="{7904004C-E2D6-447E-9120-6CF6C488A132}"/>
                </a:ext>
              </a:extLst>
            </p:cNvPr>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403" name="Line 1448">
              <a:extLst>
                <a:ext uri="{FF2B5EF4-FFF2-40B4-BE49-F238E27FC236}">
                  <a16:creationId xmlns:a16="http://schemas.microsoft.com/office/drawing/2014/main" id="{59C8975C-39FD-4D94-9D13-9A39FC7069CE}"/>
                </a:ext>
              </a:extLst>
            </p:cNvPr>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grpSp>
      <p:grpSp>
        <p:nvGrpSpPr>
          <p:cNvPr id="1406" name="Group 1449">
            <a:extLst>
              <a:ext uri="{FF2B5EF4-FFF2-40B4-BE49-F238E27FC236}">
                <a16:creationId xmlns:a16="http://schemas.microsoft.com/office/drawing/2014/main" id="{ECBD3FCA-C5AF-4AF0-92FE-CDC989C1071F}"/>
              </a:ext>
            </a:extLst>
          </p:cNvPr>
          <p:cNvGrpSpPr>
            <a:grpSpLocks/>
          </p:cNvGrpSpPr>
          <p:nvPr/>
        </p:nvGrpSpPr>
        <p:grpSpPr bwMode="auto">
          <a:xfrm>
            <a:off x="7348786" y="3489326"/>
            <a:ext cx="506413" cy="352425"/>
            <a:chOff x="2967" y="478"/>
            <a:chExt cx="788" cy="625"/>
          </a:xfrm>
        </p:grpSpPr>
        <p:pic>
          <p:nvPicPr>
            <p:cNvPr id="1407" name="Picture 1450" descr="access_point_stylized_small">
              <a:extLst>
                <a:ext uri="{FF2B5EF4-FFF2-40B4-BE49-F238E27FC236}">
                  <a16:creationId xmlns:a16="http://schemas.microsoft.com/office/drawing/2014/main" id="{FB662645-E954-44C4-9230-57B19EFDDE4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8" name="Picture 1451" descr="antenna_radiation_stylized">
              <a:extLst>
                <a:ext uri="{FF2B5EF4-FFF2-40B4-BE49-F238E27FC236}">
                  <a16:creationId xmlns:a16="http://schemas.microsoft.com/office/drawing/2014/main" id="{4CB6FFCC-FCFF-42DF-A674-DDF09845E676}"/>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09" name="Group 1452">
            <a:extLst>
              <a:ext uri="{FF2B5EF4-FFF2-40B4-BE49-F238E27FC236}">
                <a16:creationId xmlns:a16="http://schemas.microsoft.com/office/drawing/2014/main" id="{02F68032-AC50-464F-8D22-75B44EDA40E4}"/>
              </a:ext>
            </a:extLst>
          </p:cNvPr>
          <p:cNvGrpSpPr>
            <a:grpSpLocks/>
          </p:cNvGrpSpPr>
          <p:nvPr/>
        </p:nvGrpSpPr>
        <p:grpSpPr bwMode="auto">
          <a:xfrm>
            <a:off x="8869611" y="4992689"/>
            <a:ext cx="563563" cy="420687"/>
            <a:chOff x="2967" y="478"/>
            <a:chExt cx="788" cy="625"/>
          </a:xfrm>
        </p:grpSpPr>
        <p:pic>
          <p:nvPicPr>
            <p:cNvPr id="1410" name="Picture 1453" descr="access_point_stylized_small">
              <a:extLst>
                <a:ext uri="{FF2B5EF4-FFF2-40B4-BE49-F238E27FC236}">
                  <a16:creationId xmlns:a16="http://schemas.microsoft.com/office/drawing/2014/main" id="{25913397-9ECE-44E0-A198-A5CBBD4554C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1" name="Picture 1454" descr="antenna_radiation_stylized">
              <a:extLst>
                <a:ext uri="{FF2B5EF4-FFF2-40B4-BE49-F238E27FC236}">
                  <a16:creationId xmlns:a16="http://schemas.microsoft.com/office/drawing/2014/main" id="{3C96DECB-B1CD-40FB-A852-236B714DAA0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12" name="Group 1455">
            <a:extLst>
              <a:ext uri="{FF2B5EF4-FFF2-40B4-BE49-F238E27FC236}">
                <a16:creationId xmlns:a16="http://schemas.microsoft.com/office/drawing/2014/main" id="{5EA0F90A-2B0E-4402-98B9-C385BFF89F91}"/>
              </a:ext>
            </a:extLst>
          </p:cNvPr>
          <p:cNvGrpSpPr>
            <a:grpSpLocks/>
          </p:cNvGrpSpPr>
          <p:nvPr/>
        </p:nvGrpSpPr>
        <p:grpSpPr bwMode="auto">
          <a:xfrm>
            <a:off x="7798048" y="1833564"/>
            <a:ext cx="457200" cy="631825"/>
            <a:chOff x="742" y="2409"/>
            <a:chExt cx="576" cy="881"/>
          </a:xfrm>
        </p:grpSpPr>
        <p:grpSp>
          <p:nvGrpSpPr>
            <p:cNvPr id="1413" name="Group 1456">
              <a:extLst>
                <a:ext uri="{FF2B5EF4-FFF2-40B4-BE49-F238E27FC236}">
                  <a16:creationId xmlns:a16="http://schemas.microsoft.com/office/drawing/2014/main" id="{5CAF2A8A-D266-4D09-A7F8-4AE172E9854E}"/>
                </a:ext>
              </a:extLst>
            </p:cNvPr>
            <p:cNvGrpSpPr>
              <a:grpSpLocks/>
            </p:cNvGrpSpPr>
            <p:nvPr/>
          </p:nvGrpSpPr>
          <p:grpSpPr bwMode="auto">
            <a:xfrm>
              <a:off x="832" y="2643"/>
              <a:ext cx="376" cy="647"/>
              <a:chOff x="3130" y="3288"/>
              <a:chExt cx="410" cy="742"/>
            </a:xfrm>
          </p:grpSpPr>
          <p:sp>
            <p:nvSpPr>
              <p:cNvPr id="1416" name="Line 270">
                <a:extLst>
                  <a:ext uri="{FF2B5EF4-FFF2-40B4-BE49-F238E27FC236}">
                    <a16:creationId xmlns:a16="http://schemas.microsoft.com/office/drawing/2014/main" id="{68781CBB-97A9-4570-A31B-F248DAD0659E}"/>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417" name="Line 271">
                <a:extLst>
                  <a:ext uri="{FF2B5EF4-FFF2-40B4-BE49-F238E27FC236}">
                    <a16:creationId xmlns:a16="http://schemas.microsoft.com/office/drawing/2014/main" id="{AB31C0BF-1B87-4C34-9A44-2F431C414930}"/>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418" name="Line 272">
                <a:extLst>
                  <a:ext uri="{FF2B5EF4-FFF2-40B4-BE49-F238E27FC236}">
                    <a16:creationId xmlns:a16="http://schemas.microsoft.com/office/drawing/2014/main" id="{96BCE48F-0789-4B0B-AEFD-50F3795F5E62}"/>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419" name="Line 273">
                <a:extLst>
                  <a:ext uri="{FF2B5EF4-FFF2-40B4-BE49-F238E27FC236}">
                    <a16:creationId xmlns:a16="http://schemas.microsoft.com/office/drawing/2014/main" id="{79D15544-A007-4435-8965-B48DB4196BDC}"/>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420" name="Line 274">
                <a:extLst>
                  <a:ext uri="{FF2B5EF4-FFF2-40B4-BE49-F238E27FC236}">
                    <a16:creationId xmlns:a16="http://schemas.microsoft.com/office/drawing/2014/main" id="{2C15793E-DFA0-4A06-ADCA-F2015EBC48F4}"/>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421" name="Line 275">
                <a:extLst>
                  <a:ext uri="{FF2B5EF4-FFF2-40B4-BE49-F238E27FC236}">
                    <a16:creationId xmlns:a16="http://schemas.microsoft.com/office/drawing/2014/main" id="{EAB5B646-F56A-4A31-B351-8A8B8084E82D}"/>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422" name="Line 276">
                <a:extLst>
                  <a:ext uri="{FF2B5EF4-FFF2-40B4-BE49-F238E27FC236}">
                    <a16:creationId xmlns:a16="http://schemas.microsoft.com/office/drawing/2014/main" id="{8AC7AC7E-95DF-4465-A53A-32C931AA6BAC}"/>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423" name="Line 277">
                <a:extLst>
                  <a:ext uri="{FF2B5EF4-FFF2-40B4-BE49-F238E27FC236}">
                    <a16:creationId xmlns:a16="http://schemas.microsoft.com/office/drawing/2014/main" id="{00660C64-8F69-4190-B237-4ED412A4DFE0}"/>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424" name="Line 278">
                <a:extLst>
                  <a:ext uri="{FF2B5EF4-FFF2-40B4-BE49-F238E27FC236}">
                    <a16:creationId xmlns:a16="http://schemas.microsoft.com/office/drawing/2014/main" id="{99DDCA51-8065-4160-A074-E4D04A75B1A9}"/>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425" name="Line 279">
                <a:extLst>
                  <a:ext uri="{FF2B5EF4-FFF2-40B4-BE49-F238E27FC236}">
                    <a16:creationId xmlns:a16="http://schemas.microsoft.com/office/drawing/2014/main" id="{04298643-1DF7-402E-BF40-BF638728E5D1}"/>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426" name="Line 280">
                <a:extLst>
                  <a:ext uri="{FF2B5EF4-FFF2-40B4-BE49-F238E27FC236}">
                    <a16:creationId xmlns:a16="http://schemas.microsoft.com/office/drawing/2014/main" id="{649EAFDE-3661-4B36-B782-FE9BC577E441}"/>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427" name="Line 281">
                <a:extLst>
                  <a:ext uri="{FF2B5EF4-FFF2-40B4-BE49-F238E27FC236}">
                    <a16:creationId xmlns:a16="http://schemas.microsoft.com/office/drawing/2014/main" id="{A0962CE2-74B3-43F5-BB56-93E66958CFD1}"/>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428" name="Line 282">
                <a:extLst>
                  <a:ext uri="{FF2B5EF4-FFF2-40B4-BE49-F238E27FC236}">
                    <a16:creationId xmlns:a16="http://schemas.microsoft.com/office/drawing/2014/main" id="{443064C8-57FD-4F53-82A0-783FB5793468}"/>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429" name="Line 283">
                <a:extLst>
                  <a:ext uri="{FF2B5EF4-FFF2-40B4-BE49-F238E27FC236}">
                    <a16:creationId xmlns:a16="http://schemas.microsoft.com/office/drawing/2014/main" id="{5EA8AA2C-DF56-483E-A014-0FA264D68436}"/>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430" name="Line 284">
                <a:extLst>
                  <a:ext uri="{FF2B5EF4-FFF2-40B4-BE49-F238E27FC236}">
                    <a16:creationId xmlns:a16="http://schemas.microsoft.com/office/drawing/2014/main" id="{77406FE9-BA90-4221-BBC8-D8F671A0F5E5}"/>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pic>
          <p:nvPicPr>
            <p:cNvPr id="1414" name="Picture 1472" descr="cell_tower_radiation copy">
              <a:extLst>
                <a:ext uri="{FF2B5EF4-FFF2-40B4-BE49-F238E27FC236}">
                  <a16:creationId xmlns:a16="http://schemas.microsoft.com/office/drawing/2014/main" id="{F3C24077-25F5-4E97-BE27-9A4EC0F8593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2" y="2409"/>
              <a:ext cx="576"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5" name="Oval 1473">
              <a:extLst>
                <a:ext uri="{FF2B5EF4-FFF2-40B4-BE49-F238E27FC236}">
                  <a16:creationId xmlns:a16="http://schemas.microsoft.com/office/drawing/2014/main" id="{741072D8-5F32-4E64-8FEA-E4A1F902AA59}"/>
                </a:ext>
              </a:extLst>
            </p:cNvPr>
            <p:cNvSpPr>
              <a:spLocks noChangeArrowheads="1"/>
            </p:cNvSpPr>
            <p:nvPr/>
          </p:nvSpPr>
          <p:spPr bwMode="auto">
            <a:xfrm>
              <a:off x="986" y="2597"/>
              <a:ext cx="66" cy="69"/>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grpSp>
        <p:nvGrpSpPr>
          <p:cNvPr id="1431" name="Group 1474">
            <a:extLst>
              <a:ext uri="{FF2B5EF4-FFF2-40B4-BE49-F238E27FC236}">
                <a16:creationId xmlns:a16="http://schemas.microsoft.com/office/drawing/2014/main" id="{D4C507D9-6145-4A9C-824D-7AA862432756}"/>
              </a:ext>
            </a:extLst>
          </p:cNvPr>
          <p:cNvGrpSpPr>
            <a:grpSpLocks/>
          </p:cNvGrpSpPr>
          <p:nvPr/>
        </p:nvGrpSpPr>
        <p:grpSpPr bwMode="auto">
          <a:xfrm>
            <a:off x="9977686" y="4991101"/>
            <a:ext cx="227013" cy="481013"/>
            <a:chOff x="4140" y="429"/>
            <a:chExt cx="1425" cy="2396"/>
          </a:xfrm>
        </p:grpSpPr>
        <p:sp>
          <p:nvSpPr>
            <p:cNvPr id="1432" name="Freeform 1475">
              <a:extLst>
                <a:ext uri="{FF2B5EF4-FFF2-40B4-BE49-F238E27FC236}">
                  <a16:creationId xmlns:a16="http://schemas.microsoft.com/office/drawing/2014/main" id="{6D3A8907-4DEB-4CF5-B3CF-27EDB6D04EE6}"/>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433" name="Rectangle 1476">
              <a:extLst>
                <a:ext uri="{FF2B5EF4-FFF2-40B4-BE49-F238E27FC236}">
                  <a16:creationId xmlns:a16="http://schemas.microsoft.com/office/drawing/2014/main" id="{FC719949-8297-4A81-9055-1B8CF1020CCE}"/>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434" name="Freeform 1477">
              <a:extLst>
                <a:ext uri="{FF2B5EF4-FFF2-40B4-BE49-F238E27FC236}">
                  <a16:creationId xmlns:a16="http://schemas.microsoft.com/office/drawing/2014/main" id="{2F34B590-E870-47A0-9138-B84B54E4472E}"/>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435" name="Freeform 1478">
              <a:extLst>
                <a:ext uri="{FF2B5EF4-FFF2-40B4-BE49-F238E27FC236}">
                  <a16:creationId xmlns:a16="http://schemas.microsoft.com/office/drawing/2014/main" id="{E1C832B5-F8A3-4CF6-BC9A-0696F6BFEC33}"/>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436" name="Rectangle 1479">
              <a:extLst>
                <a:ext uri="{FF2B5EF4-FFF2-40B4-BE49-F238E27FC236}">
                  <a16:creationId xmlns:a16="http://schemas.microsoft.com/office/drawing/2014/main" id="{47881B58-B0B2-4939-BCDE-D986DE86327F}"/>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1437" name="Group 1480">
              <a:extLst>
                <a:ext uri="{FF2B5EF4-FFF2-40B4-BE49-F238E27FC236}">
                  <a16:creationId xmlns:a16="http://schemas.microsoft.com/office/drawing/2014/main" id="{4F8446CE-1268-4718-A4D7-5A5BB3CF3319}"/>
                </a:ext>
              </a:extLst>
            </p:cNvPr>
            <p:cNvGrpSpPr>
              <a:grpSpLocks/>
            </p:cNvGrpSpPr>
            <p:nvPr/>
          </p:nvGrpSpPr>
          <p:grpSpPr bwMode="auto">
            <a:xfrm>
              <a:off x="4749" y="668"/>
              <a:ext cx="581" cy="145"/>
              <a:chOff x="614" y="2568"/>
              <a:chExt cx="725" cy="139"/>
            </a:xfrm>
          </p:grpSpPr>
          <p:sp>
            <p:nvSpPr>
              <p:cNvPr id="1462" name="AutoShape 1481">
                <a:extLst>
                  <a:ext uri="{FF2B5EF4-FFF2-40B4-BE49-F238E27FC236}">
                    <a16:creationId xmlns:a16="http://schemas.microsoft.com/office/drawing/2014/main" id="{9A786485-25D1-440D-9D69-90E6B20DAD05}"/>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463" name="AutoShape 1482">
                <a:extLst>
                  <a:ext uri="{FF2B5EF4-FFF2-40B4-BE49-F238E27FC236}">
                    <a16:creationId xmlns:a16="http://schemas.microsoft.com/office/drawing/2014/main" id="{20430195-95F5-436B-8BAD-5B2476A71FBA}"/>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sp>
          <p:nvSpPr>
            <p:cNvPr id="1438" name="Rectangle 1483">
              <a:extLst>
                <a:ext uri="{FF2B5EF4-FFF2-40B4-BE49-F238E27FC236}">
                  <a16:creationId xmlns:a16="http://schemas.microsoft.com/office/drawing/2014/main" id="{5434FCD8-5543-4326-875E-5D64BC6C840E}"/>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1439" name="Group 1484">
              <a:extLst>
                <a:ext uri="{FF2B5EF4-FFF2-40B4-BE49-F238E27FC236}">
                  <a16:creationId xmlns:a16="http://schemas.microsoft.com/office/drawing/2014/main" id="{1317724E-12EF-4A34-BED9-FC81E40A767F}"/>
                </a:ext>
              </a:extLst>
            </p:cNvPr>
            <p:cNvGrpSpPr>
              <a:grpSpLocks/>
            </p:cNvGrpSpPr>
            <p:nvPr/>
          </p:nvGrpSpPr>
          <p:grpSpPr bwMode="auto">
            <a:xfrm>
              <a:off x="4747" y="994"/>
              <a:ext cx="581" cy="134"/>
              <a:chOff x="614" y="2568"/>
              <a:chExt cx="725" cy="139"/>
            </a:xfrm>
          </p:grpSpPr>
          <p:sp>
            <p:nvSpPr>
              <p:cNvPr id="1460" name="AutoShape 1485">
                <a:extLst>
                  <a:ext uri="{FF2B5EF4-FFF2-40B4-BE49-F238E27FC236}">
                    <a16:creationId xmlns:a16="http://schemas.microsoft.com/office/drawing/2014/main" id="{C3B7A4D4-37BD-4CD9-8DA5-06E2E0C403B0}"/>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461" name="AutoShape 1486">
                <a:extLst>
                  <a:ext uri="{FF2B5EF4-FFF2-40B4-BE49-F238E27FC236}">
                    <a16:creationId xmlns:a16="http://schemas.microsoft.com/office/drawing/2014/main" id="{C56EFCD3-D4DE-4B7E-9071-03EF18FFB626}"/>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sp>
          <p:nvSpPr>
            <p:cNvPr id="1440" name="Rectangle 1487">
              <a:extLst>
                <a:ext uri="{FF2B5EF4-FFF2-40B4-BE49-F238E27FC236}">
                  <a16:creationId xmlns:a16="http://schemas.microsoft.com/office/drawing/2014/main" id="{557595C3-0DAA-403A-82F8-D82A58837FBD}"/>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441" name="Rectangle 1488">
              <a:extLst>
                <a:ext uri="{FF2B5EF4-FFF2-40B4-BE49-F238E27FC236}">
                  <a16:creationId xmlns:a16="http://schemas.microsoft.com/office/drawing/2014/main" id="{FC3B10CC-0A92-4573-87E8-49B54275598E}"/>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1442" name="Group 1489">
              <a:extLst>
                <a:ext uri="{FF2B5EF4-FFF2-40B4-BE49-F238E27FC236}">
                  <a16:creationId xmlns:a16="http://schemas.microsoft.com/office/drawing/2014/main" id="{E71CBE21-EFCF-4D2D-BAB5-A9E38B9203AC}"/>
                </a:ext>
              </a:extLst>
            </p:cNvPr>
            <p:cNvGrpSpPr>
              <a:grpSpLocks/>
            </p:cNvGrpSpPr>
            <p:nvPr/>
          </p:nvGrpSpPr>
          <p:grpSpPr bwMode="auto">
            <a:xfrm>
              <a:off x="4735" y="1627"/>
              <a:ext cx="582" cy="151"/>
              <a:chOff x="614" y="2568"/>
              <a:chExt cx="725" cy="139"/>
            </a:xfrm>
          </p:grpSpPr>
          <p:sp>
            <p:nvSpPr>
              <p:cNvPr id="1458" name="AutoShape 1490">
                <a:extLst>
                  <a:ext uri="{FF2B5EF4-FFF2-40B4-BE49-F238E27FC236}">
                    <a16:creationId xmlns:a16="http://schemas.microsoft.com/office/drawing/2014/main" id="{C3CDBFB9-793C-414A-B616-8AF759E2FE66}"/>
                  </a:ext>
                </a:extLst>
              </p:cNvPr>
              <p:cNvSpPr>
                <a:spLocks noChangeArrowheads="1"/>
              </p:cNvSpPr>
              <p:nvPr/>
            </p:nvSpPr>
            <p:spPr bwMode="auto">
              <a:xfrm>
                <a:off x="618" y="2579"/>
                <a:ext cx="720" cy="13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459" name="AutoShape 1491">
                <a:extLst>
                  <a:ext uri="{FF2B5EF4-FFF2-40B4-BE49-F238E27FC236}">
                    <a16:creationId xmlns:a16="http://schemas.microsoft.com/office/drawing/2014/main" id="{DB6BC471-A0F0-4E1D-B284-53622C8BCAC7}"/>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sp>
          <p:nvSpPr>
            <p:cNvPr id="1443" name="Freeform 1492">
              <a:extLst>
                <a:ext uri="{FF2B5EF4-FFF2-40B4-BE49-F238E27FC236}">
                  <a16:creationId xmlns:a16="http://schemas.microsoft.com/office/drawing/2014/main" id="{7E4C8624-1544-4FD6-8547-BC3551D2231F}"/>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grpSp>
          <p:nvGrpSpPr>
            <p:cNvPr id="1444" name="Group 1493">
              <a:extLst>
                <a:ext uri="{FF2B5EF4-FFF2-40B4-BE49-F238E27FC236}">
                  <a16:creationId xmlns:a16="http://schemas.microsoft.com/office/drawing/2014/main" id="{ED117982-ADD1-4353-BC3F-0412C2425E24}"/>
                </a:ext>
              </a:extLst>
            </p:cNvPr>
            <p:cNvGrpSpPr>
              <a:grpSpLocks/>
            </p:cNvGrpSpPr>
            <p:nvPr/>
          </p:nvGrpSpPr>
          <p:grpSpPr bwMode="auto">
            <a:xfrm>
              <a:off x="4739" y="1327"/>
              <a:ext cx="582" cy="139"/>
              <a:chOff x="614" y="2568"/>
              <a:chExt cx="725" cy="139"/>
            </a:xfrm>
          </p:grpSpPr>
          <p:sp>
            <p:nvSpPr>
              <p:cNvPr id="1456" name="AutoShape 1494">
                <a:extLst>
                  <a:ext uri="{FF2B5EF4-FFF2-40B4-BE49-F238E27FC236}">
                    <a16:creationId xmlns:a16="http://schemas.microsoft.com/office/drawing/2014/main" id="{52042A65-17D9-45F8-9783-C7D4F76332F5}"/>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457" name="AutoShape 1495">
                <a:extLst>
                  <a:ext uri="{FF2B5EF4-FFF2-40B4-BE49-F238E27FC236}">
                    <a16:creationId xmlns:a16="http://schemas.microsoft.com/office/drawing/2014/main" id="{220872C9-C15C-4F7D-B6C1-3C8CD7A9AABD}"/>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sp>
          <p:nvSpPr>
            <p:cNvPr id="1445" name="Rectangle 1496">
              <a:extLst>
                <a:ext uri="{FF2B5EF4-FFF2-40B4-BE49-F238E27FC236}">
                  <a16:creationId xmlns:a16="http://schemas.microsoft.com/office/drawing/2014/main" id="{C6CF16F4-7B40-4A27-A533-B8E7ED7EA9E0}"/>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446" name="Freeform 1497">
              <a:extLst>
                <a:ext uri="{FF2B5EF4-FFF2-40B4-BE49-F238E27FC236}">
                  <a16:creationId xmlns:a16="http://schemas.microsoft.com/office/drawing/2014/main" id="{9310EB0D-6F73-47B9-89CA-1E522F7D05A9}"/>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447" name="Freeform 1498">
              <a:extLst>
                <a:ext uri="{FF2B5EF4-FFF2-40B4-BE49-F238E27FC236}">
                  <a16:creationId xmlns:a16="http://schemas.microsoft.com/office/drawing/2014/main" id="{FA8FF10F-03BC-4021-AEE3-FB1AA687D950}"/>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448" name="Oval 1499">
              <a:extLst>
                <a:ext uri="{FF2B5EF4-FFF2-40B4-BE49-F238E27FC236}">
                  <a16:creationId xmlns:a16="http://schemas.microsoft.com/office/drawing/2014/main" id="{07E58229-8371-4102-8769-A3A8764F9B29}"/>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449" name="Freeform 1500">
              <a:extLst>
                <a:ext uri="{FF2B5EF4-FFF2-40B4-BE49-F238E27FC236}">
                  <a16:creationId xmlns:a16="http://schemas.microsoft.com/office/drawing/2014/main" id="{4524F09D-1AD8-4EAE-ADEE-1F6722C61914}"/>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450" name="AutoShape 1501">
              <a:extLst>
                <a:ext uri="{FF2B5EF4-FFF2-40B4-BE49-F238E27FC236}">
                  <a16:creationId xmlns:a16="http://schemas.microsoft.com/office/drawing/2014/main" id="{71DE5251-5605-438A-984E-C09BD1F9E4DA}"/>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451" name="AutoShape 1502">
              <a:extLst>
                <a:ext uri="{FF2B5EF4-FFF2-40B4-BE49-F238E27FC236}">
                  <a16:creationId xmlns:a16="http://schemas.microsoft.com/office/drawing/2014/main" id="{2976E2F1-990B-490E-9B10-8BC5DE88FDE8}"/>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452" name="Oval 1503">
              <a:extLst>
                <a:ext uri="{FF2B5EF4-FFF2-40B4-BE49-F238E27FC236}">
                  <a16:creationId xmlns:a16="http://schemas.microsoft.com/office/drawing/2014/main" id="{A7E9D490-C1D1-4481-889B-41884BB3220F}"/>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453" name="Oval 1504">
              <a:extLst>
                <a:ext uri="{FF2B5EF4-FFF2-40B4-BE49-F238E27FC236}">
                  <a16:creationId xmlns:a16="http://schemas.microsoft.com/office/drawing/2014/main" id="{FF69BD29-31A8-485B-897D-BD0B3B951959}"/>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rgbClr val="0000FF"/>
                </a:solidFill>
                <a:cs typeface="Arial" panose="020B0604020202020204" pitchFamily="34" charset="0"/>
              </a:endParaRPr>
            </a:p>
          </p:txBody>
        </p:sp>
        <p:sp>
          <p:nvSpPr>
            <p:cNvPr id="1454" name="Oval 1505">
              <a:extLst>
                <a:ext uri="{FF2B5EF4-FFF2-40B4-BE49-F238E27FC236}">
                  <a16:creationId xmlns:a16="http://schemas.microsoft.com/office/drawing/2014/main" id="{6FE046D8-F10F-474F-93FA-B1563B8FFA21}"/>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455" name="Rectangle 1506">
              <a:extLst>
                <a:ext uri="{FF2B5EF4-FFF2-40B4-BE49-F238E27FC236}">
                  <a16:creationId xmlns:a16="http://schemas.microsoft.com/office/drawing/2014/main" id="{ED1B5931-4B9E-42D2-BF0B-C7BE69B25F39}"/>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grpSp>
        <p:nvGrpSpPr>
          <p:cNvPr id="1464" name="Group 1507">
            <a:extLst>
              <a:ext uri="{FF2B5EF4-FFF2-40B4-BE49-F238E27FC236}">
                <a16:creationId xmlns:a16="http://schemas.microsoft.com/office/drawing/2014/main" id="{DE4B72D6-1C65-4DC9-9DFA-8BE584ED88DC}"/>
              </a:ext>
            </a:extLst>
          </p:cNvPr>
          <p:cNvGrpSpPr>
            <a:grpSpLocks/>
          </p:cNvGrpSpPr>
          <p:nvPr/>
        </p:nvGrpSpPr>
        <p:grpSpPr bwMode="auto">
          <a:xfrm>
            <a:off x="9661773" y="5292726"/>
            <a:ext cx="227012" cy="481013"/>
            <a:chOff x="4140" y="429"/>
            <a:chExt cx="1425" cy="2396"/>
          </a:xfrm>
        </p:grpSpPr>
        <p:sp>
          <p:nvSpPr>
            <p:cNvPr id="1465" name="Freeform 1508">
              <a:extLst>
                <a:ext uri="{FF2B5EF4-FFF2-40B4-BE49-F238E27FC236}">
                  <a16:creationId xmlns:a16="http://schemas.microsoft.com/office/drawing/2014/main" id="{2A17867E-A6A9-4284-8C03-44A5DEE98847}"/>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466" name="Rectangle 1509">
              <a:extLst>
                <a:ext uri="{FF2B5EF4-FFF2-40B4-BE49-F238E27FC236}">
                  <a16:creationId xmlns:a16="http://schemas.microsoft.com/office/drawing/2014/main" id="{18E194B7-3179-4A88-9337-8063547687D2}"/>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467" name="Freeform 1510">
              <a:extLst>
                <a:ext uri="{FF2B5EF4-FFF2-40B4-BE49-F238E27FC236}">
                  <a16:creationId xmlns:a16="http://schemas.microsoft.com/office/drawing/2014/main" id="{69A48BBD-70DF-4E88-8FF7-224C799F2C67}"/>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468" name="Freeform 1511">
              <a:extLst>
                <a:ext uri="{FF2B5EF4-FFF2-40B4-BE49-F238E27FC236}">
                  <a16:creationId xmlns:a16="http://schemas.microsoft.com/office/drawing/2014/main" id="{CD564B99-0ACB-48AE-851E-89F9B254AA80}"/>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469" name="Rectangle 1512">
              <a:extLst>
                <a:ext uri="{FF2B5EF4-FFF2-40B4-BE49-F238E27FC236}">
                  <a16:creationId xmlns:a16="http://schemas.microsoft.com/office/drawing/2014/main" id="{7395B2AB-9EF4-47CB-98B2-24A9CDCEC27B}"/>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1470" name="Group 1513">
              <a:extLst>
                <a:ext uri="{FF2B5EF4-FFF2-40B4-BE49-F238E27FC236}">
                  <a16:creationId xmlns:a16="http://schemas.microsoft.com/office/drawing/2014/main" id="{375143D9-51CE-42F5-A441-0ADBBFE92660}"/>
                </a:ext>
              </a:extLst>
            </p:cNvPr>
            <p:cNvGrpSpPr>
              <a:grpSpLocks/>
            </p:cNvGrpSpPr>
            <p:nvPr/>
          </p:nvGrpSpPr>
          <p:grpSpPr bwMode="auto">
            <a:xfrm>
              <a:off x="4749" y="668"/>
              <a:ext cx="581" cy="145"/>
              <a:chOff x="614" y="2568"/>
              <a:chExt cx="725" cy="139"/>
            </a:xfrm>
          </p:grpSpPr>
          <p:sp>
            <p:nvSpPr>
              <p:cNvPr id="1495" name="AutoShape 1514">
                <a:extLst>
                  <a:ext uri="{FF2B5EF4-FFF2-40B4-BE49-F238E27FC236}">
                    <a16:creationId xmlns:a16="http://schemas.microsoft.com/office/drawing/2014/main" id="{688BD9C3-F328-41C2-835D-F23C17951732}"/>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496" name="AutoShape 1515">
                <a:extLst>
                  <a:ext uri="{FF2B5EF4-FFF2-40B4-BE49-F238E27FC236}">
                    <a16:creationId xmlns:a16="http://schemas.microsoft.com/office/drawing/2014/main" id="{C5A14F86-43B5-49A5-8BF2-62007A5A337C}"/>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sp>
          <p:nvSpPr>
            <p:cNvPr id="1471" name="Rectangle 1516">
              <a:extLst>
                <a:ext uri="{FF2B5EF4-FFF2-40B4-BE49-F238E27FC236}">
                  <a16:creationId xmlns:a16="http://schemas.microsoft.com/office/drawing/2014/main" id="{6DDE9A70-F79D-42FF-A3CD-B4EB0C761FBA}"/>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1472" name="Group 1517">
              <a:extLst>
                <a:ext uri="{FF2B5EF4-FFF2-40B4-BE49-F238E27FC236}">
                  <a16:creationId xmlns:a16="http://schemas.microsoft.com/office/drawing/2014/main" id="{4D2FA9D1-4771-40B0-9E4E-BF19ED51341B}"/>
                </a:ext>
              </a:extLst>
            </p:cNvPr>
            <p:cNvGrpSpPr>
              <a:grpSpLocks/>
            </p:cNvGrpSpPr>
            <p:nvPr/>
          </p:nvGrpSpPr>
          <p:grpSpPr bwMode="auto">
            <a:xfrm>
              <a:off x="4747" y="994"/>
              <a:ext cx="581" cy="134"/>
              <a:chOff x="614" y="2568"/>
              <a:chExt cx="725" cy="139"/>
            </a:xfrm>
          </p:grpSpPr>
          <p:sp>
            <p:nvSpPr>
              <p:cNvPr id="1493" name="AutoShape 1518">
                <a:extLst>
                  <a:ext uri="{FF2B5EF4-FFF2-40B4-BE49-F238E27FC236}">
                    <a16:creationId xmlns:a16="http://schemas.microsoft.com/office/drawing/2014/main" id="{271A759F-B2ED-41EA-87C7-4C0AC23BD3A6}"/>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494" name="AutoShape 1519">
                <a:extLst>
                  <a:ext uri="{FF2B5EF4-FFF2-40B4-BE49-F238E27FC236}">
                    <a16:creationId xmlns:a16="http://schemas.microsoft.com/office/drawing/2014/main" id="{9FC42040-9354-4A75-B039-C311896A9F20}"/>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sp>
          <p:nvSpPr>
            <p:cNvPr id="1473" name="Rectangle 1520">
              <a:extLst>
                <a:ext uri="{FF2B5EF4-FFF2-40B4-BE49-F238E27FC236}">
                  <a16:creationId xmlns:a16="http://schemas.microsoft.com/office/drawing/2014/main" id="{EC77E1E0-6191-442B-8F46-6AD79DA6CB74}"/>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474" name="Rectangle 1521">
              <a:extLst>
                <a:ext uri="{FF2B5EF4-FFF2-40B4-BE49-F238E27FC236}">
                  <a16:creationId xmlns:a16="http://schemas.microsoft.com/office/drawing/2014/main" id="{EC470E58-8F7F-4F8C-94F1-C1319F9FEEE0}"/>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1475" name="Group 1522">
              <a:extLst>
                <a:ext uri="{FF2B5EF4-FFF2-40B4-BE49-F238E27FC236}">
                  <a16:creationId xmlns:a16="http://schemas.microsoft.com/office/drawing/2014/main" id="{33783353-9BD3-4BDD-9804-FE26ECCC9350}"/>
                </a:ext>
              </a:extLst>
            </p:cNvPr>
            <p:cNvGrpSpPr>
              <a:grpSpLocks/>
            </p:cNvGrpSpPr>
            <p:nvPr/>
          </p:nvGrpSpPr>
          <p:grpSpPr bwMode="auto">
            <a:xfrm>
              <a:off x="4735" y="1627"/>
              <a:ext cx="582" cy="151"/>
              <a:chOff x="614" y="2568"/>
              <a:chExt cx="725" cy="139"/>
            </a:xfrm>
          </p:grpSpPr>
          <p:sp>
            <p:nvSpPr>
              <p:cNvPr id="1491" name="AutoShape 1523">
                <a:extLst>
                  <a:ext uri="{FF2B5EF4-FFF2-40B4-BE49-F238E27FC236}">
                    <a16:creationId xmlns:a16="http://schemas.microsoft.com/office/drawing/2014/main" id="{398ECE95-E1D8-437C-B4D4-2A701DA5D2E1}"/>
                  </a:ext>
                </a:extLst>
              </p:cNvPr>
              <p:cNvSpPr>
                <a:spLocks noChangeArrowheads="1"/>
              </p:cNvSpPr>
              <p:nvPr/>
            </p:nvSpPr>
            <p:spPr bwMode="auto">
              <a:xfrm>
                <a:off x="618" y="2579"/>
                <a:ext cx="720" cy="13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492" name="AutoShape 1524">
                <a:extLst>
                  <a:ext uri="{FF2B5EF4-FFF2-40B4-BE49-F238E27FC236}">
                    <a16:creationId xmlns:a16="http://schemas.microsoft.com/office/drawing/2014/main" id="{695158F1-CD06-457C-A8CD-234D27CB1DF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sp>
          <p:nvSpPr>
            <p:cNvPr id="1476" name="Freeform 1525">
              <a:extLst>
                <a:ext uri="{FF2B5EF4-FFF2-40B4-BE49-F238E27FC236}">
                  <a16:creationId xmlns:a16="http://schemas.microsoft.com/office/drawing/2014/main" id="{324C7297-1C0B-4A54-B050-C8C3D7117C5F}"/>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grpSp>
          <p:nvGrpSpPr>
            <p:cNvPr id="1477" name="Group 1526">
              <a:extLst>
                <a:ext uri="{FF2B5EF4-FFF2-40B4-BE49-F238E27FC236}">
                  <a16:creationId xmlns:a16="http://schemas.microsoft.com/office/drawing/2014/main" id="{C0C44845-078E-478E-B64A-1D7E00E82DEE}"/>
                </a:ext>
              </a:extLst>
            </p:cNvPr>
            <p:cNvGrpSpPr>
              <a:grpSpLocks/>
            </p:cNvGrpSpPr>
            <p:nvPr/>
          </p:nvGrpSpPr>
          <p:grpSpPr bwMode="auto">
            <a:xfrm>
              <a:off x="4739" y="1327"/>
              <a:ext cx="582" cy="139"/>
              <a:chOff x="614" y="2568"/>
              <a:chExt cx="725" cy="139"/>
            </a:xfrm>
          </p:grpSpPr>
          <p:sp>
            <p:nvSpPr>
              <p:cNvPr id="1489" name="AutoShape 1527">
                <a:extLst>
                  <a:ext uri="{FF2B5EF4-FFF2-40B4-BE49-F238E27FC236}">
                    <a16:creationId xmlns:a16="http://schemas.microsoft.com/office/drawing/2014/main" id="{E7104E94-FD29-48BD-BA57-77005177FCA3}"/>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490" name="AutoShape 1528">
                <a:extLst>
                  <a:ext uri="{FF2B5EF4-FFF2-40B4-BE49-F238E27FC236}">
                    <a16:creationId xmlns:a16="http://schemas.microsoft.com/office/drawing/2014/main" id="{C7A1110A-027E-4C0D-8D58-FA5ADB5031D9}"/>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sp>
          <p:nvSpPr>
            <p:cNvPr id="1478" name="Rectangle 1529">
              <a:extLst>
                <a:ext uri="{FF2B5EF4-FFF2-40B4-BE49-F238E27FC236}">
                  <a16:creationId xmlns:a16="http://schemas.microsoft.com/office/drawing/2014/main" id="{4DBC1DE0-3295-44BA-824D-813EC6152C95}"/>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479" name="Freeform 1530">
              <a:extLst>
                <a:ext uri="{FF2B5EF4-FFF2-40B4-BE49-F238E27FC236}">
                  <a16:creationId xmlns:a16="http://schemas.microsoft.com/office/drawing/2014/main" id="{F9778439-5FC1-4A09-B31F-CA17EA9B8D87}"/>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480" name="Freeform 1531">
              <a:extLst>
                <a:ext uri="{FF2B5EF4-FFF2-40B4-BE49-F238E27FC236}">
                  <a16:creationId xmlns:a16="http://schemas.microsoft.com/office/drawing/2014/main" id="{59C17FE6-F763-4927-9544-C289E44142C7}"/>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481" name="Oval 1532">
              <a:extLst>
                <a:ext uri="{FF2B5EF4-FFF2-40B4-BE49-F238E27FC236}">
                  <a16:creationId xmlns:a16="http://schemas.microsoft.com/office/drawing/2014/main" id="{8343B1B4-864F-42C3-8E17-323BB7D8B206}"/>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482" name="Freeform 1533">
              <a:extLst>
                <a:ext uri="{FF2B5EF4-FFF2-40B4-BE49-F238E27FC236}">
                  <a16:creationId xmlns:a16="http://schemas.microsoft.com/office/drawing/2014/main" id="{8B659B2D-31BD-41CA-BA18-28909EBD3440}"/>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483" name="AutoShape 1534">
              <a:extLst>
                <a:ext uri="{FF2B5EF4-FFF2-40B4-BE49-F238E27FC236}">
                  <a16:creationId xmlns:a16="http://schemas.microsoft.com/office/drawing/2014/main" id="{2B346227-4FCD-47C2-ADBF-1C24AC088663}"/>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484" name="AutoShape 1535">
              <a:extLst>
                <a:ext uri="{FF2B5EF4-FFF2-40B4-BE49-F238E27FC236}">
                  <a16:creationId xmlns:a16="http://schemas.microsoft.com/office/drawing/2014/main" id="{6139B508-0250-427C-AA4B-3248D058D658}"/>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485" name="Oval 1536">
              <a:extLst>
                <a:ext uri="{FF2B5EF4-FFF2-40B4-BE49-F238E27FC236}">
                  <a16:creationId xmlns:a16="http://schemas.microsoft.com/office/drawing/2014/main" id="{CA3FBAC8-8D66-43F7-9419-5D22E18BCF60}"/>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486" name="Oval 1537">
              <a:extLst>
                <a:ext uri="{FF2B5EF4-FFF2-40B4-BE49-F238E27FC236}">
                  <a16:creationId xmlns:a16="http://schemas.microsoft.com/office/drawing/2014/main" id="{DCD664DC-1C09-4B85-AE97-39003565274A}"/>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rgbClr val="0000FF"/>
                </a:solidFill>
                <a:cs typeface="Arial" panose="020B0604020202020204" pitchFamily="34" charset="0"/>
              </a:endParaRPr>
            </a:p>
          </p:txBody>
        </p:sp>
        <p:sp>
          <p:nvSpPr>
            <p:cNvPr id="1487" name="Oval 1538">
              <a:extLst>
                <a:ext uri="{FF2B5EF4-FFF2-40B4-BE49-F238E27FC236}">
                  <a16:creationId xmlns:a16="http://schemas.microsoft.com/office/drawing/2014/main" id="{9991FA7D-E513-4BC6-BBC9-DAC7EF73039E}"/>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488" name="Rectangle 1539">
              <a:extLst>
                <a:ext uri="{FF2B5EF4-FFF2-40B4-BE49-F238E27FC236}">
                  <a16:creationId xmlns:a16="http://schemas.microsoft.com/office/drawing/2014/main" id="{1759EA91-12D8-4965-A78D-413291E199F2}"/>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grpSp>
        <p:nvGrpSpPr>
          <p:cNvPr id="1497" name="Group 1540">
            <a:extLst>
              <a:ext uri="{FF2B5EF4-FFF2-40B4-BE49-F238E27FC236}">
                <a16:creationId xmlns:a16="http://schemas.microsoft.com/office/drawing/2014/main" id="{51B7DAF4-FDB7-46B8-9E79-A705F55C1449}"/>
              </a:ext>
            </a:extLst>
          </p:cNvPr>
          <p:cNvGrpSpPr>
            <a:grpSpLocks/>
          </p:cNvGrpSpPr>
          <p:nvPr/>
        </p:nvGrpSpPr>
        <p:grpSpPr bwMode="auto">
          <a:xfrm>
            <a:off x="7039224" y="2032000"/>
            <a:ext cx="534987" cy="407988"/>
            <a:chOff x="877" y="1008"/>
            <a:chExt cx="2747" cy="2591"/>
          </a:xfrm>
        </p:grpSpPr>
        <p:pic>
          <p:nvPicPr>
            <p:cNvPr id="1498" name="Picture 1541" descr="antenna_stylized">
              <a:extLst>
                <a:ext uri="{FF2B5EF4-FFF2-40B4-BE49-F238E27FC236}">
                  <a16:creationId xmlns:a16="http://schemas.microsoft.com/office/drawing/2014/main" id="{040AF0EB-8824-47FF-A462-AE55E37A06FA}"/>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9" name="Picture 1542" descr="laptop_keyboard">
              <a:extLst>
                <a:ext uri="{FF2B5EF4-FFF2-40B4-BE49-F238E27FC236}">
                  <a16:creationId xmlns:a16="http://schemas.microsoft.com/office/drawing/2014/main" id="{5AC4A0F4-D3C8-442C-AB51-833C28E324A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0" name="Freeform 1543">
              <a:extLst>
                <a:ext uri="{FF2B5EF4-FFF2-40B4-BE49-F238E27FC236}">
                  <a16:creationId xmlns:a16="http://schemas.microsoft.com/office/drawing/2014/main" id="{122F80B5-4228-4D04-AAA0-69A791AC6D9A}"/>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solidFill>
                  <a:srgbClr val="0000FF"/>
                </a:solidFill>
              </a:endParaRPr>
            </a:p>
          </p:txBody>
        </p:sp>
        <p:pic>
          <p:nvPicPr>
            <p:cNvPr id="1501" name="Picture 1544" descr="screen">
              <a:extLst>
                <a:ext uri="{FF2B5EF4-FFF2-40B4-BE49-F238E27FC236}">
                  <a16:creationId xmlns:a16="http://schemas.microsoft.com/office/drawing/2014/main" id="{88F2B9F5-8DC4-456F-A4C4-D6ADA5882125}"/>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2" name="Freeform 1545">
              <a:extLst>
                <a:ext uri="{FF2B5EF4-FFF2-40B4-BE49-F238E27FC236}">
                  <a16:creationId xmlns:a16="http://schemas.microsoft.com/office/drawing/2014/main" id="{03CF91C9-069C-447F-97D1-F5BAE9784823}"/>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03" name="Freeform 1546">
              <a:extLst>
                <a:ext uri="{FF2B5EF4-FFF2-40B4-BE49-F238E27FC236}">
                  <a16:creationId xmlns:a16="http://schemas.microsoft.com/office/drawing/2014/main" id="{3E5AA25D-1E65-4BFC-9D0A-F720EB48EA26}"/>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04" name="Freeform 1547">
              <a:extLst>
                <a:ext uri="{FF2B5EF4-FFF2-40B4-BE49-F238E27FC236}">
                  <a16:creationId xmlns:a16="http://schemas.microsoft.com/office/drawing/2014/main" id="{A8600D46-C6DE-4D5E-B9A7-F23A13D569E6}"/>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05" name="Freeform 1548">
              <a:extLst>
                <a:ext uri="{FF2B5EF4-FFF2-40B4-BE49-F238E27FC236}">
                  <a16:creationId xmlns:a16="http://schemas.microsoft.com/office/drawing/2014/main" id="{9D7FA363-E4DC-420E-B8DF-3EA82F747D7E}"/>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06" name="Freeform 1549">
              <a:extLst>
                <a:ext uri="{FF2B5EF4-FFF2-40B4-BE49-F238E27FC236}">
                  <a16:creationId xmlns:a16="http://schemas.microsoft.com/office/drawing/2014/main" id="{FEA72849-C8DC-47D7-B715-9067D181AAB4}"/>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07" name="Freeform 1550">
              <a:extLst>
                <a:ext uri="{FF2B5EF4-FFF2-40B4-BE49-F238E27FC236}">
                  <a16:creationId xmlns:a16="http://schemas.microsoft.com/office/drawing/2014/main" id="{F19AE22E-09A9-4394-BC9C-AE03E7FDC09D}"/>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grpSp>
          <p:nvGrpSpPr>
            <p:cNvPr id="1508" name="Group 1551">
              <a:extLst>
                <a:ext uri="{FF2B5EF4-FFF2-40B4-BE49-F238E27FC236}">
                  <a16:creationId xmlns:a16="http://schemas.microsoft.com/office/drawing/2014/main" id="{F92BBC23-DC18-414E-B524-7BC3143D9732}"/>
                </a:ext>
              </a:extLst>
            </p:cNvPr>
            <p:cNvGrpSpPr>
              <a:grpSpLocks/>
            </p:cNvGrpSpPr>
            <p:nvPr/>
          </p:nvGrpSpPr>
          <p:grpSpPr bwMode="auto">
            <a:xfrm>
              <a:off x="1709" y="3008"/>
              <a:ext cx="507" cy="234"/>
              <a:chOff x="1740" y="2642"/>
              <a:chExt cx="752" cy="327"/>
            </a:xfrm>
          </p:grpSpPr>
          <p:sp>
            <p:nvSpPr>
              <p:cNvPr id="1515" name="Freeform 1552">
                <a:extLst>
                  <a:ext uri="{FF2B5EF4-FFF2-40B4-BE49-F238E27FC236}">
                    <a16:creationId xmlns:a16="http://schemas.microsoft.com/office/drawing/2014/main" id="{AD405F3C-6F31-40D3-9420-D45E65311FAD}"/>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16" name="Freeform 1553">
                <a:extLst>
                  <a:ext uri="{FF2B5EF4-FFF2-40B4-BE49-F238E27FC236}">
                    <a16:creationId xmlns:a16="http://schemas.microsoft.com/office/drawing/2014/main" id="{536A3057-96ED-4BD9-BA91-432E002E0397}"/>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17" name="Freeform 1554">
                <a:extLst>
                  <a:ext uri="{FF2B5EF4-FFF2-40B4-BE49-F238E27FC236}">
                    <a16:creationId xmlns:a16="http://schemas.microsoft.com/office/drawing/2014/main" id="{6F287FE6-3634-44A1-AA39-802C601A8672}"/>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18" name="Freeform 1555">
                <a:extLst>
                  <a:ext uri="{FF2B5EF4-FFF2-40B4-BE49-F238E27FC236}">
                    <a16:creationId xmlns:a16="http://schemas.microsoft.com/office/drawing/2014/main" id="{562BE6DD-A0B5-4AEB-BE1F-6DCEE6C8349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19" name="Freeform 1556">
                <a:extLst>
                  <a:ext uri="{FF2B5EF4-FFF2-40B4-BE49-F238E27FC236}">
                    <a16:creationId xmlns:a16="http://schemas.microsoft.com/office/drawing/2014/main" id="{965CCFCA-60EC-4C40-A970-9F2B3C6EF4B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20" name="Freeform 1557">
                <a:extLst>
                  <a:ext uri="{FF2B5EF4-FFF2-40B4-BE49-F238E27FC236}">
                    <a16:creationId xmlns:a16="http://schemas.microsoft.com/office/drawing/2014/main" id="{DA143CAD-7C7F-4EC8-AEF2-4BE48C7AC21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grpSp>
        <p:sp>
          <p:nvSpPr>
            <p:cNvPr id="1509" name="Freeform 1558">
              <a:extLst>
                <a:ext uri="{FF2B5EF4-FFF2-40B4-BE49-F238E27FC236}">
                  <a16:creationId xmlns:a16="http://schemas.microsoft.com/office/drawing/2014/main" id="{566F68E6-0827-4F88-967F-C41D0326E7B3}"/>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10" name="Freeform 1559">
              <a:extLst>
                <a:ext uri="{FF2B5EF4-FFF2-40B4-BE49-F238E27FC236}">
                  <a16:creationId xmlns:a16="http://schemas.microsoft.com/office/drawing/2014/main" id="{B91E2D01-5634-47E5-A211-CE67098CA9F6}"/>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11" name="Freeform 1560">
              <a:extLst>
                <a:ext uri="{FF2B5EF4-FFF2-40B4-BE49-F238E27FC236}">
                  <a16:creationId xmlns:a16="http://schemas.microsoft.com/office/drawing/2014/main" id="{DD50B160-EC27-4316-ADA3-EBACDFAA638C}"/>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12" name="Freeform 1561">
              <a:extLst>
                <a:ext uri="{FF2B5EF4-FFF2-40B4-BE49-F238E27FC236}">
                  <a16:creationId xmlns:a16="http://schemas.microsoft.com/office/drawing/2014/main" id="{E37637C8-B8CC-41A8-B376-633918F6393C}"/>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13" name="Freeform 1562">
              <a:extLst>
                <a:ext uri="{FF2B5EF4-FFF2-40B4-BE49-F238E27FC236}">
                  <a16:creationId xmlns:a16="http://schemas.microsoft.com/office/drawing/2014/main" id="{133AF8EE-F5ED-497C-9F64-27698ACDB979}"/>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14" name="Freeform 1563">
              <a:extLst>
                <a:ext uri="{FF2B5EF4-FFF2-40B4-BE49-F238E27FC236}">
                  <a16:creationId xmlns:a16="http://schemas.microsoft.com/office/drawing/2014/main" id="{CC9FF913-3523-41ED-B376-E3F56941638F}"/>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grpSp>
      <p:grpSp>
        <p:nvGrpSpPr>
          <p:cNvPr id="1521" name="Group 1564">
            <a:extLst>
              <a:ext uri="{FF2B5EF4-FFF2-40B4-BE49-F238E27FC236}">
                <a16:creationId xmlns:a16="http://schemas.microsoft.com/office/drawing/2014/main" id="{D8911324-0379-45AB-90D9-BD8C1BE1216B}"/>
              </a:ext>
            </a:extLst>
          </p:cNvPr>
          <p:cNvGrpSpPr>
            <a:grpSpLocks/>
          </p:cNvGrpSpPr>
          <p:nvPr/>
        </p:nvGrpSpPr>
        <p:grpSpPr bwMode="auto">
          <a:xfrm>
            <a:off x="8609261" y="5475289"/>
            <a:ext cx="474663" cy="407987"/>
            <a:chOff x="877" y="1008"/>
            <a:chExt cx="2747" cy="2591"/>
          </a:xfrm>
        </p:grpSpPr>
        <p:pic>
          <p:nvPicPr>
            <p:cNvPr id="1522" name="Picture 1565" descr="antenna_stylized">
              <a:extLst>
                <a:ext uri="{FF2B5EF4-FFF2-40B4-BE49-F238E27FC236}">
                  <a16:creationId xmlns:a16="http://schemas.microsoft.com/office/drawing/2014/main" id="{D789F474-C1DA-4D40-9482-449E4F92F56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23" name="Picture 1566" descr="laptop_keyboard">
              <a:extLst>
                <a:ext uri="{FF2B5EF4-FFF2-40B4-BE49-F238E27FC236}">
                  <a16:creationId xmlns:a16="http://schemas.microsoft.com/office/drawing/2014/main" id="{60E1E005-5519-43DD-8510-43EF099C816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4" name="Freeform 1567">
              <a:extLst>
                <a:ext uri="{FF2B5EF4-FFF2-40B4-BE49-F238E27FC236}">
                  <a16:creationId xmlns:a16="http://schemas.microsoft.com/office/drawing/2014/main" id="{66309E42-32CF-4C36-AB98-36DCEA265EAF}"/>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solidFill>
                  <a:srgbClr val="0000FF"/>
                </a:solidFill>
              </a:endParaRPr>
            </a:p>
          </p:txBody>
        </p:sp>
        <p:pic>
          <p:nvPicPr>
            <p:cNvPr id="1525" name="Picture 1568" descr="screen">
              <a:extLst>
                <a:ext uri="{FF2B5EF4-FFF2-40B4-BE49-F238E27FC236}">
                  <a16:creationId xmlns:a16="http://schemas.microsoft.com/office/drawing/2014/main" id="{3C9FC15A-40D0-4D46-AC03-F16BAF11897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6" name="Freeform 1569">
              <a:extLst>
                <a:ext uri="{FF2B5EF4-FFF2-40B4-BE49-F238E27FC236}">
                  <a16:creationId xmlns:a16="http://schemas.microsoft.com/office/drawing/2014/main" id="{BD92AE94-C32B-4B78-9DE4-9ED15735F831}"/>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27" name="Freeform 1570">
              <a:extLst>
                <a:ext uri="{FF2B5EF4-FFF2-40B4-BE49-F238E27FC236}">
                  <a16:creationId xmlns:a16="http://schemas.microsoft.com/office/drawing/2014/main" id="{11E6B339-6174-4814-94B8-7D93BE5F5FD7}"/>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28" name="Freeform 1571">
              <a:extLst>
                <a:ext uri="{FF2B5EF4-FFF2-40B4-BE49-F238E27FC236}">
                  <a16:creationId xmlns:a16="http://schemas.microsoft.com/office/drawing/2014/main" id="{36A32CDF-55F6-44F5-BDE2-098B789E3442}"/>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29" name="Freeform 1572">
              <a:extLst>
                <a:ext uri="{FF2B5EF4-FFF2-40B4-BE49-F238E27FC236}">
                  <a16:creationId xmlns:a16="http://schemas.microsoft.com/office/drawing/2014/main" id="{0870C8F5-1F92-45CD-B34B-72BA692C411D}"/>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30" name="Freeform 1573">
              <a:extLst>
                <a:ext uri="{FF2B5EF4-FFF2-40B4-BE49-F238E27FC236}">
                  <a16:creationId xmlns:a16="http://schemas.microsoft.com/office/drawing/2014/main" id="{4E7F2F93-EF5B-4C30-9C91-E58953927803}"/>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31" name="Freeform 1574">
              <a:extLst>
                <a:ext uri="{FF2B5EF4-FFF2-40B4-BE49-F238E27FC236}">
                  <a16:creationId xmlns:a16="http://schemas.microsoft.com/office/drawing/2014/main" id="{5127507B-8CFC-49D9-AF82-70A94A634AC2}"/>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grpSp>
          <p:nvGrpSpPr>
            <p:cNvPr id="1532" name="Group 1575">
              <a:extLst>
                <a:ext uri="{FF2B5EF4-FFF2-40B4-BE49-F238E27FC236}">
                  <a16:creationId xmlns:a16="http://schemas.microsoft.com/office/drawing/2014/main" id="{21403514-42A7-4789-A255-8713427847D4}"/>
                </a:ext>
              </a:extLst>
            </p:cNvPr>
            <p:cNvGrpSpPr>
              <a:grpSpLocks/>
            </p:cNvGrpSpPr>
            <p:nvPr/>
          </p:nvGrpSpPr>
          <p:grpSpPr bwMode="auto">
            <a:xfrm>
              <a:off x="1709" y="3008"/>
              <a:ext cx="507" cy="234"/>
              <a:chOff x="1740" y="2642"/>
              <a:chExt cx="752" cy="327"/>
            </a:xfrm>
          </p:grpSpPr>
          <p:sp>
            <p:nvSpPr>
              <p:cNvPr id="1539" name="Freeform 1576">
                <a:extLst>
                  <a:ext uri="{FF2B5EF4-FFF2-40B4-BE49-F238E27FC236}">
                    <a16:creationId xmlns:a16="http://schemas.microsoft.com/office/drawing/2014/main" id="{ED680111-7C84-4FAD-AA55-8AE07352A86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40" name="Freeform 1577">
                <a:extLst>
                  <a:ext uri="{FF2B5EF4-FFF2-40B4-BE49-F238E27FC236}">
                    <a16:creationId xmlns:a16="http://schemas.microsoft.com/office/drawing/2014/main" id="{A340B018-3BDD-40EE-AEC3-9544D8CACDBE}"/>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41" name="Freeform 1578">
                <a:extLst>
                  <a:ext uri="{FF2B5EF4-FFF2-40B4-BE49-F238E27FC236}">
                    <a16:creationId xmlns:a16="http://schemas.microsoft.com/office/drawing/2014/main" id="{4CB37E9C-ED9B-4A92-A939-B2C9D3ECC3E9}"/>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42" name="Freeform 1579">
                <a:extLst>
                  <a:ext uri="{FF2B5EF4-FFF2-40B4-BE49-F238E27FC236}">
                    <a16:creationId xmlns:a16="http://schemas.microsoft.com/office/drawing/2014/main" id="{D244A811-A50F-41BD-9E03-9A1EC2446745}"/>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43" name="Freeform 1580">
                <a:extLst>
                  <a:ext uri="{FF2B5EF4-FFF2-40B4-BE49-F238E27FC236}">
                    <a16:creationId xmlns:a16="http://schemas.microsoft.com/office/drawing/2014/main" id="{BE7C3A5F-132E-4CFE-BB65-8147023401F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44" name="Freeform 1581">
                <a:extLst>
                  <a:ext uri="{FF2B5EF4-FFF2-40B4-BE49-F238E27FC236}">
                    <a16:creationId xmlns:a16="http://schemas.microsoft.com/office/drawing/2014/main" id="{A472F506-F0DC-473E-8DEB-7A3A5CD0257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grpSp>
        <p:sp>
          <p:nvSpPr>
            <p:cNvPr id="1533" name="Freeform 1582">
              <a:extLst>
                <a:ext uri="{FF2B5EF4-FFF2-40B4-BE49-F238E27FC236}">
                  <a16:creationId xmlns:a16="http://schemas.microsoft.com/office/drawing/2014/main" id="{5170D524-0ED0-487C-9E90-4A7261FB25BC}"/>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34" name="Freeform 1583">
              <a:extLst>
                <a:ext uri="{FF2B5EF4-FFF2-40B4-BE49-F238E27FC236}">
                  <a16:creationId xmlns:a16="http://schemas.microsoft.com/office/drawing/2014/main" id="{5054E842-B99C-4AA7-A4F5-28F5C2009B06}"/>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35" name="Freeform 1584">
              <a:extLst>
                <a:ext uri="{FF2B5EF4-FFF2-40B4-BE49-F238E27FC236}">
                  <a16:creationId xmlns:a16="http://schemas.microsoft.com/office/drawing/2014/main" id="{52F1BBFB-6D47-4B77-BD78-CDF302CBDA7C}"/>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36" name="Freeform 1585">
              <a:extLst>
                <a:ext uri="{FF2B5EF4-FFF2-40B4-BE49-F238E27FC236}">
                  <a16:creationId xmlns:a16="http://schemas.microsoft.com/office/drawing/2014/main" id="{6EE687F7-4088-4A95-B7AC-3CEB55B64979}"/>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37" name="Freeform 1586">
              <a:extLst>
                <a:ext uri="{FF2B5EF4-FFF2-40B4-BE49-F238E27FC236}">
                  <a16:creationId xmlns:a16="http://schemas.microsoft.com/office/drawing/2014/main" id="{3738D108-703B-43AB-94EF-EA8B735A0529}"/>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38" name="Freeform 1587">
              <a:extLst>
                <a:ext uri="{FF2B5EF4-FFF2-40B4-BE49-F238E27FC236}">
                  <a16:creationId xmlns:a16="http://schemas.microsoft.com/office/drawing/2014/main" id="{FD33EB55-4669-4F8A-86E2-FFA7CB316E8F}"/>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grpSp>
      <p:grpSp>
        <p:nvGrpSpPr>
          <p:cNvPr id="1545" name="Group 1588">
            <a:extLst>
              <a:ext uri="{FF2B5EF4-FFF2-40B4-BE49-F238E27FC236}">
                <a16:creationId xmlns:a16="http://schemas.microsoft.com/office/drawing/2014/main" id="{B0F9EB1F-8916-475A-99ED-0024C1FCD54E}"/>
              </a:ext>
            </a:extLst>
          </p:cNvPr>
          <p:cNvGrpSpPr>
            <a:grpSpLocks/>
          </p:cNvGrpSpPr>
          <p:nvPr/>
        </p:nvGrpSpPr>
        <p:grpSpPr bwMode="auto">
          <a:xfrm>
            <a:off x="7297985" y="3030539"/>
            <a:ext cx="444500" cy="407987"/>
            <a:chOff x="877" y="1008"/>
            <a:chExt cx="2747" cy="2591"/>
          </a:xfrm>
        </p:grpSpPr>
        <p:pic>
          <p:nvPicPr>
            <p:cNvPr id="1546" name="Picture 1589" descr="antenna_stylized">
              <a:extLst>
                <a:ext uri="{FF2B5EF4-FFF2-40B4-BE49-F238E27FC236}">
                  <a16:creationId xmlns:a16="http://schemas.microsoft.com/office/drawing/2014/main" id="{E9B46E35-305F-4B74-9DBD-E7281C11661E}"/>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7" name="Picture 1590" descr="laptop_keyboard">
              <a:extLst>
                <a:ext uri="{FF2B5EF4-FFF2-40B4-BE49-F238E27FC236}">
                  <a16:creationId xmlns:a16="http://schemas.microsoft.com/office/drawing/2014/main" id="{6358F7A1-9BFF-4605-8796-49F5FE417658}"/>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8" name="Freeform 1591">
              <a:extLst>
                <a:ext uri="{FF2B5EF4-FFF2-40B4-BE49-F238E27FC236}">
                  <a16:creationId xmlns:a16="http://schemas.microsoft.com/office/drawing/2014/main" id="{166813AD-4487-4EC2-80B1-8CB1564A6383}"/>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solidFill>
                  <a:srgbClr val="0000FF"/>
                </a:solidFill>
              </a:endParaRPr>
            </a:p>
          </p:txBody>
        </p:sp>
        <p:pic>
          <p:nvPicPr>
            <p:cNvPr id="1549" name="Picture 1592" descr="screen">
              <a:extLst>
                <a:ext uri="{FF2B5EF4-FFF2-40B4-BE49-F238E27FC236}">
                  <a16:creationId xmlns:a16="http://schemas.microsoft.com/office/drawing/2014/main" id="{5CB8DFD8-14CA-4ABB-ABD0-CDF30F5A3B83}"/>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0" name="Freeform 1593">
              <a:extLst>
                <a:ext uri="{FF2B5EF4-FFF2-40B4-BE49-F238E27FC236}">
                  <a16:creationId xmlns:a16="http://schemas.microsoft.com/office/drawing/2014/main" id="{2EB0F21F-F74F-4838-96FB-3FF95D4A9B15}"/>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51" name="Freeform 1594">
              <a:extLst>
                <a:ext uri="{FF2B5EF4-FFF2-40B4-BE49-F238E27FC236}">
                  <a16:creationId xmlns:a16="http://schemas.microsoft.com/office/drawing/2014/main" id="{10D734FF-A0A4-49F2-B83F-3577817F4BA5}"/>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52" name="Freeform 1595">
              <a:extLst>
                <a:ext uri="{FF2B5EF4-FFF2-40B4-BE49-F238E27FC236}">
                  <a16:creationId xmlns:a16="http://schemas.microsoft.com/office/drawing/2014/main" id="{3E66383E-5D07-482C-ADFC-484270E7F626}"/>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53" name="Freeform 1596">
              <a:extLst>
                <a:ext uri="{FF2B5EF4-FFF2-40B4-BE49-F238E27FC236}">
                  <a16:creationId xmlns:a16="http://schemas.microsoft.com/office/drawing/2014/main" id="{A8B748E6-6E02-47CA-A49F-52B3D0F298E2}"/>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54" name="Freeform 1597">
              <a:extLst>
                <a:ext uri="{FF2B5EF4-FFF2-40B4-BE49-F238E27FC236}">
                  <a16:creationId xmlns:a16="http://schemas.microsoft.com/office/drawing/2014/main" id="{0153FA0C-CA2B-44D6-B622-B467B680689F}"/>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55" name="Freeform 1598">
              <a:extLst>
                <a:ext uri="{FF2B5EF4-FFF2-40B4-BE49-F238E27FC236}">
                  <a16:creationId xmlns:a16="http://schemas.microsoft.com/office/drawing/2014/main" id="{FEABC3FD-01A8-4616-9F4A-1771262AF230}"/>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grpSp>
          <p:nvGrpSpPr>
            <p:cNvPr id="1556" name="Group 1599">
              <a:extLst>
                <a:ext uri="{FF2B5EF4-FFF2-40B4-BE49-F238E27FC236}">
                  <a16:creationId xmlns:a16="http://schemas.microsoft.com/office/drawing/2014/main" id="{579BEF8F-B482-4CCC-BFC4-B5FAA6767049}"/>
                </a:ext>
              </a:extLst>
            </p:cNvPr>
            <p:cNvGrpSpPr>
              <a:grpSpLocks/>
            </p:cNvGrpSpPr>
            <p:nvPr/>
          </p:nvGrpSpPr>
          <p:grpSpPr bwMode="auto">
            <a:xfrm>
              <a:off x="1709" y="3008"/>
              <a:ext cx="507" cy="234"/>
              <a:chOff x="1740" y="2642"/>
              <a:chExt cx="752" cy="327"/>
            </a:xfrm>
          </p:grpSpPr>
          <p:sp>
            <p:nvSpPr>
              <p:cNvPr id="1563" name="Freeform 1600">
                <a:extLst>
                  <a:ext uri="{FF2B5EF4-FFF2-40B4-BE49-F238E27FC236}">
                    <a16:creationId xmlns:a16="http://schemas.microsoft.com/office/drawing/2014/main" id="{38A9177D-4129-4BF0-B45B-F79E6B515AC2}"/>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64" name="Freeform 1601">
                <a:extLst>
                  <a:ext uri="{FF2B5EF4-FFF2-40B4-BE49-F238E27FC236}">
                    <a16:creationId xmlns:a16="http://schemas.microsoft.com/office/drawing/2014/main" id="{1464BDDF-ED8B-4B86-BCA7-D658B9C758D9}"/>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65" name="Freeform 1602">
                <a:extLst>
                  <a:ext uri="{FF2B5EF4-FFF2-40B4-BE49-F238E27FC236}">
                    <a16:creationId xmlns:a16="http://schemas.microsoft.com/office/drawing/2014/main" id="{7D4B231D-BB83-46EA-BD15-179D610B5DD0}"/>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66" name="Freeform 1603">
                <a:extLst>
                  <a:ext uri="{FF2B5EF4-FFF2-40B4-BE49-F238E27FC236}">
                    <a16:creationId xmlns:a16="http://schemas.microsoft.com/office/drawing/2014/main" id="{7EBAA960-12E3-421C-823B-7E310AB57AF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67" name="Freeform 1604">
                <a:extLst>
                  <a:ext uri="{FF2B5EF4-FFF2-40B4-BE49-F238E27FC236}">
                    <a16:creationId xmlns:a16="http://schemas.microsoft.com/office/drawing/2014/main" id="{0B97E486-84D6-41EE-905D-626A457DCE9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68" name="Freeform 1605">
                <a:extLst>
                  <a:ext uri="{FF2B5EF4-FFF2-40B4-BE49-F238E27FC236}">
                    <a16:creationId xmlns:a16="http://schemas.microsoft.com/office/drawing/2014/main" id="{FD00653D-E6C7-4AAF-8644-F71E98FE5C4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grpSp>
        <p:sp>
          <p:nvSpPr>
            <p:cNvPr id="1557" name="Freeform 1606">
              <a:extLst>
                <a:ext uri="{FF2B5EF4-FFF2-40B4-BE49-F238E27FC236}">
                  <a16:creationId xmlns:a16="http://schemas.microsoft.com/office/drawing/2014/main" id="{A66B2752-F4AA-4751-87C4-9955928621CD}"/>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58" name="Freeform 1607">
              <a:extLst>
                <a:ext uri="{FF2B5EF4-FFF2-40B4-BE49-F238E27FC236}">
                  <a16:creationId xmlns:a16="http://schemas.microsoft.com/office/drawing/2014/main" id="{4EF3CB4A-8152-4355-A179-AF9726DB4B87}"/>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59" name="Freeform 1608">
              <a:extLst>
                <a:ext uri="{FF2B5EF4-FFF2-40B4-BE49-F238E27FC236}">
                  <a16:creationId xmlns:a16="http://schemas.microsoft.com/office/drawing/2014/main" id="{E9A5686D-86BA-421D-B105-3FB703F59588}"/>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60" name="Freeform 1609">
              <a:extLst>
                <a:ext uri="{FF2B5EF4-FFF2-40B4-BE49-F238E27FC236}">
                  <a16:creationId xmlns:a16="http://schemas.microsoft.com/office/drawing/2014/main" id="{6B5FF731-D2C2-4420-BFFC-86F4EDB3C1A9}"/>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61" name="Freeform 1610">
              <a:extLst>
                <a:ext uri="{FF2B5EF4-FFF2-40B4-BE49-F238E27FC236}">
                  <a16:creationId xmlns:a16="http://schemas.microsoft.com/office/drawing/2014/main" id="{C80E3409-BF76-47AF-8BAB-83C93E62EAAB}"/>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62" name="Freeform 1611">
              <a:extLst>
                <a:ext uri="{FF2B5EF4-FFF2-40B4-BE49-F238E27FC236}">
                  <a16:creationId xmlns:a16="http://schemas.microsoft.com/office/drawing/2014/main" id="{A582407D-7116-4D22-A5A8-9D216CBF5279}"/>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grpSp>
      <p:grpSp>
        <p:nvGrpSpPr>
          <p:cNvPr id="1569" name="Group 1612">
            <a:extLst>
              <a:ext uri="{FF2B5EF4-FFF2-40B4-BE49-F238E27FC236}">
                <a16:creationId xmlns:a16="http://schemas.microsoft.com/office/drawing/2014/main" id="{22E27315-BB7D-4F74-A6ED-B9F405C12021}"/>
              </a:ext>
            </a:extLst>
          </p:cNvPr>
          <p:cNvGrpSpPr>
            <a:grpSpLocks/>
          </p:cNvGrpSpPr>
          <p:nvPr/>
        </p:nvGrpSpPr>
        <p:grpSpPr bwMode="auto">
          <a:xfrm flipH="1">
            <a:off x="7677399" y="3211513"/>
            <a:ext cx="414337" cy="373062"/>
            <a:chOff x="2839" y="3501"/>
            <a:chExt cx="755" cy="803"/>
          </a:xfrm>
        </p:grpSpPr>
        <p:pic>
          <p:nvPicPr>
            <p:cNvPr id="1570" name="Picture 1613" descr="desktop_computer_stylized_medium">
              <a:extLst>
                <a:ext uri="{FF2B5EF4-FFF2-40B4-BE49-F238E27FC236}">
                  <a16:creationId xmlns:a16="http://schemas.microsoft.com/office/drawing/2014/main" id="{AA6182D4-74E7-4407-973D-3D62BD50CF2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1" name="Freeform 1614">
              <a:extLst>
                <a:ext uri="{FF2B5EF4-FFF2-40B4-BE49-F238E27FC236}">
                  <a16:creationId xmlns:a16="http://schemas.microsoft.com/office/drawing/2014/main" id="{933EEF8E-7303-4270-B147-26B3EF12A10B}"/>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1572" name="Group 1615">
            <a:extLst>
              <a:ext uri="{FF2B5EF4-FFF2-40B4-BE49-F238E27FC236}">
                <a16:creationId xmlns:a16="http://schemas.microsoft.com/office/drawing/2014/main" id="{3552C125-221C-4DC1-9081-2638F4F362BD}"/>
              </a:ext>
            </a:extLst>
          </p:cNvPr>
          <p:cNvGrpSpPr>
            <a:grpSpLocks/>
          </p:cNvGrpSpPr>
          <p:nvPr/>
        </p:nvGrpSpPr>
        <p:grpSpPr bwMode="auto">
          <a:xfrm>
            <a:off x="9044236" y="5411789"/>
            <a:ext cx="474663" cy="407987"/>
            <a:chOff x="877" y="1008"/>
            <a:chExt cx="2747" cy="2591"/>
          </a:xfrm>
        </p:grpSpPr>
        <p:pic>
          <p:nvPicPr>
            <p:cNvPr id="1573" name="Picture 1616" descr="antenna_stylized">
              <a:extLst>
                <a:ext uri="{FF2B5EF4-FFF2-40B4-BE49-F238E27FC236}">
                  <a16:creationId xmlns:a16="http://schemas.microsoft.com/office/drawing/2014/main" id="{6FAF9B93-1947-4024-935C-E07274EB76F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74" name="Picture 1617" descr="laptop_keyboard">
              <a:extLst>
                <a:ext uri="{FF2B5EF4-FFF2-40B4-BE49-F238E27FC236}">
                  <a16:creationId xmlns:a16="http://schemas.microsoft.com/office/drawing/2014/main" id="{F16353B4-DD4F-41B1-9F03-02B27FB0F72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5" name="Freeform 1618">
              <a:extLst>
                <a:ext uri="{FF2B5EF4-FFF2-40B4-BE49-F238E27FC236}">
                  <a16:creationId xmlns:a16="http://schemas.microsoft.com/office/drawing/2014/main" id="{52402C76-B967-4808-B95D-144A47B23F7D}"/>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solidFill>
                  <a:srgbClr val="0000FF"/>
                </a:solidFill>
              </a:endParaRPr>
            </a:p>
          </p:txBody>
        </p:sp>
        <p:pic>
          <p:nvPicPr>
            <p:cNvPr id="1576" name="Picture 1619" descr="screen">
              <a:extLst>
                <a:ext uri="{FF2B5EF4-FFF2-40B4-BE49-F238E27FC236}">
                  <a16:creationId xmlns:a16="http://schemas.microsoft.com/office/drawing/2014/main" id="{05CEFFC6-4CED-4D6F-B939-4D38011FE00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7" name="Freeform 1620">
              <a:extLst>
                <a:ext uri="{FF2B5EF4-FFF2-40B4-BE49-F238E27FC236}">
                  <a16:creationId xmlns:a16="http://schemas.microsoft.com/office/drawing/2014/main" id="{AF0899BB-DEE1-4F27-8FD0-A7CA22DFFA72}"/>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78" name="Freeform 1621">
              <a:extLst>
                <a:ext uri="{FF2B5EF4-FFF2-40B4-BE49-F238E27FC236}">
                  <a16:creationId xmlns:a16="http://schemas.microsoft.com/office/drawing/2014/main" id="{2FD39CA9-4D4C-436B-B3DB-949580D09CD6}"/>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79" name="Freeform 1622">
              <a:extLst>
                <a:ext uri="{FF2B5EF4-FFF2-40B4-BE49-F238E27FC236}">
                  <a16:creationId xmlns:a16="http://schemas.microsoft.com/office/drawing/2014/main" id="{54DC100F-61A7-4D0B-8267-E4EB6977B910}"/>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80" name="Freeform 1623">
              <a:extLst>
                <a:ext uri="{FF2B5EF4-FFF2-40B4-BE49-F238E27FC236}">
                  <a16:creationId xmlns:a16="http://schemas.microsoft.com/office/drawing/2014/main" id="{0B3A864D-0437-46EC-B9DF-2C394713AF0F}"/>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81" name="Freeform 1624">
              <a:extLst>
                <a:ext uri="{FF2B5EF4-FFF2-40B4-BE49-F238E27FC236}">
                  <a16:creationId xmlns:a16="http://schemas.microsoft.com/office/drawing/2014/main" id="{BA4397C0-0454-4058-8482-28E704F43322}"/>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82" name="Freeform 1625">
              <a:extLst>
                <a:ext uri="{FF2B5EF4-FFF2-40B4-BE49-F238E27FC236}">
                  <a16:creationId xmlns:a16="http://schemas.microsoft.com/office/drawing/2014/main" id="{5DF0B145-3936-439B-BB96-4A8EE7FD9370}"/>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grpSp>
          <p:nvGrpSpPr>
            <p:cNvPr id="1583" name="Group 1626">
              <a:extLst>
                <a:ext uri="{FF2B5EF4-FFF2-40B4-BE49-F238E27FC236}">
                  <a16:creationId xmlns:a16="http://schemas.microsoft.com/office/drawing/2014/main" id="{D2239838-8F8A-4AF4-896C-28DDC44A161E}"/>
                </a:ext>
              </a:extLst>
            </p:cNvPr>
            <p:cNvGrpSpPr>
              <a:grpSpLocks/>
            </p:cNvGrpSpPr>
            <p:nvPr/>
          </p:nvGrpSpPr>
          <p:grpSpPr bwMode="auto">
            <a:xfrm>
              <a:off x="1709" y="3008"/>
              <a:ext cx="507" cy="234"/>
              <a:chOff x="1740" y="2642"/>
              <a:chExt cx="752" cy="327"/>
            </a:xfrm>
          </p:grpSpPr>
          <p:sp>
            <p:nvSpPr>
              <p:cNvPr id="1590" name="Freeform 1627">
                <a:extLst>
                  <a:ext uri="{FF2B5EF4-FFF2-40B4-BE49-F238E27FC236}">
                    <a16:creationId xmlns:a16="http://schemas.microsoft.com/office/drawing/2014/main" id="{9C469E22-6FD4-4292-A501-69AEB1D921E4}"/>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91" name="Freeform 1628">
                <a:extLst>
                  <a:ext uri="{FF2B5EF4-FFF2-40B4-BE49-F238E27FC236}">
                    <a16:creationId xmlns:a16="http://schemas.microsoft.com/office/drawing/2014/main" id="{C7772CC7-1C92-498E-9351-136E4349D326}"/>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92" name="Freeform 1629">
                <a:extLst>
                  <a:ext uri="{FF2B5EF4-FFF2-40B4-BE49-F238E27FC236}">
                    <a16:creationId xmlns:a16="http://schemas.microsoft.com/office/drawing/2014/main" id="{B6DA9548-B678-4B41-B92F-DD41710F918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93" name="Freeform 1630">
                <a:extLst>
                  <a:ext uri="{FF2B5EF4-FFF2-40B4-BE49-F238E27FC236}">
                    <a16:creationId xmlns:a16="http://schemas.microsoft.com/office/drawing/2014/main" id="{7D23F840-0560-4867-8584-E57CA27DB2C0}"/>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94" name="Freeform 1631">
                <a:extLst>
                  <a:ext uri="{FF2B5EF4-FFF2-40B4-BE49-F238E27FC236}">
                    <a16:creationId xmlns:a16="http://schemas.microsoft.com/office/drawing/2014/main" id="{76795BFE-B3FF-4A5E-BC78-1ED975CA5989}"/>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95" name="Freeform 1632">
                <a:extLst>
                  <a:ext uri="{FF2B5EF4-FFF2-40B4-BE49-F238E27FC236}">
                    <a16:creationId xmlns:a16="http://schemas.microsoft.com/office/drawing/2014/main" id="{F0A61274-F2D3-48E1-9B8F-C7E7C44B8D40}"/>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grpSp>
        <p:sp>
          <p:nvSpPr>
            <p:cNvPr id="1584" name="Freeform 1633">
              <a:extLst>
                <a:ext uri="{FF2B5EF4-FFF2-40B4-BE49-F238E27FC236}">
                  <a16:creationId xmlns:a16="http://schemas.microsoft.com/office/drawing/2014/main" id="{E96ABE67-1FEF-47B6-9AB3-FD82D731D5E0}"/>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85" name="Freeform 1634">
              <a:extLst>
                <a:ext uri="{FF2B5EF4-FFF2-40B4-BE49-F238E27FC236}">
                  <a16:creationId xmlns:a16="http://schemas.microsoft.com/office/drawing/2014/main" id="{7B7569F3-3221-4282-A880-B50BEC4F7E7F}"/>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86" name="Freeform 1635">
              <a:extLst>
                <a:ext uri="{FF2B5EF4-FFF2-40B4-BE49-F238E27FC236}">
                  <a16:creationId xmlns:a16="http://schemas.microsoft.com/office/drawing/2014/main" id="{FB753F02-436E-494B-BE77-DC8385A739D9}"/>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87" name="Freeform 1636">
              <a:extLst>
                <a:ext uri="{FF2B5EF4-FFF2-40B4-BE49-F238E27FC236}">
                  <a16:creationId xmlns:a16="http://schemas.microsoft.com/office/drawing/2014/main" id="{6097E376-8074-4A25-B5F3-B85EA45AF0AE}"/>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88" name="Freeform 1637">
              <a:extLst>
                <a:ext uri="{FF2B5EF4-FFF2-40B4-BE49-F238E27FC236}">
                  <a16:creationId xmlns:a16="http://schemas.microsoft.com/office/drawing/2014/main" id="{05314C2C-FD45-4709-B552-C3B5496BF293}"/>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89" name="Freeform 1638">
              <a:extLst>
                <a:ext uri="{FF2B5EF4-FFF2-40B4-BE49-F238E27FC236}">
                  <a16:creationId xmlns:a16="http://schemas.microsoft.com/office/drawing/2014/main" id="{9F1339F0-8C95-43F5-A0DD-DF20A2690620}"/>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grpSp>
      <p:grpSp>
        <p:nvGrpSpPr>
          <p:cNvPr id="1596" name="Group 1046">
            <a:extLst>
              <a:ext uri="{FF2B5EF4-FFF2-40B4-BE49-F238E27FC236}">
                <a16:creationId xmlns:a16="http://schemas.microsoft.com/office/drawing/2014/main" id="{CED9BE62-ED51-42C2-9656-AB61189F23B6}"/>
              </a:ext>
            </a:extLst>
          </p:cNvPr>
          <p:cNvGrpSpPr>
            <a:grpSpLocks/>
          </p:cNvGrpSpPr>
          <p:nvPr/>
        </p:nvGrpSpPr>
        <p:grpSpPr bwMode="auto">
          <a:xfrm>
            <a:off x="7393235" y="1141413"/>
            <a:ext cx="1047750" cy="996950"/>
            <a:chOff x="3402" y="719"/>
            <a:chExt cx="660" cy="628"/>
          </a:xfrm>
        </p:grpSpPr>
        <p:sp>
          <p:nvSpPr>
            <p:cNvPr id="1597" name="Freeform 1030">
              <a:extLst>
                <a:ext uri="{FF2B5EF4-FFF2-40B4-BE49-F238E27FC236}">
                  <a16:creationId xmlns:a16="http://schemas.microsoft.com/office/drawing/2014/main" id="{7F36CB61-7AD9-4243-B942-7A3547235CA9}"/>
                </a:ext>
              </a:extLst>
            </p:cNvPr>
            <p:cNvSpPr>
              <a:spLocks/>
            </p:cNvSpPr>
            <p:nvPr/>
          </p:nvSpPr>
          <p:spPr bwMode="auto">
            <a:xfrm>
              <a:off x="3402" y="753"/>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endParaRPr lang="zh-CN" altLang="en-US">
                <a:solidFill>
                  <a:srgbClr val="0000FF"/>
                </a:solidFill>
              </a:endParaRPr>
            </a:p>
          </p:txBody>
        </p:sp>
        <p:grpSp>
          <p:nvGrpSpPr>
            <p:cNvPr id="1598" name="Group 310">
              <a:extLst>
                <a:ext uri="{FF2B5EF4-FFF2-40B4-BE49-F238E27FC236}">
                  <a16:creationId xmlns:a16="http://schemas.microsoft.com/office/drawing/2014/main" id="{193B868D-07DF-49FF-81CA-93FDC5597556}"/>
                </a:ext>
              </a:extLst>
            </p:cNvPr>
            <p:cNvGrpSpPr>
              <a:grpSpLocks/>
            </p:cNvGrpSpPr>
            <p:nvPr/>
          </p:nvGrpSpPr>
          <p:grpSpPr bwMode="auto">
            <a:xfrm>
              <a:off x="3549" y="719"/>
              <a:ext cx="513" cy="547"/>
              <a:chOff x="2956" y="969"/>
              <a:chExt cx="513" cy="547"/>
            </a:xfrm>
          </p:grpSpPr>
          <p:sp>
            <p:nvSpPr>
              <p:cNvPr id="1599" name="Rectangle 311">
                <a:extLst>
                  <a:ext uri="{FF2B5EF4-FFF2-40B4-BE49-F238E27FC236}">
                    <a16:creationId xmlns:a16="http://schemas.microsoft.com/office/drawing/2014/main" id="{8A3FEF5C-CED2-404B-8585-50B1412917A3}"/>
                  </a:ext>
                </a:extLst>
              </p:cNvPr>
              <p:cNvSpPr>
                <a:spLocks noChangeArrowheads="1"/>
              </p:cNvSpPr>
              <p:nvPr/>
            </p:nvSpPr>
            <p:spPr bwMode="auto">
              <a:xfrm>
                <a:off x="3018" y="969"/>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600" name="Rectangle 312">
                <a:extLst>
                  <a:ext uri="{FF2B5EF4-FFF2-40B4-BE49-F238E27FC236}">
                    <a16:creationId xmlns:a16="http://schemas.microsoft.com/office/drawing/2014/main" id="{E7205F0D-2E3F-49F8-A4A7-ED0D6DCA1CC3}"/>
                  </a:ext>
                </a:extLst>
              </p:cNvPr>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601" name="Rectangle 313">
                <a:extLst>
                  <a:ext uri="{FF2B5EF4-FFF2-40B4-BE49-F238E27FC236}">
                    <a16:creationId xmlns:a16="http://schemas.microsoft.com/office/drawing/2014/main" id="{04649CAB-3E58-439B-9A8C-34C2A2DAD123}"/>
                  </a:ext>
                </a:extLst>
              </p:cNvPr>
              <p:cNvSpPr>
                <a:spLocks noChangeArrowheads="1"/>
              </p:cNvSpPr>
              <p:nvPr/>
            </p:nvSpPr>
            <p:spPr bwMode="auto">
              <a:xfrm>
                <a:off x="3000" y="1185"/>
                <a:ext cx="432" cy="10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602" name="Text Box 314">
                <a:extLst>
                  <a:ext uri="{FF2B5EF4-FFF2-40B4-BE49-F238E27FC236}">
                    <a16:creationId xmlns:a16="http://schemas.microsoft.com/office/drawing/2014/main" id="{23BD880E-197B-4FAF-A4CD-47C1A80C0FD4}"/>
                  </a:ext>
                </a:extLst>
              </p:cNvPr>
              <p:cNvSpPr txBox="1">
                <a:spLocks noChangeArrowheads="1"/>
              </p:cNvSpPr>
              <p:nvPr/>
            </p:nvSpPr>
            <p:spPr bwMode="auto">
              <a:xfrm>
                <a:off x="2956" y="978"/>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000">
                    <a:solidFill>
                      <a:srgbClr val="0000FF"/>
                    </a:solidFill>
                  </a:rPr>
                  <a:t>application</a:t>
                </a:r>
              </a:p>
              <a:p>
                <a:pPr algn="ctr"/>
                <a:r>
                  <a:rPr lang="en-US" altLang="zh-CN" sz="1000">
                    <a:solidFill>
                      <a:srgbClr val="0000FF"/>
                    </a:solidFill>
                  </a:rPr>
                  <a:t>transport</a:t>
                </a:r>
              </a:p>
              <a:p>
                <a:pPr algn="ctr"/>
                <a:r>
                  <a:rPr lang="en-US" altLang="zh-CN" sz="1000">
                    <a:solidFill>
                      <a:srgbClr val="0000FF"/>
                    </a:solidFill>
                  </a:rPr>
                  <a:t>network</a:t>
                </a:r>
              </a:p>
              <a:p>
                <a:pPr algn="ctr"/>
                <a:r>
                  <a:rPr lang="en-US" altLang="zh-CN" sz="1000">
                    <a:solidFill>
                      <a:srgbClr val="0000FF"/>
                    </a:solidFill>
                  </a:rPr>
                  <a:t>data link</a:t>
                </a:r>
              </a:p>
              <a:p>
                <a:pPr algn="ctr"/>
                <a:r>
                  <a:rPr lang="en-US" altLang="zh-CN" sz="1000">
                    <a:solidFill>
                      <a:srgbClr val="0000FF"/>
                    </a:solidFill>
                  </a:rPr>
                  <a:t>physical</a:t>
                </a:r>
                <a:endParaRPr lang="en-US" altLang="zh-CN">
                  <a:solidFill>
                    <a:srgbClr val="0000FF"/>
                  </a:solidFill>
                </a:endParaRPr>
              </a:p>
            </p:txBody>
          </p:sp>
          <p:sp>
            <p:nvSpPr>
              <p:cNvPr id="1603" name="Line 315">
                <a:extLst>
                  <a:ext uri="{FF2B5EF4-FFF2-40B4-BE49-F238E27FC236}">
                    <a16:creationId xmlns:a16="http://schemas.microsoft.com/office/drawing/2014/main" id="{EA9882F1-F465-4424-A9D4-2D37B533F5BE}"/>
                  </a:ext>
                </a:extLst>
              </p:cNvPr>
              <p:cNvSpPr>
                <a:spLocks noChangeShapeType="1"/>
              </p:cNvSpPr>
              <p:nvPr/>
            </p:nvSpPr>
            <p:spPr bwMode="auto">
              <a:xfrm>
                <a:off x="2997" y="119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04" name="Line 316">
                <a:extLst>
                  <a:ext uri="{FF2B5EF4-FFF2-40B4-BE49-F238E27FC236}">
                    <a16:creationId xmlns:a16="http://schemas.microsoft.com/office/drawing/2014/main" id="{6F5EDA64-981B-4449-B6D7-51871CFC3386}"/>
                  </a:ext>
                </a:extLst>
              </p:cNvPr>
              <p:cNvSpPr>
                <a:spLocks noChangeShapeType="1"/>
              </p:cNvSpPr>
              <p:nvPr/>
            </p:nvSpPr>
            <p:spPr bwMode="auto">
              <a:xfrm>
                <a:off x="3003" y="129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05" name="Line 317">
                <a:extLst>
                  <a:ext uri="{FF2B5EF4-FFF2-40B4-BE49-F238E27FC236}">
                    <a16:creationId xmlns:a16="http://schemas.microsoft.com/office/drawing/2014/main" id="{3DC6B6F3-BA40-4B6D-BE98-C884760F1D4E}"/>
                  </a:ext>
                </a:extLst>
              </p:cNvPr>
              <p:cNvSpPr>
                <a:spLocks noChangeShapeType="1"/>
              </p:cNvSpPr>
              <p:nvPr/>
            </p:nvSpPr>
            <p:spPr bwMode="auto">
              <a:xfrm>
                <a:off x="3003" y="137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06" name="Line 318">
                <a:extLst>
                  <a:ext uri="{FF2B5EF4-FFF2-40B4-BE49-F238E27FC236}">
                    <a16:creationId xmlns:a16="http://schemas.microsoft.com/office/drawing/2014/main" id="{07AB5D38-C853-41C2-8031-1EA8A419572E}"/>
                  </a:ext>
                </a:extLst>
              </p:cNvPr>
              <p:cNvSpPr>
                <a:spLocks noChangeShapeType="1"/>
              </p:cNvSpPr>
              <p:nvPr/>
            </p:nvSpPr>
            <p:spPr bwMode="auto">
              <a:xfrm>
                <a:off x="3003" y="1092"/>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grpSp>
      <p:grpSp>
        <p:nvGrpSpPr>
          <p:cNvPr id="1607" name="Group 1047">
            <a:extLst>
              <a:ext uri="{FF2B5EF4-FFF2-40B4-BE49-F238E27FC236}">
                <a16:creationId xmlns:a16="http://schemas.microsoft.com/office/drawing/2014/main" id="{77D3AEBF-3E31-458C-8087-D569AA781EEE}"/>
              </a:ext>
            </a:extLst>
          </p:cNvPr>
          <p:cNvGrpSpPr>
            <a:grpSpLocks/>
          </p:cNvGrpSpPr>
          <p:nvPr/>
        </p:nvGrpSpPr>
        <p:grpSpPr bwMode="auto">
          <a:xfrm>
            <a:off x="10096430" y="4124682"/>
            <a:ext cx="1047750" cy="996950"/>
            <a:chOff x="3402" y="719"/>
            <a:chExt cx="660" cy="628"/>
          </a:xfrm>
        </p:grpSpPr>
        <p:sp>
          <p:nvSpPr>
            <p:cNvPr id="1608" name="Freeform 1048">
              <a:extLst>
                <a:ext uri="{FF2B5EF4-FFF2-40B4-BE49-F238E27FC236}">
                  <a16:creationId xmlns:a16="http://schemas.microsoft.com/office/drawing/2014/main" id="{50AE0613-CDCB-4C1E-A978-A718310EB920}"/>
                </a:ext>
              </a:extLst>
            </p:cNvPr>
            <p:cNvSpPr>
              <a:spLocks/>
            </p:cNvSpPr>
            <p:nvPr/>
          </p:nvSpPr>
          <p:spPr bwMode="auto">
            <a:xfrm>
              <a:off x="3402" y="753"/>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endParaRPr lang="zh-CN" altLang="en-US">
                <a:solidFill>
                  <a:srgbClr val="0000FF"/>
                </a:solidFill>
              </a:endParaRPr>
            </a:p>
          </p:txBody>
        </p:sp>
        <p:grpSp>
          <p:nvGrpSpPr>
            <p:cNvPr id="1609" name="Group 1049">
              <a:extLst>
                <a:ext uri="{FF2B5EF4-FFF2-40B4-BE49-F238E27FC236}">
                  <a16:creationId xmlns:a16="http://schemas.microsoft.com/office/drawing/2014/main" id="{CD181923-3F0D-4D70-A615-BB67F0D049AB}"/>
                </a:ext>
              </a:extLst>
            </p:cNvPr>
            <p:cNvGrpSpPr>
              <a:grpSpLocks/>
            </p:cNvGrpSpPr>
            <p:nvPr/>
          </p:nvGrpSpPr>
          <p:grpSpPr bwMode="auto">
            <a:xfrm>
              <a:off x="3549" y="719"/>
              <a:ext cx="513" cy="547"/>
              <a:chOff x="2956" y="969"/>
              <a:chExt cx="513" cy="547"/>
            </a:xfrm>
          </p:grpSpPr>
          <p:sp>
            <p:nvSpPr>
              <p:cNvPr id="1610" name="Rectangle 1050">
                <a:extLst>
                  <a:ext uri="{FF2B5EF4-FFF2-40B4-BE49-F238E27FC236}">
                    <a16:creationId xmlns:a16="http://schemas.microsoft.com/office/drawing/2014/main" id="{D4279673-CB14-485C-805F-88F9F5D219DC}"/>
                  </a:ext>
                </a:extLst>
              </p:cNvPr>
              <p:cNvSpPr>
                <a:spLocks noChangeArrowheads="1"/>
              </p:cNvSpPr>
              <p:nvPr/>
            </p:nvSpPr>
            <p:spPr bwMode="auto">
              <a:xfrm>
                <a:off x="3018" y="969"/>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611" name="Rectangle 1051">
                <a:extLst>
                  <a:ext uri="{FF2B5EF4-FFF2-40B4-BE49-F238E27FC236}">
                    <a16:creationId xmlns:a16="http://schemas.microsoft.com/office/drawing/2014/main" id="{BD0F1BD5-E7F7-4237-9FA0-123346F3BE74}"/>
                  </a:ext>
                </a:extLst>
              </p:cNvPr>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612" name="Rectangle 1052">
                <a:extLst>
                  <a:ext uri="{FF2B5EF4-FFF2-40B4-BE49-F238E27FC236}">
                    <a16:creationId xmlns:a16="http://schemas.microsoft.com/office/drawing/2014/main" id="{AA59C07A-C9B4-4BDB-9005-7C73759CE9F1}"/>
                  </a:ext>
                </a:extLst>
              </p:cNvPr>
              <p:cNvSpPr>
                <a:spLocks noChangeArrowheads="1"/>
              </p:cNvSpPr>
              <p:nvPr/>
            </p:nvSpPr>
            <p:spPr bwMode="auto">
              <a:xfrm>
                <a:off x="3000" y="1185"/>
                <a:ext cx="432" cy="10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613" name="Text Box 1053">
                <a:extLst>
                  <a:ext uri="{FF2B5EF4-FFF2-40B4-BE49-F238E27FC236}">
                    <a16:creationId xmlns:a16="http://schemas.microsoft.com/office/drawing/2014/main" id="{DB22E7C0-C191-4880-8E7A-51B994BD2C8F}"/>
                  </a:ext>
                </a:extLst>
              </p:cNvPr>
              <p:cNvSpPr txBox="1">
                <a:spLocks noChangeArrowheads="1"/>
              </p:cNvSpPr>
              <p:nvPr/>
            </p:nvSpPr>
            <p:spPr bwMode="auto">
              <a:xfrm>
                <a:off x="2956" y="978"/>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000">
                    <a:solidFill>
                      <a:srgbClr val="0000FF"/>
                    </a:solidFill>
                  </a:rPr>
                  <a:t>application</a:t>
                </a:r>
              </a:p>
              <a:p>
                <a:pPr algn="ctr"/>
                <a:r>
                  <a:rPr lang="en-US" altLang="zh-CN" sz="1000">
                    <a:solidFill>
                      <a:srgbClr val="0000FF"/>
                    </a:solidFill>
                  </a:rPr>
                  <a:t>transport</a:t>
                </a:r>
              </a:p>
              <a:p>
                <a:pPr algn="ctr"/>
                <a:r>
                  <a:rPr lang="en-US" altLang="zh-CN" sz="1000">
                    <a:solidFill>
                      <a:srgbClr val="0000FF"/>
                    </a:solidFill>
                  </a:rPr>
                  <a:t>network</a:t>
                </a:r>
              </a:p>
              <a:p>
                <a:pPr algn="ctr"/>
                <a:r>
                  <a:rPr lang="en-US" altLang="zh-CN" sz="1000">
                    <a:solidFill>
                      <a:srgbClr val="0000FF"/>
                    </a:solidFill>
                  </a:rPr>
                  <a:t>data link</a:t>
                </a:r>
              </a:p>
              <a:p>
                <a:pPr algn="ctr"/>
                <a:r>
                  <a:rPr lang="en-US" altLang="zh-CN" sz="1000">
                    <a:solidFill>
                      <a:srgbClr val="0000FF"/>
                    </a:solidFill>
                  </a:rPr>
                  <a:t>physical</a:t>
                </a:r>
                <a:endParaRPr lang="en-US" altLang="zh-CN">
                  <a:solidFill>
                    <a:srgbClr val="0000FF"/>
                  </a:solidFill>
                </a:endParaRPr>
              </a:p>
            </p:txBody>
          </p:sp>
          <p:sp>
            <p:nvSpPr>
              <p:cNvPr id="1614" name="Line 1054">
                <a:extLst>
                  <a:ext uri="{FF2B5EF4-FFF2-40B4-BE49-F238E27FC236}">
                    <a16:creationId xmlns:a16="http://schemas.microsoft.com/office/drawing/2014/main" id="{BE0397BA-C656-40A5-AC11-BA69B3E4C4FE}"/>
                  </a:ext>
                </a:extLst>
              </p:cNvPr>
              <p:cNvSpPr>
                <a:spLocks noChangeShapeType="1"/>
              </p:cNvSpPr>
              <p:nvPr/>
            </p:nvSpPr>
            <p:spPr bwMode="auto">
              <a:xfrm>
                <a:off x="2997" y="119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15" name="Line 1055">
                <a:extLst>
                  <a:ext uri="{FF2B5EF4-FFF2-40B4-BE49-F238E27FC236}">
                    <a16:creationId xmlns:a16="http://schemas.microsoft.com/office/drawing/2014/main" id="{1CA80F9D-AD97-45A9-A549-2DADA8FAB20F}"/>
                  </a:ext>
                </a:extLst>
              </p:cNvPr>
              <p:cNvSpPr>
                <a:spLocks noChangeShapeType="1"/>
              </p:cNvSpPr>
              <p:nvPr/>
            </p:nvSpPr>
            <p:spPr bwMode="auto">
              <a:xfrm>
                <a:off x="3003" y="129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16" name="Line 1056">
                <a:extLst>
                  <a:ext uri="{FF2B5EF4-FFF2-40B4-BE49-F238E27FC236}">
                    <a16:creationId xmlns:a16="http://schemas.microsoft.com/office/drawing/2014/main" id="{F9EC6F38-2762-4891-954C-75926A7A7517}"/>
                  </a:ext>
                </a:extLst>
              </p:cNvPr>
              <p:cNvSpPr>
                <a:spLocks noChangeShapeType="1"/>
              </p:cNvSpPr>
              <p:nvPr/>
            </p:nvSpPr>
            <p:spPr bwMode="auto">
              <a:xfrm>
                <a:off x="3003" y="137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17" name="Line 1057">
                <a:extLst>
                  <a:ext uri="{FF2B5EF4-FFF2-40B4-BE49-F238E27FC236}">
                    <a16:creationId xmlns:a16="http://schemas.microsoft.com/office/drawing/2014/main" id="{49FA0D2B-DC29-47DE-8952-EC4F4D9E2EAE}"/>
                  </a:ext>
                </a:extLst>
              </p:cNvPr>
              <p:cNvSpPr>
                <a:spLocks noChangeShapeType="1"/>
              </p:cNvSpPr>
              <p:nvPr/>
            </p:nvSpPr>
            <p:spPr bwMode="auto">
              <a:xfrm>
                <a:off x="3003" y="1092"/>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grpSp>
      <p:grpSp>
        <p:nvGrpSpPr>
          <p:cNvPr id="1618" name="Group 1278">
            <a:extLst>
              <a:ext uri="{FF2B5EF4-FFF2-40B4-BE49-F238E27FC236}">
                <a16:creationId xmlns:a16="http://schemas.microsoft.com/office/drawing/2014/main" id="{3A2BE99D-9B14-4E75-89A5-F06CCE222595}"/>
              </a:ext>
            </a:extLst>
          </p:cNvPr>
          <p:cNvGrpSpPr>
            <a:grpSpLocks/>
          </p:cNvGrpSpPr>
          <p:nvPr/>
        </p:nvGrpSpPr>
        <p:grpSpPr bwMode="auto">
          <a:xfrm>
            <a:off x="7845673" y="1763713"/>
            <a:ext cx="2546350" cy="3429000"/>
            <a:chOff x="3674" y="1148"/>
            <a:chExt cx="1604" cy="2160"/>
          </a:xfrm>
        </p:grpSpPr>
        <p:grpSp>
          <p:nvGrpSpPr>
            <p:cNvPr id="1619" name="Group 433">
              <a:extLst>
                <a:ext uri="{FF2B5EF4-FFF2-40B4-BE49-F238E27FC236}">
                  <a16:creationId xmlns:a16="http://schemas.microsoft.com/office/drawing/2014/main" id="{E632B48E-1931-4DD1-9AE3-A0E039FE3534}"/>
                </a:ext>
              </a:extLst>
            </p:cNvPr>
            <p:cNvGrpSpPr>
              <a:grpSpLocks/>
            </p:cNvGrpSpPr>
            <p:nvPr/>
          </p:nvGrpSpPr>
          <p:grpSpPr bwMode="auto">
            <a:xfrm>
              <a:off x="3701" y="1305"/>
              <a:ext cx="513" cy="442"/>
              <a:chOff x="3937" y="633"/>
              <a:chExt cx="513" cy="442"/>
            </a:xfrm>
          </p:grpSpPr>
          <p:sp>
            <p:nvSpPr>
              <p:cNvPr id="1840" name="Line 434">
                <a:extLst>
                  <a:ext uri="{FF2B5EF4-FFF2-40B4-BE49-F238E27FC236}">
                    <a16:creationId xmlns:a16="http://schemas.microsoft.com/office/drawing/2014/main" id="{3A6990AE-004C-42CC-851D-035FFDEB7246}"/>
                  </a:ext>
                </a:extLst>
              </p:cNvPr>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41" name="Line 435">
                <a:extLst>
                  <a:ext uri="{FF2B5EF4-FFF2-40B4-BE49-F238E27FC236}">
                    <a16:creationId xmlns:a16="http://schemas.microsoft.com/office/drawing/2014/main" id="{FBCCACDB-5FA7-42F8-99C5-562D82A8C9A8}"/>
                  </a:ext>
                </a:extLst>
              </p:cNvPr>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42" name="Oval 436">
                <a:extLst>
                  <a:ext uri="{FF2B5EF4-FFF2-40B4-BE49-F238E27FC236}">
                    <a16:creationId xmlns:a16="http://schemas.microsoft.com/office/drawing/2014/main" id="{0FFF4C19-2B40-4229-81DC-539B0421A0B0}"/>
                  </a:ext>
                </a:extLst>
              </p:cNvPr>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843" name="Line 437">
                <a:extLst>
                  <a:ext uri="{FF2B5EF4-FFF2-40B4-BE49-F238E27FC236}">
                    <a16:creationId xmlns:a16="http://schemas.microsoft.com/office/drawing/2014/main" id="{FD11B3AB-8527-4D6B-A9D2-FBF30FBBA750}"/>
                  </a:ext>
                </a:extLst>
              </p:cNvPr>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44" name="Line 438">
                <a:extLst>
                  <a:ext uri="{FF2B5EF4-FFF2-40B4-BE49-F238E27FC236}">
                    <a16:creationId xmlns:a16="http://schemas.microsoft.com/office/drawing/2014/main" id="{C8EC05B9-0A5B-4969-A0F6-0F55DC56DB83}"/>
                  </a:ext>
                </a:extLst>
              </p:cNvPr>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45" name="Rectangle 439">
                <a:extLst>
                  <a:ext uri="{FF2B5EF4-FFF2-40B4-BE49-F238E27FC236}">
                    <a16:creationId xmlns:a16="http://schemas.microsoft.com/office/drawing/2014/main" id="{91215C2A-6C12-4F6C-9804-2347F139F64A}"/>
                  </a:ext>
                </a:extLst>
              </p:cNvPr>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endParaRPr>
              </a:p>
            </p:txBody>
          </p:sp>
          <p:sp>
            <p:nvSpPr>
              <p:cNvPr id="1846" name="Oval 440">
                <a:extLst>
                  <a:ext uri="{FF2B5EF4-FFF2-40B4-BE49-F238E27FC236}">
                    <a16:creationId xmlns:a16="http://schemas.microsoft.com/office/drawing/2014/main" id="{AF0AEB57-DD3B-47A2-B3D7-728D234E6652}"/>
                  </a:ext>
                </a:extLst>
              </p:cNvPr>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1847" name="Group 441">
                <a:extLst>
                  <a:ext uri="{FF2B5EF4-FFF2-40B4-BE49-F238E27FC236}">
                    <a16:creationId xmlns:a16="http://schemas.microsoft.com/office/drawing/2014/main" id="{6666904A-0EF5-45C4-AA9F-5F2A68EEE430}"/>
                  </a:ext>
                </a:extLst>
              </p:cNvPr>
              <p:cNvGrpSpPr>
                <a:grpSpLocks/>
              </p:cNvGrpSpPr>
              <p:nvPr/>
            </p:nvGrpSpPr>
            <p:grpSpPr bwMode="auto">
              <a:xfrm>
                <a:off x="4120" y="809"/>
                <a:ext cx="156" cy="55"/>
                <a:chOff x="2848" y="848"/>
                <a:chExt cx="140" cy="98"/>
              </a:xfrm>
            </p:grpSpPr>
            <p:sp>
              <p:nvSpPr>
                <p:cNvPr id="1858" name="Line 442">
                  <a:extLst>
                    <a:ext uri="{FF2B5EF4-FFF2-40B4-BE49-F238E27FC236}">
                      <a16:creationId xmlns:a16="http://schemas.microsoft.com/office/drawing/2014/main" id="{A2976202-7890-42D3-AEA2-C204DC38550D}"/>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59" name="Line 443">
                  <a:extLst>
                    <a:ext uri="{FF2B5EF4-FFF2-40B4-BE49-F238E27FC236}">
                      <a16:creationId xmlns:a16="http://schemas.microsoft.com/office/drawing/2014/main" id="{953D8B04-410E-47E0-B7FD-07836372333E}"/>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60" name="Line 444">
                  <a:extLst>
                    <a:ext uri="{FF2B5EF4-FFF2-40B4-BE49-F238E27FC236}">
                      <a16:creationId xmlns:a16="http://schemas.microsoft.com/office/drawing/2014/main" id="{754A1216-1087-4E09-8881-833440CCE092}"/>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grpSp>
            <p:nvGrpSpPr>
              <p:cNvPr id="1848" name="Group 445">
                <a:extLst>
                  <a:ext uri="{FF2B5EF4-FFF2-40B4-BE49-F238E27FC236}">
                    <a16:creationId xmlns:a16="http://schemas.microsoft.com/office/drawing/2014/main" id="{58D8936E-2D13-4088-843D-873098703E8F}"/>
                  </a:ext>
                </a:extLst>
              </p:cNvPr>
              <p:cNvGrpSpPr>
                <a:grpSpLocks/>
              </p:cNvGrpSpPr>
              <p:nvPr/>
            </p:nvGrpSpPr>
            <p:grpSpPr bwMode="auto">
              <a:xfrm flipV="1">
                <a:off x="4120" y="808"/>
                <a:ext cx="156" cy="56"/>
                <a:chOff x="2848" y="848"/>
                <a:chExt cx="140" cy="98"/>
              </a:xfrm>
            </p:grpSpPr>
            <p:sp>
              <p:nvSpPr>
                <p:cNvPr id="1855" name="Line 446">
                  <a:extLst>
                    <a:ext uri="{FF2B5EF4-FFF2-40B4-BE49-F238E27FC236}">
                      <a16:creationId xmlns:a16="http://schemas.microsoft.com/office/drawing/2014/main" id="{2511157D-EFBC-4343-8F45-8829B948CBC5}"/>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56" name="Line 447">
                  <a:extLst>
                    <a:ext uri="{FF2B5EF4-FFF2-40B4-BE49-F238E27FC236}">
                      <a16:creationId xmlns:a16="http://schemas.microsoft.com/office/drawing/2014/main" id="{0A299838-0B89-4272-AE62-F221909ECC4D}"/>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57" name="Line 448">
                  <a:extLst>
                    <a:ext uri="{FF2B5EF4-FFF2-40B4-BE49-F238E27FC236}">
                      <a16:creationId xmlns:a16="http://schemas.microsoft.com/office/drawing/2014/main" id="{2458EEDE-2037-46E7-9139-679F8FBF4139}"/>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sp>
            <p:nvSpPr>
              <p:cNvPr id="1849" name="Rectangle 449">
                <a:extLst>
                  <a:ext uri="{FF2B5EF4-FFF2-40B4-BE49-F238E27FC236}">
                    <a16:creationId xmlns:a16="http://schemas.microsoft.com/office/drawing/2014/main" id="{3B1E849A-235F-477B-93B9-6DABD97322F4}"/>
                  </a:ext>
                </a:extLst>
              </p:cNvPr>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850" name="Rectangle 450">
                <a:extLst>
                  <a:ext uri="{FF2B5EF4-FFF2-40B4-BE49-F238E27FC236}">
                    <a16:creationId xmlns:a16="http://schemas.microsoft.com/office/drawing/2014/main" id="{8BF70D0B-DECB-4FCA-BE41-D55BAA87EED8}"/>
                  </a:ext>
                </a:extLst>
              </p:cNvPr>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851" name="Line 451">
                <a:extLst>
                  <a:ext uri="{FF2B5EF4-FFF2-40B4-BE49-F238E27FC236}">
                    <a16:creationId xmlns:a16="http://schemas.microsoft.com/office/drawing/2014/main" id="{884A395B-8B6D-4412-B922-D8613BC4A5B8}"/>
                  </a:ext>
                </a:extLst>
              </p:cNvPr>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52" name="Line 452">
                <a:extLst>
                  <a:ext uri="{FF2B5EF4-FFF2-40B4-BE49-F238E27FC236}">
                    <a16:creationId xmlns:a16="http://schemas.microsoft.com/office/drawing/2014/main" id="{40307D72-4D07-4A8F-A9F3-4B011ABF0D4D}"/>
                  </a:ext>
                </a:extLst>
              </p:cNvPr>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53" name="Rectangle 453">
                <a:extLst>
                  <a:ext uri="{FF2B5EF4-FFF2-40B4-BE49-F238E27FC236}">
                    <a16:creationId xmlns:a16="http://schemas.microsoft.com/office/drawing/2014/main" id="{DCF32362-D52E-4E91-855F-FA57BD888008}"/>
                  </a:ext>
                </a:extLst>
              </p:cNvPr>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latin typeface="Comic Sans MS" panose="030F0702030302020204" pitchFamily="66" charset="0"/>
                </a:endParaRPr>
              </a:p>
            </p:txBody>
          </p:sp>
          <p:sp>
            <p:nvSpPr>
              <p:cNvPr id="1854" name="Text Box 454">
                <a:extLst>
                  <a:ext uri="{FF2B5EF4-FFF2-40B4-BE49-F238E27FC236}">
                    <a16:creationId xmlns:a16="http://schemas.microsoft.com/office/drawing/2014/main" id="{F5B956D5-BDCE-4BB9-AFED-D63171C2F76D}"/>
                  </a:ext>
                </a:extLst>
              </p:cNvPr>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zh-CN" sz="1000">
                  <a:solidFill>
                    <a:srgbClr val="0000FF"/>
                  </a:solidFill>
                </a:endParaRPr>
              </a:p>
              <a:p>
                <a:pPr algn="ctr"/>
                <a:r>
                  <a:rPr lang="en-US" altLang="zh-CN" sz="1000">
                    <a:solidFill>
                      <a:srgbClr val="0000FF"/>
                    </a:solidFill>
                  </a:rPr>
                  <a:t>network</a:t>
                </a:r>
              </a:p>
              <a:p>
                <a:pPr algn="ctr"/>
                <a:r>
                  <a:rPr lang="en-US" altLang="zh-CN" sz="1000">
                    <a:solidFill>
                      <a:srgbClr val="0000FF"/>
                    </a:solidFill>
                  </a:rPr>
                  <a:t>data link</a:t>
                </a:r>
              </a:p>
              <a:p>
                <a:pPr algn="ctr"/>
                <a:r>
                  <a:rPr lang="en-US" altLang="zh-CN" sz="1000">
                    <a:solidFill>
                      <a:srgbClr val="0000FF"/>
                    </a:solidFill>
                  </a:rPr>
                  <a:t>physical</a:t>
                </a:r>
                <a:endParaRPr lang="en-US" altLang="zh-CN">
                  <a:solidFill>
                    <a:srgbClr val="0000FF"/>
                  </a:solidFill>
                </a:endParaRPr>
              </a:p>
            </p:txBody>
          </p:sp>
        </p:grpSp>
        <p:grpSp>
          <p:nvGrpSpPr>
            <p:cNvPr id="1620" name="Group 1058">
              <a:extLst>
                <a:ext uri="{FF2B5EF4-FFF2-40B4-BE49-F238E27FC236}">
                  <a16:creationId xmlns:a16="http://schemas.microsoft.com/office/drawing/2014/main" id="{10DB79D8-54AA-47B0-9BDA-13F752F92442}"/>
                </a:ext>
              </a:extLst>
            </p:cNvPr>
            <p:cNvGrpSpPr>
              <a:grpSpLocks/>
            </p:cNvGrpSpPr>
            <p:nvPr/>
          </p:nvGrpSpPr>
          <p:grpSpPr bwMode="auto">
            <a:xfrm>
              <a:off x="4207" y="1532"/>
              <a:ext cx="513" cy="442"/>
              <a:chOff x="3937" y="633"/>
              <a:chExt cx="513" cy="442"/>
            </a:xfrm>
          </p:grpSpPr>
          <p:sp>
            <p:nvSpPr>
              <p:cNvPr id="1819" name="Line 1059">
                <a:extLst>
                  <a:ext uri="{FF2B5EF4-FFF2-40B4-BE49-F238E27FC236}">
                    <a16:creationId xmlns:a16="http://schemas.microsoft.com/office/drawing/2014/main" id="{02C2CFCD-99F7-4D29-8EE0-38A234B38E4B}"/>
                  </a:ext>
                </a:extLst>
              </p:cNvPr>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20" name="Line 1060">
                <a:extLst>
                  <a:ext uri="{FF2B5EF4-FFF2-40B4-BE49-F238E27FC236}">
                    <a16:creationId xmlns:a16="http://schemas.microsoft.com/office/drawing/2014/main" id="{F3BF0439-4104-4341-91CA-B0ED0DF60809}"/>
                  </a:ext>
                </a:extLst>
              </p:cNvPr>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21" name="Oval 1061">
                <a:extLst>
                  <a:ext uri="{FF2B5EF4-FFF2-40B4-BE49-F238E27FC236}">
                    <a16:creationId xmlns:a16="http://schemas.microsoft.com/office/drawing/2014/main" id="{3FC7E0B5-0AD9-490D-922E-EC9C4AA63A46}"/>
                  </a:ext>
                </a:extLst>
              </p:cNvPr>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822" name="Line 1062">
                <a:extLst>
                  <a:ext uri="{FF2B5EF4-FFF2-40B4-BE49-F238E27FC236}">
                    <a16:creationId xmlns:a16="http://schemas.microsoft.com/office/drawing/2014/main" id="{8FB62C88-428D-4E85-9054-4B0EE8916808}"/>
                  </a:ext>
                </a:extLst>
              </p:cNvPr>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23" name="Line 1063">
                <a:extLst>
                  <a:ext uri="{FF2B5EF4-FFF2-40B4-BE49-F238E27FC236}">
                    <a16:creationId xmlns:a16="http://schemas.microsoft.com/office/drawing/2014/main" id="{B687BF8A-B331-4D8D-8976-B482BE01EE7A}"/>
                  </a:ext>
                </a:extLst>
              </p:cNvPr>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24" name="Rectangle 1064">
                <a:extLst>
                  <a:ext uri="{FF2B5EF4-FFF2-40B4-BE49-F238E27FC236}">
                    <a16:creationId xmlns:a16="http://schemas.microsoft.com/office/drawing/2014/main" id="{2B72BDE8-E658-4219-AFDF-4BD98F123A3D}"/>
                  </a:ext>
                </a:extLst>
              </p:cNvPr>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endParaRPr>
              </a:p>
            </p:txBody>
          </p:sp>
          <p:sp>
            <p:nvSpPr>
              <p:cNvPr id="1825" name="Oval 1065">
                <a:extLst>
                  <a:ext uri="{FF2B5EF4-FFF2-40B4-BE49-F238E27FC236}">
                    <a16:creationId xmlns:a16="http://schemas.microsoft.com/office/drawing/2014/main" id="{61D2836C-30D0-41BD-B82E-A33482831320}"/>
                  </a:ext>
                </a:extLst>
              </p:cNvPr>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1826" name="Group 1066">
                <a:extLst>
                  <a:ext uri="{FF2B5EF4-FFF2-40B4-BE49-F238E27FC236}">
                    <a16:creationId xmlns:a16="http://schemas.microsoft.com/office/drawing/2014/main" id="{A8E2A5BD-09F6-4347-8BEA-638B21F4CD2A}"/>
                  </a:ext>
                </a:extLst>
              </p:cNvPr>
              <p:cNvGrpSpPr>
                <a:grpSpLocks/>
              </p:cNvGrpSpPr>
              <p:nvPr/>
            </p:nvGrpSpPr>
            <p:grpSpPr bwMode="auto">
              <a:xfrm>
                <a:off x="4120" y="809"/>
                <a:ext cx="156" cy="55"/>
                <a:chOff x="2848" y="848"/>
                <a:chExt cx="140" cy="98"/>
              </a:xfrm>
            </p:grpSpPr>
            <p:sp>
              <p:nvSpPr>
                <p:cNvPr id="1837" name="Line 1067">
                  <a:extLst>
                    <a:ext uri="{FF2B5EF4-FFF2-40B4-BE49-F238E27FC236}">
                      <a16:creationId xmlns:a16="http://schemas.microsoft.com/office/drawing/2014/main" id="{88E36CBE-9D04-484A-8F05-1AB1F484A2B5}"/>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38" name="Line 1068">
                  <a:extLst>
                    <a:ext uri="{FF2B5EF4-FFF2-40B4-BE49-F238E27FC236}">
                      <a16:creationId xmlns:a16="http://schemas.microsoft.com/office/drawing/2014/main" id="{F8249DE3-F662-44D9-B84C-CFA1C15C3F22}"/>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39" name="Line 1069">
                  <a:extLst>
                    <a:ext uri="{FF2B5EF4-FFF2-40B4-BE49-F238E27FC236}">
                      <a16:creationId xmlns:a16="http://schemas.microsoft.com/office/drawing/2014/main" id="{10747486-E200-4BA4-AB8D-8FCB5A741B68}"/>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grpSp>
            <p:nvGrpSpPr>
              <p:cNvPr id="1827" name="Group 1070">
                <a:extLst>
                  <a:ext uri="{FF2B5EF4-FFF2-40B4-BE49-F238E27FC236}">
                    <a16:creationId xmlns:a16="http://schemas.microsoft.com/office/drawing/2014/main" id="{FAB86709-D9F6-4CE8-9C3D-5C451320021E}"/>
                  </a:ext>
                </a:extLst>
              </p:cNvPr>
              <p:cNvGrpSpPr>
                <a:grpSpLocks/>
              </p:cNvGrpSpPr>
              <p:nvPr/>
            </p:nvGrpSpPr>
            <p:grpSpPr bwMode="auto">
              <a:xfrm flipV="1">
                <a:off x="4120" y="808"/>
                <a:ext cx="156" cy="56"/>
                <a:chOff x="2848" y="848"/>
                <a:chExt cx="140" cy="98"/>
              </a:xfrm>
            </p:grpSpPr>
            <p:sp>
              <p:nvSpPr>
                <p:cNvPr id="1834" name="Line 1071">
                  <a:extLst>
                    <a:ext uri="{FF2B5EF4-FFF2-40B4-BE49-F238E27FC236}">
                      <a16:creationId xmlns:a16="http://schemas.microsoft.com/office/drawing/2014/main" id="{D7FE9461-7452-4FED-BCA3-C29ABF784414}"/>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35" name="Line 1072">
                  <a:extLst>
                    <a:ext uri="{FF2B5EF4-FFF2-40B4-BE49-F238E27FC236}">
                      <a16:creationId xmlns:a16="http://schemas.microsoft.com/office/drawing/2014/main" id="{A1ED19DD-5339-417A-92F2-2B9A744F4871}"/>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36" name="Line 1073">
                  <a:extLst>
                    <a:ext uri="{FF2B5EF4-FFF2-40B4-BE49-F238E27FC236}">
                      <a16:creationId xmlns:a16="http://schemas.microsoft.com/office/drawing/2014/main" id="{3FF0B18F-A4E2-4125-A87B-EB9185143F33}"/>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sp>
            <p:nvSpPr>
              <p:cNvPr id="1828" name="Rectangle 1074">
                <a:extLst>
                  <a:ext uri="{FF2B5EF4-FFF2-40B4-BE49-F238E27FC236}">
                    <a16:creationId xmlns:a16="http://schemas.microsoft.com/office/drawing/2014/main" id="{50115979-82DA-4CFA-8C6F-7CA1C1DB32E9}"/>
                  </a:ext>
                </a:extLst>
              </p:cNvPr>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829" name="Rectangle 1075">
                <a:extLst>
                  <a:ext uri="{FF2B5EF4-FFF2-40B4-BE49-F238E27FC236}">
                    <a16:creationId xmlns:a16="http://schemas.microsoft.com/office/drawing/2014/main" id="{2A6FBAA3-5B7B-43C0-8170-9677A9C8F7CE}"/>
                  </a:ext>
                </a:extLst>
              </p:cNvPr>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830" name="Line 1076">
                <a:extLst>
                  <a:ext uri="{FF2B5EF4-FFF2-40B4-BE49-F238E27FC236}">
                    <a16:creationId xmlns:a16="http://schemas.microsoft.com/office/drawing/2014/main" id="{76C604E6-AC2A-404D-9CC9-EE1FF7A8091D}"/>
                  </a:ext>
                </a:extLst>
              </p:cNvPr>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31" name="Line 1077">
                <a:extLst>
                  <a:ext uri="{FF2B5EF4-FFF2-40B4-BE49-F238E27FC236}">
                    <a16:creationId xmlns:a16="http://schemas.microsoft.com/office/drawing/2014/main" id="{DD5298DB-6070-4CFF-AF53-6CA052310A2E}"/>
                  </a:ext>
                </a:extLst>
              </p:cNvPr>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32" name="Rectangle 1078">
                <a:extLst>
                  <a:ext uri="{FF2B5EF4-FFF2-40B4-BE49-F238E27FC236}">
                    <a16:creationId xmlns:a16="http://schemas.microsoft.com/office/drawing/2014/main" id="{0C69FFF4-8700-4C0A-B12F-4BA433923347}"/>
                  </a:ext>
                </a:extLst>
              </p:cNvPr>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833" name="Text Box 1079">
                <a:extLst>
                  <a:ext uri="{FF2B5EF4-FFF2-40B4-BE49-F238E27FC236}">
                    <a16:creationId xmlns:a16="http://schemas.microsoft.com/office/drawing/2014/main" id="{353C94D2-9B26-48CE-AF6B-16CA7D1C3572}"/>
                  </a:ext>
                </a:extLst>
              </p:cNvPr>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zh-CN" sz="1000">
                  <a:solidFill>
                    <a:srgbClr val="0000FF"/>
                  </a:solidFill>
                </a:endParaRPr>
              </a:p>
              <a:p>
                <a:pPr algn="ctr"/>
                <a:r>
                  <a:rPr lang="en-US" altLang="zh-CN" sz="1000">
                    <a:solidFill>
                      <a:srgbClr val="0000FF"/>
                    </a:solidFill>
                  </a:rPr>
                  <a:t>network</a:t>
                </a:r>
              </a:p>
              <a:p>
                <a:pPr algn="ctr"/>
                <a:r>
                  <a:rPr lang="en-US" altLang="zh-CN" sz="1000">
                    <a:solidFill>
                      <a:srgbClr val="0000FF"/>
                    </a:solidFill>
                  </a:rPr>
                  <a:t>data link</a:t>
                </a:r>
              </a:p>
              <a:p>
                <a:pPr algn="ctr"/>
                <a:r>
                  <a:rPr lang="en-US" altLang="zh-CN" sz="1000">
                    <a:solidFill>
                      <a:srgbClr val="0000FF"/>
                    </a:solidFill>
                  </a:rPr>
                  <a:t>physical</a:t>
                </a:r>
                <a:endParaRPr lang="en-US" altLang="zh-CN">
                  <a:solidFill>
                    <a:srgbClr val="0000FF"/>
                  </a:solidFill>
                </a:endParaRPr>
              </a:p>
            </p:txBody>
          </p:sp>
        </p:grpSp>
        <p:grpSp>
          <p:nvGrpSpPr>
            <p:cNvPr id="1621" name="Group 1080">
              <a:extLst>
                <a:ext uri="{FF2B5EF4-FFF2-40B4-BE49-F238E27FC236}">
                  <a16:creationId xmlns:a16="http://schemas.microsoft.com/office/drawing/2014/main" id="{1EEF35D6-1B97-491D-8419-87FD41B2F717}"/>
                </a:ext>
              </a:extLst>
            </p:cNvPr>
            <p:cNvGrpSpPr>
              <a:grpSpLocks/>
            </p:cNvGrpSpPr>
            <p:nvPr/>
          </p:nvGrpSpPr>
          <p:grpSpPr bwMode="auto">
            <a:xfrm>
              <a:off x="4661" y="1148"/>
              <a:ext cx="513" cy="442"/>
              <a:chOff x="3937" y="633"/>
              <a:chExt cx="513" cy="442"/>
            </a:xfrm>
          </p:grpSpPr>
          <p:sp>
            <p:nvSpPr>
              <p:cNvPr id="1798" name="Line 1081">
                <a:extLst>
                  <a:ext uri="{FF2B5EF4-FFF2-40B4-BE49-F238E27FC236}">
                    <a16:creationId xmlns:a16="http://schemas.microsoft.com/office/drawing/2014/main" id="{F98B623B-747B-46E3-A129-726114091DB4}"/>
                  </a:ext>
                </a:extLst>
              </p:cNvPr>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99" name="Line 1082">
                <a:extLst>
                  <a:ext uri="{FF2B5EF4-FFF2-40B4-BE49-F238E27FC236}">
                    <a16:creationId xmlns:a16="http://schemas.microsoft.com/office/drawing/2014/main" id="{9E5FE6AF-CC86-4DB8-99FD-096C52F3FC6D}"/>
                  </a:ext>
                </a:extLst>
              </p:cNvPr>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00" name="Oval 1083">
                <a:extLst>
                  <a:ext uri="{FF2B5EF4-FFF2-40B4-BE49-F238E27FC236}">
                    <a16:creationId xmlns:a16="http://schemas.microsoft.com/office/drawing/2014/main" id="{38DF38D7-F7D1-4D2F-8BB8-6A3963299DA7}"/>
                  </a:ext>
                </a:extLst>
              </p:cNvPr>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801" name="Line 1084">
                <a:extLst>
                  <a:ext uri="{FF2B5EF4-FFF2-40B4-BE49-F238E27FC236}">
                    <a16:creationId xmlns:a16="http://schemas.microsoft.com/office/drawing/2014/main" id="{3C373918-35D9-4526-AE54-01080E1C42A1}"/>
                  </a:ext>
                </a:extLst>
              </p:cNvPr>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02" name="Line 1085">
                <a:extLst>
                  <a:ext uri="{FF2B5EF4-FFF2-40B4-BE49-F238E27FC236}">
                    <a16:creationId xmlns:a16="http://schemas.microsoft.com/office/drawing/2014/main" id="{E875DD5C-301C-40BD-A64D-0C23DC78A99A}"/>
                  </a:ext>
                </a:extLst>
              </p:cNvPr>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03" name="Rectangle 1086">
                <a:extLst>
                  <a:ext uri="{FF2B5EF4-FFF2-40B4-BE49-F238E27FC236}">
                    <a16:creationId xmlns:a16="http://schemas.microsoft.com/office/drawing/2014/main" id="{62DF155E-D8E8-443D-A62C-9423304E6816}"/>
                  </a:ext>
                </a:extLst>
              </p:cNvPr>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endParaRPr>
              </a:p>
            </p:txBody>
          </p:sp>
          <p:sp>
            <p:nvSpPr>
              <p:cNvPr id="1804" name="Oval 1087">
                <a:extLst>
                  <a:ext uri="{FF2B5EF4-FFF2-40B4-BE49-F238E27FC236}">
                    <a16:creationId xmlns:a16="http://schemas.microsoft.com/office/drawing/2014/main" id="{EE9ECD41-9CDD-4CCA-AF7C-9A9C47137146}"/>
                  </a:ext>
                </a:extLst>
              </p:cNvPr>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1805" name="Group 1088">
                <a:extLst>
                  <a:ext uri="{FF2B5EF4-FFF2-40B4-BE49-F238E27FC236}">
                    <a16:creationId xmlns:a16="http://schemas.microsoft.com/office/drawing/2014/main" id="{69DBC3C3-223B-47E7-A623-31EF6A1A0BEA}"/>
                  </a:ext>
                </a:extLst>
              </p:cNvPr>
              <p:cNvGrpSpPr>
                <a:grpSpLocks/>
              </p:cNvGrpSpPr>
              <p:nvPr/>
            </p:nvGrpSpPr>
            <p:grpSpPr bwMode="auto">
              <a:xfrm>
                <a:off x="4120" y="809"/>
                <a:ext cx="156" cy="55"/>
                <a:chOff x="2848" y="848"/>
                <a:chExt cx="140" cy="98"/>
              </a:xfrm>
            </p:grpSpPr>
            <p:sp>
              <p:nvSpPr>
                <p:cNvPr id="1816" name="Line 1089">
                  <a:extLst>
                    <a:ext uri="{FF2B5EF4-FFF2-40B4-BE49-F238E27FC236}">
                      <a16:creationId xmlns:a16="http://schemas.microsoft.com/office/drawing/2014/main" id="{12E9BC41-B87C-404E-B169-4D1FBE4F6ADB}"/>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17" name="Line 1090">
                  <a:extLst>
                    <a:ext uri="{FF2B5EF4-FFF2-40B4-BE49-F238E27FC236}">
                      <a16:creationId xmlns:a16="http://schemas.microsoft.com/office/drawing/2014/main" id="{2CD44472-CC05-4A13-AD92-9E3C336B682D}"/>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18" name="Line 1091">
                  <a:extLst>
                    <a:ext uri="{FF2B5EF4-FFF2-40B4-BE49-F238E27FC236}">
                      <a16:creationId xmlns:a16="http://schemas.microsoft.com/office/drawing/2014/main" id="{835E1721-45B2-4B07-B656-4D601BD33E23}"/>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grpSp>
            <p:nvGrpSpPr>
              <p:cNvPr id="1806" name="Group 1092">
                <a:extLst>
                  <a:ext uri="{FF2B5EF4-FFF2-40B4-BE49-F238E27FC236}">
                    <a16:creationId xmlns:a16="http://schemas.microsoft.com/office/drawing/2014/main" id="{C7E06A2D-4971-4FAE-A0EB-2C383703E726}"/>
                  </a:ext>
                </a:extLst>
              </p:cNvPr>
              <p:cNvGrpSpPr>
                <a:grpSpLocks/>
              </p:cNvGrpSpPr>
              <p:nvPr/>
            </p:nvGrpSpPr>
            <p:grpSpPr bwMode="auto">
              <a:xfrm flipV="1">
                <a:off x="4120" y="808"/>
                <a:ext cx="156" cy="56"/>
                <a:chOff x="2848" y="848"/>
                <a:chExt cx="140" cy="98"/>
              </a:xfrm>
            </p:grpSpPr>
            <p:sp>
              <p:nvSpPr>
                <p:cNvPr id="1813" name="Line 1093">
                  <a:extLst>
                    <a:ext uri="{FF2B5EF4-FFF2-40B4-BE49-F238E27FC236}">
                      <a16:creationId xmlns:a16="http://schemas.microsoft.com/office/drawing/2014/main" id="{965397B3-E443-4B73-B943-19B544C0E635}"/>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14" name="Line 1094">
                  <a:extLst>
                    <a:ext uri="{FF2B5EF4-FFF2-40B4-BE49-F238E27FC236}">
                      <a16:creationId xmlns:a16="http://schemas.microsoft.com/office/drawing/2014/main" id="{64F5924A-5C9B-4A20-A760-30A8144DCDFF}"/>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15" name="Line 1095">
                  <a:extLst>
                    <a:ext uri="{FF2B5EF4-FFF2-40B4-BE49-F238E27FC236}">
                      <a16:creationId xmlns:a16="http://schemas.microsoft.com/office/drawing/2014/main" id="{140BF6EE-8D68-4F62-8B3B-57A776BC7F99}"/>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sp>
            <p:nvSpPr>
              <p:cNvPr id="1807" name="Rectangle 1096">
                <a:extLst>
                  <a:ext uri="{FF2B5EF4-FFF2-40B4-BE49-F238E27FC236}">
                    <a16:creationId xmlns:a16="http://schemas.microsoft.com/office/drawing/2014/main" id="{9D487655-2DFE-4B4F-A9A9-25D5C8925B8F}"/>
                  </a:ext>
                </a:extLst>
              </p:cNvPr>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808" name="Rectangle 1097">
                <a:extLst>
                  <a:ext uri="{FF2B5EF4-FFF2-40B4-BE49-F238E27FC236}">
                    <a16:creationId xmlns:a16="http://schemas.microsoft.com/office/drawing/2014/main" id="{0937F4FC-FB07-44BB-8CED-3545E8F5D508}"/>
                  </a:ext>
                </a:extLst>
              </p:cNvPr>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809" name="Line 1098">
                <a:extLst>
                  <a:ext uri="{FF2B5EF4-FFF2-40B4-BE49-F238E27FC236}">
                    <a16:creationId xmlns:a16="http://schemas.microsoft.com/office/drawing/2014/main" id="{7F1B31B0-0E6D-4AAA-A1B0-40645CC52D7E}"/>
                  </a:ext>
                </a:extLst>
              </p:cNvPr>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10" name="Line 1099">
                <a:extLst>
                  <a:ext uri="{FF2B5EF4-FFF2-40B4-BE49-F238E27FC236}">
                    <a16:creationId xmlns:a16="http://schemas.microsoft.com/office/drawing/2014/main" id="{0FDE568D-F518-4F01-8493-7DB29B9F9C46}"/>
                  </a:ext>
                </a:extLst>
              </p:cNvPr>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11" name="Rectangle 1100">
                <a:extLst>
                  <a:ext uri="{FF2B5EF4-FFF2-40B4-BE49-F238E27FC236}">
                    <a16:creationId xmlns:a16="http://schemas.microsoft.com/office/drawing/2014/main" id="{D4695CBA-32BC-4C5C-B51A-72679F182DE7}"/>
                  </a:ext>
                </a:extLst>
              </p:cNvPr>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812" name="Text Box 1101">
                <a:extLst>
                  <a:ext uri="{FF2B5EF4-FFF2-40B4-BE49-F238E27FC236}">
                    <a16:creationId xmlns:a16="http://schemas.microsoft.com/office/drawing/2014/main" id="{6901E3D1-1038-42AF-8010-624B49C524BE}"/>
                  </a:ext>
                </a:extLst>
              </p:cNvPr>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zh-CN" sz="1000">
                  <a:solidFill>
                    <a:srgbClr val="0000FF"/>
                  </a:solidFill>
                </a:endParaRPr>
              </a:p>
              <a:p>
                <a:pPr algn="ctr"/>
                <a:r>
                  <a:rPr lang="en-US" altLang="zh-CN" sz="1000">
                    <a:solidFill>
                      <a:srgbClr val="0000FF"/>
                    </a:solidFill>
                  </a:rPr>
                  <a:t>network</a:t>
                </a:r>
              </a:p>
              <a:p>
                <a:pPr algn="ctr"/>
                <a:r>
                  <a:rPr lang="en-US" altLang="zh-CN" sz="1000">
                    <a:solidFill>
                      <a:srgbClr val="0000FF"/>
                    </a:solidFill>
                  </a:rPr>
                  <a:t>data link</a:t>
                </a:r>
              </a:p>
              <a:p>
                <a:pPr algn="ctr"/>
                <a:r>
                  <a:rPr lang="en-US" altLang="zh-CN" sz="1000">
                    <a:solidFill>
                      <a:srgbClr val="0000FF"/>
                    </a:solidFill>
                  </a:rPr>
                  <a:t>physical</a:t>
                </a:r>
                <a:endParaRPr lang="en-US" altLang="zh-CN">
                  <a:solidFill>
                    <a:srgbClr val="0000FF"/>
                  </a:solidFill>
                </a:endParaRPr>
              </a:p>
            </p:txBody>
          </p:sp>
        </p:grpSp>
        <p:grpSp>
          <p:nvGrpSpPr>
            <p:cNvPr id="1622" name="Group 1102">
              <a:extLst>
                <a:ext uri="{FF2B5EF4-FFF2-40B4-BE49-F238E27FC236}">
                  <a16:creationId xmlns:a16="http://schemas.microsoft.com/office/drawing/2014/main" id="{C95FCF07-6DD9-4BCE-880F-FBD55D1A3D75}"/>
                </a:ext>
              </a:extLst>
            </p:cNvPr>
            <p:cNvGrpSpPr>
              <a:grpSpLocks/>
            </p:cNvGrpSpPr>
            <p:nvPr/>
          </p:nvGrpSpPr>
          <p:grpSpPr bwMode="auto">
            <a:xfrm>
              <a:off x="4702" y="1523"/>
              <a:ext cx="513" cy="442"/>
              <a:chOff x="3937" y="633"/>
              <a:chExt cx="513" cy="442"/>
            </a:xfrm>
          </p:grpSpPr>
          <p:sp>
            <p:nvSpPr>
              <p:cNvPr id="1777" name="Line 1103">
                <a:extLst>
                  <a:ext uri="{FF2B5EF4-FFF2-40B4-BE49-F238E27FC236}">
                    <a16:creationId xmlns:a16="http://schemas.microsoft.com/office/drawing/2014/main" id="{86D8B2C5-92A3-4AB0-924C-D7D652A8F194}"/>
                  </a:ext>
                </a:extLst>
              </p:cNvPr>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78" name="Line 1104">
                <a:extLst>
                  <a:ext uri="{FF2B5EF4-FFF2-40B4-BE49-F238E27FC236}">
                    <a16:creationId xmlns:a16="http://schemas.microsoft.com/office/drawing/2014/main" id="{9BC6C996-E9A8-4EA7-BA6C-F4DD1BC58DDB}"/>
                  </a:ext>
                </a:extLst>
              </p:cNvPr>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79" name="Oval 1105">
                <a:extLst>
                  <a:ext uri="{FF2B5EF4-FFF2-40B4-BE49-F238E27FC236}">
                    <a16:creationId xmlns:a16="http://schemas.microsoft.com/office/drawing/2014/main" id="{BE358815-6DE7-4D83-BD05-75FBEBE0FCCA}"/>
                  </a:ext>
                </a:extLst>
              </p:cNvPr>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780" name="Line 1106">
                <a:extLst>
                  <a:ext uri="{FF2B5EF4-FFF2-40B4-BE49-F238E27FC236}">
                    <a16:creationId xmlns:a16="http://schemas.microsoft.com/office/drawing/2014/main" id="{C4ED2A6C-60D8-44E3-923C-9036C3F3550F}"/>
                  </a:ext>
                </a:extLst>
              </p:cNvPr>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81" name="Line 1107">
                <a:extLst>
                  <a:ext uri="{FF2B5EF4-FFF2-40B4-BE49-F238E27FC236}">
                    <a16:creationId xmlns:a16="http://schemas.microsoft.com/office/drawing/2014/main" id="{A1FAA537-BAF9-4E71-B910-268A85B286EC}"/>
                  </a:ext>
                </a:extLst>
              </p:cNvPr>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82" name="Rectangle 1108">
                <a:extLst>
                  <a:ext uri="{FF2B5EF4-FFF2-40B4-BE49-F238E27FC236}">
                    <a16:creationId xmlns:a16="http://schemas.microsoft.com/office/drawing/2014/main" id="{45DFB026-8484-490B-B96F-08737B7ABE32}"/>
                  </a:ext>
                </a:extLst>
              </p:cNvPr>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endParaRPr>
              </a:p>
            </p:txBody>
          </p:sp>
          <p:sp>
            <p:nvSpPr>
              <p:cNvPr id="1783" name="Oval 1109">
                <a:extLst>
                  <a:ext uri="{FF2B5EF4-FFF2-40B4-BE49-F238E27FC236}">
                    <a16:creationId xmlns:a16="http://schemas.microsoft.com/office/drawing/2014/main" id="{6F5C3730-E900-4BD7-A9E1-8CAE75ABECD4}"/>
                  </a:ext>
                </a:extLst>
              </p:cNvPr>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1784" name="Group 1110">
                <a:extLst>
                  <a:ext uri="{FF2B5EF4-FFF2-40B4-BE49-F238E27FC236}">
                    <a16:creationId xmlns:a16="http://schemas.microsoft.com/office/drawing/2014/main" id="{3DB50468-9A78-4B2E-81DB-74F9E595DDD6}"/>
                  </a:ext>
                </a:extLst>
              </p:cNvPr>
              <p:cNvGrpSpPr>
                <a:grpSpLocks/>
              </p:cNvGrpSpPr>
              <p:nvPr/>
            </p:nvGrpSpPr>
            <p:grpSpPr bwMode="auto">
              <a:xfrm>
                <a:off x="4120" y="809"/>
                <a:ext cx="156" cy="55"/>
                <a:chOff x="2848" y="848"/>
                <a:chExt cx="140" cy="98"/>
              </a:xfrm>
            </p:grpSpPr>
            <p:sp>
              <p:nvSpPr>
                <p:cNvPr id="1795" name="Line 1111">
                  <a:extLst>
                    <a:ext uri="{FF2B5EF4-FFF2-40B4-BE49-F238E27FC236}">
                      <a16:creationId xmlns:a16="http://schemas.microsoft.com/office/drawing/2014/main" id="{93F8390E-FE58-4289-A077-807D8FACBA09}"/>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96" name="Line 1112">
                  <a:extLst>
                    <a:ext uri="{FF2B5EF4-FFF2-40B4-BE49-F238E27FC236}">
                      <a16:creationId xmlns:a16="http://schemas.microsoft.com/office/drawing/2014/main" id="{9C90038A-9735-44A8-AFF0-D99E769980D7}"/>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97" name="Line 1113">
                  <a:extLst>
                    <a:ext uri="{FF2B5EF4-FFF2-40B4-BE49-F238E27FC236}">
                      <a16:creationId xmlns:a16="http://schemas.microsoft.com/office/drawing/2014/main" id="{27D58FA2-657F-43C7-AD04-AB7E38EEB61B}"/>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grpSp>
            <p:nvGrpSpPr>
              <p:cNvPr id="1785" name="Group 1114">
                <a:extLst>
                  <a:ext uri="{FF2B5EF4-FFF2-40B4-BE49-F238E27FC236}">
                    <a16:creationId xmlns:a16="http://schemas.microsoft.com/office/drawing/2014/main" id="{1B2E2E8D-24AA-42A7-98E3-2BD0E635C0F2}"/>
                  </a:ext>
                </a:extLst>
              </p:cNvPr>
              <p:cNvGrpSpPr>
                <a:grpSpLocks/>
              </p:cNvGrpSpPr>
              <p:nvPr/>
            </p:nvGrpSpPr>
            <p:grpSpPr bwMode="auto">
              <a:xfrm flipV="1">
                <a:off x="4120" y="808"/>
                <a:ext cx="156" cy="56"/>
                <a:chOff x="2848" y="848"/>
                <a:chExt cx="140" cy="98"/>
              </a:xfrm>
            </p:grpSpPr>
            <p:sp>
              <p:nvSpPr>
                <p:cNvPr id="1792" name="Line 1115">
                  <a:extLst>
                    <a:ext uri="{FF2B5EF4-FFF2-40B4-BE49-F238E27FC236}">
                      <a16:creationId xmlns:a16="http://schemas.microsoft.com/office/drawing/2014/main" id="{AAB90F58-9CB1-4A60-AD0C-83E4240DAB87}"/>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93" name="Line 1116">
                  <a:extLst>
                    <a:ext uri="{FF2B5EF4-FFF2-40B4-BE49-F238E27FC236}">
                      <a16:creationId xmlns:a16="http://schemas.microsoft.com/office/drawing/2014/main" id="{9F68C0BD-68C9-4155-AF43-22757EC4F7A0}"/>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94" name="Line 1117">
                  <a:extLst>
                    <a:ext uri="{FF2B5EF4-FFF2-40B4-BE49-F238E27FC236}">
                      <a16:creationId xmlns:a16="http://schemas.microsoft.com/office/drawing/2014/main" id="{0184FC66-927D-4E84-BEED-765FA60FEF9D}"/>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sp>
            <p:nvSpPr>
              <p:cNvPr id="1786" name="Rectangle 1118">
                <a:extLst>
                  <a:ext uri="{FF2B5EF4-FFF2-40B4-BE49-F238E27FC236}">
                    <a16:creationId xmlns:a16="http://schemas.microsoft.com/office/drawing/2014/main" id="{C64DB7D0-1722-4F6D-841B-3D33CC93AD06}"/>
                  </a:ext>
                </a:extLst>
              </p:cNvPr>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787" name="Rectangle 1119">
                <a:extLst>
                  <a:ext uri="{FF2B5EF4-FFF2-40B4-BE49-F238E27FC236}">
                    <a16:creationId xmlns:a16="http://schemas.microsoft.com/office/drawing/2014/main" id="{2E5F5986-4079-4A89-94FC-5176EA2A89B0}"/>
                  </a:ext>
                </a:extLst>
              </p:cNvPr>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788" name="Line 1120">
                <a:extLst>
                  <a:ext uri="{FF2B5EF4-FFF2-40B4-BE49-F238E27FC236}">
                    <a16:creationId xmlns:a16="http://schemas.microsoft.com/office/drawing/2014/main" id="{6ABC58F4-E2D1-48E3-B9BC-755D73234393}"/>
                  </a:ext>
                </a:extLst>
              </p:cNvPr>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89" name="Line 1121">
                <a:extLst>
                  <a:ext uri="{FF2B5EF4-FFF2-40B4-BE49-F238E27FC236}">
                    <a16:creationId xmlns:a16="http://schemas.microsoft.com/office/drawing/2014/main" id="{788B69E8-BD68-46D8-9931-E3ADAE1270E4}"/>
                  </a:ext>
                </a:extLst>
              </p:cNvPr>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90" name="Rectangle 1122">
                <a:extLst>
                  <a:ext uri="{FF2B5EF4-FFF2-40B4-BE49-F238E27FC236}">
                    <a16:creationId xmlns:a16="http://schemas.microsoft.com/office/drawing/2014/main" id="{08FA7E54-4925-4EF9-8BCC-239360BFF2EB}"/>
                  </a:ext>
                </a:extLst>
              </p:cNvPr>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791" name="Text Box 1123">
                <a:extLst>
                  <a:ext uri="{FF2B5EF4-FFF2-40B4-BE49-F238E27FC236}">
                    <a16:creationId xmlns:a16="http://schemas.microsoft.com/office/drawing/2014/main" id="{07B26BE3-AC52-4C36-8AB9-6FDDB1EDE5DD}"/>
                  </a:ext>
                </a:extLst>
              </p:cNvPr>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zh-CN" sz="1000">
                  <a:solidFill>
                    <a:srgbClr val="0000FF"/>
                  </a:solidFill>
                </a:endParaRPr>
              </a:p>
              <a:p>
                <a:pPr algn="ctr"/>
                <a:r>
                  <a:rPr lang="en-US" altLang="zh-CN" sz="1000">
                    <a:solidFill>
                      <a:srgbClr val="0000FF"/>
                    </a:solidFill>
                  </a:rPr>
                  <a:t>network</a:t>
                </a:r>
              </a:p>
              <a:p>
                <a:pPr algn="ctr"/>
                <a:r>
                  <a:rPr lang="en-US" altLang="zh-CN" sz="1000">
                    <a:solidFill>
                      <a:srgbClr val="0000FF"/>
                    </a:solidFill>
                  </a:rPr>
                  <a:t>data link</a:t>
                </a:r>
              </a:p>
              <a:p>
                <a:pPr algn="ctr"/>
                <a:r>
                  <a:rPr lang="en-US" altLang="zh-CN" sz="1000">
                    <a:solidFill>
                      <a:srgbClr val="0000FF"/>
                    </a:solidFill>
                  </a:rPr>
                  <a:t>physical</a:t>
                </a:r>
                <a:endParaRPr lang="en-US" altLang="zh-CN">
                  <a:solidFill>
                    <a:srgbClr val="0000FF"/>
                  </a:solidFill>
                </a:endParaRPr>
              </a:p>
            </p:txBody>
          </p:sp>
        </p:grpSp>
        <p:grpSp>
          <p:nvGrpSpPr>
            <p:cNvPr id="1623" name="Group 1124">
              <a:extLst>
                <a:ext uri="{FF2B5EF4-FFF2-40B4-BE49-F238E27FC236}">
                  <a16:creationId xmlns:a16="http://schemas.microsoft.com/office/drawing/2014/main" id="{2FBC5597-66A5-4628-B925-6FF88388D2F2}"/>
                </a:ext>
              </a:extLst>
            </p:cNvPr>
            <p:cNvGrpSpPr>
              <a:grpSpLocks/>
            </p:cNvGrpSpPr>
            <p:nvPr/>
          </p:nvGrpSpPr>
          <p:grpSpPr bwMode="auto">
            <a:xfrm>
              <a:off x="4197" y="1157"/>
              <a:ext cx="513" cy="442"/>
              <a:chOff x="3937" y="633"/>
              <a:chExt cx="513" cy="442"/>
            </a:xfrm>
          </p:grpSpPr>
          <p:sp>
            <p:nvSpPr>
              <p:cNvPr id="1756" name="Line 1125">
                <a:extLst>
                  <a:ext uri="{FF2B5EF4-FFF2-40B4-BE49-F238E27FC236}">
                    <a16:creationId xmlns:a16="http://schemas.microsoft.com/office/drawing/2014/main" id="{5FC21F5A-BCA8-4DC8-942F-067E68B63C1A}"/>
                  </a:ext>
                </a:extLst>
              </p:cNvPr>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57" name="Line 1126">
                <a:extLst>
                  <a:ext uri="{FF2B5EF4-FFF2-40B4-BE49-F238E27FC236}">
                    <a16:creationId xmlns:a16="http://schemas.microsoft.com/office/drawing/2014/main" id="{F5F1B184-6722-4776-9033-DA7370F425F2}"/>
                  </a:ext>
                </a:extLst>
              </p:cNvPr>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58" name="Oval 1127">
                <a:extLst>
                  <a:ext uri="{FF2B5EF4-FFF2-40B4-BE49-F238E27FC236}">
                    <a16:creationId xmlns:a16="http://schemas.microsoft.com/office/drawing/2014/main" id="{25AB2F69-A21E-4D82-995A-F95CBA887B45}"/>
                  </a:ext>
                </a:extLst>
              </p:cNvPr>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759" name="Line 1128">
                <a:extLst>
                  <a:ext uri="{FF2B5EF4-FFF2-40B4-BE49-F238E27FC236}">
                    <a16:creationId xmlns:a16="http://schemas.microsoft.com/office/drawing/2014/main" id="{2A7A9504-EEBC-4C57-AEDA-3744AD274281}"/>
                  </a:ext>
                </a:extLst>
              </p:cNvPr>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60" name="Line 1129">
                <a:extLst>
                  <a:ext uri="{FF2B5EF4-FFF2-40B4-BE49-F238E27FC236}">
                    <a16:creationId xmlns:a16="http://schemas.microsoft.com/office/drawing/2014/main" id="{DF10DF0F-1A9A-404F-80E9-93FD447BE8B6}"/>
                  </a:ext>
                </a:extLst>
              </p:cNvPr>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61" name="Rectangle 1130">
                <a:extLst>
                  <a:ext uri="{FF2B5EF4-FFF2-40B4-BE49-F238E27FC236}">
                    <a16:creationId xmlns:a16="http://schemas.microsoft.com/office/drawing/2014/main" id="{0E0083CD-6936-47C2-AD00-165B509F45C5}"/>
                  </a:ext>
                </a:extLst>
              </p:cNvPr>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endParaRPr>
              </a:p>
            </p:txBody>
          </p:sp>
          <p:sp>
            <p:nvSpPr>
              <p:cNvPr id="1762" name="Oval 1131">
                <a:extLst>
                  <a:ext uri="{FF2B5EF4-FFF2-40B4-BE49-F238E27FC236}">
                    <a16:creationId xmlns:a16="http://schemas.microsoft.com/office/drawing/2014/main" id="{5C2F040B-466F-4C0A-B93E-128067D3D5F9}"/>
                  </a:ext>
                </a:extLst>
              </p:cNvPr>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1763" name="Group 1132">
                <a:extLst>
                  <a:ext uri="{FF2B5EF4-FFF2-40B4-BE49-F238E27FC236}">
                    <a16:creationId xmlns:a16="http://schemas.microsoft.com/office/drawing/2014/main" id="{292EA42D-90FE-48CE-B085-0953C3707D93}"/>
                  </a:ext>
                </a:extLst>
              </p:cNvPr>
              <p:cNvGrpSpPr>
                <a:grpSpLocks/>
              </p:cNvGrpSpPr>
              <p:nvPr/>
            </p:nvGrpSpPr>
            <p:grpSpPr bwMode="auto">
              <a:xfrm>
                <a:off x="4120" y="809"/>
                <a:ext cx="156" cy="55"/>
                <a:chOff x="2848" y="848"/>
                <a:chExt cx="140" cy="98"/>
              </a:xfrm>
            </p:grpSpPr>
            <p:sp>
              <p:nvSpPr>
                <p:cNvPr id="1774" name="Line 1133">
                  <a:extLst>
                    <a:ext uri="{FF2B5EF4-FFF2-40B4-BE49-F238E27FC236}">
                      <a16:creationId xmlns:a16="http://schemas.microsoft.com/office/drawing/2014/main" id="{F45E5678-BAC5-4036-8814-4FB10AA55D7A}"/>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75" name="Line 1134">
                  <a:extLst>
                    <a:ext uri="{FF2B5EF4-FFF2-40B4-BE49-F238E27FC236}">
                      <a16:creationId xmlns:a16="http://schemas.microsoft.com/office/drawing/2014/main" id="{630ADF73-B3D1-48C9-8A92-8BBA5C7F0617}"/>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76" name="Line 1135">
                  <a:extLst>
                    <a:ext uri="{FF2B5EF4-FFF2-40B4-BE49-F238E27FC236}">
                      <a16:creationId xmlns:a16="http://schemas.microsoft.com/office/drawing/2014/main" id="{66955AAB-25FC-464C-84AC-7ECAE38A5013}"/>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grpSp>
            <p:nvGrpSpPr>
              <p:cNvPr id="1764" name="Group 1136">
                <a:extLst>
                  <a:ext uri="{FF2B5EF4-FFF2-40B4-BE49-F238E27FC236}">
                    <a16:creationId xmlns:a16="http://schemas.microsoft.com/office/drawing/2014/main" id="{0E7FFFEE-0511-4A21-89E5-6555E581F187}"/>
                  </a:ext>
                </a:extLst>
              </p:cNvPr>
              <p:cNvGrpSpPr>
                <a:grpSpLocks/>
              </p:cNvGrpSpPr>
              <p:nvPr/>
            </p:nvGrpSpPr>
            <p:grpSpPr bwMode="auto">
              <a:xfrm flipV="1">
                <a:off x="4120" y="808"/>
                <a:ext cx="156" cy="56"/>
                <a:chOff x="2848" y="848"/>
                <a:chExt cx="140" cy="98"/>
              </a:xfrm>
            </p:grpSpPr>
            <p:sp>
              <p:nvSpPr>
                <p:cNvPr id="1771" name="Line 1137">
                  <a:extLst>
                    <a:ext uri="{FF2B5EF4-FFF2-40B4-BE49-F238E27FC236}">
                      <a16:creationId xmlns:a16="http://schemas.microsoft.com/office/drawing/2014/main" id="{A0D23F44-7F00-496C-97E0-769DCC5BFADB}"/>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72" name="Line 1138">
                  <a:extLst>
                    <a:ext uri="{FF2B5EF4-FFF2-40B4-BE49-F238E27FC236}">
                      <a16:creationId xmlns:a16="http://schemas.microsoft.com/office/drawing/2014/main" id="{492AF785-6FEC-46CC-BFD2-CB09A229B082}"/>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73" name="Line 1139">
                  <a:extLst>
                    <a:ext uri="{FF2B5EF4-FFF2-40B4-BE49-F238E27FC236}">
                      <a16:creationId xmlns:a16="http://schemas.microsoft.com/office/drawing/2014/main" id="{1B10A3BF-3D7A-4205-A5B3-CD50A5902DD0}"/>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sp>
            <p:nvSpPr>
              <p:cNvPr id="1765" name="Rectangle 1140">
                <a:extLst>
                  <a:ext uri="{FF2B5EF4-FFF2-40B4-BE49-F238E27FC236}">
                    <a16:creationId xmlns:a16="http://schemas.microsoft.com/office/drawing/2014/main" id="{98B2FD9A-7DDF-4B46-844B-EF7657FB09CE}"/>
                  </a:ext>
                </a:extLst>
              </p:cNvPr>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766" name="Rectangle 1141">
                <a:extLst>
                  <a:ext uri="{FF2B5EF4-FFF2-40B4-BE49-F238E27FC236}">
                    <a16:creationId xmlns:a16="http://schemas.microsoft.com/office/drawing/2014/main" id="{A3145837-1364-478B-8ED2-75A9208B7C95}"/>
                  </a:ext>
                </a:extLst>
              </p:cNvPr>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767" name="Line 1142">
                <a:extLst>
                  <a:ext uri="{FF2B5EF4-FFF2-40B4-BE49-F238E27FC236}">
                    <a16:creationId xmlns:a16="http://schemas.microsoft.com/office/drawing/2014/main" id="{ED533E1F-AEB9-4BD4-B5EA-A98C766A70FC}"/>
                  </a:ext>
                </a:extLst>
              </p:cNvPr>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68" name="Line 1143">
                <a:extLst>
                  <a:ext uri="{FF2B5EF4-FFF2-40B4-BE49-F238E27FC236}">
                    <a16:creationId xmlns:a16="http://schemas.microsoft.com/office/drawing/2014/main" id="{D202C758-7B0E-459F-9EA3-BF6FA1389ED0}"/>
                  </a:ext>
                </a:extLst>
              </p:cNvPr>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69" name="Rectangle 1144">
                <a:extLst>
                  <a:ext uri="{FF2B5EF4-FFF2-40B4-BE49-F238E27FC236}">
                    <a16:creationId xmlns:a16="http://schemas.microsoft.com/office/drawing/2014/main" id="{2790281F-8D6A-48B2-9038-D81157194E8C}"/>
                  </a:ext>
                </a:extLst>
              </p:cNvPr>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770" name="Text Box 1145">
                <a:extLst>
                  <a:ext uri="{FF2B5EF4-FFF2-40B4-BE49-F238E27FC236}">
                    <a16:creationId xmlns:a16="http://schemas.microsoft.com/office/drawing/2014/main" id="{037CDAB6-50C3-43E4-8DE0-01E63632297C}"/>
                  </a:ext>
                </a:extLst>
              </p:cNvPr>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zh-CN" sz="1000">
                  <a:solidFill>
                    <a:srgbClr val="0000FF"/>
                  </a:solidFill>
                </a:endParaRPr>
              </a:p>
              <a:p>
                <a:pPr algn="ctr"/>
                <a:r>
                  <a:rPr lang="en-US" altLang="zh-CN" sz="1000">
                    <a:solidFill>
                      <a:srgbClr val="0000FF"/>
                    </a:solidFill>
                  </a:rPr>
                  <a:t>network</a:t>
                </a:r>
              </a:p>
              <a:p>
                <a:pPr algn="ctr"/>
                <a:r>
                  <a:rPr lang="en-US" altLang="zh-CN" sz="1000">
                    <a:solidFill>
                      <a:srgbClr val="0000FF"/>
                    </a:solidFill>
                  </a:rPr>
                  <a:t>data link</a:t>
                </a:r>
              </a:p>
              <a:p>
                <a:pPr algn="ctr"/>
                <a:r>
                  <a:rPr lang="en-US" altLang="zh-CN" sz="1000">
                    <a:solidFill>
                      <a:srgbClr val="0000FF"/>
                    </a:solidFill>
                  </a:rPr>
                  <a:t>physical</a:t>
                </a:r>
                <a:endParaRPr lang="en-US" altLang="zh-CN">
                  <a:solidFill>
                    <a:srgbClr val="0000FF"/>
                  </a:solidFill>
                </a:endParaRPr>
              </a:p>
            </p:txBody>
          </p:sp>
        </p:grpSp>
        <p:grpSp>
          <p:nvGrpSpPr>
            <p:cNvPr id="1624" name="Group 1146">
              <a:extLst>
                <a:ext uri="{FF2B5EF4-FFF2-40B4-BE49-F238E27FC236}">
                  <a16:creationId xmlns:a16="http://schemas.microsoft.com/office/drawing/2014/main" id="{AFB3BD1C-D400-4EFF-AEA4-2EC7DBC31ACF}"/>
                </a:ext>
              </a:extLst>
            </p:cNvPr>
            <p:cNvGrpSpPr>
              <a:grpSpLocks/>
            </p:cNvGrpSpPr>
            <p:nvPr/>
          </p:nvGrpSpPr>
          <p:grpSpPr bwMode="auto">
            <a:xfrm>
              <a:off x="4389" y="2239"/>
              <a:ext cx="513" cy="442"/>
              <a:chOff x="3937" y="633"/>
              <a:chExt cx="513" cy="442"/>
            </a:xfrm>
          </p:grpSpPr>
          <p:sp>
            <p:nvSpPr>
              <p:cNvPr id="1735" name="Line 1147">
                <a:extLst>
                  <a:ext uri="{FF2B5EF4-FFF2-40B4-BE49-F238E27FC236}">
                    <a16:creationId xmlns:a16="http://schemas.microsoft.com/office/drawing/2014/main" id="{6EAADEB5-B7D7-4A13-BD12-CDA2B34B45C1}"/>
                  </a:ext>
                </a:extLst>
              </p:cNvPr>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36" name="Line 1148">
                <a:extLst>
                  <a:ext uri="{FF2B5EF4-FFF2-40B4-BE49-F238E27FC236}">
                    <a16:creationId xmlns:a16="http://schemas.microsoft.com/office/drawing/2014/main" id="{F09548CF-4D30-4E22-A1A7-C7E8D071DAFA}"/>
                  </a:ext>
                </a:extLst>
              </p:cNvPr>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37" name="Oval 1149">
                <a:extLst>
                  <a:ext uri="{FF2B5EF4-FFF2-40B4-BE49-F238E27FC236}">
                    <a16:creationId xmlns:a16="http://schemas.microsoft.com/office/drawing/2014/main" id="{6F9FBDAE-EFB3-4794-96F8-B584FE3EE391}"/>
                  </a:ext>
                </a:extLst>
              </p:cNvPr>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738" name="Line 1150">
                <a:extLst>
                  <a:ext uri="{FF2B5EF4-FFF2-40B4-BE49-F238E27FC236}">
                    <a16:creationId xmlns:a16="http://schemas.microsoft.com/office/drawing/2014/main" id="{8F782FB8-1D7B-4014-9BCD-8ED7F82FA113}"/>
                  </a:ext>
                </a:extLst>
              </p:cNvPr>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39" name="Line 1151">
                <a:extLst>
                  <a:ext uri="{FF2B5EF4-FFF2-40B4-BE49-F238E27FC236}">
                    <a16:creationId xmlns:a16="http://schemas.microsoft.com/office/drawing/2014/main" id="{5ADE3352-701C-4F28-AFB9-EE333041570F}"/>
                  </a:ext>
                </a:extLst>
              </p:cNvPr>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40" name="Rectangle 1152">
                <a:extLst>
                  <a:ext uri="{FF2B5EF4-FFF2-40B4-BE49-F238E27FC236}">
                    <a16:creationId xmlns:a16="http://schemas.microsoft.com/office/drawing/2014/main" id="{A3D5B0E9-934E-4E04-B057-57312162F066}"/>
                  </a:ext>
                </a:extLst>
              </p:cNvPr>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endParaRPr>
              </a:p>
            </p:txBody>
          </p:sp>
          <p:sp>
            <p:nvSpPr>
              <p:cNvPr id="1741" name="Oval 1153">
                <a:extLst>
                  <a:ext uri="{FF2B5EF4-FFF2-40B4-BE49-F238E27FC236}">
                    <a16:creationId xmlns:a16="http://schemas.microsoft.com/office/drawing/2014/main" id="{7CCEABBD-E630-4EEC-A9D3-09D3D6074C00}"/>
                  </a:ext>
                </a:extLst>
              </p:cNvPr>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1742" name="Group 1154">
                <a:extLst>
                  <a:ext uri="{FF2B5EF4-FFF2-40B4-BE49-F238E27FC236}">
                    <a16:creationId xmlns:a16="http://schemas.microsoft.com/office/drawing/2014/main" id="{5783BD95-3D25-4197-BBAC-99033970F812}"/>
                  </a:ext>
                </a:extLst>
              </p:cNvPr>
              <p:cNvGrpSpPr>
                <a:grpSpLocks/>
              </p:cNvGrpSpPr>
              <p:nvPr/>
            </p:nvGrpSpPr>
            <p:grpSpPr bwMode="auto">
              <a:xfrm>
                <a:off x="4120" y="809"/>
                <a:ext cx="156" cy="55"/>
                <a:chOff x="2848" y="848"/>
                <a:chExt cx="140" cy="98"/>
              </a:xfrm>
            </p:grpSpPr>
            <p:sp>
              <p:nvSpPr>
                <p:cNvPr id="1753" name="Line 1155">
                  <a:extLst>
                    <a:ext uri="{FF2B5EF4-FFF2-40B4-BE49-F238E27FC236}">
                      <a16:creationId xmlns:a16="http://schemas.microsoft.com/office/drawing/2014/main" id="{EE6726C1-78AC-4BF6-9BB9-078A3208D929}"/>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54" name="Line 1156">
                  <a:extLst>
                    <a:ext uri="{FF2B5EF4-FFF2-40B4-BE49-F238E27FC236}">
                      <a16:creationId xmlns:a16="http://schemas.microsoft.com/office/drawing/2014/main" id="{A5F161F4-7E8F-4395-8B47-3F3ED8C7165F}"/>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55" name="Line 1157">
                  <a:extLst>
                    <a:ext uri="{FF2B5EF4-FFF2-40B4-BE49-F238E27FC236}">
                      <a16:creationId xmlns:a16="http://schemas.microsoft.com/office/drawing/2014/main" id="{3BC224F8-CF4B-4F1B-819A-A67476D147AA}"/>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grpSp>
            <p:nvGrpSpPr>
              <p:cNvPr id="1743" name="Group 1158">
                <a:extLst>
                  <a:ext uri="{FF2B5EF4-FFF2-40B4-BE49-F238E27FC236}">
                    <a16:creationId xmlns:a16="http://schemas.microsoft.com/office/drawing/2014/main" id="{482CDF53-74C9-4C54-A105-55133472A635}"/>
                  </a:ext>
                </a:extLst>
              </p:cNvPr>
              <p:cNvGrpSpPr>
                <a:grpSpLocks/>
              </p:cNvGrpSpPr>
              <p:nvPr/>
            </p:nvGrpSpPr>
            <p:grpSpPr bwMode="auto">
              <a:xfrm flipV="1">
                <a:off x="4120" y="808"/>
                <a:ext cx="156" cy="56"/>
                <a:chOff x="2848" y="848"/>
                <a:chExt cx="140" cy="98"/>
              </a:xfrm>
            </p:grpSpPr>
            <p:sp>
              <p:nvSpPr>
                <p:cNvPr id="1750" name="Line 1159">
                  <a:extLst>
                    <a:ext uri="{FF2B5EF4-FFF2-40B4-BE49-F238E27FC236}">
                      <a16:creationId xmlns:a16="http://schemas.microsoft.com/office/drawing/2014/main" id="{4B235EFD-D4FE-45D8-A027-C1E6CBF03006}"/>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51" name="Line 1160">
                  <a:extLst>
                    <a:ext uri="{FF2B5EF4-FFF2-40B4-BE49-F238E27FC236}">
                      <a16:creationId xmlns:a16="http://schemas.microsoft.com/office/drawing/2014/main" id="{AB45867A-7511-49BB-A3A6-FA795EA4720C}"/>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52" name="Line 1161">
                  <a:extLst>
                    <a:ext uri="{FF2B5EF4-FFF2-40B4-BE49-F238E27FC236}">
                      <a16:creationId xmlns:a16="http://schemas.microsoft.com/office/drawing/2014/main" id="{D5626560-6489-466D-859B-17E504CFEA5D}"/>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sp>
            <p:nvSpPr>
              <p:cNvPr id="1744" name="Rectangle 1162">
                <a:extLst>
                  <a:ext uri="{FF2B5EF4-FFF2-40B4-BE49-F238E27FC236}">
                    <a16:creationId xmlns:a16="http://schemas.microsoft.com/office/drawing/2014/main" id="{4FE4627E-3FF3-4137-8EC9-E54A3E5968DE}"/>
                  </a:ext>
                </a:extLst>
              </p:cNvPr>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745" name="Rectangle 1163">
                <a:extLst>
                  <a:ext uri="{FF2B5EF4-FFF2-40B4-BE49-F238E27FC236}">
                    <a16:creationId xmlns:a16="http://schemas.microsoft.com/office/drawing/2014/main" id="{BE7B39D1-391D-465E-9613-8480A679E809}"/>
                  </a:ext>
                </a:extLst>
              </p:cNvPr>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746" name="Line 1164">
                <a:extLst>
                  <a:ext uri="{FF2B5EF4-FFF2-40B4-BE49-F238E27FC236}">
                    <a16:creationId xmlns:a16="http://schemas.microsoft.com/office/drawing/2014/main" id="{200A4614-AC3A-4C90-8178-8DC0A42357EE}"/>
                  </a:ext>
                </a:extLst>
              </p:cNvPr>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47" name="Line 1165">
                <a:extLst>
                  <a:ext uri="{FF2B5EF4-FFF2-40B4-BE49-F238E27FC236}">
                    <a16:creationId xmlns:a16="http://schemas.microsoft.com/office/drawing/2014/main" id="{DBD15FE0-E388-4A20-AAD4-715795E411D6}"/>
                  </a:ext>
                </a:extLst>
              </p:cNvPr>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48" name="Rectangle 1166">
                <a:extLst>
                  <a:ext uri="{FF2B5EF4-FFF2-40B4-BE49-F238E27FC236}">
                    <a16:creationId xmlns:a16="http://schemas.microsoft.com/office/drawing/2014/main" id="{DC0A6E08-5025-493A-B297-4DAC2C61A1AC}"/>
                  </a:ext>
                </a:extLst>
              </p:cNvPr>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749" name="Text Box 1167">
                <a:extLst>
                  <a:ext uri="{FF2B5EF4-FFF2-40B4-BE49-F238E27FC236}">
                    <a16:creationId xmlns:a16="http://schemas.microsoft.com/office/drawing/2014/main" id="{86AA9296-8610-419D-9C0D-267C4EBD8560}"/>
                  </a:ext>
                </a:extLst>
              </p:cNvPr>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zh-CN" sz="1000">
                  <a:solidFill>
                    <a:srgbClr val="0000FF"/>
                  </a:solidFill>
                </a:endParaRPr>
              </a:p>
              <a:p>
                <a:pPr algn="ctr"/>
                <a:r>
                  <a:rPr lang="en-US" altLang="zh-CN" sz="1000">
                    <a:solidFill>
                      <a:srgbClr val="0000FF"/>
                    </a:solidFill>
                  </a:rPr>
                  <a:t>network</a:t>
                </a:r>
              </a:p>
              <a:p>
                <a:pPr algn="ctr"/>
                <a:r>
                  <a:rPr lang="en-US" altLang="zh-CN" sz="1000">
                    <a:solidFill>
                      <a:srgbClr val="0000FF"/>
                    </a:solidFill>
                  </a:rPr>
                  <a:t>data link</a:t>
                </a:r>
              </a:p>
              <a:p>
                <a:pPr algn="ctr"/>
                <a:r>
                  <a:rPr lang="en-US" altLang="zh-CN" sz="1000">
                    <a:solidFill>
                      <a:srgbClr val="0000FF"/>
                    </a:solidFill>
                  </a:rPr>
                  <a:t>physical</a:t>
                </a:r>
                <a:endParaRPr lang="en-US" altLang="zh-CN">
                  <a:solidFill>
                    <a:srgbClr val="0000FF"/>
                  </a:solidFill>
                </a:endParaRPr>
              </a:p>
            </p:txBody>
          </p:sp>
        </p:grpSp>
        <p:grpSp>
          <p:nvGrpSpPr>
            <p:cNvPr id="1625" name="Group 1168">
              <a:extLst>
                <a:ext uri="{FF2B5EF4-FFF2-40B4-BE49-F238E27FC236}">
                  <a16:creationId xmlns:a16="http://schemas.microsoft.com/office/drawing/2014/main" id="{2D2C9BF7-D0FC-4201-93E5-BB409981B6DA}"/>
                </a:ext>
              </a:extLst>
            </p:cNvPr>
            <p:cNvGrpSpPr>
              <a:grpSpLocks/>
            </p:cNvGrpSpPr>
            <p:nvPr/>
          </p:nvGrpSpPr>
          <p:grpSpPr bwMode="auto">
            <a:xfrm>
              <a:off x="4765" y="1995"/>
              <a:ext cx="513" cy="442"/>
              <a:chOff x="3937" y="633"/>
              <a:chExt cx="513" cy="442"/>
            </a:xfrm>
          </p:grpSpPr>
          <p:sp>
            <p:nvSpPr>
              <p:cNvPr id="1714" name="Line 1169">
                <a:extLst>
                  <a:ext uri="{FF2B5EF4-FFF2-40B4-BE49-F238E27FC236}">
                    <a16:creationId xmlns:a16="http://schemas.microsoft.com/office/drawing/2014/main" id="{37824DC5-3226-43AE-B9AB-9DB8440FBE80}"/>
                  </a:ext>
                </a:extLst>
              </p:cNvPr>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15" name="Line 1170">
                <a:extLst>
                  <a:ext uri="{FF2B5EF4-FFF2-40B4-BE49-F238E27FC236}">
                    <a16:creationId xmlns:a16="http://schemas.microsoft.com/office/drawing/2014/main" id="{43092E61-5DDE-49BD-AB3A-2FBE2CB70F50}"/>
                  </a:ext>
                </a:extLst>
              </p:cNvPr>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16" name="Oval 1171">
                <a:extLst>
                  <a:ext uri="{FF2B5EF4-FFF2-40B4-BE49-F238E27FC236}">
                    <a16:creationId xmlns:a16="http://schemas.microsoft.com/office/drawing/2014/main" id="{D2EFF967-FFEC-4BDC-9D33-6542186CE0C1}"/>
                  </a:ext>
                </a:extLst>
              </p:cNvPr>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717" name="Line 1172">
                <a:extLst>
                  <a:ext uri="{FF2B5EF4-FFF2-40B4-BE49-F238E27FC236}">
                    <a16:creationId xmlns:a16="http://schemas.microsoft.com/office/drawing/2014/main" id="{84BCDA5C-4458-4FF6-9DE4-023DFEA4AAD0}"/>
                  </a:ext>
                </a:extLst>
              </p:cNvPr>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18" name="Line 1173">
                <a:extLst>
                  <a:ext uri="{FF2B5EF4-FFF2-40B4-BE49-F238E27FC236}">
                    <a16:creationId xmlns:a16="http://schemas.microsoft.com/office/drawing/2014/main" id="{7F6271DB-A620-47E0-B714-0E01910EB9E1}"/>
                  </a:ext>
                </a:extLst>
              </p:cNvPr>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19" name="Rectangle 1174">
                <a:extLst>
                  <a:ext uri="{FF2B5EF4-FFF2-40B4-BE49-F238E27FC236}">
                    <a16:creationId xmlns:a16="http://schemas.microsoft.com/office/drawing/2014/main" id="{D1AB3CA1-F53B-4B3A-AFA7-9FD8C90C90B7}"/>
                  </a:ext>
                </a:extLst>
              </p:cNvPr>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endParaRPr>
              </a:p>
            </p:txBody>
          </p:sp>
          <p:sp>
            <p:nvSpPr>
              <p:cNvPr id="1720" name="Oval 1175">
                <a:extLst>
                  <a:ext uri="{FF2B5EF4-FFF2-40B4-BE49-F238E27FC236}">
                    <a16:creationId xmlns:a16="http://schemas.microsoft.com/office/drawing/2014/main" id="{8310E2DB-6A2C-4F4C-A15F-74A88B5D6160}"/>
                  </a:ext>
                </a:extLst>
              </p:cNvPr>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1721" name="Group 1176">
                <a:extLst>
                  <a:ext uri="{FF2B5EF4-FFF2-40B4-BE49-F238E27FC236}">
                    <a16:creationId xmlns:a16="http://schemas.microsoft.com/office/drawing/2014/main" id="{E7FE0CB7-5357-40D2-847F-EAD4F382C35E}"/>
                  </a:ext>
                </a:extLst>
              </p:cNvPr>
              <p:cNvGrpSpPr>
                <a:grpSpLocks/>
              </p:cNvGrpSpPr>
              <p:nvPr/>
            </p:nvGrpSpPr>
            <p:grpSpPr bwMode="auto">
              <a:xfrm>
                <a:off x="4120" y="809"/>
                <a:ext cx="156" cy="55"/>
                <a:chOff x="2848" y="848"/>
                <a:chExt cx="140" cy="98"/>
              </a:xfrm>
            </p:grpSpPr>
            <p:sp>
              <p:nvSpPr>
                <p:cNvPr id="1732" name="Line 1177">
                  <a:extLst>
                    <a:ext uri="{FF2B5EF4-FFF2-40B4-BE49-F238E27FC236}">
                      <a16:creationId xmlns:a16="http://schemas.microsoft.com/office/drawing/2014/main" id="{754FC022-F1DC-43CE-B591-8CB871D1898B}"/>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33" name="Line 1178">
                  <a:extLst>
                    <a:ext uri="{FF2B5EF4-FFF2-40B4-BE49-F238E27FC236}">
                      <a16:creationId xmlns:a16="http://schemas.microsoft.com/office/drawing/2014/main" id="{9379DF10-1A8B-4FBF-8978-7E42549B5E1D}"/>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34" name="Line 1179">
                  <a:extLst>
                    <a:ext uri="{FF2B5EF4-FFF2-40B4-BE49-F238E27FC236}">
                      <a16:creationId xmlns:a16="http://schemas.microsoft.com/office/drawing/2014/main" id="{280F0140-1359-4877-938E-3209E298130C}"/>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grpSp>
            <p:nvGrpSpPr>
              <p:cNvPr id="1722" name="Group 1180">
                <a:extLst>
                  <a:ext uri="{FF2B5EF4-FFF2-40B4-BE49-F238E27FC236}">
                    <a16:creationId xmlns:a16="http://schemas.microsoft.com/office/drawing/2014/main" id="{148853FE-6750-42F2-A473-0B99BA303883}"/>
                  </a:ext>
                </a:extLst>
              </p:cNvPr>
              <p:cNvGrpSpPr>
                <a:grpSpLocks/>
              </p:cNvGrpSpPr>
              <p:nvPr/>
            </p:nvGrpSpPr>
            <p:grpSpPr bwMode="auto">
              <a:xfrm flipV="1">
                <a:off x="4120" y="808"/>
                <a:ext cx="156" cy="56"/>
                <a:chOff x="2848" y="848"/>
                <a:chExt cx="140" cy="98"/>
              </a:xfrm>
            </p:grpSpPr>
            <p:sp>
              <p:nvSpPr>
                <p:cNvPr id="1729" name="Line 1181">
                  <a:extLst>
                    <a:ext uri="{FF2B5EF4-FFF2-40B4-BE49-F238E27FC236}">
                      <a16:creationId xmlns:a16="http://schemas.microsoft.com/office/drawing/2014/main" id="{26F9640C-0303-4094-849C-DB126AA77738}"/>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30" name="Line 1182">
                  <a:extLst>
                    <a:ext uri="{FF2B5EF4-FFF2-40B4-BE49-F238E27FC236}">
                      <a16:creationId xmlns:a16="http://schemas.microsoft.com/office/drawing/2014/main" id="{32C803A5-A437-4B3C-BFD0-034C85C45D48}"/>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31" name="Line 1183">
                  <a:extLst>
                    <a:ext uri="{FF2B5EF4-FFF2-40B4-BE49-F238E27FC236}">
                      <a16:creationId xmlns:a16="http://schemas.microsoft.com/office/drawing/2014/main" id="{60C8ACAC-3B4A-4E7D-822D-429026C9C87B}"/>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sp>
            <p:nvSpPr>
              <p:cNvPr id="1723" name="Rectangle 1184">
                <a:extLst>
                  <a:ext uri="{FF2B5EF4-FFF2-40B4-BE49-F238E27FC236}">
                    <a16:creationId xmlns:a16="http://schemas.microsoft.com/office/drawing/2014/main" id="{097C0055-3652-4431-84A8-632A00A3D950}"/>
                  </a:ext>
                </a:extLst>
              </p:cNvPr>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724" name="Rectangle 1185">
                <a:extLst>
                  <a:ext uri="{FF2B5EF4-FFF2-40B4-BE49-F238E27FC236}">
                    <a16:creationId xmlns:a16="http://schemas.microsoft.com/office/drawing/2014/main" id="{AFDABD34-D0BB-450D-A3E4-6A2C080859BE}"/>
                  </a:ext>
                </a:extLst>
              </p:cNvPr>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725" name="Line 1186">
                <a:extLst>
                  <a:ext uri="{FF2B5EF4-FFF2-40B4-BE49-F238E27FC236}">
                    <a16:creationId xmlns:a16="http://schemas.microsoft.com/office/drawing/2014/main" id="{AA65CFF1-36DE-45CA-BCFF-F05A72D578D7}"/>
                  </a:ext>
                </a:extLst>
              </p:cNvPr>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26" name="Line 1187">
                <a:extLst>
                  <a:ext uri="{FF2B5EF4-FFF2-40B4-BE49-F238E27FC236}">
                    <a16:creationId xmlns:a16="http://schemas.microsoft.com/office/drawing/2014/main" id="{566E18F9-4896-46B6-96DF-B97CF0409FF9}"/>
                  </a:ext>
                </a:extLst>
              </p:cNvPr>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27" name="Rectangle 1188">
                <a:extLst>
                  <a:ext uri="{FF2B5EF4-FFF2-40B4-BE49-F238E27FC236}">
                    <a16:creationId xmlns:a16="http://schemas.microsoft.com/office/drawing/2014/main" id="{76BB825F-6C1C-4053-BF7E-7BE125EC52BD}"/>
                  </a:ext>
                </a:extLst>
              </p:cNvPr>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728" name="Text Box 1189">
                <a:extLst>
                  <a:ext uri="{FF2B5EF4-FFF2-40B4-BE49-F238E27FC236}">
                    <a16:creationId xmlns:a16="http://schemas.microsoft.com/office/drawing/2014/main" id="{1B8024AD-D9C6-47D7-A676-5AB8099C9098}"/>
                  </a:ext>
                </a:extLst>
              </p:cNvPr>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zh-CN" sz="1000">
                  <a:solidFill>
                    <a:srgbClr val="0000FF"/>
                  </a:solidFill>
                </a:endParaRPr>
              </a:p>
              <a:p>
                <a:pPr algn="ctr"/>
                <a:r>
                  <a:rPr lang="en-US" altLang="zh-CN" sz="1000">
                    <a:solidFill>
                      <a:srgbClr val="0000FF"/>
                    </a:solidFill>
                  </a:rPr>
                  <a:t>network</a:t>
                </a:r>
              </a:p>
              <a:p>
                <a:pPr algn="ctr"/>
                <a:r>
                  <a:rPr lang="en-US" altLang="zh-CN" sz="1000">
                    <a:solidFill>
                      <a:srgbClr val="0000FF"/>
                    </a:solidFill>
                  </a:rPr>
                  <a:t>data link</a:t>
                </a:r>
              </a:p>
              <a:p>
                <a:pPr algn="ctr"/>
                <a:r>
                  <a:rPr lang="en-US" altLang="zh-CN" sz="1000">
                    <a:solidFill>
                      <a:srgbClr val="0000FF"/>
                    </a:solidFill>
                  </a:rPr>
                  <a:t>physical</a:t>
                </a:r>
                <a:endParaRPr lang="en-US" altLang="zh-CN">
                  <a:solidFill>
                    <a:srgbClr val="0000FF"/>
                  </a:solidFill>
                </a:endParaRPr>
              </a:p>
            </p:txBody>
          </p:sp>
        </p:grpSp>
        <p:grpSp>
          <p:nvGrpSpPr>
            <p:cNvPr id="1626" name="Group 1190">
              <a:extLst>
                <a:ext uri="{FF2B5EF4-FFF2-40B4-BE49-F238E27FC236}">
                  <a16:creationId xmlns:a16="http://schemas.microsoft.com/office/drawing/2014/main" id="{04BE48DB-5DB3-417B-83B5-53ECE094167D}"/>
                </a:ext>
              </a:extLst>
            </p:cNvPr>
            <p:cNvGrpSpPr>
              <a:grpSpLocks/>
            </p:cNvGrpSpPr>
            <p:nvPr/>
          </p:nvGrpSpPr>
          <p:grpSpPr bwMode="auto">
            <a:xfrm>
              <a:off x="4128" y="2003"/>
              <a:ext cx="513" cy="442"/>
              <a:chOff x="3937" y="633"/>
              <a:chExt cx="513" cy="442"/>
            </a:xfrm>
          </p:grpSpPr>
          <p:sp>
            <p:nvSpPr>
              <p:cNvPr id="1693" name="Line 1191">
                <a:extLst>
                  <a:ext uri="{FF2B5EF4-FFF2-40B4-BE49-F238E27FC236}">
                    <a16:creationId xmlns:a16="http://schemas.microsoft.com/office/drawing/2014/main" id="{5F4A53F8-675B-4899-AD40-AFD256B37D87}"/>
                  </a:ext>
                </a:extLst>
              </p:cNvPr>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94" name="Line 1192">
                <a:extLst>
                  <a:ext uri="{FF2B5EF4-FFF2-40B4-BE49-F238E27FC236}">
                    <a16:creationId xmlns:a16="http://schemas.microsoft.com/office/drawing/2014/main" id="{75111F20-D2CC-484E-B00D-13C1545D2C08}"/>
                  </a:ext>
                </a:extLst>
              </p:cNvPr>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95" name="Oval 1193">
                <a:extLst>
                  <a:ext uri="{FF2B5EF4-FFF2-40B4-BE49-F238E27FC236}">
                    <a16:creationId xmlns:a16="http://schemas.microsoft.com/office/drawing/2014/main" id="{89E63740-0AAC-446B-9987-A309B5FB4BE4}"/>
                  </a:ext>
                </a:extLst>
              </p:cNvPr>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696" name="Line 1194">
                <a:extLst>
                  <a:ext uri="{FF2B5EF4-FFF2-40B4-BE49-F238E27FC236}">
                    <a16:creationId xmlns:a16="http://schemas.microsoft.com/office/drawing/2014/main" id="{BA2DA6E9-D3B8-48C9-899E-A30916CC9979}"/>
                  </a:ext>
                </a:extLst>
              </p:cNvPr>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97" name="Line 1195">
                <a:extLst>
                  <a:ext uri="{FF2B5EF4-FFF2-40B4-BE49-F238E27FC236}">
                    <a16:creationId xmlns:a16="http://schemas.microsoft.com/office/drawing/2014/main" id="{D18D0ECD-E0F6-43B8-AE13-0212311A5230}"/>
                  </a:ext>
                </a:extLst>
              </p:cNvPr>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98" name="Rectangle 1196">
                <a:extLst>
                  <a:ext uri="{FF2B5EF4-FFF2-40B4-BE49-F238E27FC236}">
                    <a16:creationId xmlns:a16="http://schemas.microsoft.com/office/drawing/2014/main" id="{12960295-D897-4545-9A4D-37E47E62914A}"/>
                  </a:ext>
                </a:extLst>
              </p:cNvPr>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endParaRPr>
              </a:p>
            </p:txBody>
          </p:sp>
          <p:sp>
            <p:nvSpPr>
              <p:cNvPr id="1699" name="Oval 1197">
                <a:extLst>
                  <a:ext uri="{FF2B5EF4-FFF2-40B4-BE49-F238E27FC236}">
                    <a16:creationId xmlns:a16="http://schemas.microsoft.com/office/drawing/2014/main" id="{1639B1B2-AED7-41A2-83A5-5326BCE42F4F}"/>
                  </a:ext>
                </a:extLst>
              </p:cNvPr>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1700" name="Group 1198">
                <a:extLst>
                  <a:ext uri="{FF2B5EF4-FFF2-40B4-BE49-F238E27FC236}">
                    <a16:creationId xmlns:a16="http://schemas.microsoft.com/office/drawing/2014/main" id="{E84848F7-3791-4EF7-AF2C-E356665C0713}"/>
                  </a:ext>
                </a:extLst>
              </p:cNvPr>
              <p:cNvGrpSpPr>
                <a:grpSpLocks/>
              </p:cNvGrpSpPr>
              <p:nvPr/>
            </p:nvGrpSpPr>
            <p:grpSpPr bwMode="auto">
              <a:xfrm>
                <a:off x="4120" y="809"/>
                <a:ext cx="156" cy="55"/>
                <a:chOff x="2848" y="848"/>
                <a:chExt cx="140" cy="98"/>
              </a:xfrm>
            </p:grpSpPr>
            <p:sp>
              <p:nvSpPr>
                <p:cNvPr id="1711" name="Line 1199">
                  <a:extLst>
                    <a:ext uri="{FF2B5EF4-FFF2-40B4-BE49-F238E27FC236}">
                      <a16:creationId xmlns:a16="http://schemas.microsoft.com/office/drawing/2014/main" id="{01B1A743-4F3D-4638-9988-A26203909FAD}"/>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12" name="Line 1200">
                  <a:extLst>
                    <a:ext uri="{FF2B5EF4-FFF2-40B4-BE49-F238E27FC236}">
                      <a16:creationId xmlns:a16="http://schemas.microsoft.com/office/drawing/2014/main" id="{F2082341-F01B-42CA-9D58-C3D489F7D7DD}"/>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13" name="Line 1201">
                  <a:extLst>
                    <a:ext uri="{FF2B5EF4-FFF2-40B4-BE49-F238E27FC236}">
                      <a16:creationId xmlns:a16="http://schemas.microsoft.com/office/drawing/2014/main" id="{45203A42-7AFA-4400-A7A3-43D86267C6E8}"/>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grpSp>
            <p:nvGrpSpPr>
              <p:cNvPr id="1701" name="Group 1202">
                <a:extLst>
                  <a:ext uri="{FF2B5EF4-FFF2-40B4-BE49-F238E27FC236}">
                    <a16:creationId xmlns:a16="http://schemas.microsoft.com/office/drawing/2014/main" id="{7FC1BB62-86AD-4A00-9930-250439430A61}"/>
                  </a:ext>
                </a:extLst>
              </p:cNvPr>
              <p:cNvGrpSpPr>
                <a:grpSpLocks/>
              </p:cNvGrpSpPr>
              <p:nvPr/>
            </p:nvGrpSpPr>
            <p:grpSpPr bwMode="auto">
              <a:xfrm flipV="1">
                <a:off x="4120" y="808"/>
                <a:ext cx="156" cy="56"/>
                <a:chOff x="2848" y="848"/>
                <a:chExt cx="140" cy="98"/>
              </a:xfrm>
            </p:grpSpPr>
            <p:sp>
              <p:nvSpPr>
                <p:cNvPr id="1708" name="Line 1203">
                  <a:extLst>
                    <a:ext uri="{FF2B5EF4-FFF2-40B4-BE49-F238E27FC236}">
                      <a16:creationId xmlns:a16="http://schemas.microsoft.com/office/drawing/2014/main" id="{18E30D2F-1A90-4A2D-8C3E-40FC9427D3C0}"/>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09" name="Line 1204">
                  <a:extLst>
                    <a:ext uri="{FF2B5EF4-FFF2-40B4-BE49-F238E27FC236}">
                      <a16:creationId xmlns:a16="http://schemas.microsoft.com/office/drawing/2014/main" id="{DFBDA299-7F24-4B29-B3DA-13560B110C08}"/>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10" name="Line 1205">
                  <a:extLst>
                    <a:ext uri="{FF2B5EF4-FFF2-40B4-BE49-F238E27FC236}">
                      <a16:creationId xmlns:a16="http://schemas.microsoft.com/office/drawing/2014/main" id="{CD77A61F-EC9E-4EB9-97B3-DBFB3DEF72B4}"/>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sp>
            <p:nvSpPr>
              <p:cNvPr id="1702" name="Rectangle 1206">
                <a:extLst>
                  <a:ext uri="{FF2B5EF4-FFF2-40B4-BE49-F238E27FC236}">
                    <a16:creationId xmlns:a16="http://schemas.microsoft.com/office/drawing/2014/main" id="{458CDC22-1368-42C1-AC77-1AC03EFA57B3}"/>
                  </a:ext>
                </a:extLst>
              </p:cNvPr>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703" name="Rectangle 1207">
                <a:extLst>
                  <a:ext uri="{FF2B5EF4-FFF2-40B4-BE49-F238E27FC236}">
                    <a16:creationId xmlns:a16="http://schemas.microsoft.com/office/drawing/2014/main" id="{F2AD3976-D6F3-46DB-9CBB-3B8454ECCCE8}"/>
                  </a:ext>
                </a:extLst>
              </p:cNvPr>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704" name="Line 1208">
                <a:extLst>
                  <a:ext uri="{FF2B5EF4-FFF2-40B4-BE49-F238E27FC236}">
                    <a16:creationId xmlns:a16="http://schemas.microsoft.com/office/drawing/2014/main" id="{FA5059A3-2E78-4BC8-B936-3E1DB3B08558}"/>
                  </a:ext>
                </a:extLst>
              </p:cNvPr>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05" name="Line 1209">
                <a:extLst>
                  <a:ext uri="{FF2B5EF4-FFF2-40B4-BE49-F238E27FC236}">
                    <a16:creationId xmlns:a16="http://schemas.microsoft.com/office/drawing/2014/main" id="{4E9BF0A5-6115-43DD-97A4-17EA037B7F83}"/>
                  </a:ext>
                </a:extLst>
              </p:cNvPr>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06" name="Rectangle 1210">
                <a:extLst>
                  <a:ext uri="{FF2B5EF4-FFF2-40B4-BE49-F238E27FC236}">
                    <a16:creationId xmlns:a16="http://schemas.microsoft.com/office/drawing/2014/main" id="{B6317571-68B0-4A77-9BA2-7B30B559330F}"/>
                  </a:ext>
                </a:extLst>
              </p:cNvPr>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707" name="Text Box 1211">
                <a:extLst>
                  <a:ext uri="{FF2B5EF4-FFF2-40B4-BE49-F238E27FC236}">
                    <a16:creationId xmlns:a16="http://schemas.microsoft.com/office/drawing/2014/main" id="{EECD6C5D-C600-4CC4-A8DD-EA58582A58DF}"/>
                  </a:ext>
                </a:extLst>
              </p:cNvPr>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zh-CN" sz="1000">
                  <a:solidFill>
                    <a:srgbClr val="0000FF"/>
                  </a:solidFill>
                </a:endParaRPr>
              </a:p>
              <a:p>
                <a:pPr algn="ctr"/>
                <a:r>
                  <a:rPr lang="en-US" altLang="zh-CN" sz="1000">
                    <a:solidFill>
                      <a:srgbClr val="0000FF"/>
                    </a:solidFill>
                  </a:rPr>
                  <a:t>network</a:t>
                </a:r>
              </a:p>
              <a:p>
                <a:pPr algn="ctr"/>
                <a:r>
                  <a:rPr lang="en-US" altLang="zh-CN" sz="1000">
                    <a:solidFill>
                      <a:srgbClr val="0000FF"/>
                    </a:solidFill>
                  </a:rPr>
                  <a:t>data link</a:t>
                </a:r>
              </a:p>
              <a:p>
                <a:pPr algn="ctr"/>
                <a:r>
                  <a:rPr lang="en-US" altLang="zh-CN" sz="1000">
                    <a:solidFill>
                      <a:srgbClr val="0000FF"/>
                    </a:solidFill>
                  </a:rPr>
                  <a:t>physical</a:t>
                </a:r>
                <a:endParaRPr lang="en-US" altLang="zh-CN">
                  <a:solidFill>
                    <a:srgbClr val="0000FF"/>
                  </a:solidFill>
                </a:endParaRPr>
              </a:p>
            </p:txBody>
          </p:sp>
        </p:grpSp>
        <p:grpSp>
          <p:nvGrpSpPr>
            <p:cNvPr id="1627" name="Group 1212">
              <a:extLst>
                <a:ext uri="{FF2B5EF4-FFF2-40B4-BE49-F238E27FC236}">
                  <a16:creationId xmlns:a16="http://schemas.microsoft.com/office/drawing/2014/main" id="{FCEBB53A-2DAA-4210-BD30-AAA420D542DD}"/>
                </a:ext>
              </a:extLst>
            </p:cNvPr>
            <p:cNvGrpSpPr>
              <a:grpSpLocks/>
            </p:cNvGrpSpPr>
            <p:nvPr/>
          </p:nvGrpSpPr>
          <p:grpSpPr bwMode="auto">
            <a:xfrm>
              <a:off x="4608" y="2771"/>
              <a:ext cx="513" cy="442"/>
              <a:chOff x="3937" y="633"/>
              <a:chExt cx="513" cy="442"/>
            </a:xfrm>
          </p:grpSpPr>
          <p:sp>
            <p:nvSpPr>
              <p:cNvPr id="1672" name="Line 1213">
                <a:extLst>
                  <a:ext uri="{FF2B5EF4-FFF2-40B4-BE49-F238E27FC236}">
                    <a16:creationId xmlns:a16="http://schemas.microsoft.com/office/drawing/2014/main" id="{F14CF91E-BA0D-4DD0-980D-3B8FF9F49907}"/>
                  </a:ext>
                </a:extLst>
              </p:cNvPr>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73" name="Line 1214">
                <a:extLst>
                  <a:ext uri="{FF2B5EF4-FFF2-40B4-BE49-F238E27FC236}">
                    <a16:creationId xmlns:a16="http://schemas.microsoft.com/office/drawing/2014/main" id="{C888D7D1-1511-4945-9A09-32651C6872E9}"/>
                  </a:ext>
                </a:extLst>
              </p:cNvPr>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74" name="Oval 1215">
                <a:extLst>
                  <a:ext uri="{FF2B5EF4-FFF2-40B4-BE49-F238E27FC236}">
                    <a16:creationId xmlns:a16="http://schemas.microsoft.com/office/drawing/2014/main" id="{F19BB09D-2C59-4738-B975-A89FC3164730}"/>
                  </a:ext>
                </a:extLst>
              </p:cNvPr>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675" name="Line 1216">
                <a:extLst>
                  <a:ext uri="{FF2B5EF4-FFF2-40B4-BE49-F238E27FC236}">
                    <a16:creationId xmlns:a16="http://schemas.microsoft.com/office/drawing/2014/main" id="{0EECA911-ED1B-400A-B77D-F7AC29395C63}"/>
                  </a:ext>
                </a:extLst>
              </p:cNvPr>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76" name="Line 1217">
                <a:extLst>
                  <a:ext uri="{FF2B5EF4-FFF2-40B4-BE49-F238E27FC236}">
                    <a16:creationId xmlns:a16="http://schemas.microsoft.com/office/drawing/2014/main" id="{40A37D53-4C28-4667-A3C2-225904D6F3AC}"/>
                  </a:ext>
                </a:extLst>
              </p:cNvPr>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77" name="Rectangle 1218">
                <a:extLst>
                  <a:ext uri="{FF2B5EF4-FFF2-40B4-BE49-F238E27FC236}">
                    <a16:creationId xmlns:a16="http://schemas.microsoft.com/office/drawing/2014/main" id="{96FFFEAC-79DF-4A02-B1EA-10C59F4A85DD}"/>
                  </a:ext>
                </a:extLst>
              </p:cNvPr>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endParaRPr>
              </a:p>
            </p:txBody>
          </p:sp>
          <p:sp>
            <p:nvSpPr>
              <p:cNvPr id="1678" name="Oval 1219">
                <a:extLst>
                  <a:ext uri="{FF2B5EF4-FFF2-40B4-BE49-F238E27FC236}">
                    <a16:creationId xmlns:a16="http://schemas.microsoft.com/office/drawing/2014/main" id="{685F59CD-996A-47E3-A6EC-73C96D151E83}"/>
                  </a:ext>
                </a:extLst>
              </p:cNvPr>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1679" name="Group 1220">
                <a:extLst>
                  <a:ext uri="{FF2B5EF4-FFF2-40B4-BE49-F238E27FC236}">
                    <a16:creationId xmlns:a16="http://schemas.microsoft.com/office/drawing/2014/main" id="{276B5393-D9E0-40A0-8B9E-A352EA97649C}"/>
                  </a:ext>
                </a:extLst>
              </p:cNvPr>
              <p:cNvGrpSpPr>
                <a:grpSpLocks/>
              </p:cNvGrpSpPr>
              <p:nvPr/>
            </p:nvGrpSpPr>
            <p:grpSpPr bwMode="auto">
              <a:xfrm>
                <a:off x="4120" y="809"/>
                <a:ext cx="156" cy="55"/>
                <a:chOff x="2848" y="848"/>
                <a:chExt cx="140" cy="98"/>
              </a:xfrm>
            </p:grpSpPr>
            <p:sp>
              <p:nvSpPr>
                <p:cNvPr id="1690" name="Line 1221">
                  <a:extLst>
                    <a:ext uri="{FF2B5EF4-FFF2-40B4-BE49-F238E27FC236}">
                      <a16:creationId xmlns:a16="http://schemas.microsoft.com/office/drawing/2014/main" id="{2BE4FED8-1CB6-4BE6-99AC-DD201B264E67}"/>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91" name="Line 1222">
                  <a:extLst>
                    <a:ext uri="{FF2B5EF4-FFF2-40B4-BE49-F238E27FC236}">
                      <a16:creationId xmlns:a16="http://schemas.microsoft.com/office/drawing/2014/main" id="{DDA66849-D2E6-44AF-9407-018EB1DE1573}"/>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92" name="Line 1223">
                  <a:extLst>
                    <a:ext uri="{FF2B5EF4-FFF2-40B4-BE49-F238E27FC236}">
                      <a16:creationId xmlns:a16="http://schemas.microsoft.com/office/drawing/2014/main" id="{3D797D17-CC99-4EAB-8E44-816E774615D5}"/>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grpSp>
            <p:nvGrpSpPr>
              <p:cNvPr id="1680" name="Group 1224">
                <a:extLst>
                  <a:ext uri="{FF2B5EF4-FFF2-40B4-BE49-F238E27FC236}">
                    <a16:creationId xmlns:a16="http://schemas.microsoft.com/office/drawing/2014/main" id="{5913CE2B-C086-4E40-9AEA-69919C954D8C}"/>
                  </a:ext>
                </a:extLst>
              </p:cNvPr>
              <p:cNvGrpSpPr>
                <a:grpSpLocks/>
              </p:cNvGrpSpPr>
              <p:nvPr/>
            </p:nvGrpSpPr>
            <p:grpSpPr bwMode="auto">
              <a:xfrm flipV="1">
                <a:off x="4120" y="808"/>
                <a:ext cx="156" cy="56"/>
                <a:chOff x="2848" y="848"/>
                <a:chExt cx="140" cy="98"/>
              </a:xfrm>
            </p:grpSpPr>
            <p:sp>
              <p:nvSpPr>
                <p:cNvPr id="1687" name="Line 1225">
                  <a:extLst>
                    <a:ext uri="{FF2B5EF4-FFF2-40B4-BE49-F238E27FC236}">
                      <a16:creationId xmlns:a16="http://schemas.microsoft.com/office/drawing/2014/main" id="{FBEF3E11-0AA4-43D9-96F1-E2215AD38111}"/>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88" name="Line 1226">
                  <a:extLst>
                    <a:ext uri="{FF2B5EF4-FFF2-40B4-BE49-F238E27FC236}">
                      <a16:creationId xmlns:a16="http://schemas.microsoft.com/office/drawing/2014/main" id="{D015ACAB-1B36-4FA7-B004-C919FEDD5459}"/>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89" name="Line 1227">
                  <a:extLst>
                    <a:ext uri="{FF2B5EF4-FFF2-40B4-BE49-F238E27FC236}">
                      <a16:creationId xmlns:a16="http://schemas.microsoft.com/office/drawing/2014/main" id="{E2F6ADD0-2534-4E72-A117-69C298975E83}"/>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sp>
            <p:nvSpPr>
              <p:cNvPr id="1681" name="Rectangle 1228">
                <a:extLst>
                  <a:ext uri="{FF2B5EF4-FFF2-40B4-BE49-F238E27FC236}">
                    <a16:creationId xmlns:a16="http://schemas.microsoft.com/office/drawing/2014/main" id="{62ECAF36-CA6B-4C64-8607-B3855906CFDE}"/>
                  </a:ext>
                </a:extLst>
              </p:cNvPr>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682" name="Rectangle 1229">
                <a:extLst>
                  <a:ext uri="{FF2B5EF4-FFF2-40B4-BE49-F238E27FC236}">
                    <a16:creationId xmlns:a16="http://schemas.microsoft.com/office/drawing/2014/main" id="{59B32EAD-7A4C-4B61-9551-E8F3A0975CBD}"/>
                  </a:ext>
                </a:extLst>
              </p:cNvPr>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683" name="Line 1230">
                <a:extLst>
                  <a:ext uri="{FF2B5EF4-FFF2-40B4-BE49-F238E27FC236}">
                    <a16:creationId xmlns:a16="http://schemas.microsoft.com/office/drawing/2014/main" id="{5C76604D-3CF7-47C1-8DB6-0247BE7A8773}"/>
                  </a:ext>
                </a:extLst>
              </p:cNvPr>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84" name="Line 1231">
                <a:extLst>
                  <a:ext uri="{FF2B5EF4-FFF2-40B4-BE49-F238E27FC236}">
                    <a16:creationId xmlns:a16="http://schemas.microsoft.com/office/drawing/2014/main" id="{C304F591-4D55-49D2-A5C1-48E4DFE1EF01}"/>
                  </a:ext>
                </a:extLst>
              </p:cNvPr>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85" name="Rectangle 1232">
                <a:extLst>
                  <a:ext uri="{FF2B5EF4-FFF2-40B4-BE49-F238E27FC236}">
                    <a16:creationId xmlns:a16="http://schemas.microsoft.com/office/drawing/2014/main" id="{20046A43-6A3D-44E2-B0DC-B5ADB763E72D}"/>
                  </a:ext>
                </a:extLst>
              </p:cNvPr>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686" name="Text Box 1233">
                <a:extLst>
                  <a:ext uri="{FF2B5EF4-FFF2-40B4-BE49-F238E27FC236}">
                    <a16:creationId xmlns:a16="http://schemas.microsoft.com/office/drawing/2014/main" id="{274D7CCC-8F73-46C8-A907-24077B18AFFB}"/>
                  </a:ext>
                </a:extLst>
              </p:cNvPr>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zh-CN" sz="1000">
                  <a:solidFill>
                    <a:srgbClr val="0000FF"/>
                  </a:solidFill>
                </a:endParaRPr>
              </a:p>
              <a:p>
                <a:pPr algn="ctr"/>
                <a:r>
                  <a:rPr lang="en-US" altLang="zh-CN" sz="1000">
                    <a:solidFill>
                      <a:srgbClr val="0000FF"/>
                    </a:solidFill>
                  </a:rPr>
                  <a:t>network</a:t>
                </a:r>
              </a:p>
              <a:p>
                <a:pPr algn="ctr"/>
                <a:r>
                  <a:rPr lang="en-US" altLang="zh-CN" sz="1000">
                    <a:solidFill>
                      <a:srgbClr val="0000FF"/>
                    </a:solidFill>
                  </a:rPr>
                  <a:t>data link</a:t>
                </a:r>
              </a:p>
              <a:p>
                <a:pPr algn="ctr"/>
                <a:r>
                  <a:rPr lang="en-US" altLang="zh-CN" sz="1000">
                    <a:solidFill>
                      <a:srgbClr val="0000FF"/>
                    </a:solidFill>
                  </a:rPr>
                  <a:t>physical</a:t>
                </a:r>
                <a:endParaRPr lang="en-US" altLang="zh-CN">
                  <a:solidFill>
                    <a:srgbClr val="0000FF"/>
                  </a:solidFill>
                </a:endParaRPr>
              </a:p>
            </p:txBody>
          </p:sp>
        </p:grpSp>
        <p:grpSp>
          <p:nvGrpSpPr>
            <p:cNvPr id="1628" name="Group 1234">
              <a:extLst>
                <a:ext uri="{FF2B5EF4-FFF2-40B4-BE49-F238E27FC236}">
                  <a16:creationId xmlns:a16="http://schemas.microsoft.com/office/drawing/2014/main" id="{A8E48035-1D08-4223-89BC-408C399FB3A5}"/>
                </a:ext>
              </a:extLst>
            </p:cNvPr>
            <p:cNvGrpSpPr>
              <a:grpSpLocks/>
            </p:cNvGrpSpPr>
            <p:nvPr/>
          </p:nvGrpSpPr>
          <p:grpSpPr bwMode="auto">
            <a:xfrm>
              <a:off x="4119" y="2640"/>
              <a:ext cx="513" cy="442"/>
              <a:chOff x="3937" y="633"/>
              <a:chExt cx="513" cy="442"/>
            </a:xfrm>
          </p:grpSpPr>
          <p:sp>
            <p:nvSpPr>
              <p:cNvPr id="1651" name="Line 1235">
                <a:extLst>
                  <a:ext uri="{FF2B5EF4-FFF2-40B4-BE49-F238E27FC236}">
                    <a16:creationId xmlns:a16="http://schemas.microsoft.com/office/drawing/2014/main" id="{DFB22FDA-D1B6-4D55-8986-4D247810F4A1}"/>
                  </a:ext>
                </a:extLst>
              </p:cNvPr>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52" name="Line 1236">
                <a:extLst>
                  <a:ext uri="{FF2B5EF4-FFF2-40B4-BE49-F238E27FC236}">
                    <a16:creationId xmlns:a16="http://schemas.microsoft.com/office/drawing/2014/main" id="{85C80129-02C3-4829-AE00-43572D7A2046}"/>
                  </a:ext>
                </a:extLst>
              </p:cNvPr>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53" name="Oval 1237">
                <a:extLst>
                  <a:ext uri="{FF2B5EF4-FFF2-40B4-BE49-F238E27FC236}">
                    <a16:creationId xmlns:a16="http://schemas.microsoft.com/office/drawing/2014/main" id="{36E8FC59-A700-496B-AFC4-6F49FB82FF27}"/>
                  </a:ext>
                </a:extLst>
              </p:cNvPr>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654" name="Line 1238">
                <a:extLst>
                  <a:ext uri="{FF2B5EF4-FFF2-40B4-BE49-F238E27FC236}">
                    <a16:creationId xmlns:a16="http://schemas.microsoft.com/office/drawing/2014/main" id="{22543E8D-A4B2-4FA6-BBA8-2DD71B1E16A0}"/>
                  </a:ext>
                </a:extLst>
              </p:cNvPr>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55" name="Line 1239">
                <a:extLst>
                  <a:ext uri="{FF2B5EF4-FFF2-40B4-BE49-F238E27FC236}">
                    <a16:creationId xmlns:a16="http://schemas.microsoft.com/office/drawing/2014/main" id="{6E3D9850-6548-4B37-BB42-A09E11B276E5}"/>
                  </a:ext>
                </a:extLst>
              </p:cNvPr>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56" name="Rectangle 1240">
                <a:extLst>
                  <a:ext uri="{FF2B5EF4-FFF2-40B4-BE49-F238E27FC236}">
                    <a16:creationId xmlns:a16="http://schemas.microsoft.com/office/drawing/2014/main" id="{0BA98504-4FF1-4823-944B-3655D898B65A}"/>
                  </a:ext>
                </a:extLst>
              </p:cNvPr>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endParaRPr>
              </a:p>
            </p:txBody>
          </p:sp>
          <p:sp>
            <p:nvSpPr>
              <p:cNvPr id="1657" name="Oval 1241">
                <a:extLst>
                  <a:ext uri="{FF2B5EF4-FFF2-40B4-BE49-F238E27FC236}">
                    <a16:creationId xmlns:a16="http://schemas.microsoft.com/office/drawing/2014/main" id="{3E23FDD9-9849-45D2-862F-B816C5AEDFDC}"/>
                  </a:ext>
                </a:extLst>
              </p:cNvPr>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1658" name="Group 1242">
                <a:extLst>
                  <a:ext uri="{FF2B5EF4-FFF2-40B4-BE49-F238E27FC236}">
                    <a16:creationId xmlns:a16="http://schemas.microsoft.com/office/drawing/2014/main" id="{0DCB3B9B-C83D-462C-8C80-F86CD5C7735F}"/>
                  </a:ext>
                </a:extLst>
              </p:cNvPr>
              <p:cNvGrpSpPr>
                <a:grpSpLocks/>
              </p:cNvGrpSpPr>
              <p:nvPr/>
            </p:nvGrpSpPr>
            <p:grpSpPr bwMode="auto">
              <a:xfrm>
                <a:off x="4120" y="809"/>
                <a:ext cx="156" cy="55"/>
                <a:chOff x="2848" y="848"/>
                <a:chExt cx="140" cy="98"/>
              </a:xfrm>
            </p:grpSpPr>
            <p:sp>
              <p:nvSpPr>
                <p:cNvPr id="1669" name="Line 1243">
                  <a:extLst>
                    <a:ext uri="{FF2B5EF4-FFF2-40B4-BE49-F238E27FC236}">
                      <a16:creationId xmlns:a16="http://schemas.microsoft.com/office/drawing/2014/main" id="{80A6615E-B5A6-4558-8358-17596F91257E}"/>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70" name="Line 1244">
                  <a:extLst>
                    <a:ext uri="{FF2B5EF4-FFF2-40B4-BE49-F238E27FC236}">
                      <a16:creationId xmlns:a16="http://schemas.microsoft.com/office/drawing/2014/main" id="{9D9A5B88-4CDC-460A-80C8-F0148461899C}"/>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71" name="Line 1245">
                  <a:extLst>
                    <a:ext uri="{FF2B5EF4-FFF2-40B4-BE49-F238E27FC236}">
                      <a16:creationId xmlns:a16="http://schemas.microsoft.com/office/drawing/2014/main" id="{60EEEA4B-78F8-43C7-9F5A-750FA928ED8A}"/>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grpSp>
            <p:nvGrpSpPr>
              <p:cNvPr id="1659" name="Group 1246">
                <a:extLst>
                  <a:ext uri="{FF2B5EF4-FFF2-40B4-BE49-F238E27FC236}">
                    <a16:creationId xmlns:a16="http://schemas.microsoft.com/office/drawing/2014/main" id="{A63E9937-7C84-4C18-970F-D0202CA6626F}"/>
                  </a:ext>
                </a:extLst>
              </p:cNvPr>
              <p:cNvGrpSpPr>
                <a:grpSpLocks/>
              </p:cNvGrpSpPr>
              <p:nvPr/>
            </p:nvGrpSpPr>
            <p:grpSpPr bwMode="auto">
              <a:xfrm flipV="1">
                <a:off x="4120" y="808"/>
                <a:ext cx="156" cy="56"/>
                <a:chOff x="2848" y="848"/>
                <a:chExt cx="140" cy="98"/>
              </a:xfrm>
            </p:grpSpPr>
            <p:sp>
              <p:nvSpPr>
                <p:cNvPr id="1666" name="Line 1247">
                  <a:extLst>
                    <a:ext uri="{FF2B5EF4-FFF2-40B4-BE49-F238E27FC236}">
                      <a16:creationId xmlns:a16="http://schemas.microsoft.com/office/drawing/2014/main" id="{530F47A5-DBA1-4121-BAB3-4AA7F92EC362}"/>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67" name="Line 1248">
                  <a:extLst>
                    <a:ext uri="{FF2B5EF4-FFF2-40B4-BE49-F238E27FC236}">
                      <a16:creationId xmlns:a16="http://schemas.microsoft.com/office/drawing/2014/main" id="{E76DBD5C-0A81-4D70-9E02-5B794F2C1F76}"/>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68" name="Line 1249">
                  <a:extLst>
                    <a:ext uri="{FF2B5EF4-FFF2-40B4-BE49-F238E27FC236}">
                      <a16:creationId xmlns:a16="http://schemas.microsoft.com/office/drawing/2014/main" id="{5FA6C59F-0B68-4598-A359-AA1A7FC0F988}"/>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sp>
            <p:nvSpPr>
              <p:cNvPr id="1660" name="Rectangle 1250">
                <a:extLst>
                  <a:ext uri="{FF2B5EF4-FFF2-40B4-BE49-F238E27FC236}">
                    <a16:creationId xmlns:a16="http://schemas.microsoft.com/office/drawing/2014/main" id="{CDCF4C9F-47B8-4D81-B33E-CD05DE4F4459}"/>
                  </a:ext>
                </a:extLst>
              </p:cNvPr>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661" name="Rectangle 1251">
                <a:extLst>
                  <a:ext uri="{FF2B5EF4-FFF2-40B4-BE49-F238E27FC236}">
                    <a16:creationId xmlns:a16="http://schemas.microsoft.com/office/drawing/2014/main" id="{DEE0D2A7-F32B-4E91-BAD4-3D335E043B60}"/>
                  </a:ext>
                </a:extLst>
              </p:cNvPr>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662" name="Line 1252">
                <a:extLst>
                  <a:ext uri="{FF2B5EF4-FFF2-40B4-BE49-F238E27FC236}">
                    <a16:creationId xmlns:a16="http://schemas.microsoft.com/office/drawing/2014/main" id="{6097A8B2-C78A-4D60-A353-887C3EB9A074}"/>
                  </a:ext>
                </a:extLst>
              </p:cNvPr>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63" name="Line 1253">
                <a:extLst>
                  <a:ext uri="{FF2B5EF4-FFF2-40B4-BE49-F238E27FC236}">
                    <a16:creationId xmlns:a16="http://schemas.microsoft.com/office/drawing/2014/main" id="{B86EB755-38B6-4BA9-B2BF-C18CC62FFC67}"/>
                  </a:ext>
                </a:extLst>
              </p:cNvPr>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64" name="Rectangle 1254">
                <a:extLst>
                  <a:ext uri="{FF2B5EF4-FFF2-40B4-BE49-F238E27FC236}">
                    <a16:creationId xmlns:a16="http://schemas.microsoft.com/office/drawing/2014/main" id="{94A3A0A7-6DE0-43CD-8AD5-1B0EBDAADADF}"/>
                  </a:ext>
                </a:extLst>
              </p:cNvPr>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665" name="Text Box 1255">
                <a:extLst>
                  <a:ext uri="{FF2B5EF4-FFF2-40B4-BE49-F238E27FC236}">
                    <a16:creationId xmlns:a16="http://schemas.microsoft.com/office/drawing/2014/main" id="{B88963F5-C3F5-4342-9135-FAC8D12AB9F3}"/>
                  </a:ext>
                </a:extLst>
              </p:cNvPr>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zh-CN" sz="1000">
                  <a:solidFill>
                    <a:srgbClr val="0000FF"/>
                  </a:solidFill>
                </a:endParaRPr>
              </a:p>
              <a:p>
                <a:pPr algn="ctr"/>
                <a:r>
                  <a:rPr lang="en-US" altLang="zh-CN" sz="1000">
                    <a:solidFill>
                      <a:srgbClr val="0000FF"/>
                    </a:solidFill>
                  </a:rPr>
                  <a:t>network</a:t>
                </a:r>
              </a:p>
              <a:p>
                <a:pPr algn="ctr"/>
                <a:r>
                  <a:rPr lang="en-US" altLang="zh-CN" sz="1000">
                    <a:solidFill>
                      <a:srgbClr val="0000FF"/>
                    </a:solidFill>
                  </a:rPr>
                  <a:t>data link</a:t>
                </a:r>
              </a:p>
              <a:p>
                <a:pPr algn="ctr"/>
                <a:r>
                  <a:rPr lang="en-US" altLang="zh-CN" sz="1000">
                    <a:solidFill>
                      <a:srgbClr val="0000FF"/>
                    </a:solidFill>
                  </a:rPr>
                  <a:t>physical</a:t>
                </a:r>
                <a:endParaRPr lang="en-US" altLang="zh-CN">
                  <a:solidFill>
                    <a:srgbClr val="0000FF"/>
                  </a:solidFill>
                </a:endParaRPr>
              </a:p>
            </p:txBody>
          </p:sp>
        </p:grpSp>
        <p:grpSp>
          <p:nvGrpSpPr>
            <p:cNvPr id="1629" name="Group 1256">
              <a:extLst>
                <a:ext uri="{FF2B5EF4-FFF2-40B4-BE49-F238E27FC236}">
                  <a16:creationId xmlns:a16="http://schemas.microsoft.com/office/drawing/2014/main" id="{2E7F7F45-8D01-4823-906F-B2D33B051748}"/>
                </a:ext>
              </a:extLst>
            </p:cNvPr>
            <p:cNvGrpSpPr>
              <a:grpSpLocks/>
            </p:cNvGrpSpPr>
            <p:nvPr/>
          </p:nvGrpSpPr>
          <p:grpSpPr bwMode="auto">
            <a:xfrm>
              <a:off x="3674" y="2866"/>
              <a:ext cx="513" cy="442"/>
              <a:chOff x="3937" y="633"/>
              <a:chExt cx="513" cy="442"/>
            </a:xfrm>
          </p:grpSpPr>
          <p:sp>
            <p:nvSpPr>
              <p:cNvPr id="1630" name="Line 1257">
                <a:extLst>
                  <a:ext uri="{FF2B5EF4-FFF2-40B4-BE49-F238E27FC236}">
                    <a16:creationId xmlns:a16="http://schemas.microsoft.com/office/drawing/2014/main" id="{7E025AC5-0AD0-422A-B8C5-22EABEC1E47F}"/>
                  </a:ext>
                </a:extLst>
              </p:cNvPr>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31" name="Line 1258">
                <a:extLst>
                  <a:ext uri="{FF2B5EF4-FFF2-40B4-BE49-F238E27FC236}">
                    <a16:creationId xmlns:a16="http://schemas.microsoft.com/office/drawing/2014/main" id="{483A9977-A8B9-432B-A205-D616E15DEA6D}"/>
                  </a:ext>
                </a:extLst>
              </p:cNvPr>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32" name="Oval 1259">
                <a:extLst>
                  <a:ext uri="{FF2B5EF4-FFF2-40B4-BE49-F238E27FC236}">
                    <a16:creationId xmlns:a16="http://schemas.microsoft.com/office/drawing/2014/main" id="{2464CABB-957B-4616-8F62-DD92E9DED372}"/>
                  </a:ext>
                </a:extLst>
              </p:cNvPr>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633" name="Line 1260">
                <a:extLst>
                  <a:ext uri="{FF2B5EF4-FFF2-40B4-BE49-F238E27FC236}">
                    <a16:creationId xmlns:a16="http://schemas.microsoft.com/office/drawing/2014/main" id="{94745063-0C86-4D2B-B5CC-36B7D300E601}"/>
                  </a:ext>
                </a:extLst>
              </p:cNvPr>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34" name="Line 1261">
                <a:extLst>
                  <a:ext uri="{FF2B5EF4-FFF2-40B4-BE49-F238E27FC236}">
                    <a16:creationId xmlns:a16="http://schemas.microsoft.com/office/drawing/2014/main" id="{A2321106-4688-45E5-AA3D-A7A18590EECB}"/>
                  </a:ext>
                </a:extLst>
              </p:cNvPr>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35" name="Rectangle 1262">
                <a:extLst>
                  <a:ext uri="{FF2B5EF4-FFF2-40B4-BE49-F238E27FC236}">
                    <a16:creationId xmlns:a16="http://schemas.microsoft.com/office/drawing/2014/main" id="{218287A8-E836-4152-AD5B-9E8190BC8ED2}"/>
                  </a:ext>
                </a:extLst>
              </p:cNvPr>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endParaRPr>
              </a:p>
            </p:txBody>
          </p:sp>
          <p:sp>
            <p:nvSpPr>
              <p:cNvPr id="1636" name="Oval 1263">
                <a:extLst>
                  <a:ext uri="{FF2B5EF4-FFF2-40B4-BE49-F238E27FC236}">
                    <a16:creationId xmlns:a16="http://schemas.microsoft.com/office/drawing/2014/main" id="{9CD06E61-4A50-4E3B-86B7-6B74F8DC0EC9}"/>
                  </a:ext>
                </a:extLst>
              </p:cNvPr>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1637" name="Group 1264">
                <a:extLst>
                  <a:ext uri="{FF2B5EF4-FFF2-40B4-BE49-F238E27FC236}">
                    <a16:creationId xmlns:a16="http://schemas.microsoft.com/office/drawing/2014/main" id="{2253B167-AE05-4B31-90DA-80A38B5CB8EB}"/>
                  </a:ext>
                </a:extLst>
              </p:cNvPr>
              <p:cNvGrpSpPr>
                <a:grpSpLocks/>
              </p:cNvGrpSpPr>
              <p:nvPr/>
            </p:nvGrpSpPr>
            <p:grpSpPr bwMode="auto">
              <a:xfrm>
                <a:off x="4120" y="809"/>
                <a:ext cx="156" cy="55"/>
                <a:chOff x="2848" y="848"/>
                <a:chExt cx="140" cy="98"/>
              </a:xfrm>
            </p:grpSpPr>
            <p:sp>
              <p:nvSpPr>
                <p:cNvPr id="1648" name="Line 1265">
                  <a:extLst>
                    <a:ext uri="{FF2B5EF4-FFF2-40B4-BE49-F238E27FC236}">
                      <a16:creationId xmlns:a16="http://schemas.microsoft.com/office/drawing/2014/main" id="{3ACF6802-1A73-4DA4-965D-37AC3A449AB6}"/>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49" name="Line 1266">
                  <a:extLst>
                    <a:ext uri="{FF2B5EF4-FFF2-40B4-BE49-F238E27FC236}">
                      <a16:creationId xmlns:a16="http://schemas.microsoft.com/office/drawing/2014/main" id="{ADBACA7D-613B-4BD9-90E7-093277F3821A}"/>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50" name="Line 1267">
                  <a:extLst>
                    <a:ext uri="{FF2B5EF4-FFF2-40B4-BE49-F238E27FC236}">
                      <a16:creationId xmlns:a16="http://schemas.microsoft.com/office/drawing/2014/main" id="{9A6FC3EF-486A-440D-A0AE-7D3E8F0DBB22}"/>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grpSp>
            <p:nvGrpSpPr>
              <p:cNvPr id="1638" name="Group 1268">
                <a:extLst>
                  <a:ext uri="{FF2B5EF4-FFF2-40B4-BE49-F238E27FC236}">
                    <a16:creationId xmlns:a16="http://schemas.microsoft.com/office/drawing/2014/main" id="{F90CFF4E-FF1E-4D69-9FB6-D1EBF943CB3F}"/>
                  </a:ext>
                </a:extLst>
              </p:cNvPr>
              <p:cNvGrpSpPr>
                <a:grpSpLocks/>
              </p:cNvGrpSpPr>
              <p:nvPr/>
            </p:nvGrpSpPr>
            <p:grpSpPr bwMode="auto">
              <a:xfrm flipV="1">
                <a:off x="4120" y="808"/>
                <a:ext cx="156" cy="56"/>
                <a:chOff x="2848" y="848"/>
                <a:chExt cx="140" cy="98"/>
              </a:xfrm>
            </p:grpSpPr>
            <p:sp>
              <p:nvSpPr>
                <p:cNvPr id="1645" name="Line 1269">
                  <a:extLst>
                    <a:ext uri="{FF2B5EF4-FFF2-40B4-BE49-F238E27FC236}">
                      <a16:creationId xmlns:a16="http://schemas.microsoft.com/office/drawing/2014/main" id="{D42BB91B-0EEA-4A24-BA0A-56BC89770C53}"/>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46" name="Line 1270">
                  <a:extLst>
                    <a:ext uri="{FF2B5EF4-FFF2-40B4-BE49-F238E27FC236}">
                      <a16:creationId xmlns:a16="http://schemas.microsoft.com/office/drawing/2014/main" id="{83409FB1-95C6-4F93-A2D7-08294C6F683F}"/>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47" name="Line 1271">
                  <a:extLst>
                    <a:ext uri="{FF2B5EF4-FFF2-40B4-BE49-F238E27FC236}">
                      <a16:creationId xmlns:a16="http://schemas.microsoft.com/office/drawing/2014/main" id="{8533CF43-FEF6-4014-A55C-EED38F1E6B61}"/>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sp>
            <p:nvSpPr>
              <p:cNvPr id="1639" name="Rectangle 1272">
                <a:extLst>
                  <a:ext uri="{FF2B5EF4-FFF2-40B4-BE49-F238E27FC236}">
                    <a16:creationId xmlns:a16="http://schemas.microsoft.com/office/drawing/2014/main" id="{26E2EE53-3AD5-4030-B98C-C3DAA4B2295D}"/>
                  </a:ext>
                </a:extLst>
              </p:cNvPr>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640" name="Rectangle 1273">
                <a:extLst>
                  <a:ext uri="{FF2B5EF4-FFF2-40B4-BE49-F238E27FC236}">
                    <a16:creationId xmlns:a16="http://schemas.microsoft.com/office/drawing/2014/main" id="{0BA09E0C-D5A0-4857-B501-DAA3D1CAD8A9}"/>
                  </a:ext>
                </a:extLst>
              </p:cNvPr>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641" name="Line 1274">
                <a:extLst>
                  <a:ext uri="{FF2B5EF4-FFF2-40B4-BE49-F238E27FC236}">
                    <a16:creationId xmlns:a16="http://schemas.microsoft.com/office/drawing/2014/main" id="{9537795B-2344-4FBA-AD6E-CFA0C5BDDFCD}"/>
                  </a:ext>
                </a:extLst>
              </p:cNvPr>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42" name="Line 1275">
                <a:extLst>
                  <a:ext uri="{FF2B5EF4-FFF2-40B4-BE49-F238E27FC236}">
                    <a16:creationId xmlns:a16="http://schemas.microsoft.com/office/drawing/2014/main" id="{624ADB5C-CB5D-4818-ADF4-32FFE8A6B5F1}"/>
                  </a:ext>
                </a:extLst>
              </p:cNvPr>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43" name="Rectangle 1276">
                <a:extLst>
                  <a:ext uri="{FF2B5EF4-FFF2-40B4-BE49-F238E27FC236}">
                    <a16:creationId xmlns:a16="http://schemas.microsoft.com/office/drawing/2014/main" id="{EF2D000D-3FCC-498A-9729-68062A70E17E}"/>
                  </a:ext>
                </a:extLst>
              </p:cNvPr>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644" name="Text Box 1277">
                <a:extLst>
                  <a:ext uri="{FF2B5EF4-FFF2-40B4-BE49-F238E27FC236}">
                    <a16:creationId xmlns:a16="http://schemas.microsoft.com/office/drawing/2014/main" id="{C2C88C61-FCF1-4749-A23A-677CAE60C35A}"/>
                  </a:ext>
                </a:extLst>
              </p:cNvPr>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zh-CN" sz="1000">
                  <a:solidFill>
                    <a:srgbClr val="0000FF"/>
                  </a:solidFill>
                </a:endParaRPr>
              </a:p>
              <a:p>
                <a:pPr algn="ctr"/>
                <a:r>
                  <a:rPr lang="en-US" altLang="zh-CN" sz="1000">
                    <a:solidFill>
                      <a:srgbClr val="0000FF"/>
                    </a:solidFill>
                  </a:rPr>
                  <a:t>network</a:t>
                </a:r>
              </a:p>
              <a:p>
                <a:pPr algn="ctr"/>
                <a:r>
                  <a:rPr lang="en-US" altLang="zh-CN" sz="1000">
                    <a:solidFill>
                      <a:srgbClr val="0000FF"/>
                    </a:solidFill>
                  </a:rPr>
                  <a:t>data link</a:t>
                </a:r>
              </a:p>
              <a:p>
                <a:pPr algn="ctr"/>
                <a:r>
                  <a:rPr lang="en-US" altLang="zh-CN" sz="1000">
                    <a:solidFill>
                      <a:srgbClr val="0000FF"/>
                    </a:solidFill>
                  </a:rPr>
                  <a:t>physical</a:t>
                </a:r>
                <a:endParaRPr lang="en-US" altLang="zh-CN">
                  <a:solidFill>
                    <a:srgbClr val="0000FF"/>
                  </a:solidFill>
                </a:endParaRPr>
              </a:p>
            </p:txBody>
          </p:sp>
        </p:grpSp>
      </p:grpSp>
      <p:sp>
        <p:nvSpPr>
          <p:cNvPr id="1861" name="Rectangle 1281">
            <a:extLst>
              <a:ext uri="{FF2B5EF4-FFF2-40B4-BE49-F238E27FC236}">
                <a16:creationId xmlns:a16="http://schemas.microsoft.com/office/drawing/2014/main" id="{73478671-8ACD-41D7-896C-5A48B1EB0152}"/>
              </a:ext>
            </a:extLst>
          </p:cNvPr>
          <p:cNvSpPr>
            <a:spLocks noChangeArrowheads="1"/>
          </p:cNvSpPr>
          <p:nvPr/>
        </p:nvSpPr>
        <p:spPr bwMode="auto">
          <a:xfrm>
            <a:off x="7644060" y="1491051"/>
            <a:ext cx="596900" cy="138112"/>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chemeClr val="accent4"/>
              </a:solidFill>
            </a:endParaRPr>
          </a:p>
        </p:txBody>
      </p:sp>
      <p:sp>
        <p:nvSpPr>
          <p:cNvPr id="1862" name="Rectangle 1282">
            <a:extLst>
              <a:ext uri="{FF2B5EF4-FFF2-40B4-BE49-F238E27FC236}">
                <a16:creationId xmlns:a16="http://schemas.microsoft.com/office/drawing/2014/main" id="{170CFB73-42F6-4D3C-BFC4-0F58C9F67549}"/>
              </a:ext>
            </a:extLst>
          </p:cNvPr>
          <p:cNvSpPr>
            <a:spLocks noChangeArrowheads="1"/>
          </p:cNvSpPr>
          <p:nvPr/>
        </p:nvSpPr>
        <p:spPr bwMode="auto">
          <a:xfrm>
            <a:off x="10469810" y="4487863"/>
            <a:ext cx="388938" cy="138112"/>
          </a:xfrm>
          <a:prstGeom prst="rect">
            <a:avLst/>
          </a:prstGeom>
          <a:solidFill>
            <a:srgbClr val="00B050"/>
          </a:solidFill>
          <a:ln w="9525">
            <a:solidFill>
              <a:schemeClr val="accent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863" name="Rectangle 1283">
            <a:extLst>
              <a:ext uri="{FF2B5EF4-FFF2-40B4-BE49-F238E27FC236}">
                <a16:creationId xmlns:a16="http://schemas.microsoft.com/office/drawing/2014/main" id="{33E03E5F-3A0A-474A-89FB-E24C213E2EC4}"/>
              </a:ext>
            </a:extLst>
          </p:cNvPr>
          <p:cNvSpPr>
            <a:spLocks noChangeArrowheads="1"/>
          </p:cNvSpPr>
          <p:nvPr/>
        </p:nvSpPr>
        <p:spPr bwMode="auto">
          <a:xfrm>
            <a:off x="7659300" y="1494944"/>
            <a:ext cx="388800" cy="138112"/>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chemeClr val="accent4"/>
              </a:solidFill>
            </a:endParaRPr>
          </a:p>
        </p:txBody>
      </p:sp>
      <p:sp>
        <p:nvSpPr>
          <p:cNvPr id="1864" name="Rectangle 1280">
            <a:extLst>
              <a:ext uri="{FF2B5EF4-FFF2-40B4-BE49-F238E27FC236}">
                <a16:creationId xmlns:a16="http://schemas.microsoft.com/office/drawing/2014/main" id="{59CA9FE0-40C5-46A4-AD5B-10F0CC820238}"/>
              </a:ext>
            </a:extLst>
          </p:cNvPr>
          <p:cNvSpPr>
            <a:spLocks noChangeArrowheads="1"/>
          </p:cNvSpPr>
          <p:nvPr/>
        </p:nvSpPr>
        <p:spPr bwMode="auto">
          <a:xfrm>
            <a:off x="7652921" y="1285905"/>
            <a:ext cx="388938" cy="138112"/>
          </a:xfrm>
          <a:prstGeom prst="rect">
            <a:avLst/>
          </a:prstGeom>
          <a:solidFill>
            <a:srgbClr val="00B050"/>
          </a:solidFill>
          <a:ln w="9525">
            <a:solidFill>
              <a:schemeClr val="accent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cxnSp>
        <p:nvCxnSpPr>
          <p:cNvPr id="1865" name="直接箭头连接符 1864">
            <a:extLst>
              <a:ext uri="{FF2B5EF4-FFF2-40B4-BE49-F238E27FC236}">
                <a16:creationId xmlns:a16="http://schemas.microsoft.com/office/drawing/2014/main" id="{1CF7F50B-174D-4B8F-9F53-C70464E17C97}"/>
              </a:ext>
            </a:extLst>
          </p:cNvPr>
          <p:cNvCxnSpPr>
            <a:cxnSpLocks/>
            <a:endCxn id="1617" idx="0"/>
          </p:cNvCxnSpPr>
          <p:nvPr/>
        </p:nvCxnSpPr>
        <p:spPr>
          <a:xfrm>
            <a:off x="8013948" y="1386533"/>
            <a:ext cx="2390458" cy="2933412"/>
          </a:xfrm>
          <a:prstGeom prst="straightConnector1">
            <a:avLst/>
          </a:prstGeom>
          <a:ln w="76200">
            <a:solidFill>
              <a:srgbClr val="0000FF">
                <a:alpha val="30000"/>
              </a:srgbClr>
            </a:solidFill>
            <a:tailEnd type="triangle"/>
          </a:ln>
          <a:effec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552245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97">
                                            <p:txEl>
                                              <p:pRg st="0" end="0"/>
                                            </p:txEl>
                                          </p:spTgt>
                                        </p:tgtEl>
                                        <p:attrNameLst>
                                          <p:attrName>style.visibility</p:attrName>
                                        </p:attrNameLst>
                                      </p:cBhvr>
                                      <p:to>
                                        <p:strVal val="visible"/>
                                      </p:to>
                                    </p:set>
                                    <p:animEffect transition="in" filter="wipe(left)">
                                      <p:cBhvr>
                                        <p:cTn id="7" dur="500"/>
                                        <p:tgtEl>
                                          <p:spTgt spid="44097">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596"/>
                                        </p:tgtEl>
                                        <p:attrNameLst>
                                          <p:attrName>style.visibility</p:attrName>
                                        </p:attrNameLst>
                                      </p:cBhvr>
                                      <p:to>
                                        <p:strVal val="visible"/>
                                      </p:to>
                                    </p:set>
                                    <p:animEffect transition="in" filter="wipe(left)">
                                      <p:cBhvr>
                                        <p:cTn id="10" dur="500"/>
                                        <p:tgtEl>
                                          <p:spTgt spid="1596"/>
                                        </p:tgtEl>
                                      </p:cBhvr>
                                    </p:animEffect>
                                  </p:childTnLst>
                                </p:cTn>
                              </p:par>
                              <p:par>
                                <p:cTn id="11" presetID="22" presetClass="entr" presetSubtype="8" fill="hold" nodeType="withEffect">
                                  <p:stCondLst>
                                    <p:cond delay="0"/>
                                  </p:stCondLst>
                                  <p:childTnLst>
                                    <p:set>
                                      <p:cBhvr>
                                        <p:cTn id="12" dur="1" fill="hold">
                                          <p:stCondLst>
                                            <p:cond delay="0"/>
                                          </p:stCondLst>
                                        </p:cTn>
                                        <p:tgtEl>
                                          <p:spTgt spid="1607"/>
                                        </p:tgtEl>
                                        <p:attrNameLst>
                                          <p:attrName>style.visibility</p:attrName>
                                        </p:attrNameLst>
                                      </p:cBhvr>
                                      <p:to>
                                        <p:strVal val="visible"/>
                                      </p:to>
                                    </p:set>
                                    <p:animEffect transition="in" filter="wipe(left)">
                                      <p:cBhvr>
                                        <p:cTn id="13" dur="500"/>
                                        <p:tgtEl>
                                          <p:spTgt spid="1607"/>
                                        </p:tgtEl>
                                      </p:cBhvr>
                                    </p:animEffec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864"/>
                                        </p:tgtEl>
                                        <p:attrNameLst>
                                          <p:attrName>style.visibility</p:attrName>
                                        </p:attrNameLst>
                                      </p:cBhvr>
                                      <p:to>
                                        <p:strVal val="visible"/>
                                      </p:to>
                                    </p:se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1865"/>
                                        </p:tgtEl>
                                        <p:attrNameLst>
                                          <p:attrName>style.visibility</p:attrName>
                                        </p:attrNameLst>
                                      </p:cBhvr>
                                      <p:to>
                                        <p:strVal val="visible"/>
                                      </p:to>
                                    </p:set>
                                    <p:animEffect transition="in" filter="wipe(up)">
                                      <p:cBhvr>
                                        <p:cTn id="20" dur="500"/>
                                        <p:tgtEl>
                                          <p:spTgt spid="186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4097">
                                            <p:txEl>
                                              <p:pRg st="1" end="1"/>
                                            </p:txEl>
                                          </p:spTgt>
                                        </p:tgtEl>
                                        <p:attrNameLst>
                                          <p:attrName>style.visibility</p:attrName>
                                        </p:attrNameLst>
                                      </p:cBhvr>
                                      <p:to>
                                        <p:strVal val="visible"/>
                                      </p:to>
                                    </p:set>
                                    <p:animEffect transition="in" filter="wipe(left)">
                                      <p:cBhvr>
                                        <p:cTn id="25" dur="500"/>
                                        <p:tgtEl>
                                          <p:spTgt spid="44097">
                                            <p:txEl>
                                              <p:pRg st="1" end="1"/>
                                            </p:txEl>
                                          </p:spTgt>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623"/>
                                        </p:tgtEl>
                                        <p:attrNameLst>
                                          <p:attrName>style.visibility</p:attrName>
                                        </p:attrNameLst>
                                      </p:cBhvr>
                                      <p:to>
                                        <p:strVal val="visible"/>
                                      </p:to>
                                    </p:set>
                                    <p:animEffect transition="in" filter="wipe(left)">
                                      <p:cBhvr>
                                        <p:cTn id="29" dur="500"/>
                                        <p:tgtEl>
                                          <p:spTgt spid="623"/>
                                        </p:tgtEl>
                                      </p:cBhvr>
                                    </p:animEffect>
                                  </p:childTnLst>
                                </p:cTn>
                              </p:par>
                            </p:childTnLst>
                          </p:cTn>
                        </p:par>
                        <p:par>
                          <p:cTn id="30" fill="hold">
                            <p:stCondLst>
                              <p:cond delay="1000"/>
                            </p:stCondLst>
                            <p:childTnLst>
                              <p:par>
                                <p:cTn id="31" presetID="42" presetClass="path" presetSubtype="0" accel="50000" decel="50000" fill="hold" grpId="1" nodeType="afterEffect">
                                  <p:stCondLst>
                                    <p:cond delay="0"/>
                                  </p:stCondLst>
                                  <p:childTnLst>
                                    <p:animMotion origin="layout" path="M 2.08333E-7 -3.7037E-6 L -0.00013 0.0294 " pathEditMode="relative" rAng="0" ptsTypes="AA">
                                      <p:cBhvr>
                                        <p:cTn id="32" dur="500" fill="hold"/>
                                        <p:tgtEl>
                                          <p:spTgt spid="1864"/>
                                        </p:tgtEl>
                                        <p:attrNameLst>
                                          <p:attrName>ppt_x</p:attrName>
                                          <p:attrName>ppt_y</p:attrName>
                                        </p:attrNameLst>
                                      </p:cBhvr>
                                      <p:rCtr x="-13" y="1458"/>
                                    </p:animMotion>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0"/>
                                          </p:stCondLst>
                                        </p:cTn>
                                        <p:tgtEl>
                                          <p:spTgt spid="1861"/>
                                        </p:tgtEl>
                                        <p:attrNameLst>
                                          <p:attrName>style.visibility</p:attrName>
                                        </p:attrNameLst>
                                      </p:cBhvr>
                                      <p:to>
                                        <p:strVal val="visible"/>
                                      </p:to>
                                    </p:set>
                                  </p:childTnLst>
                                </p:cTn>
                              </p:par>
                              <p:par>
                                <p:cTn id="36" presetID="22" presetClass="entr" presetSubtype="8" fill="hold" nodeType="withEffect">
                                  <p:stCondLst>
                                    <p:cond delay="0"/>
                                  </p:stCondLst>
                                  <p:childTnLst>
                                    <p:set>
                                      <p:cBhvr>
                                        <p:cTn id="37" dur="1" fill="hold">
                                          <p:stCondLst>
                                            <p:cond delay="0"/>
                                          </p:stCondLst>
                                        </p:cTn>
                                        <p:tgtEl>
                                          <p:spTgt spid="624"/>
                                        </p:tgtEl>
                                        <p:attrNameLst>
                                          <p:attrName>style.visibility</p:attrName>
                                        </p:attrNameLst>
                                      </p:cBhvr>
                                      <p:to>
                                        <p:strVal val="visible"/>
                                      </p:to>
                                    </p:set>
                                    <p:animEffect transition="in" filter="wipe(left)">
                                      <p:cBhvr>
                                        <p:cTn id="38" dur="500"/>
                                        <p:tgtEl>
                                          <p:spTgt spid="624"/>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1618"/>
                                        </p:tgtEl>
                                        <p:attrNameLst>
                                          <p:attrName>style.visibility</p:attrName>
                                        </p:attrNameLst>
                                      </p:cBhvr>
                                      <p:to>
                                        <p:strVal val="visible"/>
                                      </p:to>
                                    </p:set>
                                    <p:animEffect transition="in" filter="dissolve">
                                      <p:cBhvr>
                                        <p:cTn id="43" dur="1000"/>
                                        <p:tgtEl>
                                          <p:spTgt spid="1618"/>
                                        </p:tgtEl>
                                      </p:cBhvr>
                                    </p:animEffect>
                                  </p:childTnLst>
                                </p:cTn>
                              </p:par>
                            </p:childTnLst>
                          </p:cTn>
                        </p:par>
                        <p:par>
                          <p:cTn id="44" fill="hold">
                            <p:stCondLst>
                              <p:cond delay="1000"/>
                            </p:stCondLst>
                            <p:childTnLst>
                              <p:par>
                                <p:cTn id="45" presetID="1" presetClass="exit" presetSubtype="0" fill="hold" grpId="2" nodeType="afterEffect">
                                  <p:stCondLst>
                                    <p:cond delay="0"/>
                                  </p:stCondLst>
                                  <p:childTnLst>
                                    <p:set>
                                      <p:cBhvr>
                                        <p:cTn id="46" dur="1" fill="hold">
                                          <p:stCondLst>
                                            <p:cond delay="0"/>
                                          </p:stCondLst>
                                        </p:cTn>
                                        <p:tgtEl>
                                          <p:spTgt spid="1864"/>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1863"/>
                                        </p:tgtEl>
                                        <p:attrNameLst>
                                          <p:attrName>style.visibility</p:attrName>
                                        </p:attrNameLst>
                                      </p:cBhvr>
                                      <p:to>
                                        <p:strVal val="visible"/>
                                      </p:to>
                                    </p:set>
                                  </p:childTnLst>
                                </p:cTn>
                              </p:par>
                            </p:childTnLst>
                          </p:cTn>
                        </p:par>
                        <p:par>
                          <p:cTn id="49" fill="hold">
                            <p:stCondLst>
                              <p:cond delay="1000"/>
                            </p:stCondLst>
                            <p:childTnLst>
                              <p:par>
                                <p:cTn id="50" presetID="0" presetClass="path" presetSubtype="0" accel="50000" decel="50000" fill="hold" grpId="1" nodeType="afterEffect">
                                  <p:stCondLst>
                                    <p:cond delay="0"/>
                                  </p:stCondLst>
                                  <p:childTnLst>
                                    <p:animMotion origin="layout" path="M 0.00091 -4.81481E-6 L 0.00091 0.07269 L 0.02097 0.18982 L 0.02097 0.1132 L 0.05365 0.11112 L 0.05456 0.18982 L 0.08724 0.14144 L 0.08724 0.07871 L 0.11979 0.07686 L 0.08164 0.23426 L 0.08607 0.1595 L 0.11628 0.1595 L 0.11745 0.23635 L 0.0793 0.34538 L 0.07709 0.27061 L 0.10625 0.26875 L 0.10964 0.39584 L 0.11628 0.3213 L 0.14336 0.31922 L 0.14675 0.39792 L 0.0793 0.49908 L 0.0793 0.41621 L 0.10625 0.41621 L 0.10625 0.497 L 0.14011 0.53542 L 0.14011 0.44653 L 0.16797 0.44653 L 0.17018 0.52732 L 0.23203 0.50301 L 0.23203 0.43843 " pathEditMode="relative" rAng="0" ptsTypes="AAAAAAAAAAAAAAAAAAAAAAAAAAAAAA">
                                      <p:cBhvr>
                                        <p:cTn id="51" dur="5000" fill="hold"/>
                                        <p:tgtEl>
                                          <p:spTgt spid="1861"/>
                                        </p:tgtEl>
                                        <p:attrNameLst>
                                          <p:attrName>ppt_x</p:attrName>
                                          <p:attrName>ppt_y</p:attrName>
                                        </p:attrNameLst>
                                      </p:cBhvr>
                                      <p:rCtr x="11549" y="26759"/>
                                    </p:animMotion>
                                  </p:childTnLst>
                                </p:cTn>
                              </p:par>
                              <p:par>
                                <p:cTn id="52" presetID="0" presetClass="path" presetSubtype="0" accel="50000" decel="50000" fill="hold" grpId="1" nodeType="withEffect">
                                  <p:stCondLst>
                                    <p:cond delay="0"/>
                                  </p:stCondLst>
                                  <p:childTnLst>
                                    <p:animMotion origin="layout" path="M 0.00091 7.40741E-7 L 0.00091 0.07268 L 0.02096 0.18981 L 0.02096 0.11319 L 0.05365 0.11111 L 0.05456 0.18981 L 0.08724 0.14143 L 0.08724 0.0787 L 0.11979 0.07685 L 0.08164 0.23426 L 0.08607 0.15949 L 0.11628 0.15949 L 0.11745 0.23634 L 0.0793 0.34537 L 0.07708 0.2706 L 0.10625 0.26875 L 0.10964 0.39583 L 0.11628 0.3213 L 0.14336 0.31921 L 0.14675 0.39792 L 0.0793 0.49907 L 0.0793 0.4162 L 0.10625 0.4162 L 0.10625 0.49699 L 0.1401 0.53542 L 0.1401 0.44653 L 0.16797 0.44653 L 0.17018 0.52731 L 0.23203 0.50301 L 0.23203 0.43843 " pathEditMode="relative" rAng="0" ptsTypes="AAAAAAAAAAAAAAAAAAAAAAAAAAAAAA">
                                      <p:cBhvr>
                                        <p:cTn id="53" dur="5000" fill="hold"/>
                                        <p:tgtEl>
                                          <p:spTgt spid="1863"/>
                                        </p:tgtEl>
                                        <p:attrNameLst>
                                          <p:attrName>ppt_x</p:attrName>
                                          <p:attrName>ppt_y</p:attrName>
                                        </p:attrNameLst>
                                      </p:cBhvr>
                                      <p:rCtr x="11549" y="26759"/>
                                    </p:animMotion>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44097">
                                            <p:txEl>
                                              <p:pRg st="2" end="2"/>
                                            </p:txEl>
                                          </p:spTgt>
                                        </p:tgtEl>
                                        <p:attrNameLst>
                                          <p:attrName>style.visibility</p:attrName>
                                        </p:attrNameLst>
                                      </p:cBhvr>
                                      <p:to>
                                        <p:strVal val="visible"/>
                                      </p:to>
                                    </p:set>
                                    <p:animEffect transition="in" filter="wipe(left)">
                                      <p:cBhvr>
                                        <p:cTn id="58" dur="500"/>
                                        <p:tgtEl>
                                          <p:spTgt spid="44097">
                                            <p:txEl>
                                              <p:pRg st="2" end="2"/>
                                            </p:txEl>
                                          </p:spTgt>
                                        </p:tgtEl>
                                      </p:cBhvr>
                                    </p:animEffect>
                                  </p:childTnLst>
                                </p:cTn>
                              </p:par>
                            </p:childTnLst>
                          </p:cTn>
                        </p:par>
                        <p:par>
                          <p:cTn id="59" fill="hold">
                            <p:stCondLst>
                              <p:cond delay="500"/>
                            </p:stCondLst>
                            <p:childTnLst>
                              <p:par>
                                <p:cTn id="60" presetID="1" presetClass="exit" presetSubtype="0" fill="hold" grpId="2" nodeType="afterEffect">
                                  <p:stCondLst>
                                    <p:cond delay="0"/>
                                  </p:stCondLst>
                                  <p:childTnLst>
                                    <p:set>
                                      <p:cBhvr>
                                        <p:cTn id="61" dur="1" fill="hold">
                                          <p:stCondLst>
                                            <p:cond delay="0"/>
                                          </p:stCondLst>
                                        </p:cTn>
                                        <p:tgtEl>
                                          <p:spTgt spid="1861"/>
                                        </p:tgtEl>
                                        <p:attrNameLst>
                                          <p:attrName>style.visibility</p:attrName>
                                        </p:attrNameLst>
                                      </p:cBhvr>
                                      <p:to>
                                        <p:strVal val="hidden"/>
                                      </p:to>
                                    </p:set>
                                  </p:childTnLst>
                                </p:cTn>
                              </p:par>
                              <p:par>
                                <p:cTn id="62" presetID="1" presetClass="exit" presetSubtype="0" fill="hold" grpId="2" nodeType="withEffect">
                                  <p:stCondLst>
                                    <p:cond delay="0"/>
                                  </p:stCondLst>
                                  <p:childTnLst>
                                    <p:set>
                                      <p:cBhvr>
                                        <p:cTn id="63" dur="1" fill="hold">
                                          <p:stCondLst>
                                            <p:cond delay="0"/>
                                          </p:stCondLst>
                                        </p:cTn>
                                        <p:tgtEl>
                                          <p:spTgt spid="1863"/>
                                        </p:tgtEl>
                                        <p:attrNameLst>
                                          <p:attrName>style.visibility</p:attrName>
                                        </p:attrNameLst>
                                      </p:cBhvr>
                                      <p:to>
                                        <p:strVal val="hidden"/>
                                      </p:to>
                                    </p:set>
                                  </p:childTnLst>
                                </p:cTn>
                              </p:par>
                            </p:childTnLst>
                          </p:cTn>
                        </p:par>
                        <p:par>
                          <p:cTn id="64" fill="hold">
                            <p:stCondLst>
                              <p:cond delay="500"/>
                            </p:stCondLst>
                            <p:childTnLst>
                              <p:par>
                                <p:cTn id="65" presetID="1" presetClass="entr" presetSubtype="0" fill="hold" grpId="0" nodeType="afterEffect">
                                  <p:stCondLst>
                                    <p:cond delay="0"/>
                                  </p:stCondLst>
                                  <p:childTnLst>
                                    <p:set>
                                      <p:cBhvr>
                                        <p:cTn id="66" dur="1" fill="hold">
                                          <p:stCondLst>
                                            <p:cond delay="0"/>
                                          </p:stCondLst>
                                        </p:cTn>
                                        <p:tgtEl>
                                          <p:spTgt spid="1862"/>
                                        </p:tgtEl>
                                        <p:attrNameLst>
                                          <p:attrName>style.visibility</p:attrName>
                                        </p:attrNameLst>
                                      </p:cBhvr>
                                      <p:to>
                                        <p:strVal val="visible"/>
                                      </p:to>
                                    </p:set>
                                  </p:childTnLst>
                                </p:cTn>
                              </p:par>
                            </p:childTnLst>
                          </p:cTn>
                        </p:par>
                        <p:par>
                          <p:cTn id="67" fill="hold">
                            <p:stCondLst>
                              <p:cond delay="500"/>
                            </p:stCondLst>
                            <p:childTnLst>
                              <p:par>
                                <p:cTn id="68" presetID="42" presetClass="path" presetSubtype="0" accel="50000" decel="50000" fill="hold" grpId="1" nodeType="afterEffect">
                                  <p:stCondLst>
                                    <p:cond delay="0"/>
                                  </p:stCondLst>
                                  <p:childTnLst>
                                    <p:animMotion origin="layout" path="M 6.25E-7 -1.85185E-6 L 0.00052 -0.02893 " pathEditMode="relative" rAng="0" ptsTypes="AA">
                                      <p:cBhvr>
                                        <p:cTn id="69" dur="2000" fill="hold"/>
                                        <p:tgtEl>
                                          <p:spTgt spid="1862"/>
                                        </p:tgtEl>
                                        <p:attrNameLst>
                                          <p:attrName>ppt_x</p:attrName>
                                          <p:attrName>ppt_y</p:attrName>
                                        </p:attrNameLst>
                                      </p:cBhvr>
                                      <p:rCtr x="26" y="-1458"/>
                                    </p:animMotion>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44097">
                                            <p:txEl>
                                              <p:pRg st="3" end="3"/>
                                            </p:txEl>
                                          </p:spTgt>
                                        </p:tgtEl>
                                        <p:attrNameLst>
                                          <p:attrName>style.visibility</p:attrName>
                                        </p:attrNameLst>
                                      </p:cBhvr>
                                      <p:to>
                                        <p:strVal val="visible"/>
                                      </p:to>
                                    </p:set>
                                    <p:animEffect transition="in" filter="wipe(left)">
                                      <p:cBhvr>
                                        <p:cTn id="74" dur="500"/>
                                        <p:tgtEl>
                                          <p:spTgt spid="44097">
                                            <p:txEl>
                                              <p:pRg st="3" end="3"/>
                                            </p:txEl>
                                          </p:spTgt>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44097">
                                            <p:txEl>
                                              <p:pRg st="4" end="4"/>
                                            </p:txEl>
                                          </p:spTgt>
                                        </p:tgtEl>
                                        <p:attrNameLst>
                                          <p:attrName>style.visibility</p:attrName>
                                        </p:attrNameLst>
                                      </p:cBhvr>
                                      <p:to>
                                        <p:strVal val="visible"/>
                                      </p:to>
                                    </p:set>
                                    <p:animEffect transition="in" filter="wipe(left)">
                                      <p:cBhvr>
                                        <p:cTn id="77" dur="500"/>
                                        <p:tgtEl>
                                          <p:spTgt spid="4409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97" grpId="0" uiExpand="1" build="p"/>
      <p:bldP spid="623" grpId="0" animBg="1"/>
      <p:bldP spid="1861" grpId="0" animBg="1"/>
      <p:bldP spid="1861" grpId="1" animBg="1"/>
      <p:bldP spid="1861" grpId="2" animBg="1"/>
      <p:bldP spid="1862" grpId="0" animBg="1"/>
      <p:bldP spid="1862" grpId="1" animBg="1"/>
      <p:bldP spid="1863" grpId="0" animBg="1"/>
      <p:bldP spid="1863" grpId="1" animBg="1"/>
      <p:bldP spid="1863" grpId="2" animBg="1"/>
      <p:bldP spid="1864" grpId="0" animBg="1"/>
      <p:bldP spid="1864" grpId="1" animBg="1"/>
      <p:bldP spid="1864" grpId="2"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Freeform 45"/>
          <p:cNvSpPr>
            <a:spLocks/>
          </p:cNvSpPr>
          <p:nvPr/>
        </p:nvSpPr>
        <p:spPr bwMode="auto">
          <a:xfrm>
            <a:off x="8704264" y="3084514"/>
            <a:ext cx="1444625" cy="2714625"/>
          </a:xfrm>
          <a:custGeom>
            <a:avLst/>
            <a:gdLst>
              <a:gd name="T0" fmla="*/ 2147483647 w 910"/>
              <a:gd name="T1" fmla="*/ 2147483647 h 1710"/>
              <a:gd name="T2" fmla="*/ 2147483647 w 910"/>
              <a:gd name="T3" fmla="*/ 2147483647 h 1710"/>
              <a:gd name="T4" fmla="*/ 2147483647 w 910"/>
              <a:gd name="T5" fmla="*/ 2147483647 h 1710"/>
              <a:gd name="T6" fmla="*/ 2147483647 w 910"/>
              <a:gd name="T7" fmla="*/ 2147483647 h 1710"/>
              <a:gd name="T8" fmla="*/ 2147483647 w 910"/>
              <a:gd name="T9" fmla="*/ 2147483647 h 1710"/>
              <a:gd name="T10" fmla="*/ 2147483647 w 910"/>
              <a:gd name="T11" fmla="*/ 2147483647 h 1710"/>
              <a:gd name="T12" fmla="*/ 2147483647 w 910"/>
              <a:gd name="T13" fmla="*/ 2147483647 h 1710"/>
              <a:gd name="T14" fmla="*/ 2147483647 w 910"/>
              <a:gd name="T15" fmla="*/ 2147483647 h 1710"/>
              <a:gd name="T16" fmla="*/ 2147483647 w 910"/>
              <a:gd name="T17" fmla="*/ 2147483647 h 1710"/>
              <a:gd name="T18" fmla="*/ 2147483647 w 910"/>
              <a:gd name="T19" fmla="*/ 2147483647 h 1710"/>
              <a:gd name="T20" fmla="*/ 2147483647 w 910"/>
              <a:gd name="T21" fmla="*/ 2147483647 h 1710"/>
              <a:gd name="T22" fmla="*/ 2147483647 w 910"/>
              <a:gd name="T23" fmla="*/ 2147483647 h 17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10"/>
              <a:gd name="T37" fmla="*/ 0 h 1710"/>
              <a:gd name="T38" fmla="*/ 910 w 910"/>
              <a:gd name="T39" fmla="*/ 1710 h 171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10" h="1710">
                <a:moveTo>
                  <a:pt x="766" y="38"/>
                </a:moveTo>
                <a:cubicBezTo>
                  <a:pt x="714" y="0"/>
                  <a:pt x="520" y="186"/>
                  <a:pt x="411" y="282"/>
                </a:cubicBezTo>
                <a:cubicBezTo>
                  <a:pt x="302" y="378"/>
                  <a:pt x="180" y="490"/>
                  <a:pt x="115" y="611"/>
                </a:cubicBezTo>
                <a:cubicBezTo>
                  <a:pt x="49" y="732"/>
                  <a:pt x="0" y="907"/>
                  <a:pt x="14" y="1008"/>
                </a:cubicBezTo>
                <a:cubicBezTo>
                  <a:pt x="28" y="1108"/>
                  <a:pt x="127" y="1139"/>
                  <a:pt x="198" y="1214"/>
                </a:cubicBezTo>
                <a:cubicBezTo>
                  <a:pt x="269" y="1288"/>
                  <a:pt x="328" y="1380"/>
                  <a:pt x="435" y="1456"/>
                </a:cubicBezTo>
                <a:cubicBezTo>
                  <a:pt x="542" y="1533"/>
                  <a:pt x="768" y="1710"/>
                  <a:pt x="839" y="1674"/>
                </a:cubicBezTo>
                <a:cubicBezTo>
                  <a:pt x="910" y="1638"/>
                  <a:pt x="863" y="1328"/>
                  <a:pt x="863" y="1239"/>
                </a:cubicBezTo>
                <a:cubicBezTo>
                  <a:pt x="863" y="1150"/>
                  <a:pt x="868" y="1189"/>
                  <a:pt x="839" y="1139"/>
                </a:cubicBezTo>
                <a:cubicBezTo>
                  <a:pt x="809" y="1090"/>
                  <a:pt x="703" y="1045"/>
                  <a:pt x="684" y="940"/>
                </a:cubicBezTo>
                <a:cubicBezTo>
                  <a:pt x="665" y="835"/>
                  <a:pt x="710" y="659"/>
                  <a:pt x="724" y="509"/>
                </a:cubicBezTo>
                <a:cubicBezTo>
                  <a:pt x="738" y="359"/>
                  <a:pt x="818" y="76"/>
                  <a:pt x="766" y="38"/>
                </a:cubicBezTo>
                <a:close/>
              </a:path>
            </a:pathLst>
          </a:custGeom>
          <a:gradFill rotWithShape="1">
            <a:gsLst>
              <a:gs pos="0">
                <a:srgbClr val="66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100354" name="Text Box 3"/>
          <p:cNvSpPr txBox="1">
            <a:spLocks noChangeArrowheads="1"/>
          </p:cNvSpPr>
          <p:nvPr/>
        </p:nvSpPr>
        <p:spPr bwMode="auto">
          <a:xfrm>
            <a:off x="2138386" y="1398917"/>
            <a:ext cx="67409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800" dirty="0">
                <a:solidFill>
                  <a:srgbClr val="000099"/>
                </a:solidFill>
                <a:latin typeface="+mn-ea"/>
                <a:ea typeface="+mn-ea"/>
              </a:rPr>
              <a:t>ISPs-R-Us</a:t>
            </a:r>
            <a:r>
              <a:rPr lang="zh-CN" altLang="en-US" sz="2800" dirty="0">
                <a:solidFill>
                  <a:srgbClr val="000099"/>
                </a:solidFill>
                <a:latin typeface="+mn-ea"/>
                <a:ea typeface="+mn-ea"/>
              </a:rPr>
              <a:t>有一个更明确的到组织</a:t>
            </a:r>
            <a:r>
              <a:rPr lang="en-US" altLang="zh-CN" sz="2800" dirty="0">
                <a:solidFill>
                  <a:srgbClr val="000099"/>
                </a:solidFill>
                <a:latin typeface="+mn-ea"/>
                <a:ea typeface="+mn-ea"/>
              </a:rPr>
              <a:t>1</a:t>
            </a:r>
            <a:r>
              <a:rPr lang="zh-CN" altLang="en-US" sz="2800" dirty="0">
                <a:solidFill>
                  <a:srgbClr val="000099"/>
                </a:solidFill>
                <a:latin typeface="+mn-ea"/>
                <a:ea typeface="+mn-ea"/>
              </a:rPr>
              <a:t>的路径</a:t>
            </a:r>
            <a:endParaRPr lang="en-US" altLang="zh-CN" sz="2800" dirty="0">
              <a:solidFill>
                <a:srgbClr val="000099"/>
              </a:solidFill>
              <a:latin typeface="+mn-ea"/>
              <a:ea typeface="+mn-ea"/>
            </a:endParaRPr>
          </a:p>
        </p:txBody>
      </p:sp>
      <p:sp>
        <p:nvSpPr>
          <p:cNvPr id="100355" name="Freeform 4"/>
          <p:cNvSpPr>
            <a:spLocks/>
          </p:cNvSpPr>
          <p:nvPr/>
        </p:nvSpPr>
        <p:spPr bwMode="auto">
          <a:xfrm>
            <a:off x="6699250" y="4114801"/>
            <a:ext cx="2019300" cy="295275"/>
          </a:xfrm>
          <a:custGeom>
            <a:avLst/>
            <a:gdLst>
              <a:gd name="T0" fmla="*/ 0 w 1272"/>
              <a:gd name="T1" fmla="*/ 0 h 186"/>
              <a:gd name="T2" fmla="*/ 2147483647 w 1272"/>
              <a:gd name="T3" fmla="*/ 2147483647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cap="flat" cmpd="sng">
            <a:solidFill>
              <a:srgbClr val="0000FF"/>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FF"/>
              </a:solidFill>
            </a:endParaRPr>
          </a:p>
        </p:txBody>
      </p:sp>
      <p:sp>
        <p:nvSpPr>
          <p:cNvPr id="100356" name="Line 5"/>
          <p:cNvSpPr>
            <a:spLocks noChangeShapeType="1"/>
          </p:cNvSpPr>
          <p:nvPr/>
        </p:nvSpPr>
        <p:spPr bwMode="auto">
          <a:xfrm flipV="1">
            <a:off x="4356100" y="4391025"/>
            <a:ext cx="895350" cy="45720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00357" name="Line 6"/>
          <p:cNvSpPr>
            <a:spLocks noChangeShapeType="1"/>
          </p:cNvSpPr>
          <p:nvPr/>
        </p:nvSpPr>
        <p:spPr bwMode="auto">
          <a:xfrm flipV="1">
            <a:off x="4718051" y="5667375"/>
            <a:ext cx="333375" cy="24765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00358" name="Line 7"/>
          <p:cNvSpPr>
            <a:spLocks noChangeShapeType="1"/>
          </p:cNvSpPr>
          <p:nvPr/>
        </p:nvSpPr>
        <p:spPr bwMode="auto">
          <a:xfrm>
            <a:off x="4451351" y="2981325"/>
            <a:ext cx="847725" cy="76200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00359" name="Freeform 8"/>
          <p:cNvSpPr>
            <a:spLocks/>
          </p:cNvSpPr>
          <p:nvPr/>
        </p:nvSpPr>
        <p:spPr bwMode="auto">
          <a:xfrm>
            <a:off x="5097464" y="3560764"/>
            <a:ext cx="1773237" cy="979487"/>
          </a:xfrm>
          <a:custGeom>
            <a:avLst/>
            <a:gdLst>
              <a:gd name="T0" fmla="*/ 2147483647 w 1117"/>
              <a:gd name="T1" fmla="*/ 2147483647 h 617"/>
              <a:gd name="T2" fmla="*/ 2147483647 w 1117"/>
              <a:gd name="T3" fmla="*/ 2147483647 h 617"/>
              <a:gd name="T4" fmla="*/ 2147483647 w 1117"/>
              <a:gd name="T5" fmla="*/ 2147483647 h 617"/>
              <a:gd name="T6" fmla="*/ 2147483647 w 1117"/>
              <a:gd name="T7" fmla="*/ 2147483647 h 617"/>
              <a:gd name="T8" fmla="*/ 2147483647 w 1117"/>
              <a:gd name="T9" fmla="*/ 2147483647 h 617"/>
              <a:gd name="T10" fmla="*/ 2147483647 w 1117"/>
              <a:gd name="T11" fmla="*/ 2147483647 h 617"/>
              <a:gd name="T12" fmla="*/ 2147483647 w 1117"/>
              <a:gd name="T13" fmla="*/ 2147483647 h 617"/>
              <a:gd name="T14" fmla="*/ 2147483647 w 1117"/>
              <a:gd name="T15" fmla="*/ 2147483647 h 617"/>
              <a:gd name="T16" fmla="*/ 2147483647 w 1117"/>
              <a:gd name="T17" fmla="*/ 2147483647 h 617"/>
              <a:gd name="T18" fmla="*/ 2147483647 w 1117"/>
              <a:gd name="T19" fmla="*/ 2147483647 h 617"/>
              <a:gd name="T20" fmla="*/ 2147483647 w 1117"/>
              <a:gd name="T21" fmla="*/ 2147483647 h 617"/>
              <a:gd name="T22" fmla="*/ 2147483647 w 1117"/>
              <a:gd name="T23" fmla="*/ 2147483647 h 6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7"/>
              <a:gd name="T37" fmla="*/ 0 h 617"/>
              <a:gd name="T38" fmla="*/ 1117 w 1117"/>
              <a:gd name="T39" fmla="*/ 617 h 6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100360" name="Text Box 9"/>
          <p:cNvSpPr txBox="1">
            <a:spLocks noChangeArrowheads="1"/>
          </p:cNvSpPr>
          <p:nvPr/>
        </p:nvSpPr>
        <p:spPr bwMode="auto">
          <a:xfrm>
            <a:off x="6931026" y="3287714"/>
            <a:ext cx="171713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ja-JP" sz="1400" dirty="0">
                <a:solidFill>
                  <a:srgbClr val="0000FF"/>
                </a:solidFill>
              </a:rPr>
              <a:t>"Send me anything</a:t>
            </a:r>
          </a:p>
          <a:p>
            <a:r>
              <a:rPr lang="en-US" altLang="zh-CN" sz="1400" dirty="0">
                <a:solidFill>
                  <a:srgbClr val="0000FF"/>
                </a:solidFill>
              </a:rPr>
              <a:t>with addresses </a:t>
            </a:r>
          </a:p>
          <a:p>
            <a:r>
              <a:rPr lang="en-US" altLang="zh-CN" sz="1400" dirty="0">
                <a:solidFill>
                  <a:srgbClr val="0000FF"/>
                </a:solidFill>
              </a:rPr>
              <a:t>beginning </a:t>
            </a:r>
          </a:p>
          <a:p>
            <a:r>
              <a:rPr lang="en-US" altLang="zh-CN" sz="1400" dirty="0">
                <a:solidFill>
                  <a:srgbClr val="FF0000"/>
                </a:solidFill>
              </a:rPr>
              <a:t>200.23.16.0/20</a:t>
            </a:r>
            <a:r>
              <a:rPr lang="en-US" altLang="ja-JP" sz="1400" dirty="0">
                <a:solidFill>
                  <a:srgbClr val="0000FF"/>
                </a:solidFill>
              </a:rPr>
              <a:t>"</a:t>
            </a:r>
            <a:endParaRPr lang="en-US" altLang="zh-CN" sz="1400" dirty="0">
              <a:solidFill>
                <a:srgbClr val="0000FF"/>
              </a:solidFill>
            </a:endParaRPr>
          </a:p>
        </p:txBody>
      </p:sp>
      <p:grpSp>
        <p:nvGrpSpPr>
          <p:cNvPr id="100361" name="Group 10"/>
          <p:cNvGrpSpPr>
            <a:grpSpLocks/>
          </p:cNvGrpSpPr>
          <p:nvPr/>
        </p:nvGrpSpPr>
        <p:grpSpPr bwMode="auto">
          <a:xfrm>
            <a:off x="2282825" y="2754313"/>
            <a:ext cx="2338388" cy="404812"/>
            <a:chOff x="1004" y="1639"/>
            <a:chExt cx="1473" cy="255"/>
          </a:xfrm>
        </p:grpSpPr>
        <p:sp>
          <p:nvSpPr>
            <p:cNvPr id="100396" name="Freeform 11"/>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100397" name="Text Box 12"/>
            <p:cNvSpPr txBox="1">
              <a:spLocks noChangeArrowheads="1"/>
            </p:cNvSpPr>
            <p:nvPr/>
          </p:nvSpPr>
          <p:spPr bwMode="auto">
            <a:xfrm>
              <a:off x="1226" y="1664"/>
              <a:ext cx="970" cy="21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200.23.16.0/23</a:t>
              </a:r>
              <a:endParaRPr lang="en-US" altLang="zh-CN" sz="1800">
                <a:solidFill>
                  <a:srgbClr val="0000FF"/>
                </a:solidFill>
              </a:endParaRPr>
            </a:p>
          </p:txBody>
        </p:sp>
      </p:grpSp>
      <p:grpSp>
        <p:nvGrpSpPr>
          <p:cNvPr id="100362" name="Group 13"/>
          <p:cNvGrpSpPr>
            <a:grpSpLocks/>
          </p:cNvGrpSpPr>
          <p:nvPr/>
        </p:nvGrpSpPr>
        <p:grpSpPr bwMode="auto">
          <a:xfrm>
            <a:off x="2492375" y="5830888"/>
            <a:ext cx="2338388" cy="404812"/>
            <a:chOff x="1004" y="1639"/>
            <a:chExt cx="1473" cy="255"/>
          </a:xfrm>
        </p:grpSpPr>
        <p:sp>
          <p:nvSpPr>
            <p:cNvPr id="100394" name="Freeform 14"/>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100395" name="Text Box 15"/>
            <p:cNvSpPr txBox="1">
              <a:spLocks noChangeArrowheads="1"/>
            </p:cNvSpPr>
            <p:nvPr/>
          </p:nvSpPr>
          <p:spPr bwMode="auto">
            <a:xfrm>
              <a:off x="1226" y="1664"/>
              <a:ext cx="970" cy="21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200.23.18.0/23</a:t>
              </a:r>
              <a:endParaRPr lang="en-US" altLang="zh-CN" sz="1800">
                <a:solidFill>
                  <a:srgbClr val="0000FF"/>
                </a:solidFill>
              </a:endParaRPr>
            </a:p>
          </p:txBody>
        </p:sp>
      </p:grpSp>
      <p:grpSp>
        <p:nvGrpSpPr>
          <p:cNvPr id="100363" name="Group 16"/>
          <p:cNvGrpSpPr>
            <a:grpSpLocks/>
          </p:cNvGrpSpPr>
          <p:nvPr/>
        </p:nvGrpSpPr>
        <p:grpSpPr bwMode="auto">
          <a:xfrm>
            <a:off x="2225675" y="4764088"/>
            <a:ext cx="2338388" cy="404812"/>
            <a:chOff x="1004" y="1639"/>
            <a:chExt cx="1473" cy="255"/>
          </a:xfrm>
        </p:grpSpPr>
        <p:sp>
          <p:nvSpPr>
            <p:cNvPr id="100392" name="Freeform 17"/>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100393" name="Text Box 18"/>
            <p:cNvSpPr txBox="1">
              <a:spLocks noChangeArrowheads="1"/>
            </p:cNvSpPr>
            <p:nvPr/>
          </p:nvSpPr>
          <p:spPr bwMode="auto">
            <a:xfrm>
              <a:off x="1226" y="1664"/>
              <a:ext cx="970" cy="21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200.23.30.0/23</a:t>
              </a:r>
              <a:endParaRPr lang="en-US" altLang="zh-CN" sz="1800">
                <a:solidFill>
                  <a:srgbClr val="0000FF"/>
                </a:solidFill>
              </a:endParaRPr>
            </a:p>
          </p:txBody>
        </p:sp>
      </p:grpSp>
      <p:sp>
        <p:nvSpPr>
          <p:cNvPr id="100364" name="Text Box 19"/>
          <p:cNvSpPr txBox="1">
            <a:spLocks noChangeArrowheads="1"/>
          </p:cNvSpPr>
          <p:nvPr/>
        </p:nvSpPr>
        <p:spPr bwMode="auto">
          <a:xfrm>
            <a:off x="5130800" y="3992563"/>
            <a:ext cx="15065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FF"/>
                </a:solidFill>
              </a:rPr>
              <a:t>Fly-By-Night-ISP</a:t>
            </a:r>
            <a:endParaRPr lang="en-US" altLang="zh-CN" sz="1800">
              <a:solidFill>
                <a:srgbClr val="0000FF"/>
              </a:solidFill>
            </a:endParaRPr>
          </a:p>
        </p:txBody>
      </p:sp>
      <p:sp>
        <p:nvSpPr>
          <p:cNvPr id="100365" name="Text Box 21"/>
          <p:cNvSpPr txBox="1">
            <a:spLocks noChangeArrowheads="1"/>
          </p:cNvSpPr>
          <p:nvPr/>
        </p:nvSpPr>
        <p:spPr bwMode="auto">
          <a:xfrm>
            <a:off x="3124450" y="2497138"/>
            <a:ext cx="6928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400" dirty="0">
                <a:solidFill>
                  <a:srgbClr val="0000FF"/>
                </a:solidFill>
              </a:rPr>
              <a:t>组织</a:t>
            </a:r>
            <a:r>
              <a:rPr lang="en-US" altLang="zh-CN" sz="1400" dirty="0">
                <a:solidFill>
                  <a:srgbClr val="0000FF"/>
                </a:solidFill>
              </a:rPr>
              <a:t> 0</a:t>
            </a:r>
          </a:p>
        </p:txBody>
      </p:sp>
      <p:sp>
        <p:nvSpPr>
          <p:cNvPr id="100366" name="Text Box 22"/>
          <p:cNvSpPr txBox="1">
            <a:spLocks noChangeArrowheads="1"/>
          </p:cNvSpPr>
          <p:nvPr/>
        </p:nvSpPr>
        <p:spPr bwMode="auto">
          <a:xfrm>
            <a:off x="3153025" y="4506913"/>
            <a:ext cx="6928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400" dirty="0">
                <a:solidFill>
                  <a:srgbClr val="0000FF"/>
                </a:solidFill>
              </a:rPr>
              <a:t>组织</a:t>
            </a:r>
            <a:r>
              <a:rPr lang="en-US" altLang="zh-CN" sz="1400" dirty="0">
                <a:solidFill>
                  <a:srgbClr val="0000FF"/>
                </a:solidFill>
              </a:rPr>
              <a:t> 7</a:t>
            </a:r>
          </a:p>
        </p:txBody>
      </p:sp>
      <p:sp>
        <p:nvSpPr>
          <p:cNvPr id="100367" name="Text Box 23"/>
          <p:cNvSpPr txBox="1">
            <a:spLocks noChangeArrowheads="1"/>
          </p:cNvSpPr>
          <p:nvPr/>
        </p:nvSpPr>
        <p:spPr bwMode="auto">
          <a:xfrm>
            <a:off x="8931276" y="4316413"/>
            <a:ext cx="784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FF"/>
                </a:solidFill>
              </a:rPr>
              <a:t>Internet</a:t>
            </a:r>
          </a:p>
        </p:txBody>
      </p:sp>
      <p:sp>
        <p:nvSpPr>
          <p:cNvPr id="100368" name="Text Box 24"/>
          <p:cNvSpPr txBox="1">
            <a:spLocks noChangeArrowheads="1"/>
          </p:cNvSpPr>
          <p:nvPr/>
        </p:nvSpPr>
        <p:spPr bwMode="auto">
          <a:xfrm>
            <a:off x="3314950" y="5630863"/>
            <a:ext cx="6928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400" dirty="0">
                <a:solidFill>
                  <a:srgbClr val="0000FF"/>
                </a:solidFill>
              </a:rPr>
              <a:t>组织</a:t>
            </a:r>
            <a:r>
              <a:rPr lang="en-US" altLang="zh-CN" sz="1400" dirty="0">
                <a:solidFill>
                  <a:srgbClr val="0000FF"/>
                </a:solidFill>
              </a:rPr>
              <a:t> 1</a:t>
            </a:r>
          </a:p>
        </p:txBody>
      </p:sp>
      <p:sp>
        <p:nvSpPr>
          <p:cNvPr id="100369" name="Freeform 25"/>
          <p:cNvSpPr>
            <a:spLocks/>
          </p:cNvSpPr>
          <p:nvPr/>
        </p:nvSpPr>
        <p:spPr bwMode="auto">
          <a:xfrm>
            <a:off x="5040314" y="4875214"/>
            <a:ext cx="1773237" cy="979487"/>
          </a:xfrm>
          <a:custGeom>
            <a:avLst/>
            <a:gdLst>
              <a:gd name="T0" fmla="*/ 2147483647 w 1117"/>
              <a:gd name="T1" fmla="*/ 2147483647 h 617"/>
              <a:gd name="T2" fmla="*/ 2147483647 w 1117"/>
              <a:gd name="T3" fmla="*/ 2147483647 h 617"/>
              <a:gd name="T4" fmla="*/ 2147483647 w 1117"/>
              <a:gd name="T5" fmla="*/ 2147483647 h 617"/>
              <a:gd name="T6" fmla="*/ 2147483647 w 1117"/>
              <a:gd name="T7" fmla="*/ 2147483647 h 617"/>
              <a:gd name="T8" fmla="*/ 2147483647 w 1117"/>
              <a:gd name="T9" fmla="*/ 2147483647 h 617"/>
              <a:gd name="T10" fmla="*/ 2147483647 w 1117"/>
              <a:gd name="T11" fmla="*/ 2147483647 h 617"/>
              <a:gd name="T12" fmla="*/ 2147483647 w 1117"/>
              <a:gd name="T13" fmla="*/ 2147483647 h 617"/>
              <a:gd name="T14" fmla="*/ 2147483647 w 1117"/>
              <a:gd name="T15" fmla="*/ 2147483647 h 617"/>
              <a:gd name="T16" fmla="*/ 2147483647 w 1117"/>
              <a:gd name="T17" fmla="*/ 2147483647 h 617"/>
              <a:gd name="T18" fmla="*/ 2147483647 w 1117"/>
              <a:gd name="T19" fmla="*/ 2147483647 h 617"/>
              <a:gd name="T20" fmla="*/ 2147483647 w 1117"/>
              <a:gd name="T21" fmla="*/ 2147483647 h 617"/>
              <a:gd name="T22" fmla="*/ 2147483647 w 1117"/>
              <a:gd name="T23" fmla="*/ 2147483647 h 6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7"/>
              <a:gd name="T37" fmla="*/ 0 h 617"/>
              <a:gd name="T38" fmla="*/ 1117 w 1117"/>
              <a:gd name="T39" fmla="*/ 617 h 6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100370" name="Text Box 26"/>
          <p:cNvSpPr txBox="1">
            <a:spLocks noChangeArrowheads="1"/>
          </p:cNvSpPr>
          <p:nvPr/>
        </p:nvSpPr>
        <p:spPr bwMode="auto">
          <a:xfrm>
            <a:off x="5340350" y="5249863"/>
            <a:ext cx="1023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FF"/>
                </a:solidFill>
              </a:rPr>
              <a:t>ISPs-R-Us</a:t>
            </a:r>
            <a:endParaRPr lang="en-US" altLang="zh-CN" sz="1800">
              <a:solidFill>
                <a:srgbClr val="0000FF"/>
              </a:solidFill>
            </a:endParaRPr>
          </a:p>
        </p:txBody>
      </p:sp>
      <p:sp>
        <p:nvSpPr>
          <p:cNvPr id="100371" name="Freeform 27"/>
          <p:cNvSpPr>
            <a:spLocks/>
          </p:cNvSpPr>
          <p:nvPr/>
        </p:nvSpPr>
        <p:spPr bwMode="auto">
          <a:xfrm flipV="1">
            <a:off x="6765925" y="4895851"/>
            <a:ext cx="2019300" cy="295275"/>
          </a:xfrm>
          <a:custGeom>
            <a:avLst/>
            <a:gdLst>
              <a:gd name="T0" fmla="*/ 0 w 1272"/>
              <a:gd name="T1" fmla="*/ 0 h 186"/>
              <a:gd name="T2" fmla="*/ 2147483647 w 1272"/>
              <a:gd name="T3" fmla="*/ 2147483647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cap="flat" cmpd="sng">
            <a:solidFill>
              <a:srgbClr val="0000FF"/>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FF"/>
              </a:solidFill>
            </a:endParaRPr>
          </a:p>
        </p:txBody>
      </p:sp>
      <p:sp>
        <p:nvSpPr>
          <p:cNvPr id="100372" name="Line 28"/>
          <p:cNvSpPr>
            <a:spLocks noChangeShapeType="1"/>
          </p:cNvSpPr>
          <p:nvPr/>
        </p:nvSpPr>
        <p:spPr bwMode="auto">
          <a:xfrm>
            <a:off x="4556126" y="5438775"/>
            <a:ext cx="485775"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00373" name="Line 29"/>
          <p:cNvSpPr>
            <a:spLocks noChangeShapeType="1"/>
          </p:cNvSpPr>
          <p:nvPr/>
        </p:nvSpPr>
        <p:spPr bwMode="auto">
          <a:xfrm flipV="1">
            <a:off x="4403726" y="5505450"/>
            <a:ext cx="638175" cy="17145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00374" name="Line 30"/>
          <p:cNvSpPr>
            <a:spLocks noChangeShapeType="1"/>
          </p:cNvSpPr>
          <p:nvPr/>
        </p:nvSpPr>
        <p:spPr bwMode="auto">
          <a:xfrm flipV="1">
            <a:off x="4841875" y="5753101"/>
            <a:ext cx="247650" cy="409575"/>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00375" name="Text Box 31"/>
          <p:cNvSpPr txBox="1">
            <a:spLocks noChangeArrowheads="1"/>
          </p:cNvSpPr>
          <p:nvPr/>
        </p:nvSpPr>
        <p:spPr bwMode="auto">
          <a:xfrm>
            <a:off x="7054851" y="5145089"/>
            <a:ext cx="210346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ja-JP" sz="1400" dirty="0">
                <a:solidFill>
                  <a:srgbClr val="0000FF"/>
                </a:solidFill>
              </a:rPr>
              <a:t>"Send me anything</a:t>
            </a:r>
          </a:p>
          <a:p>
            <a:r>
              <a:rPr lang="en-US" altLang="zh-CN" sz="1400" dirty="0">
                <a:solidFill>
                  <a:srgbClr val="0000FF"/>
                </a:solidFill>
              </a:rPr>
              <a:t>with addresses </a:t>
            </a:r>
          </a:p>
          <a:p>
            <a:r>
              <a:rPr lang="en-US" altLang="zh-CN" sz="1400" dirty="0">
                <a:solidFill>
                  <a:srgbClr val="0000FF"/>
                </a:solidFill>
              </a:rPr>
              <a:t>beginning 199.31.0.0/16</a:t>
            </a:r>
          </a:p>
          <a:p>
            <a:r>
              <a:rPr lang="en-US" altLang="zh-CN" sz="1400" dirty="0">
                <a:solidFill>
                  <a:srgbClr val="0000FF"/>
                </a:solidFill>
              </a:rPr>
              <a:t>or </a:t>
            </a:r>
            <a:r>
              <a:rPr lang="en-US" altLang="zh-CN" sz="1400" dirty="0">
                <a:solidFill>
                  <a:srgbClr val="FF0000"/>
                </a:solidFill>
              </a:rPr>
              <a:t>200.23.18.0/23</a:t>
            </a:r>
            <a:r>
              <a:rPr lang="en-US" altLang="ja-JP" sz="1400" dirty="0">
                <a:solidFill>
                  <a:srgbClr val="0000FF"/>
                </a:solidFill>
              </a:rPr>
              <a:t>"</a:t>
            </a:r>
            <a:endParaRPr lang="en-US" altLang="zh-CN" sz="1400" dirty="0">
              <a:solidFill>
                <a:srgbClr val="0000FF"/>
              </a:solidFill>
            </a:endParaRPr>
          </a:p>
        </p:txBody>
      </p:sp>
      <p:grpSp>
        <p:nvGrpSpPr>
          <p:cNvPr id="100376" name="Group 32"/>
          <p:cNvGrpSpPr>
            <a:grpSpLocks/>
          </p:cNvGrpSpPr>
          <p:nvPr/>
        </p:nvGrpSpPr>
        <p:grpSpPr bwMode="auto">
          <a:xfrm>
            <a:off x="2330450" y="3935413"/>
            <a:ext cx="2338388" cy="404812"/>
            <a:chOff x="1004" y="1639"/>
            <a:chExt cx="1473" cy="255"/>
          </a:xfrm>
        </p:grpSpPr>
        <p:sp>
          <p:nvSpPr>
            <p:cNvPr id="100390" name="Freeform 33"/>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100391" name="Text Box 34"/>
            <p:cNvSpPr txBox="1">
              <a:spLocks noChangeArrowheads="1"/>
            </p:cNvSpPr>
            <p:nvPr/>
          </p:nvSpPr>
          <p:spPr bwMode="auto">
            <a:xfrm>
              <a:off x="1226" y="1664"/>
              <a:ext cx="970" cy="21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200.23.20.0/23</a:t>
              </a:r>
              <a:endParaRPr lang="en-US" altLang="zh-CN" sz="1800">
                <a:solidFill>
                  <a:srgbClr val="0000FF"/>
                </a:solidFill>
              </a:endParaRPr>
            </a:p>
          </p:txBody>
        </p:sp>
      </p:grpSp>
      <p:sp>
        <p:nvSpPr>
          <p:cNvPr id="100377" name="Text Box 35"/>
          <p:cNvSpPr txBox="1">
            <a:spLocks noChangeArrowheads="1"/>
          </p:cNvSpPr>
          <p:nvPr/>
        </p:nvSpPr>
        <p:spPr bwMode="auto">
          <a:xfrm>
            <a:off x="3153025" y="3735388"/>
            <a:ext cx="6928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400" dirty="0">
                <a:solidFill>
                  <a:srgbClr val="0000FF"/>
                </a:solidFill>
              </a:rPr>
              <a:t>组织</a:t>
            </a:r>
            <a:r>
              <a:rPr lang="en-US" altLang="zh-CN" sz="1400" dirty="0">
                <a:solidFill>
                  <a:srgbClr val="0000FF"/>
                </a:solidFill>
              </a:rPr>
              <a:t> 2</a:t>
            </a:r>
          </a:p>
        </p:txBody>
      </p:sp>
      <p:grpSp>
        <p:nvGrpSpPr>
          <p:cNvPr id="100378" name="Group 36"/>
          <p:cNvGrpSpPr>
            <a:grpSpLocks/>
          </p:cNvGrpSpPr>
          <p:nvPr/>
        </p:nvGrpSpPr>
        <p:grpSpPr bwMode="auto">
          <a:xfrm>
            <a:off x="3679826" y="4192589"/>
            <a:ext cx="257175" cy="663575"/>
            <a:chOff x="870" y="2941"/>
            <a:chExt cx="162" cy="418"/>
          </a:xfrm>
        </p:grpSpPr>
        <p:sp>
          <p:nvSpPr>
            <p:cNvPr id="100387" name="Text Box 37"/>
            <p:cNvSpPr txBox="1">
              <a:spLocks noChangeArrowheads="1"/>
            </p:cNvSpPr>
            <p:nvPr/>
          </p:nvSpPr>
          <p:spPr bwMode="auto">
            <a:xfrm>
              <a:off x="872" y="2941"/>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000" b="1">
                  <a:solidFill>
                    <a:srgbClr val="0000FF"/>
                  </a:solidFill>
                </a:rPr>
                <a:t>.</a:t>
              </a:r>
              <a:endParaRPr lang="en-US" altLang="zh-CN" sz="2000">
                <a:solidFill>
                  <a:srgbClr val="0000FF"/>
                </a:solidFill>
              </a:endParaRPr>
            </a:p>
          </p:txBody>
        </p:sp>
        <p:sp>
          <p:nvSpPr>
            <p:cNvPr id="100388" name="Text Box 38"/>
            <p:cNvSpPr txBox="1">
              <a:spLocks noChangeArrowheads="1"/>
            </p:cNvSpPr>
            <p:nvPr/>
          </p:nvSpPr>
          <p:spPr bwMode="auto">
            <a:xfrm>
              <a:off x="870" y="3026"/>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000" b="1">
                  <a:solidFill>
                    <a:srgbClr val="0000FF"/>
                  </a:solidFill>
                </a:rPr>
                <a:t>.</a:t>
              </a:r>
              <a:endParaRPr lang="en-US" altLang="zh-CN" sz="2000">
                <a:solidFill>
                  <a:srgbClr val="0000FF"/>
                </a:solidFill>
              </a:endParaRPr>
            </a:p>
          </p:txBody>
        </p:sp>
        <p:sp>
          <p:nvSpPr>
            <p:cNvPr id="100389" name="Text Box 39"/>
            <p:cNvSpPr txBox="1">
              <a:spLocks noChangeArrowheads="1"/>
            </p:cNvSpPr>
            <p:nvPr/>
          </p:nvSpPr>
          <p:spPr bwMode="auto">
            <a:xfrm>
              <a:off x="871" y="3109"/>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000" b="1">
                  <a:solidFill>
                    <a:srgbClr val="0000FF"/>
                  </a:solidFill>
                </a:rPr>
                <a:t>.</a:t>
              </a:r>
              <a:endParaRPr lang="en-US" altLang="zh-CN" sz="2000">
                <a:solidFill>
                  <a:srgbClr val="0000FF"/>
                </a:solidFill>
              </a:endParaRPr>
            </a:p>
          </p:txBody>
        </p:sp>
      </p:grpSp>
      <p:grpSp>
        <p:nvGrpSpPr>
          <p:cNvPr id="100379" name="Group 40"/>
          <p:cNvGrpSpPr>
            <a:grpSpLocks/>
          </p:cNvGrpSpPr>
          <p:nvPr/>
        </p:nvGrpSpPr>
        <p:grpSpPr bwMode="auto">
          <a:xfrm>
            <a:off x="4708526" y="3897314"/>
            <a:ext cx="257175" cy="663575"/>
            <a:chOff x="870" y="2941"/>
            <a:chExt cx="162" cy="418"/>
          </a:xfrm>
        </p:grpSpPr>
        <p:sp>
          <p:nvSpPr>
            <p:cNvPr id="100384" name="Text Box 41"/>
            <p:cNvSpPr txBox="1">
              <a:spLocks noChangeArrowheads="1"/>
            </p:cNvSpPr>
            <p:nvPr/>
          </p:nvSpPr>
          <p:spPr bwMode="auto">
            <a:xfrm>
              <a:off x="872" y="2941"/>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000" b="1">
                  <a:solidFill>
                    <a:srgbClr val="0000FF"/>
                  </a:solidFill>
                </a:rPr>
                <a:t>.</a:t>
              </a:r>
              <a:endParaRPr lang="en-US" altLang="zh-CN" sz="2000">
                <a:solidFill>
                  <a:srgbClr val="0000FF"/>
                </a:solidFill>
              </a:endParaRPr>
            </a:p>
          </p:txBody>
        </p:sp>
        <p:sp>
          <p:nvSpPr>
            <p:cNvPr id="100385" name="Text Box 42"/>
            <p:cNvSpPr txBox="1">
              <a:spLocks noChangeArrowheads="1"/>
            </p:cNvSpPr>
            <p:nvPr/>
          </p:nvSpPr>
          <p:spPr bwMode="auto">
            <a:xfrm>
              <a:off x="870" y="3026"/>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000" b="1">
                  <a:solidFill>
                    <a:srgbClr val="0000FF"/>
                  </a:solidFill>
                </a:rPr>
                <a:t>.</a:t>
              </a:r>
              <a:endParaRPr lang="en-US" altLang="zh-CN" sz="2000">
                <a:solidFill>
                  <a:srgbClr val="0000FF"/>
                </a:solidFill>
              </a:endParaRPr>
            </a:p>
          </p:txBody>
        </p:sp>
        <p:sp>
          <p:nvSpPr>
            <p:cNvPr id="100386" name="Text Box 43"/>
            <p:cNvSpPr txBox="1">
              <a:spLocks noChangeArrowheads="1"/>
            </p:cNvSpPr>
            <p:nvPr/>
          </p:nvSpPr>
          <p:spPr bwMode="auto">
            <a:xfrm>
              <a:off x="871" y="3109"/>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000" b="1">
                  <a:solidFill>
                    <a:srgbClr val="0000FF"/>
                  </a:solidFill>
                </a:rPr>
                <a:t>.</a:t>
              </a:r>
              <a:endParaRPr lang="en-US" altLang="zh-CN" sz="2000">
                <a:solidFill>
                  <a:srgbClr val="0000FF"/>
                </a:solidFill>
              </a:endParaRPr>
            </a:p>
          </p:txBody>
        </p:sp>
      </p:grpSp>
      <p:sp>
        <p:nvSpPr>
          <p:cNvPr id="54304" name="Rectangle 2"/>
          <p:cNvSpPr>
            <a:spLocks noGrp="1" noChangeArrowheads="1"/>
          </p:cNvSpPr>
          <p:nvPr>
            <p:ph type="title"/>
          </p:nvPr>
        </p:nvSpPr>
        <p:spPr>
          <a:xfrm>
            <a:off x="1518096" y="223329"/>
            <a:ext cx="9155808" cy="931863"/>
          </a:xfrm>
        </p:spPr>
        <p:txBody>
          <a:bodyPr>
            <a:normAutofit/>
          </a:bodyPr>
          <a:lstStyle/>
          <a:p>
            <a:pPr algn="ctr">
              <a:defRPr/>
            </a:pPr>
            <a:r>
              <a:rPr lang="zh-CN" altLang="en-US" dirty="0"/>
              <a:t>分层寻址</a:t>
            </a:r>
            <a:r>
              <a:rPr lang="en-US" dirty="0"/>
              <a:t>: </a:t>
            </a:r>
            <a:r>
              <a:rPr lang="zh-CN" altLang="en-US" dirty="0"/>
              <a:t>更明确的路径</a:t>
            </a:r>
            <a:endParaRPr lang="en-US" dirty="0"/>
          </a:p>
        </p:txBody>
      </p:sp>
      <p:sp>
        <p:nvSpPr>
          <p:cNvPr id="47"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46" name="Rectangle 7"/>
          <p:cNvSpPr txBox="1">
            <a:spLocks noChangeArrowheads="1"/>
          </p:cNvSpPr>
          <p:nvPr/>
        </p:nvSpPr>
        <p:spPr>
          <a:xfrm>
            <a:off x="5159896" y="6615113"/>
            <a:ext cx="2645843"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4.3.3 IPv4 </a:t>
            </a:r>
            <a:r>
              <a:rPr lang="zh-CN" altLang="en-US" sz="1200" dirty="0">
                <a:solidFill>
                  <a:schemeClr val="accent4"/>
                </a:solidFill>
                <a:cs typeface="Arial" panose="020B0604020202020204" pitchFamily="34" charset="0"/>
              </a:rPr>
              <a:t>寻址</a:t>
            </a:r>
            <a:r>
              <a:rPr lang="en-US" altLang="zh-CN" sz="1200" dirty="0">
                <a:solidFill>
                  <a:schemeClr val="accent4"/>
                </a:solidFill>
                <a:cs typeface="Arial" panose="020B0604020202020204" pitchFamily="34" charset="0"/>
              </a:rPr>
              <a:t> </a:t>
            </a:r>
            <a:endParaRPr lang="en-US" altLang="zh-CN" sz="1200" dirty="0">
              <a:solidFill>
                <a:srgbClr val="FF0000"/>
              </a:solidFill>
              <a:cs typeface="Arial" panose="020B0604020202020204" pitchFamily="34" charset="0"/>
            </a:endParaRPr>
          </a:p>
        </p:txBody>
      </p:sp>
      <p:sp>
        <p:nvSpPr>
          <p:cNvPr id="2" name="矩形 1"/>
          <p:cNvSpPr/>
          <p:nvPr/>
        </p:nvSpPr>
        <p:spPr>
          <a:xfrm>
            <a:off x="9048328" y="5799139"/>
            <a:ext cx="2492990" cy="646331"/>
          </a:xfrm>
          <a:prstGeom prst="rect">
            <a:avLst/>
          </a:prstGeom>
        </p:spPr>
        <p:txBody>
          <a:bodyPr wrap="none">
            <a:spAutoFit/>
          </a:bodyPr>
          <a:lstStyle/>
          <a:p>
            <a:r>
              <a:rPr lang="zh-CN" altLang="en-US" dirty="0">
                <a:solidFill>
                  <a:srgbClr val="FF0000"/>
                </a:solidFill>
              </a:rPr>
              <a:t>最长前缀匹配使得可以</a:t>
            </a:r>
            <a:endParaRPr lang="en-US" altLang="zh-CN" dirty="0">
              <a:solidFill>
                <a:srgbClr val="FF0000"/>
              </a:solidFill>
            </a:endParaRPr>
          </a:p>
          <a:p>
            <a:r>
              <a:rPr lang="zh-CN" altLang="en-US" dirty="0">
                <a:solidFill>
                  <a:srgbClr val="FF0000"/>
                </a:solidFill>
              </a:rPr>
              <a:t>对组织</a:t>
            </a:r>
            <a:r>
              <a:rPr lang="en-US" altLang="zh-CN" dirty="0">
                <a:solidFill>
                  <a:srgbClr val="FF0000"/>
                </a:solidFill>
              </a:rPr>
              <a:t>1</a:t>
            </a:r>
            <a:r>
              <a:rPr lang="zh-CN" altLang="en-US" dirty="0">
                <a:solidFill>
                  <a:srgbClr val="FF0000"/>
                </a:solidFill>
              </a:rPr>
              <a:t>进行路由汇聚</a:t>
            </a:r>
          </a:p>
        </p:txBody>
      </p:sp>
    </p:spTree>
    <p:extLst>
      <p:ext uri="{BB962C8B-B14F-4D97-AF65-F5344CB8AC3E}">
        <p14:creationId xmlns:p14="http://schemas.microsoft.com/office/powerpoint/2010/main" val="34553106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2366195" y="296593"/>
            <a:ext cx="8233244" cy="720724"/>
          </a:xfrm>
        </p:spPr>
        <p:txBody>
          <a:bodyPr>
            <a:normAutofit/>
          </a:bodyPr>
          <a:lstStyle/>
          <a:p>
            <a:pPr algn="ctr"/>
            <a:r>
              <a:rPr lang="en-US" altLang="zh-CN" dirty="0"/>
              <a:t>IP </a:t>
            </a:r>
            <a:r>
              <a:rPr lang="zh-CN" altLang="en-US" dirty="0"/>
              <a:t>寻址</a:t>
            </a:r>
            <a:r>
              <a:rPr lang="en-US" altLang="zh-CN" dirty="0"/>
              <a:t>: </a:t>
            </a:r>
            <a:r>
              <a:rPr lang="zh-CN" altLang="en-US" dirty="0"/>
              <a:t>再啰嗦几句</a:t>
            </a:r>
            <a:r>
              <a:rPr lang="en-US" altLang="zh-CN" dirty="0"/>
              <a:t>...</a:t>
            </a:r>
          </a:p>
        </p:txBody>
      </p:sp>
      <p:sp>
        <p:nvSpPr>
          <p:cNvPr id="55302" name="Rectangle 3"/>
          <p:cNvSpPr>
            <a:spLocks noGrp="1" noChangeArrowheads="1"/>
          </p:cNvSpPr>
          <p:nvPr>
            <p:ph type="body" idx="1"/>
          </p:nvPr>
        </p:nvSpPr>
        <p:spPr>
          <a:xfrm>
            <a:off x="2123394" y="2132856"/>
            <a:ext cx="8340959" cy="3788396"/>
          </a:xfrm>
        </p:spPr>
        <p:txBody>
          <a:bodyPr/>
          <a:lstStyle/>
          <a:p>
            <a:pPr>
              <a:buFont typeface="Wingdings" charset="0"/>
              <a:buNone/>
              <a:defRPr/>
            </a:pPr>
            <a:r>
              <a:rPr lang="en-US" dirty="0">
                <a:solidFill>
                  <a:srgbClr val="CC0000"/>
                </a:solidFill>
                <a:cs typeface="+mn-cs"/>
              </a:rPr>
              <a:t>Q:</a:t>
            </a:r>
            <a:r>
              <a:rPr lang="en-US" dirty="0">
                <a:cs typeface="+mn-cs"/>
              </a:rPr>
              <a:t> ISP </a:t>
            </a:r>
            <a:r>
              <a:rPr lang="zh-CN" altLang="en-US" dirty="0">
                <a:cs typeface="+mn-cs"/>
              </a:rPr>
              <a:t>如何获得地址空间</a:t>
            </a:r>
            <a:r>
              <a:rPr lang="en-US" dirty="0">
                <a:cs typeface="+mn-cs"/>
              </a:rPr>
              <a:t>?</a:t>
            </a:r>
          </a:p>
          <a:p>
            <a:pPr>
              <a:buFont typeface="Wingdings" charset="0"/>
              <a:buNone/>
              <a:defRPr/>
            </a:pPr>
            <a:r>
              <a:rPr lang="en-US" dirty="0">
                <a:solidFill>
                  <a:srgbClr val="CC0000"/>
                </a:solidFill>
                <a:cs typeface="+mn-cs"/>
              </a:rPr>
              <a:t>A:</a:t>
            </a:r>
            <a:r>
              <a:rPr lang="en-US" dirty="0">
                <a:solidFill>
                  <a:srgbClr val="FF0000"/>
                </a:solidFill>
                <a:cs typeface="+mn-cs"/>
              </a:rPr>
              <a:t> </a:t>
            </a:r>
            <a:r>
              <a:rPr lang="en-US" dirty="0">
                <a:solidFill>
                  <a:srgbClr val="000099"/>
                </a:solidFill>
                <a:cs typeface="+mn-cs"/>
              </a:rPr>
              <a:t>ICANN</a:t>
            </a:r>
            <a:r>
              <a:rPr lang="en-US" dirty="0">
                <a:cs typeface="+mn-cs"/>
              </a:rPr>
              <a:t>: </a:t>
            </a:r>
            <a:r>
              <a:rPr lang="en-US" dirty="0">
                <a:solidFill>
                  <a:srgbClr val="FF0000"/>
                </a:solidFill>
                <a:cs typeface="+mn-cs"/>
              </a:rPr>
              <a:t>I</a:t>
            </a:r>
            <a:r>
              <a:rPr lang="en-US" dirty="0">
                <a:cs typeface="+mn-cs"/>
              </a:rPr>
              <a:t>nternet </a:t>
            </a:r>
            <a:r>
              <a:rPr lang="en-US" dirty="0">
                <a:solidFill>
                  <a:srgbClr val="FF0000"/>
                </a:solidFill>
                <a:cs typeface="+mn-cs"/>
              </a:rPr>
              <a:t>C</a:t>
            </a:r>
            <a:r>
              <a:rPr lang="en-US" dirty="0">
                <a:cs typeface="+mn-cs"/>
              </a:rPr>
              <a:t>orporation for </a:t>
            </a:r>
            <a:r>
              <a:rPr lang="en-US" dirty="0">
                <a:solidFill>
                  <a:srgbClr val="FF0000"/>
                </a:solidFill>
                <a:cs typeface="+mn-cs"/>
              </a:rPr>
              <a:t>A</a:t>
            </a:r>
            <a:r>
              <a:rPr lang="en-US" dirty="0">
                <a:cs typeface="+mn-cs"/>
              </a:rPr>
              <a:t>ssigned </a:t>
            </a:r>
          </a:p>
          <a:p>
            <a:pPr>
              <a:buFont typeface="Wingdings" charset="0"/>
              <a:buNone/>
              <a:defRPr/>
            </a:pPr>
            <a:r>
              <a:rPr lang="en-US" dirty="0">
                <a:cs typeface="+mn-cs"/>
              </a:rPr>
              <a:t>     </a:t>
            </a:r>
            <a:r>
              <a:rPr lang="en-US" dirty="0">
                <a:solidFill>
                  <a:srgbClr val="FF0000"/>
                </a:solidFill>
                <a:cs typeface="+mn-cs"/>
              </a:rPr>
              <a:t>N</a:t>
            </a:r>
            <a:r>
              <a:rPr lang="en-US" dirty="0">
                <a:cs typeface="+mn-cs"/>
              </a:rPr>
              <a:t>ames and </a:t>
            </a:r>
            <a:r>
              <a:rPr lang="en-US" dirty="0">
                <a:solidFill>
                  <a:srgbClr val="FF0000"/>
                </a:solidFill>
                <a:cs typeface="+mn-cs"/>
              </a:rPr>
              <a:t>N</a:t>
            </a:r>
            <a:r>
              <a:rPr lang="en-US" dirty="0">
                <a:cs typeface="+mn-cs"/>
              </a:rPr>
              <a:t>umbers </a:t>
            </a:r>
            <a:r>
              <a:rPr lang="en-US" dirty="0">
                <a:solidFill>
                  <a:srgbClr val="0000FF"/>
                </a:solidFill>
                <a:cs typeface="+mn-cs"/>
              </a:rPr>
              <a:t>http://www.icann.org/</a:t>
            </a:r>
          </a:p>
          <a:p>
            <a:pPr marL="742950" lvl="2" indent="-342900">
              <a:lnSpc>
                <a:spcPct val="110000"/>
              </a:lnSpc>
              <a:buSzPct val="70000"/>
              <a:buFont typeface="Wingdings" panose="05000000000000000000" pitchFamily="2" charset="2"/>
              <a:buChar char="v"/>
              <a:defRPr/>
            </a:pPr>
            <a:r>
              <a:rPr lang="zh-CN" altLang="en-US" sz="2400" dirty="0"/>
              <a:t>分配地址</a:t>
            </a:r>
            <a:endParaRPr lang="en-US" sz="1400" dirty="0"/>
          </a:p>
          <a:p>
            <a:pPr marL="742950" lvl="2" indent="-342900">
              <a:lnSpc>
                <a:spcPct val="110000"/>
              </a:lnSpc>
              <a:buSzPct val="70000"/>
              <a:buFont typeface="Wingdings" panose="05000000000000000000" pitchFamily="2" charset="2"/>
              <a:buChar char="v"/>
              <a:defRPr/>
            </a:pPr>
            <a:r>
              <a:rPr lang="zh-CN" altLang="en-US" sz="2400" dirty="0"/>
              <a:t>管理</a:t>
            </a:r>
            <a:r>
              <a:rPr lang="en-US" sz="2400" dirty="0"/>
              <a:t> DNS</a:t>
            </a:r>
            <a:endParaRPr lang="en-US" sz="1400" dirty="0"/>
          </a:p>
          <a:p>
            <a:pPr marL="742950" lvl="2" indent="-342900">
              <a:lnSpc>
                <a:spcPct val="110000"/>
              </a:lnSpc>
              <a:buSzPct val="70000"/>
              <a:buFont typeface="Wingdings" panose="05000000000000000000" pitchFamily="2" charset="2"/>
              <a:buChar char="v"/>
              <a:defRPr/>
            </a:pPr>
            <a:r>
              <a:rPr lang="zh-CN" altLang="en-US" sz="2400" dirty="0"/>
              <a:t>分配域名</a:t>
            </a:r>
            <a:r>
              <a:rPr lang="en-US" sz="2400" dirty="0"/>
              <a:t>, </a:t>
            </a:r>
            <a:r>
              <a:rPr lang="zh-CN" altLang="en-US" sz="2400" dirty="0"/>
              <a:t>解决纠纷</a:t>
            </a:r>
            <a:endParaRPr lang="en-US" sz="1400" dirty="0"/>
          </a:p>
        </p:txBody>
      </p:sp>
      <p:sp>
        <p:nvSpPr>
          <p:cNvPr id="7"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6" name="Rectangle 7"/>
          <p:cNvSpPr txBox="1">
            <a:spLocks noChangeArrowheads="1"/>
          </p:cNvSpPr>
          <p:nvPr/>
        </p:nvSpPr>
        <p:spPr>
          <a:xfrm>
            <a:off x="5159896" y="6615113"/>
            <a:ext cx="2645843"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4.3.3 IPv4 </a:t>
            </a:r>
            <a:r>
              <a:rPr lang="zh-CN" altLang="en-US" sz="1200" dirty="0">
                <a:solidFill>
                  <a:schemeClr val="accent4"/>
                </a:solidFill>
                <a:cs typeface="Arial" panose="020B0604020202020204" pitchFamily="34" charset="0"/>
              </a:rPr>
              <a:t>寻址</a:t>
            </a:r>
            <a:r>
              <a:rPr lang="en-US" altLang="zh-CN" sz="1200" dirty="0">
                <a:solidFill>
                  <a:schemeClr val="accent4"/>
                </a:solidFill>
                <a:cs typeface="Arial" panose="020B0604020202020204" pitchFamily="34" charset="0"/>
              </a:rPr>
              <a:t> </a:t>
            </a:r>
            <a:endParaRPr lang="en-US" altLang="zh-CN" sz="1200" dirty="0">
              <a:solidFill>
                <a:srgbClr val="FF0000"/>
              </a:solidFill>
              <a:cs typeface="Arial" panose="020B0604020202020204" pitchFamily="34" charset="0"/>
            </a:endParaRPr>
          </a:p>
        </p:txBody>
      </p:sp>
    </p:spTree>
    <p:extLst>
      <p:ext uri="{BB962C8B-B14F-4D97-AF65-F5344CB8AC3E}">
        <p14:creationId xmlns:p14="http://schemas.microsoft.com/office/powerpoint/2010/main" val="15220218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Freeform 80"/>
          <p:cNvSpPr>
            <a:spLocks/>
          </p:cNvSpPr>
          <p:nvPr/>
        </p:nvSpPr>
        <p:spPr bwMode="auto">
          <a:xfrm>
            <a:off x="5676901" y="1871663"/>
            <a:ext cx="3738563" cy="269716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56325" name="Rectangle 2"/>
          <p:cNvSpPr>
            <a:spLocks noGrp="1" noChangeArrowheads="1"/>
          </p:cNvSpPr>
          <p:nvPr>
            <p:ph type="title"/>
          </p:nvPr>
        </p:nvSpPr>
        <p:spPr>
          <a:xfrm>
            <a:off x="407383" y="284959"/>
            <a:ext cx="11377249" cy="908050"/>
          </a:xfrm>
        </p:spPr>
        <p:txBody>
          <a:bodyPr>
            <a:normAutofit/>
          </a:bodyPr>
          <a:lstStyle/>
          <a:p>
            <a:pPr algn="ctr">
              <a:defRPr/>
            </a:pPr>
            <a:r>
              <a:rPr lang="en-US" dirty="0">
                <a:cs typeface="+mj-cs"/>
              </a:rPr>
              <a:t>NAT: </a:t>
            </a:r>
            <a:r>
              <a:rPr lang="zh-CN" altLang="en-US" dirty="0">
                <a:cs typeface="+mj-cs"/>
              </a:rPr>
              <a:t>网络地址转换</a:t>
            </a:r>
            <a:endParaRPr lang="en-US" dirty="0">
              <a:cs typeface="+mj-cs"/>
            </a:endParaRPr>
          </a:p>
        </p:txBody>
      </p:sp>
      <p:sp>
        <p:nvSpPr>
          <p:cNvPr id="102403" name="Freeform 4"/>
          <p:cNvSpPr>
            <a:spLocks/>
          </p:cNvSpPr>
          <p:nvPr/>
        </p:nvSpPr>
        <p:spPr bwMode="auto">
          <a:xfrm>
            <a:off x="1524000" y="2579689"/>
            <a:ext cx="3849688" cy="1425575"/>
          </a:xfrm>
          <a:custGeom>
            <a:avLst/>
            <a:gdLst>
              <a:gd name="T0" fmla="*/ 2147483647 w 2425"/>
              <a:gd name="T1" fmla="*/ 2147483647 h 898"/>
              <a:gd name="T2" fmla="*/ 2147483647 w 2425"/>
              <a:gd name="T3" fmla="*/ 2147483647 h 898"/>
              <a:gd name="T4" fmla="*/ 2147483647 w 2425"/>
              <a:gd name="T5" fmla="*/ 2147483647 h 898"/>
              <a:gd name="T6" fmla="*/ 2147483647 w 2425"/>
              <a:gd name="T7" fmla="*/ 2147483647 h 898"/>
              <a:gd name="T8" fmla="*/ 2147483647 w 2425"/>
              <a:gd name="T9" fmla="*/ 2147483647 h 898"/>
              <a:gd name="T10" fmla="*/ 2147483647 w 2425"/>
              <a:gd name="T11" fmla="*/ 2147483647 h 898"/>
              <a:gd name="T12" fmla="*/ 2147483647 w 2425"/>
              <a:gd name="T13" fmla="*/ 2147483647 h 898"/>
              <a:gd name="T14" fmla="*/ 2147483647 w 2425"/>
              <a:gd name="T15" fmla="*/ 2147483647 h 898"/>
              <a:gd name="T16" fmla="*/ 0 60000 65536"/>
              <a:gd name="T17" fmla="*/ 0 60000 65536"/>
              <a:gd name="T18" fmla="*/ 0 60000 65536"/>
              <a:gd name="T19" fmla="*/ 0 60000 65536"/>
              <a:gd name="T20" fmla="*/ 0 60000 65536"/>
              <a:gd name="T21" fmla="*/ 0 60000 65536"/>
              <a:gd name="T22" fmla="*/ 0 60000 65536"/>
              <a:gd name="T23" fmla="*/ 0 60000 65536"/>
              <a:gd name="T24" fmla="*/ 0 w 2425"/>
              <a:gd name="T25" fmla="*/ 0 h 898"/>
              <a:gd name="T26" fmla="*/ 2425 w 2425"/>
              <a:gd name="T27" fmla="*/ 898 h 8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25" h="898">
                <a:moveTo>
                  <a:pt x="2056" y="289"/>
                </a:moveTo>
                <a:cubicBezTo>
                  <a:pt x="1826" y="223"/>
                  <a:pt x="1133" y="113"/>
                  <a:pt x="810" y="75"/>
                </a:cubicBezTo>
                <a:cubicBezTo>
                  <a:pt x="487" y="37"/>
                  <a:pt x="230" y="0"/>
                  <a:pt x="115" y="60"/>
                </a:cubicBezTo>
                <a:cubicBezTo>
                  <a:pt x="0" y="120"/>
                  <a:pt x="121" y="301"/>
                  <a:pt x="121" y="433"/>
                </a:cubicBezTo>
                <a:cubicBezTo>
                  <a:pt x="121" y="565"/>
                  <a:pt x="25" y="802"/>
                  <a:pt x="115" y="850"/>
                </a:cubicBezTo>
                <a:cubicBezTo>
                  <a:pt x="205" y="898"/>
                  <a:pt x="316" y="784"/>
                  <a:pt x="662" y="721"/>
                </a:cubicBezTo>
                <a:cubicBezTo>
                  <a:pt x="1008" y="658"/>
                  <a:pt x="1961" y="544"/>
                  <a:pt x="2193" y="472"/>
                </a:cubicBezTo>
                <a:cubicBezTo>
                  <a:pt x="2425" y="400"/>
                  <a:pt x="2292" y="327"/>
                  <a:pt x="2056" y="289"/>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102404" name="Line 8"/>
          <p:cNvSpPr>
            <a:spLocks noChangeShapeType="1"/>
          </p:cNvSpPr>
          <p:nvPr/>
        </p:nvSpPr>
        <p:spPr bwMode="auto">
          <a:xfrm flipV="1">
            <a:off x="5791200" y="3182938"/>
            <a:ext cx="1214438" cy="11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02405" name="Line 9"/>
          <p:cNvSpPr>
            <a:spLocks noChangeShapeType="1"/>
          </p:cNvSpPr>
          <p:nvPr/>
        </p:nvSpPr>
        <p:spPr bwMode="auto">
          <a:xfrm flipH="1">
            <a:off x="8534400" y="3233738"/>
            <a:ext cx="30003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02406" name="Line 10"/>
          <p:cNvSpPr>
            <a:spLocks noChangeShapeType="1"/>
          </p:cNvSpPr>
          <p:nvPr/>
        </p:nvSpPr>
        <p:spPr bwMode="auto">
          <a:xfrm>
            <a:off x="8631238" y="2446338"/>
            <a:ext cx="1333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02407" name="Line 11"/>
          <p:cNvSpPr>
            <a:spLocks noChangeShapeType="1"/>
          </p:cNvSpPr>
          <p:nvPr/>
        </p:nvSpPr>
        <p:spPr bwMode="auto">
          <a:xfrm flipV="1">
            <a:off x="8637588" y="3951288"/>
            <a:ext cx="1714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02408" name="Text Box 12"/>
          <p:cNvSpPr txBox="1">
            <a:spLocks noChangeArrowheads="1"/>
          </p:cNvSpPr>
          <p:nvPr/>
        </p:nvSpPr>
        <p:spPr bwMode="auto">
          <a:xfrm>
            <a:off x="9256713" y="2176463"/>
            <a:ext cx="9191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10.0.0.1</a:t>
            </a:r>
          </a:p>
        </p:txBody>
      </p:sp>
      <p:sp>
        <p:nvSpPr>
          <p:cNvPr id="102409" name="Text Box 13"/>
          <p:cNvSpPr txBox="1">
            <a:spLocks noChangeArrowheads="1"/>
          </p:cNvSpPr>
          <p:nvPr/>
        </p:nvSpPr>
        <p:spPr bwMode="auto">
          <a:xfrm>
            <a:off x="9383713" y="2944813"/>
            <a:ext cx="9191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10.0.0.2</a:t>
            </a:r>
          </a:p>
        </p:txBody>
      </p:sp>
      <p:sp>
        <p:nvSpPr>
          <p:cNvPr id="102410" name="Text Box 14"/>
          <p:cNvSpPr txBox="1">
            <a:spLocks noChangeArrowheads="1"/>
          </p:cNvSpPr>
          <p:nvPr/>
        </p:nvSpPr>
        <p:spPr bwMode="auto">
          <a:xfrm>
            <a:off x="9334501" y="3751263"/>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10.0.0.3</a:t>
            </a:r>
          </a:p>
        </p:txBody>
      </p:sp>
      <p:sp>
        <p:nvSpPr>
          <p:cNvPr id="102411" name="Text Box 15"/>
          <p:cNvSpPr txBox="1">
            <a:spLocks noChangeArrowheads="1"/>
          </p:cNvSpPr>
          <p:nvPr/>
        </p:nvSpPr>
        <p:spPr bwMode="auto">
          <a:xfrm>
            <a:off x="5741988" y="2667000"/>
            <a:ext cx="9191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10.0.0.4</a:t>
            </a:r>
          </a:p>
        </p:txBody>
      </p:sp>
      <p:sp>
        <p:nvSpPr>
          <p:cNvPr id="102412" name="Line 16"/>
          <p:cNvSpPr>
            <a:spLocks noChangeShapeType="1"/>
          </p:cNvSpPr>
          <p:nvPr/>
        </p:nvSpPr>
        <p:spPr bwMode="auto">
          <a:xfrm flipH="1">
            <a:off x="5865814" y="2944814"/>
            <a:ext cx="85725" cy="1285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02413" name="Text Box 17"/>
          <p:cNvSpPr txBox="1">
            <a:spLocks noChangeArrowheads="1"/>
          </p:cNvSpPr>
          <p:nvPr/>
        </p:nvSpPr>
        <p:spPr bwMode="auto">
          <a:xfrm>
            <a:off x="3848100" y="3324225"/>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138.76.29.7</a:t>
            </a:r>
          </a:p>
        </p:txBody>
      </p:sp>
      <p:sp>
        <p:nvSpPr>
          <p:cNvPr id="102414" name="Line 18"/>
          <p:cNvSpPr>
            <a:spLocks noChangeShapeType="1"/>
          </p:cNvSpPr>
          <p:nvPr/>
        </p:nvSpPr>
        <p:spPr bwMode="auto">
          <a:xfrm flipH="1">
            <a:off x="5026026" y="3271839"/>
            <a:ext cx="85725" cy="128587"/>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02415" name="Line 79"/>
          <p:cNvSpPr>
            <a:spLocks noChangeShapeType="1"/>
          </p:cNvSpPr>
          <p:nvPr/>
        </p:nvSpPr>
        <p:spPr bwMode="auto">
          <a:xfrm>
            <a:off x="2230439" y="3222625"/>
            <a:ext cx="302577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02416" name="Text Box 81"/>
          <p:cNvSpPr txBox="1">
            <a:spLocks noChangeArrowheads="1"/>
          </p:cNvSpPr>
          <p:nvPr/>
        </p:nvSpPr>
        <p:spPr bwMode="auto">
          <a:xfrm>
            <a:off x="6240463" y="1674814"/>
            <a:ext cx="22796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FF"/>
                </a:solidFill>
              </a:rPr>
              <a:t>local network</a:t>
            </a:r>
          </a:p>
          <a:p>
            <a:pPr algn="ctr"/>
            <a:r>
              <a:rPr lang="en-US" altLang="zh-CN" sz="1800">
                <a:solidFill>
                  <a:srgbClr val="0000FF"/>
                </a:solidFill>
              </a:rPr>
              <a:t>(e.g., home network)</a:t>
            </a:r>
          </a:p>
          <a:p>
            <a:pPr algn="ctr"/>
            <a:r>
              <a:rPr lang="en-US" altLang="zh-CN" sz="1800">
                <a:solidFill>
                  <a:srgbClr val="0000FF"/>
                </a:solidFill>
              </a:rPr>
              <a:t>10.0.0/24</a:t>
            </a:r>
          </a:p>
        </p:txBody>
      </p:sp>
      <p:sp>
        <p:nvSpPr>
          <p:cNvPr id="102417" name="Line 82"/>
          <p:cNvSpPr>
            <a:spLocks noChangeShapeType="1"/>
          </p:cNvSpPr>
          <p:nvPr/>
        </p:nvSpPr>
        <p:spPr bwMode="auto">
          <a:xfrm>
            <a:off x="8509000" y="1900238"/>
            <a:ext cx="13858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02418" name="Line 83"/>
          <p:cNvSpPr>
            <a:spLocks noChangeShapeType="1"/>
          </p:cNvSpPr>
          <p:nvPr/>
        </p:nvSpPr>
        <p:spPr bwMode="auto">
          <a:xfrm>
            <a:off x="5557838" y="1760539"/>
            <a:ext cx="0" cy="10810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02419" name="Line 84"/>
          <p:cNvSpPr>
            <a:spLocks noChangeShapeType="1"/>
          </p:cNvSpPr>
          <p:nvPr/>
        </p:nvSpPr>
        <p:spPr bwMode="auto">
          <a:xfrm flipH="1" flipV="1">
            <a:off x="5697539" y="1887538"/>
            <a:ext cx="898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02420" name="Line 86"/>
          <p:cNvSpPr>
            <a:spLocks noChangeShapeType="1"/>
          </p:cNvSpPr>
          <p:nvPr/>
        </p:nvSpPr>
        <p:spPr bwMode="auto">
          <a:xfrm>
            <a:off x="4102100" y="1900238"/>
            <a:ext cx="13858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02421" name="Line 87"/>
          <p:cNvSpPr>
            <a:spLocks noChangeShapeType="1"/>
          </p:cNvSpPr>
          <p:nvPr/>
        </p:nvSpPr>
        <p:spPr bwMode="auto">
          <a:xfrm flipH="1" flipV="1">
            <a:off x="2290764" y="1887538"/>
            <a:ext cx="898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02422" name="Text Box 88"/>
          <p:cNvSpPr txBox="1">
            <a:spLocks noChangeArrowheads="1"/>
          </p:cNvSpPr>
          <p:nvPr/>
        </p:nvSpPr>
        <p:spPr bwMode="auto">
          <a:xfrm>
            <a:off x="3178175" y="1662113"/>
            <a:ext cx="958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dirty="0">
                <a:solidFill>
                  <a:srgbClr val="0000FF"/>
                </a:solidFill>
              </a:rPr>
              <a:t>rest of</a:t>
            </a:r>
          </a:p>
          <a:p>
            <a:pPr algn="ctr"/>
            <a:r>
              <a:rPr lang="en-US" altLang="zh-CN" sz="1800" dirty="0">
                <a:solidFill>
                  <a:srgbClr val="0000FF"/>
                </a:solidFill>
              </a:rPr>
              <a:t>Internet</a:t>
            </a:r>
          </a:p>
        </p:txBody>
      </p:sp>
      <p:sp>
        <p:nvSpPr>
          <p:cNvPr id="102426" name="Line 96"/>
          <p:cNvSpPr>
            <a:spLocks noChangeShapeType="1"/>
          </p:cNvSpPr>
          <p:nvPr/>
        </p:nvSpPr>
        <p:spPr bwMode="auto">
          <a:xfrm flipV="1">
            <a:off x="6342064" y="3344863"/>
            <a:ext cx="668337" cy="142716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427" name="Line 97"/>
          <p:cNvSpPr>
            <a:spLocks noChangeShapeType="1"/>
          </p:cNvSpPr>
          <p:nvPr/>
        </p:nvSpPr>
        <p:spPr bwMode="auto">
          <a:xfrm flipV="1">
            <a:off x="4230689" y="3308351"/>
            <a:ext cx="668337" cy="142716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102428" name="Group 98"/>
          <p:cNvGrpSpPr>
            <a:grpSpLocks/>
          </p:cNvGrpSpPr>
          <p:nvPr/>
        </p:nvGrpSpPr>
        <p:grpSpPr bwMode="auto">
          <a:xfrm>
            <a:off x="5157788" y="3059113"/>
            <a:ext cx="900112" cy="347662"/>
            <a:chOff x="4396" y="1245"/>
            <a:chExt cx="672" cy="248"/>
          </a:xfrm>
        </p:grpSpPr>
        <p:sp>
          <p:nvSpPr>
            <p:cNvPr id="102440"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sp>
          <p:nvSpPr>
            <p:cNvPr id="102441"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latin typeface="Times New Roman" panose="02020603050405020304" pitchFamily="18" charset="0"/>
                <a:cs typeface="Arial" panose="020B0604020202020204" pitchFamily="34" charset="0"/>
              </a:endParaRPr>
            </a:p>
          </p:txBody>
        </p:sp>
        <p:sp>
          <p:nvSpPr>
            <p:cNvPr id="102442"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grpSp>
          <p:nvGrpSpPr>
            <p:cNvPr id="102443" name="Group 102"/>
            <p:cNvGrpSpPr>
              <a:grpSpLocks/>
            </p:cNvGrpSpPr>
            <p:nvPr/>
          </p:nvGrpSpPr>
          <p:grpSpPr bwMode="auto">
            <a:xfrm>
              <a:off x="4530" y="1287"/>
              <a:ext cx="377" cy="75"/>
              <a:chOff x="2468" y="1332"/>
              <a:chExt cx="310" cy="60"/>
            </a:xfrm>
          </p:grpSpPr>
          <p:sp>
            <p:nvSpPr>
              <p:cNvPr id="102446" name="Freeform 10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sp>
            <p:nvSpPr>
              <p:cNvPr id="102447" name="Freeform 10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grpSp>
        <p:sp>
          <p:nvSpPr>
            <p:cNvPr id="102444" name="Line 105"/>
            <p:cNvSpPr>
              <a:spLocks noChangeShapeType="1"/>
            </p:cNvSpPr>
            <p:nvPr/>
          </p:nvSpPr>
          <p:spPr bwMode="auto">
            <a:xfrm>
              <a:off x="4400"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02445" name="Line 106"/>
            <p:cNvSpPr>
              <a:spLocks noChangeShapeType="1"/>
            </p:cNvSpPr>
            <p:nvPr/>
          </p:nvSpPr>
          <p:spPr bwMode="auto">
            <a:xfrm>
              <a:off x="5063" y="1327"/>
              <a:ext cx="0" cy="10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grpSp>
      <p:grpSp>
        <p:nvGrpSpPr>
          <p:cNvPr id="102429" name="Group 107"/>
          <p:cNvGrpSpPr>
            <a:grpSpLocks/>
          </p:cNvGrpSpPr>
          <p:nvPr/>
        </p:nvGrpSpPr>
        <p:grpSpPr bwMode="auto">
          <a:xfrm flipH="1">
            <a:off x="8731250" y="2239963"/>
            <a:ext cx="641350" cy="558800"/>
            <a:chOff x="-44" y="1473"/>
            <a:chExt cx="981" cy="1105"/>
          </a:xfrm>
        </p:grpSpPr>
        <p:pic>
          <p:nvPicPr>
            <p:cNvPr id="102438" name="Picture 108"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9" name="Freeform 109"/>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102430" name="Group 110"/>
          <p:cNvGrpSpPr>
            <a:grpSpLocks/>
          </p:cNvGrpSpPr>
          <p:nvPr/>
        </p:nvGrpSpPr>
        <p:grpSpPr bwMode="auto">
          <a:xfrm flipH="1">
            <a:off x="8770938" y="2916238"/>
            <a:ext cx="641350" cy="558800"/>
            <a:chOff x="-44" y="1473"/>
            <a:chExt cx="981" cy="1105"/>
          </a:xfrm>
        </p:grpSpPr>
        <p:pic>
          <p:nvPicPr>
            <p:cNvPr id="102436" name="Picture 111"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7" name="Freeform 112"/>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102431" name="Group 113"/>
          <p:cNvGrpSpPr>
            <a:grpSpLocks/>
          </p:cNvGrpSpPr>
          <p:nvPr/>
        </p:nvGrpSpPr>
        <p:grpSpPr bwMode="auto">
          <a:xfrm flipH="1">
            <a:off x="8778875" y="3670300"/>
            <a:ext cx="641350" cy="558800"/>
            <a:chOff x="-44" y="1473"/>
            <a:chExt cx="981" cy="1105"/>
          </a:xfrm>
        </p:grpSpPr>
        <p:pic>
          <p:nvPicPr>
            <p:cNvPr id="102434" name="Picture 114"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5" name="Freeform 115"/>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sp>
        <p:nvSpPr>
          <p:cNvPr id="49"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48" name="Rectangle 7"/>
          <p:cNvSpPr txBox="1">
            <a:spLocks noChangeArrowheads="1"/>
          </p:cNvSpPr>
          <p:nvPr/>
        </p:nvSpPr>
        <p:spPr>
          <a:xfrm>
            <a:off x="4871864" y="6615113"/>
            <a:ext cx="2933875"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4.3.4 </a:t>
            </a:r>
            <a:r>
              <a:rPr lang="zh-CN" altLang="en-US" sz="1200" dirty="0">
                <a:solidFill>
                  <a:schemeClr val="accent4"/>
                </a:solidFill>
                <a:cs typeface="Arial" panose="020B0604020202020204" pitchFamily="34" charset="0"/>
              </a:rPr>
              <a:t>网络地址转换</a:t>
            </a:r>
            <a:r>
              <a:rPr lang="en-US" altLang="zh-CN" sz="1200" dirty="0">
                <a:solidFill>
                  <a:schemeClr val="accent4"/>
                </a:solidFill>
                <a:cs typeface="Arial" panose="020B0604020202020204" pitchFamily="34" charset="0"/>
              </a:rPr>
              <a:t> (NAT) </a:t>
            </a:r>
            <a:endParaRPr lang="en-US" altLang="zh-CN" sz="1200" dirty="0">
              <a:solidFill>
                <a:srgbClr val="FF0000"/>
              </a:solidFill>
              <a:cs typeface="Arial" panose="020B0604020202020204" pitchFamily="34" charset="0"/>
            </a:endParaRPr>
          </a:p>
        </p:txBody>
      </p:sp>
      <p:sp>
        <p:nvSpPr>
          <p:cNvPr id="2" name="矩形 1">
            <a:extLst>
              <a:ext uri="{FF2B5EF4-FFF2-40B4-BE49-F238E27FC236}">
                <a16:creationId xmlns:a16="http://schemas.microsoft.com/office/drawing/2014/main" id="{1084F445-E66E-4400-8568-466795CB1F6B}"/>
              </a:ext>
            </a:extLst>
          </p:cNvPr>
          <p:cNvSpPr/>
          <p:nvPr/>
        </p:nvSpPr>
        <p:spPr>
          <a:xfrm>
            <a:off x="1087120" y="4773483"/>
            <a:ext cx="4319588" cy="1200329"/>
          </a:xfrm>
          <a:prstGeom prst="rect">
            <a:avLst/>
          </a:prstGeom>
          <a:solidFill>
            <a:schemeClr val="bg1"/>
          </a:solidFill>
        </p:spPr>
        <p:txBody>
          <a:bodyPr wrap="square">
            <a:spAutoFit/>
          </a:bodyPr>
          <a:lstStyle/>
          <a:p>
            <a:r>
              <a:rPr lang="zh-CN" altLang="en-US" sz="2400" dirty="0">
                <a:solidFill>
                  <a:srgbClr val="FF0000"/>
                </a:solidFill>
                <a:latin typeface="+mn-ea"/>
              </a:rPr>
              <a:t>所有离开</a:t>
            </a:r>
            <a:r>
              <a:rPr lang="zh-CN" altLang="en-US" sz="2400" dirty="0">
                <a:solidFill>
                  <a:srgbClr val="000099"/>
                </a:solidFill>
                <a:latin typeface="+mn-ea"/>
              </a:rPr>
              <a:t>本地网络的数据报都具有</a:t>
            </a:r>
            <a:r>
              <a:rPr lang="zh-CN" altLang="en-US" sz="2400" dirty="0">
                <a:solidFill>
                  <a:srgbClr val="FF0000"/>
                </a:solidFill>
                <a:latin typeface="+mn-ea"/>
              </a:rPr>
              <a:t>相同</a:t>
            </a:r>
            <a:r>
              <a:rPr lang="zh-CN" altLang="en-US" sz="2400" dirty="0">
                <a:solidFill>
                  <a:srgbClr val="000099"/>
                </a:solidFill>
                <a:latin typeface="+mn-ea"/>
              </a:rPr>
              <a:t>的单一源</a:t>
            </a:r>
            <a:r>
              <a:rPr lang="en-US" altLang="zh-CN" sz="2400" dirty="0">
                <a:solidFill>
                  <a:srgbClr val="000099"/>
                </a:solidFill>
                <a:latin typeface="+mn-ea"/>
              </a:rPr>
              <a:t>NAT IP</a:t>
            </a:r>
            <a:r>
              <a:rPr lang="zh-CN" altLang="en-US" sz="2400" dirty="0">
                <a:solidFill>
                  <a:srgbClr val="000099"/>
                </a:solidFill>
                <a:latin typeface="+mn-ea"/>
              </a:rPr>
              <a:t>地址：</a:t>
            </a:r>
            <a:r>
              <a:rPr lang="en-US" altLang="zh-CN" sz="2400" dirty="0">
                <a:solidFill>
                  <a:srgbClr val="000099"/>
                </a:solidFill>
                <a:latin typeface="+mn-ea"/>
              </a:rPr>
              <a:t>138.76.29.7</a:t>
            </a:r>
            <a:r>
              <a:rPr lang="zh-CN" altLang="en-US" sz="2400" dirty="0">
                <a:solidFill>
                  <a:srgbClr val="000099"/>
                </a:solidFill>
                <a:latin typeface="+mn-ea"/>
              </a:rPr>
              <a:t>，不同的源端口号</a:t>
            </a:r>
          </a:p>
        </p:txBody>
      </p:sp>
      <p:sp>
        <p:nvSpPr>
          <p:cNvPr id="50" name="Text Box 90">
            <a:extLst>
              <a:ext uri="{FF2B5EF4-FFF2-40B4-BE49-F238E27FC236}">
                <a16:creationId xmlns:a16="http://schemas.microsoft.com/office/drawing/2014/main" id="{FCDE277D-5C9F-4845-A7B0-9FD69E736E21}"/>
              </a:ext>
            </a:extLst>
          </p:cNvPr>
          <p:cNvSpPr txBox="1">
            <a:spLocks noChangeArrowheads="1"/>
          </p:cNvSpPr>
          <p:nvPr/>
        </p:nvSpPr>
        <p:spPr bwMode="auto">
          <a:xfrm>
            <a:off x="5879976" y="4773483"/>
            <a:ext cx="3318035" cy="1200329"/>
          </a:xfrm>
          <a:prstGeom prst="rect">
            <a:avLst/>
          </a:prstGeom>
          <a:noFill/>
          <a:ln>
            <a:noFill/>
          </a:ln>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a:r>
              <a:rPr lang="en-US" altLang="zh-CN" dirty="0" err="1">
                <a:solidFill>
                  <a:srgbClr val="000099"/>
                </a:solidFill>
                <a:latin typeface="+mn-ea"/>
                <a:ea typeface="+mn-ea"/>
              </a:rPr>
              <a:t>数据报</a:t>
            </a:r>
            <a:r>
              <a:rPr lang="en-US" b="0" i="0" u="none" dirty="0" err="1">
                <a:solidFill>
                  <a:srgbClr val="000099"/>
                </a:solidFill>
                <a:latin typeface="+mn-ea"/>
                <a:ea typeface="+mn-ea"/>
              </a:rPr>
              <a:t>的</a:t>
            </a:r>
            <a:r>
              <a:rPr lang="zh-CN" altLang="en-US" b="0" i="0" u="none" dirty="0">
                <a:solidFill>
                  <a:srgbClr val="000099"/>
                </a:solidFill>
                <a:latin typeface="+mn-ea"/>
                <a:ea typeface="+mn-ea"/>
              </a:rPr>
              <a:t>源或</a:t>
            </a:r>
            <a:r>
              <a:rPr lang="en-US" b="0" i="0" u="none" dirty="0" err="1">
                <a:solidFill>
                  <a:srgbClr val="000099"/>
                </a:solidFill>
                <a:latin typeface="+mn-ea"/>
                <a:ea typeface="+mn-ea"/>
              </a:rPr>
              <a:t>目标</a:t>
            </a:r>
            <a:r>
              <a:rPr lang="zh-CN" altLang="en-US" b="0" i="0" u="none" dirty="0">
                <a:solidFill>
                  <a:srgbClr val="000099"/>
                </a:solidFill>
                <a:latin typeface="+mn-ea"/>
                <a:ea typeface="+mn-ea"/>
              </a:rPr>
              <a:t>在</a:t>
            </a:r>
            <a:r>
              <a:rPr lang="en-US" altLang="zh-CN" dirty="0" err="1">
                <a:solidFill>
                  <a:srgbClr val="000099"/>
                </a:solidFill>
                <a:latin typeface="+mn-ea"/>
                <a:ea typeface="+mn-ea"/>
              </a:rPr>
              <a:t>此网络</a:t>
            </a:r>
            <a:r>
              <a:rPr lang="zh-CN" altLang="en-US" dirty="0">
                <a:solidFill>
                  <a:srgbClr val="000099"/>
                </a:solidFill>
                <a:latin typeface="+mn-ea"/>
                <a:ea typeface="+mn-ea"/>
              </a:rPr>
              <a:t>内时</a:t>
            </a:r>
            <a:r>
              <a:rPr lang="en-US" altLang="zh-CN" dirty="0" err="1">
                <a:solidFill>
                  <a:srgbClr val="000099"/>
                </a:solidFill>
                <a:latin typeface="+mn-ea"/>
                <a:ea typeface="+mn-ea"/>
              </a:rPr>
              <a:t>源、目的地址</a:t>
            </a:r>
            <a:r>
              <a:rPr lang="zh-CN" altLang="en-US" b="0" i="0" u="none" dirty="0">
                <a:solidFill>
                  <a:srgbClr val="000099"/>
                </a:solidFill>
                <a:latin typeface="+mn-ea"/>
                <a:ea typeface="+mn-ea"/>
              </a:rPr>
              <a:t>依旧是</a:t>
            </a:r>
            <a:r>
              <a:rPr lang="en-US" b="0" i="0" u="none" dirty="0">
                <a:solidFill>
                  <a:srgbClr val="000099"/>
                </a:solidFill>
                <a:latin typeface="+mn-ea"/>
                <a:ea typeface="+mn-ea"/>
              </a:rPr>
              <a:t>10.0.0/24</a:t>
            </a:r>
          </a:p>
        </p:txBody>
      </p:sp>
    </p:spTree>
    <p:extLst>
      <p:ext uri="{BB962C8B-B14F-4D97-AF65-F5344CB8AC3E}">
        <p14:creationId xmlns:p14="http://schemas.microsoft.com/office/powerpoint/2010/main" val="6298791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3"/>
          <p:cNvSpPr>
            <a:spLocks noGrp="1" noChangeArrowheads="1"/>
          </p:cNvSpPr>
          <p:nvPr>
            <p:ph type="body" idx="1"/>
          </p:nvPr>
        </p:nvSpPr>
        <p:spPr>
          <a:xfrm>
            <a:off x="1909762" y="1268760"/>
            <a:ext cx="9658846" cy="4979640"/>
          </a:xfrm>
        </p:spPr>
        <p:txBody>
          <a:bodyPr>
            <a:normAutofit/>
          </a:bodyPr>
          <a:lstStyle/>
          <a:p>
            <a:pPr>
              <a:buNone/>
            </a:pPr>
            <a:r>
              <a:rPr lang="zh-CN" altLang="en-US" sz="3200" dirty="0">
                <a:solidFill>
                  <a:srgbClr val="CC0000"/>
                </a:solidFill>
                <a:cs typeface="ＭＳ Ｐゴシック" panose="020B0600070205080204" pitchFamily="34" charset="-128"/>
              </a:rPr>
              <a:t>动机</a:t>
            </a:r>
            <a:r>
              <a:rPr lang="en-US" altLang="zh-CN" sz="3200" dirty="0">
                <a:solidFill>
                  <a:srgbClr val="CC0000"/>
                </a:solidFill>
                <a:cs typeface="ＭＳ Ｐゴシック" panose="020B0600070205080204" pitchFamily="34" charset="-128"/>
              </a:rPr>
              <a:t>:</a:t>
            </a:r>
            <a:r>
              <a:rPr lang="en-US" altLang="zh-CN" sz="3200" dirty="0">
                <a:cs typeface="ＭＳ Ｐゴシック" panose="020B0600070205080204" pitchFamily="34" charset="-128"/>
              </a:rPr>
              <a:t> </a:t>
            </a:r>
            <a:r>
              <a:rPr lang="zh-CN" altLang="en-US" sz="3200" dirty="0">
                <a:cs typeface="ＭＳ Ｐゴシック" panose="020B0600070205080204" pitchFamily="34" charset="-128"/>
              </a:rPr>
              <a:t>在外部看来本地网络仅使用一个</a:t>
            </a:r>
            <a:r>
              <a:rPr lang="en-US" altLang="zh-CN" sz="3200" dirty="0">
                <a:cs typeface="ＭＳ Ｐゴシック" panose="020B0600070205080204" pitchFamily="34" charset="-128"/>
              </a:rPr>
              <a:t>IP</a:t>
            </a:r>
            <a:r>
              <a:rPr lang="zh-CN" altLang="en-US" sz="3200" dirty="0">
                <a:cs typeface="ＭＳ Ｐゴシック" panose="020B0600070205080204" pitchFamily="34" charset="-128"/>
              </a:rPr>
              <a:t>地址</a:t>
            </a:r>
            <a:r>
              <a:rPr lang="en-US" altLang="zh-CN" sz="3200" dirty="0">
                <a:cs typeface="ＭＳ Ｐゴシック" panose="020B0600070205080204" pitchFamily="34" charset="-128"/>
              </a:rPr>
              <a:t>:</a:t>
            </a:r>
          </a:p>
          <a:p>
            <a:pPr marL="742950" lvl="2" indent="-342900">
              <a:lnSpc>
                <a:spcPct val="120000"/>
              </a:lnSpc>
              <a:buSzPct val="70000"/>
              <a:buFont typeface="Wingdings" panose="05000000000000000000" pitchFamily="2" charset="2"/>
              <a:buChar char="v"/>
              <a:defRPr/>
            </a:pPr>
            <a:r>
              <a:rPr lang="zh-CN" altLang="en-US" sz="2800" dirty="0"/>
              <a:t>不需要 </a:t>
            </a:r>
            <a:r>
              <a:rPr lang="en-US" altLang="zh-CN" sz="2800" dirty="0"/>
              <a:t>ISP </a:t>
            </a:r>
            <a:r>
              <a:rPr lang="zh-CN" altLang="en-US" sz="2800" dirty="0"/>
              <a:t>分配地址块：所有设备只有一个</a:t>
            </a:r>
            <a:r>
              <a:rPr lang="en-US" altLang="zh-CN" sz="2800" dirty="0"/>
              <a:t>IP</a:t>
            </a:r>
            <a:r>
              <a:rPr lang="zh-CN" altLang="en-US" sz="2800" dirty="0"/>
              <a:t>地址</a:t>
            </a:r>
            <a:endParaRPr lang="en-US" altLang="zh-CN" sz="2800" dirty="0"/>
          </a:p>
          <a:p>
            <a:pPr marL="742950" lvl="2" indent="-342900">
              <a:lnSpc>
                <a:spcPct val="120000"/>
              </a:lnSpc>
              <a:buSzPct val="70000"/>
              <a:buFont typeface="Wingdings" panose="05000000000000000000" pitchFamily="2" charset="2"/>
              <a:buChar char="v"/>
              <a:defRPr/>
            </a:pPr>
            <a:r>
              <a:rPr lang="zh-CN" altLang="en-US" sz="2800" dirty="0"/>
              <a:t>可以在不告知外界的情况下更改本地网络中设备的地址</a:t>
            </a:r>
            <a:endParaRPr lang="en-US" altLang="zh-CN" sz="2800" dirty="0"/>
          </a:p>
          <a:p>
            <a:pPr marL="742950" lvl="2" indent="-342900">
              <a:lnSpc>
                <a:spcPct val="120000"/>
              </a:lnSpc>
              <a:buSzPct val="70000"/>
              <a:buFont typeface="Wingdings" panose="05000000000000000000" pitchFamily="2" charset="2"/>
              <a:buChar char="v"/>
              <a:defRPr/>
            </a:pPr>
            <a:r>
              <a:rPr lang="zh-CN" altLang="en-US" sz="2800" dirty="0"/>
              <a:t>可以在不更改本地网络中设备地址的情况下改换 </a:t>
            </a:r>
            <a:r>
              <a:rPr lang="en-US" altLang="zh-CN" sz="2800" dirty="0"/>
              <a:t>ISP</a:t>
            </a:r>
          </a:p>
          <a:p>
            <a:pPr marL="742950" lvl="2" indent="-342900">
              <a:lnSpc>
                <a:spcPct val="120000"/>
              </a:lnSpc>
              <a:buSzPct val="70000"/>
              <a:buFont typeface="Wingdings" panose="05000000000000000000" pitchFamily="2" charset="2"/>
              <a:buChar char="v"/>
              <a:defRPr/>
            </a:pPr>
            <a:r>
              <a:rPr lang="zh-CN" altLang="en-US" sz="2800" dirty="0"/>
              <a:t>本地网络内的设备不可显式寻址，对外部世界不可见</a:t>
            </a:r>
            <a:r>
              <a:rPr lang="en-US" altLang="zh-CN" sz="2800" dirty="0"/>
              <a:t>(</a:t>
            </a:r>
            <a:r>
              <a:rPr lang="zh-CN" altLang="en-US" sz="2800" dirty="0"/>
              <a:t>安全增强</a:t>
            </a:r>
            <a:r>
              <a:rPr lang="en-US" altLang="zh-CN" sz="2800" dirty="0"/>
              <a:t>)</a:t>
            </a:r>
            <a:endParaRPr lang="zh-CN" altLang="en-US" sz="2800" dirty="0"/>
          </a:p>
          <a:p>
            <a:pPr marL="742950" lvl="2" indent="-342900">
              <a:lnSpc>
                <a:spcPct val="120000"/>
              </a:lnSpc>
              <a:buSzPct val="70000"/>
              <a:buFont typeface="Wingdings" panose="05000000000000000000" pitchFamily="2" charset="2"/>
              <a:buChar char="v"/>
              <a:defRPr/>
            </a:pPr>
            <a:endParaRPr lang="en-US" altLang="zh-CN" sz="2600" dirty="0"/>
          </a:p>
          <a:p>
            <a:pPr>
              <a:buFont typeface="Wingdings" panose="05000000000000000000" pitchFamily="2" charset="2"/>
              <a:buNone/>
            </a:pPr>
            <a:endParaRPr lang="en-US" altLang="zh-CN" dirty="0">
              <a:cs typeface="ＭＳ Ｐゴシック" panose="020B0600070205080204" pitchFamily="34" charset="-128"/>
            </a:endParaRPr>
          </a:p>
        </p:txBody>
      </p:sp>
      <p:sp>
        <p:nvSpPr>
          <p:cNvPr id="57349" name="Rectangle 8"/>
          <p:cNvSpPr>
            <a:spLocks noGrp="1" noChangeArrowheads="1"/>
          </p:cNvSpPr>
          <p:nvPr>
            <p:ph type="title"/>
          </p:nvPr>
        </p:nvSpPr>
        <p:spPr>
          <a:xfrm>
            <a:off x="2050256" y="155575"/>
            <a:ext cx="8091488" cy="908050"/>
          </a:xfrm>
        </p:spPr>
        <p:txBody>
          <a:bodyPr>
            <a:normAutofit/>
          </a:bodyPr>
          <a:lstStyle/>
          <a:p>
            <a:pPr algn="ctr">
              <a:defRPr/>
            </a:pPr>
            <a:r>
              <a:rPr lang="en-US" dirty="0">
                <a:cs typeface="+mj-cs"/>
              </a:rPr>
              <a:t>NAT:</a:t>
            </a:r>
            <a:r>
              <a:rPr lang="zh-CN" altLang="en-US" dirty="0"/>
              <a:t>网络地址转换</a:t>
            </a:r>
            <a:endParaRPr lang="en-US" dirty="0">
              <a:cs typeface="+mj-cs"/>
            </a:endParaRPr>
          </a:p>
        </p:txBody>
      </p:sp>
      <p:sp>
        <p:nvSpPr>
          <p:cNvPr id="7"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6" name="Rectangle 7"/>
          <p:cNvSpPr txBox="1">
            <a:spLocks noChangeArrowheads="1"/>
          </p:cNvSpPr>
          <p:nvPr/>
        </p:nvSpPr>
        <p:spPr>
          <a:xfrm>
            <a:off x="4871864" y="6615113"/>
            <a:ext cx="2933875"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4.3.4 </a:t>
            </a:r>
            <a:r>
              <a:rPr lang="zh-CN" altLang="en-US" sz="1200" dirty="0">
                <a:solidFill>
                  <a:schemeClr val="accent4"/>
                </a:solidFill>
                <a:cs typeface="Arial" panose="020B0604020202020204" pitchFamily="34" charset="0"/>
              </a:rPr>
              <a:t>网络地址转换</a:t>
            </a:r>
            <a:r>
              <a:rPr lang="en-US" altLang="zh-CN" sz="1200" dirty="0">
                <a:solidFill>
                  <a:schemeClr val="accent4"/>
                </a:solidFill>
                <a:cs typeface="Arial" panose="020B0604020202020204" pitchFamily="34" charset="0"/>
              </a:rPr>
              <a:t> (NAT) </a:t>
            </a:r>
            <a:endParaRPr lang="en-US" altLang="zh-CN" sz="1200" dirty="0">
              <a:solidFill>
                <a:srgbClr val="FF0000"/>
              </a:solidFill>
              <a:cs typeface="Arial" panose="020B0604020202020204" pitchFamily="34" charset="0"/>
            </a:endParaRPr>
          </a:p>
        </p:txBody>
      </p:sp>
    </p:spTree>
    <p:extLst>
      <p:ext uri="{BB962C8B-B14F-4D97-AF65-F5344CB8AC3E}">
        <p14:creationId xmlns:p14="http://schemas.microsoft.com/office/powerpoint/2010/main" val="36740375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3"/>
          <p:cNvSpPr>
            <a:spLocks noGrp="1" noChangeArrowheads="1"/>
          </p:cNvSpPr>
          <p:nvPr>
            <p:ph type="body" idx="1"/>
          </p:nvPr>
        </p:nvSpPr>
        <p:spPr>
          <a:xfrm>
            <a:off x="1758951" y="1482725"/>
            <a:ext cx="8225481" cy="4250531"/>
          </a:xfrm>
        </p:spPr>
        <p:txBody>
          <a:bodyPr>
            <a:normAutofit/>
          </a:bodyPr>
          <a:lstStyle/>
          <a:p>
            <a:pPr>
              <a:lnSpc>
                <a:spcPct val="80000"/>
              </a:lnSpc>
              <a:buNone/>
            </a:pPr>
            <a:r>
              <a:rPr lang="en-US" altLang="zh-CN" dirty="0">
                <a:solidFill>
                  <a:srgbClr val="FF0000"/>
                </a:solidFill>
                <a:cs typeface="ＭＳ Ｐゴシック" panose="020B0600070205080204" pitchFamily="34" charset="-128"/>
              </a:rPr>
              <a:t>   </a:t>
            </a:r>
            <a:r>
              <a:rPr lang="zh-CN" altLang="en-US" dirty="0">
                <a:solidFill>
                  <a:srgbClr val="CC0000"/>
                </a:solidFill>
                <a:cs typeface="ＭＳ Ｐゴシック" panose="020B0600070205080204" pitchFamily="34" charset="-128"/>
              </a:rPr>
              <a:t>实现</a:t>
            </a:r>
            <a:r>
              <a:rPr lang="en-US" altLang="zh-CN" dirty="0">
                <a:solidFill>
                  <a:srgbClr val="CC0000"/>
                </a:solidFill>
                <a:cs typeface="ＭＳ Ｐゴシック" panose="020B0600070205080204" pitchFamily="34" charset="-128"/>
              </a:rPr>
              <a:t>:</a:t>
            </a:r>
            <a:r>
              <a:rPr lang="en-US" altLang="zh-CN" dirty="0">
                <a:cs typeface="ＭＳ Ｐゴシック" panose="020B0600070205080204" pitchFamily="34" charset="-128"/>
              </a:rPr>
              <a:t> NAT </a:t>
            </a:r>
            <a:r>
              <a:rPr lang="zh-CN" altLang="en-US" dirty="0">
                <a:cs typeface="ＭＳ Ｐゴシック" panose="020B0600070205080204" pitchFamily="34" charset="-128"/>
              </a:rPr>
              <a:t>路由器必须</a:t>
            </a:r>
            <a:r>
              <a:rPr lang="en-US" altLang="zh-CN" dirty="0">
                <a:cs typeface="ＭＳ Ｐゴシック" panose="020B0600070205080204" pitchFamily="34" charset="-128"/>
              </a:rPr>
              <a:t>:</a:t>
            </a:r>
          </a:p>
          <a:p>
            <a:pPr marL="742950" lvl="2" indent="-342900" algn="just">
              <a:buSzPct val="70000"/>
              <a:buFont typeface="Wingdings" panose="05000000000000000000" pitchFamily="2" charset="2"/>
              <a:buChar char="v"/>
              <a:defRPr/>
            </a:pPr>
            <a:r>
              <a:rPr lang="zh-CN" altLang="en-US" sz="2400" dirty="0">
                <a:solidFill>
                  <a:srgbClr val="000099"/>
                </a:solidFill>
              </a:rPr>
              <a:t>输出数据报</a:t>
            </a:r>
            <a:r>
              <a:rPr lang="en-US" altLang="zh-CN" sz="2400" dirty="0">
                <a:solidFill>
                  <a:srgbClr val="000099"/>
                </a:solidFill>
              </a:rPr>
              <a:t>: </a:t>
            </a:r>
            <a:r>
              <a:rPr lang="zh-CN" altLang="en-US" sz="2400" dirty="0"/>
              <a:t>将每个输出数据报的</a:t>
            </a:r>
            <a:r>
              <a:rPr lang="en-US" altLang="zh-CN" sz="2400" dirty="0"/>
              <a:t> (</a:t>
            </a:r>
            <a:r>
              <a:rPr lang="zh-CN" altLang="en-US" sz="2400" dirty="0"/>
              <a:t>源</a:t>
            </a:r>
            <a:r>
              <a:rPr lang="en-US" altLang="zh-CN" sz="2400" dirty="0"/>
              <a:t> IP </a:t>
            </a:r>
            <a:r>
              <a:rPr lang="zh-CN" altLang="en-US" sz="2400" dirty="0"/>
              <a:t>地址</a:t>
            </a:r>
            <a:r>
              <a:rPr lang="en-US" altLang="zh-CN" sz="2400" dirty="0"/>
              <a:t>, </a:t>
            </a:r>
            <a:r>
              <a:rPr lang="zh-CN" altLang="en-US" sz="2400" dirty="0"/>
              <a:t>端口号</a:t>
            </a:r>
            <a:r>
              <a:rPr lang="en-US" altLang="zh-CN" sz="2400" dirty="0"/>
              <a:t>) </a:t>
            </a:r>
            <a:r>
              <a:rPr lang="zh-CN" altLang="en-US" sz="2400" dirty="0"/>
              <a:t>替换为</a:t>
            </a:r>
            <a:r>
              <a:rPr lang="en-US" altLang="zh-CN" sz="2400" dirty="0"/>
              <a:t> (NAT IP </a:t>
            </a:r>
            <a:r>
              <a:rPr lang="zh-CN" altLang="en-US" sz="2400" dirty="0"/>
              <a:t>地址</a:t>
            </a:r>
            <a:r>
              <a:rPr lang="en-US" altLang="zh-CN" sz="2400" dirty="0"/>
              <a:t>, </a:t>
            </a:r>
            <a:r>
              <a:rPr lang="zh-CN" altLang="en-US" sz="2400" dirty="0"/>
              <a:t>新端口号</a:t>
            </a:r>
            <a:r>
              <a:rPr lang="en-US" altLang="zh-CN" sz="2400" dirty="0"/>
              <a:t>)</a:t>
            </a:r>
          </a:p>
          <a:p>
            <a:pPr marL="914400" lvl="2" indent="0" algn="just">
              <a:lnSpc>
                <a:spcPct val="80000"/>
              </a:lnSpc>
              <a:buNone/>
            </a:pPr>
            <a:r>
              <a:rPr lang="en-US" altLang="zh-CN" sz="2400" dirty="0"/>
              <a:t>. . .</a:t>
            </a:r>
            <a:r>
              <a:rPr lang="zh-CN" altLang="en-US" sz="2400" dirty="0"/>
              <a:t>远程客户端</a:t>
            </a:r>
            <a:r>
              <a:rPr lang="en-US" altLang="zh-CN" sz="2400" dirty="0"/>
              <a:t>/</a:t>
            </a:r>
            <a:r>
              <a:rPr lang="zh-CN" altLang="en-US" sz="2400" dirty="0"/>
              <a:t>服务器使用</a:t>
            </a:r>
            <a:r>
              <a:rPr lang="en-US" altLang="zh-CN" sz="2400" dirty="0"/>
              <a:t>(NAT IP</a:t>
            </a:r>
            <a:r>
              <a:rPr lang="zh-CN" altLang="en-US" sz="2400" dirty="0"/>
              <a:t>地址</a:t>
            </a:r>
            <a:r>
              <a:rPr lang="en-US" altLang="zh-CN" sz="2400" dirty="0"/>
              <a:t>, </a:t>
            </a:r>
            <a:r>
              <a:rPr lang="zh-CN" altLang="en-US" sz="2400" dirty="0"/>
              <a:t>新端口号</a:t>
            </a:r>
            <a:r>
              <a:rPr lang="en-US" altLang="zh-CN" sz="2400" dirty="0"/>
              <a:t>)</a:t>
            </a:r>
            <a:r>
              <a:rPr lang="zh-CN" altLang="en-US" sz="2400" dirty="0"/>
              <a:t>作为目标地址进行响应</a:t>
            </a:r>
            <a:endParaRPr lang="en-US" altLang="zh-CN" sz="2400" dirty="0"/>
          </a:p>
          <a:p>
            <a:pPr marL="742950" lvl="2" indent="-342900" algn="just">
              <a:buSzPct val="70000"/>
              <a:buFont typeface="Wingdings" panose="05000000000000000000" pitchFamily="2" charset="2"/>
              <a:buChar char="v"/>
              <a:defRPr/>
            </a:pPr>
            <a:r>
              <a:rPr lang="zh-CN" altLang="en-US" sz="2400" dirty="0">
                <a:solidFill>
                  <a:srgbClr val="000099"/>
                </a:solidFill>
              </a:rPr>
              <a:t>记录</a:t>
            </a:r>
            <a:r>
              <a:rPr lang="en-US" altLang="zh-CN" sz="2400" dirty="0">
                <a:solidFill>
                  <a:srgbClr val="000099"/>
                </a:solidFill>
              </a:rPr>
              <a:t> (</a:t>
            </a:r>
            <a:r>
              <a:rPr lang="zh-CN" altLang="en-US" sz="2400" dirty="0"/>
              <a:t>在 </a:t>
            </a:r>
            <a:r>
              <a:rPr lang="en-US" altLang="zh-CN" sz="2400" dirty="0"/>
              <a:t>NAT </a:t>
            </a:r>
            <a:r>
              <a:rPr lang="zh-CN" altLang="en-US" sz="2400" dirty="0"/>
              <a:t>转换表中</a:t>
            </a:r>
            <a:r>
              <a:rPr lang="en-US" altLang="zh-CN" sz="2400" dirty="0">
                <a:solidFill>
                  <a:srgbClr val="000099"/>
                </a:solidFill>
              </a:rPr>
              <a:t>)</a:t>
            </a:r>
            <a:r>
              <a:rPr lang="en-US" altLang="zh-CN" sz="2400" dirty="0">
                <a:solidFill>
                  <a:schemeClr val="accent2"/>
                </a:solidFill>
              </a:rPr>
              <a:t> </a:t>
            </a:r>
            <a:r>
              <a:rPr lang="zh-CN" altLang="en-US" sz="2400" dirty="0"/>
              <a:t>每一</a:t>
            </a:r>
            <a:r>
              <a:rPr lang="en-US" altLang="zh-CN" sz="2400" dirty="0"/>
              <a:t> (</a:t>
            </a:r>
            <a:r>
              <a:rPr lang="zh-CN" altLang="en-US" sz="2400" dirty="0"/>
              <a:t>源 </a:t>
            </a:r>
            <a:r>
              <a:rPr lang="en-US" altLang="zh-CN" sz="2400" dirty="0"/>
              <a:t>IP </a:t>
            </a:r>
            <a:r>
              <a:rPr lang="zh-CN" altLang="en-US" sz="2400" dirty="0"/>
              <a:t>地址</a:t>
            </a:r>
            <a:r>
              <a:rPr lang="en-US" altLang="zh-CN" sz="2400" dirty="0"/>
              <a:t>, </a:t>
            </a:r>
            <a:r>
              <a:rPr lang="zh-CN" altLang="en-US" sz="2400" dirty="0"/>
              <a:t>端口号</a:t>
            </a:r>
            <a:r>
              <a:rPr lang="en-US" altLang="zh-CN" sz="2400" dirty="0"/>
              <a:t>)  </a:t>
            </a:r>
            <a:r>
              <a:rPr lang="zh-CN" altLang="en-US" sz="2400" dirty="0"/>
              <a:t>到</a:t>
            </a:r>
            <a:r>
              <a:rPr lang="en-US" altLang="zh-CN" sz="2400" dirty="0"/>
              <a:t> (NAT IP </a:t>
            </a:r>
            <a:r>
              <a:rPr lang="zh-CN" altLang="en-US" sz="2400" dirty="0"/>
              <a:t>地址</a:t>
            </a:r>
            <a:r>
              <a:rPr lang="en-US" altLang="zh-CN" sz="2400" dirty="0"/>
              <a:t>, </a:t>
            </a:r>
            <a:r>
              <a:rPr lang="zh-CN" altLang="en-US" sz="2400" dirty="0"/>
              <a:t>新端口号</a:t>
            </a:r>
            <a:r>
              <a:rPr lang="en-US" altLang="zh-CN" sz="2400" dirty="0"/>
              <a:t>) </a:t>
            </a:r>
            <a:r>
              <a:rPr lang="zh-CN" altLang="en-US" sz="2400" dirty="0"/>
              <a:t>转换配对</a:t>
            </a:r>
            <a:endParaRPr lang="en-US" altLang="zh-CN" sz="2400" dirty="0"/>
          </a:p>
          <a:p>
            <a:pPr marL="742950" lvl="2" indent="-342900" algn="just">
              <a:buSzPct val="70000"/>
              <a:buFont typeface="Wingdings" panose="05000000000000000000" pitchFamily="2" charset="2"/>
              <a:buChar char="v"/>
              <a:defRPr/>
            </a:pPr>
            <a:r>
              <a:rPr lang="zh-CN" altLang="en-US" sz="2400" dirty="0"/>
              <a:t>输入数据报</a:t>
            </a:r>
            <a:r>
              <a:rPr lang="en-US" altLang="zh-CN" sz="2400" dirty="0">
                <a:solidFill>
                  <a:srgbClr val="000099"/>
                </a:solidFill>
              </a:rPr>
              <a:t>: </a:t>
            </a:r>
            <a:r>
              <a:rPr lang="zh-CN" altLang="en-US" sz="2400" dirty="0"/>
              <a:t>将每个输入数据报目标字段中的</a:t>
            </a:r>
            <a:r>
              <a:rPr lang="en-US" altLang="zh-CN" sz="2400" dirty="0"/>
              <a:t>(NAT IP </a:t>
            </a:r>
            <a:r>
              <a:rPr lang="zh-CN" altLang="en-US" sz="2400" dirty="0"/>
              <a:t>地址</a:t>
            </a:r>
            <a:r>
              <a:rPr lang="en-US" altLang="zh-CN" sz="2400" dirty="0"/>
              <a:t>, </a:t>
            </a:r>
            <a:r>
              <a:rPr lang="zh-CN" altLang="en-US" sz="2400" dirty="0"/>
              <a:t>新端口号</a:t>
            </a:r>
            <a:r>
              <a:rPr lang="en-US" altLang="zh-CN" sz="2400" dirty="0"/>
              <a:t>) </a:t>
            </a:r>
            <a:r>
              <a:rPr lang="zh-CN" altLang="en-US" sz="2400" dirty="0"/>
              <a:t>替换为存储在</a:t>
            </a:r>
            <a:r>
              <a:rPr lang="en-US" altLang="zh-CN" sz="2400" dirty="0"/>
              <a:t>NAT </a:t>
            </a:r>
            <a:r>
              <a:rPr lang="zh-CN" altLang="en-US" sz="2400" dirty="0"/>
              <a:t>转换表中相应的</a:t>
            </a:r>
            <a:r>
              <a:rPr lang="en-US" altLang="zh-CN" sz="2400" dirty="0"/>
              <a:t> (</a:t>
            </a:r>
            <a:r>
              <a:rPr lang="zh-CN" altLang="en-US" sz="2400" dirty="0"/>
              <a:t>源</a:t>
            </a:r>
            <a:r>
              <a:rPr lang="en-US" altLang="zh-CN" sz="2400" dirty="0"/>
              <a:t> IP </a:t>
            </a:r>
            <a:r>
              <a:rPr lang="zh-CN" altLang="en-US" sz="2400" dirty="0"/>
              <a:t>地址</a:t>
            </a:r>
            <a:r>
              <a:rPr lang="en-US" altLang="zh-CN" sz="2400" dirty="0"/>
              <a:t>, </a:t>
            </a:r>
            <a:r>
              <a:rPr lang="zh-CN" altLang="en-US" sz="2400" dirty="0"/>
              <a:t>端口号</a:t>
            </a:r>
            <a:r>
              <a:rPr lang="en-US" altLang="zh-CN" sz="2400" dirty="0"/>
              <a:t>)</a:t>
            </a:r>
            <a:endParaRPr lang="en-US" altLang="zh-CN" dirty="0"/>
          </a:p>
        </p:txBody>
      </p:sp>
      <p:sp>
        <p:nvSpPr>
          <p:cNvPr id="7"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6" name="Rectangle 7"/>
          <p:cNvSpPr txBox="1">
            <a:spLocks noChangeArrowheads="1"/>
          </p:cNvSpPr>
          <p:nvPr/>
        </p:nvSpPr>
        <p:spPr>
          <a:xfrm>
            <a:off x="4871864" y="6615113"/>
            <a:ext cx="2933875"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4.3.4 </a:t>
            </a:r>
            <a:r>
              <a:rPr lang="zh-CN" altLang="en-US" sz="1200" dirty="0">
                <a:solidFill>
                  <a:schemeClr val="accent4"/>
                </a:solidFill>
                <a:cs typeface="Arial" panose="020B0604020202020204" pitchFamily="34" charset="0"/>
              </a:rPr>
              <a:t>网络地址转换</a:t>
            </a:r>
            <a:r>
              <a:rPr lang="en-US" altLang="zh-CN" sz="1200" dirty="0">
                <a:solidFill>
                  <a:schemeClr val="accent4"/>
                </a:solidFill>
                <a:cs typeface="Arial" panose="020B0604020202020204" pitchFamily="34" charset="0"/>
              </a:rPr>
              <a:t> (NAT) </a:t>
            </a:r>
            <a:endParaRPr lang="en-US" altLang="zh-CN" sz="1200" dirty="0">
              <a:solidFill>
                <a:srgbClr val="FF0000"/>
              </a:solidFill>
              <a:cs typeface="Arial" panose="020B0604020202020204" pitchFamily="34" charset="0"/>
            </a:endParaRPr>
          </a:p>
        </p:txBody>
      </p:sp>
      <p:sp>
        <p:nvSpPr>
          <p:cNvPr id="9" name="Rectangle 8">
            <a:extLst>
              <a:ext uri="{FF2B5EF4-FFF2-40B4-BE49-F238E27FC236}">
                <a16:creationId xmlns:a16="http://schemas.microsoft.com/office/drawing/2014/main" id="{2673D735-709F-47DE-A56F-644796A14312}"/>
              </a:ext>
            </a:extLst>
          </p:cNvPr>
          <p:cNvSpPr>
            <a:spLocks noGrp="1" noChangeArrowheads="1"/>
          </p:cNvSpPr>
          <p:nvPr>
            <p:ph type="title"/>
          </p:nvPr>
        </p:nvSpPr>
        <p:spPr>
          <a:xfrm>
            <a:off x="2050256" y="155575"/>
            <a:ext cx="8091488" cy="908050"/>
          </a:xfrm>
        </p:spPr>
        <p:txBody>
          <a:bodyPr>
            <a:normAutofit/>
          </a:bodyPr>
          <a:lstStyle/>
          <a:p>
            <a:pPr algn="ctr">
              <a:defRPr/>
            </a:pPr>
            <a:r>
              <a:rPr lang="en-US" dirty="0">
                <a:cs typeface="+mj-cs"/>
              </a:rPr>
              <a:t>NAT:</a:t>
            </a:r>
            <a:r>
              <a:rPr lang="zh-CN" altLang="en-US" dirty="0"/>
              <a:t>网络地址转换</a:t>
            </a:r>
            <a:endParaRPr lang="en-US" dirty="0">
              <a:cs typeface="+mj-cs"/>
            </a:endParaRPr>
          </a:p>
        </p:txBody>
      </p:sp>
    </p:spTree>
    <p:extLst>
      <p:ext uri="{BB962C8B-B14F-4D97-AF65-F5344CB8AC3E}">
        <p14:creationId xmlns:p14="http://schemas.microsoft.com/office/powerpoint/2010/main" val="19790322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Freeform 139"/>
          <p:cNvSpPr>
            <a:spLocks/>
          </p:cNvSpPr>
          <p:nvPr/>
        </p:nvSpPr>
        <p:spPr bwMode="auto">
          <a:xfrm>
            <a:off x="1703388" y="3651251"/>
            <a:ext cx="4089400" cy="1355725"/>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5474" name="Freeform 29"/>
          <p:cNvSpPr>
            <a:spLocks/>
          </p:cNvSpPr>
          <p:nvPr/>
        </p:nvSpPr>
        <p:spPr bwMode="auto">
          <a:xfrm>
            <a:off x="5992813" y="2922588"/>
            <a:ext cx="3738562" cy="269716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5475" name="Line 32"/>
          <p:cNvSpPr>
            <a:spLocks noChangeShapeType="1"/>
          </p:cNvSpPr>
          <p:nvPr/>
        </p:nvSpPr>
        <p:spPr bwMode="auto">
          <a:xfrm>
            <a:off x="6107114" y="4244975"/>
            <a:ext cx="604837"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5476" name="Line 34"/>
          <p:cNvSpPr>
            <a:spLocks noChangeShapeType="1"/>
          </p:cNvSpPr>
          <p:nvPr/>
        </p:nvSpPr>
        <p:spPr bwMode="auto">
          <a:xfrm>
            <a:off x="8947150" y="3497263"/>
            <a:ext cx="1333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5477" name="Line 35"/>
          <p:cNvSpPr>
            <a:spLocks noChangeShapeType="1"/>
          </p:cNvSpPr>
          <p:nvPr/>
        </p:nvSpPr>
        <p:spPr bwMode="auto">
          <a:xfrm flipV="1">
            <a:off x="8953500" y="5002213"/>
            <a:ext cx="1714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5478" name="Text Box 36"/>
          <p:cNvSpPr txBox="1">
            <a:spLocks noChangeArrowheads="1"/>
          </p:cNvSpPr>
          <p:nvPr/>
        </p:nvSpPr>
        <p:spPr bwMode="auto">
          <a:xfrm>
            <a:off x="9572626" y="3227388"/>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dirty="0">
                <a:solidFill>
                  <a:srgbClr val="000099"/>
                </a:solidFill>
              </a:rPr>
              <a:t>10.0.0.1</a:t>
            </a:r>
          </a:p>
        </p:txBody>
      </p:sp>
      <p:sp>
        <p:nvSpPr>
          <p:cNvPr id="105479" name="Text Box 37"/>
          <p:cNvSpPr txBox="1">
            <a:spLocks noChangeArrowheads="1"/>
          </p:cNvSpPr>
          <p:nvPr/>
        </p:nvSpPr>
        <p:spPr bwMode="auto">
          <a:xfrm>
            <a:off x="9699626" y="3995738"/>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dirty="0">
                <a:solidFill>
                  <a:srgbClr val="000099"/>
                </a:solidFill>
              </a:rPr>
              <a:t>10.0.0.2</a:t>
            </a:r>
          </a:p>
        </p:txBody>
      </p:sp>
      <p:sp>
        <p:nvSpPr>
          <p:cNvPr id="105480" name="Text Box 38"/>
          <p:cNvSpPr txBox="1">
            <a:spLocks noChangeArrowheads="1"/>
          </p:cNvSpPr>
          <p:nvPr/>
        </p:nvSpPr>
        <p:spPr bwMode="auto">
          <a:xfrm>
            <a:off x="9661526" y="4891088"/>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dirty="0">
                <a:solidFill>
                  <a:srgbClr val="000099"/>
                </a:solidFill>
              </a:rPr>
              <a:t>10.0.0.3</a:t>
            </a:r>
          </a:p>
        </p:txBody>
      </p:sp>
      <p:grpSp>
        <p:nvGrpSpPr>
          <p:cNvPr id="2" name="Group 88"/>
          <p:cNvGrpSpPr>
            <a:grpSpLocks/>
          </p:cNvGrpSpPr>
          <p:nvPr/>
        </p:nvGrpSpPr>
        <p:grpSpPr bwMode="auto">
          <a:xfrm>
            <a:off x="7154863" y="2855913"/>
            <a:ext cx="1871662" cy="1033462"/>
            <a:chOff x="3550" y="2055"/>
            <a:chExt cx="1179" cy="651"/>
          </a:xfrm>
        </p:grpSpPr>
        <p:grpSp>
          <p:nvGrpSpPr>
            <p:cNvPr id="105574" name="Group 50"/>
            <p:cNvGrpSpPr>
              <a:grpSpLocks/>
            </p:cNvGrpSpPr>
            <p:nvPr/>
          </p:nvGrpSpPr>
          <p:grpSpPr bwMode="auto">
            <a:xfrm>
              <a:off x="3550" y="2055"/>
              <a:ext cx="1179" cy="357"/>
              <a:chOff x="4381" y="786"/>
              <a:chExt cx="1108" cy="357"/>
            </a:xfrm>
          </p:grpSpPr>
          <p:sp>
            <p:nvSpPr>
              <p:cNvPr id="105579" name="Rectangle 40"/>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105580" name="Text Box 39"/>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dirty="0">
                    <a:solidFill>
                      <a:srgbClr val="0000FF"/>
                    </a:solidFill>
                  </a:rPr>
                  <a:t>S: 10.0.0.1, 3345</a:t>
                </a:r>
              </a:p>
              <a:p>
                <a:r>
                  <a:rPr lang="en-US" altLang="zh-CN" sz="1200" dirty="0">
                    <a:solidFill>
                      <a:srgbClr val="0000FF"/>
                    </a:solidFill>
                  </a:rPr>
                  <a:t>D: 128.119.40.186, 80</a:t>
                </a:r>
              </a:p>
            </p:txBody>
          </p:sp>
          <p:grpSp>
            <p:nvGrpSpPr>
              <p:cNvPr id="105581" name="Group 44"/>
              <p:cNvGrpSpPr>
                <a:grpSpLocks/>
              </p:cNvGrpSpPr>
              <p:nvPr/>
            </p:nvGrpSpPr>
            <p:grpSpPr bwMode="auto">
              <a:xfrm>
                <a:off x="5394" y="786"/>
                <a:ext cx="48" cy="99"/>
                <a:chOff x="5508" y="1599"/>
                <a:chExt cx="48" cy="99"/>
              </a:xfrm>
            </p:grpSpPr>
            <p:sp>
              <p:nvSpPr>
                <p:cNvPr id="105586" name="Freeform 43"/>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sp>
              <p:nvSpPr>
                <p:cNvPr id="105587" name="Line 41"/>
                <p:cNvSpPr>
                  <a:spLocks noChangeShapeType="1"/>
                </p:cNvSpPr>
                <p:nvPr/>
              </p:nvSpPr>
              <p:spPr bwMode="auto">
                <a:xfrm flipH="1">
                  <a:off x="5512" y="1608"/>
                  <a:ext cx="22"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5588" name="Line 42"/>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05582" name="Group 45"/>
              <p:cNvGrpSpPr>
                <a:grpSpLocks/>
              </p:cNvGrpSpPr>
              <p:nvPr/>
            </p:nvGrpSpPr>
            <p:grpSpPr bwMode="auto">
              <a:xfrm>
                <a:off x="5382" y="1044"/>
                <a:ext cx="48" cy="99"/>
                <a:chOff x="5508" y="1599"/>
                <a:chExt cx="48" cy="99"/>
              </a:xfrm>
            </p:grpSpPr>
            <p:sp>
              <p:nvSpPr>
                <p:cNvPr id="105583" name="Freeform 4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sp>
              <p:nvSpPr>
                <p:cNvPr id="105584" name="Line 47"/>
                <p:cNvSpPr>
                  <a:spLocks noChangeShapeType="1"/>
                </p:cNvSpPr>
                <p:nvPr/>
              </p:nvSpPr>
              <p:spPr bwMode="auto">
                <a:xfrm flipH="1">
                  <a:off x="5512" y="1608"/>
                  <a:ext cx="22"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5585" name="Line 48"/>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105575" name="Freeform 51"/>
            <p:cNvSpPr>
              <a:spLocks/>
            </p:cNvSpPr>
            <p:nvPr/>
          </p:nvSpPr>
          <p:spPr bwMode="auto">
            <a:xfrm>
              <a:off x="3573" y="2364"/>
              <a:ext cx="564" cy="342"/>
            </a:xfrm>
            <a:custGeom>
              <a:avLst/>
              <a:gdLst>
                <a:gd name="T0" fmla="*/ 0 w 417"/>
                <a:gd name="T1" fmla="*/ 9905 h 264"/>
                <a:gd name="T2" fmla="*/ 28602 w 417"/>
                <a:gd name="T3" fmla="*/ 9905 h 264"/>
                <a:gd name="T4" fmla="*/ 28602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cap="flat" cmpd="sng">
              <a:solidFill>
                <a:srgbClr val="00B05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105576" name="Group 87"/>
            <p:cNvGrpSpPr>
              <a:grpSpLocks/>
            </p:cNvGrpSpPr>
            <p:nvPr/>
          </p:nvGrpSpPr>
          <p:grpSpPr bwMode="auto">
            <a:xfrm>
              <a:off x="4032" y="2416"/>
              <a:ext cx="218" cy="231"/>
              <a:chOff x="5140" y="400"/>
              <a:chExt cx="218" cy="231"/>
            </a:xfrm>
          </p:grpSpPr>
          <p:sp>
            <p:nvSpPr>
              <p:cNvPr id="105577" name="Oval 86"/>
              <p:cNvSpPr>
                <a:spLocks noChangeArrowheads="1"/>
              </p:cNvSpPr>
              <p:nvPr/>
            </p:nvSpPr>
            <p:spPr bwMode="auto">
              <a:xfrm>
                <a:off x="5140" y="410"/>
                <a:ext cx="218" cy="218"/>
              </a:xfrm>
              <a:prstGeom prst="ellipse">
                <a:avLst/>
              </a:prstGeom>
              <a:solidFill>
                <a:schemeClr val="bg1"/>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105578" name="Text Box 52"/>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CC0000"/>
                    </a:solidFill>
                  </a:rPr>
                  <a:t>1</a:t>
                </a:r>
              </a:p>
            </p:txBody>
          </p:sp>
        </p:grpSp>
      </p:grpSp>
      <p:sp>
        <p:nvSpPr>
          <p:cNvPr id="105482" name="Text Box 54"/>
          <p:cNvSpPr txBox="1">
            <a:spLocks noChangeArrowheads="1"/>
          </p:cNvSpPr>
          <p:nvPr/>
        </p:nvSpPr>
        <p:spPr bwMode="auto">
          <a:xfrm>
            <a:off x="6057901" y="3817938"/>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99"/>
                </a:solidFill>
              </a:rPr>
              <a:t>10.0.0.4</a:t>
            </a:r>
          </a:p>
        </p:txBody>
      </p:sp>
      <p:sp>
        <p:nvSpPr>
          <p:cNvPr id="105483" name="Line 55"/>
          <p:cNvSpPr>
            <a:spLocks noChangeShapeType="1"/>
          </p:cNvSpPr>
          <p:nvPr/>
        </p:nvSpPr>
        <p:spPr bwMode="auto">
          <a:xfrm flipH="1">
            <a:off x="6181726" y="4073525"/>
            <a:ext cx="85725" cy="128588"/>
          </a:xfrm>
          <a:prstGeom prst="line">
            <a:avLst/>
          </a:prstGeom>
          <a:noFill/>
          <a:ln w="19050">
            <a:solidFill>
              <a:srgbClr val="00B05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5484" name="Text Box 56"/>
          <p:cNvSpPr txBox="1">
            <a:spLocks noChangeArrowheads="1"/>
          </p:cNvSpPr>
          <p:nvPr/>
        </p:nvSpPr>
        <p:spPr bwMode="auto">
          <a:xfrm>
            <a:off x="4219575" y="4375150"/>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dirty="0">
                <a:solidFill>
                  <a:srgbClr val="000099"/>
                </a:solidFill>
              </a:rPr>
              <a:t>138.76.29.7</a:t>
            </a:r>
          </a:p>
        </p:txBody>
      </p:sp>
      <p:sp>
        <p:nvSpPr>
          <p:cNvPr id="105485" name="Line 57"/>
          <p:cNvSpPr>
            <a:spLocks noChangeShapeType="1"/>
          </p:cNvSpPr>
          <p:nvPr/>
        </p:nvSpPr>
        <p:spPr bwMode="auto">
          <a:xfrm flipH="1">
            <a:off x="5441951" y="4311650"/>
            <a:ext cx="85725" cy="128588"/>
          </a:xfrm>
          <a:prstGeom prst="line">
            <a:avLst/>
          </a:prstGeom>
          <a:noFill/>
          <a:ln w="19050">
            <a:solidFill>
              <a:srgbClr val="00B05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7" name="Group 59"/>
          <p:cNvGrpSpPr>
            <a:grpSpLocks/>
          </p:cNvGrpSpPr>
          <p:nvPr/>
        </p:nvGrpSpPr>
        <p:grpSpPr bwMode="auto">
          <a:xfrm>
            <a:off x="7993060" y="1570038"/>
            <a:ext cx="2509835" cy="1389062"/>
            <a:chOff x="3944" y="989"/>
            <a:chExt cx="1581" cy="875"/>
          </a:xfrm>
        </p:grpSpPr>
        <p:sp>
          <p:nvSpPr>
            <p:cNvPr id="105572" name="Text Box 53"/>
            <p:cNvSpPr txBox="1">
              <a:spLocks noChangeArrowheads="1"/>
            </p:cNvSpPr>
            <p:nvPr/>
          </p:nvSpPr>
          <p:spPr bwMode="auto">
            <a:xfrm>
              <a:off x="4121" y="989"/>
              <a:ext cx="1404"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zh-CN" sz="1800" b="1" i="1" dirty="0">
                  <a:solidFill>
                    <a:srgbClr val="CC0000"/>
                  </a:solidFill>
                  <a:latin typeface="+mn-ea"/>
                  <a:ea typeface="+mn-ea"/>
                </a:rPr>
                <a:t>1:</a:t>
              </a:r>
              <a:r>
                <a:rPr lang="en-US" altLang="zh-CN" sz="1800" dirty="0">
                  <a:solidFill>
                    <a:srgbClr val="FF0000"/>
                  </a:solidFill>
                  <a:latin typeface="+mn-ea"/>
                  <a:ea typeface="+mn-ea"/>
                </a:rPr>
                <a:t> </a:t>
              </a:r>
              <a:r>
                <a:rPr lang="zh-CN" altLang="en-US" sz="1800" dirty="0">
                  <a:solidFill>
                    <a:srgbClr val="000099"/>
                  </a:solidFill>
                  <a:latin typeface="+mn-ea"/>
                  <a:ea typeface="+mn-ea"/>
                </a:rPr>
                <a:t>主机</a:t>
              </a:r>
              <a:r>
                <a:rPr lang="en-US" altLang="zh-CN" sz="1800" dirty="0">
                  <a:solidFill>
                    <a:srgbClr val="000099"/>
                  </a:solidFill>
                  <a:latin typeface="+mn-ea"/>
                  <a:ea typeface="+mn-ea"/>
                </a:rPr>
                <a:t> 10.0.0.1 </a:t>
              </a:r>
            </a:p>
            <a:p>
              <a:pPr>
                <a:lnSpc>
                  <a:spcPct val="85000"/>
                </a:lnSpc>
              </a:pPr>
              <a:r>
                <a:rPr lang="zh-CN" altLang="en-US" sz="1800" dirty="0">
                  <a:solidFill>
                    <a:srgbClr val="000099"/>
                  </a:solidFill>
                  <a:latin typeface="+mn-ea"/>
                  <a:ea typeface="+mn-ea"/>
                </a:rPr>
                <a:t>发送数据报到</a:t>
              </a:r>
              <a:r>
                <a:rPr lang="en-US" altLang="zh-CN" sz="1800" dirty="0">
                  <a:solidFill>
                    <a:srgbClr val="000099"/>
                  </a:solidFill>
                  <a:latin typeface="+mn-ea"/>
                  <a:ea typeface="+mn-ea"/>
                </a:rPr>
                <a:t> </a:t>
              </a:r>
            </a:p>
            <a:p>
              <a:pPr>
                <a:lnSpc>
                  <a:spcPct val="85000"/>
                </a:lnSpc>
              </a:pPr>
              <a:r>
                <a:rPr lang="en-US" altLang="zh-CN" sz="1800" dirty="0">
                  <a:solidFill>
                    <a:srgbClr val="000099"/>
                  </a:solidFill>
                  <a:latin typeface="+mn-ea"/>
                  <a:ea typeface="+mn-ea"/>
                </a:rPr>
                <a:t>128.119.40.186, 80</a:t>
              </a:r>
            </a:p>
          </p:txBody>
        </p:sp>
        <p:sp>
          <p:nvSpPr>
            <p:cNvPr id="105573" name="Line 58"/>
            <p:cNvSpPr>
              <a:spLocks noChangeShapeType="1"/>
            </p:cNvSpPr>
            <p:nvPr/>
          </p:nvSpPr>
          <p:spPr bwMode="auto">
            <a:xfrm flipH="1">
              <a:off x="3944" y="1105"/>
              <a:ext cx="197" cy="759"/>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05487" name="Freeform 67"/>
          <p:cNvSpPr>
            <a:spLocks/>
          </p:cNvSpPr>
          <p:nvPr/>
        </p:nvSpPr>
        <p:spPr bwMode="auto">
          <a:xfrm>
            <a:off x="3868739" y="2627314"/>
            <a:ext cx="3862387" cy="1531937"/>
          </a:xfrm>
          <a:custGeom>
            <a:avLst/>
            <a:gdLst>
              <a:gd name="T0" fmla="*/ 0 w 2433"/>
              <a:gd name="T1" fmla="*/ 2147483647 h 965"/>
              <a:gd name="T2" fmla="*/ 2147483647 w 2433"/>
              <a:gd name="T3" fmla="*/ 2147483647 h 965"/>
              <a:gd name="T4" fmla="*/ 2147483647 w 2433"/>
              <a:gd name="T5" fmla="*/ 2147483647 h 965"/>
              <a:gd name="T6" fmla="*/ 2147483647 w 2433"/>
              <a:gd name="T7" fmla="*/ 2147483647 h 965"/>
              <a:gd name="T8" fmla="*/ 2147483647 w 2433"/>
              <a:gd name="T9" fmla="*/ 2147483647 h 965"/>
              <a:gd name="T10" fmla="*/ 2147483647 w 2433"/>
              <a:gd name="T11" fmla="*/ 2147483647 h 965"/>
              <a:gd name="T12" fmla="*/ 0 w 2433"/>
              <a:gd name="T13" fmla="*/ 2147483647 h 965"/>
              <a:gd name="T14" fmla="*/ 0 60000 65536"/>
              <a:gd name="T15" fmla="*/ 0 60000 65536"/>
              <a:gd name="T16" fmla="*/ 0 60000 65536"/>
              <a:gd name="T17" fmla="*/ 0 60000 65536"/>
              <a:gd name="T18" fmla="*/ 0 60000 65536"/>
              <a:gd name="T19" fmla="*/ 0 60000 65536"/>
              <a:gd name="T20" fmla="*/ 0 60000 65536"/>
              <a:gd name="T21" fmla="*/ 0 w 2433"/>
              <a:gd name="T22" fmla="*/ 0 h 965"/>
              <a:gd name="T23" fmla="*/ 2433 w 2433"/>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33" h="965">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rotWithShape="1">
            <a:gsLst>
              <a:gs pos="0">
                <a:schemeClr val="hlink"/>
              </a:gs>
              <a:gs pos="100000">
                <a:schemeClr val="bg1"/>
              </a:gs>
            </a:gsLst>
            <a:lin ang="5400000" scaled="1"/>
          </a:gradFill>
          <a:ln w="3175" cap="flat" cmpd="sng">
            <a:solidFill>
              <a:schemeClr val="hlink"/>
            </a:solidFill>
            <a:prstDash val="solid"/>
            <a:round/>
            <a:headEnd/>
            <a:tailEnd/>
          </a:ln>
        </p:spPr>
        <p:txBody>
          <a:bodyPr wrap="none"/>
          <a:lstStyle/>
          <a:p>
            <a:endParaRPr lang="zh-CN" altLang="en-US"/>
          </a:p>
        </p:txBody>
      </p:sp>
      <p:sp>
        <p:nvSpPr>
          <p:cNvPr id="105488" name="Rectangle 62"/>
          <p:cNvSpPr>
            <a:spLocks noChangeArrowheads="1"/>
          </p:cNvSpPr>
          <p:nvPr/>
        </p:nvSpPr>
        <p:spPr bwMode="auto">
          <a:xfrm>
            <a:off x="3868738" y="1374775"/>
            <a:ext cx="3784600" cy="135413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105489" name="Text Box 60"/>
          <p:cNvSpPr txBox="1">
            <a:spLocks noChangeArrowheads="1"/>
          </p:cNvSpPr>
          <p:nvPr/>
        </p:nvSpPr>
        <p:spPr bwMode="auto">
          <a:xfrm>
            <a:off x="3920856" y="1419225"/>
            <a:ext cx="36549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dirty="0">
                <a:solidFill>
                  <a:srgbClr val="0000FF"/>
                </a:solidFill>
                <a:latin typeface="+mn-ea"/>
                <a:ea typeface="+mn-ea"/>
              </a:rPr>
              <a:t>NAT </a:t>
            </a:r>
            <a:r>
              <a:rPr lang="zh-CN" altLang="en-US" sz="1800" dirty="0">
                <a:solidFill>
                  <a:srgbClr val="0000FF"/>
                </a:solidFill>
                <a:latin typeface="+mn-ea"/>
                <a:ea typeface="+mn-ea"/>
              </a:rPr>
              <a:t>转换表</a:t>
            </a:r>
            <a:endParaRPr lang="en-US" altLang="zh-CN" sz="1800" dirty="0">
              <a:solidFill>
                <a:srgbClr val="0000FF"/>
              </a:solidFill>
              <a:latin typeface="+mn-ea"/>
              <a:ea typeface="+mn-ea"/>
            </a:endParaRPr>
          </a:p>
          <a:p>
            <a:pPr algn="ctr"/>
            <a:r>
              <a:rPr lang="en-US" altLang="zh-CN" sz="1800" dirty="0">
                <a:solidFill>
                  <a:srgbClr val="0000FF"/>
                </a:solidFill>
                <a:latin typeface="+mn-ea"/>
                <a:ea typeface="+mn-ea"/>
              </a:rPr>
              <a:t>    WAN </a:t>
            </a:r>
            <a:r>
              <a:rPr lang="zh-CN" altLang="en-US" sz="1800" dirty="0">
                <a:solidFill>
                  <a:srgbClr val="0000FF"/>
                </a:solidFill>
                <a:latin typeface="+mn-ea"/>
                <a:ea typeface="+mn-ea"/>
              </a:rPr>
              <a:t>侧地址</a:t>
            </a:r>
            <a:r>
              <a:rPr lang="en-US" altLang="zh-CN" sz="1800" dirty="0">
                <a:solidFill>
                  <a:srgbClr val="0000FF"/>
                </a:solidFill>
                <a:latin typeface="+mn-ea"/>
                <a:ea typeface="+mn-ea"/>
              </a:rPr>
              <a:t>         LAN </a:t>
            </a:r>
            <a:r>
              <a:rPr lang="zh-CN" altLang="en-US" sz="1800" dirty="0">
                <a:solidFill>
                  <a:srgbClr val="0000FF"/>
                </a:solidFill>
                <a:latin typeface="+mn-ea"/>
                <a:ea typeface="+mn-ea"/>
              </a:rPr>
              <a:t>侧地址</a:t>
            </a:r>
            <a:endParaRPr lang="en-US" altLang="zh-CN" sz="1800" dirty="0">
              <a:solidFill>
                <a:srgbClr val="0000FF"/>
              </a:solidFill>
              <a:latin typeface="+mn-ea"/>
              <a:ea typeface="+mn-ea"/>
            </a:endParaRPr>
          </a:p>
        </p:txBody>
      </p:sp>
      <p:sp>
        <p:nvSpPr>
          <p:cNvPr id="105490" name="Line 63"/>
          <p:cNvSpPr>
            <a:spLocks noChangeShapeType="1"/>
          </p:cNvSpPr>
          <p:nvPr/>
        </p:nvSpPr>
        <p:spPr bwMode="auto">
          <a:xfrm flipV="1">
            <a:off x="3868738" y="1747838"/>
            <a:ext cx="3790950" cy="11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5491" name="Line 64"/>
          <p:cNvSpPr>
            <a:spLocks noChangeShapeType="1"/>
          </p:cNvSpPr>
          <p:nvPr/>
        </p:nvSpPr>
        <p:spPr bwMode="auto">
          <a:xfrm flipV="1">
            <a:off x="3883026" y="2025651"/>
            <a:ext cx="3749675" cy="11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5492" name="Line 65"/>
          <p:cNvSpPr>
            <a:spLocks noChangeShapeType="1"/>
          </p:cNvSpPr>
          <p:nvPr/>
        </p:nvSpPr>
        <p:spPr bwMode="auto">
          <a:xfrm>
            <a:off x="5992814" y="1770064"/>
            <a:ext cx="3175" cy="955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3533" name="Text Box 61"/>
          <p:cNvSpPr txBox="1">
            <a:spLocks noChangeArrowheads="1"/>
          </p:cNvSpPr>
          <p:nvPr/>
        </p:nvSpPr>
        <p:spPr bwMode="auto">
          <a:xfrm>
            <a:off x="3925888" y="2044700"/>
            <a:ext cx="3702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CC0000"/>
                </a:solidFill>
              </a:rPr>
              <a:t>138.76.29.7, 5001   10.0.0.1, 3345</a:t>
            </a:r>
          </a:p>
          <a:p>
            <a:pPr algn="ctr"/>
            <a:r>
              <a:rPr lang="en-US" altLang="zh-CN" sz="1800"/>
              <a:t>……                                         ……</a:t>
            </a:r>
          </a:p>
        </p:txBody>
      </p:sp>
      <p:grpSp>
        <p:nvGrpSpPr>
          <p:cNvPr id="8" name="Group 135"/>
          <p:cNvGrpSpPr>
            <a:grpSpLocks/>
          </p:cNvGrpSpPr>
          <p:nvPr/>
        </p:nvGrpSpPr>
        <p:grpSpPr bwMode="auto">
          <a:xfrm>
            <a:off x="6289676" y="3435350"/>
            <a:ext cx="2784475" cy="1638300"/>
            <a:chOff x="3002" y="2417"/>
            <a:chExt cx="1754" cy="1032"/>
          </a:xfrm>
        </p:grpSpPr>
        <p:sp>
          <p:nvSpPr>
            <p:cNvPr id="105558" name="Rectangle 91"/>
            <p:cNvSpPr>
              <a:spLocks noChangeArrowheads="1"/>
            </p:cNvSpPr>
            <p:nvPr/>
          </p:nvSpPr>
          <p:spPr bwMode="auto">
            <a:xfrm>
              <a:off x="3002" y="3051"/>
              <a:ext cx="1175" cy="2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105559" name="Text Box 92"/>
            <p:cNvSpPr txBox="1">
              <a:spLocks noChangeArrowheads="1"/>
            </p:cNvSpPr>
            <p:nvPr/>
          </p:nvSpPr>
          <p:spPr bwMode="auto">
            <a:xfrm>
              <a:off x="3104" y="3042"/>
              <a:ext cx="111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dirty="0">
                  <a:solidFill>
                    <a:srgbClr val="0000FF"/>
                  </a:solidFill>
                </a:rPr>
                <a:t>S: 128.119.40.186, 80 </a:t>
              </a:r>
            </a:p>
            <a:p>
              <a:r>
                <a:rPr lang="en-US" altLang="zh-CN" sz="1200" dirty="0">
                  <a:solidFill>
                    <a:srgbClr val="0000FF"/>
                  </a:solidFill>
                </a:rPr>
                <a:t>D: 10.0.0.1, 3345</a:t>
              </a:r>
            </a:p>
            <a:p>
              <a:endParaRPr lang="en-US" altLang="zh-CN" sz="1200" dirty="0">
                <a:solidFill>
                  <a:srgbClr val="0000FF"/>
                </a:solidFill>
              </a:endParaRPr>
            </a:p>
          </p:txBody>
        </p:sp>
        <p:grpSp>
          <p:nvGrpSpPr>
            <p:cNvPr id="105560" name="Group 93"/>
            <p:cNvGrpSpPr>
              <a:grpSpLocks/>
            </p:cNvGrpSpPr>
            <p:nvPr/>
          </p:nvGrpSpPr>
          <p:grpSpPr bwMode="auto">
            <a:xfrm>
              <a:off x="3054" y="3007"/>
              <a:ext cx="51" cy="99"/>
              <a:chOff x="5508" y="1599"/>
              <a:chExt cx="48" cy="99"/>
            </a:xfrm>
          </p:grpSpPr>
          <p:sp>
            <p:nvSpPr>
              <p:cNvPr id="105569" name="Freeform 94"/>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sp>
            <p:nvSpPr>
              <p:cNvPr id="105570" name="Line 95"/>
              <p:cNvSpPr>
                <a:spLocks noChangeShapeType="1"/>
              </p:cNvSpPr>
              <p:nvPr/>
            </p:nvSpPr>
            <p:spPr bwMode="auto">
              <a:xfrm flipH="1">
                <a:off x="5512" y="1608"/>
                <a:ext cx="22"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5571" name="Line 96"/>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05561" name="Group 97"/>
            <p:cNvGrpSpPr>
              <a:grpSpLocks/>
            </p:cNvGrpSpPr>
            <p:nvPr/>
          </p:nvGrpSpPr>
          <p:grpSpPr bwMode="auto">
            <a:xfrm>
              <a:off x="3059" y="3248"/>
              <a:ext cx="51" cy="99"/>
              <a:chOff x="5508" y="1599"/>
              <a:chExt cx="48" cy="99"/>
            </a:xfrm>
          </p:grpSpPr>
          <p:sp>
            <p:nvSpPr>
              <p:cNvPr id="105566" name="Freeform 9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sp>
            <p:nvSpPr>
              <p:cNvPr id="105567" name="Line 99"/>
              <p:cNvSpPr>
                <a:spLocks noChangeShapeType="1"/>
              </p:cNvSpPr>
              <p:nvPr/>
            </p:nvSpPr>
            <p:spPr bwMode="auto">
              <a:xfrm flipH="1">
                <a:off x="5512" y="1608"/>
                <a:ext cx="22"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5568" name="Line 100"/>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05562" name="Freeform 101"/>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cap="flat" cmpd="sng">
              <a:solidFill>
                <a:srgbClr val="00B05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105563" name="Group 102"/>
            <p:cNvGrpSpPr>
              <a:grpSpLocks/>
            </p:cNvGrpSpPr>
            <p:nvPr/>
          </p:nvGrpSpPr>
          <p:grpSpPr bwMode="auto">
            <a:xfrm>
              <a:off x="4240" y="3061"/>
              <a:ext cx="218" cy="231"/>
              <a:chOff x="5140" y="400"/>
              <a:chExt cx="218" cy="231"/>
            </a:xfrm>
          </p:grpSpPr>
          <p:sp>
            <p:nvSpPr>
              <p:cNvPr id="105564" name="Oval 103"/>
              <p:cNvSpPr>
                <a:spLocks noChangeArrowheads="1"/>
              </p:cNvSpPr>
              <p:nvPr/>
            </p:nvSpPr>
            <p:spPr bwMode="auto">
              <a:xfrm>
                <a:off x="5140" y="410"/>
                <a:ext cx="218" cy="218"/>
              </a:xfrm>
              <a:prstGeom prst="ellipse">
                <a:avLst/>
              </a:prstGeom>
              <a:solidFill>
                <a:schemeClr val="bg1"/>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105565" name="Text Box 104"/>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CC0000"/>
                    </a:solidFill>
                  </a:rPr>
                  <a:t>4</a:t>
                </a:r>
              </a:p>
            </p:txBody>
          </p:sp>
        </p:grpSp>
      </p:grpSp>
      <p:grpSp>
        <p:nvGrpSpPr>
          <p:cNvPr id="12" name="Group 108"/>
          <p:cNvGrpSpPr>
            <a:grpSpLocks/>
          </p:cNvGrpSpPr>
          <p:nvPr/>
        </p:nvGrpSpPr>
        <p:grpSpPr bwMode="auto">
          <a:xfrm>
            <a:off x="3055939" y="3652839"/>
            <a:ext cx="2497137" cy="566737"/>
            <a:chOff x="1026" y="3559"/>
            <a:chExt cx="1573" cy="357"/>
          </a:xfrm>
        </p:grpSpPr>
        <p:grpSp>
          <p:nvGrpSpPr>
            <p:cNvPr id="105543" name="Group 68"/>
            <p:cNvGrpSpPr>
              <a:grpSpLocks/>
            </p:cNvGrpSpPr>
            <p:nvPr/>
          </p:nvGrpSpPr>
          <p:grpSpPr bwMode="auto">
            <a:xfrm>
              <a:off x="1412" y="3559"/>
              <a:ext cx="1187" cy="357"/>
              <a:chOff x="4381" y="786"/>
              <a:chExt cx="1108" cy="357"/>
            </a:xfrm>
          </p:grpSpPr>
          <p:sp>
            <p:nvSpPr>
              <p:cNvPr id="105548" name="Rectangle 69"/>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105549" name="Text Box 70"/>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dirty="0">
                    <a:solidFill>
                      <a:srgbClr val="0000FF"/>
                    </a:solidFill>
                  </a:rPr>
                  <a:t>S: 138.76.29.7, 5001</a:t>
                </a:r>
              </a:p>
              <a:p>
                <a:r>
                  <a:rPr lang="en-US" altLang="zh-CN" sz="1200" dirty="0">
                    <a:solidFill>
                      <a:srgbClr val="0000FF"/>
                    </a:solidFill>
                  </a:rPr>
                  <a:t>D: 128.119.40.186, 80</a:t>
                </a:r>
              </a:p>
            </p:txBody>
          </p:sp>
          <p:grpSp>
            <p:nvGrpSpPr>
              <p:cNvPr id="105550" name="Group 71"/>
              <p:cNvGrpSpPr>
                <a:grpSpLocks/>
              </p:cNvGrpSpPr>
              <p:nvPr/>
            </p:nvGrpSpPr>
            <p:grpSpPr bwMode="auto">
              <a:xfrm>
                <a:off x="5394" y="786"/>
                <a:ext cx="48" cy="99"/>
                <a:chOff x="5508" y="1599"/>
                <a:chExt cx="48" cy="99"/>
              </a:xfrm>
            </p:grpSpPr>
            <p:sp>
              <p:nvSpPr>
                <p:cNvPr id="105555" name="Freeform 7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sp>
              <p:nvSpPr>
                <p:cNvPr id="105556" name="Line 73"/>
                <p:cNvSpPr>
                  <a:spLocks noChangeShapeType="1"/>
                </p:cNvSpPr>
                <p:nvPr/>
              </p:nvSpPr>
              <p:spPr bwMode="auto">
                <a:xfrm flipH="1">
                  <a:off x="5512" y="1608"/>
                  <a:ext cx="21"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5557" name="Line 74"/>
                <p:cNvSpPr>
                  <a:spLocks noChangeShapeType="1"/>
                </p:cNvSpPr>
                <p:nvPr/>
              </p:nvSpPr>
              <p:spPr bwMode="auto">
                <a:xfrm flipH="1">
                  <a:off x="5536" y="1620"/>
                  <a:ext cx="21"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05551" name="Group 75"/>
              <p:cNvGrpSpPr>
                <a:grpSpLocks/>
              </p:cNvGrpSpPr>
              <p:nvPr/>
            </p:nvGrpSpPr>
            <p:grpSpPr bwMode="auto">
              <a:xfrm>
                <a:off x="5382" y="1044"/>
                <a:ext cx="48" cy="99"/>
                <a:chOff x="5508" y="1599"/>
                <a:chExt cx="48" cy="99"/>
              </a:xfrm>
            </p:grpSpPr>
            <p:sp>
              <p:nvSpPr>
                <p:cNvPr id="105552" name="Freeform 7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sp>
              <p:nvSpPr>
                <p:cNvPr id="105553" name="Line 77"/>
                <p:cNvSpPr>
                  <a:spLocks noChangeShapeType="1"/>
                </p:cNvSpPr>
                <p:nvPr/>
              </p:nvSpPr>
              <p:spPr bwMode="auto">
                <a:xfrm flipH="1">
                  <a:off x="5510" y="1608"/>
                  <a:ext cx="21"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5554" name="Line 78"/>
                <p:cNvSpPr>
                  <a:spLocks noChangeShapeType="1"/>
                </p:cNvSpPr>
                <p:nvPr/>
              </p:nvSpPr>
              <p:spPr bwMode="auto">
                <a:xfrm flipH="1">
                  <a:off x="5536" y="1620"/>
                  <a:ext cx="21"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105544" name="Line 79"/>
            <p:cNvSpPr>
              <a:spLocks noChangeShapeType="1"/>
            </p:cNvSpPr>
            <p:nvPr/>
          </p:nvSpPr>
          <p:spPr bwMode="auto">
            <a:xfrm flipH="1">
              <a:off x="1026" y="3729"/>
              <a:ext cx="376" cy="0"/>
            </a:xfrm>
            <a:prstGeom prst="line">
              <a:avLst/>
            </a:prstGeom>
            <a:noFill/>
            <a:ln w="19050">
              <a:solidFill>
                <a:srgbClr val="00B05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105545" name="Group 105"/>
            <p:cNvGrpSpPr>
              <a:grpSpLocks/>
            </p:cNvGrpSpPr>
            <p:nvPr/>
          </p:nvGrpSpPr>
          <p:grpSpPr bwMode="auto">
            <a:xfrm>
              <a:off x="1143" y="3613"/>
              <a:ext cx="218" cy="231"/>
              <a:chOff x="5140" y="400"/>
              <a:chExt cx="218" cy="231"/>
            </a:xfrm>
          </p:grpSpPr>
          <p:sp>
            <p:nvSpPr>
              <p:cNvPr id="105546" name="Oval 106"/>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105547" name="Text Box 107"/>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CC0000"/>
                    </a:solidFill>
                  </a:rPr>
                  <a:t>2</a:t>
                </a:r>
              </a:p>
            </p:txBody>
          </p:sp>
        </p:grpSp>
      </p:grpSp>
      <p:grpSp>
        <p:nvGrpSpPr>
          <p:cNvPr id="17" name="Group 112"/>
          <p:cNvGrpSpPr>
            <a:grpSpLocks/>
          </p:cNvGrpSpPr>
          <p:nvPr/>
        </p:nvGrpSpPr>
        <p:grpSpPr bwMode="auto">
          <a:xfrm>
            <a:off x="1524001" y="1671639"/>
            <a:ext cx="5154613" cy="2052637"/>
            <a:chOff x="0" y="1306"/>
            <a:chExt cx="3247" cy="1293"/>
          </a:xfrm>
        </p:grpSpPr>
        <p:sp>
          <p:nvSpPr>
            <p:cNvPr id="105539" name="Text Box 82"/>
            <p:cNvSpPr txBox="1">
              <a:spLocks noChangeArrowheads="1"/>
            </p:cNvSpPr>
            <p:nvPr/>
          </p:nvSpPr>
          <p:spPr bwMode="auto">
            <a:xfrm>
              <a:off x="0" y="1306"/>
              <a:ext cx="1399" cy="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zh-CN" sz="1800" b="1" i="1" dirty="0">
                  <a:solidFill>
                    <a:srgbClr val="CC0000"/>
                  </a:solidFill>
                  <a:latin typeface="+mn-ea"/>
                  <a:ea typeface="+mn-ea"/>
                </a:rPr>
                <a:t>2:</a:t>
              </a:r>
              <a:r>
                <a:rPr lang="en-US" altLang="zh-CN" sz="1800" dirty="0">
                  <a:solidFill>
                    <a:srgbClr val="FF0000"/>
                  </a:solidFill>
                  <a:latin typeface="+mn-ea"/>
                  <a:ea typeface="+mn-ea"/>
                </a:rPr>
                <a:t> </a:t>
              </a:r>
              <a:r>
                <a:rPr lang="en-US" altLang="zh-CN" sz="1800" dirty="0">
                  <a:solidFill>
                    <a:srgbClr val="000099"/>
                  </a:solidFill>
                  <a:latin typeface="+mn-ea"/>
                  <a:ea typeface="+mn-ea"/>
                </a:rPr>
                <a:t>NAT </a:t>
              </a:r>
              <a:r>
                <a:rPr lang="zh-CN" altLang="en-US" sz="1800" dirty="0">
                  <a:solidFill>
                    <a:srgbClr val="000099"/>
                  </a:solidFill>
                  <a:latin typeface="+mn-ea"/>
                  <a:ea typeface="+mn-ea"/>
                </a:rPr>
                <a:t>路由器将数</a:t>
              </a:r>
              <a:endParaRPr lang="en-US" altLang="zh-CN" sz="1800" dirty="0">
                <a:solidFill>
                  <a:srgbClr val="000099"/>
                </a:solidFill>
                <a:latin typeface="+mn-ea"/>
                <a:ea typeface="+mn-ea"/>
              </a:endParaRPr>
            </a:p>
            <a:p>
              <a:pPr>
                <a:lnSpc>
                  <a:spcPct val="85000"/>
                </a:lnSpc>
              </a:pPr>
              <a:r>
                <a:rPr lang="zh-CN" altLang="en-US" sz="1800" dirty="0">
                  <a:solidFill>
                    <a:srgbClr val="000099"/>
                  </a:solidFill>
                  <a:latin typeface="+mn-ea"/>
                  <a:ea typeface="+mn-ea"/>
                </a:rPr>
                <a:t>据报源地址由</a:t>
              </a:r>
              <a:endParaRPr lang="en-US" altLang="zh-CN" sz="1800" dirty="0">
                <a:solidFill>
                  <a:srgbClr val="000099"/>
                </a:solidFill>
                <a:latin typeface="+mn-ea"/>
                <a:ea typeface="+mn-ea"/>
              </a:endParaRPr>
            </a:p>
            <a:p>
              <a:pPr>
                <a:lnSpc>
                  <a:spcPct val="85000"/>
                </a:lnSpc>
              </a:pPr>
              <a:r>
                <a:rPr lang="en-US" altLang="zh-CN" sz="1800" dirty="0">
                  <a:solidFill>
                    <a:srgbClr val="000099"/>
                  </a:solidFill>
                  <a:latin typeface="+mn-ea"/>
                  <a:ea typeface="+mn-ea"/>
                </a:rPr>
                <a:t>10.0.0.1, 3345 </a:t>
              </a:r>
              <a:r>
                <a:rPr lang="zh-CN" altLang="en-US" sz="1800" dirty="0">
                  <a:solidFill>
                    <a:srgbClr val="000099"/>
                  </a:solidFill>
                  <a:latin typeface="+mn-ea"/>
                  <a:ea typeface="+mn-ea"/>
                </a:rPr>
                <a:t>改成</a:t>
              </a:r>
              <a:endParaRPr lang="en-US" altLang="zh-CN" sz="1800" dirty="0">
                <a:solidFill>
                  <a:srgbClr val="000099"/>
                </a:solidFill>
                <a:latin typeface="+mn-ea"/>
                <a:ea typeface="+mn-ea"/>
              </a:endParaRPr>
            </a:p>
            <a:p>
              <a:pPr>
                <a:lnSpc>
                  <a:spcPct val="85000"/>
                </a:lnSpc>
              </a:pPr>
              <a:r>
                <a:rPr lang="en-US" altLang="zh-CN" sz="1800" dirty="0">
                  <a:solidFill>
                    <a:srgbClr val="000099"/>
                  </a:solidFill>
                  <a:latin typeface="+mn-ea"/>
                  <a:ea typeface="+mn-ea"/>
                </a:rPr>
                <a:t>138.76.29.7, 5001,</a:t>
              </a:r>
            </a:p>
            <a:p>
              <a:pPr>
                <a:lnSpc>
                  <a:spcPct val="85000"/>
                </a:lnSpc>
              </a:pPr>
              <a:r>
                <a:rPr lang="zh-CN" altLang="en-US" sz="1800" dirty="0">
                  <a:solidFill>
                    <a:srgbClr val="000099"/>
                  </a:solidFill>
                  <a:latin typeface="+mn-ea"/>
                  <a:ea typeface="+mn-ea"/>
                </a:rPr>
                <a:t>更新转换表</a:t>
              </a:r>
              <a:endParaRPr lang="en-US" altLang="zh-CN" sz="1800" dirty="0">
                <a:solidFill>
                  <a:srgbClr val="000099"/>
                </a:solidFill>
                <a:latin typeface="+mn-ea"/>
                <a:ea typeface="+mn-ea"/>
              </a:endParaRPr>
            </a:p>
          </p:txBody>
        </p:sp>
        <p:sp>
          <p:nvSpPr>
            <p:cNvPr id="105540" name="Line 83"/>
            <p:cNvSpPr>
              <a:spLocks noChangeShapeType="1"/>
            </p:cNvSpPr>
            <p:nvPr/>
          </p:nvSpPr>
          <p:spPr bwMode="auto">
            <a:xfrm>
              <a:off x="1285" y="2243"/>
              <a:ext cx="147" cy="356"/>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5541" name="Line 110"/>
            <p:cNvSpPr>
              <a:spLocks noChangeShapeType="1"/>
            </p:cNvSpPr>
            <p:nvPr/>
          </p:nvSpPr>
          <p:spPr bwMode="auto">
            <a:xfrm flipV="1">
              <a:off x="1275" y="1788"/>
              <a:ext cx="663" cy="455"/>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5542" name="Line 111"/>
            <p:cNvSpPr>
              <a:spLocks noChangeShapeType="1"/>
            </p:cNvSpPr>
            <p:nvPr/>
          </p:nvSpPr>
          <p:spPr bwMode="auto">
            <a:xfrm flipV="1">
              <a:off x="1275" y="1751"/>
              <a:ext cx="1972" cy="491"/>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8" name="Group 129"/>
          <p:cNvGrpSpPr>
            <a:grpSpLocks/>
          </p:cNvGrpSpPr>
          <p:nvPr/>
        </p:nvGrpSpPr>
        <p:grpSpPr bwMode="auto">
          <a:xfrm>
            <a:off x="2884489" y="4681538"/>
            <a:ext cx="2471737" cy="703262"/>
            <a:chOff x="1163" y="3752"/>
            <a:chExt cx="1557" cy="443"/>
          </a:xfrm>
        </p:grpSpPr>
        <p:sp>
          <p:nvSpPr>
            <p:cNvPr id="105525" name="Rectangle 115"/>
            <p:cNvSpPr>
              <a:spLocks noChangeArrowheads="1"/>
            </p:cNvSpPr>
            <p:nvPr/>
          </p:nvSpPr>
          <p:spPr bwMode="auto">
            <a:xfrm>
              <a:off x="1163" y="3796"/>
              <a:ext cx="1183" cy="2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105526" name="Text Box 116"/>
            <p:cNvSpPr txBox="1">
              <a:spLocks noChangeArrowheads="1"/>
            </p:cNvSpPr>
            <p:nvPr/>
          </p:nvSpPr>
          <p:spPr bwMode="auto">
            <a:xfrm>
              <a:off x="1281" y="3788"/>
              <a:ext cx="112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dirty="0">
                  <a:solidFill>
                    <a:srgbClr val="0000FF"/>
                  </a:solidFill>
                </a:rPr>
                <a:t>S: 128.119.40.186, 80 </a:t>
              </a:r>
            </a:p>
            <a:p>
              <a:r>
                <a:rPr lang="en-US" altLang="zh-CN" sz="1200" dirty="0">
                  <a:solidFill>
                    <a:srgbClr val="0000FF"/>
                  </a:solidFill>
                </a:rPr>
                <a:t>D: 138.76.29.7, 5001</a:t>
              </a:r>
            </a:p>
            <a:p>
              <a:endParaRPr lang="en-US" altLang="zh-CN" sz="1200" dirty="0">
                <a:solidFill>
                  <a:srgbClr val="0000FF"/>
                </a:solidFill>
              </a:endParaRPr>
            </a:p>
          </p:txBody>
        </p:sp>
        <p:grpSp>
          <p:nvGrpSpPr>
            <p:cNvPr id="105527" name="Group 117"/>
            <p:cNvGrpSpPr>
              <a:grpSpLocks/>
            </p:cNvGrpSpPr>
            <p:nvPr/>
          </p:nvGrpSpPr>
          <p:grpSpPr bwMode="auto">
            <a:xfrm>
              <a:off x="1214" y="3752"/>
              <a:ext cx="52" cy="99"/>
              <a:chOff x="5508" y="1599"/>
              <a:chExt cx="48" cy="99"/>
            </a:xfrm>
          </p:grpSpPr>
          <p:sp>
            <p:nvSpPr>
              <p:cNvPr id="105536" name="Freeform 11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sp>
            <p:nvSpPr>
              <p:cNvPr id="105537" name="Line 119"/>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5538" name="Line 120"/>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05528" name="Group 121"/>
            <p:cNvGrpSpPr>
              <a:grpSpLocks/>
            </p:cNvGrpSpPr>
            <p:nvPr/>
          </p:nvGrpSpPr>
          <p:grpSpPr bwMode="auto">
            <a:xfrm>
              <a:off x="1193" y="3984"/>
              <a:ext cx="52" cy="99"/>
              <a:chOff x="5508" y="1599"/>
              <a:chExt cx="48" cy="99"/>
            </a:xfrm>
          </p:grpSpPr>
          <p:sp>
            <p:nvSpPr>
              <p:cNvPr id="105533" name="Freeform 12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sp>
            <p:nvSpPr>
              <p:cNvPr id="105534" name="Line 123"/>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5535" name="Line 124"/>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05529" name="Line 125"/>
            <p:cNvSpPr>
              <a:spLocks noChangeShapeType="1"/>
            </p:cNvSpPr>
            <p:nvPr/>
          </p:nvSpPr>
          <p:spPr bwMode="auto">
            <a:xfrm flipH="1">
              <a:off x="2344" y="3931"/>
              <a:ext cx="376" cy="0"/>
            </a:xfrm>
            <a:prstGeom prst="line">
              <a:avLst/>
            </a:prstGeom>
            <a:noFill/>
            <a:ln w="19050">
              <a:solidFill>
                <a:srgbClr val="00B05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105530" name="Group 126"/>
            <p:cNvGrpSpPr>
              <a:grpSpLocks/>
            </p:cNvGrpSpPr>
            <p:nvPr/>
          </p:nvGrpSpPr>
          <p:grpSpPr bwMode="auto">
            <a:xfrm>
              <a:off x="2409" y="3815"/>
              <a:ext cx="218" cy="231"/>
              <a:chOff x="5140" y="400"/>
              <a:chExt cx="218" cy="231"/>
            </a:xfrm>
          </p:grpSpPr>
          <p:sp>
            <p:nvSpPr>
              <p:cNvPr id="105531" name="Oval 127"/>
              <p:cNvSpPr>
                <a:spLocks noChangeArrowheads="1"/>
              </p:cNvSpPr>
              <p:nvPr/>
            </p:nvSpPr>
            <p:spPr bwMode="auto">
              <a:xfrm>
                <a:off x="5140" y="410"/>
                <a:ext cx="218" cy="218"/>
              </a:xfrm>
              <a:prstGeom prst="ellipse">
                <a:avLst/>
              </a:prstGeom>
              <a:solidFill>
                <a:schemeClr val="bg1"/>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105532" name="Text Box 128"/>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CC0000"/>
                    </a:solidFill>
                  </a:rPr>
                  <a:t>3</a:t>
                </a:r>
              </a:p>
            </p:txBody>
          </p:sp>
        </p:grpSp>
      </p:grpSp>
      <p:sp>
        <p:nvSpPr>
          <p:cNvPr id="233603" name="Text Box 131"/>
          <p:cNvSpPr txBox="1">
            <a:spLocks noChangeArrowheads="1"/>
          </p:cNvSpPr>
          <p:nvPr/>
        </p:nvSpPr>
        <p:spPr bwMode="auto">
          <a:xfrm>
            <a:off x="2841625" y="5170488"/>
            <a:ext cx="2595582" cy="563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zh-CN" sz="1800" b="1" i="1" dirty="0">
                <a:solidFill>
                  <a:srgbClr val="CC0000"/>
                </a:solidFill>
                <a:latin typeface="+mn-ea"/>
                <a:ea typeface="+mn-ea"/>
              </a:rPr>
              <a:t>3:</a:t>
            </a:r>
            <a:r>
              <a:rPr lang="en-US" altLang="zh-CN" sz="1800" dirty="0">
                <a:solidFill>
                  <a:srgbClr val="FF0000"/>
                </a:solidFill>
                <a:latin typeface="+mn-ea"/>
                <a:ea typeface="+mn-ea"/>
              </a:rPr>
              <a:t> </a:t>
            </a:r>
            <a:r>
              <a:rPr lang="zh-CN" altLang="en-US" sz="1800" dirty="0">
                <a:solidFill>
                  <a:srgbClr val="000099"/>
                </a:solidFill>
                <a:latin typeface="+mn-ea"/>
                <a:ea typeface="+mn-ea"/>
              </a:rPr>
              <a:t>响应到达的目标地址</a:t>
            </a:r>
            <a:r>
              <a:rPr lang="en-US" altLang="zh-CN" sz="1800" dirty="0">
                <a:solidFill>
                  <a:srgbClr val="000099"/>
                </a:solidFill>
                <a:latin typeface="+mn-ea"/>
                <a:ea typeface="+mn-ea"/>
              </a:rPr>
              <a:t>:</a:t>
            </a:r>
          </a:p>
          <a:p>
            <a:pPr>
              <a:lnSpc>
                <a:spcPct val="85000"/>
              </a:lnSpc>
            </a:pPr>
            <a:r>
              <a:rPr lang="en-US" altLang="zh-CN" sz="1800" dirty="0">
                <a:solidFill>
                  <a:srgbClr val="000099"/>
                </a:solidFill>
                <a:latin typeface="+mn-ea"/>
                <a:ea typeface="+mn-ea"/>
              </a:rPr>
              <a:t> 138.76.29.7, 5001</a:t>
            </a:r>
          </a:p>
        </p:txBody>
      </p:sp>
      <p:sp>
        <p:nvSpPr>
          <p:cNvPr id="233608" name="Text Box 136"/>
          <p:cNvSpPr txBox="1">
            <a:spLocks noChangeArrowheads="1"/>
          </p:cNvSpPr>
          <p:nvPr/>
        </p:nvSpPr>
        <p:spPr bwMode="auto">
          <a:xfrm>
            <a:off x="6265863" y="5005388"/>
            <a:ext cx="2433743"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zh-CN" sz="1800" b="1" i="1" dirty="0">
                <a:solidFill>
                  <a:srgbClr val="CC0000"/>
                </a:solidFill>
                <a:latin typeface="+mn-ea"/>
                <a:ea typeface="+mn-ea"/>
              </a:rPr>
              <a:t>4:</a:t>
            </a:r>
            <a:r>
              <a:rPr lang="en-US" altLang="zh-CN" sz="1800" dirty="0">
                <a:solidFill>
                  <a:srgbClr val="FF0000"/>
                </a:solidFill>
                <a:latin typeface="+mn-ea"/>
                <a:ea typeface="+mn-ea"/>
              </a:rPr>
              <a:t> </a:t>
            </a:r>
            <a:r>
              <a:rPr lang="en-US" altLang="zh-CN" sz="1800" dirty="0">
                <a:solidFill>
                  <a:srgbClr val="000099"/>
                </a:solidFill>
                <a:latin typeface="+mn-ea"/>
                <a:ea typeface="+mn-ea"/>
              </a:rPr>
              <a:t>NAT </a:t>
            </a:r>
            <a:r>
              <a:rPr lang="zh-CN" altLang="en-US" sz="1800" dirty="0">
                <a:solidFill>
                  <a:srgbClr val="000099"/>
                </a:solidFill>
                <a:latin typeface="+mn-ea"/>
                <a:ea typeface="+mn-ea"/>
              </a:rPr>
              <a:t>路由器将数</a:t>
            </a:r>
            <a:endParaRPr lang="en-US" altLang="zh-CN" sz="1800" dirty="0">
              <a:solidFill>
                <a:srgbClr val="000099"/>
              </a:solidFill>
              <a:latin typeface="+mn-ea"/>
              <a:ea typeface="+mn-ea"/>
            </a:endParaRPr>
          </a:p>
          <a:p>
            <a:pPr>
              <a:lnSpc>
                <a:spcPct val="85000"/>
              </a:lnSpc>
            </a:pPr>
            <a:r>
              <a:rPr lang="zh-CN" altLang="en-US" sz="1800" dirty="0">
                <a:solidFill>
                  <a:srgbClr val="000099"/>
                </a:solidFill>
                <a:latin typeface="+mn-ea"/>
                <a:ea typeface="+mn-ea"/>
              </a:rPr>
              <a:t>据报的目标地址由</a:t>
            </a:r>
            <a:endParaRPr lang="en-US" altLang="zh-CN" sz="1800" dirty="0">
              <a:solidFill>
                <a:srgbClr val="000099"/>
              </a:solidFill>
              <a:latin typeface="+mn-ea"/>
              <a:ea typeface="+mn-ea"/>
            </a:endParaRPr>
          </a:p>
          <a:p>
            <a:pPr>
              <a:lnSpc>
                <a:spcPct val="85000"/>
              </a:lnSpc>
            </a:pPr>
            <a:r>
              <a:rPr lang="en-US" altLang="zh-CN" sz="1800" dirty="0">
                <a:solidFill>
                  <a:srgbClr val="000099"/>
                </a:solidFill>
                <a:latin typeface="+mn-ea"/>
                <a:ea typeface="+mn-ea"/>
              </a:rPr>
              <a:t>138.76.29.7, 5001 </a:t>
            </a:r>
            <a:r>
              <a:rPr lang="zh-CN" altLang="en-US" sz="1800" dirty="0">
                <a:solidFill>
                  <a:srgbClr val="000099"/>
                </a:solidFill>
                <a:latin typeface="+mn-ea"/>
                <a:ea typeface="+mn-ea"/>
              </a:rPr>
              <a:t>改</a:t>
            </a:r>
            <a:endParaRPr lang="en-US" altLang="zh-CN" sz="1800" dirty="0">
              <a:solidFill>
                <a:srgbClr val="000099"/>
              </a:solidFill>
              <a:latin typeface="+mn-ea"/>
              <a:ea typeface="+mn-ea"/>
            </a:endParaRPr>
          </a:p>
          <a:p>
            <a:pPr>
              <a:lnSpc>
                <a:spcPct val="85000"/>
              </a:lnSpc>
            </a:pPr>
            <a:r>
              <a:rPr lang="zh-CN" altLang="en-US" sz="1800" dirty="0">
                <a:solidFill>
                  <a:srgbClr val="000099"/>
                </a:solidFill>
                <a:latin typeface="+mn-ea"/>
                <a:ea typeface="+mn-ea"/>
              </a:rPr>
              <a:t>为</a:t>
            </a:r>
            <a:r>
              <a:rPr lang="en-US" altLang="zh-CN" sz="1800" dirty="0">
                <a:solidFill>
                  <a:srgbClr val="000099"/>
                </a:solidFill>
                <a:latin typeface="+mn-ea"/>
                <a:ea typeface="+mn-ea"/>
              </a:rPr>
              <a:t> 10.0.0.1, 3345 </a:t>
            </a:r>
          </a:p>
          <a:p>
            <a:endParaRPr lang="en-US" altLang="zh-CN" sz="1800" dirty="0">
              <a:solidFill>
                <a:srgbClr val="000099"/>
              </a:solidFill>
              <a:latin typeface="+mn-ea"/>
              <a:ea typeface="+mn-ea"/>
            </a:endParaRPr>
          </a:p>
        </p:txBody>
      </p:sp>
      <p:sp>
        <p:nvSpPr>
          <p:cNvPr id="105500" name="Line 138"/>
          <p:cNvSpPr>
            <a:spLocks noChangeShapeType="1"/>
          </p:cNvSpPr>
          <p:nvPr/>
        </p:nvSpPr>
        <p:spPr bwMode="auto">
          <a:xfrm>
            <a:off x="2546351" y="4273550"/>
            <a:ext cx="3025775" cy="635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105503" name="Group 143"/>
          <p:cNvGrpSpPr>
            <a:grpSpLocks/>
          </p:cNvGrpSpPr>
          <p:nvPr/>
        </p:nvGrpSpPr>
        <p:grpSpPr bwMode="auto">
          <a:xfrm>
            <a:off x="5559426" y="4095750"/>
            <a:ext cx="587375" cy="323850"/>
            <a:chOff x="4396" y="1245"/>
            <a:chExt cx="672" cy="248"/>
          </a:xfrm>
        </p:grpSpPr>
        <p:sp>
          <p:nvSpPr>
            <p:cNvPr id="105517"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105518"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105519"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105520" name="Group 147"/>
            <p:cNvGrpSpPr>
              <a:grpSpLocks/>
            </p:cNvGrpSpPr>
            <p:nvPr/>
          </p:nvGrpSpPr>
          <p:grpSpPr bwMode="auto">
            <a:xfrm>
              <a:off x="4530" y="1287"/>
              <a:ext cx="377" cy="75"/>
              <a:chOff x="2468" y="1332"/>
              <a:chExt cx="310" cy="60"/>
            </a:xfrm>
          </p:grpSpPr>
          <p:sp>
            <p:nvSpPr>
              <p:cNvPr id="105523" name="Freeform 14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524" name="Freeform 14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05521" name="Line 150"/>
            <p:cNvSpPr>
              <a:spLocks noChangeShapeType="1"/>
            </p:cNvSpPr>
            <p:nvPr/>
          </p:nvSpPr>
          <p:spPr bwMode="auto">
            <a:xfrm>
              <a:off x="4400" y="1322"/>
              <a:ext cx="0" cy="1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22" name="Line 151"/>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5504" name="Group 156"/>
          <p:cNvGrpSpPr>
            <a:grpSpLocks/>
          </p:cNvGrpSpPr>
          <p:nvPr/>
        </p:nvGrpSpPr>
        <p:grpSpPr bwMode="auto">
          <a:xfrm flipH="1">
            <a:off x="9053513" y="3311525"/>
            <a:ext cx="641350" cy="558800"/>
            <a:chOff x="-44" y="1473"/>
            <a:chExt cx="981" cy="1105"/>
          </a:xfrm>
        </p:grpSpPr>
        <p:pic>
          <p:nvPicPr>
            <p:cNvPr id="105515" name="Picture 157"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516" name="Freeform 158"/>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105505" name="Group 159"/>
          <p:cNvGrpSpPr>
            <a:grpSpLocks/>
          </p:cNvGrpSpPr>
          <p:nvPr/>
        </p:nvGrpSpPr>
        <p:grpSpPr bwMode="auto">
          <a:xfrm flipH="1">
            <a:off x="9064625" y="4054475"/>
            <a:ext cx="641350" cy="558800"/>
            <a:chOff x="-44" y="1473"/>
            <a:chExt cx="981" cy="1105"/>
          </a:xfrm>
        </p:grpSpPr>
        <p:pic>
          <p:nvPicPr>
            <p:cNvPr id="105513" name="Picture 160"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514" name="Freeform 161"/>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105506" name="Group 162"/>
          <p:cNvGrpSpPr>
            <a:grpSpLocks/>
          </p:cNvGrpSpPr>
          <p:nvPr/>
        </p:nvGrpSpPr>
        <p:grpSpPr bwMode="auto">
          <a:xfrm flipH="1">
            <a:off x="9072563" y="4808538"/>
            <a:ext cx="641350" cy="558800"/>
            <a:chOff x="-44" y="1473"/>
            <a:chExt cx="981" cy="1105"/>
          </a:xfrm>
        </p:grpSpPr>
        <p:pic>
          <p:nvPicPr>
            <p:cNvPr id="105511" name="Picture 163"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512" name="Freeform 164"/>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sp>
        <p:nvSpPr>
          <p:cNvPr id="105507" name="Line 32"/>
          <p:cNvSpPr>
            <a:spLocks noChangeShapeType="1"/>
          </p:cNvSpPr>
          <p:nvPr/>
        </p:nvSpPr>
        <p:spPr bwMode="auto">
          <a:xfrm>
            <a:off x="8910639" y="4238625"/>
            <a:ext cx="2190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8"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117" name="Rectangle 7"/>
          <p:cNvSpPr txBox="1">
            <a:spLocks noChangeArrowheads="1"/>
          </p:cNvSpPr>
          <p:nvPr/>
        </p:nvSpPr>
        <p:spPr>
          <a:xfrm>
            <a:off x="4871864" y="6615113"/>
            <a:ext cx="2933875"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4.3.4 </a:t>
            </a:r>
            <a:r>
              <a:rPr lang="zh-CN" altLang="en-US" sz="1200" dirty="0">
                <a:solidFill>
                  <a:schemeClr val="accent4"/>
                </a:solidFill>
                <a:cs typeface="Arial" panose="020B0604020202020204" pitchFamily="34" charset="0"/>
              </a:rPr>
              <a:t>网络地址转换</a:t>
            </a:r>
            <a:r>
              <a:rPr lang="en-US" altLang="zh-CN" sz="1200" dirty="0">
                <a:solidFill>
                  <a:schemeClr val="accent4"/>
                </a:solidFill>
                <a:cs typeface="Arial" panose="020B0604020202020204" pitchFamily="34" charset="0"/>
              </a:rPr>
              <a:t> (NAT) </a:t>
            </a:r>
            <a:endParaRPr lang="en-US" altLang="zh-CN" sz="1200" dirty="0">
              <a:solidFill>
                <a:srgbClr val="FF0000"/>
              </a:solidFill>
              <a:cs typeface="Arial" panose="020B0604020202020204" pitchFamily="34" charset="0"/>
            </a:endParaRPr>
          </a:p>
        </p:txBody>
      </p:sp>
      <p:sp>
        <p:nvSpPr>
          <p:cNvPr id="120" name="Rectangle 8">
            <a:extLst>
              <a:ext uri="{FF2B5EF4-FFF2-40B4-BE49-F238E27FC236}">
                <a16:creationId xmlns:a16="http://schemas.microsoft.com/office/drawing/2014/main" id="{5338FB71-84C4-47B4-97D2-937E19A36FDF}"/>
              </a:ext>
            </a:extLst>
          </p:cNvPr>
          <p:cNvSpPr>
            <a:spLocks noGrp="1" noChangeArrowheads="1"/>
          </p:cNvSpPr>
          <p:nvPr>
            <p:ph type="title"/>
          </p:nvPr>
        </p:nvSpPr>
        <p:spPr>
          <a:xfrm>
            <a:off x="2050256" y="155575"/>
            <a:ext cx="8091488" cy="908050"/>
          </a:xfrm>
        </p:spPr>
        <p:txBody>
          <a:bodyPr>
            <a:normAutofit/>
          </a:bodyPr>
          <a:lstStyle/>
          <a:p>
            <a:pPr algn="ctr">
              <a:defRPr/>
            </a:pPr>
            <a:r>
              <a:rPr lang="en-US" dirty="0">
                <a:cs typeface="+mj-cs"/>
              </a:rPr>
              <a:t>NAT:</a:t>
            </a:r>
            <a:r>
              <a:rPr lang="zh-CN" altLang="en-US" dirty="0"/>
              <a:t>网络地址转换</a:t>
            </a:r>
            <a:endParaRPr lang="en-US" dirty="0">
              <a:cs typeface="+mj-cs"/>
            </a:endParaRPr>
          </a:p>
        </p:txBody>
      </p:sp>
      <p:sp>
        <p:nvSpPr>
          <p:cNvPr id="3" name="矩形 2">
            <a:extLst>
              <a:ext uri="{FF2B5EF4-FFF2-40B4-BE49-F238E27FC236}">
                <a16:creationId xmlns:a16="http://schemas.microsoft.com/office/drawing/2014/main" id="{C015EEBF-CD08-48E7-8FCD-1354A4AEB700}"/>
              </a:ext>
            </a:extLst>
          </p:cNvPr>
          <p:cNvSpPr/>
          <p:nvPr/>
        </p:nvSpPr>
        <p:spPr>
          <a:xfrm>
            <a:off x="10542460" y="3198641"/>
            <a:ext cx="1067921" cy="369332"/>
          </a:xfrm>
          <a:prstGeom prst="rect">
            <a:avLst/>
          </a:prstGeom>
        </p:spPr>
        <p:txBody>
          <a:bodyPr wrap="none">
            <a:spAutoFit/>
          </a:bodyPr>
          <a:lstStyle/>
          <a:p>
            <a:r>
              <a:rPr lang="en-US" altLang="zh-CN" dirty="0">
                <a:solidFill>
                  <a:srgbClr val="FF0000"/>
                </a:solidFill>
                <a:latin typeface="PingFangSC-Light"/>
              </a:rPr>
              <a:t>private IP</a:t>
            </a:r>
            <a:endParaRPr lang="zh-CN" altLang="en-US" dirty="0">
              <a:solidFill>
                <a:srgbClr val="FF0000"/>
              </a:solidFill>
            </a:endParaRPr>
          </a:p>
        </p:txBody>
      </p:sp>
      <p:sp>
        <p:nvSpPr>
          <p:cNvPr id="4" name="矩形 3">
            <a:extLst>
              <a:ext uri="{FF2B5EF4-FFF2-40B4-BE49-F238E27FC236}">
                <a16:creationId xmlns:a16="http://schemas.microsoft.com/office/drawing/2014/main" id="{AF0727C5-6F7C-4F21-98E8-F0FE712B77DF}"/>
              </a:ext>
            </a:extLst>
          </p:cNvPr>
          <p:cNvSpPr/>
          <p:nvPr/>
        </p:nvSpPr>
        <p:spPr>
          <a:xfrm>
            <a:off x="3100675" y="4358958"/>
            <a:ext cx="1069524" cy="369332"/>
          </a:xfrm>
          <a:prstGeom prst="rect">
            <a:avLst/>
          </a:prstGeom>
        </p:spPr>
        <p:txBody>
          <a:bodyPr wrap="none">
            <a:spAutoFit/>
          </a:bodyPr>
          <a:lstStyle/>
          <a:p>
            <a:r>
              <a:rPr lang="en-US" altLang="zh-CN" dirty="0">
                <a:solidFill>
                  <a:srgbClr val="FF0000"/>
                </a:solidFill>
              </a:rPr>
              <a:t>public IP</a:t>
            </a:r>
            <a:endParaRPr lang="zh-CN" altLang="en-US" dirty="0">
              <a:solidFill>
                <a:srgbClr val="FF0000"/>
              </a:solidFill>
            </a:endParaRPr>
          </a:p>
        </p:txBody>
      </p:sp>
    </p:spTree>
    <p:extLst>
      <p:ext uri="{BB962C8B-B14F-4D97-AF65-F5344CB8AC3E}">
        <p14:creationId xmlns:p14="http://schemas.microsoft.com/office/powerpoint/2010/main" val="38552860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childTnLst>
                          </p:cTn>
                        </p:par>
                        <p:par>
                          <p:cTn id="8" fill="hold" nodeType="afterGroup">
                            <p:stCondLst>
                              <p:cond delay="10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1000"/>
                                        <p:tgtEl>
                                          <p:spTgt spid="12"/>
                                        </p:tgtEl>
                                      </p:cBhvr>
                                    </p:animEffect>
                                  </p:childTnLst>
                                </p:cTn>
                              </p:par>
                            </p:childTnLst>
                          </p:cTn>
                        </p:par>
                        <p:par>
                          <p:cTn id="16" fill="hold" nodeType="afterGroup">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233533"/>
                                        </p:tgtEl>
                                        <p:attrNameLst>
                                          <p:attrName>style.visibility</p:attrName>
                                        </p:attrNameLst>
                                      </p:cBhvr>
                                      <p:to>
                                        <p:strVal val="visible"/>
                                      </p:to>
                                    </p:set>
                                  </p:childTnLst>
                                </p:cTn>
                              </p:par>
                            </p:childTnLst>
                          </p:cTn>
                        </p:par>
                        <p:par>
                          <p:cTn id="19" fill="hold" nodeType="afterGroup">
                            <p:stCondLst>
                              <p:cond delay="1000"/>
                            </p:stCondLst>
                            <p:childTnLst>
                              <p:par>
                                <p:cTn id="20" presetID="1" presetClass="entr" presetSubtype="0"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1000"/>
                                        <p:tgtEl>
                                          <p:spTgt spid="18"/>
                                        </p:tgtEl>
                                      </p:cBhvr>
                                    </p:animEffect>
                                  </p:childTnLst>
                                </p:cTn>
                              </p:par>
                            </p:childTnLst>
                          </p:cTn>
                        </p:par>
                        <p:par>
                          <p:cTn id="27" fill="hold" nodeType="afterGroup">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233603"/>
                                        </p:tgtEl>
                                        <p:attrNameLst>
                                          <p:attrName>style.visibility</p:attrName>
                                        </p:attrNameLst>
                                      </p:cBhvr>
                                      <p:to>
                                        <p:strVal val="visible"/>
                                      </p:to>
                                    </p:set>
                                  </p:childTnLst>
                                  <p:subTnLst>
                                    <p:set>
                                      <p:cBhvr override="childStyle">
                                        <p:cTn dur="1" fill="hold" display="0" masterRel="nextClick" afterEffect="1"/>
                                        <p:tgtEl>
                                          <p:spTgt spid="233603"/>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1000"/>
                                        <p:tgtEl>
                                          <p:spTgt spid="8"/>
                                        </p:tgtEl>
                                      </p:cBhvr>
                                    </p:animEffect>
                                  </p:childTnLst>
                                </p:cTn>
                              </p:par>
                            </p:childTnLst>
                          </p:cTn>
                        </p:par>
                        <p:par>
                          <p:cTn id="35" fill="hold" nodeType="afterGroup">
                            <p:stCondLst>
                              <p:cond delay="1000"/>
                            </p:stCondLst>
                            <p:childTnLst>
                              <p:par>
                                <p:cTn id="36" presetID="1" presetClass="entr" presetSubtype="0" fill="hold" grpId="0" nodeType="afterEffect">
                                  <p:stCondLst>
                                    <p:cond delay="0"/>
                                  </p:stCondLst>
                                  <p:childTnLst>
                                    <p:set>
                                      <p:cBhvr>
                                        <p:cTn id="37" dur="1" fill="hold">
                                          <p:stCondLst>
                                            <p:cond delay="0"/>
                                          </p:stCondLst>
                                        </p:cTn>
                                        <p:tgtEl>
                                          <p:spTgt spid="2336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533" grpId="0"/>
      <p:bldP spid="233603" grpId="0"/>
      <p:bldP spid="23360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3"/>
          <p:cNvSpPr>
            <a:spLocks noGrp="1" noChangeArrowheads="1"/>
          </p:cNvSpPr>
          <p:nvPr>
            <p:ph type="body" idx="1"/>
          </p:nvPr>
        </p:nvSpPr>
        <p:spPr>
          <a:xfrm>
            <a:off x="2057400" y="1473200"/>
            <a:ext cx="7927032" cy="4648200"/>
          </a:xfrm>
        </p:spPr>
        <p:txBody>
          <a:bodyPr>
            <a:normAutofit/>
          </a:bodyPr>
          <a:lstStyle/>
          <a:p>
            <a:r>
              <a:rPr lang="en-US" altLang="zh-CN" dirty="0">
                <a:cs typeface="ＭＳ Ｐゴシック" panose="020B0600070205080204" pitchFamily="34" charset="-128"/>
              </a:rPr>
              <a:t>16 </a:t>
            </a:r>
            <a:r>
              <a:rPr lang="zh-CN" altLang="en-US" dirty="0">
                <a:cs typeface="ＭＳ Ｐゴシック" panose="020B0600070205080204" pitchFamily="34" charset="-128"/>
              </a:rPr>
              <a:t>位端口号字段</a:t>
            </a:r>
            <a:r>
              <a:rPr lang="en-US" altLang="zh-CN" dirty="0">
                <a:cs typeface="ＭＳ Ｐゴシック" panose="020B0600070205080204" pitchFamily="34" charset="-128"/>
              </a:rPr>
              <a:t>: </a:t>
            </a:r>
          </a:p>
          <a:p>
            <a:pPr lvl="1"/>
            <a:r>
              <a:rPr lang="zh-CN" altLang="en-US" dirty="0"/>
              <a:t>采用单一局域网侧地址可以同时保持 </a:t>
            </a:r>
            <a:r>
              <a:rPr lang="en-US" altLang="zh-CN" dirty="0"/>
              <a:t>60,000 </a:t>
            </a:r>
            <a:r>
              <a:rPr lang="zh-CN" altLang="en-US" dirty="0"/>
              <a:t>个连接</a:t>
            </a:r>
            <a:r>
              <a:rPr lang="en-US" altLang="zh-CN" dirty="0"/>
              <a:t>!</a:t>
            </a:r>
          </a:p>
          <a:p>
            <a:r>
              <a:rPr lang="en-US" altLang="zh-CN" dirty="0">
                <a:cs typeface="ＭＳ Ｐゴシック" panose="020B0600070205080204" pitchFamily="34" charset="-128"/>
              </a:rPr>
              <a:t>NAT </a:t>
            </a:r>
            <a:r>
              <a:rPr lang="en-US" altLang="zh-CN" dirty="0" err="1"/>
              <a:t>有争议</a:t>
            </a:r>
            <a:r>
              <a:rPr lang="en-US" altLang="zh-CN" dirty="0">
                <a:cs typeface="ＭＳ Ｐゴシック" panose="020B0600070205080204" pitchFamily="34" charset="-128"/>
              </a:rPr>
              <a:t>:</a:t>
            </a:r>
          </a:p>
          <a:p>
            <a:pPr lvl="1"/>
            <a:r>
              <a:rPr lang="zh-CN" altLang="en-US" dirty="0"/>
              <a:t>路由器应该仅处理到第 </a:t>
            </a:r>
            <a:r>
              <a:rPr lang="en-US" altLang="zh-CN" dirty="0"/>
              <a:t>3 </a:t>
            </a:r>
            <a:r>
              <a:rPr lang="zh-CN" altLang="en-US" dirty="0"/>
              <a:t>层</a:t>
            </a:r>
            <a:endParaRPr lang="en-US" altLang="zh-CN" dirty="0"/>
          </a:p>
          <a:p>
            <a:pPr lvl="1"/>
            <a:r>
              <a:rPr lang="zh-CN" altLang="en-US" dirty="0"/>
              <a:t>地址短缺应该通过</a:t>
            </a:r>
            <a:r>
              <a:rPr lang="en-US" altLang="zh-CN" dirty="0"/>
              <a:t> IPv6 </a:t>
            </a:r>
            <a:r>
              <a:rPr lang="zh-CN" altLang="en-US" dirty="0"/>
              <a:t>来解决</a:t>
            </a:r>
            <a:endParaRPr lang="en-US" altLang="zh-CN" dirty="0"/>
          </a:p>
          <a:p>
            <a:pPr lvl="1"/>
            <a:r>
              <a:rPr lang="zh-CN" altLang="en-US" dirty="0"/>
              <a:t>违反端到端</a:t>
            </a:r>
            <a:endParaRPr lang="en-US" altLang="zh-CN" dirty="0"/>
          </a:p>
          <a:p>
            <a:pPr lvl="2"/>
            <a:r>
              <a:rPr lang="en-US" altLang="zh-CN" dirty="0"/>
              <a:t>NAT </a:t>
            </a:r>
            <a:r>
              <a:rPr lang="zh-CN" altLang="en-US" dirty="0"/>
              <a:t>可能导致应用设计者需要将其纳入考虑</a:t>
            </a:r>
            <a:r>
              <a:rPr lang="en-US" altLang="zh-CN" dirty="0"/>
              <a:t>, </a:t>
            </a:r>
            <a:r>
              <a:rPr lang="zh-CN" altLang="en-US" dirty="0"/>
              <a:t>例如</a:t>
            </a:r>
            <a:r>
              <a:rPr lang="en-US" altLang="zh-CN" dirty="0"/>
              <a:t> P2P </a:t>
            </a:r>
            <a:r>
              <a:rPr lang="zh-CN" altLang="en-US" dirty="0"/>
              <a:t>应用</a:t>
            </a:r>
            <a:endParaRPr lang="en-US" altLang="zh-CN" dirty="0"/>
          </a:p>
          <a:p>
            <a:pPr lvl="1"/>
            <a:r>
              <a:rPr lang="en-US" altLang="zh-CN" dirty="0"/>
              <a:t>NAT </a:t>
            </a:r>
            <a:r>
              <a:rPr lang="zh-CN" altLang="en-US" dirty="0"/>
              <a:t>穿透</a:t>
            </a:r>
            <a:r>
              <a:rPr lang="en-US" altLang="zh-CN" dirty="0"/>
              <a:t>: </a:t>
            </a:r>
            <a:r>
              <a:rPr lang="zh-CN" altLang="en-US" dirty="0"/>
              <a:t>如果客户端想要连接到 </a:t>
            </a:r>
            <a:r>
              <a:rPr lang="en-US" altLang="zh-CN" dirty="0"/>
              <a:t>NAT </a:t>
            </a:r>
            <a:r>
              <a:rPr lang="zh-CN" altLang="en-US" dirty="0"/>
              <a:t>后的服务器怎么办</a:t>
            </a:r>
            <a:r>
              <a:rPr lang="en-US" altLang="zh-CN" dirty="0"/>
              <a:t>?</a:t>
            </a:r>
          </a:p>
          <a:p>
            <a:endParaRPr lang="en-US" altLang="zh-CN" dirty="0">
              <a:cs typeface="ＭＳ Ｐゴシック" panose="020B0600070205080204" pitchFamily="34" charset="-128"/>
            </a:endParaRPr>
          </a:p>
        </p:txBody>
      </p:sp>
      <p:sp>
        <p:nvSpPr>
          <p:cNvPr id="7"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6" name="Rectangle 7"/>
          <p:cNvSpPr txBox="1">
            <a:spLocks noChangeArrowheads="1"/>
          </p:cNvSpPr>
          <p:nvPr/>
        </p:nvSpPr>
        <p:spPr>
          <a:xfrm>
            <a:off x="4871864" y="6615113"/>
            <a:ext cx="2933875"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4.3.4 </a:t>
            </a:r>
            <a:r>
              <a:rPr lang="zh-CN" altLang="en-US" sz="1200" dirty="0">
                <a:solidFill>
                  <a:schemeClr val="accent4"/>
                </a:solidFill>
                <a:cs typeface="Arial" panose="020B0604020202020204" pitchFamily="34" charset="0"/>
              </a:rPr>
              <a:t>网络地址转换</a:t>
            </a:r>
            <a:r>
              <a:rPr lang="en-US" altLang="zh-CN" sz="1200" dirty="0">
                <a:solidFill>
                  <a:schemeClr val="accent4"/>
                </a:solidFill>
                <a:cs typeface="Arial" panose="020B0604020202020204" pitchFamily="34" charset="0"/>
              </a:rPr>
              <a:t> (NAT) </a:t>
            </a:r>
            <a:endParaRPr lang="en-US" altLang="zh-CN" sz="1200" dirty="0">
              <a:solidFill>
                <a:srgbClr val="FF0000"/>
              </a:solidFill>
              <a:cs typeface="Arial" panose="020B0604020202020204" pitchFamily="34" charset="0"/>
            </a:endParaRPr>
          </a:p>
        </p:txBody>
      </p:sp>
      <p:sp>
        <p:nvSpPr>
          <p:cNvPr id="9" name="Rectangle 8">
            <a:extLst>
              <a:ext uri="{FF2B5EF4-FFF2-40B4-BE49-F238E27FC236}">
                <a16:creationId xmlns:a16="http://schemas.microsoft.com/office/drawing/2014/main" id="{5BED49CE-EE95-4388-B492-F013CEAF1B2D}"/>
              </a:ext>
            </a:extLst>
          </p:cNvPr>
          <p:cNvSpPr>
            <a:spLocks noGrp="1" noChangeArrowheads="1"/>
          </p:cNvSpPr>
          <p:nvPr>
            <p:ph type="title"/>
          </p:nvPr>
        </p:nvSpPr>
        <p:spPr>
          <a:xfrm>
            <a:off x="2050256" y="155575"/>
            <a:ext cx="8091488" cy="908050"/>
          </a:xfrm>
        </p:spPr>
        <p:txBody>
          <a:bodyPr>
            <a:normAutofit/>
          </a:bodyPr>
          <a:lstStyle/>
          <a:p>
            <a:pPr algn="ctr">
              <a:defRPr/>
            </a:pPr>
            <a:r>
              <a:rPr lang="en-US" dirty="0">
                <a:cs typeface="+mj-cs"/>
              </a:rPr>
              <a:t>NAT:</a:t>
            </a:r>
            <a:r>
              <a:rPr lang="zh-CN" altLang="en-US" dirty="0"/>
              <a:t>网络地址转换</a:t>
            </a:r>
            <a:endParaRPr lang="en-US" dirty="0">
              <a:cs typeface="+mj-cs"/>
            </a:endParaRPr>
          </a:p>
        </p:txBody>
      </p:sp>
      <p:sp>
        <p:nvSpPr>
          <p:cNvPr id="2" name="矩形 1">
            <a:extLst>
              <a:ext uri="{FF2B5EF4-FFF2-40B4-BE49-F238E27FC236}">
                <a16:creationId xmlns:a16="http://schemas.microsoft.com/office/drawing/2014/main" id="{911D6925-4A93-4392-BF33-56EDC7694643}"/>
              </a:ext>
            </a:extLst>
          </p:cNvPr>
          <p:cNvSpPr/>
          <p:nvPr/>
        </p:nvSpPr>
        <p:spPr>
          <a:xfrm>
            <a:off x="4367808" y="5517232"/>
            <a:ext cx="1236236" cy="369332"/>
          </a:xfrm>
          <a:prstGeom prst="rect">
            <a:avLst/>
          </a:prstGeom>
        </p:spPr>
        <p:txBody>
          <a:bodyPr wrap="none">
            <a:spAutoFit/>
          </a:bodyPr>
          <a:lstStyle/>
          <a:p>
            <a:r>
              <a:rPr lang="en-US" altLang="zh-CN" dirty="0">
                <a:solidFill>
                  <a:srgbClr val="FF0000"/>
                </a:solidFill>
              </a:rPr>
              <a:t>RFC 5389</a:t>
            </a:r>
            <a:endParaRPr lang="zh-CN" altLang="en-US" dirty="0">
              <a:solidFill>
                <a:srgbClr val="FF0000"/>
              </a:solidFill>
            </a:endParaRPr>
          </a:p>
        </p:txBody>
      </p:sp>
    </p:spTree>
    <p:extLst>
      <p:ext uri="{BB962C8B-B14F-4D97-AF65-F5344CB8AC3E}">
        <p14:creationId xmlns:p14="http://schemas.microsoft.com/office/powerpoint/2010/main" val="28119861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type="body" sz="half" idx="1"/>
          </p:nvPr>
        </p:nvSpPr>
        <p:spPr>
          <a:xfrm>
            <a:off x="1991544" y="2204864"/>
            <a:ext cx="5544615" cy="4419920"/>
          </a:xfrm>
        </p:spPr>
        <p:txBody>
          <a:bodyPr>
            <a:normAutofit lnSpcReduction="10000"/>
          </a:bodyPr>
          <a:lstStyle/>
          <a:p>
            <a:pPr marL="512763" indent="-512763">
              <a:buNone/>
              <a:defRPr/>
            </a:pPr>
            <a:r>
              <a:rPr lang="en-US" dirty="0">
                <a:solidFill>
                  <a:schemeClr val="bg1">
                    <a:lumMod val="75000"/>
                  </a:schemeClr>
                </a:solidFill>
              </a:rPr>
              <a:t>4.1 </a:t>
            </a:r>
            <a:r>
              <a:rPr lang="zh-CN" altLang="en-US" dirty="0">
                <a:solidFill>
                  <a:schemeClr val="bg1">
                    <a:lumMod val="75000"/>
                  </a:schemeClr>
                </a:solidFill>
              </a:rPr>
              <a:t>网络层概述</a:t>
            </a:r>
            <a:endParaRPr lang="en-US" dirty="0">
              <a:solidFill>
                <a:schemeClr val="bg1">
                  <a:lumMod val="75000"/>
                </a:schemeClr>
              </a:solidFill>
            </a:endParaRPr>
          </a:p>
          <a:p>
            <a:pPr marL="512763" indent="-512763">
              <a:buNone/>
              <a:defRPr/>
            </a:pPr>
            <a:r>
              <a:rPr lang="en-US" dirty="0">
                <a:solidFill>
                  <a:schemeClr val="bg1">
                    <a:lumMod val="75000"/>
                  </a:schemeClr>
                </a:solidFill>
              </a:rPr>
              <a:t>4.2 </a:t>
            </a:r>
            <a:r>
              <a:rPr lang="zh-CN" altLang="en-US" dirty="0">
                <a:solidFill>
                  <a:schemeClr val="bg1">
                    <a:lumMod val="75000"/>
                  </a:schemeClr>
                </a:solidFill>
              </a:rPr>
              <a:t>路由器工作原理</a:t>
            </a:r>
            <a:endParaRPr lang="en-US" dirty="0">
              <a:solidFill>
                <a:schemeClr val="bg1">
                  <a:lumMod val="75000"/>
                </a:schemeClr>
              </a:solidFill>
            </a:endParaRPr>
          </a:p>
          <a:p>
            <a:pPr marL="512763" indent="-512763">
              <a:buNone/>
              <a:defRPr/>
            </a:pPr>
            <a:r>
              <a:rPr lang="en-US" dirty="0">
                <a:solidFill>
                  <a:srgbClr val="FF0000"/>
                </a:solidFill>
              </a:rPr>
              <a:t>4.3 IP: </a:t>
            </a:r>
            <a:r>
              <a:rPr lang="zh-CN" altLang="en-US" dirty="0">
                <a:solidFill>
                  <a:srgbClr val="FF0000"/>
                </a:solidFill>
              </a:rPr>
              <a:t>网际协议</a:t>
            </a:r>
            <a:endParaRPr lang="en-US" dirty="0">
              <a:solidFill>
                <a:srgbClr val="FF0000"/>
              </a:solidFill>
            </a:endParaRPr>
          </a:p>
          <a:p>
            <a:pPr lvl="1">
              <a:spcAft>
                <a:spcPts val="0"/>
              </a:spcAft>
              <a:buClr>
                <a:srgbClr val="000099"/>
              </a:buClr>
              <a:buSzPct val="85000"/>
              <a:buFont typeface="Wingdings" panose="05000000000000000000" pitchFamily="2" charset="2"/>
              <a:buChar char="v"/>
              <a:defRPr/>
            </a:pPr>
            <a:r>
              <a:rPr lang="zh-CN" altLang="en-US" sz="2600" dirty="0">
                <a:solidFill>
                  <a:schemeClr val="bg1">
                    <a:lumMod val="75000"/>
                  </a:schemeClr>
                </a:solidFill>
              </a:rPr>
              <a:t>数据报格式</a:t>
            </a:r>
            <a:endParaRPr lang="en-US" altLang="zh-CN" sz="2600" dirty="0">
              <a:solidFill>
                <a:schemeClr val="bg1">
                  <a:lumMod val="75000"/>
                </a:schemeClr>
              </a:solidFill>
            </a:endParaRPr>
          </a:p>
          <a:p>
            <a:pPr lvl="1">
              <a:spcAft>
                <a:spcPts val="0"/>
              </a:spcAft>
              <a:buClr>
                <a:srgbClr val="000099"/>
              </a:buClr>
              <a:buSzPct val="85000"/>
              <a:buFont typeface="Wingdings" panose="05000000000000000000" pitchFamily="2" charset="2"/>
              <a:buChar char="v"/>
              <a:defRPr/>
            </a:pPr>
            <a:r>
              <a:rPr lang="zh-CN" altLang="en-US" sz="2600" dirty="0">
                <a:solidFill>
                  <a:schemeClr val="bg1">
                    <a:lumMod val="75000"/>
                  </a:schemeClr>
                </a:solidFill>
              </a:rPr>
              <a:t>数据报分片</a:t>
            </a:r>
            <a:endParaRPr lang="en-US" altLang="zh-CN" sz="2600" dirty="0">
              <a:solidFill>
                <a:schemeClr val="bg1">
                  <a:lumMod val="75000"/>
                </a:schemeClr>
              </a:solidFill>
            </a:endParaRPr>
          </a:p>
          <a:p>
            <a:pPr lvl="1">
              <a:spcAft>
                <a:spcPts val="0"/>
              </a:spcAft>
              <a:buClr>
                <a:srgbClr val="000099"/>
              </a:buClr>
              <a:buSzPct val="85000"/>
              <a:buFont typeface="Wingdings" panose="05000000000000000000" pitchFamily="2" charset="2"/>
              <a:buChar char="v"/>
              <a:defRPr/>
            </a:pPr>
            <a:r>
              <a:rPr lang="en-US" altLang="zh-CN" sz="2600" dirty="0">
                <a:solidFill>
                  <a:schemeClr val="bg1">
                    <a:lumMod val="75000"/>
                  </a:schemeClr>
                </a:solidFill>
              </a:rPr>
              <a:t>IPv4 </a:t>
            </a:r>
            <a:r>
              <a:rPr lang="zh-CN" altLang="en-US" sz="2600" dirty="0">
                <a:solidFill>
                  <a:schemeClr val="bg1">
                    <a:lumMod val="75000"/>
                  </a:schemeClr>
                </a:solidFill>
              </a:rPr>
              <a:t>寻址</a:t>
            </a:r>
            <a:endParaRPr lang="en-US" altLang="zh-CN" sz="2600" dirty="0">
              <a:solidFill>
                <a:schemeClr val="bg1">
                  <a:lumMod val="75000"/>
                </a:schemeClr>
              </a:solidFill>
            </a:endParaRPr>
          </a:p>
          <a:p>
            <a:pPr lvl="1">
              <a:spcAft>
                <a:spcPts val="0"/>
              </a:spcAft>
              <a:buClr>
                <a:srgbClr val="000099"/>
              </a:buClr>
              <a:buSzPct val="85000"/>
              <a:buFont typeface="Wingdings" panose="05000000000000000000" pitchFamily="2" charset="2"/>
              <a:buChar char="v"/>
              <a:defRPr/>
            </a:pPr>
            <a:r>
              <a:rPr lang="zh-CN" altLang="en-US" sz="2600" dirty="0">
                <a:solidFill>
                  <a:schemeClr val="bg1">
                    <a:lumMod val="75000"/>
                  </a:schemeClr>
                </a:solidFill>
              </a:rPr>
              <a:t>网络地址转换</a:t>
            </a:r>
            <a:endParaRPr lang="en-US" altLang="zh-CN" sz="2600" dirty="0">
              <a:solidFill>
                <a:schemeClr val="bg1">
                  <a:lumMod val="75000"/>
                </a:schemeClr>
              </a:solidFill>
            </a:endParaRPr>
          </a:p>
          <a:p>
            <a:pPr lvl="1">
              <a:spcAft>
                <a:spcPts val="0"/>
              </a:spcAft>
              <a:buClr>
                <a:srgbClr val="000099"/>
              </a:buClr>
              <a:buSzPct val="85000"/>
              <a:buFont typeface="Wingdings" panose="05000000000000000000" pitchFamily="2" charset="2"/>
              <a:buChar char="v"/>
              <a:defRPr/>
            </a:pPr>
            <a:r>
              <a:rPr lang="en-US" altLang="zh-CN" sz="2600" dirty="0"/>
              <a:t>IPv6</a:t>
            </a:r>
            <a:endParaRPr lang="en-US" altLang="zh-CN" dirty="0">
              <a:solidFill>
                <a:schemeClr val="bg1">
                  <a:lumMod val="65000"/>
                </a:schemeClr>
              </a:solidFill>
            </a:endParaRPr>
          </a:p>
          <a:p>
            <a:pPr marL="512763" indent="-512763">
              <a:buNone/>
              <a:defRPr/>
            </a:pPr>
            <a:r>
              <a:rPr lang="en-US" altLang="zh-CN" dirty="0"/>
              <a:t>4.4 </a:t>
            </a:r>
            <a:r>
              <a:rPr lang="zh-CN" altLang="en-US" dirty="0"/>
              <a:t>通用转发</a:t>
            </a:r>
            <a:endParaRPr lang="en-US" dirty="0"/>
          </a:p>
        </p:txBody>
      </p:sp>
      <p:sp>
        <p:nvSpPr>
          <p:cNvPr id="8" name="Rectangle 2"/>
          <p:cNvSpPr txBox="1">
            <a:spLocks noChangeArrowheads="1"/>
          </p:cNvSpPr>
          <p:nvPr/>
        </p:nvSpPr>
        <p:spPr>
          <a:xfrm>
            <a:off x="1913756" y="553754"/>
            <a:ext cx="77724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baseline="0">
                <a:solidFill>
                  <a:schemeClr val="accent1"/>
                </a:solidFill>
                <a:latin typeface="Comic Sans MS" panose="030F0702030302020204" pitchFamily="66" charset="0"/>
                <a:ea typeface="微软雅黑" panose="020B0503020204020204" pitchFamily="34" charset="-122"/>
                <a:cs typeface="+mj-cs"/>
              </a:defRPr>
            </a:lvl1pPr>
          </a:lstStyle>
          <a:p>
            <a:r>
              <a:rPr lang="zh-CN" altLang="en-US" dirty="0">
                <a:solidFill>
                  <a:srgbClr val="000099"/>
                </a:solidFill>
                <a:latin typeface="Microsoft YaHei UI" panose="020B0503020204020204" pitchFamily="34" charset="-122"/>
                <a:ea typeface="Microsoft YaHei UI" panose="020B0503020204020204" pitchFamily="34" charset="-122"/>
              </a:rPr>
              <a:t>第四章</a:t>
            </a:r>
            <a:r>
              <a:rPr lang="en-US" altLang="zh-CN" dirty="0">
                <a:solidFill>
                  <a:srgbClr val="000099"/>
                </a:solidFill>
                <a:latin typeface="Microsoft YaHei UI" panose="020B0503020204020204" pitchFamily="34" charset="-122"/>
                <a:ea typeface="Microsoft YaHei UI" panose="020B0503020204020204" pitchFamily="34" charset="-122"/>
              </a:rPr>
              <a:t> </a:t>
            </a:r>
            <a:r>
              <a:rPr lang="zh-CN" altLang="en-US" dirty="0">
                <a:solidFill>
                  <a:srgbClr val="000099"/>
                </a:solidFill>
                <a:latin typeface="Microsoft YaHei UI" panose="020B0503020204020204" pitchFamily="34" charset="-122"/>
                <a:ea typeface="Microsoft YaHei UI" panose="020B0503020204020204" pitchFamily="34" charset="-122"/>
              </a:rPr>
              <a:t>网络层</a:t>
            </a:r>
            <a:endParaRPr lang="en-US" altLang="zh-CN" dirty="0">
              <a:solidFill>
                <a:srgbClr val="000099"/>
              </a:solidFill>
              <a:latin typeface="Microsoft YaHei UI" panose="020B0503020204020204" pitchFamily="34" charset="-122"/>
              <a:ea typeface="Microsoft YaHei UI" panose="020B0503020204020204" pitchFamily="34" charset="-122"/>
            </a:endParaRPr>
          </a:p>
        </p:txBody>
      </p:sp>
      <p:sp>
        <p:nvSpPr>
          <p:cNvPr id="6" name="文本框 5">
            <a:extLst>
              <a:ext uri="{FF2B5EF4-FFF2-40B4-BE49-F238E27FC236}">
                <a16:creationId xmlns:a16="http://schemas.microsoft.com/office/drawing/2014/main" id="{77EE9700-D766-4C42-AFE6-C64871862931}"/>
              </a:ext>
            </a:extLst>
          </p:cNvPr>
          <p:cNvSpPr txBox="1"/>
          <p:nvPr/>
        </p:nvSpPr>
        <p:spPr>
          <a:xfrm>
            <a:off x="4079776" y="1340768"/>
            <a:ext cx="3024336" cy="461665"/>
          </a:xfrm>
          <a:prstGeom prst="rect">
            <a:avLst/>
          </a:prstGeom>
          <a:noFill/>
        </p:spPr>
        <p:txBody>
          <a:bodyPr wrap="square" rtlCol="0">
            <a:spAutoFit/>
          </a:bodyPr>
          <a:lstStyle/>
          <a:p>
            <a:r>
              <a:rPr lang="en-US" altLang="zh-CN" sz="2400" b="1" dirty="0">
                <a:solidFill>
                  <a:srgbClr val="000099"/>
                </a:solidFill>
                <a:latin typeface="Microsoft YaHei UI" panose="020B0503020204020204" pitchFamily="34" charset="-122"/>
                <a:ea typeface="Microsoft YaHei UI" panose="020B0503020204020204" pitchFamily="34" charset="-122"/>
              </a:rPr>
              <a:t>- </a:t>
            </a:r>
            <a:r>
              <a:rPr lang="zh-CN" altLang="en-US" sz="2400" b="1" dirty="0">
                <a:solidFill>
                  <a:srgbClr val="000099"/>
                </a:solidFill>
                <a:latin typeface="Microsoft YaHei UI" panose="020B0503020204020204" pitchFamily="34" charset="-122"/>
                <a:ea typeface="Microsoft YaHei UI" panose="020B0503020204020204" pitchFamily="34" charset="-122"/>
              </a:rPr>
              <a:t>数据平面</a:t>
            </a:r>
          </a:p>
        </p:txBody>
      </p:sp>
      <p:sp>
        <p:nvSpPr>
          <p:cNvPr id="7" name="Rectangle 7">
            <a:extLst>
              <a:ext uri="{FF2B5EF4-FFF2-40B4-BE49-F238E27FC236}">
                <a16:creationId xmlns:a16="http://schemas.microsoft.com/office/drawing/2014/main" id="{1AD05196-67A9-49AD-9453-1F4F5C5B4032}"/>
              </a:ext>
            </a:extLst>
          </p:cNvPr>
          <p:cNvSpPr txBox="1">
            <a:spLocks noChangeArrowheads="1"/>
          </p:cNvSpPr>
          <p:nvPr/>
        </p:nvSpPr>
        <p:spPr>
          <a:xfrm>
            <a:off x="9552384" y="6608006"/>
            <a:ext cx="1944216"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zh-CN" altLang="en-US" sz="1600" dirty="0">
                <a:solidFill>
                  <a:schemeClr val="accent4"/>
                </a:solidFill>
                <a:latin typeface="+mn-ea"/>
                <a:ea typeface="+mn-ea"/>
                <a:cs typeface="Arial" panose="020B0604020202020204" pitchFamily="34" charset="0"/>
              </a:rPr>
              <a:t>网络层</a:t>
            </a:r>
            <a:r>
              <a:rPr lang="en-US" altLang="zh-CN" sz="1600" dirty="0">
                <a:solidFill>
                  <a:schemeClr val="accent4"/>
                </a:solidFill>
                <a:latin typeface="+mn-ea"/>
                <a:ea typeface="+mn-ea"/>
                <a:cs typeface="Arial" panose="020B0604020202020204" pitchFamily="34" charset="0"/>
              </a:rPr>
              <a:t>  </a:t>
            </a:r>
            <a:r>
              <a:rPr lang="en-US" altLang="zh-CN" sz="1600" dirty="0">
                <a:solidFill>
                  <a:srgbClr val="FF0000"/>
                </a:solidFill>
                <a:latin typeface="+mn-ea"/>
                <a:ea typeface="+mn-ea"/>
                <a:cs typeface="Arial" panose="020B0604020202020204" pitchFamily="34" charset="0"/>
              </a:rPr>
              <a:t>- </a:t>
            </a:r>
            <a:r>
              <a:rPr lang="zh-CN" altLang="en-US" sz="1600" dirty="0">
                <a:solidFill>
                  <a:srgbClr val="FF0000"/>
                </a:solidFill>
                <a:latin typeface="+mn-ea"/>
                <a:ea typeface="+mn-ea"/>
                <a:cs typeface="Arial" panose="020B0604020202020204" pitchFamily="34" charset="0"/>
              </a:rPr>
              <a:t>数据平面</a:t>
            </a:r>
            <a:endParaRPr lang="en-US" altLang="zh-CN" sz="1600" dirty="0">
              <a:solidFill>
                <a:srgbClr val="FF0000"/>
              </a:solidFill>
              <a:latin typeface="+mn-ea"/>
              <a:ea typeface="+mn-ea"/>
              <a:cs typeface="Arial" panose="020B0604020202020204" pitchFamily="34" charset="0"/>
            </a:endParaRPr>
          </a:p>
        </p:txBody>
      </p:sp>
    </p:spTree>
    <p:extLst>
      <p:ext uri="{BB962C8B-B14F-4D97-AF65-F5344CB8AC3E}">
        <p14:creationId xmlns:p14="http://schemas.microsoft.com/office/powerpoint/2010/main" val="4265640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type="body" sz="half" idx="1"/>
          </p:nvPr>
        </p:nvSpPr>
        <p:spPr>
          <a:xfrm>
            <a:off x="1991544" y="2204864"/>
            <a:ext cx="5544615" cy="4419920"/>
          </a:xfrm>
        </p:spPr>
        <p:txBody>
          <a:bodyPr>
            <a:normAutofit lnSpcReduction="10000"/>
          </a:bodyPr>
          <a:lstStyle/>
          <a:p>
            <a:pPr marL="512763" indent="-512763">
              <a:buNone/>
              <a:defRPr/>
            </a:pPr>
            <a:r>
              <a:rPr lang="en-US" dirty="0">
                <a:solidFill>
                  <a:schemeClr val="bg1">
                    <a:lumMod val="75000"/>
                  </a:schemeClr>
                </a:solidFill>
              </a:rPr>
              <a:t>4.1 </a:t>
            </a:r>
            <a:r>
              <a:rPr lang="zh-CN" altLang="en-US" dirty="0">
                <a:solidFill>
                  <a:schemeClr val="bg1">
                    <a:lumMod val="75000"/>
                  </a:schemeClr>
                </a:solidFill>
              </a:rPr>
              <a:t>网络层概述</a:t>
            </a:r>
            <a:endParaRPr lang="en-US" dirty="0">
              <a:solidFill>
                <a:schemeClr val="bg1">
                  <a:lumMod val="75000"/>
                </a:schemeClr>
              </a:solidFill>
            </a:endParaRPr>
          </a:p>
          <a:p>
            <a:pPr marL="512763" indent="-512763">
              <a:buNone/>
              <a:defRPr/>
            </a:pPr>
            <a:r>
              <a:rPr lang="en-US" dirty="0">
                <a:solidFill>
                  <a:schemeClr val="bg1">
                    <a:lumMod val="75000"/>
                  </a:schemeClr>
                </a:solidFill>
              </a:rPr>
              <a:t>4.2 </a:t>
            </a:r>
            <a:r>
              <a:rPr lang="zh-CN" altLang="en-US" dirty="0">
                <a:solidFill>
                  <a:schemeClr val="bg1">
                    <a:lumMod val="75000"/>
                  </a:schemeClr>
                </a:solidFill>
              </a:rPr>
              <a:t>路由器工作原理</a:t>
            </a:r>
            <a:endParaRPr lang="en-US" dirty="0">
              <a:solidFill>
                <a:schemeClr val="bg1">
                  <a:lumMod val="75000"/>
                </a:schemeClr>
              </a:solidFill>
            </a:endParaRPr>
          </a:p>
          <a:p>
            <a:pPr marL="512763" indent="-512763">
              <a:lnSpc>
                <a:spcPct val="110000"/>
              </a:lnSpc>
              <a:buNone/>
              <a:defRPr/>
            </a:pPr>
            <a:r>
              <a:rPr lang="en-US" dirty="0"/>
              <a:t>4.3 IP: </a:t>
            </a:r>
            <a:r>
              <a:rPr lang="zh-CN" altLang="en-US" dirty="0"/>
              <a:t>网际协议</a:t>
            </a:r>
            <a:endParaRPr lang="en-US" dirty="0"/>
          </a:p>
          <a:p>
            <a:pPr lvl="1">
              <a:spcAft>
                <a:spcPts val="0"/>
              </a:spcAft>
              <a:buClr>
                <a:srgbClr val="000099"/>
              </a:buClr>
              <a:buSzPct val="85000"/>
              <a:buFont typeface="Wingdings" panose="05000000000000000000" pitchFamily="2" charset="2"/>
              <a:buChar char="v"/>
              <a:defRPr/>
            </a:pPr>
            <a:r>
              <a:rPr lang="zh-CN" altLang="en-US" sz="2600" dirty="0">
                <a:solidFill>
                  <a:schemeClr val="bg1">
                    <a:lumMod val="75000"/>
                  </a:schemeClr>
                </a:solidFill>
              </a:rPr>
              <a:t>数据报格式</a:t>
            </a:r>
            <a:endParaRPr lang="en-US" altLang="zh-CN" sz="2600" dirty="0">
              <a:solidFill>
                <a:schemeClr val="bg1">
                  <a:lumMod val="75000"/>
                </a:schemeClr>
              </a:solidFill>
            </a:endParaRPr>
          </a:p>
          <a:p>
            <a:pPr lvl="1">
              <a:spcAft>
                <a:spcPts val="0"/>
              </a:spcAft>
              <a:buClr>
                <a:srgbClr val="000099"/>
              </a:buClr>
              <a:buSzPct val="85000"/>
              <a:buFont typeface="Wingdings" panose="05000000000000000000" pitchFamily="2" charset="2"/>
              <a:buChar char="v"/>
              <a:defRPr/>
            </a:pPr>
            <a:r>
              <a:rPr lang="zh-CN" altLang="en-US" sz="2600" dirty="0">
                <a:solidFill>
                  <a:schemeClr val="bg1">
                    <a:lumMod val="75000"/>
                  </a:schemeClr>
                </a:solidFill>
              </a:rPr>
              <a:t>数据报分片</a:t>
            </a:r>
            <a:endParaRPr lang="en-US" altLang="zh-CN" sz="2600" dirty="0">
              <a:solidFill>
                <a:schemeClr val="bg1">
                  <a:lumMod val="75000"/>
                </a:schemeClr>
              </a:solidFill>
            </a:endParaRPr>
          </a:p>
          <a:p>
            <a:pPr lvl="1">
              <a:spcAft>
                <a:spcPts val="0"/>
              </a:spcAft>
              <a:buClr>
                <a:srgbClr val="000099"/>
              </a:buClr>
              <a:buSzPct val="85000"/>
              <a:buFont typeface="Wingdings" panose="05000000000000000000" pitchFamily="2" charset="2"/>
              <a:buChar char="v"/>
              <a:defRPr/>
            </a:pPr>
            <a:r>
              <a:rPr lang="en-US" altLang="zh-CN" sz="2600" dirty="0">
                <a:solidFill>
                  <a:schemeClr val="bg1">
                    <a:lumMod val="75000"/>
                  </a:schemeClr>
                </a:solidFill>
              </a:rPr>
              <a:t>IPv4 </a:t>
            </a:r>
            <a:r>
              <a:rPr lang="zh-CN" altLang="en-US" sz="2600" dirty="0">
                <a:solidFill>
                  <a:schemeClr val="bg1">
                    <a:lumMod val="75000"/>
                  </a:schemeClr>
                </a:solidFill>
              </a:rPr>
              <a:t>寻址</a:t>
            </a:r>
            <a:endParaRPr lang="en-US" altLang="zh-CN" sz="2600" dirty="0">
              <a:solidFill>
                <a:schemeClr val="bg1">
                  <a:lumMod val="75000"/>
                </a:schemeClr>
              </a:solidFill>
            </a:endParaRPr>
          </a:p>
          <a:p>
            <a:pPr lvl="1">
              <a:spcAft>
                <a:spcPts val="0"/>
              </a:spcAft>
              <a:buClr>
                <a:srgbClr val="000099"/>
              </a:buClr>
              <a:buSzPct val="85000"/>
              <a:buFont typeface="Wingdings" panose="05000000000000000000" pitchFamily="2" charset="2"/>
              <a:buChar char="v"/>
              <a:defRPr/>
            </a:pPr>
            <a:r>
              <a:rPr lang="zh-CN" altLang="en-US" sz="2600" dirty="0">
                <a:solidFill>
                  <a:schemeClr val="bg1">
                    <a:lumMod val="75000"/>
                  </a:schemeClr>
                </a:solidFill>
              </a:rPr>
              <a:t>网络地址转换</a:t>
            </a:r>
            <a:endParaRPr lang="en-US" altLang="zh-CN" sz="2600" dirty="0">
              <a:solidFill>
                <a:schemeClr val="bg1">
                  <a:lumMod val="75000"/>
                </a:schemeClr>
              </a:solidFill>
            </a:endParaRPr>
          </a:p>
          <a:p>
            <a:pPr lvl="1">
              <a:spcAft>
                <a:spcPts val="0"/>
              </a:spcAft>
              <a:buClr>
                <a:srgbClr val="000099"/>
              </a:buClr>
              <a:buSzPct val="85000"/>
              <a:buFont typeface="Wingdings" panose="05000000000000000000" pitchFamily="2" charset="2"/>
              <a:buChar char="v"/>
              <a:defRPr/>
            </a:pPr>
            <a:r>
              <a:rPr lang="en-US" altLang="zh-CN" sz="2600" dirty="0">
                <a:solidFill>
                  <a:srgbClr val="FF0000"/>
                </a:solidFill>
              </a:rPr>
              <a:t>IPv6</a:t>
            </a:r>
            <a:endParaRPr lang="en-US" altLang="zh-CN" dirty="0">
              <a:solidFill>
                <a:srgbClr val="FF0000"/>
              </a:solidFill>
            </a:endParaRPr>
          </a:p>
          <a:p>
            <a:pPr marL="512763" indent="-512763">
              <a:buNone/>
              <a:defRPr/>
            </a:pPr>
            <a:r>
              <a:rPr lang="en-US" altLang="zh-CN" dirty="0"/>
              <a:t>4.4 </a:t>
            </a:r>
            <a:r>
              <a:rPr lang="zh-CN" altLang="en-US" dirty="0"/>
              <a:t>通用转发</a:t>
            </a:r>
            <a:endParaRPr lang="en-US" dirty="0"/>
          </a:p>
        </p:txBody>
      </p:sp>
      <p:sp>
        <p:nvSpPr>
          <p:cNvPr id="8" name="Rectangle 2"/>
          <p:cNvSpPr txBox="1">
            <a:spLocks noChangeArrowheads="1"/>
          </p:cNvSpPr>
          <p:nvPr/>
        </p:nvSpPr>
        <p:spPr>
          <a:xfrm>
            <a:off x="1913756" y="553754"/>
            <a:ext cx="77724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baseline="0">
                <a:solidFill>
                  <a:schemeClr val="accent1"/>
                </a:solidFill>
                <a:latin typeface="Comic Sans MS" panose="030F0702030302020204" pitchFamily="66" charset="0"/>
                <a:ea typeface="微软雅黑" panose="020B0503020204020204" pitchFamily="34" charset="-122"/>
                <a:cs typeface="+mj-cs"/>
              </a:defRPr>
            </a:lvl1pPr>
          </a:lstStyle>
          <a:p>
            <a:r>
              <a:rPr lang="zh-CN" altLang="en-US" dirty="0">
                <a:solidFill>
                  <a:srgbClr val="000099"/>
                </a:solidFill>
                <a:latin typeface="Microsoft YaHei UI" panose="020B0503020204020204" pitchFamily="34" charset="-122"/>
                <a:ea typeface="Microsoft YaHei UI" panose="020B0503020204020204" pitchFamily="34" charset="-122"/>
              </a:rPr>
              <a:t>第四章</a:t>
            </a:r>
            <a:r>
              <a:rPr lang="en-US" altLang="zh-CN" dirty="0">
                <a:solidFill>
                  <a:srgbClr val="000099"/>
                </a:solidFill>
                <a:latin typeface="Microsoft YaHei UI" panose="020B0503020204020204" pitchFamily="34" charset="-122"/>
                <a:ea typeface="Microsoft YaHei UI" panose="020B0503020204020204" pitchFamily="34" charset="-122"/>
              </a:rPr>
              <a:t> </a:t>
            </a:r>
            <a:r>
              <a:rPr lang="zh-CN" altLang="en-US" dirty="0">
                <a:solidFill>
                  <a:srgbClr val="000099"/>
                </a:solidFill>
                <a:latin typeface="Microsoft YaHei UI" panose="020B0503020204020204" pitchFamily="34" charset="-122"/>
                <a:ea typeface="Microsoft YaHei UI" panose="020B0503020204020204" pitchFamily="34" charset="-122"/>
              </a:rPr>
              <a:t>网络层</a:t>
            </a:r>
            <a:endParaRPr lang="en-US" altLang="zh-CN" dirty="0">
              <a:solidFill>
                <a:srgbClr val="000099"/>
              </a:solidFill>
              <a:latin typeface="Microsoft YaHei UI" panose="020B0503020204020204" pitchFamily="34" charset="-122"/>
              <a:ea typeface="Microsoft YaHei UI" panose="020B0503020204020204" pitchFamily="34" charset="-122"/>
            </a:endParaRPr>
          </a:p>
        </p:txBody>
      </p:sp>
      <p:sp>
        <p:nvSpPr>
          <p:cNvPr id="6" name="文本框 5">
            <a:extLst>
              <a:ext uri="{FF2B5EF4-FFF2-40B4-BE49-F238E27FC236}">
                <a16:creationId xmlns:a16="http://schemas.microsoft.com/office/drawing/2014/main" id="{77EE9700-D766-4C42-AFE6-C64871862931}"/>
              </a:ext>
            </a:extLst>
          </p:cNvPr>
          <p:cNvSpPr txBox="1"/>
          <p:nvPr/>
        </p:nvSpPr>
        <p:spPr>
          <a:xfrm>
            <a:off x="4079776" y="1340768"/>
            <a:ext cx="3024336" cy="461665"/>
          </a:xfrm>
          <a:prstGeom prst="rect">
            <a:avLst/>
          </a:prstGeom>
          <a:noFill/>
        </p:spPr>
        <p:txBody>
          <a:bodyPr wrap="square" rtlCol="0">
            <a:spAutoFit/>
          </a:bodyPr>
          <a:lstStyle/>
          <a:p>
            <a:r>
              <a:rPr lang="en-US" altLang="zh-CN" sz="2400" b="1" dirty="0">
                <a:solidFill>
                  <a:srgbClr val="000099"/>
                </a:solidFill>
                <a:latin typeface="Microsoft YaHei UI" panose="020B0503020204020204" pitchFamily="34" charset="-122"/>
                <a:ea typeface="Microsoft YaHei UI" panose="020B0503020204020204" pitchFamily="34" charset="-122"/>
              </a:rPr>
              <a:t>- </a:t>
            </a:r>
            <a:r>
              <a:rPr lang="zh-CN" altLang="en-US" sz="2400" b="1" dirty="0">
                <a:solidFill>
                  <a:srgbClr val="000099"/>
                </a:solidFill>
                <a:latin typeface="Microsoft YaHei UI" panose="020B0503020204020204" pitchFamily="34" charset="-122"/>
                <a:ea typeface="Microsoft YaHei UI" panose="020B0503020204020204" pitchFamily="34" charset="-122"/>
              </a:rPr>
              <a:t>数据平面</a:t>
            </a:r>
          </a:p>
        </p:txBody>
      </p:sp>
      <p:sp>
        <p:nvSpPr>
          <p:cNvPr id="7" name="Rectangle 7">
            <a:extLst>
              <a:ext uri="{FF2B5EF4-FFF2-40B4-BE49-F238E27FC236}">
                <a16:creationId xmlns:a16="http://schemas.microsoft.com/office/drawing/2014/main" id="{66C05C96-B6FA-48C8-9AD5-BB3C64E38692}"/>
              </a:ext>
            </a:extLst>
          </p:cNvPr>
          <p:cNvSpPr txBox="1">
            <a:spLocks noChangeArrowheads="1"/>
          </p:cNvSpPr>
          <p:nvPr/>
        </p:nvSpPr>
        <p:spPr>
          <a:xfrm>
            <a:off x="9552384" y="6608006"/>
            <a:ext cx="1944216"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zh-CN" altLang="en-US" sz="1600" dirty="0">
                <a:solidFill>
                  <a:schemeClr val="accent4"/>
                </a:solidFill>
                <a:latin typeface="+mn-ea"/>
                <a:ea typeface="+mn-ea"/>
                <a:cs typeface="Arial" panose="020B0604020202020204" pitchFamily="34" charset="0"/>
              </a:rPr>
              <a:t>网络层</a:t>
            </a:r>
            <a:r>
              <a:rPr lang="en-US" altLang="zh-CN" sz="1600" dirty="0">
                <a:solidFill>
                  <a:schemeClr val="accent4"/>
                </a:solidFill>
                <a:latin typeface="+mn-ea"/>
                <a:ea typeface="+mn-ea"/>
                <a:cs typeface="Arial" panose="020B0604020202020204" pitchFamily="34" charset="0"/>
              </a:rPr>
              <a:t>  </a:t>
            </a:r>
            <a:r>
              <a:rPr lang="en-US" altLang="zh-CN" sz="1600" dirty="0">
                <a:solidFill>
                  <a:srgbClr val="FF0000"/>
                </a:solidFill>
                <a:latin typeface="+mn-ea"/>
                <a:ea typeface="+mn-ea"/>
                <a:cs typeface="Arial" panose="020B0604020202020204" pitchFamily="34" charset="0"/>
              </a:rPr>
              <a:t>- </a:t>
            </a:r>
            <a:r>
              <a:rPr lang="zh-CN" altLang="en-US" sz="1600" dirty="0">
                <a:solidFill>
                  <a:srgbClr val="FF0000"/>
                </a:solidFill>
                <a:latin typeface="+mn-ea"/>
                <a:ea typeface="+mn-ea"/>
                <a:cs typeface="Arial" panose="020B0604020202020204" pitchFamily="34" charset="0"/>
              </a:rPr>
              <a:t>数据平面</a:t>
            </a:r>
            <a:endParaRPr lang="en-US" altLang="zh-CN" sz="1600" dirty="0">
              <a:solidFill>
                <a:srgbClr val="FF0000"/>
              </a:solidFill>
              <a:latin typeface="+mn-ea"/>
              <a:ea typeface="+mn-ea"/>
              <a:cs typeface="Arial" panose="020B0604020202020204" pitchFamily="34" charset="0"/>
            </a:endParaRPr>
          </a:p>
        </p:txBody>
      </p:sp>
    </p:spTree>
    <p:extLst>
      <p:ext uri="{BB962C8B-B14F-4D97-AF65-F5344CB8AC3E}">
        <p14:creationId xmlns:p14="http://schemas.microsoft.com/office/powerpoint/2010/main" val="13748730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a:xfrm>
            <a:off x="2209800" y="422275"/>
            <a:ext cx="7772400" cy="838200"/>
          </a:xfrm>
        </p:spPr>
        <p:txBody>
          <a:bodyPr/>
          <a:lstStyle/>
          <a:p>
            <a:pPr algn="ctr">
              <a:defRPr/>
            </a:pPr>
            <a:r>
              <a:rPr lang="en-US" dirty="0">
                <a:cs typeface="+mj-cs"/>
              </a:rPr>
              <a:t>IPv6: </a:t>
            </a:r>
            <a:r>
              <a:rPr lang="en-US" altLang="zh-CN" dirty="0" err="1">
                <a:solidFill>
                  <a:srgbClr val="E45327"/>
                </a:solidFill>
              </a:rPr>
              <a:t>动机</a:t>
            </a:r>
            <a:endParaRPr lang="en-US" dirty="0">
              <a:cs typeface="+mj-cs"/>
            </a:endParaRPr>
          </a:p>
        </p:txBody>
      </p:sp>
      <p:sp>
        <p:nvSpPr>
          <p:cNvPr id="108546" name="Rectangle 3"/>
          <p:cNvSpPr>
            <a:spLocks noGrp="1" noChangeArrowheads="1"/>
          </p:cNvSpPr>
          <p:nvPr>
            <p:ph type="body" idx="1"/>
          </p:nvPr>
        </p:nvSpPr>
        <p:spPr>
          <a:xfrm>
            <a:off x="443519" y="1357304"/>
            <a:ext cx="7481319" cy="4027487"/>
          </a:xfrm>
        </p:spPr>
        <p:txBody>
          <a:bodyPr>
            <a:normAutofit/>
          </a:bodyPr>
          <a:lstStyle/>
          <a:p>
            <a:r>
              <a:rPr lang="zh-CN" altLang="en-US" dirty="0">
                <a:solidFill>
                  <a:srgbClr val="CC0000"/>
                </a:solidFill>
                <a:cs typeface="ＭＳ Ｐゴシック" panose="020B0600070205080204" pitchFamily="34" charset="-128"/>
              </a:rPr>
              <a:t>最初的动机</a:t>
            </a:r>
            <a:r>
              <a:rPr lang="en-US" altLang="zh-CN" dirty="0">
                <a:solidFill>
                  <a:srgbClr val="CC0000"/>
                </a:solidFill>
                <a:cs typeface="ＭＳ Ｐゴシック" panose="020B0600070205080204" pitchFamily="34" charset="-128"/>
              </a:rPr>
              <a:t>:</a:t>
            </a:r>
            <a:r>
              <a:rPr lang="en-US" altLang="zh-CN" dirty="0">
                <a:cs typeface="ＭＳ Ｐゴシック" panose="020B0600070205080204" pitchFamily="34" charset="-128"/>
              </a:rPr>
              <a:t> 32</a:t>
            </a:r>
            <a:r>
              <a:rPr lang="zh-CN" altLang="en-US" dirty="0">
                <a:cs typeface="ＭＳ Ｐゴシック" panose="020B0600070205080204" pitchFamily="34" charset="-128"/>
              </a:rPr>
              <a:t>位地址空间很快将被分配完</a:t>
            </a:r>
            <a:endParaRPr lang="en-US" altLang="zh-CN" dirty="0">
              <a:cs typeface="ＭＳ Ｐゴシック" panose="020B0600070205080204" pitchFamily="34" charset="-128"/>
            </a:endParaRPr>
          </a:p>
          <a:p>
            <a:r>
              <a:rPr lang="zh-CN" altLang="en-US" dirty="0">
                <a:cs typeface="ＭＳ Ｐゴシック" panose="020B0600070205080204" pitchFamily="34" charset="-128"/>
              </a:rPr>
              <a:t>其它动机</a:t>
            </a:r>
            <a:r>
              <a:rPr lang="en-US" altLang="zh-CN" dirty="0">
                <a:cs typeface="ＭＳ Ｐゴシック" panose="020B0600070205080204" pitchFamily="34" charset="-128"/>
              </a:rPr>
              <a:t>:</a:t>
            </a:r>
          </a:p>
          <a:p>
            <a:pPr lvl="1"/>
            <a:r>
              <a:rPr lang="zh-CN" altLang="en-US" dirty="0"/>
              <a:t>首部格式有助于加快处理</a:t>
            </a:r>
            <a:r>
              <a:rPr lang="en-US" altLang="zh-CN" dirty="0"/>
              <a:t>/</a:t>
            </a:r>
            <a:r>
              <a:rPr lang="zh-CN" altLang="en-US" dirty="0"/>
              <a:t>转发速度</a:t>
            </a:r>
            <a:endParaRPr lang="en-US" altLang="zh-CN" dirty="0"/>
          </a:p>
          <a:p>
            <a:pPr lvl="1"/>
            <a:r>
              <a:rPr lang="zh-CN" altLang="en-US" dirty="0"/>
              <a:t>首部的更改有利</a:t>
            </a:r>
            <a:r>
              <a:rPr lang="en-US" altLang="zh-CN" dirty="0"/>
              <a:t> QoS </a:t>
            </a:r>
          </a:p>
          <a:p>
            <a:pPr lvl="1"/>
            <a:endParaRPr lang="en-US" altLang="zh-CN" dirty="0"/>
          </a:p>
          <a:p>
            <a:pPr>
              <a:buFont typeface="Wingdings" panose="05000000000000000000" pitchFamily="2" charset="2"/>
              <a:buNone/>
            </a:pPr>
            <a:r>
              <a:rPr lang="en-US" altLang="zh-CN" dirty="0">
                <a:solidFill>
                  <a:srgbClr val="CC0000"/>
                </a:solidFill>
                <a:cs typeface="ＭＳ Ｐゴシック" panose="020B0600070205080204" pitchFamily="34" charset="-128"/>
              </a:rPr>
              <a:t>IPv6 </a:t>
            </a:r>
            <a:r>
              <a:rPr lang="zh-CN" altLang="en-US" dirty="0">
                <a:solidFill>
                  <a:srgbClr val="CC0000"/>
                </a:solidFill>
                <a:cs typeface="ＭＳ Ｐゴシック" panose="020B0600070205080204" pitchFamily="34" charset="-128"/>
              </a:rPr>
              <a:t>数据报格式</a:t>
            </a:r>
            <a:r>
              <a:rPr lang="en-US" altLang="zh-CN" dirty="0">
                <a:solidFill>
                  <a:srgbClr val="CC0000"/>
                </a:solidFill>
                <a:cs typeface="ＭＳ Ｐゴシック" panose="020B0600070205080204" pitchFamily="34" charset="-128"/>
              </a:rPr>
              <a:t>: </a:t>
            </a:r>
          </a:p>
          <a:p>
            <a:pPr lvl="1"/>
            <a:r>
              <a:rPr lang="zh-CN" altLang="en-US" dirty="0"/>
              <a:t>定长</a:t>
            </a:r>
            <a:r>
              <a:rPr lang="en-US" altLang="zh-CN" dirty="0"/>
              <a:t> 40 </a:t>
            </a:r>
            <a:r>
              <a:rPr lang="zh-CN" altLang="en-US" dirty="0"/>
              <a:t>字节首部</a:t>
            </a:r>
            <a:endParaRPr lang="en-US" altLang="zh-CN" dirty="0"/>
          </a:p>
          <a:p>
            <a:pPr lvl="1"/>
            <a:r>
              <a:rPr lang="zh-CN" altLang="en-US" dirty="0"/>
              <a:t>不允许数据报分片</a:t>
            </a:r>
            <a:endParaRPr lang="en-US" altLang="zh-CN" dirty="0"/>
          </a:p>
        </p:txBody>
      </p:sp>
      <p:sp>
        <p:nvSpPr>
          <p:cNvPr id="7"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grpSp>
        <p:nvGrpSpPr>
          <p:cNvPr id="6" name="Group 55"/>
          <p:cNvGrpSpPr>
            <a:grpSpLocks/>
          </p:cNvGrpSpPr>
          <p:nvPr/>
        </p:nvGrpSpPr>
        <p:grpSpPr bwMode="auto">
          <a:xfrm>
            <a:off x="7968208" y="1357304"/>
            <a:ext cx="4176464" cy="5267480"/>
            <a:chOff x="1929" y="607"/>
            <a:chExt cx="2600" cy="3355"/>
          </a:xfrm>
        </p:grpSpPr>
        <p:sp>
          <p:nvSpPr>
            <p:cNvPr id="8" name="Rectangle 4"/>
            <p:cNvSpPr>
              <a:spLocks noChangeArrowheads="1"/>
            </p:cNvSpPr>
            <p:nvPr/>
          </p:nvSpPr>
          <p:spPr bwMode="auto">
            <a:xfrm>
              <a:off x="2040" y="868"/>
              <a:ext cx="2489" cy="3039"/>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9" name="Rectangle 5"/>
            <p:cNvSpPr>
              <a:spLocks noChangeArrowheads="1"/>
            </p:cNvSpPr>
            <p:nvPr/>
          </p:nvSpPr>
          <p:spPr bwMode="auto">
            <a:xfrm>
              <a:off x="1980" y="935"/>
              <a:ext cx="2489" cy="3027"/>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99"/>
                </a:solidFill>
              </a:endParaRPr>
            </a:p>
          </p:txBody>
        </p:sp>
        <p:sp>
          <p:nvSpPr>
            <p:cNvPr id="10" name="Text Box 6"/>
            <p:cNvSpPr txBox="1">
              <a:spLocks noChangeArrowheads="1"/>
            </p:cNvSpPr>
            <p:nvPr/>
          </p:nvSpPr>
          <p:spPr bwMode="auto">
            <a:xfrm>
              <a:off x="1954" y="973"/>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ver</a:t>
              </a:r>
              <a:endParaRPr lang="en-US" altLang="zh-CN">
                <a:solidFill>
                  <a:srgbClr val="000099"/>
                </a:solidFill>
              </a:endParaRPr>
            </a:p>
          </p:txBody>
        </p:sp>
        <p:sp>
          <p:nvSpPr>
            <p:cNvPr id="11" name="Text Box 7"/>
            <p:cNvSpPr txBox="1">
              <a:spLocks noChangeArrowheads="1"/>
            </p:cNvSpPr>
            <p:nvPr/>
          </p:nvSpPr>
          <p:spPr bwMode="auto">
            <a:xfrm>
              <a:off x="3529" y="1012"/>
              <a:ext cx="5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length</a:t>
              </a:r>
            </a:p>
          </p:txBody>
        </p:sp>
        <p:sp>
          <p:nvSpPr>
            <p:cNvPr id="12" name="Line 8"/>
            <p:cNvSpPr>
              <a:spLocks noChangeShapeType="1"/>
            </p:cNvSpPr>
            <p:nvPr/>
          </p:nvSpPr>
          <p:spPr bwMode="auto">
            <a:xfrm>
              <a:off x="1988" y="1261"/>
              <a:ext cx="2486"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13" name="Line 9"/>
            <p:cNvSpPr>
              <a:spLocks noChangeShapeType="1"/>
            </p:cNvSpPr>
            <p:nvPr/>
          </p:nvSpPr>
          <p:spPr bwMode="auto">
            <a:xfrm flipH="1" flipV="1">
              <a:off x="3210" y="941"/>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14" name="Text Box 10"/>
            <p:cNvSpPr txBox="1">
              <a:spLocks noChangeArrowheads="1"/>
            </p:cNvSpPr>
            <p:nvPr/>
          </p:nvSpPr>
          <p:spPr bwMode="auto">
            <a:xfrm>
              <a:off x="2922" y="607"/>
              <a:ext cx="5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32 bits</a:t>
              </a:r>
              <a:endParaRPr lang="en-US" altLang="zh-CN">
                <a:solidFill>
                  <a:srgbClr val="000099"/>
                </a:solidFill>
              </a:endParaRPr>
            </a:p>
          </p:txBody>
        </p:sp>
        <p:sp>
          <p:nvSpPr>
            <p:cNvPr id="15" name="Line 11"/>
            <p:cNvSpPr>
              <a:spLocks noChangeShapeType="1"/>
            </p:cNvSpPr>
            <p:nvPr/>
          </p:nvSpPr>
          <p:spPr bwMode="auto">
            <a:xfrm>
              <a:off x="3552" y="762"/>
              <a:ext cx="899" cy="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16" name="Line 12"/>
            <p:cNvSpPr>
              <a:spLocks noChangeShapeType="1"/>
            </p:cNvSpPr>
            <p:nvPr/>
          </p:nvSpPr>
          <p:spPr bwMode="auto">
            <a:xfrm rot="10800000">
              <a:off x="1972" y="769"/>
              <a:ext cx="84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17" name="Text Box 13"/>
            <p:cNvSpPr txBox="1">
              <a:spLocks noChangeArrowheads="1"/>
            </p:cNvSpPr>
            <p:nvPr/>
          </p:nvSpPr>
          <p:spPr bwMode="auto">
            <a:xfrm>
              <a:off x="2606" y="2792"/>
              <a:ext cx="1351"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2000">
                  <a:solidFill>
                    <a:srgbClr val="000099"/>
                  </a:solidFill>
                </a:rPr>
                <a:t>data </a:t>
              </a:r>
            </a:p>
            <a:p>
              <a:pPr algn="ctr"/>
              <a:r>
                <a:rPr lang="en-US" altLang="zh-CN" sz="2000">
                  <a:solidFill>
                    <a:srgbClr val="000099"/>
                  </a:solidFill>
                </a:rPr>
                <a:t>(variable length,</a:t>
              </a:r>
            </a:p>
            <a:p>
              <a:pPr algn="ctr"/>
              <a:r>
                <a:rPr lang="en-US" altLang="zh-CN" sz="2000">
                  <a:solidFill>
                    <a:srgbClr val="000099"/>
                  </a:solidFill>
                </a:rPr>
                <a:t>typically a TCP </a:t>
              </a:r>
            </a:p>
            <a:p>
              <a:pPr algn="ctr"/>
              <a:r>
                <a:rPr lang="en-US" altLang="zh-CN" sz="2000">
                  <a:solidFill>
                    <a:srgbClr val="000099"/>
                  </a:solidFill>
                </a:rPr>
                <a:t>or UDP segment)</a:t>
              </a:r>
              <a:endParaRPr lang="en-US" altLang="zh-CN">
                <a:solidFill>
                  <a:srgbClr val="000099"/>
                </a:solidFill>
              </a:endParaRPr>
            </a:p>
          </p:txBody>
        </p:sp>
        <p:sp>
          <p:nvSpPr>
            <p:cNvPr id="18" name="Text Box 14"/>
            <p:cNvSpPr txBox="1">
              <a:spLocks noChangeArrowheads="1"/>
            </p:cNvSpPr>
            <p:nvPr/>
          </p:nvSpPr>
          <p:spPr bwMode="auto">
            <a:xfrm>
              <a:off x="1929" y="1320"/>
              <a:ext cx="1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dirty="0">
                  <a:solidFill>
                    <a:srgbClr val="000099"/>
                  </a:solidFill>
                </a:rPr>
                <a:t>16-bit identifier</a:t>
              </a:r>
              <a:endParaRPr lang="en-US" altLang="zh-CN" sz="2000" dirty="0">
                <a:solidFill>
                  <a:srgbClr val="000099"/>
                </a:solidFill>
              </a:endParaRPr>
            </a:p>
          </p:txBody>
        </p:sp>
        <p:sp>
          <p:nvSpPr>
            <p:cNvPr id="19" name="Line 15"/>
            <p:cNvSpPr>
              <a:spLocks noChangeShapeType="1"/>
            </p:cNvSpPr>
            <p:nvPr/>
          </p:nvSpPr>
          <p:spPr bwMode="auto">
            <a:xfrm flipV="1">
              <a:off x="1984" y="2205"/>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20" name="Line 16"/>
            <p:cNvSpPr>
              <a:spLocks noChangeShapeType="1"/>
            </p:cNvSpPr>
            <p:nvPr/>
          </p:nvSpPr>
          <p:spPr bwMode="auto">
            <a:xfrm flipV="1">
              <a:off x="1984" y="2505"/>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21" name="Text Box 17"/>
            <p:cNvSpPr txBox="1">
              <a:spLocks noChangeArrowheads="1"/>
            </p:cNvSpPr>
            <p:nvPr/>
          </p:nvSpPr>
          <p:spPr bwMode="auto">
            <a:xfrm>
              <a:off x="3464" y="1549"/>
              <a:ext cx="8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header</a:t>
              </a:r>
            </a:p>
            <a:p>
              <a:pPr algn="ctr"/>
              <a:r>
                <a:rPr lang="en-US" altLang="zh-CN" sz="1800">
                  <a:solidFill>
                    <a:srgbClr val="000099"/>
                  </a:solidFill>
                </a:rPr>
                <a:t> checksum</a:t>
              </a:r>
            </a:p>
          </p:txBody>
        </p:sp>
        <p:sp>
          <p:nvSpPr>
            <p:cNvPr id="22" name="Text Box 18"/>
            <p:cNvSpPr txBox="1">
              <a:spLocks noChangeArrowheads="1"/>
            </p:cNvSpPr>
            <p:nvPr/>
          </p:nvSpPr>
          <p:spPr bwMode="auto">
            <a:xfrm>
              <a:off x="2008" y="1531"/>
              <a:ext cx="5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dirty="0">
                  <a:solidFill>
                    <a:srgbClr val="000099"/>
                  </a:solidFill>
                </a:rPr>
                <a:t>time to</a:t>
              </a:r>
            </a:p>
            <a:p>
              <a:pPr algn="ctr"/>
              <a:r>
                <a:rPr lang="en-US" altLang="zh-CN" sz="1800" dirty="0">
                  <a:solidFill>
                    <a:srgbClr val="000099"/>
                  </a:solidFill>
                </a:rPr>
                <a:t>live</a:t>
              </a:r>
            </a:p>
          </p:txBody>
        </p:sp>
        <p:sp>
          <p:nvSpPr>
            <p:cNvPr id="23" name="Text Box 19"/>
            <p:cNvSpPr txBox="1">
              <a:spLocks noChangeArrowheads="1"/>
            </p:cNvSpPr>
            <p:nvPr/>
          </p:nvSpPr>
          <p:spPr bwMode="auto">
            <a:xfrm>
              <a:off x="2369" y="1959"/>
              <a:ext cx="16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32 bit source IP address</a:t>
              </a:r>
              <a:endParaRPr lang="en-US" altLang="zh-CN">
                <a:solidFill>
                  <a:srgbClr val="000099"/>
                </a:solidFill>
              </a:endParaRPr>
            </a:p>
          </p:txBody>
        </p:sp>
        <p:sp>
          <p:nvSpPr>
            <p:cNvPr id="24" name="Text Box 31"/>
            <p:cNvSpPr txBox="1">
              <a:spLocks noChangeArrowheads="1"/>
            </p:cNvSpPr>
            <p:nvPr/>
          </p:nvSpPr>
          <p:spPr bwMode="auto">
            <a:xfrm>
              <a:off x="2222" y="907"/>
              <a:ext cx="4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head.</a:t>
              </a:r>
            </a:p>
            <a:p>
              <a:pPr algn="ctr"/>
              <a:r>
                <a:rPr lang="en-US" altLang="zh-CN" sz="1800">
                  <a:solidFill>
                    <a:srgbClr val="000099"/>
                  </a:solidFill>
                </a:rPr>
                <a:t>len</a:t>
              </a:r>
              <a:endParaRPr lang="en-US" altLang="zh-CN">
                <a:solidFill>
                  <a:srgbClr val="000099"/>
                </a:solidFill>
              </a:endParaRPr>
            </a:p>
          </p:txBody>
        </p:sp>
        <p:sp>
          <p:nvSpPr>
            <p:cNvPr id="25" name="Text Box 32"/>
            <p:cNvSpPr txBox="1">
              <a:spLocks noChangeArrowheads="1"/>
            </p:cNvSpPr>
            <p:nvPr/>
          </p:nvSpPr>
          <p:spPr bwMode="auto">
            <a:xfrm>
              <a:off x="2646" y="901"/>
              <a:ext cx="5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type of</a:t>
              </a:r>
            </a:p>
            <a:p>
              <a:pPr algn="ctr"/>
              <a:r>
                <a:rPr lang="en-US" altLang="zh-CN" sz="1800">
                  <a:solidFill>
                    <a:srgbClr val="000099"/>
                  </a:solidFill>
                </a:rPr>
                <a:t>service</a:t>
              </a:r>
              <a:endParaRPr lang="en-US" altLang="zh-CN">
                <a:solidFill>
                  <a:srgbClr val="000099"/>
                </a:solidFill>
              </a:endParaRPr>
            </a:p>
          </p:txBody>
        </p:sp>
        <p:sp>
          <p:nvSpPr>
            <p:cNvPr id="26" name="Line 33"/>
            <p:cNvSpPr>
              <a:spLocks noChangeShapeType="1"/>
            </p:cNvSpPr>
            <p:nvPr/>
          </p:nvSpPr>
          <p:spPr bwMode="auto">
            <a:xfrm flipH="1" flipV="1">
              <a:off x="2646" y="938"/>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27" name="Line 34"/>
            <p:cNvSpPr>
              <a:spLocks noChangeShapeType="1"/>
            </p:cNvSpPr>
            <p:nvPr/>
          </p:nvSpPr>
          <p:spPr bwMode="auto">
            <a:xfrm flipH="1" flipV="1">
              <a:off x="2259" y="944"/>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28" name="Line 37"/>
            <p:cNvSpPr>
              <a:spLocks noChangeShapeType="1"/>
            </p:cNvSpPr>
            <p:nvPr/>
          </p:nvSpPr>
          <p:spPr bwMode="auto">
            <a:xfrm flipH="1" flipV="1">
              <a:off x="3210" y="1265"/>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29" name="Text Box 38"/>
            <p:cNvSpPr txBox="1">
              <a:spLocks noChangeArrowheads="1"/>
            </p:cNvSpPr>
            <p:nvPr/>
          </p:nvSpPr>
          <p:spPr bwMode="auto">
            <a:xfrm>
              <a:off x="3117" y="1314"/>
              <a:ext cx="4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flgs</a:t>
              </a:r>
              <a:endParaRPr lang="en-US" altLang="zh-CN" sz="2000">
                <a:solidFill>
                  <a:srgbClr val="000099"/>
                </a:solidFill>
              </a:endParaRPr>
            </a:p>
          </p:txBody>
        </p:sp>
        <p:sp>
          <p:nvSpPr>
            <p:cNvPr id="30" name="Line 39"/>
            <p:cNvSpPr>
              <a:spLocks noChangeShapeType="1"/>
            </p:cNvSpPr>
            <p:nvPr/>
          </p:nvSpPr>
          <p:spPr bwMode="auto">
            <a:xfrm flipH="1" flipV="1">
              <a:off x="3504" y="1259"/>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31" name="Text Box 40"/>
            <p:cNvSpPr txBox="1">
              <a:spLocks noChangeArrowheads="1"/>
            </p:cNvSpPr>
            <p:nvPr/>
          </p:nvSpPr>
          <p:spPr bwMode="auto">
            <a:xfrm>
              <a:off x="3531" y="1230"/>
              <a:ext cx="90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fragment</a:t>
              </a:r>
            </a:p>
            <a:p>
              <a:pPr algn="ctr"/>
              <a:r>
                <a:rPr lang="en-US" altLang="zh-CN" sz="1800">
                  <a:solidFill>
                    <a:srgbClr val="000099"/>
                  </a:solidFill>
                </a:rPr>
                <a:t> offset</a:t>
              </a:r>
              <a:endParaRPr lang="en-US" altLang="zh-CN" sz="2000">
                <a:solidFill>
                  <a:srgbClr val="000099"/>
                </a:solidFill>
              </a:endParaRPr>
            </a:p>
          </p:txBody>
        </p:sp>
        <p:sp>
          <p:nvSpPr>
            <p:cNvPr id="32" name="Line 43"/>
            <p:cNvSpPr>
              <a:spLocks noChangeShapeType="1"/>
            </p:cNvSpPr>
            <p:nvPr/>
          </p:nvSpPr>
          <p:spPr bwMode="auto">
            <a:xfrm flipV="1">
              <a:off x="1984" y="1581"/>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33" name="Line 44"/>
            <p:cNvSpPr>
              <a:spLocks noChangeShapeType="1"/>
            </p:cNvSpPr>
            <p:nvPr/>
          </p:nvSpPr>
          <p:spPr bwMode="auto">
            <a:xfrm flipH="1" flipV="1">
              <a:off x="3210" y="1583"/>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34" name="Line 45"/>
            <p:cNvSpPr>
              <a:spLocks noChangeShapeType="1"/>
            </p:cNvSpPr>
            <p:nvPr/>
          </p:nvSpPr>
          <p:spPr bwMode="auto">
            <a:xfrm flipV="1">
              <a:off x="1972" y="1905"/>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35" name="Text Box 46"/>
            <p:cNvSpPr txBox="1">
              <a:spLocks noChangeArrowheads="1"/>
            </p:cNvSpPr>
            <p:nvPr/>
          </p:nvSpPr>
          <p:spPr bwMode="auto">
            <a:xfrm>
              <a:off x="2668" y="1525"/>
              <a:ext cx="48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upper</a:t>
              </a:r>
            </a:p>
            <a:p>
              <a:pPr algn="ctr"/>
              <a:r>
                <a:rPr lang="en-US" altLang="zh-CN" sz="1800">
                  <a:solidFill>
                    <a:srgbClr val="000099"/>
                  </a:solidFill>
                </a:rPr>
                <a:t> layer</a:t>
              </a:r>
            </a:p>
          </p:txBody>
        </p:sp>
        <p:sp>
          <p:nvSpPr>
            <p:cNvPr id="36" name="Line 47"/>
            <p:cNvSpPr>
              <a:spLocks noChangeShapeType="1"/>
            </p:cNvSpPr>
            <p:nvPr/>
          </p:nvSpPr>
          <p:spPr bwMode="auto">
            <a:xfrm flipH="1" flipV="1">
              <a:off x="2610" y="1589"/>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37" name="Text Box 49"/>
            <p:cNvSpPr txBox="1">
              <a:spLocks noChangeArrowheads="1"/>
            </p:cNvSpPr>
            <p:nvPr/>
          </p:nvSpPr>
          <p:spPr bwMode="auto">
            <a:xfrm>
              <a:off x="2262" y="2235"/>
              <a:ext cx="19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32 bit destination IP address</a:t>
              </a:r>
              <a:endParaRPr lang="en-US" altLang="zh-CN">
                <a:solidFill>
                  <a:srgbClr val="000099"/>
                </a:solidFill>
              </a:endParaRPr>
            </a:p>
          </p:txBody>
        </p:sp>
        <p:sp>
          <p:nvSpPr>
            <p:cNvPr id="38" name="Line 50"/>
            <p:cNvSpPr>
              <a:spLocks noChangeShapeType="1"/>
            </p:cNvSpPr>
            <p:nvPr/>
          </p:nvSpPr>
          <p:spPr bwMode="auto">
            <a:xfrm flipV="1">
              <a:off x="1984" y="2787"/>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39" name="Text Box 51"/>
            <p:cNvSpPr txBox="1">
              <a:spLocks noChangeArrowheads="1"/>
            </p:cNvSpPr>
            <p:nvPr/>
          </p:nvSpPr>
          <p:spPr bwMode="auto">
            <a:xfrm>
              <a:off x="2673" y="2529"/>
              <a:ext cx="10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options (if any)</a:t>
              </a:r>
              <a:endParaRPr lang="en-US" altLang="zh-CN">
                <a:solidFill>
                  <a:srgbClr val="000099"/>
                </a:solidFill>
              </a:endParaRPr>
            </a:p>
          </p:txBody>
        </p:sp>
      </p:grpSp>
    </p:spTree>
    <p:extLst>
      <p:ext uri="{BB962C8B-B14F-4D97-AF65-F5344CB8AC3E}">
        <p14:creationId xmlns:p14="http://schemas.microsoft.com/office/powerpoint/2010/main" val="1853559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a:xfrm>
            <a:off x="3016537" y="399543"/>
            <a:ext cx="5568948" cy="720724"/>
          </a:xfrm>
        </p:spPr>
        <p:txBody>
          <a:bodyPr>
            <a:normAutofit/>
          </a:bodyPr>
          <a:lstStyle/>
          <a:p>
            <a:pPr algn="ctr">
              <a:defRPr/>
            </a:pPr>
            <a:r>
              <a:rPr lang="zh-CN" altLang="en-US" sz="4000" dirty="0">
                <a:cs typeface="+mj-cs"/>
              </a:rPr>
              <a:t>网络层的两个关键功能</a:t>
            </a:r>
            <a:endParaRPr lang="en-US" sz="4000" dirty="0">
              <a:cs typeface="+mj-cs"/>
            </a:endParaRPr>
          </a:p>
        </p:txBody>
      </p:sp>
      <p:sp>
        <p:nvSpPr>
          <p:cNvPr id="45061" name="Rectangle 3"/>
          <p:cNvSpPr>
            <a:spLocks noGrp="1" noChangeArrowheads="1"/>
          </p:cNvSpPr>
          <p:nvPr>
            <p:ph type="body" idx="1"/>
          </p:nvPr>
        </p:nvSpPr>
        <p:spPr>
          <a:xfrm>
            <a:off x="1608423" y="1712243"/>
            <a:ext cx="4192588" cy="4534570"/>
          </a:xfrm>
        </p:spPr>
        <p:txBody>
          <a:bodyPr>
            <a:normAutofit/>
          </a:bodyPr>
          <a:lstStyle/>
          <a:p>
            <a:pPr marL="0" indent="0">
              <a:spcBef>
                <a:spcPts val="600"/>
              </a:spcBef>
              <a:buNone/>
            </a:pPr>
            <a:r>
              <a:rPr lang="zh-CN" altLang="en-US" sz="3200" dirty="0">
                <a:solidFill>
                  <a:srgbClr val="CC0000"/>
                </a:solidFill>
                <a:cs typeface="ＭＳ Ｐゴシック" panose="020B0600070205080204" pitchFamily="34" charset="-128"/>
              </a:rPr>
              <a:t>网络层功能</a:t>
            </a:r>
            <a:endParaRPr lang="en-US" altLang="zh-CN" sz="3200" dirty="0">
              <a:solidFill>
                <a:srgbClr val="CC0000"/>
              </a:solidFill>
              <a:cs typeface="ＭＳ Ｐゴシック" panose="020B0600070205080204" pitchFamily="34" charset="-128"/>
            </a:endParaRPr>
          </a:p>
          <a:p>
            <a:pPr>
              <a:lnSpc>
                <a:spcPct val="90000"/>
              </a:lnSpc>
              <a:spcAft>
                <a:spcPct val="0"/>
              </a:spcAft>
              <a:defRPr/>
            </a:pPr>
            <a:r>
              <a:rPr lang="zh-CN" altLang="en-US" dirty="0"/>
              <a:t>转发：将分组从路由器的输入链路移动到适当的路由器输出链路</a:t>
            </a:r>
            <a:endParaRPr lang="en-US" altLang="ja-JP" dirty="0"/>
          </a:p>
          <a:p>
            <a:pPr>
              <a:lnSpc>
                <a:spcPct val="90000"/>
              </a:lnSpc>
              <a:spcAft>
                <a:spcPct val="0"/>
              </a:spcAft>
              <a:defRPr/>
            </a:pPr>
            <a:r>
              <a:rPr lang="zh-CN" altLang="en-US" dirty="0"/>
              <a:t>路由：决定分组从源到目标的路径</a:t>
            </a:r>
            <a:endParaRPr lang="en-US" altLang="zh-CN" dirty="0"/>
          </a:p>
          <a:p>
            <a:pPr lvl="1">
              <a:spcBef>
                <a:spcPts val="600"/>
              </a:spcBef>
            </a:pPr>
            <a:r>
              <a:rPr lang="zh-CN" altLang="en-US" dirty="0"/>
              <a:t>路由算法</a:t>
            </a:r>
            <a:endParaRPr lang="en-US" altLang="zh-CN" dirty="0"/>
          </a:p>
          <a:p>
            <a:pPr marL="0" indent="0">
              <a:buNone/>
            </a:pPr>
            <a:endParaRPr lang="en-US" altLang="zh-CN" dirty="0">
              <a:cs typeface="ＭＳ Ｐゴシック" panose="020B0600070205080204" pitchFamily="34" charset="-128"/>
            </a:endParaRPr>
          </a:p>
        </p:txBody>
      </p:sp>
      <p:sp>
        <p:nvSpPr>
          <p:cNvPr id="45062" name="Rectangle 4"/>
          <p:cNvSpPr>
            <a:spLocks noChangeArrowheads="1"/>
          </p:cNvSpPr>
          <p:nvPr/>
        </p:nvSpPr>
        <p:spPr bwMode="auto">
          <a:xfrm>
            <a:off x="6370639" y="1884363"/>
            <a:ext cx="4192587" cy="19766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85000"/>
              </a:lnSpc>
              <a:spcBef>
                <a:spcPts val="600"/>
              </a:spcBef>
              <a:buClr>
                <a:srgbClr val="000099"/>
              </a:buClr>
              <a:buSzPct val="65000"/>
              <a:defRPr/>
            </a:pPr>
            <a:r>
              <a:rPr lang="zh-CN" altLang="en-US" sz="3200" dirty="0">
                <a:solidFill>
                  <a:srgbClr val="CC0000"/>
                </a:solidFill>
                <a:latin typeface="+mn-ea"/>
                <a:cs typeface="ＭＳ Ｐゴシック" charset="0"/>
              </a:rPr>
              <a:t>类比</a:t>
            </a:r>
            <a:r>
              <a:rPr lang="en-US" sz="3200" dirty="0">
                <a:solidFill>
                  <a:srgbClr val="CC0000"/>
                </a:solidFill>
                <a:latin typeface="+mn-ea"/>
                <a:cs typeface="ＭＳ Ｐゴシック" charset="0"/>
              </a:rPr>
              <a:t>: </a:t>
            </a:r>
            <a:r>
              <a:rPr lang="zh-CN" altLang="en-US" sz="3200" dirty="0">
                <a:solidFill>
                  <a:srgbClr val="CC0000"/>
                </a:solidFill>
                <a:latin typeface="+mn-ea"/>
                <a:cs typeface="ＭＳ Ｐゴシック" charset="0"/>
              </a:rPr>
              <a:t>旅行</a:t>
            </a:r>
            <a:endParaRPr lang="en-US" sz="3200" dirty="0">
              <a:solidFill>
                <a:srgbClr val="CC0000"/>
              </a:solidFill>
              <a:latin typeface="+mn-ea"/>
              <a:cs typeface="ＭＳ Ｐゴシック" charset="0"/>
            </a:endParaRPr>
          </a:p>
          <a:p>
            <a:pPr marL="342900" indent="-342900" fontAlgn="base">
              <a:lnSpc>
                <a:spcPct val="80000"/>
              </a:lnSpc>
              <a:spcBef>
                <a:spcPct val="20000"/>
              </a:spcBef>
              <a:spcAft>
                <a:spcPct val="0"/>
              </a:spcAft>
              <a:buSzPct val="70000"/>
              <a:buFont typeface="Wingdings" panose="05000000000000000000" pitchFamily="2" charset="2"/>
              <a:buChar char="v"/>
              <a:defRPr/>
            </a:pPr>
            <a:r>
              <a:rPr lang="zh-CN" altLang="en-US" sz="2800" dirty="0">
                <a:solidFill>
                  <a:srgbClr val="000099"/>
                </a:solidFill>
                <a:latin typeface="微软雅黑"/>
              </a:rPr>
              <a:t>转发</a:t>
            </a:r>
            <a:r>
              <a:rPr lang="en-US" sz="2800" dirty="0">
                <a:solidFill>
                  <a:srgbClr val="000099"/>
                </a:solidFill>
                <a:latin typeface="+mn-ea"/>
                <a:cs typeface="ＭＳ Ｐゴシック" charset="0"/>
              </a:rPr>
              <a:t>:</a:t>
            </a:r>
            <a:r>
              <a:rPr lang="en-US" sz="2800" dirty="0">
                <a:solidFill>
                  <a:srgbClr val="0000FF"/>
                </a:solidFill>
                <a:latin typeface="+mn-ea"/>
                <a:cs typeface="ＭＳ Ｐゴシック" charset="0"/>
              </a:rPr>
              <a:t> </a:t>
            </a:r>
            <a:r>
              <a:rPr lang="zh-CN" altLang="en-US" sz="2800" dirty="0">
                <a:solidFill>
                  <a:srgbClr val="0000FF"/>
                </a:solidFill>
                <a:latin typeface="+mn-ea"/>
                <a:cs typeface="ＭＳ Ｐゴシック" charset="0"/>
              </a:rPr>
              <a:t>通过单个换乘的过程</a:t>
            </a:r>
            <a:endParaRPr lang="en-US" sz="2400" dirty="0">
              <a:solidFill>
                <a:srgbClr val="000099"/>
              </a:solidFill>
              <a:latin typeface="+mn-ea"/>
            </a:endParaRPr>
          </a:p>
          <a:p>
            <a:pPr marL="342900" indent="-342900">
              <a:lnSpc>
                <a:spcPct val="85000"/>
              </a:lnSpc>
              <a:spcBef>
                <a:spcPct val="20000"/>
              </a:spcBef>
              <a:buClr>
                <a:srgbClr val="000099"/>
              </a:buClr>
              <a:buSzPct val="65000"/>
              <a:buFont typeface="Wingdings" charset="0"/>
              <a:buChar char="v"/>
              <a:defRPr/>
            </a:pPr>
            <a:endParaRPr lang="en-US" sz="2800" dirty="0">
              <a:latin typeface="+mn-ea"/>
              <a:cs typeface="ＭＳ Ｐゴシック" charset="0"/>
            </a:endParaRPr>
          </a:p>
        </p:txBody>
      </p:sp>
      <p:sp>
        <p:nvSpPr>
          <p:cNvPr id="8" name="Rectangle 4"/>
          <p:cNvSpPr>
            <a:spLocks noChangeArrowheads="1"/>
          </p:cNvSpPr>
          <p:nvPr/>
        </p:nvSpPr>
        <p:spPr bwMode="auto">
          <a:xfrm>
            <a:off x="6390989" y="3789040"/>
            <a:ext cx="4025491" cy="14401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buClr>
                <a:srgbClr val="000099"/>
              </a:buClr>
              <a:buSzPct val="70000"/>
              <a:buFont typeface="Wingdings" panose="05000000000000000000" pitchFamily="2" charset="2"/>
              <a:buChar char="v"/>
              <a:defRPr/>
            </a:pPr>
            <a:r>
              <a:rPr lang="zh-CN" altLang="en-US" sz="2800" dirty="0">
                <a:solidFill>
                  <a:srgbClr val="000099"/>
                </a:solidFill>
                <a:latin typeface="+mn-ea"/>
              </a:rPr>
              <a:t>路由</a:t>
            </a:r>
            <a:r>
              <a:rPr lang="en-US" sz="2800" dirty="0">
                <a:solidFill>
                  <a:srgbClr val="000099"/>
                </a:solidFill>
                <a:latin typeface="+mn-ea"/>
                <a:cs typeface="ＭＳ Ｐゴシック" charset="0"/>
              </a:rPr>
              <a:t>:</a:t>
            </a:r>
            <a:r>
              <a:rPr lang="en-US" sz="2800" dirty="0">
                <a:latin typeface="+mn-ea"/>
                <a:cs typeface="ＭＳ Ｐゴシック" charset="0"/>
              </a:rPr>
              <a:t> </a:t>
            </a:r>
            <a:r>
              <a:rPr lang="zh-CN" altLang="en-US" sz="2800" dirty="0">
                <a:solidFill>
                  <a:srgbClr val="0000FF"/>
                </a:solidFill>
                <a:latin typeface="+mn-ea"/>
                <a:cs typeface="ＭＳ Ｐゴシック" charset="0"/>
              </a:rPr>
              <a:t>对整个旅途从起点到目的地进行规划的过程</a:t>
            </a:r>
            <a:endParaRPr lang="en-US" sz="2800" dirty="0">
              <a:latin typeface="+mn-ea"/>
              <a:cs typeface="ＭＳ Ｐゴシック" charset="0"/>
            </a:endParaRPr>
          </a:p>
        </p:txBody>
      </p:sp>
      <p:sp>
        <p:nvSpPr>
          <p:cNvPr id="9" name="Rectangle 7"/>
          <p:cNvSpPr txBox="1">
            <a:spLocks noChangeArrowheads="1"/>
          </p:cNvSpPr>
          <p:nvPr/>
        </p:nvSpPr>
        <p:spPr>
          <a:xfrm>
            <a:off x="10344472" y="6624784"/>
            <a:ext cx="1440160"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rgbClr val="FF0000"/>
                </a:solidFill>
                <a:cs typeface="Arial" panose="020B0604020202020204" pitchFamily="34" charset="0"/>
              </a:rPr>
              <a:t>4.1 Overview</a:t>
            </a:r>
          </a:p>
        </p:txBody>
      </p:sp>
    </p:spTree>
    <p:extLst>
      <p:ext uri="{BB962C8B-B14F-4D97-AF65-F5344CB8AC3E}">
        <p14:creationId xmlns:p14="http://schemas.microsoft.com/office/powerpoint/2010/main" val="10947023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69" name="Picture 82"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2013" y="936847"/>
            <a:ext cx="4612059" cy="115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0" name="Rectangle 80"/>
          <p:cNvSpPr>
            <a:spLocks noChangeArrowheads="1"/>
          </p:cNvSpPr>
          <p:nvPr/>
        </p:nvSpPr>
        <p:spPr bwMode="auto">
          <a:xfrm>
            <a:off x="3740151" y="3263901"/>
            <a:ext cx="4748213" cy="2817813"/>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68614" name="Rectangle 2"/>
          <p:cNvSpPr>
            <a:spLocks noGrp="1" noChangeArrowheads="1"/>
          </p:cNvSpPr>
          <p:nvPr>
            <p:ph type="title"/>
          </p:nvPr>
        </p:nvSpPr>
        <p:spPr>
          <a:xfrm>
            <a:off x="2057400" y="185738"/>
            <a:ext cx="7772400" cy="908050"/>
          </a:xfrm>
        </p:spPr>
        <p:txBody>
          <a:bodyPr/>
          <a:lstStyle/>
          <a:p>
            <a:pPr>
              <a:defRPr/>
            </a:pPr>
            <a:r>
              <a:rPr lang="en-US" dirty="0">
                <a:cs typeface="+mj-cs"/>
              </a:rPr>
              <a:t>IPv6 </a:t>
            </a:r>
            <a:r>
              <a:rPr lang="zh-CN" altLang="en-US" dirty="0">
                <a:cs typeface="+mj-cs"/>
              </a:rPr>
              <a:t>数据报格式</a:t>
            </a:r>
            <a:endParaRPr lang="en-US" dirty="0">
              <a:cs typeface="+mj-cs"/>
            </a:endParaRPr>
          </a:p>
        </p:txBody>
      </p:sp>
      <p:sp>
        <p:nvSpPr>
          <p:cNvPr id="109572" name="Rectangle 4"/>
          <p:cNvSpPr>
            <a:spLocks noChangeArrowheads="1"/>
          </p:cNvSpPr>
          <p:nvPr/>
        </p:nvSpPr>
        <p:spPr bwMode="auto">
          <a:xfrm>
            <a:off x="2003426" y="1306514"/>
            <a:ext cx="571823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2800" dirty="0">
                <a:solidFill>
                  <a:srgbClr val="CC0000"/>
                </a:solidFill>
                <a:latin typeface="+mn-ea"/>
                <a:ea typeface="+mn-ea"/>
              </a:rPr>
              <a:t>优先级</a:t>
            </a:r>
            <a:r>
              <a:rPr lang="en-US" altLang="zh-CN" sz="2800" dirty="0">
                <a:solidFill>
                  <a:srgbClr val="CC0000"/>
                </a:solidFill>
                <a:latin typeface="+mn-ea"/>
                <a:ea typeface="+mn-ea"/>
              </a:rPr>
              <a:t>: </a:t>
            </a:r>
            <a:r>
              <a:rPr lang="zh-CN" altLang="en-US" sz="2800" dirty="0">
                <a:solidFill>
                  <a:srgbClr val="000099"/>
                </a:solidFill>
                <a:latin typeface="+mn-ea"/>
                <a:ea typeface="+mn-ea"/>
              </a:rPr>
              <a:t>标识流中数据报的优先级</a:t>
            </a:r>
            <a:endParaRPr lang="en-US" altLang="zh-CN" sz="2800" dirty="0">
              <a:solidFill>
                <a:srgbClr val="000099"/>
              </a:solidFill>
              <a:latin typeface="+mn-ea"/>
              <a:ea typeface="+mn-ea"/>
            </a:endParaRPr>
          </a:p>
          <a:p>
            <a:r>
              <a:rPr lang="zh-CN" altLang="en-US" sz="2800" dirty="0">
                <a:solidFill>
                  <a:srgbClr val="CC0000"/>
                </a:solidFill>
                <a:latin typeface="+mn-ea"/>
                <a:ea typeface="+mn-ea"/>
              </a:rPr>
              <a:t>流标签</a:t>
            </a:r>
            <a:r>
              <a:rPr lang="en-US" altLang="zh-CN" sz="2800" dirty="0">
                <a:solidFill>
                  <a:srgbClr val="CC0000"/>
                </a:solidFill>
                <a:latin typeface="+mn-ea"/>
                <a:ea typeface="+mn-ea"/>
              </a:rPr>
              <a:t>:</a:t>
            </a:r>
            <a:r>
              <a:rPr lang="en-US" altLang="zh-CN" sz="2800" dirty="0">
                <a:latin typeface="+mn-ea"/>
                <a:ea typeface="+mn-ea"/>
              </a:rPr>
              <a:t> </a:t>
            </a:r>
            <a:r>
              <a:rPr lang="zh-CN" altLang="en-US" sz="2800" dirty="0">
                <a:solidFill>
                  <a:srgbClr val="000099"/>
                </a:solidFill>
                <a:latin typeface="+mn-ea"/>
                <a:ea typeface="+mn-ea"/>
              </a:rPr>
              <a:t>标识同一</a:t>
            </a:r>
            <a:r>
              <a:rPr lang="en-US" altLang="ja-JP" sz="2800" dirty="0">
                <a:solidFill>
                  <a:srgbClr val="000099"/>
                </a:solidFill>
                <a:latin typeface="+mn-ea"/>
                <a:ea typeface="+mn-ea"/>
              </a:rPr>
              <a:t>"</a:t>
            </a:r>
            <a:r>
              <a:rPr lang="zh-CN" altLang="en-US" sz="2800" dirty="0">
                <a:solidFill>
                  <a:srgbClr val="000099"/>
                </a:solidFill>
                <a:latin typeface="+mn-ea"/>
                <a:ea typeface="+mn-ea"/>
              </a:rPr>
              <a:t>流</a:t>
            </a:r>
            <a:r>
              <a:rPr lang="en-US" altLang="ja-JP" sz="2800" dirty="0">
                <a:solidFill>
                  <a:srgbClr val="000099"/>
                </a:solidFill>
                <a:latin typeface="+mn-ea"/>
                <a:ea typeface="+mn-ea"/>
              </a:rPr>
              <a:t>"</a:t>
            </a:r>
            <a:r>
              <a:rPr lang="zh-CN" altLang="en-US" sz="2800" dirty="0">
                <a:solidFill>
                  <a:srgbClr val="000099"/>
                </a:solidFill>
                <a:latin typeface="+mn-ea"/>
                <a:ea typeface="+mn-ea"/>
              </a:rPr>
              <a:t>中的数据报：</a:t>
            </a:r>
            <a:endParaRPr lang="en-US" altLang="ja-JP" sz="2800" dirty="0">
              <a:solidFill>
                <a:srgbClr val="000099"/>
              </a:solidFill>
              <a:latin typeface="+mn-ea"/>
              <a:ea typeface="+mn-ea"/>
            </a:endParaRPr>
          </a:p>
          <a:p>
            <a:r>
              <a:rPr lang="en-US" altLang="zh-CN" sz="2800" dirty="0">
                <a:solidFill>
                  <a:srgbClr val="000099"/>
                </a:solidFill>
                <a:latin typeface="+mn-ea"/>
                <a:ea typeface="+mn-ea"/>
              </a:rPr>
              <a:t>            (</a:t>
            </a:r>
            <a:r>
              <a:rPr lang="zh-CN" altLang="en-US" sz="2800" dirty="0">
                <a:solidFill>
                  <a:srgbClr val="000099"/>
                </a:solidFill>
                <a:latin typeface="+mn-ea"/>
                <a:ea typeface="+mn-ea"/>
              </a:rPr>
              <a:t>未明确定义</a:t>
            </a:r>
            <a:r>
              <a:rPr lang="en-US" altLang="ja-JP" sz="2800" dirty="0">
                <a:solidFill>
                  <a:srgbClr val="000099"/>
                </a:solidFill>
                <a:latin typeface="+mn-ea"/>
                <a:ea typeface="+mn-ea"/>
              </a:rPr>
              <a:t>"</a:t>
            </a:r>
            <a:r>
              <a:rPr lang="zh-CN" altLang="en-US" sz="2800" dirty="0">
                <a:solidFill>
                  <a:srgbClr val="000099"/>
                </a:solidFill>
                <a:latin typeface="+mn-ea"/>
                <a:ea typeface="+mn-ea"/>
              </a:rPr>
              <a:t>流</a:t>
            </a:r>
            <a:r>
              <a:rPr lang="en-US" altLang="ja-JP" sz="2800" dirty="0">
                <a:solidFill>
                  <a:srgbClr val="000099"/>
                </a:solidFill>
                <a:latin typeface="+mn-ea"/>
                <a:ea typeface="+mn-ea"/>
              </a:rPr>
              <a:t>" </a:t>
            </a:r>
            <a:r>
              <a:rPr lang="zh-CN" altLang="en-US" sz="2800" dirty="0">
                <a:solidFill>
                  <a:srgbClr val="000099"/>
                </a:solidFill>
                <a:latin typeface="+mn-ea"/>
                <a:ea typeface="+mn-ea"/>
              </a:rPr>
              <a:t>的概念</a:t>
            </a:r>
            <a:r>
              <a:rPr lang="en-US" altLang="ja-JP" sz="2800" dirty="0">
                <a:solidFill>
                  <a:srgbClr val="000099"/>
                </a:solidFill>
                <a:latin typeface="+mn-ea"/>
                <a:ea typeface="+mn-ea"/>
              </a:rPr>
              <a:t>)</a:t>
            </a:r>
          </a:p>
          <a:p>
            <a:r>
              <a:rPr lang="zh-CN" altLang="en-US" sz="2800" dirty="0">
                <a:solidFill>
                  <a:srgbClr val="CC0000"/>
                </a:solidFill>
                <a:latin typeface="+mn-ea"/>
                <a:ea typeface="+mn-ea"/>
              </a:rPr>
              <a:t>下一首部</a:t>
            </a:r>
            <a:r>
              <a:rPr lang="en-US" altLang="zh-CN" sz="2800" dirty="0">
                <a:solidFill>
                  <a:srgbClr val="CC0000"/>
                </a:solidFill>
                <a:latin typeface="+mn-ea"/>
                <a:ea typeface="+mn-ea"/>
              </a:rPr>
              <a:t>:</a:t>
            </a:r>
            <a:r>
              <a:rPr lang="en-US" altLang="zh-CN" sz="2800" dirty="0">
                <a:latin typeface="+mn-ea"/>
                <a:ea typeface="+mn-ea"/>
              </a:rPr>
              <a:t> </a:t>
            </a:r>
            <a:r>
              <a:rPr lang="zh-CN" altLang="en-US" sz="2800" dirty="0">
                <a:solidFill>
                  <a:srgbClr val="000099"/>
                </a:solidFill>
                <a:latin typeface="+mn-ea"/>
                <a:ea typeface="+mn-ea"/>
              </a:rPr>
              <a:t>标识数据的上层协议</a:t>
            </a:r>
            <a:r>
              <a:rPr lang="en-US" altLang="zh-CN" dirty="0">
                <a:solidFill>
                  <a:srgbClr val="000099"/>
                </a:solidFill>
                <a:latin typeface="+mn-ea"/>
                <a:ea typeface="+mn-ea"/>
              </a:rPr>
              <a:t> </a:t>
            </a:r>
          </a:p>
        </p:txBody>
      </p:sp>
      <p:sp>
        <p:nvSpPr>
          <p:cNvPr id="109573" name="Rectangle 56"/>
          <p:cNvSpPr>
            <a:spLocks noChangeArrowheads="1"/>
          </p:cNvSpPr>
          <p:nvPr/>
        </p:nvSpPr>
        <p:spPr bwMode="auto">
          <a:xfrm>
            <a:off x="3665538" y="3344863"/>
            <a:ext cx="4748212" cy="2817812"/>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09574" name="Line 60"/>
          <p:cNvSpPr>
            <a:spLocks noChangeShapeType="1"/>
          </p:cNvSpPr>
          <p:nvPr/>
        </p:nvSpPr>
        <p:spPr bwMode="auto">
          <a:xfrm>
            <a:off x="3667126" y="3654425"/>
            <a:ext cx="47275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09575" name="Line 61"/>
          <p:cNvSpPr>
            <a:spLocks noChangeShapeType="1"/>
          </p:cNvSpPr>
          <p:nvPr/>
        </p:nvSpPr>
        <p:spPr bwMode="auto">
          <a:xfrm>
            <a:off x="4318000" y="3354389"/>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09576" name="Line 63"/>
          <p:cNvSpPr>
            <a:spLocks noChangeShapeType="1"/>
          </p:cNvSpPr>
          <p:nvPr/>
        </p:nvSpPr>
        <p:spPr bwMode="auto">
          <a:xfrm>
            <a:off x="5006975" y="3351214"/>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09577" name="Line 64"/>
          <p:cNvSpPr>
            <a:spLocks noChangeShapeType="1"/>
          </p:cNvSpPr>
          <p:nvPr/>
        </p:nvSpPr>
        <p:spPr bwMode="auto">
          <a:xfrm>
            <a:off x="5934075" y="3649664"/>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09578" name="Line 65"/>
          <p:cNvSpPr>
            <a:spLocks noChangeShapeType="1"/>
          </p:cNvSpPr>
          <p:nvPr/>
        </p:nvSpPr>
        <p:spPr bwMode="auto">
          <a:xfrm>
            <a:off x="7080250" y="3652839"/>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09579" name="Line 66"/>
          <p:cNvSpPr>
            <a:spLocks noChangeShapeType="1"/>
          </p:cNvSpPr>
          <p:nvPr/>
        </p:nvSpPr>
        <p:spPr bwMode="auto">
          <a:xfrm>
            <a:off x="3654426" y="5175250"/>
            <a:ext cx="47609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09580" name="Line 67"/>
          <p:cNvSpPr>
            <a:spLocks noChangeShapeType="1"/>
          </p:cNvSpPr>
          <p:nvPr/>
        </p:nvSpPr>
        <p:spPr bwMode="auto">
          <a:xfrm>
            <a:off x="3671888" y="4535488"/>
            <a:ext cx="47609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09581" name="Line 68"/>
          <p:cNvSpPr>
            <a:spLocks noChangeShapeType="1"/>
          </p:cNvSpPr>
          <p:nvPr/>
        </p:nvSpPr>
        <p:spPr bwMode="auto">
          <a:xfrm>
            <a:off x="3657601" y="3952875"/>
            <a:ext cx="47609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09582" name="Text Box 69"/>
          <p:cNvSpPr txBox="1">
            <a:spLocks noChangeArrowheads="1"/>
          </p:cNvSpPr>
          <p:nvPr/>
        </p:nvSpPr>
        <p:spPr bwMode="auto">
          <a:xfrm>
            <a:off x="5570538" y="5440363"/>
            <a:ext cx="628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data</a:t>
            </a:r>
          </a:p>
        </p:txBody>
      </p:sp>
      <p:sp>
        <p:nvSpPr>
          <p:cNvPr id="109583" name="Text Box 70"/>
          <p:cNvSpPr txBox="1">
            <a:spLocks noChangeArrowheads="1"/>
          </p:cNvSpPr>
          <p:nvPr/>
        </p:nvSpPr>
        <p:spPr bwMode="auto">
          <a:xfrm>
            <a:off x="4902200" y="4578350"/>
            <a:ext cx="21653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85000"/>
              </a:lnSpc>
            </a:pPr>
            <a:r>
              <a:rPr lang="en-US" altLang="zh-CN" sz="1800">
                <a:solidFill>
                  <a:srgbClr val="000099"/>
                </a:solidFill>
              </a:rPr>
              <a:t>destination address</a:t>
            </a:r>
          </a:p>
          <a:p>
            <a:pPr algn="ctr">
              <a:lnSpc>
                <a:spcPct val="85000"/>
              </a:lnSpc>
            </a:pPr>
            <a:r>
              <a:rPr lang="en-US" altLang="zh-CN" sz="1800">
                <a:solidFill>
                  <a:srgbClr val="000099"/>
                </a:solidFill>
              </a:rPr>
              <a:t>(128 bits)</a:t>
            </a:r>
          </a:p>
        </p:txBody>
      </p:sp>
      <p:sp>
        <p:nvSpPr>
          <p:cNvPr id="109584" name="Text Box 71"/>
          <p:cNvSpPr txBox="1">
            <a:spLocks noChangeArrowheads="1"/>
          </p:cNvSpPr>
          <p:nvPr/>
        </p:nvSpPr>
        <p:spPr bwMode="auto">
          <a:xfrm>
            <a:off x="5067300" y="3971925"/>
            <a:ext cx="17462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85000"/>
              </a:lnSpc>
            </a:pPr>
            <a:r>
              <a:rPr lang="en-US" altLang="zh-CN" sz="1800">
                <a:solidFill>
                  <a:srgbClr val="000099"/>
                </a:solidFill>
              </a:rPr>
              <a:t>source address</a:t>
            </a:r>
          </a:p>
          <a:p>
            <a:pPr algn="ctr">
              <a:lnSpc>
                <a:spcPct val="85000"/>
              </a:lnSpc>
            </a:pPr>
            <a:r>
              <a:rPr lang="en-US" altLang="zh-CN" sz="1800">
                <a:solidFill>
                  <a:srgbClr val="000099"/>
                </a:solidFill>
              </a:rPr>
              <a:t>(128 bits)</a:t>
            </a:r>
          </a:p>
        </p:txBody>
      </p:sp>
      <p:sp>
        <p:nvSpPr>
          <p:cNvPr id="109585" name="Text Box 72"/>
          <p:cNvSpPr txBox="1">
            <a:spLocks noChangeArrowheads="1"/>
          </p:cNvSpPr>
          <p:nvPr/>
        </p:nvSpPr>
        <p:spPr bwMode="auto">
          <a:xfrm>
            <a:off x="4151313" y="3619501"/>
            <a:ext cx="1352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payload len</a:t>
            </a:r>
          </a:p>
        </p:txBody>
      </p:sp>
      <p:sp>
        <p:nvSpPr>
          <p:cNvPr id="109586" name="Text Box 73"/>
          <p:cNvSpPr txBox="1">
            <a:spLocks noChangeArrowheads="1"/>
          </p:cNvSpPr>
          <p:nvPr/>
        </p:nvSpPr>
        <p:spPr bwMode="auto">
          <a:xfrm>
            <a:off x="5932488" y="3627438"/>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next hdr</a:t>
            </a:r>
          </a:p>
        </p:txBody>
      </p:sp>
      <p:sp>
        <p:nvSpPr>
          <p:cNvPr id="109587" name="Text Box 74"/>
          <p:cNvSpPr txBox="1">
            <a:spLocks noChangeArrowheads="1"/>
          </p:cNvSpPr>
          <p:nvPr/>
        </p:nvSpPr>
        <p:spPr bwMode="auto">
          <a:xfrm>
            <a:off x="7188200" y="3613151"/>
            <a:ext cx="1035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hop limit</a:t>
            </a:r>
          </a:p>
        </p:txBody>
      </p:sp>
      <p:sp>
        <p:nvSpPr>
          <p:cNvPr id="109588" name="Text Box 75"/>
          <p:cNvSpPr txBox="1">
            <a:spLocks noChangeArrowheads="1"/>
          </p:cNvSpPr>
          <p:nvPr/>
        </p:nvSpPr>
        <p:spPr bwMode="auto">
          <a:xfrm>
            <a:off x="6057900" y="3319463"/>
            <a:ext cx="1136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flow label</a:t>
            </a:r>
          </a:p>
        </p:txBody>
      </p:sp>
      <p:sp>
        <p:nvSpPr>
          <p:cNvPr id="109589" name="Text Box 76"/>
          <p:cNvSpPr txBox="1">
            <a:spLocks noChangeArrowheads="1"/>
          </p:cNvSpPr>
          <p:nvPr/>
        </p:nvSpPr>
        <p:spPr bwMode="auto">
          <a:xfrm>
            <a:off x="4437063" y="3305176"/>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pri</a:t>
            </a:r>
          </a:p>
        </p:txBody>
      </p:sp>
      <p:sp>
        <p:nvSpPr>
          <p:cNvPr id="109590" name="Text Box 77"/>
          <p:cNvSpPr txBox="1">
            <a:spLocks noChangeArrowheads="1"/>
          </p:cNvSpPr>
          <p:nvPr/>
        </p:nvSpPr>
        <p:spPr bwMode="auto">
          <a:xfrm>
            <a:off x="3730625" y="3313113"/>
            <a:ext cx="501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ver</a:t>
            </a:r>
          </a:p>
        </p:txBody>
      </p:sp>
      <p:sp>
        <p:nvSpPr>
          <p:cNvPr id="109591" name="Line 79"/>
          <p:cNvSpPr>
            <a:spLocks noChangeShapeType="1"/>
          </p:cNvSpPr>
          <p:nvPr/>
        </p:nvSpPr>
        <p:spPr bwMode="auto">
          <a:xfrm>
            <a:off x="3643314" y="6400800"/>
            <a:ext cx="481647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09592" name="Text Box 78"/>
          <p:cNvSpPr txBox="1">
            <a:spLocks noChangeArrowheads="1"/>
          </p:cNvSpPr>
          <p:nvPr/>
        </p:nvSpPr>
        <p:spPr bwMode="auto">
          <a:xfrm>
            <a:off x="5502275" y="6210301"/>
            <a:ext cx="8572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dirty="0">
                <a:solidFill>
                  <a:srgbClr val="000099"/>
                </a:solidFill>
              </a:rPr>
              <a:t>32 bits</a:t>
            </a:r>
          </a:p>
        </p:txBody>
      </p:sp>
      <p:sp>
        <p:nvSpPr>
          <p:cNvPr id="28"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2" name="矩形 1"/>
          <p:cNvSpPr/>
          <p:nvPr/>
        </p:nvSpPr>
        <p:spPr>
          <a:xfrm>
            <a:off x="1601890" y="3697066"/>
            <a:ext cx="1107996" cy="369332"/>
          </a:xfrm>
          <a:prstGeom prst="rect">
            <a:avLst/>
          </a:prstGeom>
        </p:spPr>
        <p:txBody>
          <a:bodyPr wrap="none">
            <a:spAutoFit/>
          </a:bodyPr>
          <a:lstStyle/>
          <a:p>
            <a:r>
              <a:rPr lang="zh-CN" altLang="en-US" dirty="0">
                <a:solidFill>
                  <a:srgbClr val="000099"/>
                </a:solidFill>
              </a:rPr>
              <a:t>流量类别</a:t>
            </a:r>
          </a:p>
        </p:txBody>
      </p:sp>
      <p:cxnSp>
        <p:nvCxnSpPr>
          <p:cNvPr id="4" name="直接连接符 3"/>
          <p:cNvCxnSpPr>
            <a:stCxn id="2" idx="3"/>
            <a:endCxn id="109589" idx="1"/>
          </p:cNvCxnSpPr>
          <p:nvPr/>
        </p:nvCxnSpPr>
        <p:spPr>
          <a:xfrm flipV="1">
            <a:off x="2709886" y="3488533"/>
            <a:ext cx="1727177" cy="393199"/>
          </a:xfrm>
          <a:prstGeom prst="line">
            <a:avLst/>
          </a:prstGeom>
        </p:spPr>
        <p:style>
          <a:lnRef idx="1">
            <a:schemeClr val="accent1"/>
          </a:lnRef>
          <a:fillRef idx="0">
            <a:schemeClr val="accent1"/>
          </a:fillRef>
          <a:effectRef idx="0">
            <a:schemeClr val="accent1"/>
          </a:effectRef>
          <a:fontRef idx="minor">
            <a:schemeClr val="tx1"/>
          </a:fontRef>
        </p:style>
      </p:cxnSp>
      <p:sp>
        <p:nvSpPr>
          <p:cNvPr id="29" name="Line 67">
            <a:extLst>
              <a:ext uri="{FF2B5EF4-FFF2-40B4-BE49-F238E27FC236}">
                <a16:creationId xmlns:a16="http://schemas.microsoft.com/office/drawing/2014/main" id="{DEE1A251-6533-4A55-B0FB-E1161E8200FC}"/>
              </a:ext>
            </a:extLst>
          </p:cNvPr>
          <p:cNvSpPr>
            <a:spLocks noChangeShapeType="1"/>
          </p:cNvSpPr>
          <p:nvPr/>
        </p:nvSpPr>
        <p:spPr bwMode="auto">
          <a:xfrm>
            <a:off x="3647728" y="4708376"/>
            <a:ext cx="4760912" cy="0"/>
          </a:xfrm>
          <a:prstGeom prst="line">
            <a:avLst/>
          </a:prstGeom>
          <a:noFill/>
          <a:ln w="19050">
            <a:solidFill>
              <a:schemeClr val="accent1">
                <a:lumMod val="40000"/>
                <a:lumOff val="60000"/>
              </a:schemeClr>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30" name="Line 67">
            <a:extLst>
              <a:ext uri="{FF2B5EF4-FFF2-40B4-BE49-F238E27FC236}">
                <a16:creationId xmlns:a16="http://schemas.microsoft.com/office/drawing/2014/main" id="{954A8853-0055-4DBD-9C9B-406DA94A88D6}"/>
              </a:ext>
            </a:extLst>
          </p:cNvPr>
          <p:cNvSpPr>
            <a:spLocks noChangeShapeType="1"/>
          </p:cNvSpPr>
          <p:nvPr/>
        </p:nvSpPr>
        <p:spPr bwMode="auto">
          <a:xfrm>
            <a:off x="3647728" y="4860776"/>
            <a:ext cx="4760912" cy="0"/>
          </a:xfrm>
          <a:prstGeom prst="line">
            <a:avLst/>
          </a:prstGeom>
          <a:noFill/>
          <a:ln w="19050">
            <a:solidFill>
              <a:schemeClr val="accent1">
                <a:lumMod val="40000"/>
                <a:lumOff val="60000"/>
              </a:schemeClr>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31" name="Line 67">
            <a:extLst>
              <a:ext uri="{FF2B5EF4-FFF2-40B4-BE49-F238E27FC236}">
                <a16:creationId xmlns:a16="http://schemas.microsoft.com/office/drawing/2014/main" id="{A657AC03-D4DC-4E9E-8439-3E9181A909F7}"/>
              </a:ext>
            </a:extLst>
          </p:cNvPr>
          <p:cNvSpPr>
            <a:spLocks noChangeShapeType="1"/>
          </p:cNvSpPr>
          <p:nvPr/>
        </p:nvSpPr>
        <p:spPr bwMode="auto">
          <a:xfrm>
            <a:off x="3647728" y="5013176"/>
            <a:ext cx="4760912" cy="0"/>
          </a:xfrm>
          <a:prstGeom prst="line">
            <a:avLst/>
          </a:prstGeom>
          <a:noFill/>
          <a:ln w="19050">
            <a:solidFill>
              <a:schemeClr val="accent1">
                <a:lumMod val="40000"/>
                <a:lumOff val="60000"/>
              </a:schemeClr>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32" name="Line 67">
            <a:extLst>
              <a:ext uri="{FF2B5EF4-FFF2-40B4-BE49-F238E27FC236}">
                <a16:creationId xmlns:a16="http://schemas.microsoft.com/office/drawing/2014/main" id="{A7D12D63-7379-4718-A6DF-7AC8220A5C34}"/>
              </a:ext>
            </a:extLst>
          </p:cNvPr>
          <p:cNvSpPr>
            <a:spLocks noChangeShapeType="1"/>
          </p:cNvSpPr>
          <p:nvPr/>
        </p:nvSpPr>
        <p:spPr bwMode="auto">
          <a:xfrm>
            <a:off x="3647728" y="4077072"/>
            <a:ext cx="4760912" cy="0"/>
          </a:xfrm>
          <a:prstGeom prst="line">
            <a:avLst/>
          </a:prstGeom>
          <a:noFill/>
          <a:ln w="19050">
            <a:solidFill>
              <a:schemeClr val="accent1">
                <a:lumMod val="40000"/>
                <a:lumOff val="60000"/>
              </a:schemeClr>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33" name="Line 67">
            <a:extLst>
              <a:ext uri="{FF2B5EF4-FFF2-40B4-BE49-F238E27FC236}">
                <a16:creationId xmlns:a16="http://schemas.microsoft.com/office/drawing/2014/main" id="{F25C5891-938C-4E9A-BBDE-E2CD236C9E6F}"/>
              </a:ext>
            </a:extLst>
          </p:cNvPr>
          <p:cNvSpPr>
            <a:spLocks noChangeShapeType="1"/>
          </p:cNvSpPr>
          <p:nvPr/>
        </p:nvSpPr>
        <p:spPr bwMode="auto">
          <a:xfrm>
            <a:off x="3647728" y="4229472"/>
            <a:ext cx="4760912" cy="0"/>
          </a:xfrm>
          <a:prstGeom prst="line">
            <a:avLst/>
          </a:prstGeom>
          <a:noFill/>
          <a:ln w="19050">
            <a:solidFill>
              <a:schemeClr val="accent1">
                <a:lumMod val="40000"/>
                <a:lumOff val="60000"/>
              </a:schemeClr>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34" name="Line 67">
            <a:extLst>
              <a:ext uri="{FF2B5EF4-FFF2-40B4-BE49-F238E27FC236}">
                <a16:creationId xmlns:a16="http://schemas.microsoft.com/office/drawing/2014/main" id="{035F58DB-8136-4CCE-BDEA-B922C9259343}"/>
              </a:ext>
            </a:extLst>
          </p:cNvPr>
          <p:cNvSpPr>
            <a:spLocks noChangeShapeType="1"/>
          </p:cNvSpPr>
          <p:nvPr/>
        </p:nvSpPr>
        <p:spPr bwMode="auto">
          <a:xfrm>
            <a:off x="3647728" y="4381872"/>
            <a:ext cx="4760912" cy="0"/>
          </a:xfrm>
          <a:prstGeom prst="line">
            <a:avLst/>
          </a:prstGeom>
          <a:noFill/>
          <a:ln w="19050">
            <a:solidFill>
              <a:schemeClr val="accent1">
                <a:lumMod val="40000"/>
                <a:lumOff val="60000"/>
              </a:schemeClr>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Tree>
    <p:extLst>
      <p:ext uri="{BB962C8B-B14F-4D97-AF65-F5344CB8AC3E}">
        <p14:creationId xmlns:p14="http://schemas.microsoft.com/office/powerpoint/2010/main" val="36359827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7" name="Rectangle 2"/>
          <p:cNvSpPr>
            <a:spLocks noGrp="1" noChangeArrowheads="1"/>
          </p:cNvSpPr>
          <p:nvPr>
            <p:ph type="title"/>
          </p:nvPr>
        </p:nvSpPr>
        <p:spPr/>
        <p:txBody>
          <a:bodyPr/>
          <a:lstStyle/>
          <a:p>
            <a:pPr algn="ctr">
              <a:defRPr/>
            </a:pPr>
            <a:r>
              <a:rPr lang="zh-CN" altLang="en-US" dirty="0">
                <a:cs typeface="+mj-cs"/>
              </a:rPr>
              <a:t>对 </a:t>
            </a:r>
            <a:r>
              <a:rPr lang="en-US" dirty="0">
                <a:cs typeface="+mj-cs"/>
              </a:rPr>
              <a:t>IPv4 </a:t>
            </a:r>
            <a:r>
              <a:rPr lang="zh-CN" altLang="en-US" dirty="0"/>
              <a:t>的其它改变</a:t>
            </a:r>
            <a:endParaRPr lang="en-US" dirty="0">
              <a:cs typeface="+mj-cs"/>
            </a:endParaRPr>
          </a:p>
        </p:txBody>
      </p:sp>
      <p:sp>
        <p:nvSpPr>
          <p:cNvPr id="110595" name="Rectangle 3"/>
          <p:cNvSpPr>
            <a:spLocks noGrp="1" noChangeArrowheads="1"/>
          </p:cNvSpPr>
          <p:nvPr>
            <p:ph type="body" idx="1"/>
          </p:nvPr>
        </p:nvSpPr>
        <p:spPr>
          <a:xfrm>
            <a:off x="2279577" y="1988840"/>
            <a:ext cx="8928992" cy="3096344"/>
          </a:xfrm>
        </p:spPr>
        <p:txBody>
          <a:bodyPr/>
          <a:lstStyle/>
          <a:p>
            <a:r>
              <a:rPr lang="zh-CN" altLang="en-US" dirty="0">
                <a:solidFill>
                  <a:srgbClr val="CC0000"/>
                </a:solidFill>
                <a:cs typeface="ＭＳ Ｐゴシック" panose="020B0600070205080204" pitchFamily="34" charset="-128"/>
              </a:rPr>
              <a:t>校验和</a:t>
            </a:r>
            <a:r>
              <a:rPr lang="en-US" altLang="zh-CN" dirty="0">
                <a:solidFill>
                  <a:srgbClr val="CC0000"/>
                </a:solidFill>
                <a:cs typeface="ＭＳ Ｐゴシック" panose="020B0600070205080204" pitchFamily="34" charset="-128"/>
              </a:rPr>
              <a:t>:</a:t>
            </a:r>
            <a:r>
              <a:rPr lang="en-US" altLang="zh-CN" dirty="0">
                <a:cs typeface="ＭＳ Ｐゴシック" panose="020B0600070205080204" pitchFamily="34" charset="-128"/>
              </a:rPr>
              <a:t> </a:t>
            </a:r>
            <a:r>
              <a:rPr lang="zh-CN" altLang="en-US" dirty="0">
                <a:cs typeface="ＭＳ Ｐゴシック" panose="020B0600070205080204" pitchFamily="34" charset="-128"/>
              </a:rPr>
              <a:t>完全删除以减少每个跃点的处理时间</a:t>
            </a:r>
            <a:endParaRPr lang="en-US" altLang="zh-CN" dirty="0">
              <a:cs typeface="ＭＳ Ｐゴシック" panose="020B0600070205080204" pitchFamily="34" charset="-128"/>
            </a:endParaRPr>
          </a:p>
          <a:p>
            <a:r>
              <a:rPr lang="zh-CN" altLang="en-US" dirty="0">
                <a:solidFill>
                  <a:srgbClr val="CC0000"/>
                </a:solidFill>
                <a:cs typeface="ＭＳ Ｐゴシック" panose="020B0600070205080204" pitchFamily="34" charset="-128"/>
              </a:rPr>
              <a:t>选项</a:t>
            </a:r>
            <a:r>
              <a:rPr lang="en-US" altLang="zh-CN" dirty="0">
                <a:solidFill>
                  <a:srgbClr val="CC0000"/>
                </a:solidFill>
                <a:cs typeface="ＭＳ Ｐゴシック" panose="020B0600070205080204" pitchFamily="34" charset="-128"/>
              </a:rPr>
              <a:t>:</a:t>
            </a:r>
            <a:r>
              <a:rPr lang="en-US" altLang="zh-CN" dirty="0">
                <a:cs typeface="ＭＳ Ｐゴシック" panose="020B0600070205080204" pitchFamily="34" charset="-128"/>
              </a:rPr>
              <a:t> </a:t>
            </a:r>
            <a:r>
              <a:rPr lang="zh-CN" altLang="en-US" dirty="0">
                <a:cs typeface="ＭＳ Ｐゴシック" panose="020B0600070205080204" pitchFamily="34" charset="-128"/>
              </a:rPr>
              <a:t>允许，但在首部之外，由</a:t>
            </a:r>
            <a:r>
              <a:rPr lang="en-US" altLang="zh-CN" dirty="0">
                <a:cs typeface="ＭＳ Ｐゴシック" panose="020B0600070205080204" pitchFamily="34" charset="-128"/>
              </a:rPr>
              <a:t>"</a:t>
            </a:r>
            <a:r>
              <a:rPr lang="zh-CN" altLang="en-US" dirty="0">
                <a:cs typeface="ＭＳ Ｐゴシック" panose="020B0600070205080204" pitchFamily="34" charset="-128"/>
              </a:rPr>
              <a:t>下一首部</a:t>
            </a:r>
            <a:r>
              <a:rPr lang="en-US" altLang="zh-CN" dirty="0">
                <a:cs typeface="ＭＳ Ｐゴシック" panose="020B0600070205080204" pitchFamily="34" charset="-128"/>
              </a:rPr>
              <a:t>"</a:t>
            </a:r>
            <a:r>
              <a:rPr lang="zh-CN" altLang="en-US" dirty="0">
                <a:cs typeface="ＭＳ Ｐゴシック" panose="020B0600070205080204" pitchFamily="34" charset="-128"/>
              </a:rPr>
              <a:t>字段标示</a:t>
            </a:r>
            <a:endParaRPr lang="en-US" altLang="ja-JP" dirty="0">
              <a:cs typeface="ＭＳ Ｐゴシック" panose="020B0600070205080204" pitchFamily="34" charset="-128"/>
            </a:endParaRPr>
          </a:p>
          <a:p>
            <a:r>
              <a:rPr lang="en-US" altLang="zh-CN" dirty="0">
                <a:solidFill>
                  <a:srgbClr val="CC0000"/>
                </a:solidFill>
                <a:cs typeface="ＭＳ Ｐゴシック" panose="020B0600070205080204" pitchFamily="34" charset="-128"/>
              </a:rPr>
              <a:t>ICMPv6:</a:t>
            </a:r>
            <a:r>
              <a:rPr lang="en-US" altLang="zh-CN" dirty="0">
                <a:cs typeface="ＭＳ Ｐゴシック" panose="020B0600070205080204" pitchFamily="34" charset="-128"/>
              </a:rPr>
              <a:t> </a:t>
            </a:r>
            <a:r>
              <a:rPr lang="zh-CN" altLang="en-US" dirty="0">
                <a:cs typeface="ＭＳ Ｐゴシック" panose="020B0600070205080204" pitchFamily="34" charset="-128"/>
              </a:rPr>
              <a:t>新版</a:t>
            </a:r>
            <a:r>
              <a:rPr lang="en-US" altLang="zh-CN" dirty="0">
                <a:cs typeface="ＭＳ Ｐゴシック" panose="020B0600070205080204" pitchFamily="34" charset="-128"/>
              </a:rPr>
              <a:t> ICMP</a:t>
            </a:r>
          </a:p>
          <a:p>
            <a:pPr lvl="1"/>
            <a:r>
              <a:rPr lang="zh-CN" altLang="en-US" dirty="0"/>
              <a:t>增加了消息类型</a:t>
            </a:r>
            <a:r>
              <a:rPr lang="en-US" altLang="zh-CN" dirty="0"/>
              <a:t>, </a:t>
            </a:r>
            <a:r>
              <a:rPr lang="zh-CN" altLang="en-US" dirty="0"/>
              <a:t>例如</a:t>
            </a:r>
            <a:r>
              <a:rPr lang="en-US" altLang="zh-CN" dirty="0"/>
              <a:t> </a:t>
            </a:r>
            <a:r>
              <a:rPr lang="en-US" altLang="ja-JP" dirty="0"/>
              <a:t>"</a:t>
            </a:r>
            <a:r>
              <a:rPr lang="zh-CN" altLang="en-US" dirty="0"/>
              <a:t>分组太大</a:t>
            </a:r>
            <a:r>
              <a:rPr lang="en-US" altLang="ja-JP" dirty="0"/>
              <a:t>"</a:t>
            </a:r>
          </a:p>
          <a:p>
            <a:pPr lvl="1"/>
            <a:r>
              <a:rPr lang="zh-CN" altLang="en-US" dirty="0"/>
              <a:t>多播群组管理功能</a:t>
            </a:r>
            <a:endParaRPr lang="en-US" altLang="zh-CN" dirty="0"/>
          </a:p>
        </p:txBody>
      </p:sp>
      <p:sp>
        <p:nvSpPr>
          <p:cNvPr id="7"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Tree>
    <p:extLst>
      <p:ext uri="{BB962C8B-B14F-4D97-AF65-F5344CB8AC3E}">
        <p14:creationId xmlns:p14="http://schemas.microsoft.com/office/powerpoint/2010/main" val="7868379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p:txBody>
          <a:bodyPr/>
          <a:lstStyle/>
          <a:p>
            <a:pPr algn="ctr">
              <a:defRPr/>
            </a:pPr>
            <a:r>
              <a:rPr lang="zh-CN" altLang="en-US" dirty="0"/>
              <a:t>从 </a:t>
            </a:r>
            <a:r>
              <a:rPr lang="en-US" dirty="0"/>
              <a:t>IPv4 </a:t>
            </a:r>
            <a:r>
              <a:rPr lang="zh-CN" altLang="en-US" dirty="0"/>
              <a:t>过渡到 </a:t>
            </a:r>
            <a:r>
              <a:rPr lang="en-US" dirty="0"/>
              <a:t>IPv6</a:t>
            </a:r>
            <a:endParaRPr lang="en-US" dirty="0">
              <a:cs typeface="+mj-cs"/>
            </a:endParaRPr>
          </a:p>
        </p:txBody>
      </p:sp>
      <p:sp>
        <p:nvSpPr>
          <p:cNvPr id="111618" name="Rectangle 3"/>
          <p:cNvSpPr>
            <a:spLocks noGrp="1" noChangeArrowheads="1"/>
          </p:cNvSpPr>
          <p:nvPr>
            <p:ph type="body" idx="1"/>
          </p:nvPr>
        </p:nvSpPr>
        <p:spPr>
          <a:xfrm>
            <a:off x="2205831" y="1382714"/>
            <a:ext cx="8256587" cy="2487612"/>
          </a:xfrm>
        </p:spPr>
        <p:txBody>
          <a:bodyPr>
            <a:normAutofit/>
          </a:bodyPr>
          <a:lstStyle/>
          <a:p>
            <a:pPr>
              <a:lnSpc>
                <a:spcPct val="75000"/>
              </a:lnSpc>
            </a:pPr>
            <a:r>
              <a:rPr lang="zh-CN" altLang="en-US" sz="3200" dirty="0">
                <a:cs typeface="ＭＳ Ｐゴシック" panose="020B0600070205080204" pitchFamily="34" charset="-128"/>
              </a:rPr>
              <a:t>无法做到所有路由器都同时升级</a:t>
            </a:r>
            <a:endParaRPr lang="en-US" altLang="zh-CN" sz="3200" dirty="0">
              <a:cs typeface="ＭＳ Ｐゴシック" panose="020B0600070205080204" pitchFamily="34" charset="-128"/>
            </a:endParaRPr>
          </a:p>
          <a:p>
            <a:pPr lvl="1">
              <a:lnSpc>
                <a:spcPct val="75000"/>
              </a:lnSpc>
            </a:pPr>
            <a:r>
              <a:rPr lang="zh-CN" altLang="en-US" sz="2800" dirty="0"/>
              <a:t>无</a:t>
            </a:r>
            <a:r>
              <a:rPr lang="en-US" altLang="zh-CN" sz="2800" dirty="0"/>
              <a:t> </a:t>
            </a:r>
            <a:r>
              <a:rPr lang="en-US" altLang="ja-JP" sz="2800" dirty="0"/>
              <a:t>"</a:t>
            </a:r>
            <a:r>
              <a:rPr lang="zh-CN" altLang="en-US" sz="2800" dirty="0"/>
              <a:t>国旗日</a:t>
            </a:r>
            <a:r>
              <a:rPr lang="en-US" altLang="ja-JP" sz="2800" dirty="0"/>
              <a:t>"</a:t>
            </a:r>
          </a:p>
          <a:p>
            <a:pPr lvl="1">
              <a:lnSpc>
                <a:spcPct val="75000"/>
              </a:lnSpc>
            </a:pPr>
            <a:r>
              <a:rPr lang="en-US" altLang="zh-CN" sz="2800" dirty="0"/>
              <a:t>IPv4 </a:t>
            </a:r>
            <a:r>
              <a:rPr lang="zh-CN" altLang="en-US" sz="2800" dirty="0"/>
              <a:t>和 </a:t>
            </a:r>
            <a:r>
              <a:rPr lang="en-US" altLang="zh-CN" sz="2800" dirty="0"/>
              <a:t>IPv6 </a:t>
            </a:r>
            <a:r>
              <a:rPr lang="zh-CN" altLang="en-US" sz="2800" dirty="0"/>
              <a:t>路由器混合的网络将如何运行呢</a:t>
            </a:r>
            <a:r>
              <a:rPr lang="en-US" altLang="zh-CN" sz="2800" dirty="0"/>
              <a:t>? </a:t>
            </a:r>
          </a:p>
          <a:p>
            <a:r>
              <a:rPr lang="zh-CN" altLang="en-US" sz="3200" dirty="0">
                <a:solidFill>
                  <a:srgbClr val="CC0000"/>
                </a:solidFill>
                <a:cs typeface="ＭＳ Ｐゴシック" panose="020B0600070205080204" pitchFamily="34" charset="-128"/>
              </a:rPr>
              <a:t>隧道法</a:t>
            </a:r>
            <a:r>
              <a:rPr lang="en-US" altLang="zh-CN" sz="3200" dirty="0">
                <a:solidFill>
                  <a:srgbClr val="CC0000"/>
                </a:solidFill>
                <a:cs typeface="ＭＳ Ｐゴシック" panose="020B0600070205080204" pitchFamily="34" charset="-128"/>
              </a:rPr>
              <a:t>:</a:t>
            </a:r>
            <a:r>
              <a:rPr lang="en-US" altLang="zh-CN" sz="3200" dirty="0">
                <a:cs typeface="ＭＳ Ｐゴシック" panose="020B0600070205080204" pitchFamily="34" charset="-128"/>
              </a:rPr>
              <a:t> IPv6 </a:t>
            </a:r>
            <a:r>
              <a:rPr lang="zh-CN" altLang="en-US" sz="3200" dirty="0">
                <a:cs typeface="ＭＳ Ｐゴシック" panose="020B0600070205080204" pitchFamily="34" charset="-128"/>
              </a:rPr>
              <a:t>分组承载在 </a:t>
            </a:r>
            <a:r>
              <a:rPr lang="en-US" altLang="zh-CN" sz="3200" dirty="0">
                <a:cs typeface="ＭＳ Ｐゴシック" panose="020B0600070205080204" pitchFamily="34" charset="-128"/>
              </a:rPr>
              <a:t>IPv4 </a:t>
            </a:r>
            <a:r>
              <a:rPr lang="zh-CN" altLang="en-US" sz="3200" dirty="0">
                <a:cs typeface="ＭＳ Ｐゴシック" panose="020B0600070205080204" pitchFamily="34" charset="-128"/>
              </a:rPr>
              <a:t>路由器间的 </a:t>
            </a:r>
            <a:r>
              <a:rPr lang="en-US" altLang="zh-CN" sz="3200" dirty="0">
                <a:cs typeface="ＭＳ Ｐゴシック" panose="020B0600070205080204" pitchFamily="34" charset="-128"/>
              </a:rPr>
              <a:t>IPv4</a:t>
            </a:r>
            <a:r>
              <a:rPr lang="zh-CN" altLang="en-US" sz="3200" dirty="0">
                <a:cs typeface="ＭＳ Ｐゴシック" panose="020B0600070205080204" pitchFamily="34" charset="-128"/>
              </a:rPr>
              <a:t>分组的负载中</a:t>
            </a:r>
            <a:endParaRPr lang="en-US" altLang="zh-CN" sz="3200" dirty="0">
              <a:cs typeface="ＭＳ Ｐゴシック" panose="020B0600070205080204" pitchFamily="34" charset="-128"/>
            </a:endParaRPr>
          </a:p>
        </p:txBody>
      </p:sp>
      <p:grpSp>
        <p:nvGrpSpPr>
          <p:cNvPr id="111620" name="Group 47"/>
          <p:cNvGrpSpPr>
            <a:grpSpLocks/>
          </p:cNvGrpSpPr>
          <p:nvPr/>
        </p:nvGrpSpPr>
        <p:grpSpPr bwMode="auto">
          <a:xfrm>
            <a:off x="3625851" y="5176839"/>
            <a:ext cx="4854575" cy="473075"/>
            <a:chOff x="1163" y="3504"/>
            <a:chExt cx="3058" cy="298"/>
          </a:xfrm>
        </p:grpSpPr>
        <p:sp>
          <p:nvSpPr>
            <p:cNvPr id="111655" name="Rectangle 26"/>
            <p:cNvSpPr>
              <a:spLocks noChangeArrowheads="1"/>
            </p:cNvSpPr>
            <p:nvPr/>
          </p:nvSpPr>
          <p:spPr bwMode="auto">
            <a:xfrm>
              <a:off x="1163" y="3505"/>
              <a:ext cx="3058" cy="295"/>
            </a:xfrm>
            <a:prstGeom prst="rect">
              <a:avLst/>
            </a:prstGeom>
            <a:gradFill rotWithShape="1">
              <a:gsLst>
                <a:gs pos="0">
                  <a:srgbClr val="CC0000">
                    <a:alpha val="40999"/>
                  </a:srgbClr>
                </a:gs>
                <a:gs pos="100000">
                  <a:srgbClr val="CC0000">
                    <a:alpha val="37999"/>
                  </a:srgbClr>
                </a:gs>
              </a:gsLst>
              <a:lin ang="540000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11656" name="Line 27"/>
            <p:cNvSpPr>
              <a:spLocks noChangeShapeType="1"/>
            </p:cNvSpPr>
            <p:nvPr/>
          </p:nvSpPr>
          <p:spPr bwMode="auto">
            <a:xfrm>
              <a:off x="2022" y="3504"/>
              <a:ext cx="0" cy="295"/>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1657" name="Line 28"/>
            <p:cNvSpPr>
              <a:spLocks noChangeShapeType="1"/>
            </p:cNvSpPr>
            <p:nvPr/>
          </p:nvSpPr>
          <p:spPr bwMode="auto">
            <a:xfrm>
              <a:off x="1781" y="3507"/>
              <a:ext cx="0" cy="295"/>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1658" name="Line 29"/>
            <p:cNvSpPr>
              <a:spLocks noChangeShapeType="1"/>
            </p:cNvSpPr>
            <p:nvPr/>
          </p:nvSpPr>
          <p:spPr bwMode="auto">
            <a:xfrm>
              <a:off x="1532" y="3504"/>
              <a:ext cx="0" cy="295"/>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1659" name="Line 31"/>
            <p:cNvSpPr>
              <a:spLocks noChangeShapeType="1"/>
            </p:cNvSpPr>
            <p:nvPr/>
          </p:nvSpPr>
          <p:spPr bwMode="auto">
            <a:xfrm>
              <a:off x="1187" y="350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1660" name="Line 32"/>
            <p:cNvSpPr>
              <a:spLocks noChangeShapeType="1"/>
            </p:cNvSpPr>
            <p:nvPr/>
          </p:nvSpPr>
          <p:spPr bwMode="auto">
            <a:xfrm>
              <a:off x="1187" y="3742"/>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1661" name="Line 33"/>
            <p:cNvSpPr>
              <a:spLocks noChangeShapeType="1"/>
            </p:cNvSpPr>
            <p:nvPr/>
          </p:nvSpPr>
          <p:spPr bwMode="auto">
            <a:xfrm>
              <a:off x="1283" y="350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1662" name="Line 34"/>
            <p:cNvSpPr>
              <a:spLocks noChangeShapeType="1"/>
            </p:cNvSpPr>
            <p:nvPr/>
          </p:nvSpPr>
          <p:spPr bwMode="auto">
            <a:xfrm>
              <a:off x="1283" y="3742"/>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1663" name="Line 35"/>
            <p:cNvSpPr>
              <a:spLocks noChangeShapeType="1"/>
            </p:cNvSpPr>
            <p:nvPr/>
          </p:nvSpPr>
          <p:spPr bwMode="auto">
            <a:xfrm>
              <a:off x="1379" y="350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1664" name="Line 36"/>
            <p:cNvSpPr>
              <a:spLocks noChangeShapeType="1"/>
            </p:cNvSpPr>
            <p:nvPr/>
          </p:nvSpPr>
          <p:spPr bwMode="auto">
            <a:xfrm>
              <a:off x="1379" y="3742"/>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1665" name="Line 37"/>
            <p:cNvSpPr>
              <a:spLocks noChangeShapeType="1"/>
            </p:cNvSpPr>
            <p:nvPr/>
          </p:nvSpPr>
          <p:spPr bwMode="auto">
            <a:xfrm>
              <a:off x="1475" y="350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1666" name="Line 38"/>
            <p:cNvSpPr>
              <a:spLocks noChangeShapeType="1"/>
            </p:cNvSpPr>
            <p:nvPr/>
          </p:nvSpPr>
          <p:spPr bwMode="auto">
            <a:xfrm>
              <a:off x="1475" y="3742"/>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1667" name="Line 39"/>
            <p:cNvSpPr>
              <a:spLocks noChangeShapeType="1"/>
            </p:cNvSpPr>
            <p:nvPr/>
          </p:nvSpPr>
          <p:spPr bwMode="auto">
            <a:xfrm>
              <a:off x="1327" y="3506"/>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1668" name="Line 40"/>
            <p:cNvSpPr>
              <a:spLocks noChangeShapeType="1"/>
            </p:cNvSpPr>
            <p:nvPr/>
          </p:nvSpPr>
          <p:spPr bwMode="auto">
            <a:xfrm>
              <a:off x="1327" y="374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1669" name="Line 41"/>
            <p:cNvSpPr>
              <a:spLocks noChangeShapeType="1"/>
            </p:cNvSpPr>
            <p:nvPr/>
          </p:nvSpPr>
          <p:spPr bwMode="auto">
            <a:xfrm>
              <a:off x="1213" y="3508"/>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1670" name="Line 42"/>
            <p:cNvSpPr>
              <a:spLocks noChangeShapeType="1"/>
            </p:cNvSpPr>
            <p:nvPr/>
          </p:nvSpPr>
          <p:spPr bwMode="auto">
            <a:xfrm>
              <a:off x="1213" y="3746"/>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grpSp>
      <p:sp>
        <p:nvSpPr>
          <p:cNvPr id="111621" name="Text Box 48"/>
          <p:cNvSpPr txBox="1">
            <a:spLocks noChangeArrowheads="1"/>
          </p:cNvSpPr>
          <p:nvPr/>
        </p:nvSpPr>
        <p:spPr bwMode="auto">
          <a:xfrm>
            <a:off x="3121025" y="4375150"/>
            <a:ext cx="18565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dirty="0">
                <a:solidFill>
                  <a:srgbClr val="00B050"/>
                </a:solidFill>
                <a:latin typeface="+mn-ea"/>
                <a:ea typeface="+mn-ea"/>
              </a:rPr>
              <a:t>IPv4 </a:t>
            </a:r>
            <a:r>
              <a:rPr lang="zh-CN" altLang="en-US" sz="1600" dirty="0">
                <a:solidFill>
                  <a:srgbClr val="00B050"/>
                </a:solidFill>
                <a:latin typeface="+mn-ea"/>
                <a:ea typeface="+mn-ea"/>
              </a:rPr>
              <a:t>源</a:t>
            </a:r>
            <a:r>
              <a:rPr lang="en-US" altLang="zh-CN" sz="1600" dirty="0">
                <a:solidFill>
                  <a:srgbClr val="00B050"/>
                </a:solidFill>
                <a:latin typeface="+mn-ea"/>
                <a:ea typeface="+mn-ea"/>
              </a:rPr>
              <a:t>, </a:t>
            </a:r>
            <a:r>
              <a:rPr lang="zh-CN" altLang="en-US" sz="1600" dirty="0">
                <a:solidFill>
                  <a:srgbClr val="00B050"/>
                </a:solidFill>
                <a:latin typeface="+mn-ea"/>
                <a:ea typeface="+mn-ea"/>
              </a:rPr>
              <a:t>目的地址</a:t>
            </a:r>
            <a:r>
              <a:rPr lang="en-US" altLang="zh-CN" sz="1600" dirty="0">
                <a:solidFill>
                  <a:srgbClr val="00B050"/>
                </a:solidFill>
                <a:latin typeface="+mn-ea"/>
                <a:ea typeface="+mn-ea"/>
              </a:rPr>
              <a:t> </a:t>
            </a:r>
          </a:p>
        </p:txBody>
      </p:sp>
      <p:sp>
        <p:nvSpPr>
          <p:cNvPr id="111622" name="Text Box 50"/>
          <p:cNvSpPr txBox="1">
            <a:spLocks noChangeArrowheads="1"/>
          </p:cNvSpPr>
          <p:nvPr/>
        </p:nvSpPr>
        <p:spPr bwMode="auto">
          <a:xfrm>
            <a:off x="2827339" y="4143375"/>
            <a:ext cx="15408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dirty="0">
                <a:solidFill>
                  <a:srgbClr val="0000FF"/>
                </a:solidFill>
                <a:latin typeface="+mn-ea"/>
                <a:ea typeface="+mn-ea"/>
              </a:rPr>
              <a:t>IPv4 </a:t>
            </a:r>
            <a:r>
              <a:rPr lang="zh-CN" altLang="en-US" sz="1600" dirty="0">
                <a:solidFill>
                  <a:srgbClr val="0000FF"/>
                </a:solidFill>
                <a:latin typeface="+mn-ea"/>
                <a:ea typeface="+mn-ea"/>
              </a:rPr>
              <a:t>首部字段</a:t>
            </a:r>
            <a:r>
              <a:rPr lang="en-US" altLang="zh-CN" sz="1600" dirty="0">
                <a:solidFill>
                  <a:srgbClr val="0000FF"/>
                </a:solidFill>
                <a:latin typeface="+mn-ea"/>
                <a:ea typeface="+mn-ea"/>
              </a:rPr>
              <a:t> </a:t>
            </a:r>
          </a:p>
        </p:txBody>
      </p:sp>
      <p:sp>
        <p:nvSpPr>
          <p:cNvPr id="111623" name="Line 55"/>
          <p:cNvSpPr>
            <a:spLocks noChangeShapeType="1"/>
          </p:cNvSpPr>
          <p:nvPr/>
        </p:nvSpPr>
        <p:spPr bwMode="auto">
          <a:xfrm>
            <a:off x="4379913" y="4633914"/>
            <a:ext cx="0" cy="738187"/>
          </a:xfrm>
          <a:prstGeom prst="line">
            <a:avLst/>
          </a:prstGeom>
          <a:noFill/>
          <a:ln w="9525">
            <a:solidFill>
              <a:srgbClr val="00B05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1624" name="Line 56"/>
          <p:cNvSpPr>
            <a:spLocks noChangeShapeType="1"/>
          </p:cNvSpPr>
          <p:nvPr/>
        </p:nvSpPr>
        <p:spPr bwMode="auto">
          <a:xfrm>
            <a:off x="4384675" y="4629150"/>
            <a:ext cx="381000" cy="738188"/>
          </a:xfrm>
          <a:prstGeom prst="line">
            <a:avLst/>
          </a:prstGeom>
          <a:noFill/>
          <a:ln w="9525">
            <a:solidFill>
              <a:srgbClr val="00B05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1625" name="Line 57"/>
          <p:cNvSpPr>
            <a:spLocks noChangeShapeType="1"/>
          </p:cNvSpPr>
          <p:nvPr/>
        </p:nvSpPr>
        <p:spPr bwMode="auto">
          <a:xfrm>
            <a:off x="3784600" y="4386263"/>
            <a:ext cx="0" cy="976312"/>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11626" name="Text Box 23"/>
          <p:cNvSpPr txBox="1">
            <a:spLocks noChangeArrowheads="1"/>
          </p:cNvSpPr>
          <p:nvPr/>
        </p:nvSpPr>
        <p:spPr bwMode="auto">
          <a:xfrm>
            <a:off x="5187950" y="6003926"/>
            <a:ext cx="14109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dirty="0">
                <a:solidFill>
                  <a:srgbClr val="000099"/>
                </a:solidFill>
                <a:latin typeface="+mn-ea"/>
                <a:ea typeface="+mn-ea"/>
              </a:rPr>
              <a:t>IPv4 </a:t>
            </a:r>
            <a:r>
              <a:rPr lang="zh-CN" altLang="en-US" sz="1800" dirty="0">
                <a:solidFill>
                  <a:srgbClr val="000099"/>
                </a:solidFill>
                <a:latin typeface="+mn-ea"/>
                <a:ea typeface="+mn-ea"/>
              </a:rPr>
              <a:t>数据报</a:t>
            </a:r>
            <a:endParaRPr lang="en-US" altLang="zh-CN" sz="1800" dirty="0">
              <a:solidFill>
                <a:srgbClr val="000099"/>
              </a:solidFill>
              <a:latin typeface="+mn-ea"/>
              <a:ea typeface="+mn-ea"/>
            </a:endParaRPr>
          </a:p>
        </p:txBody>
      </p:sp>
      <p:sp>
        <p:nvSpPr>
          <p:cNvPr id="111627" name="Line 24"/>
          <p:cNvSpPr>
            <a:spLocks noChangeShapeType="1"/>
          </p:cNvSpPr>
          <p:nvPr/>
        </p:nvSpPr>
        <p:spPr bwMode="auto">
          <a:xfrm>
            <a:off x="6808788" y="6192838"/>
            <a:ext cx="16954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1628" name="Line 25"/>
          <p:cNvSpPr>
            <a:spLocks noChangeShapeType="1"/>
          </p:cNvSpPr>
          <p:nvPr/>
        </p:nvSpPr>
        <p:spPr bwMode="auto">
          <a:xfrm flipH="1">
            <a:off x="3619500" y="6192838"/>
            <a:ext cx="16065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418880" name="Text Box 64"/>
          <p:cNvSpPr txBox="1">
            <a:spLocks noChangeArrowheads="1"/>
          </p:cNvSpPr>
          <p:nvPr/>
        </p:nvSpPr>
        <p:spPr bwMode="auto">
          <a:xfrm>
            <a:off x="5908675" y="5654676"/>
            <a:ext cx="14109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dirty="0">
                <a:solidFill>
                  <a:srgbClr val="000099"/>
                </a:solidFill>
                <a:latin typeface="+mn-ea"/>
                <a:ea typeface="+mn-ea"/>
              </a:rPr>
              <a:t>IPv6 </a:t>
            </a:r>
            <a:r>
              <a:rPr lang="zh-CN" altLang="en-US" sz="1800" dirty="0">
                <a:solidFill>
                  <a:srgbClr val="000099"/>
                </a:solidFill>
                <a:latin typeface="+mn-ea"/>
                <a:ea typeface="+mn-ea"/>
              </a:rPr>
              <a:t>数据报</a:t>
            </a:r>
            <a:endParaRPr lang="en-US" altLang="zh-CN" sz="1800" dirty="0">
              <a:solidFill>
                <a:srgbClr val="000099"/>
              </a:solidFill>
              <a:latin typeface="+mn-ea"/>
              <a:ea typeface="+mn-ea"/>
            </a:endParaRPr>
          </a:p>
        </p:txBody>
      </p:sp>
      <p:sp>
        <p:nvSpPr>
          <p:cNvPr id="418881" name="Line 65"/>
          <p:cNvSpPr>
            <a:spLocks noChangeShapeType="1"/>
          </p:cNvSpPr>
          <p:nvPr/>
        </p:nvSpPr>
        <p:spPr bwMode="auto">
          <a:xfrm>
            <a:off x="7545388" y="5824538"/>
            <a:ext cx="8572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418882" name="Line 66"/>
          <p:cNvSpPr>
            <a:spLocks noChangeShapeType="1"/>
          </p:cNvSpPr>
          <p:nvPr/>
        </p:nvSpPr>
        <p:spPr bwMode="auto">
          <a:xfrm flipH="1">
            <a:off x="5046663" y="5824538"/>
            <a:ext cx="9255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1632" name="Rectangle 69"/>
          <p:cNvSpPr>
            <a:spLocks noChangeArrowheads="1"/>
          </p:cNvSpPr>
          <p:nvPr/>
        </p:nvSpPr>
        <p:spPr bwMode="auto">
          <a:xfrm>
            <a:off x="5014913" y="5211764"/>
            <a:ext cx="3422650" cy="401637"/>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grpSp>
        <p:nvGrpSpPr>
          <p:cNvPr id="3" name="Group 70"/>
          <p:cNvGrpSpPr>
            <a:grpSpLocks/>
          </p:cNvGrpSpPr>
          <p:nvPr/>
        </p:nvGrpSpPr>
        <p:grpSpPr bwMode="auto">
          <a:xfrm>
            <a:off x="6076951" y="4241801"/>
            <a:ext cx="3619501" cy="1109663"/>
            <a:chOff x="2868" y="2782"/>
            <a:chExt cx="2280" cy="699"/>
          </a:xfrm>
        </p:grpSpPr>
        <p:sp>
          <p:nvSpPr>
            <p:cNvPr id="111653" name="Text Box 51"/>
            <p:cNvSpPr txBox="1">
              <a:spLocks noChangeArrowheads="1"/>
            </p:cNvSpPr>
            <p:nvPr/>
          </p:nvSpPr>
          <p:spPr bwMode="auto">
            <a:xfrm>
              <a:off x="4204" y="2782"/>
              <a:ext cx="94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dirty="0">
                  <a:solidFill>
                    <a:srgbClr val="00B0F0"/>
                  </a:solidFill>
                  <a:latin typeface="+mn-ea"/>
                  <a:ea typeface="+mn-ea"/>
                </a:rPr>
                <a:t>IPv4 payload </a:t>
              </a:r>
            </a:p>
          </p:txBody>
        </p:sp>
        <p:sp>
          <p:nvSpPr>
            <p:cNvPr id="111654" name="Line 54"/>
            <p:cNvSpPr>
              <a:spLocks noChangeShapeType="1"/>
            </p:cNvSpPr>
            <p:nvPr/>
          </p:nvSpPr>
          <p:spPr bwMode="auto">
            <a:xfrm flipH="1">
              <a:off x="2868" y="2979"/>
              <a:ext cx="1532" cy="502"/>
            </a:xfrm>
            <a:prstGeom prst="line">
              <a:avLst/>
            </a:prstGeom>
            <a:noFill/>
            <a:ln w="9525">
              <a:solidFill>
                <a:srgbClr val="00B0F0"/>
              </a:solidFill>
              <a:round/>
              <a:headEnd/>
              <a:tailEnd/>
            </a:ln>
            <a:extLst>
              <a:ext uri="{909E8E84-426E-40DD-AFC4-6F175D3DCCD1}">
                <a14:hiddenFill xmlns:a14="http://schemas.microsoft.com/office/drawing/2010/main">
                  <a:noFill/>
                </a14:hiddenFill>
              </a:ext>
            </a:extLst>
          </p:spPr>
          <p:txBody>
            <a:bodyPr wrap="none"/>
            <a:lstStyle/>
            <a:p>
              <a:endParaRPr lang="zh-CN" altLang="en-US" sz="1600">
                <a:solidFill>
                  <a:srgbClr val="000099"/>
                </a:solidFill>
                <a:latin typeface="+mn-ea"/>
              </a:endParaRPr>
            </a:p>
          </p:txBody>
        </p:sp>
      </p:grpSp>
      <p:grpSp>
        <p:nvGrpSpPr>
          <p:cNvPr id="4" name="Group 71"/>
          <p:cNvGrpSpPr>
            <a:grpSpLocks/>
          </p:cNvGrpSpPr>
          <p:nvPr/>
        </p:nvGrpSpPr>
        <p:grpSpPr bwMode="auto">
          <a:xfrm>
            <a:off x="4511672" y="4146551"/>
            <a:ext cx="3921121" cy="1476375"/>
            <a:chOff x="1953" y="1247"/>
            <a:chExt cx="2470" cy="930"/>
          </a:xfrm>
        </p:grpSpPr>
        <p:sp>
          <p:nvSpPr>
            <p:cNvPr id="111637" name="Rectangle 5"/>
            <p:cNvSpPr>
              <a:spLocks noChangeArrowheads="1"/>
            </p:cNvSpPr>
            <p:nvPr/>
          </p:nvSpPr>
          <p:spPr bwMode="auto">
            <a:xfrm>
              <a:off x="2280" y="1918"/>
              <a:ext cx="2143" cy="253"/>
            </a:xfrm>
            <a:prstGeom prst="rect">
              <a:avLst/>
            </a:prstGeom>
            <a:solidFill>
              <a:srgbClr val="66CCFF"/>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solidFill>
                  <a:srgbClr val="000099"/>
                </a:solidFill>
                <a:latin typeface="+mn-ea"/>
                <a:ea typeface="+mn-ea"/>
              </a:endParaRPr>
            </a:p>
          </p:txBody>
        </p:sp>
        <p:sp>
          <p:nvSpPr>
            <p:cNvPr id="111638" name="Line 8"/>
            <p:cNvSpPr>
              <a:spLocks noChangeShapeType="1"/>
            </p:cNvSpPr>
            <p:nvPr/>
          </p:nvSpPr>
          <p:spPr bwMode="auto">
            <a:xfrm>
              <a:off x="2333" y="1918"/>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600">
                <a:solidFill>
                  <a:srgbClr val="000099"/>
                </a:solidFill>
                <a:latin typeface="+mn-ea"/>
              </a:endParaRPr>
            </a:p>
          </p:txBody>
        </p:sp>
        <p:sp>
          <p:nvSpPr>
            <p:cNvPr id="111639" name="Line 9"/>
            <p:cNvSpPr>
              <a:spLocks noChangeShapeType="1"/>
            </p:cNvSpPr>
            <p:nvPr/>
          </p:nvSpPr>
          <p:spPr bwMode="auto">
            <a:xfrm>
              <a:off x="2307" y="1917"/>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600">
                <a:solidFill>
                  <a:srgbClr val="000099"/>
                </a:solidFill>
                <a:latin typeface="+mn-ea"/>
              </a:endParaRPr>
            </a:p>
          </p:txBody>
        </p:sp>
        <p:sp>
          <p:nvSpPr>
            <p:cNvPr id="111640" name="Line 10"/>
            <p:cNvSpPr>
              <a:spLocks noChangeShapeType="1"/>
            </p:cNvSpPr>
            <p:nvPr/>
          </p:nvSpPr>
          <p:spPr bwMode="auto">
            <a:xfrm>
              <a:off x="2381" y="1918"/>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600">
                <a:solidFill>
                  <a:srgbClr val="000099"/>
                </a:solidFill>
                <a:latin typeface="+mn-ea"/>
              </a:endParaRPr>
            </a:p>
          </p:txBody>
        </p:sp>
        <p:sp>
          <p:nvSpPr>
            <p:cNvPr id="111641" name="Line 11"/>
            <p:cNvSpPr>
              <a:spLocks noChangeShapeType="1"/>
            </p:cNvSpPr>
            <p:nvPr/>
          </p:nvSpPr>
          <p:spPr bwMode="auto">
            <a:xfrm>
              <a:off x="2407" y="1916"/>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600">
                <a:solidFill>
                  <a:srgbClr val="000099"/>
                </a:solidFill>
                <a:latin typeface="+mn-ea"/>
              </a:endParaRPr>
            </a:p>
          </p:txBody>
        </p:sp>
        <p:sp>
          <p:nvSpPr>
            <p:cNvPr id="111642" name="Line 12"/>
            <p:cNvSpPr>
              <a:spLocks noChangeShapeType="1"/>
            </p:cNvSpPr>
            <p:nvPr/>
          </p:nvSpPr>
          <p:spPr bwMode="auto">
            <a:xfrm>
              <a:off x="2441" y="1916"/>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600">
                <a:solidFill>
                  <a:srgbClr val="000099"/>
                </a:solidFill>
                <a:latin typeface="+mn-ea"/>
              </a:endParaRPr>
            </a:p>
          </p:txBody>
        </p:sp>
        <p:sp>
          <p:nvSpPr>
            <p:cNvPr id="111643" name="Line 13"/>
            <p:cNvSpPr>
              <a:spLocks noChangeShapeType="1"/>
            </p:cNvSpPr>
            <p:nvPr/>
          </p:nvSpPr>
          <p:spPr bwMode="auto">
            <a:xfrm>
              <a:off x="2483" y="1916"/>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600">
                <a:solidFill>
                  <a:srgbClr val="000099"/>
                </a:solidFill>
                <a:latin typeface="+mn-ea"/>
              </a:endParaRPr>
            </a:p>
          </p:txBody>
        </p:sp>
        <p:sp>
          <p:nvSpPr>
            <p:cNvPr id="111644" name="Line 14"/>
            <p:cNvSpPr>
              <a:spLocks noChangeShapeType="1"/>
            </p:cNvSpPr>
            <p:nvPr/>
          </p:nvSpPr>
          <p:spPr bwMode="auto">
            <a:xfrm>
              <a:off x="2679" y="1923"/>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600">
                <a:solidFill>
                  <a:srgbClr val="000099"/>
                </a:solidFill>
                <a:latin typeface="+mn-ea"/>
              </a:endParaRPr>
            </a:p>
          </p:txBody>
        </p:sp>
        <p:sp>
          <p:nvSpPr>
            <p:cNvPr id="111645" name="Line 15"/>
            <p:cNvSpPr>
              <a:spLocks noChangeShapeType="1"/>
            </p:cNvSpPr>
            <p:nvPr/>
          </p:nvSpPr>
          <p:spPr bwMode="auto">
            <a:xfrm>
              <a:off x="2915" y="1923"/>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600">
                <a:solidFill>
                  <a:srgbClr val="000099"/>
                </a:solidFill>
                <a:latin typeface="+mn-ea"/>
              </a:endParaRPr>
            </a:p>
          </p:txBody>
        </p:sp>
        <p:sp>
          <p:nvSpPr>
            <p:cNvPr id="111646" name="Text Box 16"/>
            <p:cNvSpPr txBox="1">
              <a:spLocks noChangeArrowheads="1"/>
            </p:cNvSpPr>
            <p:nvPr/>
          </p:nvSpPr>
          <p:spPr bwMode="auto">
            <a:xfrm>
              <a:off x="2672" y="1557"/>
              <a:ext cx="97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dirty="0">
                  <a:solidFill>
                    <a:srgbClr val="000099"/>
                  </a:solidFill>
                  <a:latin typeface="+mn-ea"/>
                  <a:ea typeface="+mn-ea"/>
                </a:rPr>
                <a:t>UDP/TCP </a:t>
              </a:r>
              <a:r>
                <a:rPr lang="zh-CN" altLang="en-US" sz="1600" dirty="0">
                  <a:solidFill>
                    <a:srgbClr val="000099"/>
                  </a:solidFill>
                  <a:latin typeface="+mn-ea"/>
                  <a:ea typeface="+mn-ea"/>
                </a:rPr>
                <a:t>负载</a:t>
              </a:r>
              <a:endParaRPr lang="en-US" altLang="zh-CN" sz="1600" dirty="0">
                <a:solidFill>
                  <a:srgbClr val="000099"/>
                </a:solidFill>
                <a:latin typeface="+mn-ea"/>
                <a:ea typeface="+mn-ea"/>
              </a:endParaRPr>
            </a:p>
          </p:txBody>
        </p:sp>
        <p:sp>
          <p:nvSpPr>
            <p:cNvPr id="111647" name="Text Box 17"/>
            <p:cNvSpPr txBox="1">
              <a:spLocks noChangeArrowheads="1"/>
            </p:cNvSpPr>
            <p:nvPr/>
          </p:nvSpPr>
          <p:spPr bwMode="auto">
            <a:xfrm>
              <a:off x="2364" y="1396"/>
              <a:ext cx="1131"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85000"/>
                </a:lnSpc>
              </a:pPr>
              <a:r>
                <a:rPr lang="en-US" altLang="zh-CN" sz="1600" dirty="0">
                  <a:solidFill>
                    <a:srgbClr val="00B050"/>
                  </a:solidFill>
                  <a:latin typeface="+mn-ea"/>
                  <a:ea typeface="+mn-ea"/>
                </a:rPr>
                <a:t>IPv6 </a:t>
              </a:r>
              <a:r>
                <a:rPr lang="zh-CN" altLang="en-US" sz="1600" dirty="0">
                  <a:solidFill>
                    <a:srgbClr val="00B050"/>
                  </a:solidFill>
                  <a:latin typeface="+mn-ea"/>
                  <a:ea typeface="+mn-ea"/>
                </a:rPr>
                <a:t>源</a:t>
              </a:r>
              <a:r>
                <a:rPr lang="en-US" altLang="zh-CN" sz="1600" dirty="0">
                  <a:solidFill>
                    <a:srgbClr val="00B050"/>
                  </a:solidFill>
                  <a:latin typeface="+mn-ea"/>
                  <a:ea typeface="+mn-ea"/>
                </a:rPr>
                <a:t>, </a:t>
              </a:r>
              <a:r>
                <a:rPr lang="zh-CN" altLang="en-US" sz="1600" dirty="0">
                  <a:solidFill>
                    <a:srgbClr val="00B050"/>
                  </a:solidFill>
                  <a:latin typeface="+mn-ea"/>
                  <a:ea typeface="+mn-ea"/>
                </a:rPr>
                <a:t>目的地址</a:t>
              </a:r>
              <a:endParaRPr lang="en-US" altLang="zh-CN" sz="1600" dirty="0">
                <a:solidFill>
                  <a:srgbClr val="00B050"/>
                </a:solidFill>
                <a:latin typeface="+mn-ea"/>
                <a:ea typeface="+mn-ea"/>
              </a:endParaRPr>
            </a:p>
          </p:txBody>
        </p:sp>
        <p:sp>
          <p:nvSpPr>
            <p:cNvPr id="111648" name="Text Box 18"/>
            <p:cNvSpPr txBox="1">
              <a:spLocks noChangeArrowheads="1"/>
            </p:cNvSpPr>
            <p:nvPr/>
          </p:nvSpPr>
          <p:spPr bwMode="auto">
            <a:xfrm>
              <a:off x="1953" y="1247"/>
              <a:ext cx="932"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85000"/>
                </a:lnSpc>
              </a:pPr>
              <a:r>
                <a:rPr lang="en-US" altLang="zh-CN" sz="1600" dirty="0">
                  <a:solidFill>
                    <a:srgbClr val="000099"/>
                  </a:solidFill>
                  <a:latin typeface="+mn-ea"/>
                  <a:ea typeface="+mn-ea"/>
                </a:rPr>
                <a:t>IPv6 </a:t>
              </a:r>
              <a:r>
                <a:rPr lang="zh-CN" altLang="en-US" sz="1600" dirty="0">
                  <a:solidFill>
                    <a:srgbClr val="000099"/>
                  </a:solidFill>
                  <a:latin typeface="+mn-ea"/>
                  <a:ea typeface="+mn-ea"/>
                </a:rPr>
                <a:t>首部字段</a:t>
              </a:r>
              <a:endParaRPr lang="en-US" altLang="zh-CN" sz="1600" dirty="0">
                <a:solidFill>
                  <a:srgbClr val="000099"/>
                </a:solidFill>
                <a:latin typeface="+mn-ea"/>
                <a:ea typeface="+mn-ea"/>
              </a:endParaRPr>
            </a:p>
          </p:txBody>
        </p:sp>
        <p:sp>
          <p:nvSpPr>
            <p:cNvPr id="111649" name="Line 19"/>
            <p:cNvSpPr>
              <a:spLocks noChangeShapeType="1"/>
            </p:cNvSpPr>
            <p:nvPr/>
          </p:nvSpPr>
          <p:spPr bwMode="auto">
            <a:xfrm>
              <a:off x="2602" y="1543"/>
              <a:ext cx="3" cy="442"/>
            </a:xfrm>
            <a:prstGeom prst="line">
              <a:avLst/>
            </a:prstGeom>
            <a:noFill/>
            <a:ln w="9525">
              <a:solidFill>
                <a:srgbClr val="00B050"/>
              </a:solidFill>
              <a:round/>
              <a:headEnd/>
              <a:tailEnd/>
            </a:ln>
            <a:extLst>
              <a:ext uri="{909E8E84-426E-40DD-AFC4-6F175D3DCCD1}">
                <a14:hiddenFill xmlns:a14="http://schemas.microsoft.com/office/drawing/2010/main">
                  <a:noFill/>
                </a14:hiddenFill>
              </a:ext>
            </a:extLst>
          </p:spPr>
          <p:txBody>
            <a:bodyPr wrap="none"/>
            <a:lstStyle/>
            <a:p>
              <a:endParaRPr lang="zh-CN" altLang="en-US" sz="1600">
                <a:solidFill>
                  <a:srgbClr val="000099"/>
                </a:solidFill>
                <a:latin typeface="+mn-ea"/>
              </a:endParaRPr>
            </a:p>
          </p:txBody>
        </p:sp>
        <p:sp>
          <p:nvSpPr>
            <p:cNvPr id="111650" name="Line 20"/>
            <p:cNvSpPr>
              <a:spLocks noChangeShapeType="1"/>
            </p:cNvSpPr>
            <p:nvPr/>
          </p:nvSpPr>
          <p:spPr bwMode="auto">
            <a:xfrm>
              <a:off x="2594" y="1546"/>
              <a:ext cx="174" cy="440"/>
            </a:xfrm>
            <a:prstGeom prst="line">
              <a:avLst/>
            </a:prstGeom>
            <a:noFill/>
            <a:ln w="9525">
              <a:solidFill>
                <a:srgbClr val="00B050"/>
              </a:solidFill>
              <a:round/>
              <a:headEnd/>
              <a:tailEnd/>
            </a:ln>
            <a:extLst>
              <a:ext uri="{909E8E84-426E-40DD-AFC4-6F175D3DCCD1}">
                <a14:hiddenFill xmlns:a14="http://schemas.microsoft.com/office/drawing/2010/main">
                  <a:noFill/>
                </a14:hiddenFill>
              </a:ext>
            </a:extLst>
          </p:spPr>
          <p:txBody>
            <a:bodyPr wrap="none"/>
            <a:lstStyle/>
            <a:p>
              <a:endParaRPr lang="zh-CN" altLang="en-US" sz="1600">
                <a:solidFill>
                  <a:srgbClr val="000099"/>
                </a:solidFill>
                <a:latin typeface="+mn-ea"/>
              </a:endParaRPr>
            </a:p>
          </p:txBody>
        </p:sp>
        <p:sp>
          <p:nvSpPr>
            <p:cNvPr id="111651" name="Line 58"/>
            <p:cNvSpPr>
              <a:spLocks noChangeShapeType="1"/>
            </p:cNvSpPr>
            <p:nvPr/>
          </p:nvSpPr>
          <p:spPr bwMode="auto">
            <a:xfrm>
              <a:off x="2386" y="1399"/>
              <a:ext cx="0" cy="549"/>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sz="1600">
                <a:solidFill>
                  <a:srgbClr val="000099"/>
                </a:solidFill>
                <a:latin typeface="+mn-ea"/>
              </a:endParaRPr>
            </a:p>
          </p:txBody>
        </p:sp>
        <p:sp>
          <p:nvSpPr>
            <p:cNvPr id="111652" name="Line 59"/>
            <p:cNvSpPr>
              <a:spLocks noChangeShapeType="1"/>
            </p:cNvSpPr>
            <p:nvPr/>
          </p:nvSpPr>
          <p:spPr bwMode="auto">
            <a:xfrm>
              <a:off x="3334" y="1720"/>
              <a:ext cx="0" cy="25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sz="1600">
                <a:solidFill>
                  <a:srgbClr val="000099"/>
                </a:solidFill>
                <a:latin typeface="+mn-ea"/>
              </a:endParaRPr>
            </a:p>
          </p:txBody>
        </p:sp>
      </p:grpSp>
      <p:sp>
        <p:nvSpPr>
          <p:cNvPr id="56"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Tree>
    <p:extLst>
      <p:ext uri="{BB962C8B-B14F-4D97-AF65-F5344CB8AC3E}">
        <p14:creationId xmlns:p14="http://schemas.microsoft.com/office/powerpoint/2010/main" val="29023729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nodeType="clickEffect">
                                  <p:stCondLst>
                                    <p:cond delay="0"/>
                                  </p:stCondLst>
                                  <p:childTnLst>
                                    <p:animEffect transition="out" filter="dissolv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418880"/>
                                        </p:tgtEl>
                                        <p:attrNameLst>
                                          <p:attrName>style.visibility</p:attrName>
                                        </p:attrNameLst>
                                      </p:cBhvr>
                                      <p:to>
                                        <p:strVal val="visible"/>
                                      </p:to>
                                    </p:set>
                                    <p:animEffect transition="in" filter="dissolve">
                                      <p:cBhvr>
                                        <p:cTn id="10" dur="500"/>
                                        <p:tgtEl>
                                          <p:spTgt spid="418880"/>
                                        </p:tgtEl>
                                      </p:cBhvr>
                                    </p:animEffect>
                                  </p:childTnLst>
                                </p:cTn>
                              </p:par>
                              <p:par>
                                <p:cTn id="11" presetID="9" presetClass="entr" presetSubtype="0" fill="hold" nodeType="withEffect">
                                  <p:stCondLst>
                                    <p:cond delay="0"/>
                                  </p:stCondLst>
                                  <p:childTnLst>
                                    <p:set>
                                      <p:cBhvr>
                                        <p:cTn id="12" dur="1" fill="hold">
                                          <p:stCondLst>
                                            <p:cond delay="0"/>
                                          </p:stCondLst>
                                        </p:cTn>
                                        <p:tgtEl>
                                          <p:spTgt spid="418881"/>
                                        </p:tgtEl>
                                        <p:attrNameLst>
                                          <p:attrName>style.visibility</p:attrName>
                                        </p:attrNameLst>
                                      </p:cBhvr>
                                      <p:to>
                                        <p:strVal val="visible"/>
                                      </p:to>
                                    </p:set>
                                    <p:animEffect transition="in" filter="dissolve">
                                      <p:cBhvr>
                                        <p:cTn id="13" dur="500"/>
                                        <p:tgtEl>
                                          <p:spTgt spid="418881"/>
                                        </p:tgtEl>
                                      </p:cBhvr>
                                    </p:animEffect>
                                  </p:childTnLst>
                                </p:cTn>
                              </p:par>
                              <p:par>
                                <p:cTn id="14" presetID="9" presetClass="entr" presetSubtype="0" fill="hold" nodeType="withEffect">
                                  <p:stCondLst>
                                    <p:cond delay="0"/>
                                  </p:stCondLst>
                                  <p:childTnLst>
                                    <p:set>
                                      <p:cBhvr>
                                        <p:cTn id="15" dur="1" fill="hold">
                                          <p:stCondLst>
                                            <p:cond delay="0"/>
                                          </p:stCondLst>
                                        </p:cTn>
                                        <p:tgtEl>
                                          <p:spTgt spid="418882"/>
                                        </p:tgtEl>
                                        <p:attrNameLst>
                                          <p:attrName>style.visibility</p:attrName>
                                        </p:attrNameLst>
                                      </p:cBhvr>
                                      <p:to>
                                        <p:strVal val="visible"/>
                                      </p:to>
                                    </p:set>
                                    <p:animEffect transition="in" filter="dissolve">
                                      <p:cBhvr>
                                        <p:cTn id="16" dur="500"/>
                                        <p:tgtEl>
                                          <p:spTgt spid="418882"/>
                                        </p:tgtEl>
                                      </p:cBhvr>
                                    </p:animEffect>
                                  </p:childTnLst>
                                </p:cTn>
                              </p:par>
                              <p:par>
                                <p:cTn id="17" presetID="9"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dissolv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8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Rectangle 2"/>
          <p:cNvSpPr>
            <a:spLocks noGrp="1" noChangeArrowheads="1"/>
          </p:cNvSpPr>
          <p:nvPr>
            <p:ph type="title"/>
          </p:nvPr>
        </p:nvSpPr>
        <p:spPr>
          <a:xfrm>
            <a:off x="2216906" y="232148"/>
            <a:ext cx="7772400" cy="990600"/>
          </a:xfrm>
        </p:spPr>
        <p:txBody>
          <a:bodyPr/>
          <a:lstStyle/>
          <a:p>
            <a:pPr algn="ctr">
              <a:defRPr/>
            </a:pPr>
            <a:r>
              <a:rPr lang="zh-CN" altLang="en-US" dirty="0">
                <a:cs typeface="+mj-cs"/>
              </a:rPr>
              <a:t>隧道法</a:t>
            </a:r>
            <a:endParaRPr lang="en-US" dirty="0">
              <a:cs typeface="+mj-cs"/>
            </a:endParaRPr>
          </a:p>
        </p:txBody>
      </p:sp>
      <p:sp>
        <p:nvSpPr>
          <p:cNvPr id="112643" name="Text Box 76"/>
          <p:cNvSpPr txBox="1">
            <a:spLocks noChangeArrowheads="1"/>
          </p:cNvSpPr>
          <p:nvPr/>
        </p:nvSpPr>
        <p:spPr bwMode="auto">
          <a:xfrm>
            <a:off x="2495600" y="3631680"/>
            <a:ext cx="11721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dirty="0" err="1">
                <a:solidFill>
                  <a:srgbClr val="000099"/>
                </a:solidFill>
                <a:latin typeface="+mn-ea"/>
                <a:ea typeface="+mn-ea"/>
              </a:rPr>
              <a:t>物理视图</a:t>
            </a:r>
            <a:r>
              <a:rPr lang="en-US" altLang="zh-CN" sz="1800" dirty="0">
                <a:solidFill>
                  <a:srgbClr val="000099"/>
                </a:solidFill>
                <a:latin typeface="+mn-ea"/>
                <a:ea typeface="+mn-ea"/>
              </a:rPr>
              <a:t>:</a:t>
            </a:r>
          </a:p>
        </p:txBody>
      </p:sp>
      <p:sp>
        <p:nvSpPr>
          <p:cNvPr id="112644" name="Line 147"/>
          <p:cNvSpPr>
            <a:spLocks noChangeShapeType="1"/>
          </p:cNvSpPr>
          <p:nvPr/>
        </p:nvSpPr>
        <p:spPr bwMode="auto">
          <a:xfrm flipV="1">
            <a:off x="5930973" y="3903142"/>
            <a:ext cx="23256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2645" name="Text Box 180"/>
          <p:cNvSpPr txBox="1">
            <a:spLocks noChangeArrowheads="1"/>
          </p:cNvSpPr>
          <p:nvPr/>
        </p:nvSpPr>
        <p:spPr bwMode="auto">
          <a:xfrm>
            <a:off x="6262761" y="4026967"/>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FF0000"/>
                </a:solidFill>
              </a:rPr>
              <a:t>IPv4</a:t>
            </a:r>
          </a:p>
        </p:txBody>
      </p:sp>
      <p:sp>
        <p:nvSpPr>
          <p:cNvPr id="112646" name="Text Box 181"/>
          <p:cNvSpPr txBox="1">
            <a:spLocks noChangeArrowheads="1"/>
          </p:cNvSpPr>
          <p:nvPr/>
        </p:nvSpPr>
        <p:spPr bwMode="auto">
          <a:xfrm>
            <a:off x="7256536" y="4028554"/>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dirty="0">
                <a:solidFill>
                  <a:srgbClr val="FF0000"/>
                </a:solidFill>
              </a:rPr>
              <a:t>IPv4</a:t>
            </a:r>
          </a:p>
        </p:txBody>
      </p:sp>
      <p:grpSp>
        <p:nvGrpSpPr>
          <p:cNvPr id="112647" name="Group 254"/>
          <p:cNvGrpSpPr>
            <a:grpSpLocks/>
          </p:cNvGrpSpPr>
          <p:nvPr/>
        </p:nvGrpSpPr>
        <p:grpSpPr bwMode="auto">
          <a:xfrm>
            <a:off x="6265937" y="3738043"/>
            <a:ext cx="693737" cy="338137"/>
            <a:chOff x="4396" y="1245"/>
            <a:chExt cx="672" cy="248"/>
          </a:xfrm>
        </p:grpSpPr>
        <p:sp>
          <p:nvSpPr>
            <p:cNvPr id="112761" name="Oval 407"/>
            <p:cNvSpPr>
              <a:spLocks noChangeArrowheads="1"/>
            </p:cNvSpPr>
            <p:nvPr/>
          </p:nvSpPr>
          <p:spPr bwMode="auto">
            <a:xfrm>
              <a:off x="4399" y="1355"/>
              <a:ext cx="666" cy="138"/>
            </a:xfrm>
            <a:prstGeom prst="ellipse">
              <a:avLst/>
            </a:prstGeom>
            <a:gradFill rotWithShape="1">
              <a:gsLst>
                <a:gs pos="0">
                  <a:srgbClr val="CC0000"/>
                </a:gs>
                <a:gs pos="100000">
                  <a:schemeClr val="bg1"/>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sp>
          <p:nvSpPr>
            <p:cNvPr id="112762" name="Rectangle 410"/>
            <p:cNvSpPr>
              <a:spLocks noChangeArrowheads="1"/>
            </p:cNvSpPr>
            <p:nvPr/>
          </p:nvSpPr>
          <p:spPr bwMode="auto">
            <a:xfrm>
              <a:off x="4399" y="1339"/>
              <a:ext cx="669" cy="86"/>
            </a:xfrm>
            <a:prstGeom prst="rect">
              <a:avLst/>
            </a:prstGeom>
            <a:gradFill rotWithShape="1">
              <a:gsLst>
                <a:gs pos="0">
                  <a:srgbClr val="CC0000"/>
                </a:gs>
                <a:gs pos="100000">
                  <a:schemeClr val="bg1"/>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99"/>
                </a:solidFill>
                <a:latin typeface="Times New Roman" panose="02020603050405020304" pitchFamily="18" charset="0"/>
                <a:cs typeface="Arial" panose="020B0604020202020204" pitchFamily="34" charset="0"/>
              </a:endParaRPr>
            </a:p>
          </p:txBody>
        </p:sp>
        <p:sp>
          <p:nvSpPr>
            <p:cNvPr id="112763" name="Oval 411"/>
            <p:cNvSpPr>
              <a:spLocks noChangeArrowheads="1"/>
            </p:cNvSpPr>
            <p:nvPr/>
          </p:nvSpPr>
          <p:spPr bwMode="auto">
            <a:xfrm>
              <a:off x="4396" y="1245"/>
              <a:ext cx="667" cy="162"/>
            </a:xfrm>
            <a:prstGeom prst="ellipse">
              <a:avLst/>
            </a:prstGeom>
            <a:gradFill rotWithShape="1">
              <a:gsLst>
                <a:gs pos="0">
                  <a:srgbClr val="CC0000"/>
                </a:gs>
                <a:gs pos="100000">
                  <a:schemeClr val="bg1"/>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grpSp>
          <p:nvGrpSpPr>
            <p:cNvPr id="112764" name="Group 258"/>
            <p:cNvGrpSpPr>
              <a:grpSpLocks/>
            </p:cNvGrpSpPr>
            <p:nvPr/>
          </p:nvGrpSpPr>
          <p:grpSpPr bwMode="auto">
            <a:xfrm>
              <a:off x="4530" y="1287"/>
              <a:ext cx="377" cy="75"/>
              <a:chOff x="2468" y="1332"/>
              <a:chExt cx="310" cy="60"/>
            </a:xfrm>
          </p:grpSpPr>
          <p:sp>
            <p:nvSpPr>
              <p:cNvPr id="112767" name="Freeform 25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rgbClr val="CC0000"/>
                  </a:gs>
                  <a:gs pos="100000">
                    <a:schemeClr val="bg1"/>
                  </a:gs>
                </a:gsLst>
                <a:lin ang="0" scaled="1"/>
              </a:gradFill>
              <a:ln w="19050" cmpd="sng">
                <a:solidFill>
                  <a:srgbClr val="000000"/>
                </a:solidFill>
                <a:round/>
                <a:headEnd/>
                <a:tailEnd/>
              </a:ln>
            </p:spPr>
            <p:txBody>
              <a:bodyPr/>
              <a:lstStyle/>
              <a:p>
                <a:endParaRPr lang="zh-CN" altLang="en-US">
                  <a:solidFill>
                    <a:srgbClr val="000099"/>
                  </a:solidFill>
                </a:endParaRPr>
              </a:p>
            </p:txBody>
          </p:sp>
          <p:sp>
            <p:nvSpPr>
              <p:cNvPr id="112768" name="Freeform 26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rgbClr val="CC0000"/>
                  </a:gs>
                  <a:gs pos="100000">
                    <a:schemeClr val="bg1"/>
                  </a:gs>
                </a:gsLst>
                <a:lin ang="0" scaled="1"/>
              </a:gradFill>
              <a:ln w="19050" cmpd="sng">
                <a:solidFill>
                  <a:srgbClr val="000000"/>
                </a:solidFill>
                <a:round/>
                <a:headEnd/>
                <a:tailEnd/>
              </a:ln>
            </p:spPr>
            <p:txBody>
              <a:bodyPr/>
              <a:lstStyle/>
              <a:p>
                <a:endParaRPr lang="zh-CN" altLang="en-US">
                  <a:solidFill>
                    <a:srgbClr val="000099"/>
                  </a:solidFill>
                </a:endParaRPr>
              </a:p>
            </p:txBody>
          </p:sp>
        </p:grpSp>
        <p:sp>
          <p:nvSpPr>
            <p:cNvPr id="112765" name="Line 261"/>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112766" name="Line 262"/>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grpSp>
        <p:nvGrpSpPr>
          <p:cNvPr id="112648" name="Group 328"/>
          <p:cNvGrpSpPr>
            <a:grpSpLocks/>
          </p:cNvGrpSpPr>
          <p:nvPr/>
        </p:nvGrpSpPr>
        <p:grpSpPr bwMode="auto">
          <a:xfrm>
            <a:off x="4199012" y="3395142"/>
            <a:ext cx="1728787" cy="965200"/>
            <a:chOff x="1363" y="1403"/>
            <a:chExt cx="1089" cy="608"/>
          </a:xfrm>
        </p:grpSpPr>
        <p:sp>
          <p:nvSpPr>
            <p:cNvPr id="112738" name="Text Box 92"/>
            <p:cNvSpPr txBox="1">
              <a:spLocks noChangeArrowheads="1"/>
            </p:cNvSpPr>
            <p:nvPr/>
          </p:nvSpPr>
          <p:spPr bwMode="auto">
            <a:xfrm>
              <a:off x="1462" y="1403"/>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A</a:t>
              </a:r>
            </a:p>
          </p:txBody>
        </p:sp>
        <p:sp>
          <p:nvSpPr>
            <p:cNvPr id="112739" name="Text Box 108"/>
            <p:cNvSpPr txBox="1">
              <a:spLocks noChangeArrowheads="1"/>
            </p:cNvSpPr>
            <p:nvPr/>
          </p:nvSpPr>
          <p:spPr bwMode="auto">
            <a:xfrm>
              <a:off x="2121" y="140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B</a:t>
              </a:r>
            </a:p>
          </p:txBody>
        </p:sp>
        <p:sp>
          <p:nvSpPr>
            <p:cNvPr id="112740" name="Line 141"/>
            <p:cNvSpPr>
              <a:spLocks noChangeShapeType="1"/>
            </p:cNvSpPr>
            <p:nvPr/>
          </p:nvSpPr>
          <p:spPr bwMode="auto">
            <a:xfrm flipV="1">
              <a:off x="1803" y="1729"/>
              <a:ext cx="2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2741" name="Text Box 143"/>
            <p:cNvSpPr txBox="1">
              <a:spLocks noChangeArrowheads="1"/>
            </p:cNvSpPr>
            <p:nvPr/>
          </p:nvSpPr>
          <p:spPr bwMode="auto">
            <a:xfrm>
              <a:off x="1386" y="1798"/>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99"/>
                  </a:solidFill>
                </a:rPr>
                <a:t>IPv6</a:t>
              </a:r>
            </a:p>
          </p:txBody>
        </p:sp>
        <p:sp>
          <p:nvSpPr>
            <p:cNvPr id="112742" name="Text Box 144"/>
            <p:cNvSpPr txBox="1">
              <a:spLocks noChangeArrowheads="1"/>
            </p:cNvSpPr>
            <p:nvPr/>
          </p:nvSpPr>
          <p:spPr bwMode="auto">
            <a:xfrm>
              <a:off x="2045" y="1799"/>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99"/>
                  </a:solidFill>
                </a:rPr>
                <a:t>IPv6</a:t>
              </a:r>
            </a:p>
          </p:txBody>
        </p:sp>
        <p:grpSp>
          <p:nvGrpSpPr>
            <p:cNvPr id="112743" name="Group 245"/>
            <p:cNvGrpSpPr>
              <a:grpSpLocks/>
            </p:cNvGrpSpPr>
            <p:nvPr/>
          </p:nvGrpSpPr>
          <p:grpSpPr bwMode="auto">
            <a:xfrm>
              <a:off x="1363" y="1621"/>
              <a:ext cx="437" cy="213"/>
              <a:chOff x="4396" y="1245"/>
              <a:chExt cx="672" cy="248"/>
            </a:xfrm>
          </p:grpSpPr>
          <p:sp>
            <p:nvSpPr>
              <p:cNvPr id="112753"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sp>
            <p:nvSpPr>
              <p:cNvPr id="112754"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99"/>
                  </a:solidFill>
                  <a:latin typeface="Times New Roman" panose="02020603050405020304" pitchFamily="18" charset="0"/>
                  <a:cs typeface="Arial" panose="020B0604020202020204" pitchFamily="34" charset="0"/>
                </a:endParaRPr>
              </a:p>
            </p:txBody>
          </p:sp>
          <p:sp>
            <p:nvSpPr>
              <p:cNvPr id="112755"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grpSp>
            <p:nvGrpSpPr>
              <p:cNvPr id="112756" name="Group 249"/>
              <p:cNvGrpSpPr>
                <a:grpSpLocks/>
              </p:cNvGrpSpPr>
              <p:nvPr/>
            </p:nvGrpSpPr>
            <p:grpSpPr bwMode="auto">
              <a:xfrm>
                <a:off x="4530" y="1287"/>
                <a:ext cx="377" cy="75"/>
                <a:chOff x="2468" y="1332"/>
                <a:chExt cx="310" cy="60"/>
              </a:xfrm>
            </p:grpSpPr>
            <p:sp>
              <p:nvSpPr>
                <p:cNvPr id="112759" name="Freeform 25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112760" name="Freeform 25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sp>
            <p:nvSpPr>
              <p:cNvPr id="112757" name="Line 252"/>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112758" name="Line 253"/>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grpSp>
          <p:nvGrpSpPr>
            <p:cNvPr id="112744" name="Group 263"/>
            <p:cNvGrpSpPr>
              <a:grpSpLocks/>
            </p:cNvGrpSpPr>
            <p:nvPr/>
          </p:nvGrpSpPr>
          <p:grpSpPr bwMode="auto">
            <a:xfrm>
              <a:off x="2015" y="1617"/>
              <a:ext cx="437" cy="213"/>
              <a:chOff x="4396" y="1245"/>
              <a:chExt cx="672" cy="248"/>
            </a:xfrm>
          </p:grpSpPr>
          <p:sp>
            <p:nvSpPr>
              <p:cNvPr id="112745"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sp>
            <p:nvSpPr>
              <p:cNvPr id="112746"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99"/>
                  </a:solidFill>
                  <a:latin typeface="Times New Roman" panose="02020603050405020304" pitchFamily="18" charset="0"/>
                  <a:cs typeface="Arial" panose="020B0604020202020204" pitchFamily="34" charset="0"/>
                </a:endParaRPr>
              </a:p>
            </p:txBody>
          </p:sp>
          <p:sp>
            <p:nvSpPr>
              <p:cNvPr id="112747"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grpSp>
            <p:nvGrpSpPr>
              <p:cNvPr id="112748" name="Group 267"/>
              <p:cNvGrpSpPr>
                <a:grpSpLocks/>
              </p:cNvGrpSpPr>
              <p:nvPr/>
            </p:nvGrpSpPr>
            <p:grpSpPr bwMode="auto">
              <a:xfrm>
                <a:off x="4530" y="1287"/>
                <a:ext cx="377" cy="75"/>
                <a:chOff x="2468" y="1332"/>
                <a:chExt cx="310" cy="60"/>
              </a:xfrm>
            </p:grpSpPr>
            <p:sp>
              <p:nvSpPr>
                <p:cNvPr id="112751" name="Freeform 26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112752" name="Freeform 26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sp>
            <p:nvSpPr>
              <p:cNvPr id="112749" name="Line 270"/>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112750" name="Line 271"/>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grpSp>
      <p:grpSp>
        <p:nvGrpSpPr>
          <p:cNvPr id="112649" name="Group 272"/>
          <p:cNvGrpSpPr>
            <a:grpSpLocks/>
          </p:cNvGrpSpPr>
          <p:nvPr/>
        </p:nvGrpSpPr>
        <p:grpSpPr bwMode="auto">
          <a:xfrm>
            <a:off x="7231137" y="3741218"/>
            <a:ext cx="693737" cy="338137"/>
            <a:chOff x="4396" y="1245"/>
            <a:chExt cx="672" cy="248"/>
          </a:xfrm>
        </p:grpSpPr>
        <p:sp>
          <p:nvSpPr>
            <p:cNvPr id="112730" name="Oval 407"/>
            <p:cNvSpPr>
              <a:spLocks noChangeArrowheads="1"/>
            </p:cNvSpPr>
            <p:nvPr/>
          </p:nvSpPr>
          <p:spPr bwMode="auto">
            <a:xfrm>
              <a:off x="4399" y="1355"/>
              <a:ext cx="666" cy="138"/>
            </a:xfrm>
            <a:prstGeom prst="ellipse">
              <a:avLst/>
            </a:prstGeom>
            <a:gradFill rotWithShape="1">
              <a:gsLst>
                <a:gs pos="0">
                  <a:srgbClr val="CC0000"/>
                </a:gs>
                <a:gs pos="100000">
                  <a:schemeClr val="bg1"/>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sp>
          <p:nvSpPr>
            <p:cNvPr id="112731" name="Rectangle 410"/>
            <p:cNvSpPr>
              <a:spLocks noChangeArrowheads="1"/>
            </p:cNvSpPr>
            <p:nvPr/>
          </p:nvSpPr>
          <p:spPr bwMode="auto">
            <a:xfrm>
              <a:off x="4399" y="1339"/>
              <a:ext cx="669" cy="86"/>
            </a:xfrm>
            <a:prstGeom prst="rect">
              <a:avLst/>
            </a:prstGeom>
            <a:gradFill rotWithShape="1">
              <a:gsLst>
                <a:gs pos="0">
                  <a:srgbClr val="CC0000"/>
                </a:gs>
                <a:gs pos="100000">
                  <a:schemeClr val="bg1"/>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99"/>
                </a:solidFill>
                <a:latin typeface="Times New Roman" panose="02020603050405020304" pitchFamily="18" charset="0"/>
                <a:cs typeface="Arial" panose="020B0604020202020204" pitchFamily="34" charset="0"/>
              </a:endParaRPr>
            </a:p>
          </p:txBody>
        </p:sp>
        <p:sp>
          <p:nvSpPr>
            <p:cNvPr id="112732" name="Oval 411"/>
            <p:cNvSpPr>
              <a:spLocks noChangeArrowheads="1"/>
            </p:cNvSpPr>
            <p:nvPr/>
          </p:nvSpPr>
          <p:spPr bwMode="auto">
            <a:xfrm>
              <a:off x="4396" y="1245"/>
              <a:ext cx="667" cy="162"/>
            </a:xfrm>
            <a:prstGeom prst="ellipse">
              <a:avLst/>
            </a:prstGeom>
            <a:gradFill rotWithShape="1">
              <a:gsLst>
                <a:gs pos="0">
                  <a:srgbClr val="CC0000"/>
                </a:gs>
                <a:gs pos="100000">
                  <a:schemeClr val="bg1"/>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grpSp>
          <p:nvGrpSpPr>
            <p:cNvPr id="112733" name="Group 276"/>
            <p:cNvGrpSpPr>
              <a:grpSpLocks/>
            </p:cNvGrpSpPr>
            <p:nvPr/>
          </p:nvGrpSpPr>
          <p:grpSpPr bwMode="auto">
            <a:xfrm>
              <a:off x="4530" y="1287"/>
              <a:ext cx="377" cy="75"/>
              <a:chOff x="2468" y="1332"/>
              <a:chExt cx="310" cy="60"/>
            </a:xfrm>
          </p:grpSpPr>
          <p:sp>
            <p:nvSpPr>
              <p:cNvPr id="112736" name="Freeform 27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rgbClr val="CC0000"/>
                  </a:gs>
                  <a:gs pos="100000">
                    <a:schemeClr val="bg1"/>
                  </a:gs>
                </a:gsLst>
                <a:lin ang="0" scaled="1"/>
              </a:gradFill>
              <a:ln w="19050" cmpd="sng">
                <a:solidFill>
                  <a:srgbClr val="000000"/>
                </a:solidFill>
                <a:round/>
                <a:headEnd/>
                <a:tailEnd/>
              </a:ln>
            </p:spPr>
            <p:txBody>
              <a:bodyPr/>
              <a:lstStyle/>
              <a:p>
                <a:endParaRPr lang="zh-CN" altLang="en-US">
                  <a:solidFill>
                    <a:srgbClr val="000099"/>
                  </a:solidFill>
                </a:endParaRPr>
              </a:p>
            </p:txBody>
          </p:sp>
          <p:sp>
            <p:nvSpPr>
              <p:cNvPr id="112737" name="Freeform 27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rgbClr val="CC0000"/>
                  </a:gs>
                  <a:gs pos="100000">
                    <a:schemeClr val="bg1"/>
                  </a:gs>
                </a:gsLst>
                <a:lin ang="0" scaled="1"/>
              </a:gradFill>
              <a:ln w="19050" cmpd="sng">
                <a:solidFill>
                  <a:srgbClr val="000000"/>
                </a:solidFill>
                <a:round/>
                <a:headEnd/>
                <a:tailEnd/>
              </a:ln>
            </p:spPr>
            <p:txBody>
              <a:bodyPr/>
              <a:lstStyle/>
              <a:p>
                <a:endParaRPr lang="zh-CN" altLang="en-US">
                  <a:solidFill>
                    <a:srgbClr val="000099"/>
                  </a:solidFill>
                </a:endParaRPr>
              </a:p>
            </p:txBody>
          </p:sp>
        </p:grpSp>
        <p:sp>
          <p:nvSpPr>
            <p:cNvPr id="112734" name="Line 279"/>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112735" name="Line 280"/>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grpSp>
        <p:nvGrpSpPr>
          <p:cNvPr id="112650" name="Group 303"/>
          <p:cNvGrpSpPr>
            <a:grpSpLocks/>
          </p:cNvGrpSpPr>
          <p:nvPr/>
        </p:nvGrpSpPr>
        <p:grpSpPr bwMode="auto">
          <a:xfrm>
            <a:off x="8237611" y="3396729"/>
            <a:ext cx="1668462" cy="958850"/>
            <a:chOff x="3907" y="1404"/>
            <a:chExt cx="1051" cy="604"/>
          </a:xfrm>
        </p:grpSpPr>
        <p:sp>
          <p:nvSpPr>
            <p:cNvPr id="112707" name="Text Box 50"/>
            <p:cNvSpPr txBox="1">
              <a:spLocks noChangeArrowheads="1"/>
            </p:cNvSpPr>
            <p:nvPr/>
          </p:nvSpPr>
          <p:spPr bwMode="auto">
            <a:xfrm>
              <a:off x="4012" y="1404"/>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E</a:t>
              </a:r>
            </a:p>
          </p:txBody>
        </p:sp>
        <p:sp>
          <p:nvSpPr>
            <p:cNvPr id="112708" name="Line 142"/>
            <p:cNvSpPr>
              <a:spLocks noChangeShapeType="1"/>
            </p:cNvSpPr>
            <p:nvPr/>
          </p:nvSpPr>
          <p:spPr bwMode="auto">
            <a:xfrm flipV="1">
              <a:off x="4352" y="1717"/>
              <a:ext cx="2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2709" name="Text Box 145"/>
            <p:cNvSpPr txBox="1">
              <a:spLocks noChangeArrowheads="1"/>
            </p:cNvSpPr>
            <p:nvPr/>
          </p:nvSpPr>
          <p:spPr bwMode="auto">
            <a:xfrm>
              <a:off x="3951" y="1794"/>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99"/>
                  </a:solidFill>
                </a:rPr>
                <a:t>IPv6</a:t>
              </a:r>
            </a:p>
          </p:txBody>
        </p:sp>
        <p:sp>
          <p:nvSpPr>
            <p:cNvPr id="112710" name="Text Box 146"/>
            <p:cNvSpPr txBox="1">
              <a:spLocks noChangeArrowheads="1"/>
            </p:cNvSpPr>
            <p:nvPr/>
          </p:nvSpPr>
          <p:spPr bwMode="auto">
            <a:xfrm>
              <a:off x="4569" y="1796"/>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99"/>
                  </a:solidFill>
                </a:rPr>
                <a:t>IPv6</a:t>
              </a:r>
            </a:p>
          </p:txBody>
        </p:sp>
        <p:grpSp>
          <p:nvGrpSpPr>
            <p:cNvPr id="112711" name="Group 281"/>
            <p:cNvGrpSpPr>
              <a:grpSpLocks/>
            </p:cNvGrpSpPr>
            <p:nvPr/>
          </p:nvGrpSpPr>
          <p:grpSpPr bwMode="auto">
            <a:xfrm>
              <a:off x="3907" y="1621"/>
              <a:ext cx="437" cy="213"/>
              <a:chOff x="4396" y="1245"/>
              <a:chExt cx="672" cy="248"/>
            </a:xfrm>
          </p:grpSpPr>
          <p:sp>
            <p:nvSpPr>
              <p:cNvPr id="112722"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sp>
            <p:nvSpPr>
              <p:cNvPr id="112723"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99"/>
                  </a:solidFill>
                  <a:latin typeface="Times New Roman" panose="02020603050405020304" pitchFamily="18" charset="0"/>
                  <a:cs typeface="Arial" panose="020B0604020202020204" pitchFamily="34" charset="0"/>
                </a:endParaRPr>
              </a:p>
            </p:txBody>
          </p:sp>
          <p:sp>
            <p:nvSpPr>
              <p:cNvPr id="112724"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grpSp>
            <p:nvGrpSpPr>
              <p:cNvPr id="112725" name="Group 285"/>
              <p:cNvGrpSpPr>
                <a:grpSpLocks/>
              </p:cNvGrpSpPr>
              <p:nvPr/>
            </p:nvGrpSpPr>
            <p:grpSpPr bwMode="auto">
              <a:xfrm>
                <a:off x="4530" y="1287"/>
                <a:ext cx="377" cy="75"/>
                <a:chOff x="2468" y="1332"/>
                <a:chExt cx="310" cy="60"/>
              </a:xfrm>
            </p:grpSpPr>
            <p:sp>
              <p:nvSpPr>
                <p:cNvPr id="112728" name="Freeform 28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112729" name="Freeform 28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sp>
            <p:nvSpPr>
              <p:cNvPr id="112726" name="Line 288"/>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112727" name="Line 289"/>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grpSp>
          <p:nvGrpSpPr>
            <p:cNvPr id="112712" name="Group 290"/>
            <p:cNvGrpSpPr>
              <a:grpSpLocks/>
            </p:cNvGrpSpPr>
            <p:nvPr/>
          </p:nvGrpSpPr>
          <p:grpSpPr bwMode="auto">
            <a:xfrm>
              <a:off x="4521" y="1619"/>
              <a:ext cx="437" cy="213"/>
              <a:chOff x="4396" y="1245"/>
              <a:chExt cx="672" cy="248"/>
            </a:xfrm>
          </p:grpSpPr>
          <p:sp>
            <p:nvSpPr>
              <p:cNvPr id="112714"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sp>
            <p:nvSpPr>
              <p:cNvPr id="112715"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99"/>
                  </a:solidFill>
                  <a:latin typeface="Times New Roman" panose="02020603050405020304" pitchFamily="18" charset="0"/>
                  <a:cs typeface="Arial" panose="020B0604020202020204" pitchFamily="34" charset="0"/>
                </a:endParaRPr>
              </a:p>
            </p:txBody>
          </p:sp>
          <p:sp>
            <p:nvSpPr>
              <p:cNvPr id="112716"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grpSp>
            <p:nvGrpSpPr>
              <p:cNvPr id="112717" name="Group 294"/>
              <p:cNvGrpSpPr>
                <a:grpSpLocks/>
              </p:cNvGrpSpPr>
              <p:nvPr/>
            </p:nvGrpSpPr>
            <p:grpSpPr bwMode="auto">
              <a:xfrm>
                <a:off x="4530" y="1287"/>
                <a:ext cx="377" cy="75"/>
                <a:chOff x="2468" y="1332"/>
                <a:chExt cx="310" cy="60"/>
              </a:xfrm>
            </p:grpSpPr>
            <p:sp>
              <p:nvSpPr>
                <p:cNvPr id="112720" name="Freeform 29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112721" name="Freeform 29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sp>
            <p:nvSpPr>
              <p:cNvPr id="112718" name="Line 297"/>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112719" name="Line 298"/>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sp>
          <p:nvSpPr>
            <p:cNvPr id="112713" name="Text Box 299"/>
            <p:cNvSpPr txBox="1">
              <a:spLocks noChangeArrowheads="1"/>
            </p:cNvSpPr>
            <p:nvPr/>
          </p:nvSpPr>
          <p:spPr bwMode="auto">
            <a:xfrm>
              <a:off x="4635" y="140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F</a:t>
              </a:r>
            </a:p>
          </p:txBody>
        </p:sp>
      </p:grpSp>
      <p:sp>
        <p:nvSpPr>
          <p:cNvPr id="112651" name="Text Box 300"/>
          <p:cNvSpPr txBox="1">
            <a:spLocks noChangeArrowheads="1"/>
          </p:cNvSpPr>
          <p:nvPr/>
        </p:nvSpPr>
        <p:spPr bwMode="auto">
          <a:xfrm>
            <a:off x="6421511" y="3390380"/>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C</a:t>
            </a:r>
          </a:p>
        </p:txBody>
      </p:sp>
      <p:sp>
        <p:nvSpPr>
          <p:cNvPr id="112652" name="Text Box 301"/>
          <p:cNvSpPr txBox="1">
            <a:spLocks noChangeArrowheads="1"/>
          </p:cNvSpPr>
          <p:nvPr/>
        </p:nvSpPr>
        <p:spPr bwMode="auto">
          <a:xfrm>
            <a:off x="7397823" y="3393555"/>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D</a:t>
            </a:r>
          </a:p>
        </p:txBody>
      </p:sp>
      <p:grpSp>
        <p:nvGrpSpPr>
          <p:cNvPr id="16" name="Group 354"/>
          <p:cNvGrpSpPr>
            <a:grpSpLocks/>
          </p:cNvGrpSpPr>
          <p:nvPr/>
        </p:nvGrpSpPr>
        <p:grpSpPr bwMode="auto">
          <a:xfrm>
            <a:off x="2494037" y="2250555"/>
            <a:ext cx="7418387" cy="981076"/>
            <a:chOff x="289" y="766"/>
            <a:chExt cx="4673" cy="618"/>
          </a:xfrm>
        </p:grpSpPr>
        <p:sp>
          <p:nvSpPr>
            <p:cNvPr id="112656" name="Rectangle 67"/>
            <p:cNvSpPr>
              <a:spLocks noChangeArrowheads="1"/>
            </p:cNvSpPr>
            <p:nvPr/>
          </p:nvSpPr>
          <p:spPr bwMode="auto">
            <a:xfrm>
              <a:off x="2424" y="1085"/>
              <a:ext cx="1515" cy="42"/>
            </a:xfrm>
            <a:prstGeom prst="rect">
              <a:avLst/>
            </a:prstGeom>
            <a:solidFill>
              <a:srgbClr val="CC0000"/>
            </a:soli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latin typeface="+mn-ea"/>
                <a:ea typeface="+mn-ea"/>
              </a:endParaRPr>
            </a:p>
          </p:txBody>
        </p:sp>
        <p:sp>
          <p:nvSpPr>
            <p:cNvPr id="112657" name="Text Box 75"/>
            <p:cNvSpPr txBox="1">
              <a:spLocks noChangeArrowheads="1"/>
            </p:cNvSpPr>
            <p:nvPr/>
          </p:nvSpPr>
          <p:spPr bwMode="auto">
            <a:xfrm>
              <a:off x="289" y="979"/>
              <a:ext cx="73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800" dirty="0">
                  <a:solidFill>
                    <a:srgbClr val="000099"/>
                  </a:solidFill>
                  <a:latin typeface="+mn-ea"/>
                  <a:ea typeface="+mn-ea"/>
                </a:rPr>
                <a:t>逻辑视图</a:t>
              </a:r>
              <a:r>
                <a:rPr lang="en-US" altLang="zh-CN" sz="1800" dirty="0">
                  <a:solidFill>
                    <a:srgbClr val="000099"/>
                  </a:solidFill>
                  <a:latin typeface="+mn-ea"/>
                  <a:ea typeface="+mn-ea"/>
                </a:rPr>
                <a:t>:</a:t>
              </a:r>
            </a:p>
          </p:txBody>
        </p:sp>
        <p:sp>
          <p:nvSpPr>
            <p:cNvPr id="112658" name="Text Box 244"/>
            <p:cNvSpPr txBox="1">
              <a:spLocks noChangeArrowheads="1"/>
            </p:cNvSpPr>
            <p:nvPr/>
          </p:nvSpPr>
          <p:spPr bwMode="auto">
            <a:xfrm>
              <a:off x="2675" y="766"/>
              <a:ext cx="1100"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85000"/>
                </a:lnSpc>
              </a:pPr>
              <a:r>
                <a:rPr lang="en-US" altLang="zh-CN" sz="1600" dirty="0">
                  <a:solidFill>
                    <a:srgbClr val="FF0000"/>
                  </a:solidFill>
                  <a:latin typeface="+mn-ea"/>
                  <a:ea typeface="+mn-ea"/>
                </a:rPr>
                <a:t>IPv4 </a:t>
              </a:r>
              <a:r>
                <a:rPr lang="zh-CN" altLang="en-US" sz="1600" dirty="0">
                  <a:solidFill>
                    <a:srgbClr val="FF0000"/>
                  </a:solidFill>
                  <a:latin typeface="+mn-ea"/>
                  <a:ea typeface="+mn-ea"/>
                </a:rPr>
                <a:t>隧道</a:t>
              </a:r>
              <a:r>
                <a:rPr lang="en-US" altLang="zh-CN" sz="1600" dirty="0">
                  <a:solidFill>
                    <a:srgbClr val="FF0000"/>
                  </a:solidFill>
                  <a:latin typeface="+mn-ea"/>
                  <a:ea typeface="+mn-ea"/>
                </a:rPr>
                <a:t> </a:t>
              </a:r>
            </a:p>
            <a:p>
              <a:pPr algn="ctr">
                <a:lnSpc>
                  <a:spcPct val="85000"/>
                </a:lnSpc>
              </a:pPr>
              <a:r>
                <a:rPr lang="zh-CN" altLang="en-US" sz="1600" dirty="0">
                  <a:solidFill>
                    <a:srgbClr val="FF0000"/>
                  </a:solidFill>
                  <a:latin typeface="+mn-ea"/>
                  <a:ea typeface="+mn-ea"/>
                </a:rPr>
                <a:t>连接</a:t>
              </a:r>
              <a:r>
                <a:rPr lang="en-US" altLang="zh-CN" sz="1600" dirty="0">
                  <a:solidFill>
                    <a:srgbClr val="FF0000"/>
                  </a:solidFill>
                  <a:latin typeface="+mn-ea"/>
                  <a:ea typeface="+mn-ea"/>
                </a:rPr>
                <a:t> IPv6 </a:t>
              </a:r>
              <a:r>
                <a:rPr lang="zh-CN" altLang="en-US" sz="1600" dirty="0">
                  <a:solidFill>
                    <a:srgbClr val="FF0000"/>
                  </a:solidFill>
                  <a:latin typeface="+mn-ea"/>
                  <a:ea typeface="+mn-ea"/>
                </a:rPr>
                <a:t>路由器</a:t>
              </a:r>
              <a:endParaRPr lang="en-US" altLang="zh-CN" sz="1600" dirty="0">
                <a:solidFill>
                  <a:srgbClr val="FF0000"/>
                </a:solidFill>
                <a:latin typeface="+mn-ea"/>
                <a:ea typeface="+mn-ea"/>
              </a:endParaRPr>
            </a:p>
          </p:txBody>
        </p:sp>
        <p:grpSp>
          <p:nvGrpSpPr>
            <p:cNvPr id="112659" name="Group 304"/>
            <p:cNvGrpSpPr>
              <a:grpSpLocks/>
            </p:cNvGrpSpPr>
            <p:nvPr/>
          </p:nvGrpSpPr>
          <p:grpSpPr bwMode="auto">
            <a:xfrm>
              <a:off x="3911" y="779"/>
              <a:ext cx="1051" cy="605"/>
              <a:chOff x="3907" y="1404"/>
              <a:chExt cx="1051" cy="605"/>
            </a:xfrm>
          </p:grpSpPr>
          <p:sp>
            <p:nvSpPr>
              <p:cNvPr id="112684" name="Text Box 305"/>
              <p:cNvSpPr txBox="1">
                <a:spLocks noChangeArrowheads="1"/>
              </p:cNvSpPr>
              <p:nvPr/>
            </p:nvSpPr>
            <p:spPr bwMode="auto">
              <a:xfrm>
                <a:off x="4012" y="1404"/>
                <a:ext cx="19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latin typeface="+mn-ea"/>
                    <a:ea typeface="+mn-ea"/>
                  </a:rPr>
                  <a:t>E</a:t>
                </a:r>
              </a:p>
            </p:txBody>
          </p:sp>
          <p:sp>
            <p:nvSpPr>
              <p:cNvPr id="112685" name="Line 306"/>
              <p:cNvSpPr>
                <a:spLocks noChangeShapeType="1"/>
              </p:cNvSpPr>
              <p:nvPr/>
            </p:nvSpPr>
            <p:spPr bwMode="auto">
              <a:xfrm flipV="1">
                <a:off x="4352" y="1717"/>
                <a:ext cx="2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latin typeface="+mn-ea"/>
                </a:endParaRPr>
              </a:p>
            </p:txBody>
          </p:sp>
          <p:sp>
            <p:nvSpPr>
              <p:cNvPr id="112686" name="Text Box 307"/>
              <p:cNvSpPr txBox="1">
                <a:spLocks noChangeArrowheads="1"/>
              </p:cNvSpPr>
              <p:nvPr/>
            </p:nvSpPr>
            <p:spPr bwMode="auto">
              <a:xfrm>
                <a:off x="3951" y="1794"/>
                <a:ext cx="37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99"/>
                    </a:solidFill>
                    <a:latin typeface="+mn-ea"/>
                    <a:ea typeface="+mn-ea"/>
                  </a:rPr>
                  <a:t>IPv6</a:t>
                </a:r>
              </a:p>
            </p:txBody>
          </p:sp>
          <p:sp>
            <p:nvSpPr>
              <p:cNvPr id="112687" name="Text Box 308"/>
              <p:cNvSpPr txBox="1">
                <a:spLocks noChangeArrowheads="1"/>
              </p:cNvSpPr>
              <p:nvPr/>
            </p:nvSpPr>
            <p:spPr bwMode="auto">
              <a:xfrm>
                <a:off x="4569" y="1796"/>
                <a:ext cx="37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99"/>
                    </a:solidFill>
                    <a:latin typeface="+mn-ea"/>
                    <a:ea typeface="+mn-ea"/>
                  </a:rPr>
                  <a:t>IPv6</a:t>
                </a:r>
              </a:p>
            </p:txBody>
          </p:sp>
          <p:grpSp>
            <p:nvGrpSpPr>
              <p:cNvPr id="112688" name="Group 309"/>
              <p:cNvGrpSpPr>
                <a:grpSpLocks/>
              </p:cNvGrpSpPr>
              <p:nvPr/>
            </p:nvGrpSpPr>
            <p:grpSpPr bwMode="auto">
              <a:xfrm>
                <a:off x="3907" y="1621"/>
                <a:ext cx="437" cy="213"/>
                <a:chOff x="4396" y="1245"/>
                <a:chExt cx="672" cy="248"/>
              </a:xfrm>
            </p:grpSpPr>
            <p:sp>
              <p:nvSpPr>
                <p:cNvPr id="112699"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mn-ea"/>
                    <a:ea typeface="+mn-ea"/>
                    <a:cs typeface="Arial" panose="020B0604020202020204" pitchFamily="34" charset="0"/>
                  </a:endParaRPr>
                </a:p>
              </p:txBody>
            </p:sp>
            <p:sp>
              <p:nvSpPr>
                <p:cNvPr id="112700"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99"/>
                    </a:solidFill>
                    <a:latin typeface="+mn-ea"/>
                    <a:ea typeface="+mn-ea"/>
                    <a:cs typeface="Arial" panose="020B0604020202020204" pitchFamily="34" charset="0"/>
                  </a:endParaRPr>
                </a:p>
              </p:txBody>
            </p:sp>
            <p:sp>
              <p:nvSpPr>
                <p:cNvPr id="112701"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mn-ea"/>
                    <a:ea typeface="+mn-ea"/>
                    <a:cs typeface="Arial" panose="020B0604020202020204" pitchFamily="34" charset="0"/>
                  </a:endParaRPr>
                </a:p>
              </p:txBody>
            </p:sp>
            <p:grpSp>
              <p:nvGrpSpPr>
                <p:cNvPr id="112702" name="Group 313"/>
                <p:cNvGrpSpPr>
                  <a:grpSpLocks/>
                </p:cNvGrpSpPr>
                <p:nvPr/>
              </p:nvGrpSpPr>
              <p:grpSpPr bwMode="auto">
                <a:xfrm>
                  <a:off x="4530" y="1287"/>
                  <a:ext cx="377" cy="75"/>
                  <a:chOff x="2468" y="1332"/>
                  <a:chExt cx="310" cy="60"/>
                </a:xfrm>
              </p:grpSpPr>
              <p:sp>
                <p:nvSpPr>
                  <p:cNvPr id="112705" name="Freeform 31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mn-ea"/>
                    </a:endParaRPr>
                  </a:p>
                </p:txBody>
              </p:sp>
              <p:sp>
                <p:nvSpPr>
                  <p:cNvPr id="112706" name="Freeform 31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mn-ea"/>
                    </a:endParaRPr>
                  </a:p>
                </p:txBody>
              </p:sp>
            </p:grpSp>
            <p:sp>
              <p:nvSpPr>
                <p:cNvPr id="112703" name="Line 316"/>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mn-ea"/>
                  </a:endParaRPr>
                </a:p>
              </p:txBody>
            </p:sp>
            <p:sp>
              <p:nvSpPr>
                <p:cNvPr id="112704" name="Line 317"/>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mn-ea"/>
                  </a:endParaRPr>
                </a:p>
              </p:txBody>
            </p:sp>
          </p:grpSp>
          <p:grpSp>
            <p:nvGrpSpPr>
              <p:cNvPr id="112689" name="Group 318"/>
              <p:cNvGrpSpPr>
                <a:grpSpLocks/>
              </p:cNvGrpSpPr>
              <p:nvPr/>
            </p:nvGrpSpPr>
            <p:grpSpPr bwMode="auto">
              <a:xfrm>
                <a:off x="4521" y="1619"/>
                <a:ext cx="437" cy="213"/>
                <a:chOff x="4396" y="1245"/>
                <a:chExt cx="672" cy="248"/>
              </a:xfrm>
            </p:grpSpPr>
            <p:sp>
              <p:nvSpPr>
                <p:cNvPr id="112691"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mn-ea"/>
                    <a:ea typeface="+mn-ea"/>
                    <a:cs typeface="Arial" panose="020B0604020202020204" pitchFamily="34" charset="0"/>
                  </a:endParaRPr>
                </a:p>
              </p:txBody>
            </p:sp>
            <p:sp>
              <p:nvSpPr>
                <p:cNvPr id="112692"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99"/>
                    </a:solidFill>
                    <a:latin typeface="+mn-ea"/>
                    <a:ea typeface="+mn-ea"/>
                    <a:cs typeface="Arial" panose="020B0604020202020204" pitchFamily="34" charset="0"/>
                  </a:endParaRPr>
                </a:p>
              </p:txBody>
            </p:sp>
            <p:sp>
              <p:nvSpPr>
                <p:cNvPr id="112693"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mn-ea"/>
                    <a:ea typeface="+mn-ea"/>
                    <a:cs typeface="Arial" panose="020B0604020202020204" pitchFamily="34" charset="0"/>
                  </a:endParaRPr>
                </a:p>
              </p:txBody>
            </p:sp>
            <p:grpSp>
              <p:nvGrpSpPr>
                <p:cNvPr id="112694" name="Group 322"/>
                <p:cNvGrpSpPr>
                  <a:grpSpLocks/>
                </p:cNvGrpSpPr>
                <p:nvPr/>
              </p:nvGrpSpPr>
              <p:grpSpPr bwMode="auto">
                <a:xfrm>
                  <a:off x="4530" y="1287"/>
                  <a:ext cx="377" cy="75"/>
                  <a:chOff x="2468" y="1332"/>
                  <a:chExt cx="310" cy="60"/>
                </a:xfrm>
              </p:grpSpPr>
              <p:sp>
                <p:nvSpPr>
                  <p:cNvPr id="112697" name="Freeform 32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mn-ea"/>
                    </a:endParaRPr>
                  </a:p>
                </p:txBody>
              </p:sp>
              <p:sp>
                <p:nvSpPr>
                  <p:cNvPr id="112698" name="Freeform 32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mn-ea"/>
                    </a:endParaRPr>
                  </a:p>
                </p:txBody>
              </p:sp>
            </p:grpSp>
            <p:sp>
              <p:nvSpPr>
                <p:cNvPr id="112695" name="Line 325"/>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mn-ea"/>
                  </a:endParaRPr>
                </a:p>
              </p:txBody>
            </p:sp>
            <p:sp>
              <p:nvSpPr>
                <p:cNvPr id="112696" name="Line 326"/>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mn-ea"/>
                  </a:endParaRPr>
                </a:p>
              </p:txBody>
            </p:sp>
          </p:grpSp>
          <p:sp>
            <p:nvSpPr>
              <p:cNvPr id="112690" name="Text Box 327"/>
              <p:cNvSpPr txBox="1">
                <a:spLocks noChangeArrowheads="1"/>
              </p:cNvSpPr>
              <p:nvPr/>
            </p:nvSpPr>
            <p:spPr bwMode="auto">
              <a:xfrm>
                <a:off x="4635" y="1408"/>
                <a:ext cx="19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latin typeface="+mn-ea"/>
                    <a:ea typeface="+mn-ea"/>
                  </a:rPr>
                  <a:t>F</a:t>
                </a:r>
              </a:p>
            </p:txBody>
          </p:sp>
        </p:grpSp>
        <p:grpSp>
          <p:nvGrpSpPr>
            <p:cNvPr id="112660" name="Group 329"/>
            <p:cNvGrpSpPr>
              <a:grpSpLocks/>
            </p:cNvGrpSpPr>
            <p:nvPr/>
          </p:nvGrpSpPr>
          <p:grpSpPr bwMode="auto">
            <a:xfrm>
              <a:off x="1361" y="771"/>
              <a:ext cx="1089" cy="609"/>
              <a:chOff x="1363" y="1403"/>
              <a:chExt cx="1089" cy="609"/>
            </a:xfrm>
          </p:grpSpPr>
          <p:sp>
            <p:nvSpPr>
              <p:cNvPr id="112661" name="Text Box 330"/>
              <p:cNvSpPr txBox="1">
                <a:spLocks noChangeArrowheads="1"/>
              </p:cNvSpPr>
              <p:nvPr/>
            </p:nvSpPr>
            <p:spPr bwMode="auto">
              <a:xfrm>
                <a:off x="1462" y="1403"/>
                <a:ext cx="21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latin typeface="+mn-ea"/>
                    <a:ea typeface="+mn-ea"/>
                  </a:rPr>
                  <a:t>A</a:t>
                </a:r>
              </a:p>
            </p:txBody>
          </p:sp>
          <p:sp>
            <p:nvSpPr>
              <p:cNvPr id="112662" name="Text Box 331"/>
              <p:cNvSpPr txBox="1">
                <a:spLocks noChangeArrowheads="1"/>
              </p:cNvSpPr>
              <p:nvPr/>
            </p:nvSpPr>
            <p:spPr bwMode="auto">
              <a:xfrm>
                <a:off x="2121" y="140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latin typeface="+mn-ea"/>
                    <a:ea typeface="+mn-ea"/>
                  </a:rPr>
                  <a:t>B</a:t>
                </a:r>
              </a:p>
            </p:txBody>
          </p:sp>
          <p:sp>
            <p:nvSpPr>
              <p:cNvPr id="112663" name="Line 332"/>
              <p:cNvSpPr>
                <a:spLocks noChangeShapeType="1"/>
              </p:cNvSpPr>
              <p:nvPr/>
            </p:nvSpPr>
            <p:spPr bwMode="auto">
              <a:xfrm flipV="1">
                <a:off x="1803" y="1729"/>
                <a:ext cx="2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latin typeface="+mn-ea"/>
                </a:endParaRPr>
              </a:p>
            </p:txBody>
          </p:sp>
          <p:sp>
            <p:nvSpPr>
              <p:cNvPr id="112664" name="Text Box 333"/>
              <p:cNvSpPr txBox="1">
                <a:spLocks noChangeArrowheads="1"/>
              </p:cNvSpPr>
              <p:nvPr/>
            </p:nvSpPr>
            <p:spPr bwMode="auto">
              <a:xfrm>
                <a:off x="1386" y="1798"/>
                <a:ext cx="37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99"/>
                    </a:solidFill>
                    <a:latin typeface="+mn-ea"/>
                    <a:ea typeface="+mn-ea"/>
                  </a:rPr>
                  <a:t>IPv6</a:t>
                </a:r>
              </a:p>
            </p:txBody>
          </p:sp>
          <p:sp>
            <p:nvSpPr>
              <p:cNvPr id="112665" name="Text Box 334"/>
              <p:cNvSpPr txBox="1">
                <a:spLocks noChangeArrowheads="1"/>
              </p:cNvSpPr>
              <p:nvPr/>
            </p:nvSpPr>
            <p:spPr bwMode="auto">
              <a:xfrm>
                <a:off x="2045" y="1799"/>
                <a:ext cx="37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99"/>
                    </a:solidFill>
                    <a:latin typeface="+mn-ea"/>
                    <a:ea typeface="+mn-ea"/>
                  </a:rPr>
                  <a:t>IPv6</a:t>
                </a:r>
              </a:p>
            </p:txBody>
          </p:sp>
          <p:grpSp>
            <p:nvGrpSpPr>
              <p:cNvPr id="112666" name="Group 335"/>
              <p:cNvGrpSpPr>
                <a:grpSpLocks/>
              </p:cNvGrpSpPr>
              <p:nvPr/>
            </p:nvGrpSpPr>
            <p:grpSpPr bwMode="auto">
              <a:xfrm>
                <a:off x="1363" y="1621"/>
                <a:ext cx="437" cy="213"/>
                <a:chOff x="4396" y="1245"/>
                <a:chExt cx="672" cy="248"/>
              </a:xfrm>
            </p:grpSpPr>
            <p:sp>
              <p:nvSpPr>
                <p:cNvPr id="11267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mn-ea"/>
                    <a:ea typeface="+mn-ea"/>
                    <a:cs typeface="Arial" panose="020B0604020202020204" pitchFamily="34" charset="0"/>
                  </a:endParaRPr>
                </a:p>
              </p:txBody>
            </p:sp>
            <p:sp>
              <p:nvSpPr>
                <p:cNvPr id="11267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99"/>
                    </a:solidFill>
                    <a:latin typeface="+mn-ea"/>
                    <a:ea typeface="+mn-ea"/>
                    <a:cs typeface="Arial" panose="020B0604020202020204" pitchFamily="34" charset="0"/>
                  </a:endParaRPr>
                </a:p>
              </p:txBody>
            </p:sp>
            <p:sp>
              <p:nvSpPr>
                <p:cNvPr id="11267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mn-ea"/>
                    <a:ea typeface="+mn-ea"/>
                    <a:cs typeface="Arial" panose="020B0604020202020204" pitchFamily="34" charset="0"/>
                  </a:endParaRPr>
                </a:p>
              </p:txBody>
            </p:sp>
            <p:grpSp>
              <p:nvGrpSpPr>
                <p:cNvPr id="112679" name="Group 339"/>
                <p:cNvGrpSpPr>
                  <a:grpSpLocks/>
                </p:cNvGrpSpPr>
                <p:nvPr/>
              </p:nvGrpSpPr>
              <p:grpSpPr bwMode="auto">
                <a:xfrm>
                  <a:off x="4530" y="1287"/>
                  <a:ext cx="377" cy="75"/>
                  <a:chOff x="2468" y="1332"/>
                  <a:chExt cx="310" cy="60"/>
                </a:xfrm>
              </p:grpSpPr>
              <p:sp>
                <p:nvSpPr>
                  <p:cNvPr id="112682" name="Freeform 34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mn-ea"/>
                    </a:endParaRPr>
                  </a:p>
                </p:txBody>
              </p:sp>
              <p:sp>
                <p:nvSpPr>
                  <p:cNvPr id="112683" name="Freeform 34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mn-ea"/>
                    </a:endParaRPr>
                  </a:p>
                </p:txBody>
              </p:sp>
            </p:grpSp>
            <p:sp>
              <p:nvSpPr>
                <p:cNvPr id="112680" name="Line 342"/>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mn-ea"/>
                  </a:endParaRPr>
                </a:p>
              </p:txBody>
            </p:sp>
            <p:sp>
              <p:nvSpPr>
                <p:cNvPr id="112681" name="Line 343"/>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mn-ea"/>
                  </a:endParaRPr>
                </a:p>
              </p:txBody>
            </p:sp>
          </p:grpSp>
          <p:grpSp>
            <p:nvGrpSpPr>
              <p:cNvPr id="112667" name="Group 344"/>
              <p:cNvGrpSpPr>
                <a:grpSpLocks/>
              </p:cNvGrpSpPr>
              <p:nvPr/>
            </p:nvGrpSpPr>
            <p:grpSpPr bwMode="auto">
              <a:xfrm>
                <a:off x="2015" y="1617"/>
                <a:ext cx="437" cy="213"/>
                <a:chOff x="4396" y="1245"/>
                <a:chExt cx="672" cy="248"/>
              </a:xfrm>
            </p:grpSpPr>
            <p:sp>
              <p:nvSpPr>
                <p:cNvPr id="112668"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mn-ea"/>
                    <a:ea typeface="+mn-ea"/>
                    <a:cs typeface="Arial" panose="020B0604020202020204" pitchFamily="34" charset="0"/>
                  </a:endParaRPr>
                </a:p>
              </p:txBody>
            </p:sp>
            <p:sp>
              <p:nvSpPr>
                <p:cNvPr id="112669"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99"/>
                    </a:solidFill>
                    <a:latin typeface="+mn-ea"/>
                    <a:ea typeface="+mn-ea"/>
                    <a:cs typeface="Arial" panose="020B0604020202020204" pitchFamily="34" charset="0"/>
                  </a:endParaRPr>
                </a:p>
              </p:txBody>
            </p:sp>
            <p:sp>
              <p:nvSpPr>
                <p:cNvPr id="112670"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mn-ea"/>
                    <a:ea typeface="+mn-ea"/>
                    <a:cs typeface="Arial" panose="020B0604020202020204" pitchFamily="34" charset="0"/>
                  </a:endParaRPr>
                </a:p>
              </p:txBody>
            </p:sp>
            <p:grpSp>
              <p:nvGrpSpPr>
                <p:cNvPr id="112671" name="Group 348"/>
                <p:cNvGrpSpPr>
                  <a:grpSpLocks/>
                </p:cNvGrpSpPr>
                <p:nvPr/>
              </p:nvGrpSpPr>
              <p:grpSpPr bwMode="auto">
                <a:xfrm>
                  <a:off x="4530" y="1287"/>
                  <a:ext cx="377" cy="75"/>
                  <a:chOff x="2468" y="1332"/>
                  <a:chExt cx="310" cy="60"/>
                </a:xfrm>
              </p:grpSpPr>
              <p:sp>
                <p:nvSpPr>
                  <p:cNvPr id="112674" name="Freeform 34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mn-ea"/>
                    </a:endParaRPr>
                  </a:p>
                </p:txBody>
              </p:sp>
              <p:sp>
                <p:nvSpPr>
                  <p:cNvPr id="112675" name="Freeform 35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mn-ea"/>
                    </a:endParaRPr>
                  </a:p>
                </p:txBody>
              </p:sp>
            </p:grpSp>
            <p:sp>
              <p:nvSpPr>
                <p:cNvPr id="112672" name="Line 351"/>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mn-ea"/>
                  </a:endParaRPr>
                </a:p>
              </p:txBody>
            </p:sp>
            <p:sp>
              <p:nvSpPr>
                <p:cNvPr id="112673" name="Line 352"/>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mn-ea"/>
                  </a:endParaRPr>
                </a:p>
              </p:txBody>
            </p:sp>
          </p:grpSp>
        </p:grpSp>
      </p:grpSp>
      <p:sp>
        <p:nvSpPr>
          <p:cNvPr id="130"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Tree>
    <p:extLst>
      <p:ext uri="{BB962C8B-B14F-4D97-AF65-F5344CB8AC3E}">
        <p14:creationId xmlns:p14="http://schemas.microsoft.com/office/powerpoint/2010/main" val="3001557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52"/>
          <p:cNvGrpSpPr>
            <a:grpSpLocks/>
          </p:cNvGrpSpPr>
          <p:nvPr/>
        </p:nvGrpSpPr>
        <p:grpSpPr bwMode="auto">
          <a:xfrm>
            <a:off x="4081463" y="3384551"/>
            <a:ext cx="817562" cy="2981325"/>
            <a:chOff x="1611" y="2132"/>
            <a:chExt cx="515" cy="1878"/>
          </a:xfrm>
        </p:grpSpPr>
        <p:grpSp>
          <p:nvGrpSpPr>
            <p:cNvPr id="113821" name="Group 212"/>
            <p:cNvGrpSpPr>
              <a:grpSpLocks/>
            </p:cNvGrpSpPr>
            <p:nvPr/>
          </p:nvGrpSpPr>
          <p:grpSpPr bwMode="auto">
            <a:xfrm>
              <a:off x="1625" y="2200"/>
              <a:ext cx="471" cy="908"/>
              <a:chOff x="643" y="2144"/>
              <a:chExt cx="471" cy="908"/>
            </a:xfrm>
          </p:grpSpPr>
          <p:sp>
            <p:nvSpPr>
              <p:cNvPr id="113825" name="Rectangle 183"/>
              <p:cNvSpPr>
                <a:spLocks noChangeArrowheads="1"/>
              </p:cNvSpPr>
              <p:nvPr/>
            </p:nvSpPr>
            <p:spPr bwMode="auto">
              <a:xfrm>
                <a:off x="652" y="2144"/>
                <a:ext cx="462" cy="908"/>
              </a:xfrm>
              <a:prstGeom prst="rect">
                <a:avLst/>
              </a:prstGeom>
              <a:solidFill>
                <a:srgbClr val="66CC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13826" name="Text Box 184"/>
              <p:cNvSpPr txBox="1">
                <a:spLocks noChangeArrowheads="1"/>
              </p:cNvSpPr>
              <p:nvPr/>
            </p:nvSpPr>
            <p:spPr bwMode="auto">
              <a:xfrm>
                <a:off x="643" y="2169"/>
                <a:ext cx="461"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FF"/>
                    </a:solidFill>
                  </a:rPr>
                  <a:t>flow: X</a:t>
                </a:r>
              </a:p>
              <a:p>
                <a:r>
                  <a:rPr lang="en-US" altLang="zh-CN" sz="1400">
                    <a:solidFill>
                      <a:srgbClr val="0000FF"/>
                    </a:solidFill>
                  </a:rPr>
                  <a:t>src: A</a:t>
                </a:r>
              </a:p>
              <a:p>
                <a:r>
                  <a:rPr lang="en-US" altLang="zh-CN" sz="1400">
                    <a:solidFill>
                      <a:srgbClr val="0000FF"/>
                    </a:solidFill>
                  </a:rPr>
                  <a:t>dest: F</a:t>
                </a:r>
              </a:p>
              <a:p>
                <a:endParaRPr lang="en-US" altLang="zh-CN" sz="1400">
                  <a:solidFill>
                    <a:srgbClr val="0000FF"/>
                  </a:solidFill>
                </a:endParaRPr>
              </a:p>
              <a:p>
                <a:endParaRPr lang="en-US" altLang="zh-CN" sz="1400">
                  <a:solidFill>
                    <a:srgbClr val="0000FF"/>
                  </a:solidFill>
                </a:endParaRPr>
              </a:p>
              <a:p>
                <a:r>
                  <a:rPr lang="en-US" altLang="zh-CN" sz="1400">
                    <a:solidFill>
                      <a:srgbClr val="0000FF"/>
                    </a:solidFill>
                  </a:rPr>
                  <a:t>data</a:t>
                </a:r>
              </a:p>
            </p:txBody>
          </p:sp>
        </p:grpSp>
        <p:sp>
          <p:nvSpPr>
            <p:cNvPr id="113822" name="Line 194"/>
            <p:cNvSpPr>
              <a:spLocks noChangeShapeType="1"/>
            </p:cNvSpPr>
            <p:nvPr/>
          </p:nvSpPr>
          <p:spPr bwMode="auto">
            <a:xfrm>
              <a:off x="1661" y="2132"/>
              <a:ext cx="43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13823" name="Text Box 204"/>
            <p:cNvSpPr txBox="1">
              <a:spLocks noChangeArrowheads="1"/>
            </p:cNvSpPr>
            <p:nvPr/>
          </p:nvSpPr>
          <p:spPr bwMode="auto">
            <a:xfrm>
              <a:off x="1611" y="3690"/>
              <a:ext cx="51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85000"/>
                </a:lnSpc>
              </a:pPr>
              <a:r>
                <a:rPr lang="en-US" altLang="zh-CN" sz="1600">
                  <a:solidFill>
                    <a:srgbClr val="0000FF"/>
                  </a:solidFill>
                </a:rPr>
                <a:t>A-to-B:</a:t>
              </a:r>
            </a:p>
            <a:p>
              <a:pPr algn="ctr">
                <a:lnSpc>
                  <a:spcPct val="85000"/>
                </a:lnSpc>
              </a:pPr>
              <a:r>
                <a:rPr lang="en-US" altLang="zh-CN" sz="1600">
                  <a:solidFill>
                    <a:srgbClr val="0000FF"/>
                  </a:solidFill>
                </a:rPr>
                <a:t>IPv6</a:t>
              </a:r>
            </a:p>
          </p:txBody>
        </p:sp>
        <p:sp>
          <p:nvSpPr>
            <p:cNvPr id="113824" name="Line 205"/>
            <p:cNvSpPr>
              <a:spLocks noChangeShapeType="1"/>
            </p:cNvSpPr>
            <p:nvPr/>
          </p:nvSpPr>
          <p:spPr bwMode="auto">
            <a:xfrm>
              <a:off x="1856" y="3230"/>
              <a:ext cx="0" cy="49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nvGrpSpPr>
          <p:cNvPr id="4" name="Group 353"/>
          <p:cNvGrpSpPr>
            <a:grpSpLocks/>
          </p:cNvGrpSpPr>
          <p:nvPr/>
        </p:nvGrpSpPr>
        <p:grpSpPr bwMode="auto">
          <a:xfrm>
            <a:off x="5056184" y="3376612"/>
            <a:ext cx="1128711" cy="3324224"/>
            <a:chOff x="2225" y="2127"/>
            <a:chExt cx="711" cy="2094"/>
          </a:xfrm>
        </p:grpSpPr>
        <p:grpSp>
          <p:nvGrpSpPr>
            <p:cNvPr id="113812" name="Group 216"/>
            <p:cNvGrpSpPr>
              <a:grpSpLocks/>
            </p:cNvGrpSpPr>
            <p:nvPr/>
          </p:nvGrpSpPr>
          <p:grpSpPr bwMode="auto">
            <a:xfrm>
              <a:off x="2225" y="2194"/>
              <a:ext cx="620" cy="1388"/>
              <a:chOff x="441" y="2082"/>
              <a:chExt cx="620" cy="1388"/>
            </a:xfrm>
          </p:grpSpPr>
          <p:sp>
            <p:nvSpPr>
              <p:cNvPr id="113816" name="Rectangle 189"/>
              <p:cNvSpPr>
                <a:spLocks noChangeArrowheads="1"/>
              </p:cNvSpPr>
              <p:nvPr/>
            </p:nvSpPr>
            <p:spPr bwMode="auto">
              <a:xfrm>
                <a:off x="478" y="2088"/>
                <a:ext cx="583" cy="1382"/>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113817" name="Group 190"/>
              <p:cNvGrpSpPr>
                <a:grpSpLocks/>
              </p:cNvGrpSpPr>
              <p:nvPr/>
            </p:nvGrpSpPr>
            <p:grpSpPr bwMode="auto">
              <a:xfrm>
                <a:off x="499" y="2471"/>
                <a:ext cx="493" cy="908"/>
                <a:chOff x="4869" y="143"/>
                <a:chExt cx="493" cy="908"/>
              </a:xfrm>
            </p:grpSpPr>
            <p:sp>
              <p:nvSpPr>
                <p:cNvPr id="113819" name="Rectangle 191"/>
                <p:cNvSpPr>
                  <a:spLocks noChangeArrowheads="1"/>
                </p:cNvSpPr>
                <p:nvPr/>
              </p:nvSpPr>
              <p:spPr bwMode="auto">
                <a:xfrm>
                  <a:off x="4893" y="143"/>
                  <a:ext cx="462" cy="908"/>
                </a:xfrm>
                <a:prstGeom prst="rect">
                  <a:avLst/>
                </a:prstGeom>
                <a:solidFill>
                  <a:srgbClr val="66CC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13820" name="Text Box 192"/>
                <p:cNvSpPr txBox="1">
                  <a:spLocks noChangeArrowheads="1"/>
                </p:cNvSpPr>
                <p:nvPr/>
              </p:nvSpPr>
              <p:spPr bwMode="auto">
                <a:xfrm>
                  <a:off x="4869" y="161"/>
                  <a:ext cx="493"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FF"/>
                      </a:solidFill>
                    </a:rPr>
                    <a:t>Flow: X</a:t>
                  </a:r>
                </a:p>
                <a:p>
                  <a:r>
                    <a:rPr lang="en-US" altLang="zh-CN" sz="1400">
                      <a:solidFill>
                        <a:srgbClr val="0000FF"/>
                      </a:solidFill>
                    </a:rPr>
                    <a:t>Src: A</a:t>
                  </a:r>
                </a:p>
                <a:p>
                  <a:r>
                    <a:rPr lang="en-US" altLang="zh-CN" sz="1400">
                      <a:solidFill>
                        <a:srgbClr val="0000FF"/>
                      </a:solidFill>
                    </a:rPr>
                    <a:t>Dest: F</a:t>
                  </a:r>
                </a:p>
                <a:p>
                  <a:endParaRPr lang="en-US" altLang="zh-CN" sz="1400">
                    <a:solidFill>
                      <a:srgbClr val="0000FF"/>
                    </a:solidFill>
                  </a:endParaRPr>
                </a:p>
                <a:p>
                  <a:endParaRPr lang="en-US" altLang="zh-CN" sz="1400">
                    <a:solidFill>
                      <a:srgbClr val="0000FF"/>
                    </a:solidFill>
                  </a:endParaRPr>
                </a:p>
                <a:p>
                  <a:r>
                    <a:rPr lang="en-US" altLang="zh-CN" sz="1400">
                      <a:solidFill>
                        <a:srgbClr val="0000FF"/>
                      </a:solidFill>
                    </a:rPr>
                    <a:t>data</a:t>
                  </a:r>
                </a:p>
              </p:txBody>
            </p:sp>
          </p:grpSp>
          <p:sp>
            <p:nvSpPr>
              <p:cNvPr id="113818" name="Text Box 193"/>
              <p:cNvSpPr txBox="1">
                <a:spLocks noChangeArrowheads="1"/>
              </p:cNvSpPr>
              <p:nvPr/>
            </p:nvSpPr>
            <p:spPr bwMode="auto">
              <a:xfrm>
                <a:off x="441" y="2082"/>
                <a:ext cx="5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dirty="0" err="1">
                    <a:solidFill>
                      <a:srgbClr val="FFFF00"/>
                    </a:solidFill>
                  </a:rPr>
                  <a:t>src:B</a:t>
                </a:r>
                <a:endParaRPr lang="en-US" altLang="zh-CN" sz="1800" dirty="0">
                  <a:solidFill>
                    <a:srgbClr val="FFFF00"/>
                  </a:solidFill>
                </a:endParaRPr>
              </a:p>
              <a:p>
                <a:r>
                  <a:rPr lang="en-US" altLang="zh-CN" sz="1800" dirty="0" err="1">
                    <a:solidFill>
                      <a:srgbClr val="FFFF00"/>
                    </a:solidFill>
                  </a:rPr>
                  <a:t>dest</a:t>
                </a:r>
                <a:r>
                  <a:rPr lang="en-US" altLang="zh-CN" sz="1800" dirty="0">
                    <a:solidFill>
                      <a:srgbClr val="FFFF00"/>
                    </a:solidFill>
                  </a:rPr>
                  <a:t>: E</a:t>
                </a:r>
              </a:p>
            </p:txBody>
          </p:sp>
        </p:grpSp>
        <p:sp>
          <p:nvSpPr>
            <p:cNvPr id="113813" name="Line 195"/>
            <p:cNvSpPr>
              <a:spLocks noChangeShapeType="1"/>
            </p:cNvSpPr>
            <p:nvPr/>
          </p:nvSpPr>
          <p:spPr bwMode="auto">
            <a:xfrm>
              <a:off x="2345" y="2127"/>
              <a:ext cx="43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13814" name="Text Box 208"/>
            <p:cNvSpPr txBox="1">
              <a:spLocks noChangeArrowheads="1"/>
            </p:cNvSpPr>
            <p:nvPr/>
          </p:nvSpPr>
          <p:spPr bwMode="auto">
            <a:xfrm>
              <a:off x="2266" y="3767"/>
              <a:ext cx="670"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85000"/>
                </a:lnSpc>
              </a:pPr>
              <a:r>
                <a:rPr lang="en-US" altLang="zh-CN" sz="1600" dirty="0">
                  <a:solidFill>
                    <a:srgbClr val="0000FF"/>
                  </a:solidFill>
                  <a:latin typeface="+mn-ea"/>
                  <a:ea typeface="+mn-ea"/>
                </a:rPr>
                <a:t>B-to-C:</a:t>
              </a:r>
            </a:p>
            <a:p>
              <a:pPr algn="ctr">
                <a:lnSpc>
                  <a:spcPct val="85000"/>
                </a:lnSpc>
              </a:pPr>
              <a:r>
                <a:rPr lang="en-US" altLang="zh-CN" sz="1600" dirty="0">
                  <a:solidFill>
                    <a:srgbClr val="0000FF"/>
                  </a:solidFill>
                  <a:latin typeface="+mn-ea"/>
                  <a:ea typeface="+mn-ea"/>
                </a:rPr>
                <a:t>IPv6 </a:t>
              </a:r>
              <a:r>
                <a:rPr lang="zh-CN" altLang="en-US" sz="1600" dirty="0">
                  <a:solidFill>
                    <a:srgbClr val="0000FF"/>
                  </a:solidFill>
                  <a:latin typeface="+mn-ea"/>
                  <a:ea typeface="+mn-ea"/>
                </a:rPr>
                <a:t>嵌入</a:t>
              </a:r>
              <a:endParaRPr lang="en-US" altLang="zh-CN" sz="1600" dirty="0">
                <a:solidFill>
                  <a:srgbClr val="0000FF"/>
                </a:solidFill>
                <a:latin typeface="+mn-ea"/>
                <a:ea typeface="+mn-ea"/>
              </a:endParaRPr>
            </a:p>
            <a:p>
              <a:pPr algn="ctr">
                <a:lnSpc>
                  <a:spcPct val="85000"/>
                </a:lnSpc>
              </a:pPr>
              <a:r>
                <a:rPr lang="en-US" altLang="zh-CN" sz="1600" dirty="0">
                  <a:solidFill>
                    <a:srgbClr val="0000FF"/>
                  </a:solidFill>
                  <a:latin typeface="+mn-ea"/>
                  <a:ea typeface="+mn-ea"/>
                </a:rPr>
                <a:t>IPv4</a:t>
              </a:r>
            </a:p>
          </p:txBody>
        </p:sp>
        <p:sp>
          <p:nvSpPr>
            <p:cNvPr id="113815" name="Line 209"/>
            <p:cNvSpPr>
              <a:spLocks noChangeShapeType="1"/>
            </p:cNvSpPr>
            <p:nvPr/>
          </p:nvSpPr>
          <p:spPr bwMode="auto">
            <a:xfrm>
              <a:off x="2588" y="3604"/>
              <a:ext cx="0" cy="11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nvGrpSpPr>
          <p:cNvPr id="7" name="Group 355"/>
          <p:cNvGrpSpPr>
            <a:grpSpLocks/>
          </p:cNvGrpSpPr>
          <p:nvPr/>
        </p:nvGrpSpPr>
        <p:grpSpPr bwMode="auto">
          <a:xfrm>
            <a:off x="8272463" y="3379789"/>
            <a:ext cx="881062" cy="2998787"/>
            <a:chOff x="4251" y="2129"/>
            <a:chExt cx="555" cy="1889"/>
          </a:xfrm>
        </p:grpSpPr>
        <p:sp>
          <p:nvSpPr>
            <p:cNvPr id="113806" name="Line 197"/>
            <p:cNvSpPr>
              <a:spLocks noChangeShapeType="1"/>
            </p:cNvSpPr>
            <p:nvPr/>
          </p:nvSpPr>
          <p:spPr bwMode="auto">
            <a:xfrm>
              <a:off x="4292" y="2129"/>
              <a:ext cx="43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13807" name="Text Box 206"/>
            <p:cNvSpPr txBox="1">
              <a:spLocks noChangeArrowheads="1"/>
            </p:cNvSpPr>
            <p:nvPr/>
          </p:nvSpPr>
          <p:spPr bwMode="auto">
            <a:xfrm>
              <a:off x="4298" y="3698"/>
              <a:ext cx="50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85000"/>
                </a:lnSpc>
              </a:pPr>
              <a:r>
                <a:rPr lang="en-US" altLang="zh-CN" sz="1600">
                  <a:solidFill>
                    <a:srgbClr val="0000FF"/>
                  </a:solidFill>
                </a:rPr>
                <a:t>E-to-F:</a:t>
              </a:r>
            </a:p>
            <a:p>
              <a:pPr algn="ctr">
                <a:lnSpc>
                  <a:spcPct val="85000"/>
                </a:lnSpc>
              </a:pPr>
              <a:r>
                <a:rPr lang="en-US" altLang="zh-CN" sz="1600">
                  <a:solidFill>
                    <a:srgbClr val="0000FF"/>
                  </a:solidFill>
                </a:rPr>
                <a:t>IPv6</a:t>
              </a:r>
            </a:p>
          </p:txBody>
        </p:sp>
        <p:sp>
          <p:nvSpPr>
            <p:cNvPr id="113808" name="Line 207"/>
            <p:cNvSpPr>
              <a:spLocks noChangeShapeType="1"/>
            </p:cNvSpPr>
            <p:nvPr/>
          </p:nvSpPr>
          <p:spPr bwMode="auto">
            <a:xfrm>
              <a:off x="4540" y="3238"/>
              <a:ext cx="0" cy="49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nvGrpSpPr>
            <p:cNvPr id="113809" name="Group 213"/>
            <p:cNvGrpSpPr>
              <a:grpSpLocks/>
            </p:cNvGrpSpPr>
            <p:nvPr/>
          </p:nvGrpSpPr>
          <p:grpSpPr bwMode="auto">
            <a:xfrm>
              <a:off x="4251" y="2205"/>
              <a:ext cx="471" cy="908"/>
              <a:chOff x="643" y="2144"/>
              <a:chExt cx="471" cy="908"/>
            </a:xfrm>
          </p:grpSpPr>
          <p:sp>
            <p:nvSpPr>
              <p:cNvPr id="113810" name="Rectangle 214"/>
              <p:cNvSpPr>
                <a:spLocks noChangeArrowheads="1"/>
              </p:cNvSpPr>
              <p:nvPr/>
            </p:nvSpPr>
            <p:spPr bwMode="auto">
              <a:xfrm>
                <a:off x="652" y="2144"/>
                <a:ext cx="462" cy="908"/>
              </a:xfrm>
              <a:prstGeom prst="rect">
                <a:avLst/>
              </a:prstGeom>
              <a:solidFill>
                <a:srgbClr val="66CC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13811" name="Text Box 215"/>
              <p:cNvSpPr txBox="1">
                <a:spLocks noChangeArrowheads="1"/>
              </p:cNvSpPr>
              <p:nvPr/>
            </p:nvSpPr>
            <p:spPr bwMode="auto">
              <a:xfrm>
                <a:off x="643" y="2169"/>
                <a:ext cx="461"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dirty="0">
                    <a:solidFill>
                      <a:srgbClr val="0000FF"/>
                    </a:solidFill>
                  </a:rPr>
                  <a:t>flow: X</a:t>
                </a:r>
              </a:p>
              <a:p>
                <a:r>
                  <a:rPr lang="en-US" altLang="zh-CN" sz="1400" dirty="0" err="1">
                    <a:solidFill>
                      <a:srgbClr val="0000FF"/>
                    </a:solidFill>
                  </a:rPr>
                  <a:t>src</a:t>
                </a:r>
                <a:r>
                  <a:rPr lang="en-US" altLang="zh-CN" sz="1400" dirty="0">
                    <a:solidFill>
                      <a:srgbClr val="0000FF"/>
                    </a:solidFill>
                  </a:rPr>
                  <a:t>: A</a:t>
                </a:r>
              </a:p>
              <a:p>
                <a:r>
                  <a:rPr lang="en-US" altLang="zh-CN" sz="1400" dirty="0" err="1">
                    <a:solidFill>
                      <a:srgbClr val="0000FF"/>
                    </a:solidFill>
                  </a:rPr>
                  <a:t>dest</a:t>
                </a:r>
                <a:r>
                  <a:rPr lang="en-US" altLang="zh-CN" sz="1400" dirty="0">
                    <a:solidFill>
                      <a:srgbClr val="0000FF"/>
                    </a:solidFill>
                  </a:rPr>
                  <a:t>: F</a:t>
                </a:r>
              </a:p>
              <a:p>
                <a:endParaRPr lang="en-US" altLang="zh-CN" sz="1400" dirty="0">
                  <a:solidFill>
                    <a:srgbClr val="0000FF"/>
                  </a:solidFill>
                </a:endParaRPr>
              </a:p>
              <a:p>
                <a:endParaRPr lang="en-US" altLang="zh-CN" sz="1400" dirty="0">
                  <a:solidFill>
                    <a:srgbClr val="0000FF"/>
                  </a:solidFill>
                </a:endParaRPr>
              </a:p>
              <a:p>
                <a:r>
                  <a:rPr lang="en-US" altLang="zh-CN" sz="1400" dirty="0">
                    <a:solidFill>
                      <a:srgbClr val="0000FF"/>
                    </a:solidFill>
                  </a:rPr>
                  <a:t>data</a:t>
                </a:r>
              </a:p>
            </p:txBody>
          </p:sp>
        </p:grpSp>
      </p:grpSp>
      <p:grpSp>
        <p:nvGrpSpPr>
          <p:cNvPr id="9" name="Group 354"/>
          <p:cNvGrpSpPr>
            <a:grpSpLocks/>
          </p:cNvGrpSpPr>
          <p:nvPr/>
        </p:nvGrpSpPr>
        <p:grpSpPr bwMode="auto">
          <a:xfrm>
            <a:off x="7113594" y="3378202"/>
            <a:ext cx="1096963" cy="3335338"/>
            <a:chOff x="3521" y="2128"/>
            <a:chExt cx="691" cy="2101"/>
          </a:xfrm>
        </p:grpSpPr>
        <p:sp>
          <p:nvSpPr>
            <p:cNvPr id="113797" name="Line 196"/>
            <p:cNvSpPr>
              <a:spLocks noChangeShapeType="1"/>
            </p:cNvSpPr>
            <p:nvPr/>
          </p:nvSpPr>
          <p:spPr bwMode="auto">
            <a:xfrm>
              <a:off x="3627" y="2128"/>
              <a:ext cx="43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13798" name="Text Box 210"/>
            <p:cNvSpPr txBox="1">
              <a:spLocks noChangeArrowheads="1"/>
            </p:cNvSpPr>
            <p:nvPr/>
          </p:nvSpPr>
          <p:spPr bwMode="auto">
            <a:xfrm>
              <a:off x="3542" y="3775"/>
              <a:ext cx="670"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85000"/>
                </a:lnSpc>
              </a:pPr>
              <a:r>
                <a:rPr lang="en-US" altLang="zh-CN" sz="1600" dirty="0">
                  <a:solidFill>
                    <a:srgbClr val="0000FF"/>
                  </a:solidFill>
                  <a:latin typeface="+mn-ea"/>
                  <a:ea typeface="+mn-ea"/>
                </a:rPr>
                <a:t>D-to-E:</a:t>
              </a:r>
            </a:p>
            <a:p>
              <a:pPr algn="ctr">
                <a:lnSpc>
                  <a:spcPct val="85000"/>
                </a:lnSpc>
              </a:pPr>
              <a:r>
                <a:rPr lang="en-US" altLang="zh-CN" sz="1600" dirty="0">
                  <a:solidFill>
                    <a:srgbClr val="0000FF"/>
                  </a:solidFill>
                  <a:latin typeface="+mn-ea"/>
                  <a:ea typeface="+mn-ea"/>
                </a:rPr>
                <a:t>IPv6 </a:t>
              </a:r>
              <a:r>
                <a:rPr lang="zh-CN" altLang="en-US" sz="1600" dirty="0">
                  <a:solidFill>
                    <a:srgbClr val="0000FF"/>
                  </a:solidFill>
                  <a:latin typeface="+mn-ea"/>
                  <a:ea typeface="+mn-ea"/>
                </a:rPr>
                <a:t>嵌入</a:t>
              </a:r>
              <a:endParaRPr lang="en-US" altLang="zh-CN" sz="1600" dirty="0">
                <a:solidFill>
                  <a:srgbClr val="0000FF"/>
                </a:solidFill>
                <a:latin typeface="+mn-ea"/>
                <a:ea typeface="+mn-ea"/>
              </a:endParaRPr>
            </a:p>
            <a:p>
              <a:pPr algn="ctr">
                <a:lnSpc>
                  <a:spcPct val="85000"/>
                </a:lnSpc>
              </a:pPr>
              <a:r>
                <a:rPr lang="en-US" altLang="zh-CN" sz="1600" dirty="0">
                  <a:solidFill>
                    <a:srgbClr val="0000FF"/>
                  </a:solidFill>
                  <a:latin typeface="+mn-ea"/>
                  <a:ea typeface="+mn-ea"/>
                </a:rPr>
                <a:t>IPv4</a:t>
              </a:r>
            </a:p>
          </p:txBody>
        </p:sp>
        <p:sp>
          <p:nvSpPr>
            <p:cNvPr id="113799" name="Line 211"/>
            <p:cNvSpPr>
              <a:spLocks noChangeShapeType="1"/>
            </p:cNvSpPr>
            <p:nvPr/>
          </p:nvSpPr>
          <p:spPr bwMode="auto">
            <a:xfrm>
              <a:off x="3883" y="3640"/>
              <a:ext cx="0" cy="11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nvGrpSpPr>
            <p:cNvPr id="113800" name="Group 217"/>
            <p:cNvGrpSpPr>
              <a:grpSpLocks/>
            </p:cNvGrpSpPr>
            <p:nvPr/>
          </p:nvGrpSpPr>
          <p:grpSpPr bwMode="auto">
            <a:xfrm>
              <a:off x="3521" y="2220"/>
              <a:ext cx="620" cy="1388"/>
              <a:chOff x="441" y="2082"/>
              <a:chExt cx="620" cy="1388"/>
            </a:xfrm>
          </p:grpSpPr>
          <p:sp>
            <p:nvSpPr>
              <p:cNvPr id="113801" name="Rectangle 218"/>
              <p:cNvSpPr>
                <a:spLocks noChangeArrowheads="1"/>
              </p:cNvSpPr>
              <p:nvPr/>
            </p:nvSpPr>
            <p:spPr bwMode="auto">
              <a:xfrm>
                <a:off x="478" y="2088"/>
                <a:ext cx="583" cy="1382"/>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113802" name="Group 219"/>
              <p:cNvGrpSpPr>
                <a:grpSpLocks/>
              </p:cNvGrpSpPr>
              <p:nvPr/>
            </p:nvGrpSpPr>
            <p:grpSpPr bwMode="auto">
              <a:xfrm>
                <a:off x="499" y="2471"/>
                <a:ext cx="493" cy="908"/>
                <a:chOff x="4869" y="143"/>
                <a:chExt cx="493" cy="908"/>
              </a:xfrm>
            </p:grpSpPr>
            <p:sp>
              <p:nvSpPr>
                <p:cNvPr id="113804" name="Rectangle 220"/>
                <p:cNvSpPr>
                  <a:spLocks noChangeArrowheads="1"/>
                </p:cNvSpPr>
                <p:nvPr/>
              </p:nvSpPr>
              <p:spPr bwMode="auto">
                <a:xfrm>
                  <a:off x="4893" y="143"/>
                  <a:ext cx="462" cy="908"/>
                </a:xfrm>
                <a:prstGeom prst="rect">
                  <a:avLst/>
                </a:prstGeom>
                <a:solidFill>
                  <a:srgbClr val="66CC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13805" name="Text Box 221"/>
                <p:cNvSpPr txBox="1">
                  <a:spLocks noChangeArrowheads="1"/>
                </p:cNvSpPr>
                <p:nvPr/>
              </p:nvSpPr>
              <p:spPr bwMode="auto">
                <a:xfrm>
                  <a:off x="4869" y="161"/>
                  <a:ext cx="493"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FF"/>
                      </a:solidFill>
                    </a:rPr>
                    <a:t>Flow: X</a:t>
                  </a:r>
                </a:p>
                <a:p>
                  <a:r>
                    <a:rPr lang="en-US" altLang="zh-CN" sz="1400">
                      <a:solidFill>
                        <a:srgbClr val="0000FF"/>
                      </a:solidFill>
                    </a:rPr>
                    <a:t>Src: A</a:t>
                  </a:r>
                </a:p>
                <a:p>
                  <a:r>
                    <a:rPr lang="en-US" altLang="zh-CN" sz="1400">
                      <a:solidFill>
                        <a:srgbClr val="0000FF"/>
                      </a:solidFill>
                    </a:rPr>
                    <a:t>Dest: F</a:t>
                  </a:r>
                </a:p>
                <a:p>
                  <a:endParaRPr lang="en-US" altLang="zh-CN" sz="1400">
                    <a:solidFill>
                      <a:srgbClr val="0000FF"/>
                    </a:solidFill>
                  </a:endParaRPr>
                </a:p>
                <a:p>
                  <a:endParaRPr lang="en-US" altLang="zh-CN" sz="1400">
                    <a:solidFill>
                      <a:srgbClr val="0000FF"/>
                    </a:solidFill>
                  </a:endParaRPr>
                </a:p>
                <a:p>
                  <a:r>
                    <a:rPr lang="en-US" altLang="zh-CN" sz="1400">
                      <a:solidFill>
                        <a:srgbClr val="0000FF"/>
                      </a:solidFill>
                    </a:rPr>
                    <a:t>data</a:t>
                  </a:r>
                </a:p>
              </p:txBody>
            </p:sp>
          </p:grpSp>
          <p:sp>
            <p:nvSpPr>
              <p:cNvPr id="113803" name="Text Box 222"/>
              <p:cNvSpPr txBox="1">
                <a:spLocks noChangeArrowheads="1"/>
              </p:cNvSpPr>
              <p:nvPr/>
            </p:nvSpPr>
            <p:spPr bwMode="auto">
              <a:xfrm>
                <a:off x="441" y="2082"/>
                <a:ext cx="5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dirty="0" err="1">
                    <a:solidFill>
                      <a:schemeClr val="accent4"/>
                    </a:solidFill>
                  </a:rPr>
                  <a:t>src:B</a:t>
                </a:r>
                <a:endParaRPr lang="en-US" altLang="zh-CN" sz="1800" dirty="0">
                  <a:solidFill>
                    <a:schemeClr val="accent4"/>
                  </a:solidFill>
                </a:endParaRPr>
              </a:p>
              <a:p>
                <a:r>
                  <a:rPr lang="en-US" altLang="zh-CN" sz="1800" dirty="0" err="1">
                    <a:solidFill>
                      <a:schemeClr val="accent4"/>
                    </a:solidFill>
                  </a:rPr>
                  <a:t>dest</a:t>
                </a:r>
                <a:r>
                  <a:rPr lang="en-US" altLang="zh-CN" sz="1800" dirty="0">
                    <a:solidFill>
                      <a:schemeClr val="accent4"/>
                    </a:solidFill>
                  </a:rPr>
                  <a:t>: E</a:t>
                </a:r>
              </a:p>
            </p:txBody>
          </p:sp>
        </p:grpSp>
      </p:grpSp>
      <p:sp>
        <p:nvSpPr>
          <p:cNvPr id="113669" name="Text Box 224"/>
          <p:cNvSpPr txBox="1">
            <a:spLocks noChangeArrowheads="1"/>
          </p:cNvSpPr>
          <p:nvPr/>
        </p:nvSpPr>
        <p:spPr bwMode="auto">
          <a:xfrm>
            <a:off x="2037264" y="2597151"/>
            <a:ext cx="11641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dirty="0" err="1">
                <a:solidFill>
                  <a:srgbClr val="000099"/>
                </a:solidFill>
                <a:latin typeface="+mn-ea"/>
                <a:ea typeface="+mn-ea"/>
              </a:rPr>
              <a:t>物理视图</a:t>
            </a:r>
            <a:r>
              <a:rPr lang="en-US" altLang="zh-CN" sz="1800" dirty="0">
                <a:solidFill>
                  <a:srgbClr val="000099"/>
                </a:solidFill>
                <a:latin typeface="+mn-ea"/>
                <a:ea typeface="+mn-ea"/>
              </a:rPr>
              <a:t>:</a:t>
            </a:r>
          </a:p>
        </p:txBody>
      </p:sp>
      <p:sp>
        <p:nvSpPr>
          <p:cNvPr id="113670" name="Line 225"/>
          <p:cNvSpPr>
            <a:spLocks noChangeShapeType="1"/>
          </p:cNvSpPr>
          <p:nvPr/>
        </p:nvSpPr>
        <p:spPr bwMode="auto">
          <a:xfrm flipV="1">
            <a:off x="5419725" y="2868613"/>
            <a:ext cx="23256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grpSp>
        <p:nvGrpSpPr>
          <p:cNvPr id="113671" name="Group 228"/>
          <p:cNvGrpSpPr>
            <a:grpSpLocks/>
          </p:cNvGrpSpPr>
          <p:nvPr/>
        </p:nvGrpSpPr>
        <p:grpSpPr bwMode="auto">
          <a:xfrm>
            <a:off x="5754689" y="2703514"/>
            <a:ext cx="693737" cy="338137"/>
            <a:chOff x="4396" y="1245"/>
            <a:chExt cx="672" cy="248"/>
          </a:xfrm>
        </p:grpSpPr>
        <p:sp>
          <p:nvSpPr>
            <p:cNvPr id="113789" name="Oval 407"/>
            <p:cNvSpPr>
              <a:spLocks noChangeArrowheads="1"/>
            </p:cNvSpPr>
            <p:nvPr/>
          </p:nvSpPr>
          <p:spPr bwMode="auto">
            <a:xfrm>
              <a:off x="4399" y="1355"/>
              <a:ext cx="666" cy="138"/>
            </a:xfrm>
            <a:prstGeom prst="ellipse">
              <a:avLst/>
            </a:prstGeom>
            <a:gradFill rotWithShape="1">
              <a:gsLst>
                <a:gs pos="0">
                  <a:srgbClr val="CC0000"/>
                </a:gs>
                <a:gs pos="100000">
                  <a:schemeClr val="bg1"/>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sp>
          <p:nvSpPr>
            <p:cNvPr id="113790" name="Rectangle 410"/>
            <p:cNvSpPr>
              <a:spLocks noChangeArrowheads="1"/>
            </p:cNvSpPr>
            <p:nvPr/>
          </p:nvSpPr>
          <p:spPr bwMode="auto">
            <a:xfrm>
              <a:off x="4399" y="1339"/>
              <a:ext cx="669" cy="86"/>
            </a:xfrm>
            <a:prstGeom prst="rect">
              <a:avLst/>
            </a:prstGeom>
            <a:gradFill rotWithShape="1">
              <a:gsLst>
                <a:gs pos="0">
                  <a:srgbClr val="CC0000"/>
                </a:gs>
                <a:gs pos="100000">
                  <a:schemeClr val="bg1"/>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99"/>
                </a:solidFill>
                <a:latin typeface="Times New Roman" panose="02020603050405020304" pitchFamily="18" charset="0"/>
                <a:cs typeface="Arial" panose="020B0604020202020204" pitchFamily="34" charset="0"/>
              </a:endParaRPr>
            </a:p>
          </p:txBody>
        </p:sp>
        <p:sp>
          <p:nvSpPr>
            <p:cNvPr id="113791" name="Oval 411"/>
            <p:cNvSpPr>
              <a:spLocks noChangeArrowheads="1"/>
            </p:cNvSpPr>
            <p:nvPr/>
          </p:nvSpPr>
          <p:spPr bwMode="auto">
            <a:xfrm>
              <a:off x="4396" y="1245"/>
              <a:ext cx="667" cy="162"/>
            </a:xfrm>
            <a:prstGeom prst="ellipse">
              <a:avLst/>
            </a:prstGeom>
            <a:gradFill rotWithShape="1">
              <a:gsLst>
                <a:gs pos="0">
                  <a:srgbClr val="CC0000"/>
                </a:gs>
                <a:gs pos="100000">
                  <a:schemeClr val="bg1"/>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grpSp>
          <p:nvGrpSpPr>
            <p:cNvPr id="113792" name="Group 232"/>
            <p:cNvGrpSpPr>
              <a:grpSpLocks/>
            </p:cNvGrpSpPr>
            <p:nvPr/>
          </p:nvGrpSpPr>
          <p:grpSpPr bwMode="auto">
            <a:xfrm>
              <a:off x="4530" y="1287"/>
              <a:ext cx="377" cy="75"/>
              <a:chOff x="2468" y="1332"/>
              <a:chExt cx="310" cy="60"/>
            </a:xfrm>
          </p:grpSpPr>
          <p:sp>
            <p:nvSpPr>
              <p:cNvPr id="113795" name="Freeform 23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rgbClr val="CC0000"/>
                  </a:gs>
                  <a:gs pos="100000">
                    <a:schemeClr val="bg1"/>
                  </a:gs>
                </a:gsLst>
                <a:lin ang="0" scaled="1"/>
              </a:gradFill>
              <a:ln w="19050" cmpd="sng">
                <a:solidFill>
                  <a:srgbClr val="000000"/>
                </a:solidFill>
                <a:round/>
                <a:headEnd/>
                <a:tailEnd/>
              </a:ln>
            </p:spPr>
            <p:txBody>
              <a:bodyPr/>
              <a:lstStyle/>
              <a:p>
                <a:endParaRPr lang="zh-CN" altLang="en-US">
                  <a:solidFill>
                    <a:srgbClr val="000099"/>
                  </a:solidFill>
                </a:endParaRPr>
              </a:p>
            </p:txBody>
          </p:sp>
          <p:sp>
            <p:nvSpPr>
              <p:cNvPr id="113796" name="Freeform 23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rgbClr val="CC0000"/>
                  </a:gs>
                  <a:gs pos="100000">
                    <a:schemeClr val="bg1"/>
                  </a:gs>
                </a:gsLst>
                <a:lin ang="0" scaled="1"/>
              </a:gradFill>
              <a:ln w="19050" cmpd="sng">
                <a:solidFill>
                  <a:srgbClr val="000000"/>
                </a:solidFill>
                <a:round/>
                <a:headEnd/>
                <a:tailEnd/>
              </a:ln>
            </p:spPr>
            <p:txBody>
              <a:bodyPr/>
              <a:lstStyle/>
              <a:p>
                <a:endParaRPr lang="zh-CN" altLang="en-US">
                  <a:solidFill>
                    <a:srgbClr val="000099"/>
                  </a:solidFill>
                </a:endParaRPr>
              </a:p>
            </p:txBody>
          </p:sp>
        </p:grpSp>
        <p:sp>
          <p:nvSpPr>
            <p:cNvPr id="113793" name="Line 235"/>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113794" name="Line 236"/>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grpSp>
        <p:nvGrpSpPr>
          <p:cNvPr id="113672" name="Group 237"/>
          <p:cNvGrpSpPr>
            <a:grpSpLocks/>
          </p:cNvGrpSpPr>
          <p:nvPr/>
        </p:nvGrpSpPr>
        <p:grpSpPr bwMode="auto">
          <a:xfrm>
            <a:off x="3687764" y="2360613"/>
            <a:ext cx="1728787" cy="965200"/>
            <a:chOff x="1363" y="1403"/>
            <a:chExt cx="1089" cy="608"/>
          </a:xfrm>
        </p:grpSpPr>
        <p:sp>
          <p:nvSpPr>
            <p:cNvPr id="113766" name="Text Box 238"/>
            <p:cNvSpPr txBox="1">
              <a:spLocks noChangeArrowheads="1"/>
            </p:cNvSpPr>
            <p:nvPr/>
          </p:nvSpPr>
          <p:spPr bwMode="auto">
            <a:xfrm>
              <a:off x="1462" y="1403"/>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A</a:t>
              </a:r>
            </a:p>
          </p:txBody>
        </p:sp>
        <p:sp>
          <p:nvSpPr>
            <p:cNvPr id="113767" name="Text Box 239"/>
            <p:cNvSpPr txBox="1">
              <a:spLocks noChangeArrowheads="1"/>
            </p:cNvSpPr>
            <p:nvPr/>
          </p:nvSpPr>
          <p:spPr bwMode="auto">
            <a:xfrm>
              <a:off x="2121" y="140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B</a:t>
              </a:r>
            </a:p>
          </p:txBody>
        </p:sp>
        <p:sp>
          <p:nvSpPr>
            <p:cNvPr id="113768" name="Line 240"/>
            <p:cNvSpPr>
              <a:spLocks noChangeShapeType="1"/>
            </p:cNvSpPr>
            <p:nvPr/>
          </p:nvSpPr>
          <p:spPr bwMode="auto">
            <a:xfrm flipV="1">
              <a:off x="1803" y="1729"/>
              <a:ext cx="2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3769" name="Text Box 241"/>
            <p:cNvSpPr txBox="1">
              <a:spLocks noChangeArrowheads="1"/>
            </p:cNvSpPr>
            <p:nvPr/>
          </p:nvSpPr>
          <p:spPr bwMode="auto">
            <a:xfrm>
              <a:off x="1386" y="1798"/>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99"/>
                  </a:solidFill>
                </a:rPr>
                <a:t>IPv6</a:t>
              </a:r>
            </a:p>
          </p:txBody>
        </p:sp>
        <p:sp>
          <p:nvSpPr>
            <p:cNvPr id="113770" name="Text Box 242"/>
            <p:cNvSpPr txBox="1">
              <a:spLocks noChangeArrowheads="1"/>
            </p:cNvSpPr>
            <p:nvPr/>
          </p:nvSpPr>
          <p:spPr bwMode="auto">
            <a:xfrm>
              <a:off x="2045" y="1799"/>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99"/>
                  </a:solidFill>
                </a:rPr>
                <a:t>IPv6</a:t>
              </a:r>
            </a:p>
          </p:txBody>
        </p:sp>
        <p:grpSp>
          <p:nvGrpSpPr>
            <p:cNvPr id="113771" name="Group 243"/>
            <p:cNvGrpSpPr>
              <a:grpSpLocks/>
            </p:cNvGrpSpPr>
            <p:nvPr/>
          </p:nvGrpSpPr>
          <p:grpSpPr bwMode="auto">
            <a:xfrm>
              <a:off x="1363" y="1621"/>
              <a:ext cx="437" cy="213"/>
              <a:chOff x="4396" y="1245"/>
              <a:chExt cx="672" cy="248"/>
            </a:xfrm>
          </p:grpSpPr>
          <p:sp>
            <p:nvSpPr>
              <p:cNvPr id="113781"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sp>
            <p:nvSpPr>
              <p:cNvPr id="113782"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99"/>
                  </a:solidFill>
                  <a:latin typeface="Times New Roman" panose="02020603050405020304" pitchFamily="18" charset="0"/>
                  <a:cs typeface="Arial" panose="020B0604020202020204" pitchFamily="34" charset="0"/>
                </a:endParaRPr>
              </a:p>
            </p:txBody>
          </p:sp>
          <p:sp>
            <p:nvSpPr>
              <p:cNvPr id="113783"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grpSp>
            <p:nvGrpSpPr>
              <p:cNvPr id="113784" name="Group 247"/>
              <p:cNvGrpSpPr>
                <a:grpSpLocks/>
              </p:cNvGrpSpPr>
              <p:nvPr/>
            </p:nvGrpSpPr>
            <p:grpSpPr bwMode="auto">
              <a:xfrm>
                <a:off x="4530" y="1287"/>
                <a:ext cx="377" cy="75"/>
                <a:chOff x="2468" y="1332"/>
                <a:chExt cx="310" cy="60"/>
              </a:xfrm>
            </p:grpSpPr>
            <p:sp>
              <p:nvSpPr>
                <p:cNvPr id="113787" name="Freeform 24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113788" name="Freeform 24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sp>
            <p:nvSpPr>
              <p:cNvPr id="113785" name="Line 250"/>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113786" name="Line 251"/>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grpSp>
          <p:nvGrpSpPr>
            <p:cNvPr id="113772" name="Group 252"/>
            <p:cNvGrpSpPr>
              <a:grpSpLocks/>
            </p:cNvGrpSpPr>
            <p:nvPr/>
          </p:nvGrpSpPr>
          <p:grpSpPr bwMode="auto">
            <a:xfrm>
              <a:off x="2015" y="1617"/>
              <a:ext cx="437" cy="213"/>
              <a:chOff x="4396" y="1245"/>
              <a:chExt cx="672" cy="248"/>
            </a:xfrm>
          </p:grpSpPr>
          <p:sp>
            <p:nvSpPr>
              <p:cNvPr id="113773"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sp>
            <p:nvSpPr>
              <p:cNvPr id="113774"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99"/>
                  </a:solidFill>
                  <a:latin typeface="Times New Roman" panose="02020603050405020304" pitchFamily="18" charset="0"/>
                  <a:cs typeface="Arial" panose="020B0604020202020204" pitchFamily="34" charset="0"/>
                </a:endParaRPr>
              </a:p>
            </p:txBody>
          </p:sp>
          <p:sp>
            <p:nvSpPr>
              <p:cNvPr id="113775"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grpSp>
            <p:nvGrpSpPr>
              <p:cNvPr id="113776" name="Group 256"/>
              <p:cNvGrpSpPr>
                <a:grpSpLocks/>
              </p:cNvGrpSpPr>
              <p:nvPr/>
            </p:nvGrpSpPr>
            <p:grpSpPr bwMode="auto">
              <a:xfrm>
                <a:off x="4530" y="1287"/>
                <a:ext cx="377" cy="75"/>
                <a:chOff x="2468" y="1332"/>
                <a:chExt cx="310" cy="60"/>
              </a:xfrm>
            </p:grpSpPr>
            <p:sp>
              <p:nvSpPr>
                <p:cNvPr id="113779" name="Freeform 25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113780" name="Freeform 25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sp>
            <p:nvSpPr>
              <p:cNvPr id="113777" name="Line 259"/>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113778" name="Line 260"/>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grpSp>
      <p:grpSp>
        <p:nvGrpSpPr>
          <p:cNvPr id="113673" name="Group 261"/>
          <p:cNvGrpSpPr>
            <a:grpSpLocks/>
          </p:cNvGrpSpPr>
          <p:nvPr/>
        </p:nvGrpSpPr>
        <p:grpSpPr bwMode="auto">
          <a:xfrm>
            <a:off x="6719889" y="2706689"/>
            <a:ext cx="693737" cy="338137"/>
            <a:chOff x="4396" y="1245"/>
            <a:chExt cx="672" cy="248"/>
          </a:xfrm>
        </p:grpSpPr>
        <p:sp>
          <p:nvSpPr>
            <p:cNvPr id="113758" name="Oval 407"/>
            <p:cNvSpPr>
              <a:spLocks noChangeArrowheads="1"/>
            </p:cNvSpPr>
            <p:nvPr/>
          </p:nvSpPr>
          <p:spPr bwMode="auto">
            <a:xfrm>
              <a:off x="4399" y="1355"/>
              <a:ext cx="666" cy="138"/>
            </a:xfrm>
            <a:prstGeom prst="ellipse">
              <a:avLst/>
            </a:prstGeom>
            <a:gradFill rotWithShape="1">
              <a:gsLst>
                <a:gs pos="0">
                  <a:srgbClr val="CC0000"/>
                </a:gs>
                <a:gs pos="100000">
                  <a:schemeClr val="bg1"/>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sp>
          <p:nvSpPr>
            <p:cNvPr id="113759" name="Rectangle 410"/>
            <p:cNvSpPr>
              <a:spLocks noChangeArrowheads="1"/>
            </p:cNvSpPr>
            <p:nvPr/>
          </p:nvSpPr>
          <p:spPr bwMode="auto">
            <a:xfrm>
              <a:off x="4399" y="1339"/>
              <a:ext cx="669" cy="86"/>
            </a:xfrm>
            <a:prstGeom prst="rect">
              <a:avLst/>
            </a:prstGeom>
            <a:gradFill rotWithShape="1">
              <a:gsLst>
                <a:gs pos="0">
                  <a:srgbClr val="CC0000"/>
                </a:gs>
                <a:gs pos="100000">
                  <a:schemeClr val="bg1"/>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99"/>
                </a:solidFill>
                <a:latin typeface="Times New Roman" panose="02020603050405020304" pitchFamily="18" charset="0"/>
                <a:cs typeface="Arial" panose="020B0604020202020204" pitchFamily="34" charset="0"/>
              </a:endParaRPr>
            </a:p>
          </p:txBody>
        </p:sp>
        <p:sp>
          <p:nvSpPr>
            <p:cNvPr id="113760" name="Oval 411"/>
            <p:cNvSpPr>
              <a:spLocks noChangeArrowheads="1"/>
            </p:cNvSpPr>
            <p:nvPr/>
          </p:nvSpPr>
          <p:spPr bwMode="auto">
            <a:xfrm>
              <a:off x="4396" y="1245"/>
              <a:ext cx="667" cy="162"/>
            </a:xfrm>
            <a:prstGeom prst="ellipse">
              <a:avLst/>
            </a:prstGeom>
            <a:gradFill rotWithShape="1">
              <a:gsLst>
                <a:gs pos="0">
                  <a:srgbClr val="CC0000"/>
                </a:gs>
                <a:gs pos="100000">
                  <a:schemeClr val="bg1"/>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grpSp>
          <p:nvGrpSpPr>
            <p:cNvPr id="113761" name="Group 265"/>
            <p:cNvGrpSpPr>
              <a:grpSpLocks/>
            </p:cNvGrpSpPr>
            <p:nvPr/>
          </p:nvGrpSpPr>
          <p:grpSpPr bwMode="auto">
            <a:xfrm>
              <a:off x="4530" y="1287"/>
              <a:ext cx="377" cy="75"/>
              <a:chOff x="2468" y="1332"/>
              <a:chExt cx="310" cy="60"/>
            </a:xfrm>
          </p:grpSpPr>
          <p:sp>
            <p:nvSpPr>
              <p:cNvPr id="113764" name="Freeform 26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rgbClr val="CC0000"/>
                  </a:gs>
                  <a:gs pos="100000">
                    <a:schemeClr val="bg1"/>
                  </a:gs>
                </a:gsLst>
                <a:lin ang="0" scaled="1"/>
              </a:gradFill>
              <a:ln w="19050" cmpd="sng">
                <a:solidFill>
                  <a:srgbClr val="000000"/>
                </a:solidFill>
                <a:round/>
                <a:headEnd/>
                <a:tailEnd/>
              </a:ln>
            </p:spPr>
            <p:txBody>
              <a:bodyPr/>
              <a:lstStyle/>
              <a:p>
                <a:endParaRPr lang="zh-CN" altLang="en-US">
                  <a:solidFill>
                    <a:srgbClr val="000099"/>
                  </a:solidFill>
                </a:endParaRPr>
              </a:p>
            </p:txBody>
          </p:sp>
          <p:sp>
            <p:nvSpPr>
              <p:cNvPr id="113765" name="Freeform 26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rgbClr val="CC0000"/>
                  </a:gs>
                  <a:gs pos="100000">
                    <a:schemeClr val="bg1"/>
                  </a:gs>
                </a:gsLst>
                <a:lin ang="0" scaled="1"/>
              </a:gradFill>
              <a:ln w="19050" cmpd="sng">
                <a:solidFill>
                  <a:srgbClr val="000000"/>
                </a:solidFill>
                <a:round/>
                <a:headEnd/>
                <a:tailEnd/>
              </a:ln>
            </p:spPr>
            <p:txBody>
              <a:bodyPr/>
              <a:lstStyle/>
              <a:p>
                <a:endParaRPr lang="zh-CN" altLang="en-US">
                  <a:solidFill>
                    <a:srgbClr val="000099"/>
                  </a:solidFill>
                </a:endParaRPr>
              </a:p>
            </p:txBody>
          </p:sp>
        </p:grpSp>
        <p:sp>
          <p:nvSpPr>
            <p:cNvPr id="113762" name="Line 268"/>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113763" name="Line 269"/>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grpSp>
        <p:nvGrpSpPr>
          <p:cNvPr id="113674" name="Group 270"/>
          <p:cNvGrpSpPr>
            <a:grpSpLocks/>
          </p:cNvGrpSpPr>
          <p:nvPr/>
        </p:nvGrpSpPr>
        <p:grpSpPr bwMode="auto">
          <a:xfrm>
            <a:off x="7726363" y="2362200"/>
            <a:ext cx="1668462" cy="958850"/>
            <a:chOff x="3907" y="1404"/>
            <a:chExt cx="1051" cy="604"/>
          </a:xfrm>
        </p:grpSpPr>
        <p:sp>
          <p:nvSpPr>
            <p:cNvPr id="113735" name="Text Box 271"/>
            <p:cNvSpPr txBox="1">
              <a:spLocks noChangeArrowheads="1"/>
            </p:cNvSpPr>
            <p:nvPr/>
          </p:nvSpPr>
          <p:spPr bwMode="auto">
            <a:xfrm>
              <a:off x="4012" y="1404"/>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E</a:t>
              </a:r>
            </a:p>
          </p:txBody>
        </p:sp>
        <p:sp>
          <p:nvSpPr>
            <p:cNvPr id="113736" name="Line 272"/>
            <p:cNvSpPr>
              <a:spLocks noChangeShapeType="1"/>
            </p:cNvSpPr>
            <p:nvPr/>
          </p:nvSpPr>
          <p:spPr bwMode="auto">
            <a:xfrm flipV="1">
              <a:off x="4352" y="1717"/>
              <a:ext cx="2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3737" name="Text Box 273"/>
            <p:cNvSpPr txBox="1">
              <a:spLocks noChangeArrowheads="1"/>
            </p:cNvSpPr>
            <p:nvPr/>
          </p:nvSpPr>
          <p:spPr bwMode="auto">
            <a:xfrm>
              <a:off x="3951" y="1794"/>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99"/>
                  </a:solidFill>
                </a:rPr>
                <a:t>IPv6</a:t>
              </a:r>
            </a:p>
          </p:txBody>
        </p:sp>
        <p:sp>
          <p:nvSpPr>
            <p:cNvPr id="113738" name="Text Box 274"/>
            <p:cNvSpPr txBox="1">
              <a:spLocks noChangeArrowheads="1"/>
            </p:cNvSpPr>
            <p:nvPr/>
          </p:nvSpPr>
          <p:spPr bwMode="auto">
            <a:xfrm>
              <a:off x="4569" y="1796"/>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99"/>
                  </a:solidFill>
                </a:rPr>
                <a:t>IPv6</a:t>
              </a:r>
            </a:p>
          </p:txBody>
        </p:sp>
        <p:grpSp>
          <p:nvGrpSpPr>
            <p:cNvPr id="113739" name="Group 275"/>
            <p:cNvGrpSpPr>
              <a:grpSpLocks/>
            </p:cNvGrpSpPr>
            <p:nvPr/>
          </p:nvGrpSpPr>
          <p:grpSpPr bwMode="auto">
            <a:xfrm>
              <a:off x="3907" y="1621"/>
              <a:ext cx="437" cy="213"/>
              <a:chOff x="4396" y="1245"/>
              <a:chExt cx="672" cy="248"/>
            </a:xfrm>
          </p:grpSpPr>
          <p:sp>
            <p:nvSpPr>
              <p:cNvPr id="113750"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sp>
            <p:nvSpPr>
              <p:cNvPr id="113751"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99"/>
                  </a:solidFill>
                  <a:latin typeface="Times New Roman" panose="02020603050405020304" pitchFamily="18" charset="0"/>
                  <a:cs typeface="Arial" panose="020B0604020202020204" pitchFamily="34" charset="0"/>
                </a:endParaRPr>
              </a:p>
            </p:txBody>
          </p:sp>
          <p:sp>
            <p:nvSpPr>
              <p:cNvPr id="113752"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grpSp>
            <p:nvGrpSpPr>
              <p:cNvPr id="113753" name="Group 279"/>
              <p:cNvGrpSpPr>
                <a:grpSpLocks/>
              </p:cNvGrpSpPr>
              <p:nvPr/>
            </p:nvGrpSpPr>
            <p:grpSpPr bwMode="auto">
              <a:xfrm>
                <a:off x="4530" y="1287"/>
                <a:ext cx="377" cy="75"/>
                <a:chOff x="2468" y="1332"/>
                <a:chExt cx="310" cy="60"/>
              </a:xfrm>
            </p:grpSpPr>
            <p:sp>
              <p:nvSpPr>
                <p:cNvPr id="113756" name="Freeform 28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113757" name="Freeform 28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sp>
            <p:nvSpPr>
              <p:cNvPr id="113754" name="Line 282"/>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113755" name="Line 283"/>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grpSp>
          <p:nvGrpSpPr>
            <p:cNvPr id="113740" name="Group 284"/>
            <p:cNvGrpSpPr>
              <a:grpSpLocks/>
            </p:cNvGrpSpPr>
            <p:nvPr/>
          </p:nvGrpSpPr>
          <p:grpSpPr bwMode="auto">
            <a:xfrm>
              <a:off x="4521" y="1619"/>
              <a:ext cx="437" cy="213"/>
              <a:chOff x="4396" y="1245"/>
              <a:chExt cx="672" cy="248"/>
            </a:xfrm>
          </p:grpSpPr>
          <p:sp>
            <p:nvSpPr>
              <p:cNvPr id="113742"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sp>
            <p:nvSpPr>
              <p:cNvPr id="113743"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99"/>
                  </a:solidFill>
                  <a:latin typeface="Times New Roman" panose="02020603050405020304" pitchFamily="18" charset="0"/>
                  <a:cs typeface="Arial" panose="020B0604020202020204" pitchFamily="34" charset="0"/>
                </a:endParaRPr>
              </a:p>
            </p:txBody>
          </p:sp>
          <p:sp>
            <p:nvSpPr>
              <p:cNvPr id="113744"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grpSp>
            <p:nvGrpSpPr>
              <p:cNvPr id="113745" name="Group 288"/>
              <p:cNvGrpSpPr>
                <a:grpSpLocks/>
              </p:cNvGrpSpPr>
              <p:nvPr/>
            </p:nvGrpSpPr>
            <p:grpSpPr bwMode="auto">
              <a:xfrm>
                <a:off x="4530" y="1287"/>
                <a:ext cx="377" cy="75"/>
                <a:chOff x="2468" y="1332"/>
                <a:chExt cx="310" cy="60"/>
              </a:xfrm>
            </p:grpSpPr>
            <p:sp>
              <p:nvSpPr>
                <p:cNvPr id="113748" name="Freeform 28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113749" name="Freeform 29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sp>
            <p:nvSpPr>
              <p:cNvPr id="113746" name="Line 291"/>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113747" name="Line 292"/>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sp>
          <p:nvSpPr>
            <p:cNvPr id="113741" name="Text Box 293"/>
            <p:cNvSpPr txBox="1">
              <a:spLocks noChangeArrowheads="1"/>
            </p:cNvSpPr>
            <p:nvPr/>
          </p:nvSpPr>
          <p:spPr bwMode="auto">
            <a:xfrm>
              <a:off x="4635" y="140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F</a:t>
              </a:r>
            </a:p>
          </p:txBody>
        </p:sp>
      </p:grpSp>
      <p:sp>
        <p:nvSpPr>
          <p:cNvPr id="113675" name="Text Box 294"/>
          <p:cNvSpPr txBox="1">
            <a:spLocks noChangeArrowheads="1"/>
          </p:cNvSpPr>
          <p:nvPr/>
        </p:nvSpPr>
        <p:spPr bwMode="auto">
          <a:xfrm>
            <a:off x="5910263" y="2355851"/>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C</a:t>
            </a:r>
          </a:p>
        </p:txBody>
      </p:sp>
      <p:sp>
        <p:nvSpPr>
          <p:cNvPr id="113676" name="Text Box 295"/>
          <p:cNvSpPr txBox="1">
            <a:spLocks noChangeArrowheads="1"/>
          </p:cNvSpPr>
          <p:nvPr/>
        </p:nvSpPr>
        <p:spPr bwMode="auto">
          <a:xfrm>
            <a:off x="6886575" y="2359026"/>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D</a:t>
            </a:r>
          </a:p>
        </p:txBody>
      </p:sp>
      <p:grpSp>
        <p:nvGrpSpPr>
          <p:cNvPr id="113677" name="Group 296"/>
          <p:cNvGrpSpPr>
            <a:grpSpLocks/>
          </p:cNvGrpSpPr>
          <p:nvPr/>
        </p:nvGrpSpPr>
        <p:grpSpPr bwMode="auto">
          <a:xfrm>
            <a:off x="1982789" y="1216026"/>
            <a:ext cx="7418387" cy="981076"/>
            <a:chOff x="289" y="766"/>
            <a:chExt cx="4673" cy="618"/>
          </a:xfrm>
        </p:grpSpPr>
        <p:sp>
          <p:nvSpPr>
            <p:cNvPr id="113684" name="Rectangle 297"/>
            <p:cNvSpPr>
              <a:spLocks noChangeArrowheads="1"/>
            </p:cNvSpPr>
            <p:nvPr/>
          </p:nvSpPr>
          <p:spPr bwMode="auto">
            <a:xfrm>
              <a:off x="2424" y="1085"/>
              <a:ext cx="1515" cy="42"/>
            </a:xfrm>
            <a:prstGeom prst="rect">
              <a:avLst/>
            </a:prstGeom>
            <a:solidFill>
              <a:srgbClr val="CC0000"/>
            </a:soli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latin typeface="+mn-ea"/>
                <a:ea typeface="+mn-ea"/>
              </a:endParaRPr>
            </a:p>
          </p:txBody>
        </p:sp>
        <p:sp>
          <p:nvSpPr>
            <p:cNvPr id="113685" name="Text Box 298"/>
            <p:cNvSpPr txBox="1">
              <a:spLocks noChangeArrowheads="1"/>
            </p:cNvSpPr>
            <p:nvPr/>
          </p:nvSpPr>
          <p:spPr bwMode="auto">
            <a:xfrm>
              <a:off x="289" y="979"/>
              <a:ext cx="73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800" dirty="0">
                  <a:solidFill>
                    <a:srgbClr val="000099"/>
                  </a:solidFill>
                  <a:latin typeface="+mn-ea"/>
                  <a:ea typeface="+mn-ea"/>
                </a:rPr>
                <a:t>逻辑视图</a:t>
              </a:r>
              <a:r>
                <a:rPr lang="en-US" altLang="zh-CN" sz="1800" dirty="0">
                  <a:solidFill>
                    <a:srgbClr val="000099"/>
                  </a:solidFill>
                  <a:latin typeface="+mn-ea"/>
                  <a:ea typeface="+mn-ea"/>
                </a:rPr>
                <a:t>:</a:t>
              </a:r>
            </a:p>
          </p:txBody>
        </p:sp>
        <p:sp>
          <p:nvSpPr>
            <p:cNvPr id="113686" name="Text Box 299"/>
            <p:cNvSpPr txBox="1">
              <a:spLocks noChangeArrowheads="1"/>
            </p:cNvSpPr>
            <p:nvPr/>
          </p:nvSpPr>
          <p:spPr bwMode="auto">
            <a:xfrm>
              <a:off x="2675" y="766"/>
              <a:ext cx="1100"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85000"/>
                </a:lnSpc>
              </a:pPr>
              <a:r>
                <a:rPr lang="en-US" altLang="zh-CN" sz="1600" dirty="0">
                  <a:solidFill>
                    <a:srgbClr val="FF0000"/>
                  </a:solidFill>
                  <a:latin typeface="+mn-ea"/>
                  <a:ea typeface="+mn-ea"/>
                </a:rPr>
                <a:t>IPv4 </a:t>
              </a:r>
              <a:r>
                <a:rPr lang="zh-CN" altLang="en-US" sz="1600" dirty="0">
                  <a:solidFill>
                    <a:srgbClr val="FF0000"/>
                  </a:solidFill>
                  <a:latin typeface="+mn-ea"/>
                  <a:ea typeface="+mn-ea"/>
                </a:rPr>
                <a:t>隧道</a:t>
              </a:r>
              <a:r>
                <a:rPr lang="en-US" altLang="zh-CN" sz="1600" dirty="0">
                  <a:solidFill>
                    <a:srgbClr val="FF0000"/>
                  </a:solidFill>
                  <a:latin typeface="+mn-ea"/>
                  <a:ea typeface="+mn-ea"/>
                </a:rPr>
                <a:t> </a:t>
              </a:r>
            </a:p>
            <a:p>
              <a:pPr algn="ctr">
                <a:lnSpc>
                  <a:spcPct val="85000"/>
                </a:lnSpc>
              </a:pPr>
              <a:r>
                <a:rPr lang="zh-CN" altLang="en-US" sz="1600" dirty="0">
                  <a:solidFill>
                    <a:srgbClr val="FF0000"/>
                  </a:solidFill>
                  <a:latin typeface="+mn-ea"/>
                  <a:ea typeface="+mn-ea"/>
                </a:rPr>
                <a:t>连接</a:t>
              </a:r>
              <a:r>
                <a:rPr lang="en-US" altLang="zh-CN" sz="1600" dirty="0">
                  <a:solidFill>
                    <a:srgbClr val="FF0000"/>
                  </a:solidFill>
                  <a:latin typeface="+mn-ea"/>
                  <a:ea typeface="+mn-ea"/>
                </a:rPr>
                <a:t> IPv6 </a:t>
              </a:r>
              <a:r>
                <a:rPr lang="zh-CN" altLang="en-US" sz="1600" dirty="0">
                  <a:solidFill>
                    <a:srgbClr val="FF0000"/>
                  </a:solidFill>
                  <a:latin typeface="+mn-ea"/>
                  <a:ea typeface="+mn-ea"/>
                </a:rPr>
                <a:t>路由器</a:t>
              </a:r>
              <a:endParaRPr lang="en-US" altLang="zh-CN" sz="1600" dirty="0">
                <a:solidFill>
                  <a:srgbClr val="FF0000"/>
                </a:solidFill>
                <a:latin typeface="+mn-ea"/>
                <a:ea typeface="+mn-ea"/>
              </a:endParaRPr>
            </a:p>
          </p:txBody>
        </p:sp>
        <p:grpSp>
          <p:nvGrpSpPr>
            <p:cNvPr id="113687" name="Group 300"/>
            <p:cNvGrpSpPr>
              <a:grpSpLocks/>
            </p:cNvGrpSpPr>
            <p:nvPr/>
          </p:nvGrpSpPr>
          <p:grpSpPr bwMode="auto">
            <a:xfrm>
              <a:off x="3911" y="779"/>
              <a:ext cx="1051" cy="605"/>
              <a:chOff x="3907" y="1404"/>
              <a:chExt cx="1051" cy="605"/>
            </a:xfrm>
          </p:grpSpPr>
          <p:sp>
            <p:nvSpPr>
              <p:cNvPr id="113712" name="Text Box 301"/>
              <p:cNvSpPr txBox="1">
                <a:spLocks noChangeArrowheads="1"/>
              </p:cNvSpPr>
              <p:nvPr/>
            </p:nvSpPr>
            <p:spPr bwMode="auto">
              <a:xfrm>
                <a:off x="4012" y="1404"/>
                <a:ext cx="19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latin typeface="+mn-ea"/>
                    <a:ea typeface="+mn-ea"/>
                  </a:rPr>
                  <a:t>E</a:t>
                </a:r>
              </a:p>
            </p:txBody>
          </p:sp>
          <p:sp>
            <p:nvSpPr>
              <p:cNvPr id="113713" name="Line 302"/>
              <p:cNvSpPr>
                <a:spLocks noChangeShapeType="1"/>
              </p:cNvSpPr>
              <p:nvPr/>
            </p:nvSpPr>
            <p:spPr bwMode="auto">
              <a:xfrm flipV="1">
                <a:off x="4352" y="1717"/>
                <a:ext cx="2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latin typeface="+mn-ea"/>
                </a:endParaRPr>
              </a:p>
            </p:txBody>
          </p:sp>
          <p:sp>
            <p:nvSpPr>
              <p:cNvPr id="113714" name="Text Box 303"/>
              <p:cNvSpPr txBox="1">
                <a:spLocks noChangeArrowheads="1"/>
              </p:cNvSpPr>
              <p:nvPr/>
            </p:nvSpPr>
            <p:spPr bwMode="auto">
              <a:xfrm>
                <a:off x="3951" y="1794"/>
                <a:ext cx="37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99"/>
                    </a:solidFill>
                    <a:latin typeface="+mn-ea"/>
                    <a:ea typeface="+mn-ea"/>
                  </a:rPr>
                  <a:t>IPv6</a:t>
                </a:r>
              </a:p>
            </p:txBody>
          </p:sp>
          <p:sp>
            <p:nvSpPr>
              <p:cNvPr id="113715" name="Text Box 304"/>
              <p:cNvSpPr txBox="1">
                <a:spLocks noChangeArrowheads="1"/>
              </p:cNvSpPr>
              <p:nvPr/>
            </p:nvSpPr>
            <p:spPr bwMode="auto">
              <a:xfrm>
                <a:off x="4569" y="1796"/>
                <a:ext cx="37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99"/>
                    </a:solidFill>
                    <a:latin typeface="+mn-ea"/>
                    <a:ea typeface="+mn-ea"/>
                  </a:rPr>
                  <a:t>IPv6</a:t>
                </a:r>
              </a:p>
            </p:txBody>
          </p:sp>
          <p:grpSp>
            <p:nvGrpSpPr>
              <p:cNvPr id="113716" name="Group 305"/>
              <p:cNvGrpSpPr>
                <a:grpSpLocks/>
              </p:cNvGrpSpPr>
              <p:nvPr/>
            </p:nvGrpSpPr>
            <p:grpSpPr bwMode="auto">
              <a:xfrm>
                <a:off x="3907" y="1621"/>
                <a:ext cx="437" cy="213"/>
                <a:chOff x="4396" y="1245"/>
                <a:chExt cx="672" cy="248"/>
              </a:xfrm>
            </p:grpSpPr>
            <p:sp>
              <p:nvSpPr>
                <p:cNvPr id="113727"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mn-ea"/>
                    <a:ea typeface="+mn-ea"/>
                    <a:cs typeface="Arial" panose="020B0604020202020204" pitchFamily="34" charset="0"/>
                  </a:endParaRPr>
                </a:p>
              </p:txBody>
            </p:sp>
            <p:sp>
              <p:nvSpPr>
                <p:cNvPr id="113728"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99"/>
                    </a:solidFill>
                    <a:latin typeface="+mn-ea"/>
                    <a:ea typeface="+mn-ea"/>
                    <a:cs typeface="Arial" panose="020B0604020202020204" pitchFamily="34" charset="0"/>
                  </a:endParaRPr>
                </a:p>
              </p:txBody>
            </p:sp>
            <p:sp>
              <p:nvSpPr>
                <p:cNvPr id="113729"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mn-ea"/>
                    <a:ea typeface="+mn-ea"/>
                    <a:cs typeface="Arial" panose="020B0604020202020204" pitchFamily="34" charset="0"/>
                  </a:endParaRPr>
                </a:p>
              </p:txBody>
            </p:sp>
            <p:grpSp>
              <p:nvGrpSpPr>
                <p:cNvPr id="113730" name="Group 309"/>
                <p:cNvGrpSpPr>
                  <a:grpSpLocks/>
                </p:cNvGrpSpPr>
                <p:nvPr/>
              </p:nvGrpSpPr>
              <p:grpSpPr bwMode="auto">
                <a:xfrm>
                  <a:off x="4530" y="1287"/>
                  <a:ext cx="377" cy="75"/>
                  <a:chOff x="2468" y="1332"/>
                  <a:chExt cx="310" cy="60"/>
                </a:xfrm>
              </p:grpSpPr>
              <p:sp>
                <p:nvSpPr>
                  <p:cNvPr id="113733" name="Freeform 31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mn-ea"/>
                    </a:endParaRPr>
                  </a:p>
                </p:txBody>
              </p:sp>
              <p:sp>
                <p:nvSpPr>
                  <p:cNvPr id="113734" name="Freeform 31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mn-ea"/>
                    </a:endParaRPr>
                  </a:p>
                </p:txBody>
              </p:sp>
            </p:grpSp>
            <p:sp>
              <p:nvSpPr>
                <p:cNvPr id="113731" name="Line 312"/>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mn-ea"/>
                  </a:endParaRPr>
                </a:p>
              </p:txBody>
            </p:sp>
            <p:sp>
              <p:nvSpPr>
                <p:cNvPr id="113732" name="Line 313"/>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mn-ea"/>
                  </a:endParaRPr>
                </a:p>
              </p:txBody>
            </p:sp>
          </p:grpSp>
          <p:grpSp>
            <p:nvGrpSpPr>
              <p:cNvPr id="113717" name="Group 314"/>
              <p:cNvGrpSpPr>
                <a:grpSpLocks/>
              </p:cNvGrpSpPr>
              <p:nvPr/>
            </p:nvGrpSpPr>
            <p:grpSpPr bwMode="auto">
              <a:xfrm>
                <a:off x="4521" y="1619"/>
                <a:ext cx="437" cy="213"/>
                <a:chOff x="4396" y="1245"/>
                <a:chExt cx="672" cy="248"/>
              </a:xfrm>
            </p:grpSpPr>
            <p:sp>
              <p:nvSpPr>
                <p:cNvPr id="113719"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mn-ea"/>
                    <a:ea typeface="+mn-ea"/>
                    <a:cs typeface="Arial" panose="020B0604020202020204" pitchFamily="34" charset="0"/>
                  </a:endParaRPr>
                </a:p>
              </p:txBody>
            </p:sp>
            <p:sp>
              <p:nvSpPr>
                <p:cNvPr id="113720"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99"/>
                    </a:solidFill>
                    <a:latin typeface="+mn-ea"/>
                    <a:ea typeface="+mn-ea"/>
                    <a:cs typeface="Arial" panose="020B0604020202020204" pitchFamily="34" charset="0"/>
                  </a:endParaRPr>
                </a:p>
              </p:txBody>
            </p:sp>
            <p:sp>
              <p:nvSpPr>
                <p:cNvPr id="113721"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mn-ea"/>
                    <a:ea typeface="+mn-ea"/>
                    <a:cs typeface="Arial" panose="020B0604020202020204" pitchFamily="34" charset="0"/>
                  </a:endParaRPr>
                </a:p>
              </p:txBody>
            </p:sp>
            <p:grpSp>
              <p:nvGrpSpPr>
                <p:cNvPr id="113722" name="Group 318"/>
                <p:cNvGrpSpPr>
                  <a:grpSpLocks/>
                </p:cNvGrpSpPr>
                <p:nvPr/>
              </p:nvGrpSpPr>
              <p:grpSpPr bwMode="auto">
                <a:xfrm>
                  <a:off x="4530" y="1287"/>
                  <a:ext cx="377" cy="75"/>
                  <a:chOff x="2468" y="1332"/>
                  <a:chExt cx="310" cy="60"/>
                </a:xfrm>
              </p:grpSpPr>
              <p:sp>
                <p:nvSpPr>
                  <p:cNvPr id="113725" name="Freeform 31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mn-ea"/>
                    </a:endParaRPr>
                  </a:p>
                </p:txBody>
              </p:sp>
              <p:sp>
                <p:nvSpPr>
                  <p:cNvPr id="113726" name="Freeform 32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mn-ea"/>
                    </a:endParaRPr>
                  </a:p>
                </p:txBody>
              </p:sp>
            </p:grpSp>
            <p:sp>
              <p:nvSpPr>
                <p:cNvPr id="113723" name="Line 321"/>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mn-ea"/>
                  </a:endParaRPr>
                </a:p>
              </p:txBody>
            </p:sp>
            <p:sp>
              <p:nvSpPr>
                <p:cNvPr id="113724" name="Line 322"/>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mn-ea"/>
                  </a:endParaRPr>
                </a:p>
              </p:txBody>
            </p:sp>
          </p:grpSp>
          <p:sp>
            <p:nvSpPr>
              <p:cNvPr id="113718" name="Text Box 323"/>
              <p:cNvSpPr txBox="1">
                <a:spLocks noChangeArrowheads="1"/>
              </p:cNvSpPr>
              <p:nvPr/>
            </p:nvSpPr>
            <p:spPr bwMode="auto">
              <a:xfrm>
                <a:off x="4635" y="1408"/>
                <a:ext cx="19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latin typeface="+mn-ea"/>
                    <a:ea typeface="+mn-ea"/>
                  </a:rPr>
                  <a:t>F</a:t>
                </a:r>
              </a:p>
            </p:txBody>
          </p:sp>
        </p:grpSp>
        <p:grpSp>
          <p:nvGrpSpPr>
            <p:cNvPr id="113688" name="Group 324"/>
            <p:cNvGrpSpPr>
              <a:grpSpLocks/>
            </p:cNvGrpSpPr>
            <p:nvPr/>
          </p:nvGrpSpPr>
          <p:grpSpPr bwMode="auto">
            <a:xfrm>
              <a:off x="1361" y="771"/>
              <a:ext cx="1089" cy="609"/>
              <a:chOff x="1363" y="1403"/>
              <a:chExt cx="1089" cy="609"/>
            </a:xfrm>
          </p:grpSpPr>
          <p:sp>
            <p:nvSpPr>
              <p:cNvPr id="113689" name="Text Box 325"/>
              <p:cNvSpPr txBox="1">
                <a:spLocks noChangeArrowheads="1"/>
              </p:cNvSpPr>
              <p:nvPr/>
            </p:nvSpPr>
            <p:spPr bwMode="auto">
              <a:xfrm>
                <a:off x="1462" y="1403"/>
                <a:ext cx="21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latin typeface="+mn-ea"/>
                    <a:ea typeface="+mn-ea"/>
                  </a:rPr>
                  <a:t>A</a:t>
                </a:r>
              </a:p>
            </p:txBody>
          </p:sp>
          <p:sp>
            <p:nvSpPr>
              <p:cNvPr id="113690" name="Text Box 326"/>
              <p:cNvSpPr txBox="1">
                <a:spLocks noChangeArrowheads="1"/>
              </p:cNvSpPr>
              <p:nvPr/>
            </p:nvSpPr>
            <p:spPr bwMode="auto">
              <a:xfrm>
                <a:off x="2121" y="140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latin typeface="+mn-ea"/>
                    <a:ea typeface="+mn-ea"/>
                  </a:rPr>
                  <a:t>B</a:t>
                </a:r>
              </a:p>
            </p:txBody>
          </p:sp>
          <p:sp>
            <p:nvSpPr>
              <p:cNvPr id="113691" name="Line 327"/>
              <p:cNvSpPr>
                <a:spLocks noChangeShapeType="1"/>
              </p:cNvSpPr>
              <p:nvPr/>
            </p:nvSpPr>
            <p:spPr bwMode="auto">
              <a:xfrm flipV="1">
                <a:off x="1803" y="1729"/>
                <a:ext cx="2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latin typeface="+mn-ea"/>
                </a:endParaRPr>
              </a:p>
            </p:txBody>
          </p:sp>
          <p:sp>
            <p:nvSpPr>
              <p:cNvPr id="113692" name="Text Box 328"/>
              <p:cNvSpPr txBox="1">
                <a:spLocks noChangeArrowheads="1"/>
              </p:cNvSpPr>
              <p:nvPr/>
            </p:nvSpPr>
            <p:spPr bwMode="auto">
              <a:xfrm>
                <a:off x="1386" y="1798"/>
                <a:ext cx="37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99"/>
                    </a:solidFill>
                    <a:latin typeface="+mn-ea"/>
                    <a:ea typeface="+mn-ea"/>
                  </a:rPr>
                  <a:t>IPv6</a:t>
                </a:r>
              </a:p>
            </p:txBody>
          </p:sp>
          <p:sp>
            <p:nvSpPr>
              <p:cNvPr id="113693" name="Text Box 329"/>
              <p:cNvSpPr txBox="1">
                <a:spLocks noChangeArrowheads="1"/>
              </p:cNvSpPr>
              <p:nvPr/>
            </p:nvSpPr>
            <p:spPr bwMode="auto">
              <a:xfrm>
                <a:off x="2045" y="1799"/>
                <a:ext cx="37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99"/>
                    </a:solidFill>
                    <a:latin typeface="+mn-ea"/>
                    <a:ea typeface="+mn-ea"/>
                  </a:rPr>
                  <a:t>IPv6</a:t>
                </a:r>
              </a:p>
            </p:txBody>
          </p:sp>
          <p:grpSp>
            <p:nvGrpSpPr>
              <p:cNvPr id="113694" name="Group 330"/>
              <p:cNvGrpSpPr>
                <a:grpSpLocks/>
              </p:cNvGrpSpPr>
              <p:nvPr/>
            </p:nvGrpSpPr>
            <p:grpSpPr bwMode="auto">
              <a:xfrm>
                <a:off x="1363" y="1621"/>
                <a:ext cx="437" cy="213"/>
                <a:chOff x="4396" y="1245"/>
                <a:chExt cx="672" cy="248"/>
              </a:xfrm>
            </p:grpSpPr>
            <p:sp>
              <p:nvSpPr>
                <p:cNvPr id="113704"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mn-ea"/>
                    <a:ea typeface="+mn-ea"/>
                    <a:cs typeface="Arial" panose="020B0604020202020204" pitchFamily="34" charset="0"/>
                  </a:endParaRPr>
                </a:p>
              </p:txBody>
            </p:sp>
            <p:sp>
              <p:nvSpPr>
                <p:cNvPr id="113705"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99"/>
                    </a:solidFill>
                    <a:latin typeface="+mn-ea"/>
                    <a:ea typeface="+mn-ea"/>
                    <a:cs typeface="Arial" panose="020B0604020202020204" pitchFamily="34" charset="0"/>
                  </a:endParaRPr>
                </a:p>
              </p:txBody>
            </p:sp>
            <p:sp>
              <p:nvSpPr>
                <p:cNvPr id="113706"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mn-ea"/>
                    <a:ea typeface="+mn-ea"/>
                    <a:cs typeface="Arial" panose="020B0604020202020204" pitchFamily="34" charset="0"/>
                  </a:endParaRPr>
                </a:p>
              </p:txBody>
            </p:sp>
            <p:grpSp>
              <p:nvGrpSpPr>
                <p:cNvPr id="113707" name="Group 334"/>
                <p:cNvGrpSpPr>
                  <a:grpSpLocks/>
                </p:cNvGrpSpPr>
                <p:nvPr/>
              </p:nvGrpSpPr>
              <p:grpSpPr bwMode="auto">
                <a:xfrm>
                  <a:off x="4530" y="1287"/>
                  <a:ext cx="377" cy="75"/>
                  <a:chOff x="2468" y="1332"/>
                  <a:chExt cx="310" cy="60"/>
                </a:xfrm>
              </p:grpSpPr>
              <p:sp>
                <p:nvSpPr>
                  <p:cNvPr id="113710" name="Freeform 33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mn-ea"/>
                    </a:endParaRPr>
                  </a:p>
                </p:txBody>
              </p:sp>
              <p:sp>
                <p:nvSpPr>
                  <p:cNvPr id="113711" name="Freeform 33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mn-ea"/>
                    </a:endParaRPr>
                  </a:p>
                </p:txBody>
              </p:sp>
            </p:grpSp>
            <p:sp>
              <p:nvSpPr>
                <p:cNvPr id="113708" name="Line 337"/>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mn-ea"/>
                  </a:endParaRPr>
                </a:p>
              </p:txBody>
            </p:sp>
            <p:sp>
              <p:nvSpPr>
                <p:cNvPr id="113709" name="Line 338"/>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mn-ea"/>
                  </a:endParaRPr>
                </a:p>
              </p:txBody>
            </p:sp>
          </p:grpSp>
          <p:grpSp>
            <p:nvGrpSpPr>
              <p:cNvPr id="113695" name="Group 339"/>
              <p:cNvGrpSpPr>
                <a:grpSpLocks/>
              </p:cNvGrpSpPr>
              <p:nvPr/>
            </p:nvGrpSpPr>
            <p:grpSpPr bwMode="auto">
              <a:xfrm>
                <a:off x="2015" y="1617"/>
                <a:ext cx="437" cy="213"/>
                <a:chOff x="4396" y="1245"/>
                <a:chExt cx="672" cy="248"/>
              </a:xfrm>
            </p:grpSpPr>
            <p:sp>
              <p:nvSpPr>
                <p:cNvPr id="11369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mn-ea"/>
                    <a:ea typeface="+mn-ea"/>
                    <a:cs typeface="Arial" panose="020B0604020202020204" pitchFamily="34" charset="0"/>
                  </a:endParaRPr>
                </a:p>
              </p:txBody>
            </p:sp>
            <p:sp>
              <p:nvSpPr>
                <p:cNvPr id="11369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99"/>
                    </a:solidFill>
                    <a:latin typeface="+mn-ea"/>
                    <a:ea typeface="+mn-ea"/>
                    <a:cs typeface="Arial" panose="020B0604020202020204" pitchFamily="34" charset="0"/>
                  </a:endParaRPr>
                </a:p>
              </p:txBody>
            </p:sp>
            <p:sp>
              <p:nvSpPr>
                <p:cNvPr id="11369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mn-ea"/>
                    <a:ea typeface="+mn-ea"/>
                    <a:cs typeface="Arial" panose="020B0604020202020204" pitchFamily="34" charset="0"/>
                  </a:endParaRPr>
                </a:p>
              </p:txBody>
            </p:sp>
            <p:grpSp>
              <p:nvGrpSpPr>
                <p:cNvPr id="113699" name="Group 343"/>
                <p:cNvGrpSpPr>
                  <a:grpSpLocks/>
                </p:cNvGrpSpPr>
                <p:nvPr/>
              </p:nvGrpSpPr>
              <p:grpSpPr bwMode="auto">
                <a:xfrm>
                  <a:off x="4530" y="1287"/>
                  <a:ext cx="377" cy="75"/>
                  <a:chOff x="2468" y="1332"/>
                  <a:chExt cx="310" cy="60"/>
                </a:xfrm>
              </p:grpSpPr>
              <p:sp>
                <p:nvSpPr>
                  <p:cNvPr id="113702" name="Freeform 34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mn-ea"/>
                    </a:endParaRPr>
                  </a:p>
                </p:txBody>
              </p:sp>
              <p:sp>
                <p:nvSpPr>
                  <p:cNvPr id="113703" name="Freeform 34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mn-ea"/>
                    </a:endParaRPr>
                  </a:p>
                </p:txBody>
              </p:sp>
            </p:grpSp>
            <p:sp>
              <p:nvSpPr>
                <p:cNvPr id="113700" name="Line 346"/>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mn-ea"/>
                  </a:endParaRPr>
                </a:p>
              </p:txBody>
            </p:sp>
            <p:sp>
              <p:nvSpPr>
                <p:cNvPr id="113701" name="Line 347"/>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mn-ea"/>
                  </a:endParaRPr>
                </a:p>
              </p:txBody>
            </p:sp>
          </p:grpSp>
        </p:grpSp>
      </p:grpSp>
      <p:sp>
        <p:nvSpPr>
          <p:cNvPr id="72722" name="Rectangle 349"/>
          <p:cNvSpPr>
            <a:spLocks noGrp="1" noChangeArrowheads="1"/>
          </p:cNvSpPr>
          <p:nvPr>
            <p:ph type="title"/>
          </p:nvPr>
        </p:nvSpPr>
        <p:spPr>
          <a:xfrm>
            <a:off x="2355850" y="159914"/>
            <a:ext cx="7772400" cy="990600"/>
          </a:xfrm>
        </p:spPr>
        <p:txBody>
          <a:bodyPr/>
          <a:lstStyle/>
          <a:p>
            <a:pPr algn="ctr">
              <a:defRPr/>
            </a:pPr>
            <a:r>
              <a:rPr lang="zh-CN" altLang="en-US" dirty="0"/>
              <a:t>隧道法</a:t>
            </a:r>
            <a:endParaRPr lang="en-US" dirty="0">
              <a:cs typeface="+mj-cs"/>
            </a:endParaRPr>
          </a:p>
        </p:txBody>
      </p:sp>
      <p:sp>
        <p:nvSpPr>
          <p:cNvPr id="113680" name="Text Box 350"/>
          <p:cNvSpPr txBox="1">
            <a:spLocks noChangeArrowheads="1"/>
          </p:cNvSpPr>
          <p:nvPr/>
        </p:nvSpPr>
        <p:spPr bwMode="auto">
          <a:xfrm>
            <a:off x="5751513" y="2992438"/>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dirty="0">
                <a:solidFill>
                  <a:srgbClr val="FF0000"/>
                </a:solidFill>
              </a:rPr>
              <a:t>IPv4</a:t>
            </a:r>
          </a:p>
        </p:txBody>
      </p:sp>
      <p:sp>
        <p:nvSpPr>
          <p:cNvPr id="113681" name="Text Box 351"/>
          <p:cNvSpPr txBox="1">
            <a:spLocks noChangeArrowheads="1"/>
          </p:cNvSpPr>
          <p:nvPr/>
        </p:nvSpPr>
        <p:spPr bwMode="auto">
          <a:xfrm>
            <a:off x="6745288" y="2994025"/>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dirty="0">
                <a:solidFill>
                  <a:srgbClr val="FF0000"/>
                </a:solidFill>
              </a:rPr>
              <a:t>IPv4</a:t>
            </a:r>
          </a:p>
        </p:txBody>
      </p:sp>
      <p:sp>
        <p:nvSpPr>
          <p:cNvPr id="164"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Tree>
    <p:extLst>
      <p:ext uri="{BB962C8B-B14F-4D97-AF65-F5344CB8AC3E}">
        <p14:creationId xmlns:p14="http://schemas.microsoft.com/office/powerpoint/2010/main" val="7093139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a:xfrm>
            <a:off x="1379476" y="400311"/>
            <a:ext cx="9433048" cy="838200"/>
          </a:xfrm>
        </p:spPr>
        <p:txBody>
          <a:bodyPr>
            <a:normAutofit/>
          </a:bodyPr>
          <a:lstStyle/>
          <a:p>
            <a:pPr algn="ctr">
              <a:defRPr/>
            </a:pPr>
            <a:r>
              <a:rPr lang="en-US" dirty="0">
                <a:cs typeface="+mj-cs"/>
              </a:rPr>
              <a:t>IPv6: </a:t>
            </a:r>
            <a:r>
              <a:rPr lang="zh-CN" altLang="en-US" dirty="0">
                <a:cs typeface="+mj-cs"/>
              </a:rPr>
              <a:t>施用状况</a:t>
            </a:r>
            <a:endParaRPr lang="en-US" dirty="0">
              <a:cs typeface="+mj-cs"/>
            </a:endParaRPr>
          </a:p>
        </p:txBody>
      </p:sp>
      <p:sp>
        <p:nvSpPr>
          <p:cNvPr id="69637" name="Rectangle 3"/>
          <p:cNvSpPr>
            <a:spLocks noGrp="1" noChangeArrowheads="1"/>
          </p:cNvSpPr>
          <p:nvPr>
            <p:ph type="body" idx="1"/>
          </p:nvPr>
        </p:nvSpPr>
        <p:spPr>
          <a:xfrm>
            <a:off x="2035175" y="1630363"/>
            <a:ext cx="8205788" cy="4246909"/>
          </a:xfrm>
        </p:spPr>
        <p:txBody>
          <a:bodyPr>
            <a:normAutofit/>
          </a:bodyPr>
          <a:lstStyle/>
          <a:p>
            <a:r>
              <a:rPr lang="en-US" altLang="zh-CN" dirty="0">
                <a:cs typeface="ＭＳ Ｐゴシック" panose="020B0600070205080204" pitchFamily="34" charset="-128"/>
              </a:rPr>
              <a:t>Google: 8% </a:t>
            </a:r>
            <a:r>
              <a:rPr lang="zh-CN" altLang="en-US" dirty="0">
                <a:cs typeface="ＭＳ Ｐゴシック" panose="020B0600070205080204" pitchFamily="34" charset="-128"/>
              </a:rPr>
              <a:t>的客户访问服务通过</a:t>
            </a:r>
            <a:r>
              <a:rPr lang="en-US" altLang="zh-CN" dirty="0">
                <a:cs typeface="ＭＳ Ｐゴシック" panose="020B0600070205080204" pitchFamily="34" charset="-128"/>
              </a:rPr>
              <a:t> IPv6</a:t>
            </a:r>
          </a:p>
          <a:p>
            <a:r>
              <a:rPr lang="en-US" altLang="zh-CN" dirty="0">
                <a:cs typeface="ＭＳ Ｐゴシック" panose="020B0600070205080204" pitchFamily="34" charset="-128"/>
              </a:rPr>
              <a:t>NIST: 1/3 </a:t>
            </a:r>
            <a:r>
              <a:rPr lang="zh-CN" altLang="en-US" dirty="0">
                <a:cs typeface="ＭＳ Ｐゴシック" panose="020B0600070205080204" pitchFamily="34" charset="-128"/>
              </a:rPr>
              <a:t>的美国政府域支持</a:t>
            </a:r>
            <a:r>
              <a:rPr lang="en-US" altLang="zh-CN" dirty="0">
                <a:cs typeface="ＭＳ Ｐゴシック" panose="020B0600070205080204" pitchFamily="34" charset="-128"/>
              </a:rPr>
              <a:t> IPv6</a:t>
            </a:r>
          </a:p>
          <a:p>
            <a:pPr marL="457200" lvl="1" indent="0">
              <a:buNone/>
            </a:pPr>
            <a:endParaRPr lang="en-US" altLang="zh-CN" dirty="0"/>
          </a:p>
          <a:p>
            <a:r>
              <a:rPr lang="zh-CN" altLang="en-US" dirty="0">
                <a:solidFill>
                  <a:srgbClr val="CC0000"/>
                </a:solidFill>
                <a:cs typeface="ＭＳ Ｐゴシック" panose="020B0600070205080204" pitchFamily="34" charset="-128"/>
              </a:rPr>
              <a:t>部署使用，路阻且长</a:t>
            </a:r>
            <a:r>
              <a:rPr lang="en-US" altLang="zh-CN" dirty="0">
                <a:solidFill>
                  <a:srgbClr val="CC0000"/>
                </a:solidFill>
                <a:cs typeface="ＭＳ Ｐゴシック" panose="020B0600070205080204" pitchFamily="34" charset="-128"/>
              </a:rPr>
              <a:t>!</a:t>
            </a:r>
          </a:p>
          <a:p>
            <a:pPr marL="457200" lvl="1" indent="0"/>
            <a:r>
              <a:rPr lang="en-US" altLang="zh-CN" dirty="0"/>
              <a:t> 20 </a:t>
            </a:r>
            <a:r>
              <a:rPr lang="zh-CN" altLang="en-US" dirty="0"/>
              <a:t>年甚至更多</a:t>
            </a:r>
            <a:r>
              <a:rPr lang="en-US" altLang="zh-CN" dirty="0"/>
              <a:t>!</a:t>
            </a:r>
          </a:p>
          <a:p>
            <a:pPr marL="457200" lvl="1" indent="0"/>
            <a:r>
              <a:rPr lang="en-US" altLang="zh-CN" dirty="0"/>
              <a:t> </a:t>
            </a:r>
            <a:r>
              <a:rPr lang="zh-CN" altLang="en-US" dirty="0"/>
              <a:t>想想过去</a:t>
            </a:r>
            <a:r>
              <a:rPr lang="en-US" altLang="zh-CN" dirty="0"/>
              <a:t>20</a:t>
            </a:r>
            <a:r>
              <a:rPr lang="zh-CN" altLang="en-US" dirty="0"/>
              <a:t>年来应用层级的变化</a:t>
            </a:r>
            <a:r>
              <a:rPr lang="en-US" altLang="zh-CN" dirty="0"/>
              <a:t>: WWW, Facebook, </a:t>
            </a:r>
            <a:r>
              <a:rPr lang="zh-CN" altLang="en-US" dirty="0"/>
              <a:t>流媒体</a:t>
            </a:r>
            <a:r>
              <a:rPr lang="en-US" altLang="zh-CN" dirty="0"/>
              <a:t>, Skype, …</a:t>
            </a:r>
          </a:p>
          <a:p>
            <a:pPr marL="457200" lvl="1" indent="0"/>
            <a:r>
              <a:rPr lang="en-US" altLang="zh-CN" dirty="0">
                <a:solidFill>
                  <a:srgbClr val="CC0000"/>
                </a:solidFill>
              </a:rPr>
              <a:t> </a:t>
            </a:r>
            <a:r>
              <a:rPr lang="zh-CN" altLang="en-US" dirty="0">
                <a:solidFill>
                  <a:srgbClr val="CC0000"/>
                </a:solidFill>
              </a:rPr>
              <a:t>何以如是</a:t>
            </a:r>
            <a:r>
              <a:rPr lang="en-US" altLang="zh-CN" dirty="0">
                <a:solidFill>
                  <a:srgbClr val="CC0000"/>
                </a:solidFill>
              </a:rPr>
              <a:t>?</a:t>
            </a:r>
          </a:p>
        </p:txBody>
      </p:sp>
      <p:sp>
        <p:nvSpPr>
          <p:cNvPr id="7"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3" name="矩形 2"/>
          <p:cNvSpPr/>
          <p:nvPr/>
        </p:nvSpPr>
        <p:spPr>
          <a:xfrm>
            <a:off x="4079776" y="5924796"/>
            <a:ext cx="7618368" cy="369332"/>
          </a:xfrm>
          <a:prstGeom prst="rect">
            <a:avLst/>
          </a:prstGeom>
        </p:spPr>
        <p:txBody>
          <a:bodyPr wrap="none">
            <a:spAutoFit/>
          </a:bodyPr>
          <a:lstStyle/>
          <a:p>
            <a:r>
              <a:rPr lang="en-US" altLang="zh-CN" dirty="0">
                <a:solidFill>
                  <a:srgbClr val="0000FF"/>
                </a:solidFill>
              </a:rPr>
              <a:t>http://www.gov.cn/zhengce/zhengceku/2020-03/23/content_5494661.htm</a:t>
            </a:r>
            <a:endParaRPr lang="zh-CN" altLang="en-US" dirty="0">
              <a:solidFill>
                <a:srgbClr val="0000FF"/>
              </a:solidFill>
            </a:endParaRPr>
          </a:p>
        </p:txBody>
      </p:sp>
      <p:sp>
        <p:nvSpPr>
          <p:cNvPr id="4" name="矩形 3"/>
          <p:cNvSpPr/>
          <p:nvPr/>
        </p:nvSpPr>
        <p:spPr>
          <a:xfrm>
            <a:off x="4079776" y="6263452"/>
            <a:ext cx="7584504" cy="369332"/>
          </a:xfrm>
          <a:prstGeom prst="rect">
            <a:avLst/>
          </a:prstGeom>
        </p:spPr>
        <p:txBody>
          <a:bodyPr wrap="square">
            <a:spAutoFit/>
          </a:bodyPr>
          <a:lstStyle/>
          <a:p>
            <a:r>
              <a:rPr lang="en-US" altLang="zh-CN" dirty="0">
                <a:solidFill>
                  <a:srgbClr val="0000FF"/>
                </a:solidFill>
              </a:rPr>
              <a:t>http://www.gov.cn/zhengce/2017-11/26/content_5242389.htm</a:t>
            </a:r>
            <a:endParaRPr lang="zh-CN" altLang="en-US" dirty="0">
              <a:solidFill>
                <a:srgbClr val="0000FF"/>
              </a:solidFill>
            </a:endParaRPr>
          </a:p>
        </p:txBody>
      </p:sp>
    </p:spTree>
    <p:extLst>
      <p:ext uri="{BB962C8B-B14F-4D97-AF65-F5344CB8AC3E}">
        <p14:creationId xmlns:p14="http://schemas.microsoft.com/office/powerpoint/2010/main" val="753913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type="body" sz="half" idx="1"/>
          </p:nvPr>
        </p:nvSpPr>
        <p:spPr>
          <a:xfrm>
            <a:off x="1991544" y="2132856"/>
            <a:ext cx="5544615" cy="2368240"/>
          </a:xfrm>
        </p:spPr>
        <p:txBody>
          <a:bodyPr>
            <a:normAutofit/>
          </a:bodyPr>
          <a:lstStyle/>
          <a:p>
            <a:pPr marL="512763" indent="-512763">
              <a:buNone/>
              <a:defRPr/>
            </a:pPr>
            <a:r>
              <a:rPr lang="en-US" dirty="0">
                <a:solidFill>
                  <a:schemeClr val="bg1">
                    <a:lumMod val="75000"/>
                  </a:schemeClr>
                </a:solidFill>
                <a:latin typeface="Microsoft YaHei UI" panose="020B0503020204020204" pitchFamily="34" charset="-122"/>
                <a:ea typeface="Microsoft YaHei UI" panose="020B0503020204020204" pitchFamily="34" charset="-122"/>
              </a:rPr>
              <a:t>4.1 </a:t>
            </a:r>
            <a:r>
              <a:rPr lang="zh-CN" altLang="en-US" dirty="0">
                <a:solidFill>
                  <a:schemeClr val="bg1">
                    <a:lumMod val="75000"/>
                  </a:schemeClr>
                </a:solidFill>
                <a:latin typeface="Microsoft YaHei UI" panose="020B0503020204020204" pitchFamily="34" charset="-122"/>
                <a:ea typeface="Microsoft YaHei UI" panose="020B0503020204020204" pitchFamily="34" charset="-122"/>
              </a:rPr>
              <a:t>网络层概述</a:t>
            </a:r>
            <a:endParaRPr lang="en-US" dirty="0">
              <a:solidFill>
                <a:schemeClr val="bg1">
                  <a:lumMod val="75000"/>
                </a:schemeClr>
              </a:solidFill>
              <a:latin typeface="Microsoft YaHei UI" panose="020B0503020204020204" pitchFamily="34" charset="-122"/>
              <a:ea typeface="Microsoft YaHei UI" panose="020B0503020204020204" pitchFamily="34" charset="-122"/>
            </a:endParaRPr>
          </a:p>
          <a:p>
            <a:pPr marL="512763" indent="-512763">
              <a:buNone/>
              <a:defRPr/>
            </a:pPr>
            <a:r>
              <a:rPr lang="en-US" dirty="0">
                <a:solidFill>
                  <a:schemeClr val="bg1">
                    <a:lumMod val="75000"/>
                  </a:schemeClr>
                </a:solidFill>
                <a:latin typeface="Microsoft YaHei UI" panose="020B0503020204020204" pitchFamily="34" charset="-122"/>
                <a:ea typeface="Microsoft YaHei UI" panose="020B0503020204020204" pitchFamily="34" charset="-122"/>
              </a:rPr>
              <a:t>4.2 </a:t>
            </a:r>
            <a:r>
              <a:rPr lang="zh-CN" altLang="en-US" dirty="0">
                <a:solidFill>
                  <a:schemeClr val="bg1">
                    <a:lumMod val="75000"/>
                  </a:schemeClr>
                </a:solidFill>
                <a:latin typeface="Microsoft YaHei UI" panose="020B0503020204020204" pitchFamily="34" charset="-122"/>
                <a:ea typeface="Microsoft YaHei UI" panose="020B0503020204020204" pitchFamily="34" charset="-122"/>
              </a:rPr>
              <a:t>路由器工作原理</a:t>
            </a:r>
            <a:endParaRPr lang="en-US" dirty="0">
              <a:solidFill>
                <a:schemeClr val="bg1">
                  <a:lumMod val="75000"/>
                </a:schemeClr>
              </a:solidFill>
              <a:latin typeface="Microsoft YaHei UI" panose="020B0503020204020204" pitchFamily="34" charset="-122"/>
              <a:ea typeface="Microsoft YaHei UI" panose="020B0503020204020204" pitchFamily="34" charset="-122"/>
            </a:endParaRPr>
          </a:p>
          <a:p>
            <a:pPr marL="512763" indent="-512763">
              <a:buNone/>
              <a:defRPr/>
            </a:pPr>
            <a:r>
              <a:rPr lang="en-US" dirty="0">
                <a:solidFill>
                  <a:schemeClr val="bg1">
                    <a:lumMod val="75000"/>
                  </a:schemeClr>
                </a:solidFill>
                <a:latin typeface="Microsoft YaHei UI" panose="020B0503020204020204" pitchFamily="34" charset="-122"/>
                <a:ea typeface="Microsoft YaHei UI" panose="020B0503020204020204" pitchFamily="34" charset="-122"/>
              </a:rPr>
              <a:t>4.3 IP: </a:t>
            </a:r>
            <a:r>
              <a:rPr lang="zh-CN" altLang="en-US" dirty="0">
                <a:solidFill>
                  <a:schemeClr val="bg1">
                    <a:lumMod val="75000"/>
                  </a:schemeClr>
                </a:solidFill>
                <a:latin typeface="Microsoft YaHei UI" panose="020B0503020204020204" pitchFamily="34" charset="-122"/>
                <a:ea typeface="Microsoft YaHei UI" panose="020B0503020204020204" pitchFamily="34" charset="-122"/>
              </a:rPr>
              <a:t>网际协议</a:t>
            </a:r>
            <a:endParaRPr lang="en-US" dirty="0">
              <a:solidFill>
                <a:schemeClr val="bg1">
                  <a:lumMod val="75000"/>
                </a:schemeClr>
              </a:solidFill>
              <a:latin typeface="Microsoft YaHei UI" panose="020B0503020204020204" pitchFamily="34" charset="-122"/>
              <a:ea typeface="Microsoft YaHei UI" panose="020B0503020204020204" pitchFamily="34" charset="-122"/>
            </a:endParaRPr>
          </a:p>
          <a:p>
            <a:pPr marL="512763" indent="-512763">
              <a:buNone/>
              <a:defRPr/>
            </a:pPr>
            <a:r>
              <a:rPr lang="en-US" altLang="zh-CN" dirty="0">
                <a:latin typeface="Microsoft YaHei UI" panose="020B0503020204020204" pitchFamily="34" charset="-122"/>
                <a:ea typeface="Microsoft YaHei UI" panose="020B0503020204020204" pitchFamily="34" charset="-122"/>
              </a:rPr>
              <a:t>4.4 </a:t>
            </a:r>
            <a:r>
              <a:rPr lang="zh-CN" altLang="en-US" dirty="0">
                <a:latin typeface="Microsoft YaHei UI" panose="020B0503020204020204" pitchFamily="34" charset="-122"/>
                <a:ea typeface="Microsoft YaHei UI" panose="020B0503020204020204" pitchFamily="34" charset="-122"/>
              </a:rPr>
              <a:t>通用转发</a:t>
            </a:r>
            <a:endParaRPr lang="en-US" dirty="0">
              <a:latin typeface="Microsoft YaHei UI" panose="020B0503020204020204" pitchFamily="34" charset="-122"/>
              <a:ea typeface="Microsoft YaHei UI" panose="020B0503020204020204" pitchFamily="34" charset="-122"/>
            </a:endParaRPr>
          </a:p>
        </p:txBody>
      </p:sp>
      <p:sp>
        <p:nvSpPr>
          <p:cNvPr id="8" name="Rectangle 2"/>
          <p:cNvSpPr txBox="1">
            <a:spLocks noChangeArrowheads="1"/>
          </p:cNvSpPr>
          <p:nvPr/>
        </p:nvSpPr>
        <p:spPr>
          <a:xfrm>
            <a:off x="1913756" y="553754"/>
            <a:ext cx="77724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baseline="0">
                <a:solidFill>
                  <a:schemeClr val="accent1"/>
                </a:solidFill>
                <a:latin typeface="Comic Sans MS" panose="030F0702030302020204" pitchFamily="66" charset="0"/>
                <a:ea typeface="微软雅黑" panose="020B0503020204020204" pitchFamily="34" charset="-122"/>
                <a:cs typeface="+mj-cs"/>
              </a:defRPr>
            </a:lvl1pPr>
          </a:lstStyle>
          <a:p>
            <a:r>
              <a:rPr lang="zh-CN" altLang="en-US" dirty="0">
                <a:solidFill>
                  <a:srgbClr val="000099"/>
                </a:solidFill>
                <a:latin typeface="Microsoft YaHei UI" panose="020B0503020204020204" pitchFamily="34" charset="-122"/>
                <a:ea typeface="Microsoft YaHei UI" panose="020B0503020204020204" pitchFamily="34" charset="-122"/>
              </a:rPr>
              <a:t>第四章</a:t>
            </a:r>
            <a:r>
              <a:rPr lang="en-US" altLang="zh-CN" dirty="0">
                <a:solidFill>
                  <a:srgbClr val="000099"/>
                </a:solidFill>
                <a:latin typeface="Microsoft YaHei UI" panose="020B0503020204020204" pitchFamily="34" charset="-122"/>
                <a:ea typeface="Microsoft YaHei UI" panose="020B0503020204020204" pitchFamily="34" charset="-122"/>
              </a:rPr>
              <a:t> </a:t>
            </a:r>
            <a:r>
              <a:rPr lang="zh-CN" altLang="en-US" dirty="0">
                <a:solidFill>
                  <a:srgbClr val="000099"/>
                </a:solidFill>
                <a:latin typeface="Microsoft YaHei UI" panose="020B0503020204020204" pitchFamily="34" charset="-122"/>
                <a:ea typeface="Microsoft YaHei UI" panose="020B0503020204020204" pitchFamily="34" charset="-122"/>
              </a:rPr>
              <a:t>网络层</a:t>
            </a:r>
            <a:endParaRPr lang="en-US" altLang="zh-CN" dirty="0">
              <a:solidFill>
                <a:srgbClr val="000099"/>
              </a:solidFill>
              <a:latin typeface="Microsoft YaHei UI" panose="020B0503020204020204" pitchFamily="34" charset="-122"/>
              <a:ea typeface="Microsoft YaHei UI" panose="020B0503020204020204" pitchFamily="34" charset="-122"/>
            </a:endParaRPr>
          </a:p>
        </p:txBody>
      </p:sp>
      <p:sp>
        <p:nvSpPr>
          <p:cNvPr id="6" name="文本框 5">
            <a:extLst>
              <a:ext uri="{FF2B5EF4-FFF2-40B4-BE49-F238E27FC236}">
                <a16:creationId xmlns:a16="http://schemas.microsoft.com/office/drawing/2014/main" id="{400BDE94-5E13-4937-BA96-20824FE82997}"/>
              </a:ext>
            </a:extLst>
          </p:cNvPr>
          <p:cNvSpPr txBox="1"/>
          <p:nvPr/>
        </p:nvSpPr>
        <p:spPr>
          <a:xfrm>
            <a:off x="4079776" y="1340768"/>
            <a:ext cx="3024336" cy="461665"/>
          </a:xfrm>
          <a:prstGeom prst="rect">
            <a:avLst/>
          </a:prstGeom>
          <a:noFill/>
        </p:spPr>
        <p:txBody>
          <a:bodyPr wrap="square" rtlCol="0">
            <a:spAutoFit/>
          </a:bodyPr>
          <a:lstStyle/>
          <a:p>
            <a:r>
              <a:rPr lang="en-US" altLang="zh-CN" sz="2400" b="1" dirty="0">
                <a:solidFill>
                  <a:srgbClr val="000099"/>
                </a:solidFill>
                <a:latin typeface="Microsoft YaHei UI" panose="020B0503020204020204" pitchFamily="34" charset="-122"/>
                <a:ea typeface="Microsoft YaHei UI" panose="020B0503020204020204" pitchFamily="34" charset="-122"/>
              </a:rPr>
              <a:t>- </a:t>
            </a:r>
            <a:r>
              <a:rPr lang="zh-CN" altLang="en-US" sz="2400" b="1" dirty="0">
                <a:solidFill>
                  <a:srgbClr val="000099"/>
                </a:solidFill>
                <a:latin typeface="Microsoft YaHei UI" panose="020B0503020204020204" pitchFamily="34" charset="-122"/>
                <a:ea typeface="Microsoft YaHei UI" panose="020B0503020204020204" pitchFamily="34" charset="-122"/>
              </a:rPr>
              <a:t>数据平面</a:t>
            </a:r>
          </a:p>
        </p:txBody>
      </p:sp>
      <p:sp>
        <p:nvSpPr>
          <p:cNvPr id="7" name="Rectangle 7">
            <a:extLst>
              <a:ext uri="{FF2B5EF4-FFF2-40B4-BE49-F238E27FC236}">
                <a16:creationId xmlns:a16="http://schemas.microsoft.com/office/drawing/2014/main" id="{FD127FE8-D2D2-4555-868A-0397637C1D8C}"/>
              </a:ext>
            </a:extLst>
          </p:cNvPr>
          <p:cNvSpPr txBox="1">
            <a:spLocks noChangeArrowheads="1"/>
          </p:cNvSpPr>
          <p:nvPr/>
        </p:nvSpPr>
        <p:spPr>
          <a:xfrm>
            <a:off x="9552384" y="6608006"/>
            <a:ext cx="1944216"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zh-CN" altLang="en-US" sz="1600" dirty="0">
                <a:solidFill>
                  <a:schemeClr val="accent4"/>
                </a:solidFill>
                <a:latin typeface="+mn-ea"/>
                <a:ea typeface="+mn-ea"/>
                <a:cs typeface="Arial" panose="020B0604020202020204" pitchFamily="34" charset="0"/>
              </a:rPr>
              <a:t>网络层</a:t>
            </a:r>
            <a:r>
              <a:rPr lang="en-US" altLang="zh-CN" sz="1600" dirty="0">
                <a:solidFill>
                  <a:schemeClr val="accent4"/>
                </a:solidFill>
                <a:latin typeface="+mn-ea"/>
                <a:ea typeface="+mn-ea"/>
                <a:cs typeface="Arial" panose="020B0604020202020204" pitchFamily="34" charset="0"/>
              </a:rPr>
              <a:t>  </a:t>
            </a:r>
            <a:r>
              <a:rPr lang="en-US" altLang="zh-CN" sz="1600" dirty="0">
                <a:solidFill>
                  <a:srgbClr val="FF0000"/>
                </a:solidFill>
                <a:latin typeface="+mn-ea"/>
                <a:ea typeface="+mn-ea"/>
                <a:cs typeface="Arial" panose="020B0604020202020204" pitchFamily="34" charset="0"/>
              </a:rPr>
              <a:t>- </a:t>
            </a:r>
            <a:r>
              <a:rPr lang="zh-CN" altLang="en-US" sz="1600" dirty="0">
                <a:solidFill>
                  <a:srgbClr val="FF0000"/>
                </a:solidFill>
                <a:latin typeface="+mn-ea"/>
                <a:ea typeface="+mn-ea"/>
                <a:cs typeface="Arial" panose="020B0604020202020204" pitchFamily="34" charset="0"/>
              </a:rPr>
              <a:t>数据平面</a:t>
            </a:r>
            <a:endParaRPr lang="en-US" altLang="zh-CN" sz="1600" dirty="0">
              <a:solidFill>
                <a:srgbClr val="FF0000"/>
              </a:solidFill>
              <a:latin typeface="+mn-ea"/>
              <a:ea typeface="+mn-ea"/>
              <a:cs typeface="Arial" panose="020B0604020202020204" pitchFamily="34" charset="0"/>
            </a:endParaRPr>
          </a:p>
        </p:txBody>
      </p:sp>
    </p:spTree>
    <p:extLst>
      <p:ext uri="{BB962C8B-B14F-4D97-AF65-F5344CB8AC3E}">
        <p14:creationId xmlns:p14="http://schemas.microsoft.com/office/powerpoint/2010/main" val="3007785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type="body" sz="half" idx="1"/>
          </p:nvPr>
        </p:nvSpPr>
        <p:spPr>
          <a:xfrm>
            <a:off x="1991544" y="2132856"/>
            <a:ext cx="8784976" cy="3672408"/>
          </a:xfrm>
        </p:spPr>
        <p:txBody>
          <a:bodyPr>
            <a:normAutofit/>
          </a:bodyPr>
          <a:lstStyle/>
          <a:p>
            <a:pPr marL="512763" indent="-512763">
              <a:buNone/>
              <a:defRPr/>
            </a:pPr>
            <a:r>
              <a:rPr lang="en-US" dirty="0">
                <a:solidFill>
                  <a:schemeClr val="bg1">
                    <a:lumMod val="75000"/>
                  </a:schemeClr>
                </a:solidFill>
                <a:latin typeface="Microsoft YaHei UI" panose="020B0503020204020204" pitchFamily="34" charset="-122"/>
                <a:ea typeface="Microsoft YaHei UI" panose="020B0503020204020204" pitchFamily="34" charset="-122"/>
              </a:rPr>
              <a:t>4.1 </a:t>
            </a:r>
            <a:r>
              <a:rPr lang="zh-CN" altLang="en-US" dirty="0">
                <a:solidFill>
                  <a:schemeClr val="bg1">
                    <a:lumMod val="75000"/>
                  </a:schemeClr>
                </a:solidFill>
                <a:latin typeface="Microsoft YaHei UI" panose="020B0503020204020204" pitchFamily="34" charset="-122"/>
                <a:ea typeface="Microsoft YaHei UI" panose="020B0503020204020204" pitchFamily="34" charset="-122"/>
              </a:rPr>
              <a:t>网络层概述</a:t>
            </a:r>
            <a:endParaRPr lang="en-US" dirty="0">
              <a:solidFill>
                <a:schemeClr val="bg1">
                  <a:lumMod val="75000"/>
                </a:schemeClr>
              </a:solidFill>
              <a:latin typeface="Microsoft YaHei UI" panose="020B0503020204020204" pitchFamily="34" charset="-122"/>
              <a:ea typeface="Microsoft YaHei UI" panose="020B0503020204020204" pitchFamily="34" charset="-122"/>
            </a:endParaRPr>
          </a:p>
          <a:p>
            <a:pPr marL="512763" indent="-512763">
              <a:buNone/>
              <a:defRPr/>
            </a:pPr>
            <a:r>
              <a:rPr lang="en-US" dirty="0">
                <a:solidFill>
                  <a:schemeClr val="bg1">
                    <a:lumMod val="75000"/>
                  </a:schemeClr>
                </a:solidFill>
                <a:latin typeface="Microsoft YaHei UI" panose="020B0503020204020204" pitchFamily="34" charset="-122"/>
                <a:ea typeface="Microsoft YaHei UI" panose="020B0503020204020204" pitchFamily="34" charset="-122"/>
              </a:rPr>
              <a:t>4.2 </a:t>
            </a:r>
            <a:r>
              <a:rPr lang="zh-CN" altLang="en-US" dirty="0">
                <a:solidFill>
                  <a:schemeClr val="bg1">
                    <a:lumMod val="75000"/>
                  </a:schemeClr>
                </a:solidFill>
                <a:latin typeface="Microsoft YaHei UI" panose="020B0503020204020204" pitchFamily="34" charset="-122"/>
                <a:ea typeface="Microsoft YaHei UI" panose="020B0503020204020204" pitchFamily="34" charset="-122"/>
              </a:rPr>
              <a:t>路由器工作原理</a:t>
            </a:r>
            <a:endParaRPr lang="en-US" dirty="0">
              <a:solidFill>
                <a:schemeClr val="bg1">
                  <a:lumMod val="75000"/>
                </a:schemeClr>
              </a:solidFill>
              <a:latin typeface="Microsoft YaHei UI" panose="020B0503020204020204" pitchFamily="34" charset="-122"/>
              <a:ea typeface="Microsoft YaHei UI" panose="020B0503020204020204" pitchFamily="34" charset="-122"/>
            </a:endParaRPr>
          </a:p>
          <a:p>
            <a:pPr marL="512763" indent="-512763">
              <a:buNone/>
              <a:defRPr/>
            </a:pPr>
            <a:r>
              <a:rPr lang="en-US" dirty="0">
                <a:solidFill>
                  <a:schemeClr val="bg1">
                    <a:lumMod val="75000"/>
                  </a:schemeClr>
                </a:solidFill>
                <a:latin typeface="Microsoft YaHei UI" panose="020B0503020204020204" pitchFamily="34" charset="-122"/>
                <a:ea typeface="Microsoft YaHei UI" panose="020B0503020204020204" pitchFamily="34" charset="-122"/>
              </a:rPr>
              <a:t>4.3 IP: </a:t>
            </a:r>
            <a:r>
              <a:rPr lang="zh-CN" altLang="en-US" dirty="0">
                <a:solidFill>
                  <a:schemeClr val="bg1">
                    <a:lumMod val="75000"/>
                  </a:schemeClr>
                </a:solidFill>
                <a:latin typeface="Microsoft YaHei UI" panose="020B0503020204020204" pitchFamily="34" charset="-122"/>
                <a:ea typeface="Microsoft YaHei UI" panose="020B0503020204020204" pitchFamily="34" charset="-122"/>
              </a:rPr>
              <a:t>网际协议</a:t>
            </a:r>
            <a:endParaRPr lang="en-US" dirty="0">
              <a:solidFill>
                <a:schemeClr val="bg1">
                  <a:lumMod val="75000"/>
                </a:schemeClr>
              </a:solidFill>
              <a:latin typeface="Microsoft YaHei UI" panose="020B0503020204020204" pitchFamily="34" charset="-122"/>
              <a:ea typeface="Microsoft YaHei UI" panose="020B0503020204020204" pitchFamily="34" charset="-122"/>
            </a:endParaRPr>
          </a:p>
          <a:p>
            <a:pPr marL="512763" indent="-512763">
              <a:buNone/>
              <a:defRPr/>
            </a:pPr>
            <a:r>
              <a:rPr lang="en-US" altLang="zh-CN" dirty="0">
                <a:solidFill>
                  <a:srgbClr val="FF0000"/>
                </a:solidFill>
                <a:latin typeface="Microsoft YaHei UI" panose="020B0503020204020204" pitchFamily="34" charset="-122"/>
                <a:ea typeface="Microsoft YaHei UI" panose="020B0503020204020204" pitchFamily="34" charset="-122"/>
              </a:rPr>
              <a:t>4.4 </a:t>
            </a:r>
            <a:r>
              <a:rPr lang="zh-CN" altLang="en-US" dirty="0">
                <a:solidFill>
                  <a:srgbClr val="FF0000"/>
                </a:solidFill>
                <a:latin typeface="Microsoft YaHei UI" panose="020B0503020204020204" pitchFamily="34" charset="-122"/>
                <a:ea typeface="Microsoft YaHei UI" panose="020B0503020204020204" pitchFamily="34" charset="-122"/>
              </a:rPr>
              <a:t>通用转发</a:t>
            </a:r>
            <a:endParaRPr lang="en-US" altLang="zh-CN" dirty="0">
              <a:solidFill>
                <a:srgbClr val="FF0000"/>
              </a:solidFill>
              <a:latin typeface="Microsoft YaHei UI" panose="020B0503020204020204" pitchFamily="34" charset="-122"/>
              <a:ea typeface="Microsoft YaHei UI" panose="020B0503020204020204" pitchFamily="34" charset="-122"/>
            </a:endParaRPr>
          </a:p>
          <a:p>
            <a:pPr lvl="1">
              <a:spcAft>
                <a:spcPts val="0"/>
              </a:spcAft>
              <a:buClr>
                <a:srgbClr val="000099"/>
              </a:buClr>
              <a:buSzPct val="85000"/>
              <a:buFont typeface="Wingdings" panose="05000000000000000000" pitchFamily="2" charset="2"/>
              <a:buChar char="v"/>
              <a:defRPr/>
            </a:pPr>
            <a:r>
              <a:rPr lang="zh-CN" altLang="en-US" dirty="0">
                <a:latin typeface="Microsoft YaHei UI" panose="020B0503020204020204" pitchFamily="34" charset="-122"/>
                <a:ea typeface="Microsoft YaHei UI" panose="020B0503020204020204" pitchFamily="34" charset="-122"/>
              </a:rPr>
              <a:t>匹配</a:t>
            </a:r>
            <a:endParaRPr lang="en-US" altLang="zh-CN" dirty="0">
              <a:latin typeface="Microsoft YaHei UI" panose="020B0503020204020204" pitchFamily="34" charset="-122"/>
              <a:ea typeface="Microsoft YaHei UI" panose="020B0503020204020204" pitchFamily="34" charset="-122"/>
            </a:endParaRPr>
          </a:p>
          <a:p>
            <a:pPr lvl="1">
              <a:spcAft>
                <a:spcPts val="0"/>
              </a:spcAft>
              <a:buClr>
                <a:srgbClr val="000099"/>
              </a:buClr>
              <a:buSzPct val="85000"/>
              <a:buFont typeface="Wingdings" panose="05000000000000000000" pitchFamily="2" charset="2"/>
              <a:buChar char="v"/>
              <a:defRPr/>
            </a:pPr>
            <a:r>
              <a:rPr lang="zh-CN" altLang="en-US" dirty="0">
                <a:latin typeface="Microsoft YaHei UI" panose="020B0503020204020204" pitchFamily="34" charset="-122"/>
                <a:ea typeface="Microsoft YaHei UI" panose="020B0503020204020204" pitchFamily="34" charset="-122"/>
              </a:rPr>
              <a:t>动作</a:t>
            </a:r>
            <a:endParaRPr lang="en-US" altLang="zh-CN" dirty="0">
              <a:latin typeface="Microsoft YaHei UI" panose="020B0503020204020204" pitchFamily="34" charset="-122"/>
              <a:ea typeface="Microsoft YaHei UI" panose="020B0503020204020204" pitchFamily="34" charset="-122"/>
            </a:endParaRPr>
          </a:p>
          <a:p>
            <a:pPr lvl="1">
              <a:spcAft>
                <a:spcPts val="0"/>
              </a:spcAft>
              <a:buClr>
                <a:srgbClr val="000099"/>
              </a:buClr>
              <a:buSzPct val="85000"/>
              <a:buFont typeface="Wingdings" panose="05000000000000000000" pitchFamily="2" charset="2"/>
              <a:buChar char="v"/>
              <a:defRPr/>
            </a:pPr>
            <a:r>
              <a:rPr lang="zh-CN" altLang="en-US" dirty="0">
                <a:latin typeface="Microsoft YaHei UI" panose="020B0503020204020204" pitchFamily="34" charset="-122"/>
                <a:ea typeface="Microsoft YaHei UI" panose="020B0503020204020204" pitchFamily="34" charset="-122"/>
              </a:rPr>
              <a:t>匹配加动作的 </a:t>
            </a:r>
            <a:r>
              <a:rPr lang="en-US" altLang="zh-CN" dirty="0">
                <a:latin typeface="Microsoft YaHei UI" panose="020B0503020204020204" pitchFamily="34" charset="-122"/>
                <a:ea typeface="Microsoft YaHei UI" panose="020B0503020204020204" pitchFamily="34" charset="-122"/>
              </a:rPr>
              <a:t>OpenFlow </a:t>
            </a:r>
            <a:r>
              <a:rPr lang="zh-CN" altLang="en-US" dirty="0">
                <a:latin typeface="Microsoft YaHei UI" panose="020B0503020204020204" pitchFamily="34" charset="-122"/>
                <a:ea typeface="Microsoft YaHei UI" panose="020B0503020204020204" pitchFamily="34" charset="-122"/>
              </a:rPr>
              <a:t>行动实例</a:t>
            </a:r>
            <a:endParaRPr lang="en-US" dirty="0">
              <a:latin typeface="Microsoft YaHei UI" panose="020B0503020204020204" pitchFamily="34" charset="-122"/>
              <a:ea typeface="Microsoft YaHei UI" panose="020B0503020204020204" pitchFamily="34" charset="-122"/>
            </a:endParaRPr>
          </a:p>
          <a:p>
            <a:pPr marL="512763" indent="-512763">
              <a:buNone/>
              <a:defRPr/>
            </a:pPr>
            <a:endParaRPr lang="en-US" dirty="0">
              <a:latin typeface="Microsoft YaHei UI" panose="020B0503020204020204" pitchFamily="34" charset="-122"/>
              <a:ea typeface="Microsoft YaHei UI" panose="020B0503020204020204" pitchFamily="34" charset="-122"/>
            </a:endParaRPr>
          </a:p>
          <a:p>
            <a:pPr marL="512763" indent="-512763">
              <a:buNone/>
              <a:defRPr/>
            </a:pPr>
            <a:endParaRPr lang="en-US" dirty="0">
              <a:latin typeface="Microsoft YaHei UI" panose="020B0503020204020204" pitchFamily="34" charset="-122"/>
              <a:ea typeface="Microsoft YaHei UI" panose="020B0503020204020204" pitchFamily="34" charset="-122"/>
            </a:endParaRPr>
          </a:p>
          <a:p>
            <a:pPr marL="512763" indent="-512763">
              <a:buNone/>
              <a:defRPr/>
            </a:pPr>
            <a:endParaRPr lang="en-US" dirty="0">
              <a:latin typeface="Microsoft YaHei UI" panose="020B0503020204020204" pitchFamily="34" charset="-122"/>
              <a:ea typeface="Microsoft YaHei UI" panose="020B0503020204020204" pitchFamily="34" charset="-122"/>
            </a:endParaRPr>
          </a:p>
        </p:txBody>
      </p:sp>
      <p:sp>
        <p:nvSpPr>
          <p:cNvPr id="8" name="Rectangle 2"/>
          <p:cNvSpPr txBox="1">
            <a:spLocks noChangeArrowheads="1"/>
          </p:cNvSpPr>
          <p:nvPr/>
        </p:nvSpPr>
        <p:spPr>
          <a:xfrm>
            <a:off x="1913756" y="553754"/>
            <a:ext cx="77724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baseline="0">
                <a:solidFill>
                  <a:schemeClr val="accent1"/>
                </a:solidFill>
                <a:latin typeface="Comic Sans MS" panose="030F0702030302020204" pitchFamily="66" charset="0"/>
                <a:ea typeface="微软雅黑" panose="020B0503020204020204" pitchFamily="34" charset="-122"/>
                <a:cs typeface="+mj-cs"/>
              </a:defRPr>
            </a:lvl1pPr>
          </a:lstStyle>
          <a:p>
            <a:r>
              <a:rPr lang="zh-CN" altLang="en-US" dirty="0">
                <a:solidFill>
                  <a:srgbClr val="000099"/>
                </a:solidFill>
                <a:latin typeface="Microsoft YaHei UI" panose="020B0503020204020204" pitchFamily="34" charset="-122"/>
                <a:ea typeface="Microsoft YaHei UI" panose="020B0503020204020204" pitchFamily="34" charset="-122"/>
              </a:rPr>
              <a:t>第四章</a:t>
            </a:r>
            <a:r>
              <a:rPr lang="en-US" altLang="zh-CN" dirty="0">
                <a:solidFill>
                  <a:srgbClr val="000099"/>
                </a:solidFill>
                <a:latin typeface="Microsoft YaHei UI" panose="020B0503020204020204" pitchFamily="34" charset="-122"/>
                <a:ea typeface="Microsoft YaHei UI" panose="020B0503020204020204" pitchFamily="34" charset="-122"/>
              </a:rPr>
              <a:t> </a:t>
            </a:r>
            <a:r>
              <a:rPr lang="zh-CN" altLang="en-US" dirty="0">
                <a:solidFill>
                  <a:srgbClr val="000099"/>
                </a:solidFill>
                <a:latin typeface="Microsoft YaHei UI" panose="020B0503020204020204" pitchFamily="34" charset="-122"/>
                <a:ea typeface="Microsoft YaHei UI" panose="020B0503020204020204" pitchFamily="34" charset="-122"/>
              </a:rPr>
              <a:t>网络层</a:t>
            </a:r>
            <a:endParaRPr lang="en-US" altLang="zh-CN" dirty="0">
              <a:solidFill>
                <a:srgbClr val="000099"/>
              </a:solidFill>
              <a:latin typeface="Microsoft YaHei UI" panose="020B0503020204020204" pitchFamily="34" charset="-122"/>
              <a:ea typeface="Microsoft YaHei UI" panose="020B0503020204020204" pitchFamily="34" charset="-122"/>
            </a:endParaRPr>
          </a:p>
        </p:txBody>
      </p:sp>
      <p:sp>
        <p:nvSpPr>
          <p:cNvPr id="6" name="矩形 5">
            <a:extLst>
              <a:ext uri="{FF2B5EF4-FFF2-40B4-BE49-F238E27FC236}">
                <a16:creationId xmlns:a16="http://schemas.microsoft.com/office/drawing/2014/main" id="{11948D09-A863-45AB-BF21-B81386E7F646}"/>
              </a:ext>
            </a:extLst>
          </p:cNvPr>
          <p:cNvSpPr/>
          <p:nvPr/>
        </p:nvSpPr>
        <p:spPr>
          <a:xfrm>
            <a:off x="7285079" y="5718117"/>
            <a:ext cx="2659767" cy="369332"/>
          </a:xfrm>
          <a:prstGeom prst="rect">
            <a:avLst/>
          </a:prstGeom>
        </p:spPr>
        <p:txBody>
          <a:bodyPr wrap="none">
            <a:spAutoFit/>
          </a:bodyPr>
          <a:lstStyle/>
          <a:p>
            <a:r>
              <a:rPr lang="en-US" altLang="zh-CN" dirty="0">
                <a:solidFill>
                  <a:srgbClr val="0000FF"/>
                </a:solidFill>
              </a:rPr>
              <a:t>https://www.sdnctc.com/</a:t>
            </a:r>
            <a:endParaRPr lang="zh-CN" altLang="en-US" dirty="0">
              <a:solidFill>
                <a:srgbClr val="0000FF"/>
              </a:solidFill>
            </a:endParaRPr>
          </a:p>
        </p:txBody>
      </p:sp>
      <p:sp>
        <p:nvSpPr>
          <p:cNvPr id="7" name="文本框 6">
            <a:extLst>
              <a:ext uri="{FF2B5EF4-FFF2-40B4-BE49-F238E27FC236}">
                <a16:creationId xmlns:a16="http://schemas.microsoft.com/office/drawing/2014/main" id="{8CA41A78-4403-415F-9CED-C9664FCD1191}"/>
              </a:ext>
            </a:extLst>
          </p:cNvPr>
          <p:cNvSpPr txBox="1"/>
          <p:nvPr/>
        </p:nvSpPr>
        <p:spPr>
          <a:xfrm>
            <a:off x="4079776" y="1340768"/>
            <a:ext cx="3024336" cy="461665"/>
          </a:xfrm>
          <a:prstGeom prst="rect">
            <a:avLst/>
          </a:prstGeom>
          <a:noFill/>
        </p:spPr>
        <p:txBody>
          <a:bodyPr wrap="square" rtlCol="0">
            <a:spAutoFit/>
          </a:bodyPr>
          <a:lstStyle/>
          <a:p>
            <a:r>
              <a:rPr lang="en-US" altLang="zh-CN" sz="2400" b="1" dirty="0">
                <a:solidFill>
                  <a:srgbClr val="000099"/>
                </a:solidFill>
                <a:latin typeface="Microsoft YaHei UI" panose="020B0503020204020204" pitchFamily="34" charset="-122"/>
                <a:ea typeface="Microsoft YaHei UI" panose="020B0503020204020204" pitchFamily="34" charset="-122"/>
              </a:rPr>
              <a:t>- </a:t>
            </a:r>
            <a:r>
              <a:rPr lang="zh-CN" altLang="en-US" sz="2400" b="1" dirty="0">
                <a:solidFill>
                  <a:srgbClr val="000099"/>
                </a:solidFill>
                <a:latin typeface="Microsoft YaHei UI" panose="020B0503020204020204" pitchFamily="34" charset="-122"/>
                <a:ea typeface="Microsoft YaHei UI" panose="020B0503020204020204" pitchFamily="34" charset="-122"/>
              </a:rPr>
              <a:t>数据平面</a:t>
            </a:r>
          </a:p>
        </p:txBody>
      </p:sp>
      <p:sp>
        <p:nvSpPr>
          <p:cNvPr id="9" name="Rectangle 7">
            <a:extLst>
              <a:ext uri="{FF2B5EF4-FFF2-40B4-BE49-F238E27FC236}">
                <a16:creationId xmlns:a16="http://schemas.microsoft.com/office/drawing/2014/main" id="{969CA39B-E6A6-4449-AD30-77EC41039AA2}"/>
              </a:ext>
            </a:extLst>
          </p:cNvPr>
          <p:cNvSpPr txBox="1">
            <a:spLocks noChangeArrowheads="1"/>
          </p:cNvSpPr>
          <p:nvPr/>
        </p:nvSpPr>
        <p:spPr>
          <a:xfrm>
            <a:off x="9552384" y="6608006"/>
            <a:ext cx="1944216"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zh-CN" altLang="en-US" sz="1600" dirty="0">
                <a:solidFill>
                  <a:schemeClr val="accent4"/>
                </a:solidFill>
                <a:latin typeface="+mn-ea"/>
                <a:ea typeface="+mn-ea"/>
                <a:cs typeface="Arial" panose="020B0604020202020204" pitchFamily="34" charset="0"/>
              </a:rPr>
              <a:t>网络层</a:t>
            </a:r>
            <a:r>
              <a:rPr lang="en-US" altLang="zh-CN" sz="1600" dirty="0">
                <a:solidFill>
                  <a:schemeClr val="accent4"/>
                </a:solidFill>
                <a:latin typeface="+mn-ea"/>
                <a:ea typeface="+mn-ea"/>
                <a:cs typeface="Arial" panose="020B0604020202020204" pitchFamily="34" charset="0"/>
              </a:rPr>
              <a:t>  </a:t>
            </a:r>
            <a:r>
              <a:rPr lang="en-US" altLang="zh-CN" sz="1600" dirty="0">
                <a:solidFill>
                  <a:srgbClr val="FF0000"/>
                </a:solidFill>
                <a:latin typeface="+mn-ea"/>
                <a:ea typeface="+mn-ea"/>
                <a:cs typeface="Arial" panose="020B0604020202020204" pitchFamily="34" charset="0"/>
              </a:rPr>
              <a:t>- </a:t>
            </a:r>
            <a:r>
              <a:rPr lang="zh-CN" altLang="en-US" sz="1600" dirty="0">
                <a:solidFill>
                  <a:srgbClr val="FF0000"/>
                </a:solidFill>
                <a:latin typeface="+mn-ea"/>
                <a:ea typeface="+mn-ea"/>
                <a:cs typeface="Arial" panose="020B0604020202020204" pitchFamily="34" charset="0"/>
              </a:rPr>
              <a:t>数据平面</a:t>
            </a:r>
            <a:endParaRPr lang="en-US" altLang="zh-CN" sz="1600" dirty="0">
              <a:solidFill>
                <a:srgbClr val="FF0000"/>
              </a:solidFill>
              <a:latin typeface="+mn-ea"/>
              <a:ea typeface="+mn-ea"/>
              <a:cs typeface="Arial" panose="020B0604020202020204" pitchFamily="34" charset="0"/>
            </a:endParaRPr>
          </a:p>
        </p:txBody>
      </p:sp>
    </p:spTree>
    <p:extLst>
      <p:ext uri="{BB962C8B-B14F-4D97-AF65-F5344CB8AC3E}">
        <p14:creationId xmlns:p14="http://schemas.microsoft.com/office/powerpoint/2010/main" val="24163125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txBox="1">
            <a:spLocks/>
          </p:cNvSpPr>
          <p:nvPr/>
        </p:nvSpPr>
        <p:spPr bwMode="auto">
          <a:xfrm>
            <a:off x="0" y="233527"/>
            <a:ext cx="12192000" cy="728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4000" dirty="0">
                <a:solidFill>
                  <a:srgbClr val="000099"/>
                </a:solidFill>
                <a:latin typeface="+mj-ea"/>
                <a:ea typeface="+mj-ea"/>
                <a:cs typeface="Arial" panose="020B0604020202020204" pitchFamily="34" charset="0"/>
              </a:rPr>
              <a:t>通用转发与 </a:t>
            </a:r>
            <a:r>
              <a:rPr lang="en-US" altLang="zh-CN" sz="4000" dirty="0">
                <a:solidFill>
                  <a:srgbClr val="000099"/>
                </a:solidFill>
                <a:latin typeface="+mj-ea"/>
                <a:ea typeface="+mj-ea"/>
                <a:cs typeface="Arial" panose="020B0604020202020204" pitchFamily="34" charset="0"/>
              </a:rPr>
              <a:t>SDN</a:t>
            </a:r>
          </a:p>
        </p:txBody>
      </p:sp>
      <p:sp>
        <p:nvSpPr>
          <p:cNvPr id="116739" name="Rectangle 4"/>
          <p:cNvSpPr>
            <a:spLocks noChangeArrowheads="1"/>
          </p:cNvSpPr>
          <p:nvPr/>
        </p:nvSpPr>
        <p:spPr bwMode="auto">
          <a:xfrm flipV="1">
            <a:off x="4581525" y="2017713"/>
            <a:ext cx="4065588" cy="982662"/>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sp>
        <p:nvSpPr>
          <p:cNvPr id="116740" name="Freeform 2"/>
          <p:cNvSpPr>
            <a:spLocks/>
          </p:cNvSpPr>
          <p:nvPr/>
        </p:nvSpPr>
        <p:spPr bwMode="auto">
          <a:xfrm>
            <a:off x="5027614" y="5022851"/>
            <a:ext cx="2847975" cy="1579563"/>
          </a:xfrm>
          <a:custGeom>
            <a:avLst/>
            <a:gdLst>
              <a:gd name="T0" fmla="*/ 2147483647 w 1794"/>
              <a:gd name="T1" fmla="*/ 2147483647 h 933"/>
              <a:gd name="T2" fmla="*/ 2147483647 w 1794"/>
              <a:gd name="T3" fmla="*/ 2147483647 h 933"/>
              <a:gd name="T4" fmla="*/ 2147483647 w 1794"/>
              <a:gd name="T5" fmla="*/ 2147483647 h 933"/>
              <a:gd name="T6" fmla="*/ 2147483647 w 1794"/>
              <a:gd name="T7" fmla="*/ 2147483647 h 933"/>
              <a:gd name="T8" fmla="*/ 2147483647 w 1794"/>
              <a:gd name="T9" fmla="*/ 2147483647 h 933"/>
              <a:gd name="T10" fmla="*/ 2147483647 w 1794"/>
              <a:gd name="T11" fmla="*/ 2147483647 h 933"/>
              <a:gd name="T12" fmla="*/ 2147483647 w 1794"/>
              <a:gd name="T13" fmla="*/ 2147483647 h 933"/>
              <a:gd name="T14" fmla="*/ 2147483647 w 1794"/>
              <a:gd name="T15" fmla="*/ 2147483647 h 933"/>
              <a:gd name="T16" fmla="*/ 2147483647 w 1794"/>
              <a:gd name="T17" fmla="*/ 2147483647 h 933"/>
              <a:gd name="T18" fmla="*/ 2147483647 w 1794"/>
              <a:gd name="T19" fmla="*/ 2147483647 h 933"/>
              <a:gd name="T20" fmla="*/ 2147483647 w 1794"/>
              <a:gd name="T21" fmla="*/ 2147483647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16741" name="Freeform 6"/>
          <p:cNvSpPr>
            <a:spLocks/>
          </p:cNvSpPr>
          <p:nvPr/>
        </p:nvSpPr>
        <p:spPr bwMode="auto">
          <a:xfrm>
            <a:off x="5665789" y="5326064"/>
            <a:ext cx="542925" cy="295275"/>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6742" name="Freeform 91"/>
          <p:cNvSpPr>
            <a:spLocks/>
          </p:cNvSpPr>
          <p:nvPr/>
        </p:nvSpPr>
        <p:spPr bwMode="auto">
          <a:xfrm>
            <a:off x="6707189" y="5319714"/>
            <a:ext cx="504825" cy="307975"/>
          </a:xfrm>
          <a:custGeom>
            <a:avLst/>
            <a:gdLst>
              <a:gd name="T0" fmla="*/ 0 w 318"/>
              <a:gd name="T1" fmla="*/ 0 h 194"/>
              <a:gd name="T2" fmla="*/ 2147483647 w 318"/>
              <a:gd name="T3" fmla="*/ 2147483647 h 194"/>
              <a:gd name="T4" fmla="*/ 0 60000 65536"/>
              <a:gd name="T5" fmla="*/ 0 60000 65536"/>
              <a:gd name="T6" fmla="*/ 0 w 318"/>
              <a:gd name="T7" fmla="*/ 0 h 194"/>
              <a:gd name="T8" fmla="*/ 318 w 318"/>
              <a:gd name="T9" fmla="*/ 194 h 194"/>
            </a:gdLst>
            <a:ahLst/>
            <a:cxnLst>
              <a:cxn ang="T4">
                <a:pos x="T0" y="T1"/>
              </a:cxn>
              <a:cxn ang="T5">
                <a:pos x="T2" y="T3"/>
              </a:cxn>
            </a:cxnLst>
            <a:rect l="T6" t="T7" r="T8" b="T9"/>
            <a:pathLst>
              <a:path w="318" h="194">
                <a:moveTo>
                  <a:pt x="0" y="0"/>
                </a:moveTo>
                <a:lnTo>
                  <a:pt x="318" y="19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6743" name="Freeform 92"/>
          <p:cNvSpPr>
            <a:spLocks/>
          </p:cNvSpPr>
          <p:nvPr/>
        </p:nvSpPr>
        <p:spPr bwMode="auto">
          <a:xfrm>
            <a:off x="5641975" y="5711825"/>
            <a:ext cx="1227138" cy="344488"/>
          </a:xfrm>
          <a:custGeom>
            <a:avLst/>
            <a:gdLst>
              <a:gd name="T0" fmla="*/ 0 w 294"/>
              <a:gd name="T1" fmla="*/ 0 h 174"/>
              <a:gd name="T2" fmla="*/ 2147483647 w 294"/>
              <a:gd name="T3" fmla="*/ 2147483647 h 174"/>
              <a:gd name="T4" fmla="*/ 0 60000 65536"/>
              <a:gd name="T5" fmla="*/ 0 60000 65536"/>
              <a:gd name="T6" fmla="*/ 0 w 294"/>
              <a:gd name="T7" fmla="*/ 0 h 174"/>
              <a:gd name="T8" fmla="*/ 294 w 294"/>
              <a:gd name="T9" fmla="*/ 174 h 174"/>
            </a:gdLst>
            <a:ahLst/>
            <a:cxnLst>
              <a:cxn ang="T4">
                <a:pos x="T0" y="T1"/>
              </a:cxn>
              <a:cxn ang="T5">
                <a:pos x="T2" y="T3"/>
              </a:cxn>
            </a:cxnLst>
            <a:rect l="T6" t="T7" r="T8" b="T9"/>
            <a:pathLst>
              <a:path w="294" h="174">
                <a:moveTo>
                  <a:pt x="0" y="0"/>
                </a:moveTo>
                <a:lnTo>
                  <a:pt x="294" y="17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6744" name="Freeform 93"/>
          <p:cNvSpPr>
            <a:spLocks/>
          </p:cNvSpPr>
          <p:nvPr/>
        </p:nvSpPr>
        <p:spPr bwMode="auto">
          <a:xfrm>
            <a:off x="5988050" y="5635625"/>
            <a:ext cx="992188" cy="641350"/>
          </a:xfrm>
          <a:custGeom>
            <a:avLst/>
            <a:gdLst>
              <a:gd name="T0" fmla="*/ 0 w 378"/>
              <a:gd name="T1" fmla="*/ 2147483647 h 174"/>
              <a:gd name="T2" fmla="*/ 2147483647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6745" name="Freeform 94"/>
          <p:cNvSpPr>
            <a:spLocks/>
          </p:cNvSpPr>
          <p:nvPr/>
        </p:nvSpPr>
        <p:spPr bwMode="auto">
          <a:xfrm>
            <a:off x="7081838" y="5699125"/>
            <a:ext cx="80962" cy="414338"/>
          </a:xfrm>
          <a:custGeom>
            <a:avLst/>
            <a:gdLst>
              <a:gd name="T0" fmla="*/ 0 w 118"/>
              <a:gd name="T1" fmla="*/ 2147483647 h 500"/>
              <a:gd name="T2" fmla="*/ 2147483647 w 118"/>
              <a:gd name="T3" fmla="*/ 0 h 500"/>
              <a:gd name="T4" fmla="*/ 0 60000 65536"/>
              <a:gd name="T5" fmla="*/ 0 60000 65536"/>
              <a:gd name="T6" fmla="*/ 0 w 118"/>
              <a:gd name="T7" fmla="*/ 0 h 500"/>
              <a:gd name="T8" fmla="*/ 118 w 118"/>
              <a:gd name="T9" fmla="*/ 500 h 500"/>
            </a:gdLst>
            <a:ahLst/>
            <a:cxnLst>
              <a:cxn ang="T4">
                <a:pos x="T0" y="T1"/>
              </a:cxn>
              <a:cxn ang="T5">
                <a:pos x="T2" y="T3"/>
              </a:cxn>
            </a:cxnLst>
            <a:rect l="T6" t="T7" r="T8" b="T9"/>
            <a:pathLst>
              <a:path w="118" h="500">
                <a:moveTo>
                  <a:pt x="0" y="500"/>
                </a:moveTo>
                <a:lnTo>
                  <a:pt x="11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6746" name="Freeform 95"/>
          <p:cNvSpPr>
            <a:spLocks/>
          </p:cNvSpPr>
          <p:nvPr/>
        </p:nvSpPr>
        <p:spPr bwMode="auto">
          <a:xfrm flipV="1">
            <a:off x="6021389" y="6132513"/>
            <a:ext cx="796925" cy="203200"/>
          </a:xfrm>
          <a:custGeom>
            <a:avLst/>
            <a:gdLst>
              <a:gd name="T0" fmla="*/ 2147483647 w 370"/>
              <a:gd name="T1" fmla="*/ 2147483647 h 32"/>
              <a:gd name="T2" fmla="*/ 0 w 370"/>
              <a:gd name="T3" fmla="*/ 0 h 32"/>
              <a:gd name="T4" fmla="*/ 0 60000 65536"/>
              <a:gd name="T5" fmla="*/ 0 60000 65536"/>
              <a:gd name="T6" fmla="*/ 0 w 370"/>
              <a:gd name="T7" fmla="*/ 0 h 32"/>
              <a:gd name="T8" fmla="*/ 370 w 370"/>
              <a:gd name="T9" fmla="*/ 32 h 32"/>
            </a:gdLst>
            <a:ahLst/>
            <a:cxnLst>
              <a:cxn ang="T4">
                <a:pos x="T0" y="T1"/>
              </a:cxn>
              <a:cxn ang="T5">
                <a:pos x="T2" y="T3"/>
              </a:cxn>
            </a:cxnLst>
            <a:rect l="T6" t="T7" r="T8" b="T9"/>
            <a:pathLst>
              <a:path w="370" h="32">
                <a:moveTo>
                  <a:pt x="370" y="32"/>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6747" name="Freeform 96"/>
          <p:cNvSpPr>
            <a:spLocks/>
          </p:cNvSpPr>
          <p:nvPr/>
        </p:nvSpPr>
        <p:spPr bwMode="auto">
          <a:xfrm>
            <a:off x="5484813" y="5735638"/>
            <a:ext cx="222250" cy="506412"/>
          </a:xfrm>
          <a:custGeom>
            <a:avLst/>
            <a:gdLst>
              <a:gd name="T0" fmla="*/ 2147483647 w 176"/>
              <a:gd name="T1" fmla="*/ 2147483647 h 412"/>
              <a:gd name="T2" fmla="*/ 2147483647 w 176"/>
              <a:gd name="T3" fmla="*/ 2147483647 h 412"/>
              <a:gd name="T4" fmla="*/ 0 w 176"/>
              <a:gd name="T5" fmla="*/ 0 h 412"/>
              <a:gd name="T6" fmla="*/ 0 60000 65536"/>
              <a:gd name="T7" fmla="*/ 0 60000 65536"/>
              <a:gd name="T8" fmla="*/ 0 60000 65536"/>
              <a:gd name="T9" fmla="*/ 0 w 176"/>
              <a:gd name="T10" fmla="*/ 0 h 412"/>
              <a:gd name="T11" fmla="*/ 176 w 176"/>
              <a:gd name="T12" fmla="*/ 412 h 412"/>
            </a:gdLst>
            <a:ahLst/>
            <a:cxnLst>
              <a:cxn ang="T6">
                <a:pos x="T0" y="T1"/>
              </a:cxn>
              <a:cxn ang="T7">
                <a:pos x="T2" y="T3"/>
              </a:cxn>
              <a:cxn ang="T8">
                <a:pos x="T4" y="T5"/>
              </a:cxn>
            </a:cxnLst>
            <a:rect l="T9" t="T10" r="T11" b="T12"/>
            <a:pathLst>
              <a:path w="176" h="412">
                <a:moveTo>
                  <a:pt x="162" y="408"/>
                </a:moveTo>
                <a:lnTo>
                  <a:pt x="176" y="412"/>
                </a:ln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6748" name="Rectangle 97"/>
          <p:cNvSpPr>
            <a:spLocks noChangeArrowheads="1"/>
          </p:cNvSpPr>
          <p:nvPr/>
        </p:nvSpPr>
        <p:spPr bwMode="auto">
          <a:xfrm>
            <a:off x="3440113" y="5449889"/>
            <a:ext cx="1206500" cy="2381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sp>
        <p:nvSpPr>
          <p:cNvPr id="116749" name="Rectangle 98"/>
          <p:cNvSpPr>
            <a:spLocks noChangeArrowheads="1"/>
          </p:cNvSpPr>
          <p:nvPr/>
        </p:nvSpPr>
        <p:spPr bwMode="auto">
          <a:xfrm>
            <a:off x="3406775" y="5473701"/>
            <a:ext cx="1208088" cy="238125"/>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sp>
        <p:nvSpPr>
          <p:cNvPr id="116750" name="Line 99"/>
          <p:cNvSpPr>
            <a:spLocks noChangeShapeType="1"/>
          </p:cNvSpPr>
          <p:nvPr/>
        </p:nvSpPr>
        <p:spPr bwMode="auto">
          <a:xfrm>
            <a:off x="4678364" y="5624513"/>
            <a:ext cx="422275"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51" name="Text Box 101"/>
          <p:cNvSpPr txBox="1">
            <a:spLocks noChangeArrowheads="1"/>
          </p:cNvSpPr>
          <p:nvPr/>
        </p:nvSpPr>
        <p:spPr bwMode="auto">
          <a:xfrm>
            <a:off x="5511801" y="565943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dirty="0">
                <a:solidFill>
                  <a:srgbClr val="FFFF00"/>
                </a:solidFill>
              </a:rPr>
              <a:t>2</a:t>
            </a:r>
          </a:p>
        </p:txBody>
      </p:sp>
      <p:sp>
        <p:nvSpPr>
          <p:cNvPr id="116752" name="Text Box 102"/>
          <p:cNvSpPr txBox="1">
            <a:spLocks noChangeArrowheads="1"/>
          </p:cNvSpPr>
          <p:nvPr/>
        </p:nvSpPr>
        <p:spPr bwMode="auto">
          <a:xfrm>
            <a:off x="5260976" y="573246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dirty="0">
                <a:solidFill>
                  <a:srgbClr val="FFFF00"/>
                </a:solidFill>
              </a:rPr>
              <a:t>3</a:t>
            </a:r>
          </a:p>
        </p:txBody>
      </p:sp>
      <p:sp>
        <p:nvSpPr>
          <p:cNvPr id="116753" name="Rectangle 104"/>
          <p:cNvSpPr>
            <a:spLocks noChangeArrowheads="1"/>
          </p:cNvSpPr>
          <p:nvPr/>
        </p:nvSpPr>
        <p:spPr bwMode="auto">
          <a:xfrm>
            <a:off x="3876675" y="5476876"/>
            <a:ext cx="738188" cy="239713"/>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sp>
        <p:nvSpPr>
          <p:cNvPr id="116754" name="Text Box 105"/>
          <p:cNvSpPr txBox="1">
            <a:spLocks noChangeArrowheads="1"/>
          </p:cNvSpPr>
          <p:nvPr/>
        </p:nvSpPr>
        <p:spPr bwMode="auto">
          <a:xfrm>
            <a:off x="3803651" y="5467351"/>
            <a:ext cx="9445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chemeClr val="accent4"/>
                </a:solidFill>
              </a:rPr>
              <a:t>0100 1101</a:t>
            </a:r>
          </a:p>
        </p:txBody>
      </p:sp>
      <p:sp>
        <p:nvSpPr>
          <p:cNvPr id="116755" name="Text Box 106"/>
          <p:cNvSpPr txBox="1">
            <a:spLocks noChangeArrowheads="1"/>
          </p:cNvSpPr>
          <p:nvPr/>
        </p:nvSpPr>
        <p:spPr bwMode="auto">
          <a:xfrm>
            <a:off x="3666016" y="6021288"/>
            <a:ext cx="12105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600" dirty="0">
                <a:solidFill>
                  <a:srgbClr val="000099"/>
                </a:solidFill>
                <a:latin typeface="+mn-ea"/>
                <a:ea typeface="+mn-ea"/>
              </a:rPr>
              <a:t>到达分组</a:t>
            </a:r>
            <a:endParaRPr lang="en-US" altLang="zh-CN" sz="1600" dirty="0">
              <a:solidFill>
                <a:srgbClr val="000099"/>
              </a:solidFill>
              <a:latin typeface="+mn-ea"/>
              <a:ea typeface="+mn-ea"/>
            </a:endParaRPr>
          </a:p>
          <a:p>
            <a:pPr algn="ctr"/>
            <a:r>
              <a:rPr lang="zh-CN" altLang="en-US" sz="1600" dirty="0">
                <a:solidFill>
                  <a:srgbClr val="000099"/>
                </a:solidFill>
                <a:latin typeface="+mn-ea"/>
                <a:ea typeface="+mn-ea"/>
              </a:rPr>
              <a:t>首部中的值</a:t>
            </a:r>
            <a:endParaRPr lang="en-US" altLang="zh-CN" sz="1600" dirty="0">
              <a:solidFill>
                <a:srgbClr val="000099"/>
              </a:solidFill>
              <a:latin typeface="+mn-ea"/>
              <a:ea typeface="+mn-ea"/>
            </a:endParaRPr>
          </a:p>
        </p:txBody>
      </p:sp>
      <p:grpSp>
        <p:nvGrpSpPr>
          <p:cNvPr id="116756" name="Group 25"/>
          <p:cNvGrpSpPr>
            <a:grpSpLocks/>
          </p:cNvGrpSpPr>
          <p:nvPr/>
        </p:nvGrpSpPr>
        <p:grpSpPr bwMode="auto">
          <a:xfrm>
            <a:off x="4403725" y="2162176"/>
            <a:ext cx="4376738" cy="392113"/>
            <a:chOff x="2876479" y="1379891"/>
            <a:chExt cx="4376824" cy="393056"/>
          </a:xfrm>
        </p:grpSpPr>
        <p:sp>
          <p:nvSpPr>
            <p:cNvPr id="116977" name="Oval 5"/>
            <p:cNvSpPr>
              <a:spLocks noChangeArrowheads="1"/>
            </p:cNvSpPr>
            <p:nvPr/>
          </p:nvSpPr>
          <p:spPr bwMode="auto">
            <a:xfrm>
              <a:off x="3143886" y="1379891"/>
              <a:ext cx="3785019" cy="393056"/>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sp>
          <p:nvSpPr>
            <p:cNvPr id="116978" name="Text Box 108"/>
            <p:cNvSpPr txBox="1">
              <a:spLocks noChangeArrowheads="1"/>
            </p:cNvSpPr>
            <p:nvPr/>
          </p:nvSpPr>
          <p:spPr bwMode="auto">
            <a:xfrm>
              <a:off x="2876479" y="1408113"/>
              <a:ext cx="4376824" cy="339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600" dirty="0">
                  <a:solidFill>
                    <a:srgbClr val="0000FF"/>
                  </a:solidFill>
                  <a:latin typeface="+mn-ea"/>
                  <a:ea typeface="+mn-ea"/>
                </a:rPr>
                <a:t>逻辑上集中的路由控制器</a:t>
              </a:r>
              <a:endParaRPr lang="en-US" altLang="zh-CN" sz="1600" dirty="0">
                <a:solidFill>
                  <a:srgbClr val="0000FF"/>
                </a:solidFill>
                <a:latin typeface="+mn-ea"/>
                <a:ea typeface="+mn-ea"/>
              </a:endParaRPr>
            </a:p>
          </p:txBody>
        </p:sp>
      </p:grpSp>
      <p:sp>
        <p:nvSpPr>
          <p:cNvPr id="116757" name="Line 119"/>
          <p:cNvSpPr>
            <a:spLocks noChangeShapeType="1"/>
          </p:cNvSpPr>
          <p:nvPr/>
        </p:nvSpPr>
        <p:spPr bwMode="auto">
          <a:xfrm flipH="1" flipV="1">
            <a:off x="4268788" y="5772150"/>
            <a:ext cx="0" cy="308719"/>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Freeform 122"/>
          <p:cNvSpPr>
            <a:spLocks/>
          </p:cNvSpPr>
          <p:nvPr/>
        </p:nvSpPr>
        <p:spPr bwMode="auto">
          <a:xfrm flipH="1">
            <a:off x="6376989" y="4848226"/>
            <a:ext cx="407987" cy="371475"/>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2">
                  <a:lumMod val="40000"/>
                  <a:lumOff val="60000"/>
                </a:schemeClr>
              </a:gs>
              <a:gs pos="100000">
                <a:schemeClr val="bg1"/>
              </a:gs>
            </a:gsLst>
            <a:lin ang="16200000" scaled="0"/>
          </a:gradFill>
          <a:ln>
            <a:noFill/>
          </a:ln>
        </p:spPr>
        <p:txBody>
          <a:bodyPr/>
          <a:lstStyle/>
          <a:p>
            <a:pPr>
              <a:defRPr/>
            </a:pPr>
            <a:endParaRPr lang="en-US">
              <a:solidFill>
                <a:srgbClr val="000000"/>
              </a:solidFill>
              <a:latin typeface="Arial" charset="0"/>
              <a:ea typeface="ＭＳ Ｐゴシック" charset="0"/>
              <a:cs typeface="ＭＳ Ｐゴシック" charset="0"/>
            </a:endParaRPr>
          </a:p>
        </p:txBody>
      </p:sp>
      <p:sp>
        <p:nvSpPr>
          <p:cNvPr id="31" name="Freeform 122"/>
          <p:cNvSpPr>
            <a:spLocks/>
          </p:cNvSpPr>
          <p:nvPr/>
        </p:nvSpPr>
        <p:spPr bwMode="auto">
          <a:xfrm flipH="1">
            <a:off x="6942139" y="5053014"/>
            <a:ext cx="396875" cy="471487"/>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 name="connsiteX0" fmla="*/ 0 w 12434"/>
              <a:gd name="connsiteY0" fmla="*/ 2860 h 12638"/>
              <a:gd name="connsiteX1" fmla="*/ 7457 w 12434"/>
              <a:gd name="connsiteY1" fmla="*/ 12443 h 12638"/>
              <a:gd name="connsiteX2" fmla="*/ 9148 w 12434"/>
              <a:gd name="connsiteY2" fmla="*/ 12517 h 12638"/>
              <a:gd name="connsiteX3" fmla="*/ 12434 w 12434"/>
              <a:gd name="connsiteY3" fmla="*/ 0 h 12638"/>
              <a:gd name="connsiteX4" fmla="*/ 0 w 12434"/>
              <a:gd name="connsiteY4" fmla="*/ 2860 h 12638"/>
              <a:gd name="connsiteX0" fmla="*/ 0 w 6870"/>
              <a:gd name="connsiteY0" fmla="*/ 0 h 12699"/>
              <a:gd name="connsiteX1" fmla="*/ 1893 w 6870"/>
              <a:gd name="connsiteY1" fmla="*/ 12504 h 12699"/>
              <a:gd name="connsiteX2" fmla="*/ 3584 w 6870"/>
              <a:gd name="connsiteY2" fmla="*/ 12578 h 12699"/>
              <a:gd name="connsiteX3" fmla="*/ 6870 w 6870"/>
              <a:gd name="connsiteY3" fmla="*/ 61 h 12699"/>
              <a:gd name="connsiteX4" fmla="*/ 0 w 6870"/>
              <a:gd name="connsiteY4" fmla="*/ 0 h 12699"/>
              <a:gd name="connsiteX0" fmla="*/ 0 w 10000"/>
              <a:gd name="connsiteY0" fmla="*/ 0 h 10000"/>
              <a:gd name="connsiteX1" fmla="*/ 2755 w 10000"/>
              <a:gd name="connsiteY1" fmla="*/ 9846 h 10000"/>
              <a:gd name="connsiteX2" fmla="*/ 5217 w 10000"/>
              <a:gd name="connsiteY2" fmla="*/ 9905 h 10000"/>
              <a:gd name="connsiteX3" fmla="*/ 10000 w 10000"/>
              <a:gd name="connsiteY3" fmla="*/ 48 h 10000"/>
              <a:gd name="connsiteX4" fmla="*/ 0 w 10000"/>
              <a:gd name="connsiteY4" fmla="*/ 0 h 10000"/>
              <a:gd name="connsiteX0" fmla="*/ 0 w 10000"/>
              <a:gd name="connsiteY0" fmla="*/ 0 h 10000"/>
              <a:gd name="connsiteX1" fmla="*/ 2755 w 10000"/>
              <a:gd name="connsiteY1" fmla="*/ 9846 h 10000"/>
              <a:gd name="connsiteX2" fmla="*/ 5217 w 10000"/>
              <a:gd name="connsiteY2" fmla="*/ 9905 h 10000"/>
              <a:gd name="connsiteX3" fmla="*/ 10000 w 10000"/>
              <a:gd name="connsiteY3" fmla="*/ 48 h 10000"/>
              <a:gd name="connsiteX4" fmla="*/ 0 w 10000"/>
              <a:gd name="connsiteY4" fmla="*/ 0 h 10000"/>
              <a:gd name="connsiteX0" fmla="*/ 0 w 10000"/>
              <a:gd name="connsiteY0" fmla="*/ 0 h 10000"/>
              <a:gd name="connsiteX1" fmla="*/ 2755 w 10000"/>
              <a:gd name="connsiteY1" fmla="*/ 9846 h 10000"/>
              <a:gd name="connsiteX2" fmla="*/ 5217 w 10000"/>
              <a:gd name="connsiteY2" fmla="*/ 9905 h 10000"/>
              <a:gd name="connsiteX3" fmla="*/ 10000 w 10000"/>
              <a:gd name="connsiteY3" fmla="*/ 48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cubicBezTo>
                  <a:pt x="3229" y="5733"/>
                  <a:pt x="2358" y="5470"/>
                  <a:pt x="2755" y="9846"/>
                </a:cubicBezTo>
                <a:cubicBezTo>
                  <a:pt x="3854" y="9780"/>
                  <a:pt x="4208" y="10175"/>
                  <a:pt x="5217" y="9905"/>
                </a:cubicBezTo>
                <a:cubicBezTo>
                  <a:pt x="5361" y="4711"/>
                  <a:pt x="8316" y="3397"/>
                  <a:pt x="10000" y="48"/>
                </a:cubicBezTo>
                <a:lnTo>
                  <a:pt x="0" y="0"/>
                </a:lnTo>
                <a:close/>
              </a:path>
            </a:pathLst>
          </a:custGeom>
          <a:gradFill rotWithShape="1">
            <a:gsLst>
              <a:gs pos="0">
                <a:schemeClr val="accent2">
                  <a:lumMod val="40000"/>
                  <a:lumOff val="60000"/>
                </a:schemeClr>
              </a:gs>
              <a:gs pos="100000">
                <a:schemeClr val="bg1"/>
              </a:gs>
            </a:gsLst>
            <a:lin ang="16200000" scaled="0"/>
          </a:gradFill>
          <a:ln>
            <a:noFill/>
          </a:ln>
        </p:spPr>
        <p:txBody>
          <a:bodyPr/>
          <a:lstStyle/>
          <a:p>
            <a:pPr>
              <a:defRPr/>
            </a:pPr>
            <a:endParaRPr lang="en-US" dirty="0">
              <a:solidFill>
                <a:srgbClr val="000000"/>
              </a:solidFill>
              <a:latin typeface="Arial" charset="0"/>
              <a:ea typeface="ＭＳ Ｐゴシック" charset="0"/>
              <a:cs typeface="ＭＳ Ｐゴシック" charset="0"/>
            </a:endParaRPr>
          </a:p>
        </p:txBody>
      </p:sp>
      <p:grpSp>
        <p:nvGrpSpPr>
          <p:cNvPr id="116760" name="Group 77"/>
          <p:cNvGrpSpPr>
            <a:grpSpLocks/>
          </p:cNvGrpSpPr>
          <p:nvPr/>
        </p:nvGrpSpPr>
        <p:grpSpPr bwMode="auto">
          <a:xfrm>
            <a:off x="6869113" y="5478463"/>
            <a:ext cx="501650" cy="233362"/>
            <a:chOff x="3600" y="219"/>
            <a:chExt cx="360" cy="175"/>
          </a:xfrm>
        </p:grpSpPr>
        <p:sp>
          <p:nvSpPr>
            <p:cNvPr id="116964" name="Oval 78"/>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sp>
          <p:nvSpPr>
            <p:cNvPr id="116965" name="Line 7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66" name="Line 8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67" name="Rectangle 81"/>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00"/>
                </a:solidFill>
                <a:latin typeface="Times New Roman" panose="02020603050405020304" pitchFamily="18" charset="0"/>
              </a:endParaRPr>
            </a:p>
          </p:txBody>
        </p:sp>
        <p:sp>
          <p:nvSpPr>
            <p:cNvPr id="116968" name="Oval 8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grpSp>
          <p:nvGrpSpPr>
            <p:cNvPr id="116969" name="Group 83"/>
            <p:cNvGrpSpPr>
              <a:grpSpLocks/>
            </p:cNvGrpSpPr>
            <p:nvPr/>
          </p:nvGrpSpPr>
          <p:grpSpPr bwMode="auto">
            <a:xfrm>
              <a:off x="3686" y="244"/>
              <a:ext cx="177" cy="66"/>
              <a:chOff x="2848" y="848"/>
              <a:chExt cx="140" cy="98"/>
            </a:xfrm>
          </p:grpSpPr>
          <p:sp>
            <p:nvSpPr>
              <p:cNvPr id="116974" name="Line 8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75" name="Line 85"/>
              <p:cNvSpPr>
                <a:spLocks noChangeShapeType="1"/>
              </p:cNvSpPr>
              <p:nvPr/>
            </p:nvSpPr>
            <p:spPr bwMode="auto">
              <a:xfrm>
                <a:off x="2944" y="943"/>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76" name="Line 86"/>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6970" name="Group 87"/>
            <p:cNvGrpSpPr>
              <a:grpSpLocks/>
            </p:cNvGrpSpPr>
            <p:nvPr/>
          </p:nvGrpSpPr>
          <p:grpSpPr bwMode="auto">
            <a:xfrm flipV="1">
              <a:off x="3686" y="243"/>
              <a:ext cx="177" cy="66"/>
              <a:chOff x="2848" y="848"/>
              <a:chExt cx="140" cy="98"/>
            </a:xfrm>
          </p:grpSpPr>
          <p:sp>
            <p:nvSpPr>
              <p:cNvPr id="116971" name="Line 88"/>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72" name="Line 8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73" name="Line 90"/>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48" name="Freeform 122"/>
          <p:cNvSpPr>
            <a:spLocks/>
          </p:cNvSpPr>
          <p:nvPr/>
        </p:nvSpPr>
        <p:spPr bwMode="auto">
          <a:xfrm flipH="1">
            <a:off x="7232651" y="5572125"/>
            <a:ext cx="347663" cy="560388"/>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 name="connsiteX0" fmla="*/ 0 w 12434"/>
              <a:gd name="connsiteY0" fmla="*/ 5781 h 9717"/>
              <a:gd name="connsiteX1" fmla="*/ 9891 w 12434"/>
              <a:gd name="connsiteY1" fmla="*/ 9522 h 9717"/>
              <a:gd name="connsiteX2" fmla="*/ 11582 w 12434"/>
              <a:gd name="connsiteY2" fmla="*/ 9596 h 9717"/>
              <a:gd name="connsiteX3" fmla="*/ 12434 w 12434"/>
              <a:gd name="connsiteY3" fmla="*/ 0 h 9717"/>
              <a:gd name="connsiteX4" fmla="*/ 0 w 12434"/>
              <a:gd name="connsiteY4" fmla="*/ 5781 h 9717"/>
              <a:gd name="connsiteX0" fmla="*/ 918 w 10233"/>
              <a:gd name="connsiteY0" fmla="*/ 8176 h 12226"/>
              <a:gd name="connsiteX1" fmla="*/ 8873 w 10233"/>
              <a:gd name="connsiteY1" fmla="*/ 12026 h 12226"/>
              <a:gd name="connsiteX2" fmla="*/ 10233 w 10233"/>
              <a:gd name="connsiteY2" fmla="*/ 12102 h 12226"/>
              <a:gd name="connsiteX3" fmla="*/ 1241 w 10233"/>
              <a:gd name="connsiteY3" fmla="*/ 0 h 12226"/>
              <a:gd name="connsiteX4" fmla="*/ 918 w 10233"/>
              <a:gd name="connsiteY4" fmla="*/ 8176 h 12226"/>
              <a:gd name="connsiteX0" fmla="*/ 918 w 10233"/>
              <a:gd name="connsiteY0" fmla="*/ 8176 h 12226"/>
              <a:gd name="connsiteX1" fmla="*/ 8873 w 10233"/>
              <a:gd name="connsiteY1" fmla="*/ 12026 h 12226"/>
              <a:gd name="connsiteX2" fmla="*/ 10233 w 10233"/>
              <a:gd name="connsiteY2" fmla="*/ 12102 h 12226"/>
              <a:gd name="connsiteX3" fmla="*/ 1241 w 10233"/>
              <a:gd name="connsiteY3" fmla="*/ 0 h 12226"/>
              <a:gd name="connsiteX4" fmla="*/ 918 w 10233"/>
              <a:gd name="connsiteY4" fmla="*/ 8176 h 12226"/>
              <a:gd name="connsiteX0" fmla="*/ 918 w 10233"/>
              <a:gd name="connsiteY0" fmla="*/ 8176 h 12226"/>
              <a:gd name="connsiteX1" fmla="*/ 8873 w 10233"/>
              <a:gd name="connsiteY1" fmla="*/ 12026 h 12226"/>
              <a:gd name="connsiteX2" fmla="*/ 10233 w 10233"/>
              <a:gd name="connsiteY2" fmla="*/ 12102 h 12226"/>
              <a:gd name="connsiteX3" fmla="*/ 1241 w 10233"/>
              <a:gd name="connsiteY3" fmla="*/ 0 h 12226"/>
              <a:gd name="connsiteX4" fmla="*/ 918 w 10233"/>
              <a:gd name="connsiteY4" fmla="*/ 8176 h 12226"/>
              <a:gd name="connsiteX0" fmla="*/ 0 w 9315"/>
              <a:gd name="connsiteY0" fmla="*/ 8176 h 12226"/>
              <a:gd name="connsiteX1" fmla="*/ 7955 w 9315"/>
              <a:gd name="connsiteY1" fmla="*/ 12026 h 12226"/>
              <a:gd name="connsiteX2" fmla="*/ 9315 w 9315"/>
              <a:gd name="connsiteY2" fmla="*/ 12102 h 12226"/>
              <a:gd name="connsiteX3" fmla="*/ 323 w 9315"/>
              <a:gd name="connsiteY3" fmla="*/ 0 h 12226"/>
              <a:gd name="connsiteX4" fmla="*/ 0 w 9315"/>
              <a:gd name="connsiteY4" fmla="*/ 8176 h 12226"/>
              <a:gd name="connsiteX0" fmla="*/ 0 w 10000"/>
              <a:gd name="connsiteY0" fmla="*/ 6778 h 10091"/>
              <a:gd name="connsiteX1" fmla="*/ 8540 w 10000"/>
              <a:gd name="connsiteY1" fmla="*/ 9927 h 10091"/>
              <a:gd name="connsiteX2" fmla="*/ 10000 w 10000"/>
              <a:gd name="connsiteY2" fmla="*/ 9990 h 10091"/>
              <a:gd name="connsiteX3" fmla="*/ 107 w 10000"/>
              <a:gd name="connsiteY3" fmla="*/ 0 h 10091"/>
              <a:gd name="connsiteX4" fmla="*/ 0 w 10000"/>
              <a:gd name="connsiteY4" fmla="*/ 6778 h 10091"/>
              <a:gd name="connsiteX0" fmla="*/ 0 w 10000"/>
              <a:gd name="connsiteY0" fmla="*/ 6778 h 10091"/>
              <a:gd name="connsiteX1" fmla="*/ 8540 w 10000"/>
              <a:gd name="connsiteY1" fmla="*/ 9927 h 10091"/>
              <a:gd name="connsiteX2" fmla="*/ 10000 w 10000"/>
              <a:gd name="connsiteY2" fmla="*/ 9990 h 10091"/>
              <a:gd name="connsiteX3" fmla="*/ 107 w 10000"/>
              <a:gd name="connsiteY3" fmla="*/ 0 h 10091"/>
              <a:gd name="connsiteX4" fmla="*/ 0 w 10000"/>
              <a:gd name="connsiteY4" fmla="*/ 6778 h 10091"/>
              <a:gd name="connsiteX0" fmla="*/ 0 w 10000"/>
              <a:gd name="connsiteY0" fmla="*/ 6778 h 10838"/>
              <a:gd name="connsiteX1" fmla="*/ 8900 w 10000"/>
              <a:gd name="connsiteY1" fmla="*/ 10838 h 10838"/>
              <a:gd name="connsiteX2" fmla="*/ 10000 w 10000"/>
              <a:gd name="connsiteY2" fmla="*/ 9990 h 10838"/>
              <a:gd name="connsiteX3" fmla="*/ 107 w 10000"/>
              <a:gd name="connsiteY3" fmla="*/ 0 h 10838"/>
              <a:gd name="connsiteX4" fmla="*/ 0 w 10000"/>
              <a:gd name="connsiteY4" fmla="*/ 6778 h 10838"/>
              <a:gd name="connsiteX0" fmla="*/ 0 w 9339"/>
              <a:gd name="connsiteY0" fmla="*/ 6778 h 10838"/>
              <a:gd name="connsiteX1" fmla="*/ 8900 w 9339"/>
              <a:gd name="connsiteY1" fmla="*/ 10838 h 10838"/>
              <a:gd name="connsiteX2" fmla="*/ 9339 w 9339"/>
              <a:gd name="connsiteY2" fmla="*/ 8351 h 10838"/>
              <a:gd name="connsiteX3" fmla="*/ 107 w 9339"/>
              <a:gd name="connsiteY3" fmla="*/ 0 h 10838"/>
              <a:gd name="connsiteX4" fmla="*/ 0 w 9339"/>
              <a:gd name="connsiteY4" fmla="*/ 6778 h 10838"/>
              <a:gd name="connsiteX0" fmla="*/ 0 w 10000"/>
              <a:gd name="connsiteY0" fmla="*/ 6254 h 10000"/>
              <a:gd name="connsiteX1" fmla="*/ 9530 w 10000"/>
              <a:gd name="connsiteY1" fmla="*/ 10000 h 10000"/>
              <a:gd name="connsiteX2" fmla="*/ 10000 w 10000"/>
              <a:gd name="connsiteY2" fmla="*/ 7705 h 10000"/>
              <a:gd name="connsiteX3" fmla="*/ 115 w 10000"/>
              <a:gd name="connsiteY3" fmla="*/ 0 h 10000"/>
              <a:gd name="connsiteX4" fmla="*/ 0 w 10000"/>
              <a:gd name="connsiteY4" fmla="*/ 6254 h 10000"/>
              <a:gd name="connsiteX0" fmla="*/ 0 w 10000"/>
              <a:gd name="connsiteY0" fmla="*/ 6254 h 10000"/>
              <a:gd name="connsiteX1" fmla="*/ 9530 w 10000"/>
              <a:gd name="connsiteY1" fmla="*/ 10000 h 10000"/>
              <a:gd name="connsiteX2" fmla="*/ 10000 w 10000"/>
              <a:gd name="connsiteY2" fmla="*/ 7705 h 10000"/>
              <a:gd name="connsiteX3" fmla="*/ 115 w 10000"/>
              <a:gd name="connsiteY3" fmla="*/ 0 h 10000"/>
              <a:gd name="connsiteX4" fmla="*/ 0 w 10000"/>
              <a:gd name="connsiteY4" fmla="*/ 6254 h 10000"/>
              <a:gd name="connsiteX0" fmla="*/ 0 w 10000"/>
              <a:gd name="connsiteY0" fmla="*/ 6254 h 10000"/>
              <a:gd name="connsiteX1" fmla="*/ 9530 w 10000"/>
              <a:gd name="connsiteY1" fmla="*/ 10000 h 10000"/>
              <a:gd name="connsiteX2" fmla="*/ 10000 w 10000"/>
              <a:gd name="connsiteY2" fmla="*/ 7705 h 10000"/>
              <a:gd name="connsiteX3" fmla="*/ 115 w 10000"/>
              <a:gd name="connsiteY3" fmla="*/ 0 h 10000"/>
              <a:gd name="connsiteX4" fmla="*/ 0 w 10000"/>
              <a:gd name="connsiteY4" fmla="*/ 6254 h 10000"/>
              <a:gd name="connsiteX0" fmla="*/ 20 w 10020"/>
              <a:gd name="connsiteY0" fmla="*/ 7598 h 11344"/>
              <a:gd name="connsiteX1" fmla="*/ 9550 w 10020"/>
              <a:gd name="connsiteY1" fmla="*/ 11344 h 11344"/>
              <a:gd name="connsiteX2" fmla="*/ 10020 w 10020"/>
              <a:gd name="connsiteY2" fmla="*/ 9049 h 11344"/>
              <a:gd name="connsiteX3" fmla="*/ 71 w 10020"/>
              <a:gd name="connsiteY3" fmla="*/ 0 h 11344"/>
              <a:gd name="connsiteX4" fmla="*/ 20 w 10020"/>
              <a:gd name="connsiteY4" fmla="*/ 7598 h 11344"/>
              <a:gd name="connsiteX0" fmla="*/ 20 w 10020"/>
              <a:gd name="connsiteY0" fmla="*/ 7598 h 11344"/>
              <a:gd name="connsiteX1" fmla="*/ 9550 w 10020"/>
              <a:gd name="connsiteY1" fmla="*/ 11344 h 11344"/>
              <a:gd name="connsiteX2" fmla="*/ 10020 w 10020"/>
              <a:gd name="connsiteY2" fmla="*/ 9049 h 11344"/>
              <a:gd name="connsiteX3" fmla="*/ 71 w 10020"/>
              <a:gd name="connsiteY3" fmla="*/ 0 h 11344"/>
              <a:gd name="connsiteX4" fmla="*/ 20 w 10020"/>
              <a:gd name="connsiteY4" fmla="*/ 7598 h 11344"/>
              <a:gd name="connsiteX0" fmla="*/ 20 w 10020"/>
              <a:gd name="connsiteY0" fmla="*/ 7598 h 11260"/>
              <a:gd name="connsiteX1" fmla="*/ 9743 w 10020"/>
              <a:gd name="connsiteY1" fmla="*/ 11260 h 11260"/>
              <a:gd name="connsiteX2" fmla="*/ 10020 w 10020"/>
              <a:gd name="connsiteY2" fmla="*/ 9049 h 11260"/>
              <a:gd name="connsiteX3" fmla="*/ 71 w 10020"/>
              <a:gd name="connsiteY3" fmla="*/ 0 h 11260"/>
              <a:gd name="connsiteX4" fmla="*/ 20 w 10020"/>
              <a:gd name="connsiteY4" fmla="*/ 7598 h 11260"/>
              <a:gd name="connsiteX0" fmla="*/ 20 w 10020"/>
              <a:gd name="connsiteY0" fmla="*/ 7598 h 11260"/>
              <a:gd name="connsiteX1" fmla="*/ 9743 w 10020"/>
              <a:gd name="connsiteY1" fmla="*/ 11260 h 11260"/>
              <a:gd name="connsiteX2" fmla="*/ 10020 w 10020"/>
              <a:gd name="connsiteY2" fmla="*/ 9049 h 11260"/>
              <a:gd name="connsiteX3" fmla="*/ 71 w 10020"/>
              <a:gd name="connsiteY3" fmla="*/ 0 h 11260"/>
              <a:gd name="connsiteX4" fmla="*/ 20 w 10020"/>
              <a:gd name="connsiteY4" fmla="*/ 7598 h 11260"/>
              <a:gd name="connsiteX0" fmla="*/ 174 w 10174"/>
              <a:gd name="connsiteY0" fmla="*/ 9049 h 12711"/>
              <a:gd name="connsiteX1" fmla="*/ 9897 w 10174"/>
              <a:gd name="connsiteY1" fmla="*/ 12711 h 12711"/>
              <a:gd name="connsiteX2" fmla="*/ 10174 w 10174"/>
              <a:gd name="connsiteY2" fmla="*/ 10500 h 12711"/>
              <a:gd name="connsiteX3" fmla="*/ 53 w 10174"/>
              <a:gd name="connsiteY3" fmla="*/ 0 h 12711"/>
              <a:gd name="connsiteX4" fmla="*/ 174 w 10174"/>
              <a:gd name="connsiteY4" fmla="*/ 9049 h 12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4" h="12711">
                <a:moveTo>
                  <a:pt x="174" y="9049"/>
                </a:moveTo>
                <a:cubicBezTo>
                  <a:pt x="4475" y="9662"/>
                  <a:pt x="4372" y="8900"/>
                  <a:pt x="9897" y="12711"/>
                </a:cubicBezTo>
                <a:cubicBezTo>
                  <a:pt x="9952" y="11889"/>
                  <a:pt x="9533" y="10766"/>
                  <a:pt x="10174" y="10500"/>
                </a:cubicBezTo>
                <a:cubicBezTo>
                  <a:pt x="2742" y="6806"/>
                  <a:pt x="2583" y="3892"/>
                  <a:pt x="53" y="0"/>
                </a:cubicBezTo>
                <a:cubicBezTo>
                  <a:pt x="-167" y="3529"/>
                  <a:pt x="382" y="5436"/>
                  <a:pt x="174" y="9049"/>
                </a:cubicBezTo>
                <a:close/>
              </a:path>
            </a:pathLst>
          </a:custGeom>
          <a:gradFill rotWithShape="1">
            <a:gsLst>
              <a:gs pos="0">
                <a:schemeClr val="accent2">
                  <a:lumMod val="40000"/>
                  <a:lumOff val="60000"/>
                </a:schemeClr>
              </a:gs>
              <a:gs pos="100000">
                <a:schemeClr val="bg1"/>
              </a:gs>
            </a:gsLst>
            <a:lin ang="10800000" scaled="0"/>
          </a:gradFill>
          <a:ln>
            <a:noFill/>
          </a:ln>
        </p:spPr>
        <p:txBody>
          <a:bodyPr/>
          <a:lstStyle/>
          <a:p>
            <a:pPr>
              <a:defRPr/>
            </a:pPr>
            <a:endParaRPr lang="en-US" dirty="0">
              <a:solidFill>
                <a:srgbClr val="000000"/>
              </a:solidFill>
              <a:latin typeface="Arial" charset="0"/>
              <a:ea typeface="ＭＳ Ｐゴシック" charset="0"/>
              <a:cs typeface="ＭＳ Ｐゴシック" charset="0"/>
            </a:endParaRPr>
          </a:p>
        </p:txBody>
      </p:sp>
      <p:sp>
        <p:nvSpPr>
          <p:cNvPr id="49" name="Freeform 122"/>
          <p:cNvSpPr>
            <a:spLocks/>
          </p:cNvSpPr>
          <p:nvPr/>
        </p:nvSpPr>
        <p:spPr bwMode="auto">
          <a:xfrm flipH="1">
            <a:off x="4087813" y="5051426"/>
            <a:ext cx="2146300" cy="454025"/>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 name="connsiteX0" fmla="*/ 0 w 10151"/>
              <a:gd name="connsiteY0" fmla="*/ 0 h 10495"/>
              <a:gd name="connsiteX1" fmla="*/ 7457 w 10151"/>
              <a:gd name="connsiteY1" fmla="*/ 9583 h 10495"/>
              <a:gd name="connsiteX2" fmla="*/ 10151 w 10151"/>
              <a:gd name="connsiteY2" fmla="*/ 10437 h 10495"/>
              <a:gd name="connsiteX3" fmla="*/ 10000 w 10151"/>
              <a:gd name="connsiteY3" fmla="*/ 61 h 10495"/>
              <a:gd name="connsiteX4" fmla="*/ 0 w 10151"/>
              <a:gd name="connsiteY4" fmla="*/ 0 h 10495"/>
              <a:gd name="connsiteX0" fmla="*/ 0 w 10151"/>
              <a:gd name="connsiteY0" fmla="*/ 0 h 10515"/>
              <a:gd name="connsiteX1" fmla="*/ 6036 w 10151"/>
              <a:gd name="connsiteY1" fmla="*/ 9973 h 10515"/>
              <a:gd name="connsiteX2" fmla="*/ 10151 w 10151"/>
              <a:gd name="connsiteY2" fmla="*/ 10437 h 10515"/>
              <a:gd name="connsiteX3" fmla="*/ 10000 w 10151"/>
              <a:gd name="connsiteY3" fmla="*/ 61 h 10515"/>
              <a:gd name="connsiteX4" fmla="*/ 0 w 10151"/>
              <a:gd name="connsiteY4" fmla="*/ 0 h 10515"/>
              <a:gd name="connsiteX0" fmla="*/ 0 w 11989"/>
              <a:gd name="connsiteY0" fmla="*/ 0 h 15715"/>
              <a:gd name="connsiteX1" fmla="*/ 7874 w 11989"/>
              <a:gd name="connsiteY1" fmla="*/ 15173 h 15715"/>
              <a:gd name="connsiteX2" fmla="*/ 11989 w 11989"/>
              <a:gd name="connsiteY2" fmla="*/ 15637 h 15715"/>
              <a:gd name="connsiteX3" fmla="*/ 11838 w 11989"/>
              <a:gd name="connsiteY3" fmla="*/ 5261 h 15715"/>
              <a:gd name="connsiteX4" fmla="*/ 0 w 11989"/>
              <a:gd name="connsiteY4" fmla="*/ 0 h 15715"/>
              <a:gd name="connsiteX0" fmla="*/ 0 w 13760"/>
              <a:gd name="connsiteY0" fmla="*/ 0 h 15715"/>
              <a:gd name="connsiteX1" fmla="*/ 7874 w 13760"/>
              <a:gd name="connsiteY1" fmla="*/ 15173 h 15715"/>
              <a:gd name="connsiteX2" fmla="*/ 11989 w 13760"/>
              <a:gd name="connsiteY2" fmla="*/ 15637 h 15715"/>
              <a:gd name="connsiteX3" fmla="*/ 13760 w 13760"/>
              <a:gd name="connsiteY3" fmla="*/ 61 h 15715"/>
              <a:gd name="connsiteX4" fmla="*/ 0 w 13760"/>
              <a:gd name="connsiteY4" fmla="*/ 0 h 15715"/>
              <a:gd name="connsiteX0" fmla="*/ 0 w 13760"/>
              <a:gd name="connsiteY0" fmla="*/ 0 h 15758"/>
              <a:gd name="connsiteX1" fmla="*/ 8292 w 13760"/>
              <a:gd name="connsiteY1" fmla="*/ 15563 h 15758"/>
              <a:gd name="connsiteX2" fmla="*/ 11989 w 13760"/>
              <a:gd name="connsiteY2" fmla="*/ 15637 h 15758"/>
              <a:gd name="connsiteX3" fmla="*/ 13760 w 13760"/>
              <a:gd name="connsiteY3" fmla="*/ 61 h 15758"/>
              <a:gd name="connsiteX4" fmla="*/ 0 w 13760"/>
              <a:gd name="connsiteY4" fmla="*/ 0 h 15758"/>
              <a:gd name="connsiteX0" fmla="*/ 0 w 24624"/>
              <a:gd name="connsiteY0" fmla="*/ 849 h 16607"/>
              <a:gd name="connsiteX1" fmla="*/ 8292 w 24624"/>
              <a:gd name="connsiteY1" fmla="*/ 16412 h 16607"/>
              <a:gd name="connsiteX2" fmla="*/ 11989 w 24624"/>
              <a:gd name="connsiteY2" fmla="*/ 16486 h 16607"/>
              <a:gd name="connsiteX3" fmla="*/ 24624 w 24624"/>
              <a:gd name="connsiteY3" fmla="*/ 0 h 16607"/>
              <a:gd name="connsiteX4" fmla="*/ 0 w 24624"/>
              <a:gd name="connsiteY4" fmla="*/ 849 h 16607"/>
              <a:gd name="connsiteX0" fmla="*/ 0 w 24624"/>
              <a:gd name="connsiteY0" fmla="*/ 849 h 16607"/>
              <a:gd name="connsiteX1" fmla="*/ 8292 w 24624"/>
              <a:gd name="connsiteY1" fmla="*/ 16412 h 16607"/>
              <a:gd name="connsiteX2" fmla="*/ 11989 w 24624"/>
              <a:gd name="connsiteY2" fmla="*/ 16486 h 16607"/>
              <a:gd name="connsiteX3" fmla="*/ 24624 w 24624"/>
              <a:gd name="connsiteY3" fmla="*/ 0 h 16607"/>
              <a:gd name="connsiteX4" fmla="*/ 0 w 24624"/>
              <a:gd name="connsiteY4" fmla="*/ 849 h 16607"/>
              <a:gd name="connsiteX0" fmla="*/ 0 w 28801"/>
              <a:gd name="connsiteY0" fmla="*/ 0 h 18057"/>
              <a:gd name="connsiteX1" fmla="*/ 12469 w 28801"/>
              <a:gd name="connsiteY1" fmla="*/ 17862 h 18057"/>
              <a:gd name="connsiteX2" fmla="*/ 16166 w 28801"/>
              <a:gd name="connsiteY2" fmla="*/ 17936 h 18057"/>
              <a:gd name="connsiteX3" fmla="*/ 28801 w 28801"/>
              <a:gd name="connsiteY3" fmla="*/ 1450 h 18057"/>
              <a:gd name="connsiteX4" fmla="*/ 0 w 28801"/>
              <a:gd name="connsiteY4" fmla="*/ 0 h 18057"/>
              <a:gd name="connsiteX0" fmla="*/ 0 w 37155"/>
              <a:gd name="connsiteY0" fmla="*/ 0 h 18057"/>
              <a:gd name="connsiteX1" fmla="*/ 12469 w 37155"/>
              <a:gd name="connsiteY1" fmla="*/ 17862 h 18057"/>
              <a:gd name="connsiteX2" fmla="*/ 16166 w 37155"/>
              <a:gd name="connsiteY2" fmla="*/ 17936 h 18057"/>
              <a:gd name="connsiteX3" fmla="*/ 37155 w 37155"/>
              <a:gd name="connsiteY3" fmla="*/ 50 h 18057"/>
              <a:gd name="connsiteX4" fmla="*/ 0 w 37155"/>
              <a:gd name="connsiteY4" fmla="*/ 0 h 1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55" h="18057">
                <a:moveTo>
                  <a:pt x="0" y="0"/>
                </a:moveTo>
                <a:cubicBezTo>
                  <a:pt x="3957" y="3493"/>
                  <a:pt x="10944" y="13279"/>
                  <a:pt x="12469" y="17862"/>
                </a:cubicBezTo>
                <a:cubicBezTo>
                  <a:pt x="13224" y="17777"/>
                  <a:pt x="15473" y="18279"/>
                  <a:pt x="16166" y="17936"/>
                </a:cubicBezTo>
                <a:cubicBezTo>
                  <a:pt x="15778" y="12531"/>
                  <a:pt x="29146" y="3783"/>
                  <a:pt x="37155" y="50"/>
                </a:cubicBezTo>
                <a:lnTo>
                  <a:pt x="0" y="0"/>
                </a:lnTo>
                <a:close/>
              </a:path>
            </a:pathLst>
          </a:custGeom>
          <a:gradFill rotWithShape="1">
            <a:gsLst>
              <a:gs pos="0">
                <a:schemeClr val="accent2">
                  <a:lumMod val="40000"/>
                  <a:lumOff val="60000"/>
                </a:schemeClr>
              </a:gs>
              <a:gs pos="100000">
                <a:schemeClr val="bg1"/>
              </a:gs>
            </a:gsLst>
            <a:lin ang="16200000" scaled="0"/>
          </a:gradFill>
          <a:ln>
            <a:noFill/>
          </a:ln>
        </p:spPr>
        <p:txBody>
          <a:bodyPr/>
          <a:lstStyle/>
          <a:p>
            <a:pPr>
              <a:defRPr/>
            </a:pPr>
            <a:endParaRPr lang="en-US">
              <a:solidFill>
                <a:srgbClr val="000000"/>
              </a:solidFill>
              <a:latin typeface="Arial" charset="0"/>
              <a:ea typeface="ＭＳ Ｐゴシック" charset="0"/>
              <a:cs typeface="ＭＳ Ｐゴシック" charset="0"/>
            </a:endParaRPr>
          </a:p>
        </p:txBody>
      </p:sp>
      <p:sp>
        <p:nvSpPr>
          <p:cNvPr id="116763" name="Text Box 100"/>
          <p:cNvSpPr txBox="1">
            <a:spLocks noChangeArrowheads="1"/>
          </p:cNvSpPr>
          <p:nvPr/>
        </p:nvSpPr>
        <p:spPr bwMode="auto">
          <a:xfrm>
            <a:off x="5597525" y="52212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dirty="0">
                <a:solidFill>
                  <a:srgbClr val="FFFF00"/>
                </a:solidFill>
              </a:rPr>
              <a:t>1</a:t>
            </a:r>
          </a:p>
        </p:txBody>
      </p:sp>
      <p:grpSp>
        <p:nvGrpSpPr>
          <p:cNvPr id="116764" name="Group 7"/>
          <p:cNvGrpSpPr>
            <a:grpSpLocks/>
          </p:cNvGrpSpPr>
          <p:nvPr/>
        </p:nvGrpSpPr>
        <p:grpSpPr bwMode="auto">
          <a:xfrm>
            <a:off x="5172075" y="5500688"/>
            <a:ext cx="501650" cy="233362"/>
            <a:chOff x="3600" y="219"/>
            <a:chExt cx="360" cy="175"/>
          </a:xfrm>
        </p:grpSpPr>
        <p:sp>
          <p:nvSpPr>
            <p:cNvPr id="116951" name="Oval 8"/>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sp>
          <p:nvSpPr>
            <p:cNvPr id="116952" name="Line 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53" name="Line 1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54" name="Rectangle 11"/>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00"/>
                </a:solidFill>
                <a:latin typeface="Times New Roman" panose="02020603050405020304" pitchFamily="18" charset="0"/>
              </a:endParaRPr>
            </a:p>
          </p:txBody>
        </p:sp>
        <p:sp>
          <p:nvSpPr>
            <p:cNvPr id="116955"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grpSp>
          <p:nvGrpSpPr>
            <p:cNvPr id="116956" name="Group 13"/>
            <p:cNvGrpSpPr>
              <a:grpSpLocks/>
            </p:cNvGrpSpPr>
            <p:nvPr/>
          </p:nvGrpSpPr>
          <p:grpSpPr bwMode="auto">
            <a:xfrm>
              <a:off x="3686" y="244"/>
              <a:ext cx="177" cy="66"/>
              <a:chOff x="2848" y="848"/>
              <a:chExt cx="140" cy="98"/>
            </a:xfrm>
          </p:grpSpPr>
          <p:sp>
            <p:nvSpPr>
              <p:cNvPr id="116961" name="Line 1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62" name="Line 15"/>
              <p:cNvSpPr>
                <a:spLocks noChangeShapeType="1"/>
              </p:cNvSpPr>
              <p:nvPr/>
            </p:nvSpPr>
            <p:spPr bwMode="auto">
              <a:xfrm>
                <a:off x="2944" y="943"/>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63" name="Line 16"/>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6957" name="Group 17"/>
            <p:cNvGrpSpPr>
              <a:grpSpLocks/>
            </p:cNvGrpSpPr>
            <p:nvPr/>
          </p:nvGrpSpPr>
          <p:grpSpPr bwMode="auto">
            <a:xfrm flipV="1">
              <a:off x="3686" y="243"/>
              <a:ext cx="177" cy="66"/>
              <a:chOff x="2848" y="848"/>
              <a:chExt cx="140" cy="98"/>
            </a:xfrm>
          </p:grpSpPr>
          <p:sp>
            <p:nvSpPr>
              <p:cNvPr id="116958" name="Line 18"/>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59" name="Line 1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60" name="Line 20"/>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16765" name="Freeform 120"/>
          <p:cNvSpPr>
            <a:spLocks/>
          </p:cNvSpPr>
          <p:nvPr/>
        </p:nvSpPr>
        <p:spPr bwMode="auto">
          <a:xfrm>
            <a:off x="5105401" y="5621338"/>
            <a:ext cx="982663" cy="215900"/>
          </a:xfrm>
          <a:custGeom>
            <a:avLst/>
            <a:gdLst>
              <a:gd name="T0" fmla="*/ 0 w 10042"/>
              <a:gd name="T1" fmla="*/ 25234610 h 10522"/>
              <a:gd name="T2" fmla="*/ 2147483647 w 10042"/>
              <a:gd name="T3" fmla="*/ 301708329 h 10522"/>
              <a:gd name="T4" fmla="*/ 2147483647 w 10042"/>
              <a:gd name="T5" fmla="*/ 1869572549 h 10522"/>
              <a:gd name="T6" fmla="*/ 0 60000 65536"/>
              <a:gd name="T7" fmla="*/ 0 60000 65536"/>
              <a:gd name="T8" fmla="*/ 0 60000 65536"/>
            </a:gdLst>
            <a:ahLst/>
            <a:cxnLst>
              <a:cxn ang="T6">
                <a:pos x="T0" y="T1"/>
              </a:cxn>
              <a:cxn ang="T7">
                <a:pos x="T2" y="T3"/>
              </a:cxn>
              <a:cxn ang="T8">
                <a:pos x="T4" y="T5"/>
              </a:cxn>
            </a:cxnLst>
            <a:rect l="0" t="0" r="r" b="b"/>
            <a:pathLst>
              <a:path w="10042" h="10522">
                <a:moveTo>
                  <a:pt x="0" y="142"/>
                </a:moveTo>
                <a:cubicBezTo>
                  <a:pt x="3431" y="-228"/>
                  <a:pt x="4080" y="76"/>
                  <a:pt x="5443" y="1698"/>
                </a:cubicBezTo>
                <a:cubicBezTo>
                  <a:pt x="6937" y="3705"/>
                  <a:pt x="9198" y="6895"/>
                  <a:pt x="10042" y="10522"/>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116766" name="Straight Connector 65"/>
          <p:cNvCxnSpPr>
            <a:cxnSpLocks noChangeShapeType="1"/>
          </p:cNvCxnSpPr>
          <p:nvPr/>
        </p:nvCxnSpPr>
        <p:spPr bwMode="auto">
          <a:xfrm>
            <a:off x="4260850" y="5473701"/>
            <a:ext cx="7938" cy="238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Freeform 122"/>
          <p:cNvSpPr>
            <a:spLocks/>
          </p:cNvSpPr>
          <p:nvPr/>
        </p:nvSpPr>
        <p:spPr bwMode="auto">
          <a:xfrm flipH="1">
            <a:off x="6003926" y="6084889"/>
            <a:ext cx="2181225" cy="396875"/>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 name="connsiteX0" fmla="*/ 0 w 12434"/>
              <a:gd name="connsiteY0" fmla="*/ 5781 h 9717"/>
              <a:gd name="connsiteX1" fmla="*/ 9891 w 12434"/>
              <a:gd name="connsiteY1" fmla="*/ 9522 h 9717"/>
              <a:gd name="connsiteX2" fmla="*/ 11582 w 12434"/>
              <a:gd name="connsiteY2" fmla="*/ 9596 h 9717"/>
              <a:gd name="connsiteX3" fmla="*/ 12434 w 12434"/>
              <a:gd name="connsiteY3" fmla="*/ 0 h 9717"/>
              <a:gd name="connsiteX4" fmla="*/ 0 w 12434"/>
              <a:gd name="connsiteY4" fmla="*/ 5781 h 9717"/>
              <a:gd name="connsiteX0" fmla="*/ 918 w 10233"/>
              <a:gd name="connsiteY0" fmla="*/ 8176 h 12226"/>
              <a:gd name="connsiteX1" fmla="*/ 8873 w 10233"/>
              <a:gd name="connsiteY1" fmla="*/ 12026 h 12226"/>
              <a:gd name="connsiteX2" fmla="*/ 10233 w 10233"/>
              <a:gd name="connsiteY2" fmla="*/ 12102 h 12226"/>
              <a:gd name="connsiteX3" fmla="*/ 1241 w 10233"/>
              <a:gd name="connsiteY3" fmla="*/ 0 h 12226"/>
              <a:gd name="connsiteX4" fmla="*/ 918 w 10233"/>
              <a:gd name="connsiteY4" fmla="*/ 8176 h 12226"/>
              <a:gd name="connsiteX0" fmla="*/ 918 w 10233"/>
              <a:gd name="connsiteY0" fmla="*/ 8176 h 12226"/>
              <a:gd name="connsiteX1" fmla="*/ 8873 w 10233"/>
              <a:gd name="connsiteY1" fmla="*/ 12026 h 12226"/>
              <a:gd name="connsiteX2" fmla="*/ 10233 w 10233"/>
              <a:gd name="connsiteY2" fmla="*/ 12102 h 12226"/>
              <a:gd name="connsiteX3" fmla="*/ 1241 w 10233"/>
              <a:gd name="connsiteY3" fmla="*/ 0 h 12226"/>
              <a:gd name="connsiteX4" fmla="*/ 918 w 10233"/>
              <a:gd name="connsiteY4" fmla="*/ 8176 h 12226"/>
              <a:gd name="connsiteX0" fmla="*/ 918 w 10233"/>
              <a:gd name="connsiteY0" fmla="*/ 8176 h 12226"/>
              <a:gd name="connsiteX1" fmla="*/ 8873 w 10233"/>
              <a:gd name="connsiteY1" fmla="*/ 12026 h 12226"/>
              <a:gd name="connsiteX2" fmla="*/ 10233 w 10233"/>
              <a:gd name="connsiteY2" fmla="*/ 12102 h 12226"/>
              <a:gd name="connsiteX3" fmla="*/ 1241 w 10233"/>
              <a:gd name="connsiteY3" fmla="*/ 0 h 12226"/>
              <a:gd name="connsiteX4" fmla="*/ 918 w 10233"/>
              <a:gd name="connsiteY4" fmla="*/ 8176 h 12226"/>
              <a:gd name="connsiteX0" fmla="*/ 0 w 9315"/>
              <a:gd name="connsiteY0" fmla="*/ 8176 h 12226"/>
              <a:gd name="connsiteX1" fmla="*/ 7955 w 9315"/>
              <a:gd name="connsiteY1" fmla="*/ 12026 h 12226"/>
              <a:gd name="connsiteX2" fmla="*/ 9315 w 9315"/>
              <a:gd name="connsiteY2" fmla="*/ 12102 h 12226"/>
              <a:gd name="connsiteX3" fmla="*/ 323 w 9315"/>
              <a:gd name="connsiteY3" fmla="*/ 0 h 12226"/>
              <a:gd name="connsiteX4" fmla="*/ 0 w 9315"/>
              <a:gd name="connsiteY4" fmla="*/ 8176 h 12226"/>
              <a:gd name="connsiteX0" fmla="*/ 0 w 10000"/>
              <a:gd name="connsiteY0" fmla="*/ 6778 h 10091"/>
              <a:gd name="connsiteX1" fmla="*/ 8540 w 10000"/>
              <a:gd name="connsiteY1" fmla="*/ 9927 h 10091"/>
              <a:gd name="connsiteX2" fmla="*/ 10000 w 10000"/>
              <a:gd name="connsiteY2" fmla="*/ 9990 h 10091"/>
              <a:gd name="connsiteX3" fmla="*/ 107 w 10000"/>
              <a:gd name="connsiteY3" fmla="*/ 0 h 10091"/>
              <a:gd name="connsiteX4" fmla="*/ 0 w 10000"/>
              <a:gd name="connsiteY4" fmla="*/ 6778 h 10091"/>
              <a:gd name="connsiteX0" fmla="*/ 0 w 10000"/>
              <a:gd name="connsiteY0" fmla="*/ 6778 h 10091"/>
              <a:gd name="connsiteX1" fmla="*/ 8540 w 10000"/>
              <a:gd name="connsiteY1" fmla="*/ 9927 h 10091"/>
              <a:gd name="connsiteX2" fmla="*/ 10000 w 10000"/>
              <a:gd name="connsiteY2" fmla="*/ 9990 h 10091"/>
              <a:gd name="connsiteX3" fmla="*/ 107 w 10000"/>
              <a:gd name="connsiteY3" fmla="*/ 0 h 10091"/>
              <a:gd name="connsiteX4" fmla="*/ 0 w 10000"/>
              <a:gd name="connsiteY4" fmla="*/ 6778 h 10091"/>
              <a:gd name="connsiteX0" fmla="*/ 0 w 10000"/>
              <a:gd name="connsiteY0" fmla="*/ 6778 h 10838"/>
              <a:gd name="connsiteX1" fmla="*/ 8900 w 10000"/>
              <a:gd name="connsiteY1" fmla="*/ 10838 h 10838"/>
              <a:gd name="connsiteX2" fmla="*/ 10000 w 10000"/>
              <a:gd name="connsiteY2" fmla="*/ 9990 h 10838"/>
              <a:gd name="connsiteX3" fmla="*/ 107 w 10000"/>
              <a:gd name="connsiteY3" fmla="*/ 0 h 10838"/>
              <a:gd name="connsiteX4" fmla="*/ 0 w 10000"/>
              <a:gd name="connsiteY4" fmla="*/ 6778 h 10838"/>
              <a:gd name="connsiteX0" fmla="*/ 0 w 9339"/>
              <a:gd name="connsiteY0" fmla="*/ 6778 h 10838"/>
              <a:gd name="connsiteX1" fmla="*/ 8900 w 9339"/>
              <a:gd name="connsiteY1" fmla="*/ 10838 h 10838"/>
              <a:gd name="connsiteX2" fmla="*/ 9339 w 9339"/>
              <a:gd name="connsiteY2" fmla="*/ 8351 h 10838"/>
              <a:gd name="connsiteX3" fmla="*/ 107 w 9339"/>
              <a:gd name="connsiteY3" fmla="*/ 0 h 10838"/>
              <a:gd name="connsiteX4" fmla="*/ 0 w 9339"/>
              <a:gd name="connsiteY4" fmla="*/ 6778 h 10838"/>
              <a:gd name="connsiteX0" fmla="*/ 0 w 10000"/>
              <a:gd name="connsiteY0" fmla="*/ 6254 h 10000"/>
              <a:gd name="connsiteX1" fmla="*/ 9530 w 10000"/>
              <a:gd name="connsiteY1" fmla="*/ 10000 h 10000"/>
              <a:gd name="connsiteX2" fmla="*/ 10000 w 10000"/>
              <a:gd name="connsiteY2" fmla="*/ 7705 h 10000"/>
              <a:gd name="connsiteX3" fmla="*/ 115 w 10000"/>
              <a:gd name="connsiteY3" fmla="*/ 0 h 10000"/>
              <a:gd name="connsiteX4" fmla="*/ 0 w 10000"/>
              <a:gd name="connsiteY4" fmla="*/ 6254 h 10000"/>
              <a:gd name="connsiteX0" fmla="*/ 0 w 10000"/>
              <a:gd name="connsiteY0" fmla="*/ 6254 h 10000"/>
              <a:gd name="connsiteX1" fmla="*/ 9530 w 10000"/>
              <a:gd name="connsiteY1" fmla="*/ 10000 h 10000"/>
              <a:gd name="connsiteX2" fmla="*/ 10000 w 10000"/>
              <a:gd name="connsiteY2" fmla="*/ 7705 h 10000"/>
              <a:gd name="connsiteX3" fmla="*/ 115 w 10000"/>
              <a:gd name="connsiteY3" fmla="*/ 0 h 10000"/>
              <a:gd name="connsiteX4" fmla="*/ 0 w 10000"/>
              <a:gd name="connsiteY4" fmla="*/ 6254 h 10000"/>
              <a:gd name="connsiteX0" fmla="*/ 0 w 10000"/>
              <a:gd name="connsiteY0" fmla="*/ 6254 h 10000"/>
              <a:gd name="connsiteX1" fmla="*/ 9530 w 10000"/>
              <a:gd name="connsiteY1" fmla="*/ 10000 h 10000"/>
              <a:gd name="connsiteX2" fmla="*/ 10000 w 10000"/>
              <a:gd name="connsiteY2" fmla="*/ 7705 h 10000"/>
              <a:gd name="connsiteX3" fmla="*/ 115 w 10000"/>
              <a:gd name="connsiteY3" fmla="*/ 0 h 10000"/>
              <a:gd name="connsiteX4" fmla="*/ 0 w 10000"/>
              <a:gd name="connsiteY4" fmla="*/ 6254 h 10000"/>
              <a:gd name="connsiteX0" fmla="*/ 20 w 10020"/>
              <a:gd name="connsiteY0" fmla="*/ 7598 h 11344"/>
              <a:gd name="connsiteX1" fmla="*/ 9550 w 10020"/>
              <a:gd name="connsiteY1" fmla="*/ 11344 h 11344"/>
              <a:gd name="connsiteX2" fmla="*/ 10020 w 10020"/>
              <a:gd name="connsiteY2" fmla="*/ 9049 h 11344"/>
              <a:gd name="connsiteX3" fmla="*/ 71 w 10020"/>
              <a:gd name="connsiteY3" fmla="*/ 0 h 11344"/>
              <a:gd name="connsiteX4" fmla="*/ 20 w 10020"/>
              <a:gd name="connsiteY4" fmla="*/ 7598 h 11344"/>
              <a:gd name="connsiteX0" fmla="*/ 20 w 10020"/>
              <a:gd name="connsiteY0" fmla="*/ 7598 h 11344"/>
              <a:gd name="connsiteX1" fmla="*/ 9550 w 10020"/>
              <a:gd name="connsiteY1" fmla="*/ 11344 h 11344"/>
              <a:gd name="connsiteX2" fmla="*/ 10020 w 10020"/>
              <a:gd name="connsiteY2" fmla="*/ 9049 h 11344"/>
              <a:gd name="connsiteX3" fmla="*/ 71 w 10020"/>
              <a:gd name="connsiteY3" fmla="*/ 0 h 11344"/>
              <a:gd name="connsiteX4" fmla="*/ 20 w 10020"/>
              <a:gd name="connsiteY4" fmla="*/ 7598 h 11344"/>
              <a:gd name="connsiteX0" fmla="*/ 20 w 10020"/>
              <a:gd name="connsiteY0" fmla="*/ 7598 h 11260"/>
              <a:gd name="connsiteX1" fmla="*/ 9743 w 10020"/>
              <a:gd name="connsiteY1" fmla="*/ 11260 h 11260"/>
              <a:gd name="connsiteX2" fmla="*/ 10020 w 10020"/>
              <a:gd name="connsiteY2" fmla="*/ 9049 h 11260"/>
              <a:gd name="connsiteX3" fmla="*/ 71 w 10020"/>
              <a:gd name="connsiteY3" fmla="*/ 0 h 11260"/>
              <a:gd name="connsiteX4" fmla="*/ 20 w 10020"/>
              <a:gd name="connsiteY4" fmla="*/ 7598 h 11260"/>
              <a:gd name="connsiteX0" fmla="*/ 20 w 10020"/>
              <a:gd name="connsiteY0" fmla="*/ 7598 h 11260"/>
              <a:gd name="connsiteX1" fmla="*/ 9743 w 10020"/>
              <a:gd name="connsiteY1" fmla="*/ 11260 h 11260"/>
              <a:gd name="connsiteX2" fmla="*/ 10020 w 10020"/>
              <a:gd name="connsiteY2" fmla="*/ 9049 h 11260"/>
              <a:gd name="connsiteX3" fmla="*/ 71 w 10020"/>
              <a:gd name="connsiteY3" fmla="*/ 0 h 11260"/>
              <a:gd name="connsiteX4" fmla="*/ 20 w 10020"/>
              <a:gd name="connsiteY4" fmla="*/ 7598 h 11260"/>
              <a:gd name="connsiteX0" fmla="*/ 174 w 10174"/>
              <a:gd name="connsiteY0" fmla="*/ 9049 h 12711"/>
              <a:gd name="connsiteX1" fmla="*/ 9897 w 10174"/>
              <a:gd name="connsiteY1" fmla="*/ 12711 h 12711"/>
              <a:gd name="connsiteX2" fmla="*/ 10174 w 10174"/>
              <a:gd name="connsiteY2" fmla="*/ 10500 h 12711"/>
              <a:gd name="connsiteX3" fmla="*/ 53 w 10174"/>
              <a:gd name="connsiteY3" fmla="*/ 0 h 12711"/>
              <a:gd name="connsiteX4" fmla="*/ 174 w 10174"/>
              <a:gd name="connsiteY4" fmla="*/ 9049 h 12711"/>
              <a:gd name="connsiteX0" fmla="*/ 174 w 45742"/>
              <a:gd name="connsiteY0" fmla="*/ 9049 h 10516"/>
              <a:gd name="connsiteX1" fmla="*/ 45742 w 45742"/>
              <a:gd name="connsiteY1" fmla="*/ 8442 h 10516"/>
              <a:gd name="connsiteX2" fmla="*/ 10174 w 45742"/>
              <a:gd name="connsiteY2" fmla="*/ 10500 h 10516"/>
              <a:gd name="connsiteX3" fmla="*/ 53 w 45742"/>
              <a:gd name="connsiteY3" fmla="*/ 0 h 10516"/>
              <a:gd name="connsiteX4" fmla="*/ 174 w 45742"/>
              <a:gd name="connsiteY4" fmla="*/ 9049 h 10516"/>
              <a:gd name="connsiteX0" fmla="*/ 174 w 45743"/>
              <a:gd name="connsiteY0" fmla="*/ 9049 h 9101"/>
              <a:gd name="connsiteX1" fmla="*/ 45742 w 45743"/>
              <a:gd name="connsiteY1" fmla="*/ 8442 h 9101"/>
              <a:gd name="connsiteX2" fmla="*/ 45245 w 45743"/>
              <a:gd name="connsiteY2" fmla="*/ 6829 h 9101"/>
              <a:gd name="connsiteX3" fmla="*/ 53 w 45743"/>
              <a:gd name="connsiteY3" fmla="*/ 0 h 9101"/>
              <a:gd name="connsiteX4" fmla="*/ 174 w 45743"/>
              <a:gd name="connsiteY4" fmla="*/ 9049 h 9101"/>
              <a:gd name="connsiteX0" fmla="*/ 38 w 10079"/>
              <a:gd name="connsiteY0" fmla="*/ 9943 h 10000"/>
              <a:gd name="connsiteX1" fmla="*/ 10000 w 10079"/>
              <a:gd name="connsiteY1" fmla="*/ 9276 h 10000"/>
              <a:gd name="connsiteX2" fmla="*/ 10079 w 10079"/>
              <a:gd name="connsiteY2" fmla="*/ 7129 h 10000"/>
              <a:gd name="connsiteX3" fmla="*/ 12 w 10079"/>
              <a:gd name="connsiteY3" fmla="*/ 0 h 10000"/>
              <a:gd name="connsiteX4" fmla="*/ 38 w 10079"/>
              <a:gd name="connsiteY4" fmla="*/ 9943 h 10000"/>
              <a:gd name="connsiteX0" fmla="*/ 38 w 10079"/>
              <a:gd name="connsiteY0" fmla="*/ 9943 h 10000"/>
              <a:gd name="connsiteX1" fmla="*/ 10000 w 10079"/>
              <a:gd name="connsiteY1" fmla="*/ 9276 h 10000"/>
              <a:gd name="connsiteX2" fmla="*/ 10079 w 10079"/>
              <a:gd name="connsiteY2" fmla="*/ 7129 h 10000"/>
              <a:gd name="connsiteX3" fmla="*/ 12 w 10079"/>
              <a:gd name="connsiteY3" fmla="*/ 0 h 10000"/>
              <a:gd name="connsiteX4" fmla="*/ 38 w 10079"/>
              <a:gd name="connsiteY4" fmla="*/ 9943 h 10000"/>
              <a:gd name="connsiteX0" fmla="*/ 38 w 10079"/>
              <a:gd name="connsiteY0" fmla="*/ 9943 h 10062"/>
              <a:gd name="connsiteX1" fmla="*/ 10000 w 10079"/>
              <a:gd name="connsiteY1" fmla="*/ 9276 h 10062"/>
              <a:gd name="connsiteX2" fmla="*/ 10079 w 10079"/>
              <a:gd name="connsiteY2" fmla="*/ 7129 h 10062"/>
              <a:gd name="connsiteX3" fmla="*/ 12 w 10079"/>
              <a:gd name="connsiteY3" fmla="*/ 0 h 10062"/>
              <a:gd name="connsiteX4" fmla="*/ 38 w 10079"/>
              <a:gd name="connsiteY4" fmla="*/ 9943 h 10062"/>
              <a:gd name="connsiteX0" fmla="*/ 38 w 10079"/>
              <a:gd name="connsiteY0" fmla="*/ 9943 h 10062"/>
              <a:gd name="connsiteX1" fmla="*/ 10000 w 10079"/>
              <a:gd name="connsiteY1" fmla="*/ 9276 h 10062"/>
              <a:gd name="connsiteX2" fmla="*/ 10079 w 10079"/>
              <a:gd name="connsiteY2" fmla="*/ 7129 h 10062"/>
              <a:gd name="connsiteX3" fmla="*/ 12 w 10079"/>
              <a:gd name="connsiteY3" fmla="*/ 0 h 10062"/>
              <a:gd name="connsiteX4" fmla="*/ 38 w 10079"/>
              <a:gd name="connsiteY4" fmla="*/ 9943 h 10062"/>
              <a:gd name="connsiteX0" fmla="*/ 38 w 10079"/>
              <a:gd name="connsiteY0" fmla="*/ 9943 h 10055"/>
              <a:gd name="connsiteX1" fmla="*/ 10038 w 10079"/>
              <a:gd name="connsiteY1" fmla="*/ 9088 h 10055"/>
              <a:gd name="connsiteX2" fmla="*/ 10079 w 10079"/>
              <a:gd name="connsiteY2" fmla="*/ 7129 h 10055"/>
              <a:gd name="connsiteX3" fmla="*/ 12 w 10079"/>
              <a:gd name="connsiteY3" fmla="*/ 0 h 10055"/>
              <a:gd name="connsiteX4" fmla="*/ 38 w 10079"/>
              <a:gd name="connsiteY4" fmla="*/ 9943 h 10055"/>
              <a:gd name="connsiteX0" fmla="*/ 38 w 10079"/>
              <a:gd name="connsiteY0" fmla="*/ 9943 h 10055"/>
              <a:gd name="connsiteX1" fmla="*/ 10038 w 10079"/>
              <a:gd name="connsiteY1" fmla="*/ 9088 h 10055"/>
              <a:gd name="connsiteX2" fmla="*/ 10079 w 10079"/>
              <a:gd name="connsiteY2" fmla="*/ 7129 h 10055"/>
              <a:gd name="connsiteX3" fmla="*/ 12 w 10079"/>
              <a:gd name="connsiteY3" fmla="*/ 0 h 10055"/>
              <a:gd name="connsiteX4" fmla="*/ 38 w 10079"/>
              <a:gd name="connsiteY4" fmla="*/ 9943 h 10055"/>
              <a:gd name="connsiteX0" fmla="*/ 0 w 10041"/>
              <a:gd name="connsiteY0" fmla="*/ 9005 h 9117"/>
              <a:gd name="connsiteX1" fmla="*/ 10000 w 10041"/>
              <a:gd name="connsiteY1" fmla="*/ 8150 h 9117"/>
              <a:gd name="connsiteX2" fmla="*/ 10041 w 10041"/>
              <a:gd name="connsiteY2" fmla="*/ 6191 h 9117"/>
              <a:gd name="connsiteX3" fmla="*/ 613 w 10041"/>
              <a:gd name="connsiteY3" fmla="*/ 0 h 9117"/>
              <a:gd name="connsiteX4" fmla="*/ 0 w 10041"/>
              <a:gd name="connsiteY4" fmla="*/ 9005 h 9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1" h="9117">
                <a:moveTo>
                  <a:pt x="0" y="9005"/>
                </a:moveTo>
                <a:cubicBezTo>
                  <a:pt x="940" y="9678"/>
                  <a:pt x="2065" y="7058"/>
                  <a:pt x="10000" y="8150"/>
                </a:cubicBezTo>
                <a:cubicBezTo>
                  <a:pt x="10012" y="7247"/>
                  <a:pt x="9901" y="6483"/>
                  <a:pt x="10041" y="6191"/>
                </a:cubicBezTo>
                <a:cubicBezTo>
                  <a:pt x="3022" y="5602"/>
                  <a:pt x="1166" y="4276"/>
                  <a:pt x="613" y="0"/>
                </a:cubicBezTo>
                <a:cubicBezTo>
                  <a:pt x="564" y="3878"/>
                  <a:pt x="46" y="5035"/>
                  <a:pt x="0" y="9005"/>
                </a:cubicBezTo>
                <a:close/>
              </a:path>
            </a:pathLst>
          </a:custGeom>
          <a:gradFill rotWithShape="1">
            <a:gsLst>
              <a:gs pos="0">
                <a:schemeClr val="accent2">
                  <a:lumMod val="40000"/>
                  <a:lumOff val="60000"/>
                  <a:alpha val="61000"/>
                </a:schemeClr>
              </a:gs>
              <a:gs pos="100000">
                <a:schemeClr val="bg1"/>
              </a:gs>
            </a:gsLst>
            <a:lin ang="10800000" scaled="0"/>
          </a:gradFill>
          <a:ln>
            <a:noFill/>
          </a:ln>
        </p:spPr>
        <p:txBody>
          <a:bodyPr/>
          <a:lstStyle/>
          <a:p>
            <a:pPr>
              <a:defRPr/>
            </a:pPr>
            <a:endParaRPr lang="en-US" dirty="0">
              <a:solidFill>
                <a:srgbClr val="000000"/>
              </a:solidFill>
              <a:latin typeface="Arial" charset="0"/>
              <a:ea typeface="ＭＳ Ｐゴシック" charset="0"/>
              <a:cs typeface="ＭＳ Ｐゴシック" charset="0"/>
            </a:endParaRPr>
          </a:p>
        </p:txBody>
      </p:sp>
      <p:grpSp>
        <p:nvGrpSpPr>
          <p:cNvPr id="116768" name="Group 21"/>
          <p:cNvGrpSpPr>
            <a:grpSpLocks/>
          </p:cNvGrpSpPr>
          <p:nvPr/>
        </p:nvGrpSpPr>
        <p:grpSpPr bwMode="auto">
          <a:xfrm>
            <a:off x="5524500" y="6242051"/>
            <a:ext cx="501650" cy="233363"/>
            <a:chOff x="3600" y="219"/>
            <a:chExt cx="360" cy="175"/>
          </a:xfrm>
        </p:grpSpPr>
        <p:sp>
          <p:nvSpPr>
            <p:cNvPr id="116938" name="Oval 22"/>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sp>
          <p:nvSpPr>
            <p:cNvPr id="116939" name="Line 23"/>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40" name="Line 24"/>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41" name="Rectangle 25"/>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00"/>
                </a:solidFill>
                <a:latin typeface="Times New Roman" panose="02020603050405020304" pitchFamily="18" charset="0"/>
              </a:endParaRPr>
            </a:p>
          </p:txBody>
        </p:sp>
        <p:sp>
          <p:nvSpPr>
            <p:cNvPr id="116942" name="Oval 2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grpSp>
          <p:nvGrpSpPr>
            <p:cNvPr id="116943" name="Group 27"/>
            <p:cNvGrpSpPr>
              <a:grpSpLocks/>
            </p:cNvGrpSpPr>
            <p:nvPr/>
          </p:nvGrpSpPr>
          <p:grpSpPr bwMode="auto">
            <a:xfrm>
              <a:off x="3686" y="244"/>
              <a:ext cx="177" cy="66"/>
              <a:chOff x="2848" y="848"/>
              <a:chExt cx="140" cy="98"/>
            </a:xfrm>
          </p:grpSpPr>
          <p:sp>
            <p:nvSpPr>
              <p:cNvPr id="116948" name="Line 2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49" name="Line 29"/>
              <p:cNvSpPr>
                <a:spLocks noChangeShapeType="1"/>
              </p:cNvSpPr>
              <p:nvPr/>
            </p:nvSpPr>
            <p:spPr bwMode="auto">
              <a:xfrm>
                <a:off x="2944" y="943"/>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50" name="Line 30"/>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6944" name="Group 31"/>
            <p:cNvGrpSpPr>
              <a:grpSpLocks/>
            </p:cNvGrpSpPr>
            <p:nvPr/>
          </p:nvGrpSpPr>
          <p:grpSpPr bwMode="auto">
            <a:xfrm flipV="1">
              <a:off x="3686" y="243"/>
              <a:ext cx="177" cy="66"/>
              <a:chOff x="2848" y="848"/>
              <a:chExt cx="140" cy="98"/>
            </a:xfrm>
          </p:grpSpPr>
          <p:sp>
            <p:nvSpPr>
              <p:cNvPr id="116945" name="Line 32"/>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46" name="Line 3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47" name="Line 34"/>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cxnSp>
        <p:nvCxnSpPr>
          <p:cNvPr id="116769" name="Straight Connector 81"/>
          <p:cNvCxnSpPr>
            <a:cxnSpLocks noChangeShapeType="1"/>
          </p:cNvCxnSpPr>
          <p:nvPr/>
        </p:nvCxnSpPr>
        <p:spPr bwMode="auto">
          <a:xfrm>
            <a:off x="2886075" y="3262313"/>
            <a:ext cx="5856288"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6770" name="Text Box 106"/>
          <p:cNvSpPr txBox="1">
            <a:spLocks noChangeArrowheads="1"/>
          </p:cNvSpPr>
          <p:nvPr/>
        </p:nvSpPr>
        <p:spPr bwMode="auto">
          <a:xfrm>
            <a:off x="2727325" y="2827339"/>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600" dirty="0">
                <a:solidFill>
                  <a:srgbClr val="0000FF"/>
                </a:solidFill>
                <a:latin typeface="+mn-ea"/>
                <a:ea typeface="+mn-ea"/>
              </a:rPr>
              <a:t>控制平面</a:t>
            </a:r>
            <a:endParaRPr lang="en-US" altLang="zh-CN" sz="1600" dirty="0">
              <a:solidFill>
                <a:srgbClr val="0000FF"/>
              </a:solidFill>
              <a:latin typeface="+mn-ea"/>
              <a:ea typeface="+mn-ea"/>
            </a:endParaRPr>
          </a:p>
        </p:txBody>
      </p:sp>
      <p:sp>
        <p:nvSpPr>
          <p:cNvPr id="116771" name="Text Box 106"/>
          <p:cNvSpPr txBox="1">
            <a:spLocks noChangeArrowheads="1"/>
          </p:cNvSpPr>
          <p:nvPr/>
        </p:nvSpPr>
        <p:spPr bwMode="auto">
          <a:xfrm>
            <a:off x="2741613" y="331311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600" dirty="0">
                <a:solidFill>
                  <a:srgbClr val="0000FF"/>
                </a:solidFill>
                <a:latin typeface="+mn-ea"/>
                <a:ea typeface="+mn-ea"/>
              </a:rPr>
              <a:t>数据平面</a:t>
            </a:r>
            <a:endParaRPr lang="en-US" altLang="zh-CN" sz="1600" dirty="0">
              <a:solidFill>
                <a:srgbClr val="0000FF"/>
              </a:solidFill>
              <a:latin typeface="+mn-ea"/>
              <a:ea typeface="+mn-ea"/>
            </a:endParaRPr>
          </a:p>
        </p:txBody>
      </p:sp>
      <p:sp>
        <p:nvSpPr>
          <p:cNvPr id="85" name="AutoShape 118"/>
          <p:cNvSpPr>
            <a:spLocks noChangeArrowheads="1"/>
          </p:cNvSpPr>
          <p:nvPr/>
        </p:nvSpPr>
        <p:spPr bwMode="auto">
          <a:xfrm rot="5400000">
            <a:off x="4699000" y="3048000"/>
            <a:ext cx="992188" cy="122238"/>
          </a:xfrm>
          <a:prstGeom prst="rightArrow">
            <a:avLst>
              <a:gd name="adj1" fmla="val 51167"/>
              <a:gd name="adj2" fmla="val 83902"/>
            </a:avLst>
          </a:prstGeom>
          <a:solidFill>
            <a:schemeClr val="accent1">
              <a:lumMod val="50000"/>
            </a:schemeClr>
          </a:solidFill>
          <a:ln w="9525">
            <a:noFill/>
            <a:miter lim="800000"/>
            <a:headEnd/>
            <a:tailEnd/>
          </a:ln>
        </p:spPr>
        <p:txBody>
          <a:bodyPr wrap="none" anchor="ctr"/>
          <a:lstStyle/>
          <a:p>
            <a:pPr>
              <a:defRPr/>
            </a:pPr>
            <a:endParaRPr lang="en-US">
              <a:solidFill>
                <a:srgbClr val="000000"/>
              </a:solidFill>
              <a:latin typeface="Arial" charset="0"/>
              <a:ea typeface="ＭＳ Ｐゴシック" charset="0"/>
              <a:cs typeface="ＭＳ Ｐゴシック" charset="0"/>
            </a:endParaRPr>
          </a:p>
        </p:txBody>
      </p:sp>
      <p:sp>
        <p:nvSpPr>
          <p:cNvPr id="116773" name="Freeform 91"/>
          <p:cNvSpPr>
            <a:spLocks/>
          </p:cNvSpPr>
          <p:nvPr/>
        </p:nvSpPr>
        <p:spPr bwMode="auto">
          <a:xfrm>
            <a:off x="6492876" y="5416551"/>
            <a:ext cx="474663" cy="582613"/>
          </a:xfrm>
          <a:custGeom>
            <a:avLst/>
            <a:gdLst>
              <a:gd name="T0" fmla="*/ 0 w 318"/>
              <a:gd name="T1" fmla="*/ 0 h 194"/>
              <a:gd name="T2" fmla="*/ 2147483647 w 318"/>
              <a:gd name="T3" fmla="*/ 2147483647 h 194"/>
              <a:gd name="T4" fmla="*/ 0 60000 65536"/>
              <a:gd name="T5" fmla="*/ 0 60000 65536"/>
              <a:gd name="T6" fmla="*/ 0 w 318"/>
              <a:gd name="T7" fmla="*/ 0 h 194"/>
              <a:gd name="T8" fmla="*/ 318 w 318"/>
              <a:gd name="T9" fmla="*/ 194 h 194"/>
            </a:gdLst>
            <a:ahLst/>
            <a:cxnLst>
              <a:cxn ang="T4">
                <a:pos x="T0" y="T1"/>
              </a:cxn>
              <a:cxn ang="T5">
                <a:pos x="T2" y="T3"/>
              </a:cxn>
            </a:cxnLst>
            <a:rect l="T6" t="T7" r="T8" b="T9"/>
            <a:pathLst>
              <a:path w="318" h="194">
                <a:moveTo>
                  <a:pt x="0" y="0"/>
                </a:moveTo>
                <a:lnTo>
                  <a:pt x="318" y="19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16774" name="Group 35"/>
          <p:cNvGrpSpPr>
            <a:grpSpLocks/>
          </p:cNvGrpSpPr>
          <p:nvPr/>
        </p:nvGrpSpPr>
        <p:grpSpPr bwMode="auto">
          <a:xfrm>
            <a:off x="6199188" y="5195888"/>
            <a:ext cx="501650" cy="233362"/>
            <a:chOff x="3600" y="219"/>
            <a:chExt cx="360" cy="175"/>
          </a:xfrm>
        </p:grpSpPr>
        <p:sp>
          <p:nvSpPr>
            <p:cNvPr id="116925" name="Oval 36"/>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sp>
          <p:nvSpPr>
            <p:cNvPr id="116926" name="Line 3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27" name="Line 3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28" name="Rectangle 39"/>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00"/>
                </a:solidFill>
                <a:latin typeface="Times New Roman" panose="02020603050405020304" pitchFamily="18" charset="0"/>
              </a:endParaRPr>
            </a:p>
          </p:txBody>
        </p:sp>
        <p:sp>
          <p:nvSpPr>
            <p:cNvPr id="116929" name="Oval 4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grpSp>
          <p:nvGrpSpPr>
            <p:cNvPr id="116930" name="Group 41"/>
            <p:cNvGrpSpPr>
              <a:grpSpLocks/>
            </p:cNvGrpSpPr>
            <p:nvPr/>
          </p:nvGrpSpPr>
          <p:grpSpPr bwMode="auto">
            <a:xfrm>
              <a:off x="3686" y="244"/>
              <a:ext cx="177" cy="66"/>
              <a:chOff x="2848" y="848"/>
              <a:chExt cx="140" cy="98"/>
            </a:xfrm>
          </p:grpSpPr>
          <p:sp>
            <p:nvSpPr>
              <p:cNvPr id="116935" name="Line 4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36" name="Line 43"/>
              <p:cNvSpPr>
                <a:spLocks noChangeShapeType="1"/>
              </p:cNvSpPr>
              <p:nvPr/>
            </p:nvSpPr>
            <p:spPr bwMode="auto">
              <a:xfrm>
                <a:off x="2944" y="943"/>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37" name="Line 44"/>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6931" name="Group 45"/>
            <p:cNvGrpSpPr>
              <a:grpSpLocks/>
            </p:cNvGrpSpPr>
            <p:nvPr/>
          </p:nvGrpSpPr>
          <p:grpSpPr bwMode="auto">
            <a:xfrm flipV="1">
              <a:off x="3686" y="243"/>
              <a:ext cx="177" cy="66"/>
              <a:chOff x="2848" y="848"/>
              <a:chExt cx="140" cy="98"/>
            </a:xfrm>
          </p:grpSpPr>
          <p:sp>
            <p:nvSpPr>
              <p:cNvPr id="116932" name="Line 46"/>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33" name="Line 4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34" name="Line 48"/>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16775" name="Group 63"/>
          <p:cNvGrpSpPr>
            <a:grpSpLocks/>
          </p:cNvGrpSpPr>
          <p:nvPr/>
        </p:nvGrpSpPr>
        <p:grpSpPr bwMode="auto">
          <a:xfrm>
            <a:off x="6750050" y="5962651"/>
            <a:ext cx="501650" cy="233363"/>
            <a:chOff x="3600" y="219"/>
            <a:chExt cx="360" cy="175"/>
          </a:xfrm>
        </p:grpSpPr>
        <p:sp>
          <p:nvSpPr>
            <p:cNvPr id="116912" name="Oval 64"/>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sp>
          <p:nvSpPr>
            <p:cNvPr id="116913" name="Line 65"/>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14" name="Line 66"/>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15" name="Rectangle 67"/>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00"/>
                </a:solidFill>
                <a:latin typeface="Times New Roman" panose="02020603050405020304" pitchFamily="18" charset="0"/>
              </a:endParaRPr>
            </a:p>
          </p:txBody>
        </p:sp>
        <p:sp>
          <p:nvSpPr>
            <p:cNvPr id="116916" name="Oval 6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grpSp>
          <p:nvGrpSpPr>
            <p:cNvPr id="116917" name="Group 69"/>
            <p:cNvGrpSpPr>
              <a:grpSpLocks/>
            </p:cNvGrpSpPr>
            <p:nvPr/>
          </p:nvGrpSpPr>
          <p:grpSpPr bwMode="auto">
            <a:xfrm>
              <a:off x="3686" y="244"/>
              <a:ext cx="177" cy="66"/>
              <a:chOff x="2848" y="848"/>
              <a:chExt cx="140" cy="98"/>
            </a:xfrm>
          </p:grpSpPr>
          <p:sp>
            <p:nvSpPr>
              <p:cNvPr id="116922" name="Line 7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23" name="Line 71"/>
              <p:cNvSpPr>
                <a:spLocks noChangeShapeType="1"/>
              </p:cNvSpPr>
              <p:nvPr/>
            </p:nvSpPr>
            <p:spPr bwMode="auto">
              <a:xfrm>
                <a:off x="2944" y="943"/>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24" name="Line 72"/>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6918" name="Group 73"/>
            <p:cNvGrpSpPr>
              <a:grpSpLocks/>
            </p:cNvGrpSpPr>
            <p:nvPr/>
          </p:nvGrpSpPr>
          <p:grpSpPr bwMode="auto">
            <a:xfrm flipV="1">
              <a:off x="3686" y="243"/>
              <a:ext cx="177" cy="66"/>
              <a:chOff x="2848" y="848"/>
              <a:chExt cx="140" cy="98"/>
            </a:xfrm>
          </p:grpSpPr>
          <p:sp>
            <p:nvSpPr>
              <p:cNvPr id="116919" name="Line 74"/>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20" name="Line 7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21" name="Line 76"/>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16776" name="TextBox 114"/>
          <p:cNvSpPr txBox="1">
            <a:spLocks noChangeArrowheads="1"/>
          </p:cNvSpPr>
          <p:nvPr/>
        </p:nvSpPr>
        <p:spPr bwMode="auto">
          <a:xfrm>
            <a:off x="3010693" y="1052736"/>
            <a:ext cx="5954714" cy="830997"/>
          </a:xfrm>
          <a:prstGeom prst="rect">
            <a:avLst/>
          </a:prstGeom>
          <a:solidFill>
            <a:schemeClr val="bg1"/>
          </a:solidFill>
          <a:ln>
            <a:noFill/>
          </a:ln>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dirty="0">
                <a:solidFill>
                  <a:srgbClr val="000099"/>
                </a:solidFill>
                <a:latin typeface="+mn-ea"/>
                <a:ea typeface="+mn-ea"/>
              </a:rPr>
              <a:t>每个路由器都包含一个由</a:t>
            </a:r>
            <a:r>
              <a:rPr lang="zh-CN" altLang="en-US" dirty="0">
                <a:solidFill>
                  <a:srgbClr val="0000FF"/>
                </a:solidFill>
                <a:latin typeface="+mn-ea"/>
                <a:ea typeface="+mn-ea"/>
              </a:rPr>
              <a:t>逻辑上集中</a:t>
            </a:r>
            <a:r>
              <a:rPr lang="zh-CN" altLang="en-US" dirty="0">
                <a:solidFill>
                  <a:srgbClr val="000099"/>
                </a:solidFill>
                <a:latin typeface="+mn-ea"/>
                <a:ea typeface="+mn-ea"/>
              </a:rPr>
              <a:t>的路由控制器计算和分发的</a:t>
            </a:r>
            <a:r>
              <a:rPr lang="zh-CN" altLang="en-US" dirty="0">
                <a:solidFill>
                  <a:srgbClr val="FF0000"/>
                </a:solidFill>
                <a:latin typeface="+mn-ea"/>
                <a:ea typeface="+mn-ea"/>
              </a:rPr>
              <a:t>流表</a:t>
            </a:r>
            <a:r>
              <a:rPr lang="en-US" altLang="zh-CN" dirty="0">
                <a:solidFill>
                  <a:srgbClr val="000099"/>
                </a:solidFill>
                <a:latin typeface="+mn-ea"/>
                <a:ea typeface="+mn-ea"/>
              </a:rPr>
              <a:t>(</a:t>
            </a:r>
            <a:r>
              <a:rPr lang="en-US" altLang="zh-CN" dirty="0">
                <a:solidFill>
                  <a:srgbClr val="FF0000"/>
                </a:solidFill>
                <a:latin typeface="+mn-ea"/>
                <a:ea typeface="+mn-ea"/>
              </a:rPr>
              <a:t>flow table</a:t>
            </a:r>
            <a:r>
              <a:rPr lang="en-US" altLang="zh-CN" dirty="0">
                <a:solidFill>
                  <a:srgbClr val="000099"/>
                </a:solidFill>
                <a:latin typeface="+mn-ea"/>
                <a:ea typeface="+mn-ea"/>
              </a:rPr>
              <a:t>)</a:t>
            </a:r>
          </a:p>
        </p:txBody>
      </p:sp>
      <p:grpSp>
        <p:nvGrpSpPr>
          <p:cNvPr id="116777" name="Group 115"/>
          <p:cNvGrpSpPr>
            <a:grpSpLocks/>
          </p:cNvGrpSpPr>
          <p:nvPr/>
        </p:nvGrpSpPr>
        <p:grpSpPr bwMode="auto">
          <a:xfrm>
            <a:off x="5022851" y="2647950"/>
            <a:ext cx="328613" cy="247650"/>
            <a:chOff x="8481778" y="1650237"/>
            <a:chExt cx="327460" cy="247650"/>
          </a:xfrm>
        </p:grpSpPr>
        <p:sp>
          <p:nvSpPr>
            <p:cNvPr id="116907" name="Rectangle 129"/>
            <p:cNvSpPr>
              <a:spLocks noChangeArrowheads="1"/>
            </p:cNvSpPr>
            <p:nvPr/>
          </p:nvSpPr>
          <p:spPr bwMode="auto">
            <a:xfrm>
              <a:off x="8483154" y="1650237"/>
              <a:ext cx="326082" cy="24765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sp>
          <p:nvSpPr>
            <p:cNvPr id="116908" name="Line 130"/>
            <p:cNvSpPr>
              <a:spLocks noChangeShapeType="1"/>
            </p:cNvSpPr>
            <p:nvPr/>
          </p:nvSpPr>
          <p:spPr bwMode="auto">
            <a:xfrm>
              <a:off x="8715682" y="1691512"/>
              <a:ext cx="1376" cy="206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909" name="Line 131"/>
            <p:cNvSpPr>
              <a:spLocks noChangeShapeType="1"/>
            </p:cNvSpPr>
            <p:nvPr/>
          </p:nvSpPr>
          <p:spPr bwMode="auto">
            <a:xfrm>
              <a:off x="8483154" y="1740725"/>
              <a:ext cx="3260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910" name="Line 132"/>
            <p:cNvSpPr>
              <a:spLocks noChangeShapeType="1"/>
            </p:cNvSpPr>
            <p:nvPr/>
          </p:nvSpPr>
          <p:spPr bwMode="auto">
            <a:xfrm flipV="1">
              <a:off x="8481778" y="1691512"/>
              <a:ext cx="32746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911" name="Line 130"/>
            <p:cNvSpPr>
              <a:spLocks noChangeShapeType="1"/>
            </p:cNvSpPr>
            <p:nvPr/>
          </p:nvSpPr>
          <p:spPr bwMode="auto">
            <a:xfrm>
              <a:off x="8602857" y="1691512"/>
              <a:ext cx="1376" cy="206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6778" name="Group 121"/>
          <p:cNvGrpSpPr>
            <a:grpSpLocks/>
          </p:cNvGrpSpPr>
          <p:nvPr/>
        </p:nvGrpSpPr>
        <p:grpSpPr bwMode="auto">
          <a:xfrm>
            <a:off x="4233482" y="3592514"/>
            <a:ext cx="2005012" cy="1449387"/>
            <a:chOff x="1225016" y="2346199"/>
            <a:chExt cx="2004836" cy="1450803"/>
          </a:xfrm>
        </p:grpSpPr>
        <p:sp>
          <p:nvSpPr>
            <p:cNvPr id="116853" name="Rectangle 4"/>
            <p:cNvSpPr>
              <a:spLocks noChangeArrowheads="1"/>
            </p:cNvSpPr>
            <p:nvPr/>
          </p:nvSpPr>
          <p:spPr bwMode="auto">
            <a:xfrm>
              <a:off x="1230309" y="2346199"/>
              <a:ext cx="1990400" cy="1450803"/>
            </a:xfrm>
            <a:prstGeom prst="rect">
              <a:avLst/>
            </a:prstGeom>
            <a:solidFill>
              <a:schemeClr val="accent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24" name="Rectangle 123"/>
            <p:cNvSpPr/>
            <p:nvPr/>
          </p:nvSpPr>
          <p:spPr bwMode="auto">
            <a:xfrm>
              <a:off x="1933360" y="2662420"/>
              <a:ext cx="661929" cy="1061486"/>
            </a:xfrm>
            <a:prstGeom prst="rect">
              <a:avLst/>
            </a:prstGeom>
            <a:solidFill>
              <a:schemeClr val="accent6">
                <a:lumMod val="20000"/>
                <a:lumOff val="80000"/>
              </a:schemeClr>
            </a:solidFill>
            <a:ln w="9525" cap="flat" cmpd="sng" algn="ctr">
              <a:noFill/>
              <a:prstDash val="solid"/>
              <a:round/>
              <a:headEnd type="none" w="med" len="med"/>
              <a:tailEnd type="none" w="med" len="med"/>
            </a:ln>
            <a:effectLst/>
            <a:extLst/>
          </p:spPr>
          <p:txBody>
            <a:bodyPr wrap="none"/>
            <a:lstStyle/>
            <a:p>
              <a:pPr>
                <a:defRPr/>
              </a:pPr>
              <a:endParaRPr lang="en-US">
                <a:solidFill>
                  <a:srgbClr val="000099"/>
                </a:solidFill>
                <a:latin typeface="Arial" charset="0"/>
                <a:ea typeface="ＭＳ Ｐゴシック" charset="0"/>
                <a:cs typeface="ＭＳ Ｐゴシック" charset="0"/>
              </a:endParaRPr>
            </a:p>
          </p:txBody>
        </p:sp>
        <p:sp>
          <p:nvSpPr>
            <p:cNvPr id="125" name="Rectangle 124"/>
            <p:cNvSpPr/>
            <p:nvPr/>
          </p:nvSpPr>
          <p:spPr bwMode="auto">
            <a:xfrm>
              <a:off x="1307940" y="2665598"/>
              <a:ext cx="622245" cy="1058308"/>
            </a:xfrm>
            <a:prstGeom prst="rect">
              <a:avLst/>
            </a:prstGeom>
            <a:solidFill>
              <a:schemeClr val="accent1">
                <a:lumMod val="20000"/>
                <a:lumOff val="80000"/>
              </a:schemeClr>
            </a:solidFill>
            <a:ln w="9525" cap="flat" cmpd="sng" algn="ctr">
              <a:noFill/>
              <a:prstDash val="solid"/>
              <a:round/>
              <a:headEnd type="none" w="med" len="med"/>
              <a:tailEnd type="none" w="med" len="med"/>
            </a:ln>
            <a:effectLst/>
            <a:extLst/>
          </p:spPr>
          <p:txBody>
            <a:bodyPr wrap="none"/>
            <a:lstStyle/>
            <a:p>
              <a:pPr>
                <a:defRPr/>
              </a:pPr>
              <a:endParaRPr lang="en-US">
                <a:solidFill>
                  <a:srgbClr val="000099"/>
                </a:solidFill>
                <a:latin typeface="Arial" charset="0"/>
                <a:ea typeface="ＭＳ Ｐゴシック" charset="0"/>
                <a:cs typeface="ＭＳ Ｐゴシック" charset="0"/>
              </a:endParaRPr>
            </a:p>
          </p:txBody>
        </p:sp>
        <p:sp>
          <p:nvSpPr>
            <p:cNvPr id="116856" name="Rectangle 125"/>
            <p:cNvSpPr>
              <a:spLocks noChangeArrowheads="1"/>
            </p:cNvSpPr>
            <p:nvPr/>
          </p:nvSpPr>
          <p:spPr bwMode="auto">
            <a:xfrm>
              <a:off x="1302231" y="2412920"/>
              <a:ext cx="1855396" cy="248443"/>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16857" name="Text Box 110"/>
            <p:cNvSpPr txBox="1">
              <a:spLocks noChangeArrowheads="1"/>
            </p:cNvSpPr>
            <p:nvPr/>
          </p:nvSpPr>
          <p:spPr bwMode="auto">
            <a:xfrm>
              <a:off x="1688375" y="2374246"/>
              <a:ext cx="1005316" cy="338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600" dirty="0">
                  <a:solidFill>
                    <a:srgbClr val="000099"/>
                  </a:solidFill>
                  <a:latin typeface="+mn-ea"/>
                  <a:ea typeface="+mn-ea"/>
                </a:rPr>
                <a:t>本地流表</a:t>
              </a:r>
              <a:endParaRPr lang="en-US" altLang="zh-CN" sz="1600" dirty="0">
                <a:solidFill>
                  <a:srgbClr val="000099"/>
                </a:solidFill>
                <a:latin typeface="+mn-ea"/>
                <a:ea typeface="+mn-ea"/>
              </a:endParaRPr>
            </a:p>
          </p:txBody>
        </p:sp>
        <p:sp>
          <p:nvSpPr>
            <p:cNvPr id="116858" name="Rectangle 127"/>
            <p:cNvSpPr>
              <a:spLocks noChangeArrowheads="1"/>
            </p:cNvSpPr>
            <p:nvPr/>
          </p:nvSpPr>
          <p:spPr bwMode="auto">
            <a:xfrm>
              <a:off x="2607523" y="2660713"/>
              <a:ext cx="542081" cy="1060704"/>
            </a:xfrm>
            <a:prstGeom prst="rect">
              <a:avLst/>
            </a:prstGeom>
            <a:solidFill>
              <a:srgbClr val="FFCC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16859" name="Text Box 111"/>
            <p:cNvSpPr txBox="1">
              <a:spLocks noChangeArrowheads="1"/>
            </p:cNvSpPr>
            <p:nvPr/>
          </p:nvSpPr>
          <p:spPr bwMode="auto">
            <a:xfrm>
              <a:off x="1225016" y="2638245"/>
              <a:ext cx="2004836" cy="338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600" dirty="0">
                  <a:solidFill>
                    <a:srgbClr val="000099"/>
                  </a:solidFill>
                  <a:latin typeface="+mn-ea"/>
                  <a:ea typeface="+mn-ea"/>
                </a:rPr>
                <a:t>首部 </a:t>
              </a:r>
              <a:r>
                <a:rPr lang="en-US" altLang="zh-CN" sz="1600" dirty="0">
                  <a:solidFill>
                    <a:srgbClr val="000099"/>
                  </a:solidFill>
                  <a:latin typeface="+mn-ea"/>
                  <a:ea typeface="+mn-ea"/>
                </a:rPr>
                <a:t>  </a:t>
              </a:r>
              <a:r>
                <a:rPr lang="zh-CN" altLang="en-US" sz="1600" dirty="0">
                  <a:solidFill>
                    <a:srgbClr val="000099"/>
                  </a:solidFill>
                  <a:latin typeface="+mn-ea"/>
                  <a:ea typeface="+mn-ea"/>
                </a:rPr>
                <a:t>计数器  动作</a:t>
              </a:r>
              <a:endParaRPr lang="en-US" altLang="zh-CN" sz="1600" dirty="0">
                <a:solidFill>
                  <a:srgbClr val="000099"/>
                </a:solidFill>
                <a:latin typeface="+mn-ea"/>
                <a:ea typeface="+mn-ea"/>
              </a:endParaRPr>
            </a:p>
          </p:txBody>
        </p:sp>
        <p:sp>
          <p:nvSpPr>
            <p:cNvPr id="116860" name="Line 116"/>
            <p:cNvSpPr>
              <a:spLocks noChangeShapeType="1"/>
            </p:cNvSpPr>
            <p:nvPr/>
          </p:nvSpPr>
          <p:spPr bwMode="auto">
            <a:xfrm>
              <a:off x="1297142" y="2927136"/>
              <a:ext cx="186048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nvGrpSpPr>
            <p:cNvPr id="116861" name="Group 130"/>
            <p:cNvGrpSpPr>
              <a:grpSpLocks/>
            </p:cNvGrpSpPr>
            <p:nvPr/>
          </p:nvGrpSpPr>
          <p:grpSpPr bwMode="auto">
            <a:xfrm>
              <a:off x="1302231" y="2965801"/>
              <a:ext cx="1840959" cy="207818"/>
              <a:chOff x="1302231" y="2991457"/>
              <a:chExt cx="1840959" cy="207818"/>
            </a:xfrm>
          </p:grpSpPr>
          <p:grpSp>
            <p:nvGrpSpPr>
              <p:cNvPr id="182" name="Group 181"/>
              <p:cNvGrpSpPr/>
              <p:nvPr/>
            </p:nvGrpSpPr>
            <p:grpSpPr>
              <a:xfrm>
                <a:off x="1302231" y="2991457"/>
                <a:ext cx="1840959" cy="207818"/>
                <a:chOff x="360121" y="3045496"/>
                <a:chExt cx="627425" cy="207818"/>
              </a:xfrm>
              <a:solidFill>
                <a:schemeClr val="bg1"/>
              </a:solidFill>
            </p:grpSpPr>
            <p:sp>
              <p:nvSpPr>
                <p:cNvPr id="195" name="Rectangle 194"/>
                <p:cNvSpPr/>
                <p:nvPr/>
              </p:nvSpPr>
              <p:spPr bwMode="auto">
                <a:xfrm>
                  <a:off x="360121" y="3045496"/>
                  <a:ext cx="627425" cy="207818"/>
                </a:xfrm>
                <a:prstGeom prst="rect">
                  <a:avLst/>
                </a:prstGeom>
                <a:grpFill/>
                <a:ln w="9525" cap="flat" cmpd="sng" algn="ctr">
                  <a:solidFill>
                    <a:schemeClr val="tx1"/>
                  </a:solidFill>
                  <a:prstDash val="solid"/>
                  <a:round/>
                  <a:headEnd type="none" w="med" len="med"/>
                  <a:tailEnd type="none" w="med" len="med"/>
                </a:ln>
                <a:effectLst/>
                <a:extLst/>
              </p:spPr>
              <p:txBody>
                <a:bodyPr wrap="none"/>
                <a:lstStyle/>
                <a:p>
                  <a:pPr>
                    <a:defRPr/>
                  </a:pPr>
                  <a:endParaRPr lang="en-US">
                    <a:solidFill>
                      <a:srgbClr val="000099"/>
                    </a:solidFill>
                    <a:latin typeface="Arial" charset="0"/>
                    <a:ea typeface="ＭＳ Ｐゴシック" charset="0"/>
                    <a:cs typeface="ＭＳ Ｐゴシック" charset="0"/>
                  </a:endParaRPr>
                </a:p>
              </p:txBody>
            </p:sp>
            <p:cxnSp>
              <p:nvCxnSpPr>
                <p:cNvPr id="196" name="Straight Connector 195"/>
                <p:cNvCxnSpPr/>
                <p:nvPr/>
              </p:nvCxnSpPr>
              <p:spPr bwMode="auto">
                <a:xfrm>
                  <a:off x="544967" y="3045496"/>
                  <a:ext cx="0" cy="205314"/>
                </a:xfrm>
                <a:prstGeom prst="line">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97" name="Straight Connector 196"/>
                <p:cNvCxnSpPr/>
                <p:nvPr/>
              </p:nvCxnSpPr>
              <p:spPr bwMode="auto">
                <a:xfrm>
                  <a:off x="382554" y="3045496"/>
                  <a:ext cx="0" cy="205314"/>
                </a:xfrm>
                <a:prstGeom prst="line">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98" name="Straight Connector 197"/>
                <p:cNvCxnSpPr/>
                <p:nvPr/>
              </p:nvCxnSpPr>
              <p:spPr bwMode="auto">
                <a:xfrm>
                  <a:off x="407636" y="3045496"/>
                  <a:ext cx="0" cy="205314"/>
                </a:xfrm>
                <a:prstGeom prst="line">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99" name="Straight Connector 198"/>
                <p:cNvCxnSpPr/>
                <p:nvPr/>
              </p:nvCxnSpPr>
              <p:spPr bwMode="auto">
                <a:xfrm>
                  <a:off x="599093" y="3046412"/>
                  <a:ext cx="0" cy="205314"/>
                </a:xfrm>
                <a:prstGeom prst="line">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00" name="Straight Connector 199"/>
                <p:cNvCxnSpPr/>
                <p:nvPr/>
              </p:nvCxnSpPr>
              <p:spPr bwMode="auto">
                <a:xfrm>
                  <a:off x="774541" y="3045496"/>
                  <a:ext cx="0" cy="205314"/>
                </a:xfrm>
                <a:prstGeom prst="line">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01" name="Straight Connector 200"/>
                <p:cNvCxnSpPr/>
                <p:nvPr/>
              </p:nvCxnSpPr>
              <p:spPr bwMode="auto">
                <a:xfrm>
                  <a:off x="826481" y="3045496"/>
                  <a:ext cx="0" cy="205314"/>
                </a:xfrm>
                <a:prstGeom prst="line">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02" name="Straight Connector 201"/>
                <p:cNvCxnSpPr/>
                <p:nvPr/>
              </p:nvCxnSpPr>
              <p:spPr bwMode="auto">
                <a:xfrm>
                  <a:off x="963675" y="3045496"/>
                  <a:ext cx="0" cy="205314"/>
                </a:xfrm>
                <a:prstGeom prst="line">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03" name="Straight Connector 202"/>
                <p:cNvCxnSpPr/>
                <p:nvPr/>
              </p:nvCxnSpPr>
              <p:spPr bwMode="auto">
                <a:xfrm>
                  <a:off x="938600" y="3045496"/>
                  <a:ext cx="0" cy="205314"/>
                </a:xfrm>
                <a:prstGeom prst="line">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116895" name="Group 182"/>
              <p:cNvGrpSpPr>
                <a:grpSpLocks/>
              </p:cNvGrpSpPr>
              <p:nvPr/>
            </p:nvGrpSpPr>
            <p:grpSpPr bwMode="auto">
              <a:xfrm>
                <a:off x="1526796" y="3077273"/>
                <a:ext cx="201593" cy="45719"/>
                <a:chOff x="1501140" y="3070859"/>
                <a:chExt cx="201593" cy="45719"/>
              </a:xfrm>
            </p:grpSpPr>
            <p:sp>
              <p:nvSpPr>
                <p:cNvPr id="116904" name="Oval 191"/>
                <p:cNvSpPr>
                  <a:spLocks noChangeArrowheads="1"/>
                </p:cNvSpPr>
                <p:nvPr/>
              </p:nvSpPr>
              <p:spPr bwMode="auto">
                <a:xfrm>
                  <a:off x="1501140"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16905" name="Oval 192"/>
                <p:cNvSpPr>
                  <a:spLocks noChangeArrowheads="1"/>
                </p:cNvSpPr>
                <p:nvPr/>
              </p:nvSpPr>
              <p:spPr bwMode="auto">
                <a:xfrm>
                  <a:off x="1579077"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16906" name="Oval 193"/>
                <p:cNvSpPr>
                  <a:spLocks noChangeArrowheads="1"/>
                </p:cNvSpPr>
                <p:nvPr/>
              </p:nvSpPr>
              <p:spPr bwMode="auto">
                <a:xfrm>
                  <a:off x="1657014"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grpSp>
          <p:grpSp>
            <p:nvGrpSpPr>
              <p:cNvPr id="116896" name="Group 183"/>
              <p:cNvGrpSpPr>
                <a:grpSpLocks/>
              </p:cNvGrpSpPr>
              <p:nvPr/>
            </p:nvGrpSpPr>
            <p:grpSpPr bwMode="auto">
              <a:xfrm>
                <a:off x="2145472" y="3077473"/>
                <a:ext cx="201593" cy="45719"/>
                <a:chOff x="1501140" y="3070859"/>
                <a:chExt cx="201593" cy="45719"/>
              </a:xfrm>
            </p:grpSpPr>
            <p:sp>
              <p:nvSpPr>
                <p:cNvPr id="116901" name="Oval 188"/>
                <p:cNvSpPr>
                  <a:spLocks noChangeArrowheads="1"/>
                </p:cNvSpPr>
                <p:nvPr/>
              </p:nvSpPr>
              <p:spPr bwMode="auto">
                <a:xfrm>
                  <a:off x="1501140"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16902" name="Oval 189"/>
                <p:cNvSpPr>
                  <a:spLocks noChangeArrowheads="1"/>
                </p:cNvSpPr>
                <p:nvPr/>
              </p:nvSpPr>
              <p:spPr bwMode="auto">
                <a:xfrm>
                  <a:off x="1579077"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16903" name="Oval 190"/>
                <p:cNvSpPr>
                  <a:spLocks noChangeArrowheads="1"/>
                </p:cNvSpPr>
                <p:nvPr/>
              </p:nvSpPr>
              <p:spPr bwMode="auto">
                <a:xfrm>
                  <a:off x="1657014"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grpSp>
          <p:grpSp>
            <p:nvGrpSpPr>
              <p:cNvPr id="116897" name="Group 184"/>
              <p:cNvGrpSpPr>
                <a:grpSpLocks/>
              </p:cNvGrpSpPr>
              <p:nvPr/>
            </p:nvGrpSpPr>
            <p:grpSpPr bwMode="auto">
              <a:xfrm>
                <a:off x="2744906" y="3077673"/>
                <a:ext cx="201593" cy="45719"/>
                <a:chOff x="1501140" y="3070859"/>
                <a:chExt cx="201593" cy="45719"/>
              </a:xfrm>
            </p:grpSpPr>
            <p:sp>
              <p:nvSpPr>
                <p:cNvPr id="116898" name="Oval 185"/>
                <p:cNvSpPr>
                  <a:spLocks noChangeArrowheads="1"/>
                </p:cNvSpPr>
                <p:nvPr/>
              </p:nvSpPr>
              <p:spPr bwMode="auto">
                <a:xfrm>
                  <a:off x="1501140"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16899" name="Oval 186"/>
                <p:cNvSpPr>
                  <a:spLocks noChangeArrowheads="1"/>
                </p:cNvSpPr>
                <p:nvPr/>
              </p:nvSpPr>
              <p:spPr bwMode="auto">
                <a:xfrm>
                  <a:off x="1579077"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16900" name="Oval 187"/>
                <p:cNvSpPr>
                  <a:spLocks noChangeArrowheads="1"/>
                </p:cNvSpPr>
                <p:nvPr/>
              </p:nvSpPr>
              <p:spPr bwMode="auto">
                <a:xfrm>
                  <a:off x="1657014"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grpSp>
        </p:grpSp>
        <p:grpSp>
          <p:nvGrpSpPr>
            <p:cNvPr id="116862" name="Group 131"/>
            <p:cNvGrpSpPr>
              <a:grpSpLocks/>
            </p:cNvGrpSpPr>
            <p:nvPr/>
          </p:nvGrpSpPr>
          <p:grpSpPr bwMode="auto">
            <a:xfrm>
              <a:off x="1300350" y="3205689"/>
              <a:ext cx="1840959" cy="207818"/>
              <a:chOff x="1302231" y="2991457"/>
              <a:chExt cx="1840959" cy="207818"/>
            </a:xfrm>
          </p:grpSpPr>
          <p:grpSp>
            <p:nvGrpSpPr>
              <p:cNvPr id="160" name="Group 159"/>
              <p:cNvGrpSpPr/>
              <p:nvPr/>
            </p:nvGrpSpPr>
            <p:grpSpPr>
              <a:xfrm>
                <a:off x="1302231" y="2991457"/>
                <a:ext cx="1840959" cy="207818"/>
                <a:chOff x="360121" y="3045496"/>
                <a:chExt cx="627425" cy="207818"/>
              </a:xfrm>
              <a:solidFill>
                <a:schemeClr val="bg1"/>
              </a:solidFill>
            </p:grpSpPr>
            <p:sp>
              <p:nvSpPr>
                <p:cNvPr id="173" name="Rectangle 172"/>
                <p:cNvSpPr/>
                <p:nvPr/>
              </p:nvSpPr>
              <p:spPr bwMode="auto">
                <a:xfrm>
                  <a:off x="360121" y="3045496"/>
                  <a:ext cx="627425" cy="207818"/>
                </a:xfrm>
                <a:prstGeom prst="rect">
                  <a:avLst/>
                </a:prstGeom>
                <a:grpFill/>
                <a:ln w="9525" cap="flat" cmpd="sng" algn="ctr">
                  <a:solidFill>
                    <a:schemeClr val="tx1"/>
                  </a:solidFill>
                  <a:prstDash val="solid"/>
                  <a:round/>
                  <a:headEnd type="none" w="med" len="med"/>
                  <a:tailEnd type="none" w="med" len="med"/>
                </a:ln>
                <a:effectLst/>
                <a:extLst/>
              </p:spPr>
              <p:txBody>
                <a:bodyPr wrap="none"/>
                <a:lstStyle/>
                <a:p>
                  <a:pPr>
                    <a:defRPr/>
                  </a:pPr>
                  <a:endParaRPr lang="en-US">
                    <a:solidFill>
                      <a:srgbClr val="000099"/>
                    </a:solidFill>
                    <a:latin typeface="Arial" charset="0"/>
                    <a:ea typeface="ＭＳ Ｐゴシック" charset="0"/>
                    <a:cs typeface="ＭＳ Ｐゴシック" charset="0"/>
                  </a:endParaRPr>
                </a:p>
              </p:txBody>
            </p:sp>
            <p:cxnSp>
              <p:nvCxnSpPr>
                <p:cNvPr id="174" name="Straight Connector 173"/>
                <p:cNvCxnSpPr/>
                <p:nvPr/>
              </p:nvCxnSpPr>
              <p:spPr bwMode="auto">
                <a:xfrm>
                  <a:off x="544967" y="3045496"/>
                  <a:ext cx="0" cy="205314"/>
                </a:xfrm>
                <a:prstGeom prst="line">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75" name="Straight Connector 174"/>
                <p:cNvCxnSpPr/>
                <p:nvPr/>
              </p:nvCxnSpPr>
              <p:spPr bwMode="auto">
                <a:xfrm>
                  <a:off x="382554" y="3045496"/>
                  <a:ext cx="0" cy="205314"/>
                </a:xfrm>
                <a:prstGeom prst="line">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76" name="Straight Connector 175"/>
                <p:cNvCxnSpPr/>
                <p:nvPr/>
              </p:nvCxnSpPr>
              <p:spPr bwMode="auto">
                <a:xfrm>
                  <a:off x="407636" y="3045496"/>
                  <a:ext cx="0" cy="205314"/>
                </a:xfrm>
                <a:prstGeom prst="line">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77" name="Straight Connector 176"/>
                <p:cNvCxnSpPr/>
                <p:nvPr/>
              </p:nvCxnSpPr>
              <p:spPr bwMode="auto">
                <a:xfrm>
                  <a:off x="599093" y="3046412"/>
                  <a:ext cx="0" cy="205314"/>
                </a:xfrm>
                <a:prstGeom prst="line">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78" name="Straight Connector 177"/>
                <p:cNvCxnSpPr/>
                <p:nvPr/>
              </p:nvCxnSpPr>
              <p:spPr bwMode="auto">
                <a:xfrm>
                  <a:off x="774541" y="3045496"/>
                  <a:ext cx="0" cy="205314"/>
                </a:xfrm>
                <a:prstGeom prst="line">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79" name="Straight Connector 178"/>
                <p:cNvCxnSpPr/>
                <p:nvPr/>
              </p:nvCxnSpPr>
              <p:spPr bwMode="auto">
                <a:xfrm>
                  <a:off x="826481" y="3045496"/>
                  <a:ext cx="0" cy="205314"/>
                </a:xfrm>
                <a:prstGeom prst="line">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80" name="Straight Connector 179"/>
                <p:cNvCxnSpPr/>
                <p:nvPr/>
              </p:nvCxnSpPr>
              <p:spPr bwMode="auto">
                <a:xfrm>
                  <a:off x="963675" y="3045496"/>
                  <a:ext cx="0" cy="205314"/>
                </a:xfrm>
                <a:prstGeom prst="line">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81" name="Straight Connector 180"/>
                <p:cNvCxnSpPr/>
                <p:nvPr/>
              </p:nvCxnSpPr>
              <p:spPr bwMode="auto">
                <a:xfrm>
                  <a:off x="938600" y="3045496"/>
                  <a:ext cx="0" cy="205314"/>
                </a:xfrm>
                <a:prstGeom prst="line">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116882" name="Group 160"/>
              <p:cNvGrpSpPr>
                <a:grpSpLocks/>
              </p:cNvGrpSpPr>
              <p:nvPr/>
            </p:nvGrpSpPr>
            <p:grpSpPr bwMode="auto">
              <a:xfrm>
                <a:off x="1526796" y="3077273"/>
                <a:ext cx="201593" cy="45719"/>
                <a:chOff x="1501140" y="3070859"/>
                <a:chExt cx="201593" cy="45719"/>
              </a:xfrm>
            </p:grpSpPr>
            <p:sp>
              <p:nvSpPr>
                <p:cNvPr id="116891" name="Oval 169"/>
                <p:cNvSpPr>
                  <a:spLocks noChangeArrowheads="1"/>
                </p:cNvSpPr>
                <p:nvPr/>
              </p:nvSpPr>
              <p:spPr bwMode="auto">
                <a:xfrm>
                  <a:off x="1501140"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16892" name="Oval 170"/>
                <p:cNvSpPr>
                  <a:spLocks noChangeArrowheads="1"/>
                </p:cNvSpPr>
                <p:nvPr/>
              </p:nvSpPr>
              <p:spPr bwMode="auto">
                <a:xfrm>
                  <a:off x="1579077"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16893" name="Oval 171"/>
                <p:cNvSpPr>
                  <a:spLocks noChangeArrowheads="1"/>
                </p:cNvSpPr>
                <p:nvPr/>
              </p:nvSpPr>
              <p:spPr bwMode="auto">
                <a:xfrm>
                  <a:off x="1657014"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grpSp>
          <p:grpSp>
            <p:nvGrpSpPr>
              <p:cNvPr id="116883" name="Group 161"/>
              <p:cNvGrpSpPr>
                <a:grpSpLocks/>
              </p:cNvGrpSpPr>
              <p:nvPr/>
            </p:nvGrpSpPr>
            <p:grpSpPr bwMode="auto">
              <a:xfrm>
                <a:off x="2145472" y="3077473"/>
                <a:ext cx="201593" cy="45719"/>
                <a:chOff x="1501140" y="3070859"/>
                <a:chExt cx="201593" cy="45719"/>
              </a:xfrm>
            </p:grpSpPr>
            <p:sp>
              <p:nvSpPr>
                <p:cNvPr id="116888" name="Oval 166"/>
                <p:cNvSpPr>
                  <a:spLocks noChangeArrowheads="1"/>
                </p:cNvSpPr>
                <p:nvPr/>
              </p:nvSpPr>
              <p:spPr bwMode="auto">
                <a:xfrm>
                  <a:off x="1501140"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16889" name="Oval 167"/>
                <p:cNvSpPr>
                  <a:spLocks noChangeArrowheads="1"/>
                </p:cNvSpPr>
                <p:nvPr/>
              </p:nvSpPr>
              <p:spPr bwMode="auto">
                <a:xfrm>
                  <a:off x="1579077"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16890" name="Oval 168"/>
                <p:cNvSpPr>
                  <a:spLocks noChangeArrowheads="1"/>
                </p:cNvSpPr>
                <p:nvPr/>
              </p:nvSpPr>
              <p:spPr bwMode="auto">
                <a:xfrm>
                  <a:off x="1657014"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grpSp>
          <p:grpSp>
            <p:nvGrpSpPr>
              <p:cNvPr id="116884" name="Group 162"/>
              <p:cNvGrpSpPr>
                <a:grpSpLocks/>
              </p:cNvGrpSpPr>
              <p:nvPr/>
            </p:nvGrpSpPr>
            <p:grpSpPr bwMode="auto">
              <a:xfrm>
                <a:off x="2744906" y="3077673"/>
                <a:ext cx="201593" cy="45719"/>
                <a:chOff x="1501140" y="3070859"/>
                <a:chExt cx="201593" cy="45719"/>
              </a:xfrm>
            </p:grpSpPr>
            <p:sp>
              <p:nvSpPr>
                <p:cNvPr id="116885" name="Oval 163"/>
                <p:cNvSpPr>
                  <a:spLocks noChangeArrowheads="1"/>
                </p:cNvSpPr>
                <p:nvPr/>
              </p:nvSpPr>
              <p:spPr bwMode="auto">
                <a:xfrm>
                  <a:off x="1501140"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16886" name="Oval 164"/>
                <p:cNvSpPr>
                  <a:spLocks noChangeArrowheads="1"/>
                </p:cNvSpPr>
                <p:nvPr/>
              </p:nvSpPr>
              <p:spPr bwMode="auto">
                <a:xfrm>
                  <a:off x="1579077"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16887" name="Oval 165"/>
                <p:cNvSpPr>
                  <a:spLocks noChangeArrowheads="1"/>
                </p:cNvSpPr>
                <p:nvPr/>
              </p:nvSpPr>
              <p:spPr bwMode="auto">
                <a:xfrm>
                  <a:off x="1657014"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grpSp>
        </p:grpSp>
        <p:grpSp>
          <p:nvGrpSpPr>
            <p:cNvPr id="116863" name="Group 132"/>
            <p:cNvGrpSpPr>
              <a:grpSpLocks/>
            </p:cNvGrpSpPr>
            <p:nvPr/>
          </p:nvGrpSpPr>
          <p:grpSpPr bwMode="auto">
            <a:xfrm>
              <a:off x="1305438" y="3513599"/>
              <a:ext cx="1840959" cy="207818"/>
              <a:chOff x="1302231" y="2991457"/>
              <a:chExt cx="1840959" cy="207818"/>
            </a:xfrm>
          </p:grpSpPr>
          <p:grpSp>
            <p:nvGrpSpPr>
              <p:cNvPr id="138" name="Group 137"/>
              <p:cNvGrpSpPr/>
              <p:nvPr/>
            </p:nvGrpSpPr>
            <p:grpSpPr>
              <a:xfrm>
                <a:off x="1302231" y="2991457"/>
                <a:ext cx="1840959" cy="207818"/>
                <a:chOff x="360121" y="3045496"/>
                <a:chExt cx="627425" cy="207818"/>
              </a:xfrm>
              <a:solidFill>
                <a:schemeClr val="bg1"/>
              </a:solidFill>
            </p:grpSpPr>
            <p:sp>
              <p:nvSpPr>
                <p:cNvPr id="151" name="Rectangle 150"/>
                <p:cNvSpPr/>
                <p:nvPr/>
              </p:nvSpPr>
              <p:spPr bwMode="auto">
                <a:xfrm>
                  <a:off x="360121" y="3045496"/>
                  <a:ext cx="627425" cy="207818"/>
                </a:xfrm>
                <a:prstGeom prst="rect">
                  <a:avLst/>
                </a:prstGeom>
                <a:grpFill/>
                <a:ln w="9525" cap="flat" cmpd="sng" algn="ctr">
                  <a:solidFill>
                    <a:schemeClr val="tx1"/>
                  </a:solidFill>
                  <a:prstDash val="solid"/>
                  <a:round/>
                  <a:headEnd type="none" w="med" len="med"/>
                  <a:tailEnd type="none" w="med" len="med"/>
                </a:ln>
                <a:effectLst/>
                <a:extLst/>
              </p:spPr>
              <p:txBody>
                <a:bodyPr wrap="none"/>
                <a:lstStyle/>
                <a:p>
                  <a:pPr>
                    <a:defRPr/>
                  </a:pPr>
                  <a:endParaRPr lang="en-US">
                    <a:solidFill>
                      <a:srgbClr val="000099"/>
                    </a:solidFill>
                    <a:latin typeface="Arial" charset="0"/>
                    <a:ea typeface="ＭＳ Ｐゴシック" charset="0"/>
                    <a:cs typeface="ＭＳ Ｐゴシック" charset="0"/>
                  </a:endParaRPr>
                </a:p>
              </p:txBody>
            </p:sp>
            <p:cxnSp>
              <p:nvCxnSpPr>
                <p:cNvPr id="152" name="Straight Connector 151"/>
                <p:cNvCxnSpPr/>
                <p:nvPr/>
              </p:nvCxnSpPr>
              <p:spPr bwMode="auto">
                <a:xfrm>
                  <a:off x="544967" y="3045496"/>
                  <a:ext cx="0" cy="205314"/>
                </a:xfrm>
                <a:prstGeom prst="line">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3" name="Straight Connector 152"/>
                <p:cNvCxnSpPr/>
                <p:nvPr/>
              </p:nvCxnSpPr>
              <p:spPr bwMode="auto">
                <a:xfrm>
                  <a:off x="382554" y="3045496"/>
                  <a:ext cx="0" cy="205314"/>
                </a:xfrm>
                <a:prstGeom prst="line">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4" name="Straight Connector 153"/>
                <p:cNvCxnSpPr/>
                <p:nvPr/>
              </p:nvCxnSpPr>
              <p:spPr bwMode="auto">
                <a:xfrm>
                  <a:off x="407636" y="3045496"/>
                  <a:ext cx="0" cy="205314"/>
                </a:xfrm>
                <a:prstGeom prst="line">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5" name="Straight Connector 154"/>
                <p:cNvCxnSpPr/>
                <p:nvPr/>
              </p:nvCxnSpPr>
              <p:spPr bwMode="auto">
                <a:xfrm>
                  <a:off x="599093" y="3046412"/>
                  <a:ext cx="0" cy="205314"/>
                </a:xfrm>
                <a:prstGeom prst="line">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6" name="Straight Connector 155"/>
                <p:cNvCxnSpPr/>
                <p:nvPr/>
              </p:nvCxnSpPr>
              <p:spPr bwMode="auto">
                <a:xfrm>
                  <a:off x="774541" y="3045496"/>
                  <a:ext cx="0" cy="205314"/>
                </a:xfrm>
                <a:prstGeom prst="line">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7" name="Straight Connector 156"/>
                <p:cNvCxnSpPr/>
                <p:nvPr/>
              </p:nvCxnSpPr>
              <p:spPr bwMode="auto">
                <a:xfrm>
                  <a:off x="826481" y="3045496"/>
                  <a:ext cx="0" cy="205314"/>
                </a:xfrm>
                <a:prstGeom prst="line">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8" name="Straight Connector 157"/>
                <p:cNvCxnSpPr/>
                <p:nvPr/>
              </p:nvCxnSpPr>
              <p:spPr bwMode="auto">
                <a:xfrm>
                  <a:off x="963675" y="3045496"/>
                  <a:ext cx="0" cy="205314"/>
                </a:xfrm>
                <a:prstGeom prst="line">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9" name="Straight Connector 158"/>
                <p:cNvCxnSpPr/>
                <p:nvPr/>
              </p:nvCxnSpPr>
              <p:spPr bwMode="auto">
                <a:xfrm>
                  <a:off x="938600" y="3045496"/>
                  <a:ext cx="0" cy="205314"/>
                </a:xfrm>
                <a:prstGeom prst="line">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116869" name="Group 138"/>
              <p:cNvGrpSpPr>
                <a:grpSpLocks/>
              </p:cNvGrpSpPr>
              <p:nvPr/>
            </p:nvGrpSpPr>
            <p:grpSpPr bwMode="auto">
              <a:xfrm>
                <a:off x="1526796" y="3077273"/>
                <a:ext cx="201593" cy="45719"/>
                <a:chOff x="1501140" y="3070859"/>
                <a:chExt cx="201593" cy="45719"/>
              </a:xfrm>
            </p:grpSpPr>
            <p:sp>
              <p:nvSpPr>
                <p:cNvPr id="116878" name="Oval 147"/>
                <p:cNvSpPr>
                  <a:spLocks noChangeArrowheads="1"/>
                </p:cNvSpPr>
                <p:nvPr/>
              </p:nvSpPr>
              <p:spPr bwMode="auto">
                <a:xfrm>
                  <a:off x="1501140"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16879" name="Oval 148"/>
                <p:cNvSpPr>
                  <a:spLocks noChangeArrowheads="1"/>
                </p:cNvSpPr>
                <p:nvPr/>
              </p:nvSpPr>
              <p:spPr bwMode="auto">
                <a:xfrm>
                  <a:off x="1579077"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16880" name="Oval 149"/>
                <p:cNvSpPr>
                  <a:spLocks noChangeArrowheads="1"/>
                </p:cNvSpPr>
                <p:nvPr/>
              </p:nvSpPr>
              <p:spPr bwMode="auto">
                <a:xfrm>
                  <a:off x="1657014"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grpSp>
          <p:grpSp>
            <p:nvGrpSpPr>
              <p:cNvPr id="116870" name="Group 139"/>
              <p:cNvGrpSpPr>
                <a:grpSpLocks/>
              </p:cNvGrpSpPr>
              <p:nvPr/>
            </p:nvGrpSpPr>
            <p:grpSpPr bwMode="auto">
              <a:xfrm>
                <a:off x="2145472" y="3077473"/>
                <a:ext cx="201593" cy="45719"/>
                <a:chOff x="1501140" y="3070859"/>
                <a:chExt cx="201593" cy="45719"/>
              </a:xfrm>
            </p:grpSpPr>
            <p:sp>
              <p:nvSpPr>
                <p:cNvPr id="116875" name="Oval 144"/>
                <p:cNvSpPr>
                  <a:spLocks noChangeArrowheads="1"/>
                </p:cNvSpPr>
                <p:nvPr/>
              </p:nvSpPr>
              <p:spPr bwMode="auto">
                <a:xfrm>
                  <a:off x="1501140"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16876" name="Oval 145"/>
                <p:cNvSpPr>
                  <a:spLocks noChangeArrowheads="1"/>
                </p:cNvSpPr>
                <p:nvPr/>
              </p:nvSpPr>
              <p:spPr bwMode="auto">
                <a:xfrm>
                  <a:off x="1579077"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16877" name="Oval 146"/>
                <p:cNvSpPr>
                  <a:spLocks noChangeArrowheads="1"/>
                </p:cNvSpPr>
                <p:nvPr/>
              </p:nvSpPr>
              <p:spPr bwMode="auto">
                <a:xfrm>
                  <a:off x="1657014"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grpSp>
          <p:grpSp>
            <p:nvGrpSpPr>
              <p:cNvPr id="116871" name="Group 140"/>
              <p:cNvGrpSpPr>
                <a:grpSpLocks/>
              </p:cNvGrpSpPr>
              <p:nvPr/>
            </p:nvGrpSpPr>
            <p:grpSpPr bwMode="auto">
              <a:xfrm>
                <a:off x="2744906" y="3077673"/>
                <a:ext cx="201593" cy="45719"/>
                <a:chOff x="1501140" y="3070859"/>
                <a:chExt cx="201593" cy="45719"/>
              </a:xfrm>
            </p:grpSpPr>
            <p:sp>
              <p:nvSpPr>
                <p:cNvPr id="116872" name="Oval 141"/>
                <p:cNvSpPr>
                  <a:spLocks noChangeArrowheads="1"/>
                </p:cNvSpPr>
                <p:nvPr/>
              </p:nvSpPr>
              <p:spPr bwMode="auto">
                <a:xfrm>
                  <a:off x="1501140"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16873" name="Oval 142"/>
                <p:cNvSpPr>
                  <a:spLocks noChangeArrowheads="1"/>
                </p:cNvSpPr>
                <p:nvPr/>
              </p:nvSpPr>
              <p:spPr bwMode="auto">
                <a:xfrm>
                  <a:off x="1579077"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16874" name="Oval 143"/>
                <p:cNvSpPr>
                  <a:spLocks noChangeArrowheads="1"/>
                </p:cNvSpPr>
                <p:nvPr/>
              </p:nvSpPr>
              <p:spPr bwMode="auto">
                <a:xfrm>
                  <a:off x="1657014"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grpSp>
        </p:grpSp>
        <p:sp>
          <p:nvSpPr>
            <p:cNvPr id="116864" name="Line 113"/>
            <p:cNvSpPr>
              <a:spLocks noChangeShapeType="1"/>
            </p:cNvSpPr>
            <p:nvPr/>
          </p:nvSpPr>
          <p:spPr bwMode="auto">
            <a:xfrm>
              <a:off x="1924568" y="2656551"/>
              <a:ext cx="7938" cy="1066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116865" name="Line 113"/>
            <p:cNvSpPr>
              <a:spLocks noChangeShapeType="1"/>
            </p:cNvSpPr>
            <p:nvPr/>
          </p:nvSpPr>
          <p:spPr bwMode="auto">
            <a:xfrm>
              <a:off x="2595717" y="2661363"/>
              <a:ext cx="7938" cy="1066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116866" name="Line 117"/>
            <p:cNvSpPr>
              <a:spLocks noChangeShapeType="1"/>
            </p:cNvSpPr>
            <p:nvPr/>
          </p:nvSpPr>
          <p:spPr bwMode="auto">
            <a:xfrm flipV="1">
              <a:off x="1297142" y="2661362"/>
              <a:ext cx="1860485"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116867" name="Rectangle 109"/>
            <p:cNvSpPr>
              <a:spLocks noChangeArrowheads="1"/>
            </p:cNvSpPr>
            <p:nvPr/>
          </p:nvSpPr>
          <p:spPr bwMode="auto">
            <a:xfrm>
              <a:off x="1297143" y="2412920"/>
              <a:ext cx="1860484" cy="131524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grpSp>
      <p:grpSp>
        <p:nvGrpSpPr>
          <p:cNvPr id="116779" name="Group 203"/>
          <p:cNvGrpSpPr>
            <a:grpSpLocks/>
          </p:cNvGrpSpPr>
          <p:nvPr/>
        </p:nvGrpSpPr>
        <p:grpSpPr bwMode="auto">
          <a:xfrm>
            <a:off x="6916738" y="4759325"/>
            <a:ext cx="430212" cy="306388"/>
            <a:chOff x="355958" y="2437424"/>
            <a:chExt cx="1990400" cy="1450803"/>
          </a:xfrm>
        </p:grpSpPr>
        <p:sp>
          <p:nvSpPr>
            <p:cNvPr id="116843" name="Rectangle 4"/>
            <p:cNvSpPr>
              <a:spLocks noChangeArrowheads="1"/>
            </p:cNvSpPr>
            <p:nvPr/>
          </p:nvSpPr>
          <p:spPr bwMode="auto">
            <a:xfrm>
              <a:off x="355958" y="2437424"/>
              <a:ext cx="1990400" cy="1450803"/>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sp>
          <p:nvSpPr>
            <p:cNvPr id="206" name="Rectangle 205"/>
            <p:cNvSpPr/>
            <p:nvPr/>
          </p:nvSpPr>
          <p:spPr bwMode="auto">
            <a:xfrm>
              <a:off x="1061045" y="2753142"/>
              <a:ext cx="661019" cy="1059914"/>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extLst/>
          </p:spPr>
          <p:txBody>
            <a:bodyPr wrap="none"/>
            <a:lstStyle/>
            <a:p>
              <a:pPr>
                <a:defRPr/>
              </a:pPr>
              <a:endParaRPr lang="en-US">
                <a:latin typeface="Arial" charset="0"/>
                <a:ea typeface="ＭＳ Ｐゴシック" charset="0"/>
                <a:cs typeface="ＭＳ Ｐゴシック" charset="0"/>
              </a:endParaRPr>
            </a:p>
          </p:txBody>
        </p:sp>
        <p:sp>
          <p:nvSpPr>
            <p:cNvPr id="207" name="Rectangle 206"/>
            <p:cNvSpPr/>
            <p:nvPr/>
          </p:nvSpPr>
          <p:spPr bwMode="auto">
            <a:xfrm>
              <a:off x="429405" y="2760662"/>
              <a:ext cx="624294" cy="105239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wrap="none"/>
            <a:lstStyle/>
            <a:p>
              <a:pPr>
                <a:defRPr/>
              </a:pPr>
              <a:endParaRPr lang="en-US">
                <a:latin typeface="Arial" charset="0"/>
                <a:ea typeface="ＭＳ Ｐゴシック" charset="0"/>
                <a:cs typeface="ＭＳ Ｐゴシック" charset="0"/>
              </a:endParaRPr>
            </a:p>
          </p:txBody>
        </p:sp>
        <p:sp>
          <p:nvSpPr>
            <p:cNvPr id="116846" name="Rectangle 207"/>
            <p:cNvSpPr>
              <a:spLocks noChangeArrowheads="1"/>
            </p:cNvSpPr>
            <p:nvPr/>
          </p:nvSpPr>
          <p:spPr bwMode="auto">
            <a:xfrm>
              <a:off x="427880" y="2504145"/>
              <a:ext cx="1855396" cy="248443"/>
            </a:xfrm>
            <a:prstGeom prst="rect">
              <a:avLst/>
            </a:prstGeom>
            <a:solidFill>
              <a:schemeClr val="bg1"/>
            </a:solidFill>
            <a:ln w="9525">
              <a:solidFill>
                <a:schemeClr val="tx1"/>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116847" name="Rectangle 208"/>
            <p:cNvSpPr>
              <a:spLocks noChangeArrowheads="1"/>
            </p:cNvSpPr>
            <p:nvPr/>
          </p:nvSpPr>
          <p:spPr bwMode="auto">
            <a:xfrm>
              <a:off x="1733172" y="2751938"/>
              <a:ext cx="542081" cy="1060704"/>
            </a:xfrm>
            <a:prstGeom prst="rect">
              <a:avLst/>
            </a:prstGeom>
            <a:solidFill>
              <a:srgbClr val="FFCCFF"/>
            </a:solidFill>
            <a:ln w="9525">
              <a:solidFill>
                <a:schemeClr val="tx1"/>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116848" name="Line 116"/>
            <p:cNvSpPr>
              <a:spLocks noChangeShapeType="1"/>
            </p:cNvSpPr>
            <p:nvPr/>
          </p:nvSpPr>
          <p:spPr bwMode="auto">
            <a:xfrm>
              <a:off x="422791" y="3018361"/>
              <a:ext cx="18604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49" name="Line 113"/>
            <p:cNvSpPr>
              <a:spLocks noChangeShapeType="1"/>
            </p:cNvSpPr>
            <p:nvPr/>
          </p:nvSpPr>
          <p:spPr bwMode="auto">
            <a:xfrm>
              <a:off x="1050217" y="2747776"/>
              <a:ext cx="7938"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50" name="Line 113"/>
            <p:cNvSpPr>
              <a:spLocks noChangeShapeType="1"/>
            </p:cNvSpPr>
            <p:nvPr/>
          </p:nvSpPr>
          <p:spPr bwMode="auto">
            <a:xfrm>
              <a:off x="1721366" y="2752588"/>
              <a:ext cx="7938"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51" name="Line 117"/>
            <p:cNvSpPr>
              <a:spLocks noChangeShapeType="1"/>
            </p:cNvSpPr>
            <p:nvPr/>
          </p:nvSpPr>
          <p:spPr bwMode="auto">
            <a:xfrm flipV="1">
              <a:off x="422791" y="2752587"/>
              <a:ext cx="18604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52" name="Rectangle 109"/>
            <p:cNvSpPr>
              <a:spLocks noChangeArrowheads="1"/>
            </p:cNvSpPr>
            <p:nvPr/>
          </p:nvSpPr>
          <p:spPr bwMode="auto">
            <a:xfrm>
              <a:off x="422792" y="2504145"/>
              <a:ext cx="1860484" cy="131524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grpSp>
      <p:grpSp>
        <p:nvGrpSpPr>
          <p:cNvPr id="116780" name="Group 214"/>
          <p:cNvGrpSpPr>
            <a:grpSpLocks/>
          </p:cNvGrpSpPr>
          <p:nvPr/>
        </p:nvGrpSpPr>
        <p:grpSpPr bwMode="auto">
          <a:xfrm>
            <a:off x="7577138" y="5583239"/>
            <a:ext cx="430212" cy="376237"/>
            <a:chOff x="355958" y="2437424"/>
            <a:chExt cx="1990400" cy="1450803"/>
          </a:xfrm>
        </p:grpSpPr>
        <p:sp>
          <p:nvSpPr>
            <p:cNvPr id="116833" name="Rectangle 4"/>
            <p:cNvSpPr>
              <a:spLocks noChangeArrowheads="1"/>
            </p:cNvSpPr>
            <p:nvPr/>
          </p:nvSpPr>
          <p:spPr bwMode="auto">
            <a:xfrm>
              <a:off x="355958" y="2437424"/>
              <a:ext cx="1990400" cy="1450803"/>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sp>
          <p:nvSpPr>
            <p:cNvPr id="217" name="Rectangle 216"/>
            <p:cNvSpPr/>
            <p:nvPr/>
          </p:nvSpPr>
          <p:spPr bwMode="auto">
            <a:xfrm>
              <a:off x="1061045" y="2755744"/>
              <a:ext cx="661019" cy="1059024"/>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extLst/>
          </p:spPr>
          <p:txBody>
            <a:bodyPr wrap="none"/>
            <a:lstStyle/>
            <a:p>
              <a:pPr>
                <a:defRPr/>
              </a:pPr>
              <a:endParaRPr lang="en-US">
                <a:latin typeface="Arial" charset="0"/>
                <a:ea typeface="ＭＳ Ｐゴシック" charset="0"/>
                <a:cs typeface="ＭＳ Ｐゴシック" charset="0"/>
              </a:endParaRPr>
            </a:p>
          </p:txBody>
        </p:sp>
        <p:sp>
          <p:nvSpPr>
            <p:cNvPr id="218" name="Rectangle 217"/>
            <p:cNvSpPr/>
            <p:nvPr/>
          </p:nvSpPr>
          <p:spPr bwMode="auto">
            <a:xfrm>
              <a:off x="429405" y="2755744"/>
              <a:ext cx="624294" cy="105902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wrap="none"/>
            <a:lstStyle/>
            <a:p>
              <a:pPr>
                <a:defRPr/>
              </a:pPr>
              <a:endParaRPr lang="en-US">
                <a:latin typeface="Arial" charset="0"/>
                <a:ea typeface="ＭＳ Ｐゴシック" charset="0"/>
                <a:cs typeface="ＭＳ Ｐゴシック" charset="0"/>
              </a:endParaRPr>
            </a:p>
          </p:txBody>
        </p:sp>
        <p:sp>
          <p:nvSpPr>
            <p:cNvPr id="116836" name="Rectangle 218"/>
            <p:cNvSpPr>
              <a:spLocks noChangeArrowheads="1"/>
            </p:cNvSpPr>
            <p:nvPr/>
          </p:nvSpPr>
          <p:spPr bwMode="auto">
            <a:xfrm>
              <a:off x="427880" y="2504145"/>
              <a:ext cx="1855396" cy="248443"/>
            </a:xfrm>
            <a:prstGeom prst="rect">
              <a:avLst/>
            </a:prstGeom>
            <a:solidFill>
              <a:schemeClr val="bg1"/>
            </a:solidFill>
            <a:ln w="9525">
              <a:solidFill>
                <a:schemeClr val="tx1"/>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116837" name="Rectangle 219"/>
            <p:cNvSpPr>
              <a:spLocks noChangeArrowheads="1"/>
            </p:cNvSpPr>
            <p:nvPr/>
          </p:nvSpPr>
          <p:spPr bwMode="auto">
            <a:xfrm>
              <a:off x="1733172" y="2751938"/>
              <a:ext cx="542081" cy="1060704"/>
            </a:xfrm>
            <a:prstGeom prst="rect">
              <a:avLst/>
            </a:prstGeom>
            <a:solidFill>
              <a:srgbClr val="FFCCFF"/>
            </a:solidFill>
            <a:ln w="9525">
              <a:solidFill>
                <a:schemeClr val="tx1"/>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116838" name="Line 116"/>
            <p:cNvSpPr>
              <a:spLocks noChangeShapeType="1"/>
            </p:cNvSpPr>
            <p:nvPr/>
          </p:nvSpPr>
          <p:spPr bwMode="auto">
            <a:xfrm>
              <a:off x="422791" y="3018361"/>
              <a:ext cx="18604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39" name="Line 113"/>
            <p:cNvSpPr>
              <a:spLocks noChangeShapeType="1"/>
            </p:cNvSpPr>
            <p:nvPr/>
          </p:nvSpPr>
          <p:spPr bwMode="auto">
            <a:xfrm>
              <a:off x="1050217" y="2747776"/>
              <a:ext cx="7938"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40" name="Line 113"/>
            <p:cNvSpPr>
              <a:spLocks noChangeShapeType="1"/>
            </p:cNvSpPr>
            <p:nvPr/>
          </p:nvSpPr>
          <p:spPr bwMode="auto">
            <a:xfrm>
              <a:off x="1721366" y="2752588"/>
              <a:ext cx="7938"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41" name="Line 117"/>
            <p:cNvSpPr>
              <a:spLocks noChangeShapeType="1"/>
            </p:cNvSpPr>
            <p:nvPr/>
          </p:nvSpPr>
          <p:spPr bwMode="auto">
            <a:xfrm flipV="1">
              <a:off x="422791" y="2752587"/>
              <a:ext cx="18604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42" name="Rectangle 109"/>
            <p:cNvSpPr>
              <a:spLocks noChangeArrowheads="1"/>
            </p:cNvSpPr>
            <p:nvPr/>
          </p:nvSpPr>
          <p:spPr bwMode="auto">
            <a:xfrm>
              <a:off x="422792" y="2504145"/>
              <a:ext cx="1860484" cy="131524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grpSp>
      <p:grpSp>
        <p:nvGrpSpPr>
          <p:cNvPr id="116781" name="Group 225"/>
          <p:cNvGrpSpPr>
            <a:grpSpLocks/>
          </p:cNvGrpSpPr>
          <p:nvPr/>
        </p:nvGrpSpPr>
        <p:grpSpPr bwMode="auto">
          <a:xfrm>
            <a:off x="8007350" y="6132513"/>
            <a:ext cx="431800" cy="374650"/>
            <a:chOff x="355958" y="2437424"/>
            <a:chExt cx="1990400" cy="1450803"/>
          </a:xfrm>
        </p:grpSpPr>
        <p:sp>
          <p:nvSpPr>
            <p:cNvPr id="116823" name="Rectangle 4"/>
            <p:cNvSpPr>
              <a:spLocks noChangeArrowheads="1"/>
            </p:cNvSpPr>
            <p:nvPr/>
          </p:nvSpPr>
          <p:spPr bwMode="auto">
            <a:xfrm>
              <a:off x="355958" y="2437424"/>
              <a:ext cx="1990400" cy="1450803"/>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sp>
          <p:nvSpPr>
            <p:cNvPr id="228" name="Rectangle 227"/>
            <p:cNvSpPr/>
            <p:nvPr/>
          </p:nvSpPr>
          <p:spPr bwMode="auto">
            <a:xfrm>
              <a:off x="1058452" y="2750943"/>
              <a:ext cx="665908" cy="1063514"/>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extLst/>
          </p:spPr>
          <p:txBody>
            <a:bodyPr wrap="none"/>
            <a:lstStyle/>
            <a:p>
              <a:pPr>
                <a:defRPr/>
              </a:pPr>
              <a:endParaRPr lang="en-US">
                <a:latin typeface="Arial" charset="0"/>
                <a:ea typeface="ＭＳ Ｐゴシック" charset="0"/>
                <a:cs typeface="ＭＳ Ｐゴシック" charset="0"/>
              </a:endParaRPr>
            </a:p>
          </p:txBody>
        </p:sp>
        <p:sp>
          <p:nvSpPr>
            <p:cNvPr id="229" name="Rectangle 228"/>
            <p:cNvSpPr/>
            <p:nvPr/>
          </p:nvSpPr>
          <p:spPr bwMode="auto">
            <a:xfrm>
              <a:off x="436454" y="2757092"/>
              <a:ext cx="621998" cy="105736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wrap="none"/>
            <a:lstStyle/>
            <a:p>
              <a:pPr>
                <a:defRPr/>
              </a:pPr>
              <a:endParaRPr lang="en-US">
                <a:latin typeface="Arial" charset="0"/>
                <a:ea typeface="ＭＳ Ｐゴシック" charset="0"/>
                <a:cs typeface="ＭＳ Ｐゴシック" charset="0"/>
              </a:endParaRPr>
            </a:p>
          </p:txBody>
        </p:sp>
        <p:sp>
          <p:nvSpPr>
            <p:cNvPr id="116826" name="Rectangle 229"/>
            <p:cNvSpPr>
              <a:spLocks noChangeArrowheads="1"/>
            </p:cNvSpPr>
            <p:nvPr/>
          </p:nvSpPr>
          <p:spPr bwMode="auto">
            <a:xfrm>
              <a:off x="427880" y="2504145"/>
              <a:ext cx="1855396" cy="248443"/>
            </a:xfrm>
            <a:prstGeom prst="rect">
              <a:avLst/>
            </a:prstGeom>
            <a:solidFill>
              <a:schemeClr val="bg1"/>
            </a:solidFill>
            <a:ln w="9525">
              <a:solidFill>
                <a:schemeClr val="tx1"/>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116827" name="Rectangle 230"/>
            <p:cNvSpPr>
              <a:spLocks noChangeArrowheads="1"/>
            </p:cNvSpPr>
            <p:nvPr/>
          </p:nvSpPr>
          <p:spPr bwMode="auto">
            <a:xfrm>
              <a:off x="1733172" y="2751938"/>
              <a:ext cx="542081" cy="1060704"/>
            </a:xfrm>
            <a:prstGeom prst="rect">
              <a:avLst/>
            </a:prstGeom>
            <a:solidFill>
              <a:srgbClr val="FFCCFF"/>
            </a:solidFill>
            <a:ln w="9525">
              <a:solidFill>
                <a:schemeClr val="tx1"/>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116828" name="Line 116"/>
            <p:cNvSpPr>
              <a:spLocks noChangeShapeType="1"/>
            </p:cNvSpPr>
            <p:nvPr/>
          </p:nvSpPr>
          <p:spPr bwMode="auto">
            <a:xfrm>
              <a:off x="422791" y="3018361"/>
              <a:ext cx="18604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29" name="Line 113"/>
            <p:cNvSpPr>
              <a:spLocks noChangeShapeType="1"/>
            </p:cNvSpPr>
            <p:nvPr/>
          </p:nvSpPr>
          <p:spPr bwMode="auto">
            <a:xfrm>
              <a:off x="1050217" y="2747776"/>
              <a:ext cx="7938"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30" name="Line 113"/>
            <p:cNvSpPr>
              <a:spLocks noChangeShapeType="1"/>
            </p:cNvSpPr>
            <p:nvPr/>
          </p:nvSpPr>
          <p:spPr bwMode="auto">
            <a:xfrm>
              <a:off x="1721366" y="2752588"/>
              <a:ext cx="7938"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31" name="Line 117"/>
            <p:cNvSpPr>
              <a:spLocks noChangeShapeType="1"/>
            </p:cNvSpPr>
            <p:nvPr/>
          </p:nvSpPr>
          <p:spPr bwMode="auto">
            <a:xfrm flipV="1">
              <a:off x="422791" y="2752587"/>
              <a:ext cx="18604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32" name="Rectangle 109"/>
            <p:cNvSpPr>
              <a:spLocks noChangeArrowheads="1"/>
            </p:cNvSpPr>
            <p:nvPr/>
          </p:nvSpPr>
          <p:spPr bwMode="auto">
            <a:xfrm>
              <a:off x="422792" y="2504145"/>
              <a:ext cx="1860484" cy="131524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grpSp>
      <p:grpSp>
        <p:nvGrpSpPr>
          <p:cNvPr id="116782" name="Group 236"/>
          <p:cNvGrpSpPr>
            <a:grpSpLocks/>
          </p:cNvGrpSpPr>
          <p:nvPr/>
        </p:nvGrpSpPr>
        <p:grpSpPr bwMode="auto">
          <a:xfrm>
            <a:off x="6359525" y="4545014"/>
            <a:ext cx="431800" cy="306387"/>
            <a:chOff x="355958" y="2437424"/>
            <a:chExt cx="1990400" cy="1450803"/>
          </a:xfrm>
        </p:grpSpPr>
        <p:sp>
          <p:nvSpPr>
            <p:cNvPr id="116813" name="Rectangle 4"/>
            <p:cNvSpPr>
              <a:spLocks noChangeArrowheads="1"/>
            </p:cNvSpPr>
            <p:nvPr/>
          </p:nvSpPr>
          <p:spPr bwMode="auto">
            <a:xfrm>
              <a:off x="355958" y="2437424"/>
              <a:ext cx="1990400" cy="1450803"/>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sp>
          <p:nvSpPr>
            <p:cNvPr id="239" name="Rectangle 238"/>
            <p:cNvSpPr/>
            <p:nvPr/>
          </p:nvSpPr>
          <p:spPr bwMode="auto">
            <a:xfrm>
              <a:off x="1058452" y="2753143"/>
              <a:ext cx="665908" cy="1059912"/>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extLst/>
          </p:spPr>
          <p:txBody>
            <a:bodyPr wrap="none"/>
            <a:lstStyle/>
            <a:p>
              <a:pPr>
                <a:defRPr/>
              </a:pPr>
              <a:endParaRPr lang="en-US">
                <a:latin typeface="Arial" charset="0"/>
                <a:ea typeface="ＭＳ Ｐゴシック" charset="0"/>
                <a:cs typeface="ＭＳ Ｐゴシック" charset="0"/>
              </a:endParaRPr>
            </a:p>
          </p:txBody>
        </p:sp>
        <p:sp>
          <p:nvSpPr>
            <p:cNvPr id="240" name="Rectangle 239"/>
            <p:cNvSpPr/>
            <p:nvPr/>
          </p:nvSpPr>
          <p:spPr bwMode="auto">
            <a:xfrm>
              <a:off x="436454" y="2760658"/>
              <a:ext cx="621998" cy="105239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wrap="none"/>
            <a:lstStyle/>
            <a:p>
              <a:pPr>
                <a:defRPr/>
              </a:pPr>
              <a:endParaRPr lang="en-US">
                <a:latin typeface="Arial" charset="0"/>
                <a:ea typeface="ＭＳ Ｐゴシック" charset="0"/>
                <a:cs typeface="ＭＳ Ｐゴシック" charset="0"/>
              </a:endParaRPr>
            </a:p>
          </p:txBody>
        </p:sp>
        <p:sp>
          <p:nvSpPr>
            <p:cNvPr id="116816" name="Rectangle 240"/>
            <p:cNvSpPr>
              <a:spLocks noChangeArrowheads="1"/>
            </p:cNvSpPr>
            <p:nvPr/>
          </p:nvSpPr>
          <p:spPr bwMode="auto">
            <a:xfrm>
              <a:off x="427880" y="2504145"/>
              <a:ext cx="1855396" cy="248443"/>
            </a:xfrm>
            <a:prstGeom prst="rect">
              <a:avLst/>
            </a:prstGeom>
            <a:solidFill>
              <a:schemeClr val="bg1"/>
            </a:solidFill>
            <a:ln w="9525">
              <a:solidFill>
                <a:schemeClr val="tx1"/>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116817" name="Rectangle 241"/>
            <p:cNvSpPr>
              <a:spLocks noChangeArrowheads="1"/>
            </p:cNvSpPr>
            <p:nvPr/>
          </p:nvSpPr>
          <p:spPr bwMode="auto">
            <a:xfrm>
              <a:off x="1733172" y="2751938"/>
              <a:ext cx="542081" cy="1060704"/>
            </a:xfrm>
            <a:prstGeom prst="rect">
              <a:avLst/>
            </a:prstGeom>
            <a:solidFill>
              <a:srgbClr val="FFCCFF"/>
            </a:solidFill>
            <a:ln w="9525">
              <a:solidFill>
                <a:schemeClr val="tx1"/>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116818" name="Line 116"/>
            <p:cNvSpPr>
              <a:spLocks noChangeShapeType="1"/>
            </p:cNvSpPr>
            <p:nvPr/>
          </p:nvSpPr>
          <p:spPr bwMode="auto">
            <a:xfrm>
              <a:off x="422791" y="3018361"/>
              <a:ext cx="18604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19" name="Line 113"/>
            <p:cNvSpPr>
              <a:spLocks noChangeShapeType="1"/>
            </p:cNvSpPr>
            <p:nvPr/>
          </p:nvSpPr>
          <p:spPr bwMode="auto">
            <a:xfrm>
              <a:off x="1050217" y="2747776"/>
              <a:ext cx="7938"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20" name="Line 113"/>
            <p:cNvSpPr>
              <a:spLocks noChangeShapeType="1"/>
            </p:cNvSpPr>
            <p:nvPr/>
          </p:nvSpPr>
          <p:spPr bwMode="auto">
            <a:xfrm>
              <a:off x="1721366" y="2752588"/>
              <a:ext cx="7938"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21" name="Line 117"/>
            <p:cNvSpPr>
              <a:spLocks noChangeShapeType="1"/>
            </p:cNvSpPr>
            <p:nvPr/>
          </p:nvSpPr>
          <p:spPr bwMode="auto">
            <a:xfrm flipV="1">
              <a:off x="422791" y="2752587"/>
              <a:ext cx="18604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22" name="Rectangle 109"/>
            <p:cNvSpPr>
              <a:spLocks noChangeArrowheads="1"/>
            </p:cNvSpPr>
            <p:nvPr/>
          </p:nvSpPr>
          <p:spPr bwMode="auto">
            <a:xfrm>
              <a:off x="422792" y="2504145"/>
              <a:ext cx="1860484" cy="131524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grpSp>
      <p:cxnSp>
        <p:nvCxnSpPr>
          <p:cNvPr id="248" name="Straight Arrow Connector 247"/>
          <p:cNvCxnSpPr>
            <a:cxnSpLocks noChangeShapeType="1"/>
            <a:stCxn id="116793" idx="2"/>
          </p:cNvCxnSpPr>
          <p:nvPr/>
        </p:nvCxnSpPr>
        <p:spPr bwMode="auto">
          <a:xfrm>
            <a:off x="6575425" y="2895601"/>
            <a:ext cx="1588" cy="1895475"/>
          </a:xfrm>
          <a:prstGeom prst="straightConnector1">
            <a:avLst/>
          </a:prstGeom>
          <a:noFill/>
          <a:ln w="9525">
            <a:solidFill>
              <a:srgbClr val="009973"/>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9" name="Straight Arrow Connector 248"/>
          <p:cNvCxnSpPr>
            <a:cxnSpLocks noChangeShapeType="1"/>
          </p:cNvCxnSpPr>
          <p:nvPr/>
        </p:nvCxnSpPr>
        <p:spPr bwMode="auto">
          <a:xfrm>
            <a:off x="7088188" y="2903538"/>
            <a:ext cx="44450" cy="2119312"/>
          </a:xfrm>
          <a:prstGeom prst="straightConnector1">
            <a:avLst/>
          </a:prstGeom>
          <a:noFill/>
          <a:ln w="9525">
            <a:solidFill>
              <a:srgbClr val="009973"/>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 name="Straight Arrow Connector 249"/>
          <p:cNvCxnSpPr>
            <a:cxnSpLocks noChangeShapeType="1"/>
          </p:cNvCxnSpPr>
          <p:nvPr/>
        </p:nvCxnSpPr>
        <p:spPr bwMode="auto">
          <a:xfrm>
            <a:off x="7720013" y="2895601"/>
            <a:ext cx="63500" cy="2944813"/>
          </a:xfrm>
          <a:prstGeom prst="straightConnector1">
            <a:avLst/>
          </a:prstGeom>
          <a:noFill/>
          <a:ln w="9525">
            <a:solidFill>
              <a:srgbClr val="009973"/>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1" name="Straight Arrow Connector 250"/>
          <p:cNvCxnSpPr>
            <a:cxnSpLocks noChangeShapeType="1"/>
            <a:stCxn id="116808" idx="2"/>
          </p:cNvCxnSpPr>
          <p:nvPr/>
        </p:nvCxnSpPr>
        <p:spPr bwMode="auto">
          <a:xfrm>
            <a:off x="8193089" y="2895600"/>
            <a:ext cx="22225" cy="3492500"/>
          </a:xfrm>
          <a:prstGeom prst="straightConnector1">
            <a:avLst/>
          </a:prstGeom>
          <a:noFill/>
          <a:ln w="9525">
            <a:solidFill>
              <a:srgbClr val="009973"/>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6787" name="Group 251"/>
          <p:cNvGrpSpPr>
            <a:grpSpLocks/>
          </p:cNvGrpSpPr>
          <p:nvPr/>
        </p:nvGrpSpPr>
        <p:grpSpPr bwMode="auto">
          <a:xfrm>
            <a:off x="8029576" y="2647950"/>
            <a:ext cx="327025" cy="247650"/>
            <a:chOff x="8481778" y="1650237"/>
            <a:chExt cx="327460" cy="247650"/>
          </a:xfrm>
        </p:grpSpPr>
        <p:sp>
          <p:nvSpPr>
            <p:cNvPr id="116808" name="Rectangle 129"/>
            <p:cNvSpPr>
              <a:spLocks noChangeArrowheads="1"/>
            </p:cNvSpPr>
            <p:nvPr/>
          </p:nvSpPr>
          <p:spPr bwMode="auto">
            <a:xfrm>
              <a:off x="8483154" y="1650237"/>
              <a:ext cx="326082" cy="24765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sp>
          <p:nvSpPr>
            <p:cNvPr id="116809" name="Line 130"/>
            <p:cNvSpPr>
              <a:spLocks noChangeShapeType="1"/>
            </p:cNvSpPr>
            <p:nvPr/>
          </p:nvSpPr>
          <p:spPr bwMode="auto">
            <a:xfrm>
              <a:off x="8715682" y="1691512"/>
              <a:ext cx="1376" cy="206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10" name="Line 131"/>
            <p:cNvSpPr>
              <a:spLocks noChangeShapeType="1"/>
            </p:cNvSpPr>
            <p:nvPr/>
          </p:nvSpPr>
          <p:spPr bwMode="auto">
            <a:xfrm>
              <a:off x="8483154" y="1740725"/>
              <a:ext cx="3260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11" name="Line 132"/>
            <p:cNvSpPr>
              <a:spLocks noChangeShapeType="1"/>
            </p:cNvSpPr>
            <p:nvPr/>
          </p:nvSpPr>
          <p:spPr bwMode="auto">
            <a:xfrm flipV="1">
              <a:off x="8481778" y="1691512"/>
              <a:ext cx="32746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12" name="Line 130"/>
            <p:cNvSpPr>
              <a:spLocks noChangeShapeType="1"/>
            </p:cNvSpPr>
            <p:nvPr/>
          </p:nvSpPr>
          <p:spPr bwMode="auto">
            <a:xfrm>
              <a:off x="8602857" y="1691512"/>
              <a:ext cx="1376" cy="206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6788" name="Group 257"/>
          <p:cNvGrpSpPr>
            <a:grpSpLocks/>
          </p:cNvGrpSpPr>
          <p:nvPr/>
        </p:nvGrpSpPr>
        <p:grpSpPr bwMode="auto">
          <a:xfrm>
            <a:off x="7539039" y="2647950"/>
            <a:ext cx="327025" cy="247650"/>
            <a:chOff x="8481778" y="1650237"/>
            <a:chExt cx="327460" cy="247650"/>
          </a:xfrm>
        </p:grpSpPr>
        <p:sp>
          <p:nvSpPr>
            <p:cNvPr id="116803" name="Rectangle 129"/>
            <p:cNvSpPr>
              <a:spLocks noChangeArrowheads="1"/>
            </p:cNvSpPr>
            <p:nvPr/>
          </p:nvSpPr>
          <p:spPr bwMode="auto">
            <a:xfrm>
              <a:off x="8483154" y="1650237"/>
              <a:ext cx="326082" cy="24765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sp>
          <p:nvSpPr>
            <p:cNvPr id="116804" name="Line 130"/>
            <p:cNvSpPr>
              <a:spLocks noChangeShapeType="1"/>
            </p:cNvSpPr>
            <p:nvPr/>
          </p:nvSpPr>
          <p:spPr bwMode="auto">
            <a:xfrm>
              <a:off x="8715682" y="1691512"/>
              <a:ext cx="1376" cy="206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05" name="Line 131"/>
            <p:cNvSpPr>
              <a:spLocks noChangeShapeType="1"/>
            </p:cNvSpPr>
            <p:nvPr/>
          </p:nvSpPr>
          <p:spPr bwMode="auto">
            <a:xfrm>
              <a:off x="8483154" y="1740725"/>
              <a:ext cx="3260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06" name="Line 132"/>
            <p:cNvSpPr>
              <a:spLocks noChangeShapeType="1"/>
            </p:cNvSpPr>
            <p:nvPr/>
          </p:nvSpPr>
          <p:spPr bwMode="auto">
            <a:xfrm flipV="1">
              <a:off x="8481778" y="1691512"/>
              <a:ext cx="32746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07" name="Line 130"/>
            <p:cNvSpPr>
              <a:spLocks noChangeShapeType="1"/>
            </p:cNvSpPr>
            <p:nvPr/>
          </p:nvSpPr>
          <p:spPr bwMode="auto">
            <a:xfrm>
              <a:off x="8602857" y="1691512"/>
              <a:ext cx="1376" cy="206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6789" name="Group 263"/>
          <p:cNvGrpSpPr>
            <a:grpSpLocks/>
          </p:cNvGrpSpPr>
          <p:nvPr/>
        </p:nvGrpSpPr>
        <p:grpSpPr bwMode="auto">
          <a:xfrm>
            <a:off x="6910389" y="2647950"/>
            <a:ext cx="327025" cy="247650"/>
            <a:chOff x="8481778" y="1650237"/>
            <a:chExt cx="327460" cy="247650"/>
          </a:xfrm>
        </p:grpSpPr>
        <p:sp>
          <p:nvSpPr>
            <p:cNvPr id="116798" name="Rectangle 129"/>
            <p:cNvSpPr>
              <a:spLocks noChangeArrowheads="1"/>
            </p:cNvSpPr>
            <p:nvPr/>
          </p:nvSpPr>
          <p:spPr bwMode="auto">
            <a:xfrm>
              <a:off x="8483154" y="1650237"/>
              <a:ext cx="326082" cy="24765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sp>
          <p:nvSpPr>
            <p:cNvPr id="116799" name="Line 130"/>
            <p:cNvSpPr>
              <a:spLocks noChangeShapeType="1"/>
            </p:cNvSpPr>
            <p:nvPr/>
          </p:nvSpPr>
          <p:spPr bwMode="auto">
            <a:xfrm>
              <a:off x="8715682" y="1691512"/>
              <a:ext cx="1376" cy="206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00" name="Line 131"/>
            <p:cNvSpPr>
              <a:spLocks noChangeShapeType="1"/>
            </p:cNvSpPr>
            <p:nvPr/>
          </p:nvSpPr>
          <p:spPr bwMode="auto">
            <a:xfrm>
              <a:off x="8483154" y="1740725"/>
              <a:ext cx="3260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01" name="Line 132"/>
            <p:cNvSpPr>
              <a:spLocks noChangeShapeType="1"/>
            </p:cNvSpPr>
            <p:nvPr/>
          </p:nvSpPr>
          <p:spPr bwMode="auto">
            <a:xfrm flipV="1">
              <a:off x="8481778" y="1691512"/>
              <a:ext cx="32746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02" name="Line 130"/>
            <p:cNvSpPr>
              <a:spLocks noChangeShapeType="1"/>
            </p:cNvSpPr>
            <p:nvPr/>
          </p:nvSpPr>
          <p:spPr bwMode="auto">
            <a:xfrm>
              <a:off x="8602857" y="1691512"/>
              <a:ext cx="1376" cy="206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6790" name="Group 269"/>
          <p:cNvGrpSpPr>
            <a:grpSpLocks/>
          </p:cNvGrpSpPr>
          <p:nvPr/>
        </p:nvGrpSpPr>
        <p:grpSpPr bwMode="auto">
          <a:xfrm>
            <a:off x="6410326" y="2647950"/>
            <a:ext cx="328613" cy="247650"/>
            <a:chOff x="8481778" y="1650237"/>
            <a:chExt cx="327460" cy="247650"/>
          </a:xfrm>
        </p:grpSpPr>
        <p:sp>
          <p:nvSpPr>
            <p:cNvPr id="116793" name="Rectangle 129"/>
            <p:cNvSpPr>
              <a:spLocks noChangeArrowheads="1"/>
            </p:cNvSpPr>
            <p:nvPr/>
          </p:nvSpPr>
          <p:spPr bwMode="auto">
            <a:xfrm>
              <a:off x="8483154" y="1650237"/>
              <a:ext cx="326082" cy="24765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sp>
          <p:nvSpPr>
            <p:cNvPr id="116794" name="Line 130"/>
            <p:cNvSpPr>
              <a:spLocks noChangeShapeType="1"/>
            </p:cNvSpPr>
            <p:nvPr/>
          </p:nvSpPr>
          <p:spPr bwMode="auto">
            <a:xfrm>
              <a:off x="8715682" y="1691512"/>
              <a:ext cx="1376" cy="206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95" name="Line 131"/>
            <p:cNvSpPr>
              <a:spLocks noChangeShapeType="1"/>
            </p:cNvSpPr>
            <p:nvPr/>
          </p:nvSpPr>
          <p:spPr bwMode="auto">
            <a:xfrm>
              <a:off x="8483154" y="1740725"/>
              <a:ext cx="3260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96" name="Line 132"/>
            <p:cNvSpPr>
              <a:spLocks noChangeShapeType="1"/>
            </p:cNvSpPr>
            <p:nvPr/>
          </p:nvSpPr>
          <p:spPr bwMode="auto">
            <a:xfrm flipV="1">
              <a:off x="8481778" y="1691512"/>
              <a:ext cx="32746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97" name="Line 130"/>
            <p:cNvSpPr>
              <a:spLocks noChangeShapeType="1"/>
            </p:cNvSpPr>
            <p:nvPr/>
          </p:nvSpPr>
          <p:spPr bwMode="auto">
            <a:xfrm>
              <a:off x="8602857" y="1691512"/>
              <a:ext cx="1376" cy="206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1" name="Rectangle 7"/>
          <p:cNvSpPr txBox="1">
            <a:spLocks noChangeArrowheads="1"/>
          </p:cNvSpPr>
          <p:nvPr/>
        </p:nvSpPr>
        <p:spPr>
          <a:xfrm>
            <a:off x="9120336" y="6624784"/>
            <a:ext cx="2592288"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4.4 Generalized  </a:t>
            </a:r>
            <a:r>
              <a:rPr lang="en-US" altLang="zh-CN" sz="1200" dirty="0">
                <a:solidFill>
                  <a:srgbClr val="FF0000"/>
                </a:solidFill>
                <a:cs typeface="Arial" panose="020B0604020202020204" pitchFamily="34" charset="0"/>
              </a:rPr>
              <a:t>Forward and SDN</a:t>
            </a:r>
          </a:p>
        </p:txBody>
      </p:sp>
    </p:spTree>
    <p:extLst>
      <p:ext uri="{BB962C8B-B14F-4D97-AF65-F5344CB8AC3E}">
        <p14:creationId xmlns:p14="http://schemas.microsoft.com/office/powerpoint/2010/main" val="2988945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a:xfrm>
            <a:off x="1127448" y="234951"/>
            <a:ext cx="9937104" cy="862013"/>
          </a:xfrm>
        </p:spPr>
        <p:txBody>
          <a:bodyPr>
            <a:normAutofit/>
          </a:bodyPr>
          <a:lstStyle/>
          <a:p>
            <a:pPr algn="ctr"/>
            <a:r>
              <a:rPr lang="en-US" altLang="zh-CN" dirty="0"/>
              <a:t>OpenFlow </a:t>
            </a:r>
            <a:r>
              <a:rPr lang="zh-CN" altLang="en-US" dirty="0"/>
              <a:t>数据平面抽象</a:t>
            </a:r>
            <a:endParaRPr lang="en-US" altLang="zh-CN" dirty="0"/>
          </a:p>
        </p:txBody>
      </p:sp>
      <p:sp>
        <p:nvSpPr>
          <p:cNvPr id="117763" name="Content Placeholder 2"/>
          <p:cNvSpPr>
            <a:spLocks noGrp="1"/>
          </p:cNvSpPr>
          <p:nvPr>
            <p:ph idx="1"/>
          </p:nvPr>
        </p:nvSpPr>
        <p:spPr>
          <a:xfrm>
            <a:off x="1919536" y="1243013"/>
            <a:ext cx="9433048" cy="3377058"/>
          </a:xfrm>
        </p:spPr>
        <p:txBody>
          <a:bodyPr/>
          <a:lstStyle/>
          <a:p>
            <a:r>
              <a:rPr lang="zh-CN" altLang="en-US" dirty="0">
                <a:solidFill>
                  <a:srgbClr val="0000FF"/>
                </a:solidFill>
                <a:cs typeface="ＭＳ Ｐゴシック" panose="020B0600070205080204" pitchFamily="34" charset="-128"/>
              </a:rPr>
              <a:t>流</a:t>
            </a:r>
            <a:r>
              <a:rPr lang="en-US" altLang="zh-CN" dirty="0">
                <a:solidFill>
                  <a:srgbClr val="000090"/>
                </a:solidFill>
                <a:cs typeface="ＭＳ Ｐゴシック" panose="020B0600070205080204" pitchFamily="34" charset="-128"/>
              </a:rPr>
              <a:t>: </a:t>
            </a:r>
            <a:r>
              <a:rPr lang="zh-CN" altLang="en-US" dirty="0">
                <a:solidFill>
                  <a:srgbClr val="000090"/>
                </a:solidFill>
                <a:cs typeface="ＭＳ Ｐゴシック" panose="020B0600070205080204" pitchFamily="34" charset="-128"/>
              </a:rPr>
              <a:t>由首部字段定义</a:t>
            </a:r>
            <a:endParaRPr lang="en-US" altLang="zh-CN" dirty="0">
              <a:solidFill>
                <a:srgbClr val="000090"/>
              </a:solidFill>
              <a:cs typeface="ＭＳ Ｐゴシック" panose="020B0600070205080204" pitchFamily="34" charset="-128"/>
            </a:endParaRPr>
          </a:p>
          <a:p>
            <a:r>
              <a:rPr lang="zh-CN" altLang="en-US" dirty="0">
                <a:solidFill>
                  <a:srgbClr val="000090"/>
                </a:solidFill>
                <a:cs typeface="ＭＳ Ｐゴシック" panose="020B0600070205080204" pitchFamily="34" charset="-128"/>
              </a:rPr>
              <a:t>通用转发</a:t>
            </a:r>
            <a:r>
              <a:rPr lang="en-US" altLang="zh-CN" dirty="0">
                <a:solidFill>
                  <a:srgbClr val="000090"/>
                </a:solidFill>
                <a:cs typeface="ＭＳ Ｐゴシック" panose="020B0600070205080204" pitchFamily="34" charset="-128"/>
              </a:rPr>
              <a:t>: </a:t>
            </a:r>
            <a:r>
              <a:rPr lang="zh-CN" altLang="en-US" dirty="0">
                <a:solidFill>
                  <a:srgbClr val="000090"/>
                </a:solidFill>
                <a:cs typeface="ＭＳ Ｐゴシック" panose="020B0600070205080204" pitchFamily="34" charset="-128"/>
              </a:rPr>
              <a:t>简单分组控制规则</a:t>
            </a:r>
            <a:endParaRPr lang="en-US" altLang="zh-CN" dirty="0">
              <a:solidFill>
                <a:srgbClr val="000090"/>
              </a:solidFill>
              <a:cs typeface="ＭＳ Ｐゴシック" panose="020B0600070205080204" pitchFamily="34" charset="-128"/>
            </a:endParaRPr>
          </a:p>
          <a:p>
            <a:pPr lvl="1"/>
            <a:r>
              <a:rPr lang="zh-CN" altLang="en-US" dirty="0">
                <a:solidFill>
                  <a:srgbClr val="CC0000"/>
                </a:solidFill>
              </a:rPr>
              <a:t>模式</a:t>
            </a:r>
            <a:r>
              <a:rPr lang="en-US" altLang="zh-CN" dirty="0">
                <a:solidFill>
                  <a:srgbClr val="000090"/>
                </a:solidFill>
              </a:rPr>
              <a:t>: </a:t>
            </a:r>
            <a:r>
              <a:rPr lang="zh-CN" altLang="en-US" dirty="0"/>
              <a:t>首部字段中的匹配值</a:t>
            </a:r>
            <a:endParaRPr lang="en-US" altLang="zh-CN" dirty="0"/>
          </a:p>
          <a:p>
            <a:pPr lvl="1"/>
            <a:r>
              <a:rPr lang="zh-CN" altLang="en-US" dirty="0">
                <a:solidFill>
                  <a:srgbClr val="CC0000"/>
                </a:solidFill>
              </a:rPr>
              <a:t>动作</a:t>
            </a:r>
            <a:r>
              <a:rPr lang="en-US" altLang="zh-CN" dirty="0">
                <a:solidFill>
                  <a:srgbClr val="CC0000"/>
                </a:solidFill>
              </a:rPr>
              <a:t>: </a:t>
            </a:r>
            <a:r>
              <a:rPr lang="zh-CN" altLang="en-US" dirty="0">
                <a:solidFill>
                  <a:srgbClr val="CC0000"/>
                </a:solidFill>
              </a:rPr>
              <a:t>对匹配的分组</a:t>
            </a:r>
            <a:r>
              <a:rPr lang="en-US" altLang="zh-CN" dirty="0">
                <a:solidFill>
                  <a:srgbClr val="CC0000"/>
                </a:solidFill>
              </a:rPr>
              <a:t>: </a:t>
            </a:r>
            <a:r>
              <a:rPr lang="zh-CN" altLang="en-US" dirty="0"/>
              <a:t>丢弃、转发、修改匹配分组或将匹配分组发送到控制器</a:t>
            </a:r>
            <a:endParaRPr lang="en-US" altLang="zh-CN" dirty="0"/>
          </a:p>
          <a:p>
            <a:pPr lvl="1"/>
            <a:r>
              <a:rPr lang="zh-CN" altLang="en-US" dirty="0">
                <a:solidFill>
                  <a:srgbClr val="CC0000"/>
                </a:solidFill>
              </a:rPr>
              <a:t>优先级</a:t>
            </a:r>
            <a:r>
              <a:rPr lang="en-US" altLang="zh-CN" dirty="0"/>
              <a:t>: </a:t>
            </a:r>
            <a:r>
              <a:rPr lang="zh-CN" altLang="en-US" dirty="0"/>
              <a:t>消除模式交叠</a:t>
            </a:r>
            <a:r>
              <a:rPr lang="en-US" altLang="zh-CN" dirty="0"/>
              <a:t>(overlapping)</a:t>
            </a:r>
            <a:r>
              <a:rPr lang="zh-CN" altLang="en-US" dirty="0"/>
              <a:t>的歧义</a:t>
            </a:r>
            <a:endParaRPr lang="en-US" altLang="zh-CN" dirty="0"/>
          </a:p>
          <a:p>
            <a:pPr lvl="1"/>
            <a:r>
              <a:rPr lang="zh-CN" altLang="en-US" dirty="0">
                <a:solidFill>
                  <a:srgbClr val="CC0000"/>
                </a:solidFill>
              </a:rPr>
              <a:t>计数器</a:t>
            </a:r>
            <a:r>
              <a:rPr lang="en-US" altLang="zh-CN" dirty="0">
                <a:solidFill>
                  <a:srgbClr val="CC0000"/>
                </a:solidFill>
              </a:rPr>
              <a:t>: </a:t>
            </a:r>
            <a:r>
              <a:rPr lang="zh-CN" altLang="en-US" dirty="0"/>
              <a:t>字节数与分组数</a:t>
            </a:r>
            <a:r>
              <a:rPr lang="en-US" altLang="zh-CN" dirty="0"/>
              <a:t>(</a:t>
            </a:r>
            <a:r>
              <a:rPr lang="zh-CN" altLang="en-US" dirty="0"/>
              <a:t>当分组与流表项匹配时更新计数器</a:t>
            </a:r>
            <a:r>
              <a:rPr lang="en-US" altLang="zh-CN" dirty="0"/>
              <a:t>)</a:t>
            </a:r>
          </a:p>
        </p:txBody>
      </p:sp>
      <p:cxnSp>
        <p:nvCxnSpPr>
          <p:cNvPr id="21" name="Straight Connector 20"/>
          <p:cNvCxnSpPr>
            <a:cxnSpLocks noChangeShapeType="1"/>
          </p:cNvCxnSpPr>
          <p:nvPr/>
        </p:nvCxnSpPr>
        <p:spPr bwMode="auto">
          <a:xfrm>
            <a:off x="3917951" y="5005610"/>
            <a:ext cx="1127125" cy="19050"/>
          </a:xfrm>
          <a:prstGeom prst="line">
            <a:avLst/>
          </a:prstGeom>
          <a:noFill/>
          <a:ln w="25400">
            <a:solidFill>
              <a:srgbClr val="8E8EE4"/>
            </a:solidFill>
            <a:round/>
            <a:headEnd/>
            <a:tailEnd type="none" w="lg"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3" name="Straight Connector 22"/>
          <p:cNvCxnSpPr>
            <a:cxnSpLocks noChangeShapeType="1"/>
          </p:cNvCxnSpPr>
          <p:nvPr/>
        </p:nvCxnSpPr>
        <p:spPr bwMode="auto">
          <a:xfrm>
            <a:off x="6508751" y="5005610"/>
            <a:ext cx="1127125" cy="19050"/>
          </a:xfrm>
          <a:prstGeom prst="line">
            <a:avLst/>
          </a:prstGeom>
          <a:noFill/>
          <a:ln w="25400">
            <a:solidFill>
              <a:srgbClr val="8E8EE4"/>
            </a:solidFill>
            <a:round/>
            <a:headEnd/>
            <a:tailEnd type="none" w="lg"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nvGrpSpPr>
          <p:cNvPr id="117766" name="Group 7"/>
          <p:cNvGrpSpPr>
            <a:grpSpLocks/>
          </p:cNvGrpSpPr>
          <p:nvPr/>
        </p:nvGrpSpPr>
        <p:grpSpPr bwMode="auto">
          <a:xfrm>
            <a:off x="4951414" y="4603973"/>
            <a:ext cx="1652587" cy="868362"/>
            <a:chOff x="1871277" y="1576300"/>
            <a:chExt cx="1128371" cy="437861"/>
          </a:xfrm>
        </p:grpSpPr>
        <p:sp>
          <p:nvSpPr>
            <p:cNvPr id="13" name="Oval 12"/>
            <p:cNvSpPr>
              <a:spLocks noChangeArrowheads="1"/>
            </p:cNvSpPr>
            <p:nvPr/>
          </p:nvSpPr>
          <p:spPr bwMode="auto">
            <a:xfrm flipV="1">
              <a:off x="1874528" y="1694771"/>
              <a:ext cx="1125120" cy="31939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15" name="Rectangle 14"/>
            <p:cNvSpPr/>
            <p:nvPr/>
          </p:nvSpPr>
          <p:spPr bwMode="auto">
            <a:xfrm>
              <a:off x="1871277" y="1739597"/>
              <a:ext cx="1128371" cy="116069"/>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 name="Oval 16"/>
            <p:cNvSpPr>
              <a:spLocks noChangeArrowheads="1"/>
            </p:cNvSpPr>
            <p:nvPr/>
          </p:nvSpPr>
          <p:spPr bwMode="auto">
            <a:xfrm flipV="1">
              <a:off x="1871277" y="1576300"/>
              <a:ext cx="1125120" cy="31939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18" name="Freeform 17"/>
            <p:cNvSpPr/>
            <p:nvPr/>
          </p:nvSpPr>
          <p:spPr bwMode="auto">
            <a:xfrm>
              <a:off x="2160686" y="1673158"/>
              <a:ext cx="546301" cy="160896"/>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9" name="Freeform 18"/>
            <p:cNvSpPr>
              <a:spLocks/>
            </p:cNvSpPr>
            <p:nvPr/>
          </p:nvSpPr>
          <p:spPr bwMode="auto">
            <a:xfrm>
              <a:off x="2103238" y="1633134"/>
              <a:ext cx="661197" cy="111267"/>
            </a:xfrm>
            <a:custGeom>
              <a:avLst/>
              <a:gdLst>
                <a:gd name="T0" fmla="*/ 0 w 3723451"/>
                <a:gd name="T1" fmla="*/ 27221 h 932950"/>
                <a:gd name="T2" fmla="*/ 116342 w 3723451"/>
                <a:gd name="T3" fmla="*/ 321 h 932950"/>
                <a:gd name="T4" fmla="*/ 329542 w 3723451"/>
                <a:gd name="T5" fmla="*/ 62084 h 932950"/>
                <a:gd name="T6" fmla="*/ 532938 w 3723451"/>
                <a:gd name="T7" fmla="*/ 0 h 932950"/>
                <a:gd name="T8" fmla="*/ 661197 w 3723451"/>
                <a:gd name="T9" fmla="*/ 24705 h 932950"/>
                <a:gd name="T10" fmla="*/ 565772 w 3723451"/>
                <a:gd name="T11" fmla="*/ 55085 h 932950"/>
                <a:gd name="T12" fmla="*/ 535050 w 3723451"/>
                <a:gd name="T13" fmla="*/ 46894 h 932950"/>
                <a:gd name="T14" fmla="*/ 333288 w 3723451"/>
                <a:gd name="T15" fmla="*/ 111267 h 932950"/>
                <a:gd name="T16" fmla="*/ 126366 w 3723451"/>
                <a:gd name="T17" fmla="*/ 49262 h 932950"/>
                <a:gd name="T18" fmla="*/ 92910 w 3723451"/>
                <a:gd name="T19" fmla="*/ 55954 h 932950"/>
                <a:gd name="T20" fmla="*/ 0 w 3723451"/>
                <a:gd name="T21" fmla="*/ 27221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20" name="Freeform 19"/>
            <p:cNvSpPr>
              <a:spLocks/>
            </p:cNvSpPr>
            <p:nvPr/>
          </p:nvSpPr>
          <p:spPr bwMode="auto">
            <a:xfrm>
              <a:off x="2538978" y="1727590"/>
              <a:ext cx="241716" cy="96858"/>
            </a:xfrm>
            <a:custGeom>
              <a:avLst/>
              <a:gdLst>
                <a:gd name="T0" fmla="*/ 0 w 1366596"/>
                <a:gd name="T1" fmla="*/ 0 h 809868"/>
                <a:gd name="T2" fmla="*/ 241716 w 1366596"/>
                <a:gd name="T3" fmla="*/ 74845 h 809868"/>
                <a:gd name="T4" fmla="*/ 153005 w 1366596"/>
                <a:gd name="T5" fmla="*/ 96858 h 809868"/>
                <a:gd name="T6" fmla="*/ 814 w 1366596"/>
                <a:gd name="T7" fmla="*/ 51181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22" name="Freeform 21"/>
            <p:cNvSpPr>
              <a:spLocks/>
            </p:cNvSpPr>
            <p:nvPr/>
          </p:nvSpPr>
          <p:spPr bwMode="auto">
            <a:xfrm>
              <a:off x="2090231" y="1729992"/>
              <a:ext cx="238465" cy="96858"/>
            </a:xfrm>
            <a:custGeom>
              <a:avLst/>
              <a:gdLst>
                <a:gd name="T0" fmla="*/ 235210 w 1348191"/>
                <a:gd name="T1" fmla="*/ 0 h 791462"/>
                <a:gd name="T2" fmla="*/ 238465 w 1348191"/>
                <a:gd name="T3" fmla="*/ 46740 h 791462"/>
                <a:gd name="T4" fmla="*/ 86271 w 1348191"/>
                <a:gd name="T5" fmla="*/ 96858 h 791462"/>
                <a:gd name="T6" fmla="*/ 0 w 1348191"/>
                <a:gd name="T7" fmla="*/ 74896 h 791462"/>
                <a:gd name="T8" fmla="*/ 23521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24" name="Straight Connector 23"/>
            <p:cNvCxnSpPr>
              <a:cxnSpLocks noChangeShapeType="1"/>
              <a:endCxn id="17" idx="2"/>
            </p:cNvCxnSpPr>
            <p:nvPr/>
          </p:nvCxnSpPr>
          <p:spPr bwMode="auto">
            <a:xfrm flipH="1" flipV="1">
              <a:off x="1871277" y="1737196"/>
              <a:ext cx="3251" cy="1232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5" name="Straight Connector 24"/>
            <p:cNvCxnSpPr>
              <a:cxnSpLocks noChangeShapeType="1"/>
            </p:cNvCxnSpPr>
            <p:nvPr/>
          </p:nvCxnSpPr>
          <p:spPr bwMode="auto">
            <a:xfrm flipH="1" flipV="1">
              <a:off x="2996397" y="1734795"/>
              <a:ext cx="3251" cy="1232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cxnSp>
        <p:nvCxnSpPr>
          <p:cNvPr id="26" name="Straight Connector 25"/>
          <p:cNvCxnSpPr>
            <a:cxnSpLocks noChangeShapeType="1"/>
          </p:cNvCxnSpPr>
          <p:nvPr/>
        </p:nvCxnSpPr>
        <p:spPr bwMode="auto">
          <a:xfrm>
            <a:off x="6407150" y="5305648"/>
            <a:ext cx="1106488" cy="355600"/>
          </a:xfrm>
          <a:prstGeom prst="line">
            <a:avLst/>
          </a:prstGeom>
          <a:noFill/>
          <a:ln w="25400">
            <a:solidFill>
              <a:srgbClr val="8E8EE4"/>
            </a:solidFill>
            <a:round/>
            <a:headEnd/>
            <a:tailEnd type="none" w="lg"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7" name="Straight Connector 26"/>
          <p:cNvCxnSpPr>
            <a:cxnSpLocks noChangeShapeType="1"/>
          </p:cNvCxnSpPr>
          <p:nvPr/>
        </p:nvCxnSpPr>
        <p:spPr bwMode="auto">
          <a:xfrm flipV="1">
            <a:off x="6516688" y="4476973"/>
            <a:ext cx="1357312" cy="304800"/>
          </a:xfrm>
          <a:prstGeom prst="line">
            <a:avLst/>
          </a:prstGeom>
          <a:noFill/>
          <a:ln w="25400">
            <a:solidFill>
              <a:srgbClr val="8E8EE4"/>
            </a:solidFill>
            <a:round/>
            <a:headEnd/>
            <a:tailEnd type="none" w="lg"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17769" name="TextBox 8"/>
          <p:cNvSpPr txBox="1">
            <a:spLocks noChangeArrowheads="1"/>
          </p:cNvSpPr>
          <p:nvPr/>
        </p:nvSpPr>
        <p:spPr bwMode="auto">
          <a:xfrm>
            <a:off x="4458912" y="5691188"/>
            <a:ext cx="547286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dirty="0">
                <a:solidFill>
                  <a:srgbClr val="0000FF"/>
                </a:solidFill>
                <a:latin typeface="+mn-ea"/>
                <a:ea typeface="+mn-ea"/>
              </a:rPr>
              <a:t>路由器中的流表</a:t>
            </a:r>
            <a:r>
              <a:rPr lang="en-US" altLang="zh-CN" dirty="0">
                <a:solidFill>
                  <a:srgbClr val="0000FF"/>
                </a:solidFill>
                <a:latin typeface="+mn-ea"/>
                <a:ea typeface="+mn-ea"/>
              </a:rPr>
              <a:t>(</a:t>
            </a:r>
            <a:r>
              <a:rPr lang="zh-CN" altLang="en-US" dirty="0">
                <a:solidFill>
                  <a:srgbClr val="0000FF"/>
                </a:solidFill>
                <a:latin typeface="+mn-ea"/>
                <a:ea typeface="+mn-ea"/>
              </a:rPr>
              <a:t>由控制器计算和分发</a:t>
            </a:r>
            <a:r>
              <a:rPr lang="en-US" altLang="zh-CN" dirty="0">
                <a:solidFill>
                  <a:srgbClr val="0000FF"/>
                </a:solidFill>
                <a:latin typeface="+mn-ea"/>
                <a:ea typeface="+mn-ea"/>
              </a:rPr>
              <a:t>) </a:t>
            </a:r>
          </a:p>
          <a:p>
            <a:r>
              <a:rPr lang="zh-CN" altLang="en-US" dirty="0">
                <a:solidFill>
                  <a:srgbClr val="0000FF"/>
                </a:solidFill>
                <a:latin typeface="+mn-ea"/>
                <a:ea typeface="+mn-ea"/>
              </a:rPr>
              <a:t>定义路由器的匹配</a:t>
            </a:r>
            <a:r>
              <a:rPr lang="en-US" altLang="zh-CN" dirty="0">
                <a:solidFill>
                  <a:srgbClr val="0000FF"/>
                </a:solidFill>
                <a:latin typeface="+mn-ea"/>
                <a:ea typeface="+mn-ea"/>
              </a:rPr>
              <a:t>+</a:t>
            </a:r>
            <a:r>
              <a:rPr lang="zh-CN" altLang="en-US" dirty="0">
                <a:solidFill>
                  <a:srgbClr val="0000FF"/>
                </a:solidFill>
                <a:latin typeface="+mn-ea"/>
                <a:ea typeface="+mn-ea"/>
              </a:rPr>
              <a:t>动作规则</a:t>
            </a:r>
            <a:endParaRPr lang="en-US" altLang="zh-CN" dirty="0">
              <a:solidFill>
                <a:srgbClr val="0000FF"/>
              </a:solidFill>
              <a:latin typeface="+mn-ea"/>
              <a:ea typeface="+mn-ea"/>
            </a:endParaRPr>
          </a:p>
        </p:txBody>
      </p:sp>
      <p:sp>
        <p:nvSpPr>
          <p:cNvPr id="28" name="Rectangle 7"/>
          <p:cNvSpPr txBox="1">
            <a:spLocks noChangeArrowheads="1"/>
          </p:cNvSpPr>
          <p:nvPr/>
        </p:nvSpPr>
        <p:spPr>
          <a:xfrm>
            <a:off x="9120336" y="6624784"/>
            <a:ext cx="2592288"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4.4 Generalized  </a:t>
            </a:r>
            <a:r>
              <a:rPr lang="en-US" altLang="zh-CN" sz="1200" dirty="0">
                <a:solidFill>
                  <a:srgbClr val="FF0000"/>
                </a:solidFill>
                <a:cs typeface="Arial" panose="020B0604020202020204" pitchFamily="34" charset="0"/>
              </a:rPr>
              <a:t>Forward and SDN</a:t>
            </a:r>
          </a:p>
        </p:txBody>
      </p:sp>
    </p:spTree>
    <p:extLst>
      <p:ext uri="{BB962C8B-B14F-4D97-AF65-F5344CB8AC3E}">
        <p14:creationId xmlns:p14="http://schemas.microsoft.com/office/powerpoint/2010/main" val="277147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a:xfrm>
            <a:off x="2495600" y="196748"/>
            <a:ext cx="6768751" cy="1143000"/>
          </a:xfrm>
        </p:spPr>
        <p:txBody>
          <a:bodyPr>
            <a:normAutofit/>
          </a:bodyPr>
          <a:lstStyle/>
          <a:p>
            <a:pPr algn="ctr">
              <a:defRPr/>
            </a:pPr>
            <a:r>
              <a:rPr lang="zh-CN" altLang="en-US" sz="4000" dirty="0"/>
              <a:t>网络层</a:t>
            </a:r>
            <a:r>
              <a:rPr lang="en-US" sz="4000" dirty="0"/>
              <a:t>: </a:t>
            </a:r>
            <a:r>
              <a:rPr lang="zh-CN" altLang="en-US" sz="4000" dirty="0"/>
              <a:t>数据平面、控制平面</a:t>
            </a:r>
            <a:endParaRPr lang="en-US" sz="4000" dirty="0"/>
          </a:p>
        </p:txBody>
      </p:sp>
      <p:sp>
        <p:nvSpPr>
          <p:cNvPr id="45061" name="Rectangle 3"/>
          <p:cNvSpPr>
            <a:spLocks noGrp="1" noChangeArrowheads="1"/>
          </p:cNvSpPr>
          <p:nvPr>
            <p:ph type="body" idx="1"/>
          </p:nvPr>
        </p:nvSpPr>
        <p:spPr>
          <a:xfrm>
            <a:off x="1631504" y="1499828"/>
            <a:ext cx="4199631" cy="2972307"/>
          </a:xfrm>
        </p:spPr>
        <p:txBody>
          <a:bodyPr/>
          <a:lstStyle/>
          <a:p>
            <a:pPr marL="0" indent="0">
              <a:buNone/>
              <a:defRPr/>
            </a:pPr>
            <a:r>
              <a:rPr lang="zh-CN" altLang="en-US" sz="3200" dirty="0">
                <a:solidFill>
                  <a:srgbClr val="CC0000"/>
                </a:solidFill>
              </a:rPr>
              <a:t>数据平面</a:t>
            </a:r>
            <a:endParaRPr lang="en-US" sz="3200" dirty="0">
              <a:solidFill>
                <a:srgbClr val="CC0000"/>
              </a:solidFill>
            </a:endParaRPr>
          </a:p>
          <a:p>
            <a:pPr>
              <a:lnSpc>
                <a:spcPct val="80000"/>
              </a:lnSpc>
              <a:spcAft>
                <a:spcPct val="0"/>
              </a:spcAft>
              <a:defRPr/>
            </a:pPr>
            <a:r>
              <a:rPr lang="zh-CN" altLang="en-US" dirty="0">
                <a:cs typeface="ＭＳ Ｐゴシック" panose="020B0600070205080204" pitchFamily="34" charset="-128"/>
              </a:rPr>
              <a:t>本地，单路由器功能</a:t>
            </a:r>
          </a:p>
          <a:p>
            <a:pPr>
              <a:lnSpc>
                <a:spcPct val="80000"/>
              </a:lnSpc>
              <a:spcAft>
                <a:spcPct val="0"/>
              </a:spcAft>
              <a:defRPr/>
            </a:pPr>
            <a:r>
              <a:rPr lang="zh-CN" altLang="en-US" dirty="0">
                <a:cs typeface="ＭＳ Ｐゴシック" panose="020B0600070205080204" pitchFamily="34" charset="-128"/>
              </a:rPr>
              <a:t>确定如何将到达路由器输入端口的数据报转发到路由器输出端口</a:t>
            </a:r>
          </a:p>
          <a:p>
            <a:pPr>
              <a:lnSpc>
                <a:spcPct val="80000"/>
              </a:lnSpc>
              <a:spcAft>
                <a:spcPct val="0"/>
              </a:spcAft>
              <a:defRPr/>
            </a:pPr>
            <a:r>
              <a:rPr lang="zh-CN" altLang="en-US" dirty="0">
                <a:cs typeface="ＭＳ Ｐゴシック" panose="020B0600070205080204" pitchFamily="34" charset="-128"/>
              </a:rPr>
              <a:t>转发功能</a:t>
            </a:r>
            <a:endParaRPr lang="en-US" dirty="0"/>
          </a:p>
        </p:txBody>
      </p:sp>
      <p:sp>
        <p:nvSpPr>
          <p:cNvPr id="8" name="Rectangle 3"/>
          <p:cNvSpPr txBox="1">
            <a:spLocks noChangeArrowheads="1"/>
          </p:cNvSpPr>
          <p:nvPr/>
        </p:nvSpPr>
        <p:spPr bwMode="auto">
          <a:xfrm>
            <a:off x="6202705" y="1499828"/>
            <a:ext cx="4789839" cy="49535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ＭＳ Ｐゴシック" charset="0"/>
                <a:cs typeface="Gill Sans MT"/>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0" indent="0">
              <a:buNone/>
              <a:defRPr/>
            </a:pPr>
            <a:r>
              <a:rPr lang="zh-CN" altLang="en-US" sz="3200" dirty="0">
                <a:solidFill>
                  <a:srgbClr val="CC0000"/>
                </a:solidFill>
                <a:latin typeface="+mn-ea"/>
                <a:ea typeface="+mn-ea"/>
              </a:rPr>
              <a:t>控制平面</a:t>
            </a:r>
            <a:endParaRPr lang="en-US" sz="3200" dirty="0">
              <a:solidFill>
                <a:srgbClr val="CC0000"/>
              </a:solidFill>
              <a:latin typeface="+mn-ea"/>
              <a:ea typeface="+mn-ea"/>
            </a:endParaRPr>
          </a:p>
          <a:p>
            <a:pPr eaLnBrk="1" hangingPunct="1">
              <a:lnSpc>
                <a:spcPct val="80000"/>
              </a:lnSpc>
              <a:buClrTx/>
              <a:buSzPct val="70000"/>
              <a:buFont typeface="Wingdings" panose="05000000000000000000" pitchFamily="2" charset="2"/>
              <a:buChar char="v"/>
              <a:defRPr/>
            </a:pPr>
            <a:r>
              <a:rPr lang="zh-CN" altLang="en-US" sz="2400" dirty="0">
                <a:solidFill>
                  <a:srgbClr val="000099"/>
                </a:solidFill>
                <a:latin typeface="+mn-ea"/>
                <a:ea typeface="+mn-ea"/>
                <a:cs typeface="ＭＳ Ｐゴシック" panose="020B0600070205080204" pitchFamily="34" charset="-128"/>
              </a:rPr>
              <a:t>网络全局逻辑</a:t>
            </a:r>
            <a:endParaRPr lang="en-US" sz="2400" dirty="0">
              <a:solidFill>
                <a:srgbClr val="000099"/>
              </a:solidFill>
              <a:latin typeface="+mn-ea"/>
              <a:ea typeface="+mn-ea"/>
              <a:cs typeface="ＭＳ Ｐゴシック" panose="020B0600070205080204" pitchFamily="34" charset="-128"/>
            </a:endParaRPr>
          </a:p>
          <a:p>
            <a:pPr eaLnBrk="1" hangingPunct="1">
              <a:lnSpc>
                <a:spcPct val="80000"/>
              </a:lnSpc>
              <a:buClrTx/>
              <a:buSzPct val="70000"/>
              <a:buFont typeface="Wingdings" panose="05000000000000000000" pitchFamily="2" charset="2"/>
              <a:buChar char="v"/>
              <a:defRPr/>
            </a:pPr>
            <a:r>
              <a:rPr lang="zh-CN" altLang="en-US" sz="2400" dirty="0">
                <a:solidFill>
                  <a:srgbClr val="000099"/>
                </a:solidFill>
                <a:latin typeface="+mn-ea"/>
                <a:ea typeface="+mn-ea"/>
                <a:cs typeface="ＭＳ Ｐゴシック" panose="020B0600070205080204" pitchFamily="34" charset="-128"/>
              </a:rPr>
              <a:t>确定如何沿从源主机到目的主机的端到端路径在路由器之间路由数据报</a:t>
            </a:r>
            <a:endParaRPr lang="en-US" sz="2400" dirty="0">
              <a:solidFill>
                <a:srgbClr val="000099"/>
              </a:solidFill>
              <a:latin typeface="+mn-ea"/>
              <a:ea typeface="+mn-ea"/>
              <a:cs typeface="ＭＳ Ｐゴシック" panose="020B0600070205080204" pitchFamily="34" charset="-128"/>
            </a:endParaRPr>
          </a:p>
          <a:p>
            <a:pPr eaLnBrk="1" hangingPunct="1">
              <a:lnSpc>
                <a:spcPct val="80000"/>
              </a:lnSpc>
              <a:buClrTx/>
              <a:buSzPct val="70000"/>
              <a:buFont typeface="Wingdings" panose="05000000000000000000" pitchFamily="2" charset="2"/>
              <a:buChar char="v"/>
              <a:defRPr/>
            </a:pPr>
            <a:r>
              <a:rPr lang="zh-CN" altLang="en-US" sz="2400" dirty="0">
                <a:solidFill>
                  <a:srgbClr val="000099"/>
                </a:solidFill>
                <a:latin typeface="+mn-ea"/>
                <a:ea typeface="+mn-ea"/>
                <a:cs typeface="ＭＳ Ｐゴシック" panose="020B0600070205080204" pitchFamily="34" charset="-128"/>
              </a:rPr>
              <a:t>两种控制平面方法</a:t>
            </a:r>
            <a:r>
              <a:rPr lang="en-US" sz="2400" dirty="0">
                <a:solidFill>
                  <a:srgbClr val="000099"/>
                </a:solidFill>
                <a:latin typeface="+mn-ea"/>
                <a:ea typeface="+mn-ea"/>
                <a:cs typeface="ＭＳ Ｐゴシック" panose="020B0600070205080204" pitchFamily="34" charset="-128"/>
              </a:rPr>
              <a:t>:</a:t>
            </a:r>
          </a:p>
          <a:p>
            <a:pPr marL="742950" lvl="1" indent="-285750" eaLnBrk="1" hangingPunct="1">
              <a:lnSpc>
                <a:spcPct val="80000"/>
              </a:lnSpc>
              <a:spcBef>
                <a:spcPts val="600"/>
              </a:spcBef>
              <a:spcAft>
                <a:spcPts val="0"/>
              </a:spcAft>
              <a:buClrTx/>
              <a:buFontTx/>
              <a:buChar char="–"/>
              <a:defRPr/>
            </a:pPr>
            <a:r>
              <a:rPr lang="zh-CN" altLang="en-US" sz="2000" dirty="0">
                <a:solidFill>
                  <a:srgbClr val="0000FF"/>
                </a:solidFill>
                <a:latin typeface="+mn-ea"/>
                <a:ea typeface="+mn-ea"/>
              </a:rPr>
              <a:t>传统路由算法</a:t>
            </a:r>
            <a:r>
              <a:rPr lang="en-US" sz="2000" dirty="0">
                <a:solidFill>
                  <a:srgbClr val="0000FF"/>
                </a:solidFill>
                <a:latin typeface="+mn-ea"/>
                <a:ea typeface="+mn-ea"/>
              </a:rPr>
              <a:t>: </a:t>
            </a:r>
            <a:r>
              <a:rPr lang="zh-CN" altLang="en-US" sz="2000" dirty="0">
                <a:solidFill>
                  <a:srgbClr val="000099"/>
                </a:solidFill>
                <a:latin typeface="+mn-ea"/>
                <a:ea typeface="+mn-ea"/>
              </a:rPr>
              <a:t>在路由器中实现</a:t>
            </a:r>
            <a:endParaRPr lang="en-US" sz="2200" dirty="0">
              <a:solidFill>
                <a:srgbClr val="0000FF"/>
              </a:solidFill>
              <a:latin typeface="+mn-ea"/>
              <a:ea typeface="+mn-ea"/>
              <a:cs typeface="+mn-cs"/>
            </a:endParaRPr>
          </a:p>
          <a:p>
            <a:pPr marL="742950" lvl="1" indent="-285750" eaLnBrk="1" hangingPunct="1">
              <a:lnSpc>
                <a:spcPct val="80000"/>
              </a:lnSpc>
              <a:spcBef>
                <a:spcPts val="600"/>
              </a:spcBef>
              <a:spcAft>
                <a:spcPts val="0"/>
              </a:spcAft>
              <a:buClrTx/>
              <a:buFontTx/>
              <a:buChar char="–"/>
              <a:defRPr/>
            </a:pPr>
            <a:r>
              <a:rPr lang="zh-CN" altLang="en-US" sz="2000" dirty="0">
                <a:solidFill>
                  <a:srgbClr val="0000FF"/>
                </a:solidFill>
                <a:latin typeface="+mn-ea"/>
                <a:ea typeface="+mn-ea"/>
              </a:rPr>
              <a:t>软件定义网络</a:t>
            </a:r>
            <a:r>
              <a:rPr lang="en-US" sz="2000" dirty="0">
                <a:solidFill>
                  <a:srgbClr val="0000FF"/>
                </a:solidFill>
                <a:latin typeface="+mn-ea"/>
                <a:ea typeface="+mn-ea"/>
              </a:rPr>
              <a:t>(SDN): </a:t>
            </a:r>
            <a:r>
              <a:rPr lang="zh-CN" altLang="en-US" sz="2000" dirty="0">
                <a:solidFill>
                  <a:srgbClr val="000099"/>
                </a:solidFill>
                <a:latin typeface="+mn-ea"/>
                <a:ea typeface="+mn-ea"/>
              </a:rPr>
              <a:t>在（远程）服务器中实现</a:t>
            </a:r>
            <a:endParaRPr lang="en-US" sz="2200" dirty="0">
              <a:solidFill>
                <a:srgbClr val="0000FF"/>
              </a:solidFill>
              <a:latin typeface="+mn-ea"/>
              <a:ea typeface="+mn-ea"/>
              <a:cs typeface="+mn-cs"/>
            </a:endParaRPr>
          </a:p>
          <a:p>
            <a:pPr>
              <a:defRPr/>
            </a:pPr>
            <a:endParaRPr lang="en-US" dirty="0">
              <a:latin typeface="+mn-ea"/>
              <a:ea typeface="+mn-ea"/>
            </a:endParaRPr>
          </a:p>
          <a:p>
            <a:pPr>
              <a:buFont typeface="Wingdings" charset="0"/>
              <a:buNone/>
              <a:defRPr/>
            </a:pPr>
            <a:endParaRPr lang="en-US" dirty="0">
              <a:latin typeface="+mn-ea"/>
              <a:ea typeface="+mn-ea"/>
            </a:endParaRPr>
          </a:p>
        </p:txBody>
      </p:sp>
      <p:grpSp>
        <p:nvGrpSpPr>
          <p:cNvPr id="46085" name="Group 8"/>
          <p:cNvGrpSpPr>
            <a:grpSpLocks/>
          </p:cNvGrpSpPr>
          <p:nvPr/>
        </p:nvGrpSpPr>
        <p:grpSpPr bwMode="auto">
          <a:xfrm>
            <a:off x="1847528" y="4962655"/>
            <a:ext cx="4032448" cy="1490681"/>
            <a:chOff x="452823" y="4860024"/>
            <a:chExt cx="4033396" cy="1490924"/>
          </a:xfrm>
        </p:grpSpPr>
        <p:sp>
          <p:nvSpPr>
            <p:cNvPr id="10" name="Freeform 2"/>
            <p:cNvSpPr>
              <a:spLocks/>
            </p:cNvSpPr>
            <p:nvPr/>
          </p:nvSpPr>
          <p:spPr bwMode="auto">
            <a:xfrm>
              <a:off x="2591886" y="5436399"/>
              <a:ext cx="1894333" cy="914549"/>
            </a:xfrm>
            <a:custGeom>
              <a:avLst/>
              <a:gdLst>
                <a:gd name="T0" fmla="*/ 1611 w 10001"/>
                <a:gd name="T1" fmla="*/ 374679 h 10125"/>
                <a:gd name="T2" fmla="*/ 287991 w 10001"/>
                <a:gd name="T3" fmla="*/ 147961 h 10125"/>
                <a:gd name="T4" fmla="*/ 1260716 w 10001"/>
                <a:gd name="T5" fmla="*/ 93322 h 10125"/>
                <a:gd name="T6" fmla="*/ 2011909 w 10001"/>
                <a:gd name="T7" fmla="*/ 0 h 10125"/>
                <a:gd name="T8" fmla="*/ 2706712 w 10001"/>
                <a:gd name="T9" fmla="*/ 93600 h 10125"/>
                <a:gd name="T10" fmla="*/ 3255305 w 10001"/>
                <a:gd name="T11" fmla="*/ 46104 h 10125"/>
                <a:gd name="T12" fmla="*/ 4023415 w 10001"/>
                <a:gd name="T13" fmla="*/ 277276 h 10125"/>
                <a:gd name="T14" fmla="*/ 3463544 w 10001"/>
                <a:gd name="T15" fmla="*/ 630526 h 10125"/>
                <a:gd name="T16" fmla="*/ 2817478 w 10001"/>
                <a:gd name="T17" fmla="*/ 864758 h 10125"/>
                <a:gd name="T18" fmla="*/ 2137577 w 10001"/>
                <a:gd name="T19" fmla="*/ 820324 h 10125"/>
                <a:gd name="T20" fmla="*/ 1760571 w 10001"/>
                <a:gd name="T21" fmla="*/ 919490 h 10125"/>
                <a:gd name="T22" fmla="*/ 1264743 w 10001"/>
                <a:gd name="T23" fmla="*/ 929416 h 10125"/>
                <a:gd name="T24" fmla="*/ 877667 w 10001"/>
                <a:gd name="T25" fmla="*/ 732382 h 10125"/>
                <a:gd name="T26" fmla="*/ 478105 w 10001"/>
                <a:gd name="T27" fmla="*/ 695276 h 10125"/>
                <a:gd name="T28" fmla="*/ 1611 w 10001"/>
                <a:gd name="T29" fmla="*/ 374679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gradFill flip="none" rotWithShape="1">
              <a:gsLst>
                <a:gs pos="0">
                  <a:srgbClr val="66CCFF"/>
                </a:gs>
                <a:gs pos="100000">
                  <a:srgbClr val="FFFFFF"/>
                </a:gs>
                <a:gs pos="50000">
                  <a:schemeClr val="bg1"/>
                </a:gs>
              </a:gsLst>
              <a:lin ang="0" scaled="1"/>
              <a:tileRect/>
            </a:gradFill>
            <a:ln>
              <a:noFill/>
            </a:ln>
          </p:spPr>
          <p:txBody>
            <a:bodyPr wrap="none" anchor="ctr"/>
            <a:lstStyle/>
            <a:p>
              <a:pPr>
                <a:defRPr/>
              </a:pPr>
              <a:endParaRPr lang="en-US">
                <a:solidFill>
                  <a:srgbClr val="000099"/>
                </a:solidFill>
                <a:latin typeface="Arial" charset="0"/>
                <a:ea typeface="ＭＳ Ｐゴシック" charset="0"/>
                <a:cs typeface="ＭＳ Ｐゴシック" charset="0"/>
              </a:endParaRPr>
            </a:p>
          </p:txBody>
        </p:sp>
        <p:cxnSp>
          <p:nvCxnSpPr>
            <p:cNvPr id="11" name="Straight Connector 10"/>
            <p:cNvCxnSpPr/>
            <p:nvPr/>
          </p:nvCxnSpPr>
          <p:spPr>
            <a:xfrm flipV="1">
              <a:off x="3261968" y="5558656"/>
              <a:ext cx="500180" cy="157189"/>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111121" y="5774591"/>
              <a:ext cx="862215" cy="10479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123824" y="5880971"/>
              <a:ext cx="714543" cy="27468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1283479" y="5801583"/>
              <a:ext cx="1506892" cy="1587"/>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6093" name="TextBox 265"/>
            <p:cNvSpPr txBox="1">
              <a:spLocks noChangeArrowheads="1"/>
            </p:cNvSpPr>
            <p:nvPr/>
          </p:nvSpPr>
          <p:spPr bwMode="auto">
            <a:xfrm>
              <a:off x="3198813" y="5473700"/>
              <a:ext cx="269689" cy="277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dirty="0">
                  <a:solidFill>
                    <a:schemeClr val="accent2"/>
                  </a:solidFill>
                </a:rPr>
                <a:t>1</a:t>
              </a:r>
            </a:p>
          </p:txBody>
        </p:sp>
        <p:sp>
          <p:nvSpPr>
            <p:cNvPr id="46094" name="TextBox 281"/>
            <p:cNvSpPr txBox="1">
              <a:spLocks noChangeArrowheads="1"/>
            </p:cNvSpPr>
            <p:nvPr/>
          </p:nvSpPr>
          <p:spPr bwMode="auto">
            <a:xfrm>
              <a:off x="3373438" y="5761038"/>
              <a:ext cx="269689" cy="277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dirty="0">
                  <a:solidFill>
                    <a:schemeClr val="accent2"/>
                  </a:solidFill>
                </a:rPr>
                <a:t>2</a:t>
              </a:r>
            </a:p>
          </p:txBody>
        </p:sp>
        <p:sp>
          <p:nvSpPr>
            <p:cNvPr id="46095" name="TextBox 282"/>
            <p:cNvSpPr txBox="1">
              <a:spLocks noChangeArrowheads="1"/>
            </p:cNvSpPr>
            <p:nvPr/>
          </p:nvSpPr>
          <p:spPr bwMode="auto">
            <a:xfrm>
              <a:off x="3068638" y="5862638"/>
              <a:ext cx="269689" cy="277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dirty="0">
                  <a:solidFill>
                    <a:schemeClr val="accent2"/>
                  </a:solidFill>
                </a:rPr>
                <a:t>3</a:t>
              </a:r>
            </a:p>
          </p:txBody>
        </p:sp>
        <p:grpSp>
          <p:nvGrpSpPr>
            <p:cNvPr id="46096" name="Group 5"/>
            <p:cNvGrpSpPr>
              <a:grpSpLocks/>
            </p:cNvGrpSpPr>
            <p:nvPr/>
          </p:nvGrpSpPr>
          <p:grpSpPr bwMode="auto">
            <a:xfrm>
              <a:off x="938213" y="5180236"/>
              <a:ext cx="1616075" cy="581124"/>
              <a:chOff x="-4079003" y="2660345"/>
              <a:chExt cx="1616718" cy="582451"/>
            </a:xfrm>
          </p:grpSpPr>
          <p:sp>
            <p:nvSpPr>
              <p:cNvPr id="46109" name="Rectangle 97"/>
              <p:cNvSpPr>
                <a:spLocks noChangeArrowheads="1"/>
              </p:cNvSpPr>
              <p:nvPr/>
            </p:nvSpPr>
            <p:spPr bwMode="auto">
              <a:xfrm>
                <a:off x="-4052413" y="2965119"/>
                <a:ext cx="1290538" cy="2087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46110" name="Rectangle 98"/>
              <p:cNvSpPr>
                <a:spLocks noChangeArrowheads="1"/>
              </p:cNvSpPr>
              <p:nvPr/>
            </p:nvSpPr>
            <p:spPr bwMode="auto">
              <a:xfrm>
                <a:off x="-4079003" y="2985994"/>
                <a:ext cx="1281675" cy="208750"/>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46111" name="Line 99"/>
              <p:cNvSpPr>
                <a:spLocks noChangeShapeType="1"/>
              </p:cNvSpPr>
              <p:nvPr/>
            </p:nvSpPr>
            <p:spPr bwMode="auto">
              <a:xfrm>
                <a:off x="-2933828" y="3101502"/>
                <a:ext cx="471543"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46112" name="Rectangle 104"/>
              <p:cNvSpPr>
                <a:spLocks noChangeArrowheads="1"/>
              </p:cNvSpPr>
              <p:nvPr/>
            </p:nvSpPr>
            <p:spPr bwMode="auto">
              <a:xfrm>
                <a:off x="-3377007" y="2988777"/>
                <a:ext cx="476861" cy="210142"/>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46113" name="Text Box 105"/>
              <p:cNvSpPr txBox="1">
                <a:spLocks noChangeArrowheads="1"/>
              </p:cNvSpPr>
              <p:nvPr/>
            </p:nvSpPr>
            <p:spPr bwMode="auto">
              <a:xfrm>
                <a:off x="-3430189" y="2965119"/>
                <a:ext cx="501994" cy="277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1200">
                    <a:solidFill>
                      <a:schemeClr val="accent4"/>
                    </a:solidFill>
                  </a:rPr>
                  <a:t>0111</a:t>
                </a:r>
              </a:p>
            </p:txBody>
          </p:sp>
          <p:sp>
            <p:nvSpPr>
              <p:cNvPr id="46114" name="Line 119"/>
              <p:cNvSpPr>
                <a:spLocks noChangeShapeType="1"/>
              </p:cNvSpPr>
              <p:nvPr/>
            </p:nvSpPr>
            <p:spPr bwMode="auto">
              <a:xfrm>
                <a:off x="-3628163" y="2660345"/>
                <a:ext cx="405953" cy="3006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sp>
          <p:nvSpPr>
            <p:cNvPr id="46097" name="TextBox 6"/>
            <p:cNvSpPr txBox="1">
              <a:spLocks noChangeArrowheads="1"/>
            </p:cNvSpPr>
            <p:nvPr/>
          </p:nvSpPr>
          <p:spPr bwMode="auto">
            <a:xfrm>
              <a:off x="452823" y="4860024"/>
              <a:ext cx="1872103" cy="3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600" dirty="0">
                  <a:solidFill>
                    <a:srgbClr val="000099"/>
                  </a:solidFill>
                  <a:latin typeface="+mn-ea"/>
                  <a:ea typeface="+mn-ea"/>
                </a:rPr>
                <a:t>到达分组首部的值</a:t>
              </a:r>
              <a:endParaRPr lang="en-US" altLang="zh-CN" sz="1600" dirty="0">
                <a:solidFill>
                  <a:srgbClr val="000099"/>
                </a:solidFill>
                <a:latin typeface="+mn-ea"/>
                <a:ea typeface="+mn-ea"/>
              </a:endParaRPr>
            </a:p>
          </p:txBody>
        </p:sp>
        <p:grpSp>
          <p:nvGrpSpPr>
            <p:cNvPr id="46098" name="Group 357"/>
            <p:cNvGrpSpPr>
              <a:grpSpLocks/>
            </p:cNvGrpSpPr>
            <p:nvPr/>
          </p:nvGrpSpPr>
          <p:grpSpPr bwMode="auto">
            <a:xfrm>
              <a:off x="2714625" y="5659438"/>
              <a:ext cx="565150" cy="293687"/>
              <a:chOff x="1871277" y="1576300"/>
              <a:chExt cx="1128371" cy="437861"/>
            </a:xfrm>
          </p:grpSpPr>
          <p:sp>
            <p:nvSpPr>
              <p:cNvPr id="22" name="Oval 21"/>
              <p:cNvSpPr>
                <a:spLocks noChangeArrowheads="1"/>
              </p:cNvSpPr>
              <p:nvPr/>
            </p:nvSpPr>
            <p:spPr bwMode="auto">
              <a:xfrm flipV="1">
                <a:off x="1873504" y="1693538"/>
                <a:ext cx="1125467" cy="319572"/>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99"/>
                  </a:solidFill>
                  <a:latin typeface="Gill Sans MT" panose="020B0502020104020203" pitchFamily="34" charset="0"/>
                </a:endParaRPr>
              </a:p>
            </p:txBody>
          </p:sp>
          <p:sp>
            <p:nvSpPr>
              <p:cNvPr id="23" name="Rectangle 22"/>
              <p:cNvSpPr/>
              <p:nvPr/>
            </p:nvSpPr>
            <p:spPr bwMode="auto">
              <a:xfrm>
                <a:off x="1870334" y="1738514"/>
                <a:ext cx="1128637" cy="11599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000099"/>
                  </a:solidFill>
                </a:endParaRPr>
              </a:p>
            </p:txBody>
          </p:sp>
          <p:sp>
            <p:nvSpPr>
              <p:cNvPr id="24" name="Oval 23"/>
              <p:cNvSpPr>
                <a:spLocks noChangeArrowheads="1"/>
              </p:cNvSpPr>
              <p:nvPr/>
            </p:nvSpPr>
            <p:spPr bwMode="auto">
              <a:xfrm flipV="1">
                <a:off x="1870334" y="1575177"/>
                <a:ext cx="1125465" cy="319572"/>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99"/>
                  </a:solidFill>
                  <a:latin typeface="Gill Sans MT" panose="020B0502020104020203" pitchFamily="34" charset="0"/>
                </a:endParaRPr>
              </a:p>
            </p:txBody>
          </p:sp>
          <p:sp>
            <p:nvSpPr>
              <p:cNvPr id="25" name="Freeform 24"/>
              <p:cNvSpPr/>
              <p:nvPr/>
            </p:nvSpPr>
            <p:spPr bwMode="auto">
              <a:xfrm>
                <a:off x="2158833" y="1672232"/>
                <a:ext cx="548468" cy="16097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000099"/>
                  </a:solidFill>
                </a:endParaRPr>
              </a:p>
            </p:txBody>
          </p:sp>
          <p:sp>
            <p:nvSpPr>
              <p:cNvPr id="26" name="Freeform 25"/>
              <p:cNvSpPr>
                <a:spLocks/>
              </p:cNvSpPr>
              <p:nvPr/>
            </p:nvSpPr>
            <p:spPr bwMode="auto">
              <a:xfrm>
                <a:off x="2101767" y="1631990"/>
                <a:ext cx="662599" cy="111258"/>
              </a:xfrm>
              <a:custGeom>
                <a:avLst/>
                <a:gdLst>
                  <a:gd name="T0" fmla="*/ 0 w 3723451"/>
                  <a:gd name="T1" fmla="*/ 27219 h 932950"/>
                  <a:gd name="T2" fmla="*/ 116589 w 3723451"/>
                  <a:gd name="T3" fmla="*/ 321 h 932950"/>
                  <a:gd name="T4" fmla="*/ 330241 w 3723451"/>
                  <a:gd name="T5" fmla="*/ 62079 h 932950"/>
                  <a:gd name="T6" fmla="*/ 534068 w 3723451"/>
                  <a:gd name="T7" fmla="*/ 0 h 932950"/>
                  <a:gd name="T8" fmla="*/ 662599 w 3723451"/>
                  <a:gd name="T9" fmla="*/ 24703 h 932950"/>
                  <a:gd name="T10" fmla="*/ 566972 w 3723451"/>
                  <a:gd name="T11" fmla="*/ 55080 h 932950"/>
                  <a:gd name="T12" fmla="*/ 536184 w 3723451"/>
                  <a:gd name="T13" fmla="*/ 46891 h 932950"/>
                  <a:gd name="T14" fmla="*/ 333995 w 3723451"/>
                  <a:gd name="T15" fmla="*/ 111258 h 932950"/>
                  <a:gd name="T16" fmla="*/ 126634 w 3723451"/>
                  <a:gd name="T17" fmla="*/ 49258 h 932950"/>
                  <a:gd name="T18" fmla="*/ 93107 w 3723451"/>
                  <a:gd name="T19" fmla="*/ 55950 h 932950"/>
                  <a:gd name="T20" fmla="*/ 0 w 3723451"/>
                  <a:gd name="T21" fmla="*/ 27219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endParaRPr>
              </a:p>
            </p:txBody>
          </p:sp>
          <p:sp>
            <p:nvSpPr>
              <p:cNvPr id="27" name="Freeform 26"/>
              <p:cNvSpPr>
                <a:spLocks/>
              </p:cNvSpPr>
              <p:nvPr/>
            </p:nvSpPr>
            <p:spPr bwMode="auto">
              <a:xfrm>
                <a:off x="2536103" y="1726678"/>
                <a:ext cx="244114" cy="97055"/>
              </a:xfrm>
              <a:custGeom>
                <a:avLst/>
                <a:gdLst>
                  <a:gd name="T0" fmla="*/ 0 w 1366596"/>
                  <a:gd name="T1" fmla="*/ 0 h 809868"/>
                  <a:gd name="T2" fmla="*/ 244114 w 1366596"/>
                  <a:gd name="T3" fmla="*/ 74997 h 809868"/>
                  <a:gd name="T4" fmla="*/ 154523 w 1366596"/>
                  <a:gd name="T5" fmla="*/ 97055 h 809868"/>
                  <a:gd name="T6" fmla="*/ 822 w 1366596"/>
                  <a:gd name="T7" fmla="*/ 5128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endParaRPr>
              </a:p>
            </p:txBody>
          </p:sp>
          <p:sp>
            <p:nvSpPr>
              <p:cNvPr id="28" name="Freeform 27"/>
              <p:cNvSpPr>
                <a:spLocks/>
              </p:cNvSpPr>
              <p:nvPr/>
            </p:nvSpPr>
            <p:spPr bwMode="auto">
              <a:xfrm>
                <a:off x="2089086" y="1729045"/>
                <a:ext cx="240945" cy="97056"/>
              </a:xfrm>
              <a:custGeom>
                <a:avLst/>
                <a:gdLst>
                  <a:gd name="T0" fmla="*/ 237656 w 1348191"/>
                  <a:gd name="T1" fmla="*/ 0 h 791462"/>
                  <a:gd name="T2" fmla="*/ 240945 w 1348191"/>
                  <a:gd name="T3" fmla="*/ 46835 h 791462"/>
                  <a:gd name="T4" fmla="*/ 87168 w 1348191"/>
                  <a:gd name="T5" fmla="*/ 97056 h 791462"/>
                  <a:gd name="T6" fmla="*/ 0 w 1348191"/>
                  <a:gd name="T7" fmla="*/ 75049 h 791462"/>
                  <a:gd name="T8" fmla="*/ 237656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endParaRPr>
              </a:p>
            </p:txBody>
          </p:sp>
          <p:cxnSp>
            <p:nvCxnSpPr>
              <p:cNvPr id="29" name="Straight Connector 28"/>
              <p:cNvCxnSpPr>
                <a:cxnSpLocks noChangeShapeType="1"/>
                <a:endCxn id="24" idx="2"/>
              </p:cNvCxnSpPr>
              <p:nvPr/>
            </p:nvCxnSpPr>
            <p:spPr bwMode="auto">
              <a:xfrm flipH="1" flipV="1">
                <a:off x="1870334" y="1736147"/>
                <a:ext cx="3169" cy="123095"/>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0" name="Straight Connector 29"/>
              <p:cNvCxnSpPr>
                <a:cxnSpLocks noChangeShapeType="1"/>
              </p:cNvCxnSpPr>
              <p:nvPr/>
            </p:nvCxnSpPr>
            <p:spPr bwMode="auto">
              <a:xfrm flipH="1" flipV="1">
                <a:off x="2995800" y="1733779"/>
                <a:ext cx="3171" cy="123095"/>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46099" name="Freeform 120"/>
            <p:cNvSpPr>
              <a:spLocks/>
            </p:cNvSpPr>
            <p:nvPr/>
          </p:nvSpPr>
          <p:spPr bwMode="auto">
            <a:xfrm>
              <a:off x="2493963" y="5668963"/>
              <a:ext cx="982662" cy="23336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sp>
        <p:nvSpPr>
          <p:cNvPr id="36" name="Rectangle 7"/>
          <p:cNvSpPr txBox="1">
            <a:spLocks noChangeArrowheads="1"/>
          </p:cNvSpPr>
          <p:nvPr/>
        </p:nvSpPr>
        <p:spPr>
          <a:xfrm>
            <a:off x="10344472" y="6624784"/>
            <a:ext cx="1440160"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rgbClr val="FF0000"/>
                </a:solidFill>
                <a:cs typeface="Arial" panose="020B0604020202020204" pitchFamily="34" charset="0"/>
              </a:rPr>
              <a:t>4.1 Overview</a:t>
            </a:r>
          </a:p>
        </p:txBody>
      </p:sp>
    </p:spTree>
    <p:extLst>
      <p:ext uri="{BB962C8B-B14F-4D97-AF65-F5344CB8AC3E}">
        <p14:creationId xmlns:p14="http://schemas.microsoft.com/office/powerpoint/2010/main" val="27998403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a:xfrm>
            <a:off x="1127448" y="234951"/>
            <a:ext cx="9937104" cy="862013"/>
          </a:xfrm>
        </p:spPr>
        <p:txBody>
          <a:bodyPr>
            <a:normAutofit/>
          </a:bodyPr>
          <a:lstStyle/>
          <a:p>
            <a:pPr algn="ctr"/>
            <a:r>
              <a:rPr lang="en-US" altLang="zh-CN" dirty="0"/>
              <a:t>OpenFlow </a:t>
            </a:r>
            <a:r>
              <a:rPr lang="zh-CN" altLang="en-US" dirty="0"/>
              <a:t>数据平面抽象</a:t>
            </a:r>
            <a:endParaRPr lang="en-US" altLang="zh-CN" dirty="0"/>
          </a:p>
        </p:txBody>
      </p:sp>
      <p:sp>
        <p:nvSpPr>
          <p:cNvPr id="117763" name="Content Placeholder 2"/>
          <p:cNvSpPr>
            <a:spLocks noGrp="1"/>
          </p:cNvSpPr>
          <p:nvPr>
            <p:ph idx="1"/>
          </p:nvPr>
        </p:nvSpPr>
        <p:spPr>
          <a:xfrm>
            <a:off x="1919536" y="1243013"/>
            <a:ext cx="9433048" cy="3377058"/>
          </a:xfrm>
        </p:spPr>
        <p:txBody>
          <a:bodyPr/>
          <a:lstStyle/>
          <a:p>
            <a:r>
              <a:rPr lang="zh-CN" altLang="en-US" dirty="0">
                <a:solidFill>
                  <a:srgbClr val="0000FF"/>
                </a:solidFill>
                <a:cs typeface="ＭＳ Ｐゴシック" panose="020B0600070205080204" pitchFamily="34" charset="-128"/>
              </a:rPr>
              <a:t>流</a:t>
            </a:r>
            <a:r>
              <a:rPr lang="en-US" altLang="zh-CN" dirty="0">
                <a:solidFill>
                  <a:srgbClr val="000090"/>
                </a:solidFill>
                <a:cs typeface="ＭＳ Ｐゴシック" panose="020B0600070205080204" pitchFamily="34" charset="-128"/>
              </a:rPr>
              <a:t>: </a:t>
            </a:r>
            <a:r>
              <a:rPr lang="zh-CN" altLang="en-US" dirty="0">
                <a:solidFill>
                  <a:srgbClr val="000090"/>
                </a:solidFill>
                <a:cs typeface="ＭＳ Ｐゴシック" panose="020B0600070205080204" pitchFamily="34" charset="-128"/>
              </a:rPr>
              <a:t>由首部字段定义</a:t>
            </a:r>
            <a:endParaRPr lang="en-US" altLang="zh-CN" dirty="0">
              <a:solidFill>
                <a:srgbClr val="000090"/>
              </a:solidFill>
              <a:cs typeface="ＭＳ Ｐゴシック" panose="020B0600070205080204" pitchFamily="34" charset="-128"/>
            </a:endParaRPr>
          </a:p>
          <a:p>
            <a:r>
              <a:rPr lang="zh-CN" altLang="en-US" dirty="0">
                <a:solidFill>
                  <a:srgbClr val="000090"/>
                </a:solidFill>
                <a:cs typeface="ＭＳ Ｐゴシック" panose="020B0600070205080204" pitchFamily="34" charset="-128"/>
              </a:rPr>
              <a:t>通用转发</a:t>
            </a:r>
            <a:r>
              <a:rPr lang="en-US" altLang="zh-CN" dirty="0">
                <a:solidFill>
                  <a:srgbClr val="000090"/>
                </a:solidFill>
                <a:cs typeface="ＭＳ Ｐゴシック" panose="020B0600070205080204" pitchFamily="34" charset="-128"/>
              </a:rPr>
              <a:t>: </a:t>
            </a:r>
            <a:r>
              <a:rPr lang="zh-CN" altLang="en-US" dirty="0">
                <a:solidFill>
                  <a:srgbClr val="000090"/>
                </a:solidFill>
                <a:cs typeface="ＭＳ Ｐゴシック" panose="020B0600070205080204" pitchFamily="34" charset="-128"/>
              </a:rPr>
              <a:t>简单分组控制规则</a:t>
            </a:r>
            <a:endParaRPr lang="en-US" altLang="zh-CN" dirty="0">
              <a:solidFill>
                <a:srgbClr val="000090"/>
              </a:solidFill>
              <a:cs typeface="ＭＳ Ｐゴシック" panose="020B0600070205080204" pitchFamily="34" charset="-128"/>
            </a:endParaRPr>
          </a:p>
          <a:p>
            <a:pPr lvl="1"/>
            <a:r>
              <a:rPr lang="zh-CN" altLang="en-US" dirty="0">
                <a:solidFill>
                  <a:srgbClr val="CC0000"/>
                </a:solidFill>
              </a:rPr>
              <a:t>模式</a:t>
            </a:r>
            <a:r>
              <a:rPr lang="en-US" altLang="zh-CN" dirty="0">
                <a:solidFill>
                  <a:srgbClr val="000090"/>
                </a:solidFill>
              </a:rPr>
              <a:t>: </a:t>
            </a:r>
            <a:r>
              <a:rPr lang="zh-CN" altLang="en-US" dirty="0"/>
              <a:t>首部字段中的匹配值</a:t>
            </a:r>
            <a:endParaRPr lang="en-US" altLang="zh-CN" dirty="0"/>
          </a:p>
          <a:p>
            <a:pPr lvl="1"/>
            <a:r>
              <a:rPr lang="zh-CN" altLang="en-US" dirty="0">
                <a:solidFill>
                  <a:srgbClr val="CC0000"/>
                </a:solidFill>
              </a:rPr>
              <a:t>动作</a:t>
            </a:r>
            <a:r>
              <a:rPr lang="en-US" altLang="zh-CN" dirty="0">
                <a:solidFill>
                  <a:srgbClr val="CC0000"/>
                </a:solidFill>
              </a:rPr>
              <a:t>: </a:t>
            </a:r>
            <a:r>
              <a:rPr lang="zh-CN" altLang="en-US" dirty="0">
                <a:solidFill>
                  <a:srgbClr val="CC0000"/>
                </a:solidFill>
              </a:rPr>
              <a:t>对匹配的分组</a:t>
            </a:r>
            <a:r>
              <a:rPr lang="en-US" altLang="zh-CN" dirty="0">
                <a:solidFill>
                  <a:srgbClr val="CC0000"/>
                </a:solidFill>
              </a:rPr>
              <a:t>: </a:t>
            </a:r>
            <a:r>
              <a:rPr lang="zh-CN" altLang="en-US" dirty="0"/>
              <a:t>丢弃、转发、修改匹配分组或将匹配分组发送到控制器</a:t>
            </a:r>
            <a:endParaRPr lang="en-US" altLang="zh-CN" dirty="0"/>
          </a:p>
          <a:p>
            <a:pPr lvl="1"/>
            <a:r>
              <a:rPr lang="zh-CN" altLang="en-US" dirty="0">
                <a:solidFill>
                  <a:srgbClr val="CC0000"/>
                </a:solidFill>
              </a:rPr>
              <a:t>优先级</a:t>
            </a:r>
            <a:r>
              <a:rPr lang="en-US" altLang="zh-CN" dirty="0"/>
              <a:t>: </a:t>
            </a:r>
            <a:r>
              <a:rPr lang="zh-CN" altLang="en-US" dirty="0"/>
              <a:t>消除模式交叠</a:t>
            </a:r>
            <a:r>
              <a:rPr lang="en-US" altLang="zh-CN" dirty="0"/>
              <a:t>(overlapping)</a:t>
            </a:r>
            <a:r>
              <a:rPr lang="zh-CN" altLang="en-US" dirty="0"/>
              <a:t>的歧义</a:t>
            </a:r>
            <a:endParaRPr lang="en-US" altLang="zh-CN" dirty="0"/>
          </a:p>
          <a:p>
            <a:pPr lvl="1"/>
            <a:r>
              <a:rPr lang="zh-CN" altLang="en-US" dirty="0">
                <a:solidFill>
                  <a:srgbClr val="CC0000"/>
                </a:solidFill>
              </a:rPr>
              <a:t>计数器</a:t>
            </a:r>
            <a:r>
              <a:rPr lang="en-US" altLang="zh-CN" dirty="0">
                <a:solidFill>
                  <a:srgbClr val="CC0000"/>
                </a:solidFill>
              </a:rPr>
              <a:t>: </a:t>
            </a:r>
            <a:r>
              <a:rPr lang="zh-CN" altLang="en-US" dirty="0"/>
              <a:t>字节数与分组数</a:t>
            </a:r>
            <a:r>
              <a:rPr lang="en-US" altLang="zh-CN" dirty="0"/>
              <a:t>(</a:t>
            </a:r>
            <a:r>
              <a:rPr lang="zh-CN" altLang="en-US" dirty="0"/>
              <a:t>当分组与流表项匹配时更新计数器</a:t>
            </a:r>
            <a:r>
              <a:rPr lang="en-US" altLang="zh-CN" dirty="0"/>
              <a:t>)</a:t>
            </a:r>
          </a:p>
        </p:txBody>
      </p:sp>
      <p:cxnSp>
        <p:nvCxnSpPr>
          <p:cNvPr id="21" name="Straight Connector 20"/>
          <p:cNvCxnSpPr>
            <a:cxnSpLocks noChangeShapeType="1"/>
          </p:cNvCxnSpPr>
          <p:nvPr/>
        </p:nvCxnSpPr>
        <p:spPr bwMode="auto">
          <a:xfrm>
            <a:off x="3917951" y="5005610"/>
            <a:ext cx="1127125" cy="19050"/>
          </a:xfrm>
          <a:prstGeom prst="line">
            <a:avLst/>
          </a:prstGeom>
          <a:noFill/>
          <a:ln w="25400">
            <a:solidFill>
              <a:srgbClr val="8E8EE4"/>
            </a:solidFill>
            <a:round/>
            <a:headEnd/>
            <a:tailEnd type="none" w="lg"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3" name="Straight Connector 22"/>
          <p:cNvCxnSpPr>
            <a:cxnSpLocks noChangeShapeType="1"/>
          </p:cNvCxnSpPr>
          <p:nvPr/>
        </p:nvCxnSpPr>
        <p:spPr bwMode="auto">
          <a:xfrm>
            <a:off x="6508751" y="5005610"/>
            <a:ext cx="1127125" cy="19050"/>
          </a:xfrm>
          <a:prstGeom prst="line">
            <a:avLst/>
          </a:prstGeom>
          <a:noFill/>
          <a:ln w="25400">
            <a:solidFill>
              <a:srgbClr val="8E8EE4"/>
            </a:solidFill>
            <a:round/>
            <a:headEnd/>
            <a:tailEnd type="none" w="lg"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nvGrpSpPr>
          <p:cNvPr id="117766" name="Group 7"/>
          <p:cNvGrpSpPr>
            <a:grpSpLocks/>
          </p:cNvGrpSpPr>
          <p:nvPr/>
        </p:nvGrpSpPr>
        <p:grpSpPr bwMode="auto">
          <a:xfrm>
            <a:off x="4951414" y="4603973"/>
            <a:ext cx="1652587" cy="868362"/>
            <a:chOff x="1871277" y="1576300"/>
            <a:chExt cx="1128371" cy="437861"/>
          </a:xfrm>
        </p:grpSpPr>
        <p:sp>
          <p:nvSpPr>
            <p:cNvPr id="13" name="Oval 12"/>
            <p:cNvSpPr>
              <a:spLocks noChangeArrowheads="1"/>
            </p:cNvSpPr>
            <p:nvPr/>
          </p:nvSpPr>
          <p:spPr bwMode="auto">
            <a:xfrm flipV="1">
              <a:off x="1874528" y="1694771"/>
              <a:ext cx="1125120" cy="31939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15" name="Rectangle 14"/>
            <p:cNvSpPr/>
            <p:nvPr/>
          </p:nvSpPr>
          <p:spPr bwMode="auto">
            <a:xfrm>
              <a:off x="1871277" y="1739597"/>
              <a:ext cx="1128371" cy="116069"/>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 name="Oval 16"/>
            <p:cNvSpPr>
              <a:spLocks noChangeArrowheads="1"/>
            </p:cNvSpPr>
            <p:nvPr/>
          </p:nvSpPr>
          <p:spPr bwMode="auto">
            <a:xfrm flipV="1">
              <a:off x="1871277" y="1576300"/>
              <a:ext cx="1125120" cy="31939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18" name="Freeform 17"/>
            <p:cNvSpPr/>
            <p:nvPr/>
          </p:nvSpPr>
          <p:spPr bwMode="auto">
            <a:xfrm>
              <a:off x="2160686" y="1673158"/>
              <a:ext cx="546301" cy="160896"/>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9" name="Freeform 18"/>
            <p:cNvSpPr>
              <a:spLocks/>
            </p:cNvSpPr>
            <p:nvPr/>
          </p:nvSpPr>
          <p:spPr bwMode="auto">
            <a:xfrm>
              <a:off x="2103238" y="1633134"/>
              <a:ext cx="661197" cy="111267"/>
            </a:xfrm>
            <a:custGeom>
              <a:avLst/>
              <a:gdLst>
                <a:gd name="T0" fmla="*/ 0 w 3723451"/>
                <a:gd name="T1" fmla="*/ 27221 h 932950"/>
                <a:gd name="T2" fmla="*/ 116342 w 3723451"/>
                <a:gd name="T3" fmla="*/ 321 h 932950"/>
                <a:gd name="T4" fmla="*/ 329542 w 3723451"/>
                <a:gd name="T5" fmla="*/ 62084 h 932950"/>
                <a:gd name="T6" fmla="*/ 532938 w 3723451"/>
                <a:gd name="T7" fmla="*/ 0 h 932950"/>
                <a:gd name="T8" fmla="*/ 661197 w 3723451"/>
                <a:gd name="T9" fmla="*/ 24705 h 932950"/>
                <a:gd name="T10" fmla="*/ 565772 w 3723451"/>
                <a:gd name="T11" fmla="*/ 55085 h 932950"/>
                <a:gd name="T12" fmla="*/ 535050 w 3723451"/>
                <a:gd name="T13" fmla="*/ 46894 h 932950"/>
                <a:gd name="T14" fmla="*/ 333288 w 3723451"/>
                <a:gd name="T15" fmla="*/ 111267 h 932950"/>
                <a:gd name="T16" fmla="*/ 126366 w 3723451"/>
                <a:gd name="T17" fmla="*/ 49262 h 932950"/>
                <a:gd name="T18" fmla="*/ 92910 w 3723451"/>
                <a:gd name="T19" fmla="*/ 55954 h 932950"/>
                <a:gd name="T20" fmla="*/ 0 w 3723451"/>
                <a:gd name="T21" fmla="*/ 27221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20" name="Freeform 19"/>
            <p:cNvSpPr>
              <a:spLocks/>
            </p:cNvSpPr>
            <p:nvPr/>
          </p:nvSpPr>
          <p:spPr bwMode="auto">
            <a:xfrm>
              <a:off x="2538978" y="1727590"/>
              <a:ext cx="241716" cy="96858"/>
            </a:xfrm>
            <a:custGeom>
              <a:avLst/>
              <a:gdLst>
                <a:gd name="T0" fmla="*/ 0 w 1366596"/>
                <a:gd name="T1" fmla="*/ 0 h 809868"/>
                <a:gd name="T2" fmla="*/ 241716 w 1366596"/>
                <a:gd name="T3" fmla="*/ 74845 h 809868"/>
                <a:gd name="T4" fmla="*/ 153005 w 1366596"/>
                <a:gd name="T5" fmla="*/ 96858 h 809868"/>
                <a:gd name="T6" fmla="*/ 814 w 1366596"/>
                <a:gd name="T7" fmla="*/ 51181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22" name="Freeform 21"/>
            <p:cNvSpPr>
              <a:spLocks/>
            </p:cNvSpPr>
            <p:nvPr/>
          </p:nvSpPr>
          <p:spPr bwMode="auto">
            <a:xfrm>
              <a:off x="2090231" y="1729992"/>
              <a:ext cx="238465" cy="96858"/>
            </a:xfrm>
            <a:custGeom>
              <a:avLst/>
              <a:gdLst>
                <a:gd name="T0" fmla="*/ 235210 w 1348191"/>
                <a:gd name="T1" fmla="*/ 0 h 791462"/>
                <a:gd name="T2" fmla="*/ 238465 w 1348191"/>
                <a:gd name="T3" fmla="*/ 46740 h 791462"/>
                <a:gd name="T4" fmla="*/ 86271 w 1348191"/>
                <a:gd name="T5" fmla="*/ 96858 h 791462"/>
                <a:gd name="T6" fmla="*/ 0 w 1348191"/>
                <a:gd name="T7" fmla="*/ 74896 h 791462"/>
                <a:gd name="T8" fmla="*/ 23521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24" name="Straight Connector 23"/>
            <p:cNvCxnSpPr>
              <a:cxnSpLocks noChangeShapeType="1"/>
              <a:endCxn id="17" idx="2"/>
            </p:cNvCxnSpPr>
            <p:nvPr/>
          </p:nvCxnSpPr>
          <p:spPr bwMode="auto">
            <a:xfrm flipH="1" flipV="1">
              <a:off x="1871277" y="1737196"/>
              <a:ext cx="3251" cy="1232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5" name="Straight Connector 24"/>
            <p:cNvCxnSpPr>
              <a:cxnSpLocks noChangeShapeType="1"/>
            </p:cNvCxnSpPr>
            <p:nvPr/>
          </p:nvCxnSpPr>
          <p:spPr bwMode="auto">
            <a:xfrm flipH="1" flipV="1">
              <a:off x="2996397" y="1734795"/>
              <a:ext cx="3251" cy="1232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cxnSp>
        <p:nvCxnSpPr>
          <p:cNvPr id="26" name="Straight Connector 25"/>
          <p:cNvCxnSpPr>
            <a:cxnSpLocks noChangeShapeType="1"/>
          </p:cNvCxnSpPr>
          <p:nvPr/>
        </p:nvCxnSpPr>
        <p:spPr bwMode="auto">
          <a:xfrm>
            <a:off x="6407150" y="5305648"/>
            <a:ext cx="1106488" cy="355600"/>
          </a:xfrm>
          <a:prstGeom prst="line">
            <a:avLst/>
          </a:prstGeom>
          <a:noFill/>
          <a:ln w="25400">
            <a:solidFill>
              <a:srgbClr val="8E8EE4"/>
            </a:solidFill>
            <a:round/>
            <a:headEnd/>
            <a:tailEnd type="none" w="lg"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7" name="Straight Connector 26"/>
          <p:cNvCxnSpPr>
            <a:cxnSpLocks noChangeShapeType="1"/>
          </p:cNvCxnSpPr>
          <p:nvPr/>
        </p:nvCxnSpPr>
        <p:spPr bwMode="auto">
          <a:xfrm flipV="1">
            <a:off x="6516688" y="4476973"/>
            <a:ext cx="1357312" cy="304800"/>
          </a:xfrm>
          <a:prstGeom prst="line">
            <a:avLst/>
          </a:prstGeom>
          <a:noFill/>
          <a:ln w="25400">
            <a:solidFill>
              <a:srgbClr val="8E8EE4"/>
            </a:solidFill>
            <a:round/>
            <a:headEnd/>
            <a:tailEnd type="none" w="lg"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8" name="Rectangle 7"/>
          <p:cNvSpPr txBox="1">
            <a:spLocks noChangeArrowheads="1"/>
          </p:cNvSpPr>
          <p:nvPr/>
        </p:nvSpPr>
        <p:spPr>
          <a:xfrm>
            <a:off x="9120336" y="6624784"/>
            <a:ext cx="2592288"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4.4 Generalized  </a:t>
            </a:r>
            <a:r>
              <a:rPr lang="en-US" altLang="zh-CN" sz="1200" dirty="0">
                <a:solidFill>
                  <a:srgbClr val="FF0000"/>
                </a:solidFill>
                <a:cs typeface="Arial" panose="020B0604020202020204" pitchFamily="34" charset="0"/>
              </a:rPr>
              <a:t>Forward and SDN</a:t>
            </a:r>
          </a:p>
        </p:txBody>
      </p:sp>
      <p:sp>
        <p:nvSpPr>
          <p:cNvPr id="29" name="Rectangle 27">
            <a:extLst>
              <a:ext uri="{FF2B5EF4-FFF2-40B4-BE49-F238E27FC236}">
                <a16:creationId xmlns:a16="http://schemas.microsoft.com/office/drawing/2014/main" id="{9F03C61C-1231-44DD-A65C-D8296A9EC70F}"/>
              </a:ext>
            </a:extLst>
          </p:cNvPr>
          <p:cNvSpPr>
            <a:spLocks noChangeArrowheads="1"/>
          </p:cNvSpPr>
          <p:nvPr/>
        </p:nvSpPr>
        <p:spPr bwMode="auto">
          <a:xfrm>
            <a:off x="2857500" y="5468938"/>
            <a:ext cx="6553200" cy="1200150"/>
          </a:xfrm>
          <a:prstGeom prst="rect">
            <a:avLst/>
          </a:prstGeom>
          <a:gradFill rotWithShape="1">
            <a:gsLst>
              <a:gs pos="0">
                <a:srgbClr val="E0FFF4"/>
              </a:gs>
              <a:gs pos="64999">
                <a:srgbClr val="B2FFE3"/>
              </a:gs>
              <a:gs pos="100000">
                <a:srgbClr val="90FFDA"/>
              </a:gs>
            </a:gsLst>
            <a:lin ang="5400000" scaled="1"/>
          </a:gradFill>
          <a:ln w="9525">
            <a:solidFill>
              <a:srgbClr val="00CC98"/>
            </a:solidFill>
            <a:miter lim="800000"/>
            <a:headEnd/>
            <a:tailEnd/>
          </a:ln>
          <a:effectLst>
            <a:outerShdw blurRad="40000" dist="20000" dir="5400000" rotWithShape="0">
              <a:srgbClr val="808080">
                <a:alpha val="37999"/>
              </a:srgbClr>
            </a:outerShdw>
          </a:effectLst>
        </p:spPr>
        <p:txBody>
          <a:bodyPr>
            <a:spAutoFit/>
          </a:bodyPr>
          <a:lstStyle>
            <a:lvl1pPr marL="457200" indent="-4572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buFontTx/>
              <a:buAutoNum type="arabicPeriod"/>
            </a:pPr>
            <a:r>
              <a:rPr lang="en-US" altLang="zh-CN" dirty="0" err="1">
                <a:solidFill>
                  <a:srgbClr val="000099"/>
                </a:solidFill>
                <a:latin typeface="Calibri" panose="020F0502020204030204" pitchFamily="34" charset="0"/>
                <a:ea typeface="ヒラギノ角ゴ Pro W3" charset="-128"/>
              </a:rPr>
              <a:t>src</a:t>
            </a:r>
            <a:r>
              <a:rPr lang="en-US" altLang="zh-CN" dirty="0">
                <a:solidFill>
                  <a:srgbClr val="000099"/>
                </a:solidFill>
                <a:latin typeface="Calibri" panose="020F0502020204030204" pitchFamily="34" charset="0"/>
                <a:ea typeface="ヒラギノ角ゴ Pro W3" charset="-128"/>
              </a:rPr>
              <a:t>=1.2.*.*, dest=3.4.5.* </a:t>
            </a:r>
            <a:r>
              <a:rPr lang="en-US" altLang="zh-CN" dirty="0">
                <a:solidFill>
                  <a:srgbClr val="000099"/>
                </a:solidFill>
                <a:latin typeface="Calibri" panose="020F0502020204030204" pitchFamily="34" charset="0"/>
                <a:ea typeface="ヒラギノ角ゴ Pro W3" charset="-128"/>
                <a:sym typeface="Wingdings" panose="05000000000000000000" pitchFamily="2" charset="2"/>
              </a:rPr>
              <a:t> drop                        </a:t>
            </a:r>
          </a:p>
          <a:p>
            <a:pPr>
              <a:buFontTx/>
              <a:buAutoNum type="arabicPeriod"/>
            </a:pPr>
            <a:r>
              <a:rPr lang="en-US" altLang="zh-CN" dirty="0" err="1">
                <a:solidFill>
                  <a:srgbClr val="000099"/>
                </a:solidFill>
                <a:latin typeface="Calibri" panose="020F0502020204030204" pitchFamily="34" charset="0"/>
                <a:ea typeface="ヒラギノ角ゴ Pro W3" charset="-128"/>
                <a:sym typeface="Wingdings" panose="05000000000000000000" pitchFamily="2" charset="2"/>
              </a:rPr>
              <a:t>src</a:t>
            </a:r>
            <a:r>
              <a:rPr lang="en-US" altLang="zh-CN" dirty="0">
                <a:solidFill>
                  <a:srgbClr val="000099"/>
                </a:solidFill>
                <a:latin typeface="Calibri" panose="020F0502020204030204" pitchFamily="34" charset="0"/>
                <a:ea typeface="ヒラギノ角ゴ Pro W3" charset="-128"/>
                <a:sym typeface="Wingdings" panose="05000000000000000000" pitchFamily="2" charset="2"/>
              </a:rPr>
              <a:t> = *.*.*.*, dest=3.4.*.*  forward(2)</a:t>
            </a:r>
          </a:p>
          <a:p>
            <a:r>
              <a:rPr lang="en-US" altLang="zh-CN" dirty="0">
                <a:solidFill>
                  <a:srgbClr val="000099"/>
                </a:solidFill>
                <a:latin typeface="Calibri" panose="020F0502020204030204" pitchFamily="34" charset="0"/>
                <a:ea typeface="ヒラギノ角ゴ Pro W3" charset="-128"/>
                <a:sym typeface="Wingdings" panose="05000000000000000000" pitchFamily="2" charset="2"/>
              </a:rPr>
              <a:t>3.  </a:t>
            </a:r>
            <a:r>
              <a:rPr lang="en-US" altLang="zh-CN" dirty="0" err="1">
                <a:solidFill>
                  <a:srgbClr val="000099"/>
                </a:solidFill>
                <a:latin typeface="Calibri" panose="020F0502020204030204" pitchFamily="34" charset="0"/>
                <a:ea typeface="ヒラギノ角ゴ Pro W3" charset="-128"/>
                <a:sym typeface="Wingdings" panose="05000000000000000000" pitchFamily="2" charset="2"/>
              </a:rPr>
              <a:t>src</a:t>
            </a:r>
            <a:r>
              <a:rPr lang="en-US" altLang="zh-CN" dirty="0">
                <a:solidFill>
                  <a:srgbClr val="000099"/>
                </a:solidFill>
                <a:latin typeface="Calibri" panose="020F0502020204030204" pitchFamily="34" charset="0"/>
                <a:ea typeface="ヒラギノ角ゴ Pro W3" charset="-128"/>
                <a:sym typeface="Wingdings" panose="05000000000000000000" pitchFamily="2" charset="2"/>
              </a:rPr>
              <a:t>=10.1.2.3, dest=*.*.*.*  send to controller</a:t>
            </a:r>
            <a:endParaRPr lang="en-US" altLang="zh-CN" dirty="0">
              <a:solidFill>
                <a:srgbClr val="000099"/>
              </a:solidFill>
              <a:latin typeface="Calibri" panose="020F0502020204030204" pitchFamily="34" charset="0"/>
              <a:ea typeface="ヒラギノ角ゴ Pro W3" charset="-128"/>
            </a:endParaRPr>
          </a:p>
        </p:txBody>
      </p:sp>
      <p:sp>
        <p:nvSpPr>
          <p:cNvPr id="30" name="TextBox 32">
            <a:extLst>
              <a:ext uri="{FF2B5EF4-FFF2-40B4-BE49-F238E27FC236}">
                <a16:creationId xmlns:a16="http://schemas.microsoft.com/office/drawing/2014/main" id="{1BDA0C80-9DED-473A-89B2-BB1A20803BAD}"/>
              </a:ext>
            </a:extLst>
          </p:cNvPr>
          <p:cNvSpPr txBox="1">
            <a:spLocks noChangeArrowheads="1"/>
          </p:cNvSpPr>
          <p:nvPr/>
        </p:nvSpPr>
        <p:spPr bwMode="auto">
          <a:xfrm>
            <a:off x="9615802" y="5517232"/>
            <a:ext cx="13131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dirty="0">
                <a:solidFill>
                  <a:srgbClr val="0000FF"/>
                </a:solidFill>
              </a:rPr>
              <a:t>* : wildcard</a:t>
            </a:r>
          </a:p>
        </p:txBody>
      </p:sp>
    </p:spTree>
    <p:extLst>
      <p:ext uri="{BB962C8B-B14F-4D97-AF65-F5344CB8AC3E}">
        <p14:creationId xmlns:p14="http://schemas.microsoft.com/office/powerpoint/2010/main" val="15865150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1"/>
          <p:cNvSpPr>
            <a:spLocks noGrp="1" noChangeArrowheads="1"/>
          </p:cNvSpPr>
          <p:nvPr>
            <p:ph type="title"/>
          </p:nvPr>
        </p:nvSpPr>
        <p:spPr/>
        <p:txBody>
          <a:bodyPr/>
          <a:lstStyle/>
          <a:p>
            <a:pPr algn="ctr"/>
            <a:r>
              <a:rPr lang="en-US" altLang="zh-CN" dirty="0"/>
              <a:t>OpenFlow: </a:t>
            </a:r>
            <a:r>
              <a:rPr lang="zh-CN" altLang="en-US" dirty="0"/>
              <a:t>流表项</a:t>
            </a:r>
            <a:endParaRPr lang="en-US" altLang="zh-CN" dirty="0"/>
          </a:p>
        </p:txBody>
      </p:sp>
      <p:sp>
        <p:nvSpPr>
          <p:cNvPr id="119810" name="Rectangle 2"/>
          <p:cNvSpPr>
            <a:spLocks/>
          </p:cNvSpPr>
          <p:nvPr/>
        </p:nvSpPr>
        <p:spPr bwMode="auto">
          <a:xfrm>
            <a:off x="2292351" y="5356226"/>
            <a:ext cx="758825" cy="536575"/>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latin typeface="Calibri" panose="020F0502020204030204" pitchFamily="34" charset="0"/>
            </a:endParaRPr>
          </a:p>
        </p:txBody>
      </p:sp>
      <p:sp>
        <p:nvSpPr>
          <p:cNvPr id="119811" name="Rectangle 3"/>
          <p:cNvSpPr>
            <a:spLocks/>
          </p:cNvSpPr>
          <p:nvPr/>
        </p:nvSpPr>
        <p:spPr bwMode="auto">
          <a:xfrm>
            <a:off x="2343151" y="5345114"/>
            <a:ext cx="5810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99"/>
                </a:solidFill>
                <a:latin typeface="Calibri" panose="020F0502020204030204" pitchFamily="34" charset="0"/>
              </a:rPr>
              <a:t>Switch</a:t>
            </a:r>
          </a:p>
          <a:p>
            <a:r>
              <a:rPr lang="en-US" altLang="zh-CN" sz="1700">
                <a:solidFill>
                  <a:srgbClr val="000099"/>
                </a:solidFill>
                <a:latin typeface="Calibri" panose="020F0502020204030204" pitchFamily="34" charset="0"/>
              </a:rPr>
              <a:t>Port</a:t>
            </a:r>
          </a:p>
        </p:txBody>
      </p:sp>
      <p:sp>
        <p:nvSpPr>
          <p:cNvPr id="119812" name="Rectangle 4"/>
          <p:cNvSpPr>
            <a:spLocks/>
          </p:cNvSpPr>
          <p:nvPr/>
        </p:nvSpPr>
        <p:spPr bwMode="auto">
          <a:xfrm>
            <a:off x="3803651" y="5357814"/>
            <a:ext cx="758825" cy="536575"/>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latin typeface="Calibri" panose="020F0502020204030204" pitchFamily="34" charset="0"/>
            </a:endParaRPr>
          </a:p>
        </p:txBody>
      </p:sp>
      <p:sp>
        <p:nvSpPr>
          <p:cNvPr id="119813" name="Rectangle 5"/>
          <p:cNvSpPr>
            <a:spLocks/>
          </p:cNvSpPr>
          <p:nvPr/>
        </p:nvSpPr>
        <p:spPr bwMode="auto">
          <a:xfrm>
            <a:off x="3916364" y="5381626"/>
            <a:ext cx="4270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99"/>
                </a:solidFill>
                <a:latin typeface="Calibri" panose="020F0502020204030204" pitchFamily="34" charset="0"/>
              </a:rPr>
              <a:t>MAC</a:t>
            </a:r>
          </a:p>
          <a:p>
            <a:r>
              <a:rPr lang="en-US" altLang="zh-CN" sz="1700">
                <a:solidFill>
                  <a:srgbClr val="000099"/>
                </a:solidFill>
                <a:latin typeface="Calibri" panose="020F0502020204030204" pitchFamily="34" charset="0"/>
              </a:rPr>
              <a:t>src</a:t>
            </a:r>
          </a:p>
        </p:txBody>
      </p:sp>
      <p:sp>
        <p:nvSpPr>
          <p:cNvPr id="119814" name="Rectangle 6"/>
          <p:cNvSpPr>
            <a:spLocks/>
          </p:cNvSpPr>
          <p:nvPr/>
        </p:nvSpPr>
        <p:spPr bwMode="auto">
          <a:xfrm>
            <a:off x="4562476" y="5357814"/>
            <a:ext cx="758825" cy="536575"/>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latin typeface="Calibri" panose="020F0502020204030204" pitchFamily="34" charset="0"/>
            </a:endParaRPr>
          </a:p>
        </p:txBody>
      </p:sp>
      <p:sp>
        <p:nvSpPr>
          <p:cNvPr id="119815" name="Rectangle 7"/>
          <p:cNvSpPr>
            <a:spLocks/>
          </p:cNvSpPr>
          <p:nvPr/>
        </p:nvSpPr>
        <p:spPr bwMode="auto">
          <a:xfrm>
            <a:off x="4678364" y="5381626"/>
            <a:ext cx="4270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99"/>
                </a:solidFill>
                <a:latin typeface="Calibri" panose="020F0502020204030204" pitchFamily="34" charset="0"/>
              </a:rPr>
              <a:t>MAC</a:t>
            </a:r>
          </a:p>
          <a:p>
            <a:r>
              <a:rPr lang="en-US" altLang="zh-CN" sz="1700">
                <a:solidFill>
                  <a:srgbClr val="000099"/>
                </a:solidFill>
                <a:latin typeface="Calibri" panose="020F0502020204030204" pitchFamily="34" charset="0"/>
              </a:rPr>
              <a:t>dst</a:t>
            </a:r>
          </a:p>
        </p:txBody>
      </p:sp>
      <p:sp>
        <p:nvSpPr>
          <p:cNvPr id="119816" name="Rectangle 8"/>
          <p:cNvSpPr>
            <a:spLocks/>
          </p:cNvSpPr>
          <p:nvPr/>
        </p:nvSpPr>
        <p:spPr bwMode="auto">
          <a:xfrm>
            <a:off x="5292726" y="5357814"/>
            <a:ext cx="758825" cy="536575"/>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latin typeface="Calibri" panose="020F0502020204030204" pitchFamily="34" charset="0"/>
            </a:endParaRPr>
          </a:p>
        </p:txBody>
      </p:sp>
      <p:sp>
        <p:nvSpPr>
          <p:cNvPr id="119817" name="Rectangle 9"/>
          <p:cNvSpPr>
            <a:spLocks/>
          </p:cNvSpPr>
          <p:nvPr/>
        </p:nvSpPr>
        <p:spPr bwMode="auto">
          <a:xfrm>
            <a:off x="5480050" y="5327651"/>
            <a:ext cx="3952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99"/>
                </a:solidFill>
                <a:latin typeface="Calibri" panose="020F0502020204030204" pitchFamily="34" charset="0"/>
              </a:rPr>
              <a:t>Eth</a:t>
            </a:r>
          </a:p>
          <a:p>
            <a:r>
              <a:rPr lang="en-US" altLang="zh-CN" sz="1700">
                <a:solidFill>
                  <a:srgbClr val="000099"/>
                </a:solidFill>
                <a:latin typeface="Calibri" panose="020F0502020204030204" pitchFamily="34" charset="0"/>
              </a:rPr>
              <a:t>type</a:t>
            </a:r>
          </a:p>
        </p:txBody>
      </p:sp>
      <p:sp>
        <p:nvSpPr>
          <p:cNvPr id="119818" name="Rectangle 10"/>
          <p:cNvSpPr>
            <a:spLocks/>
          </p:cNvSpPr>
          <p:nvPr/>
        </p:nvSpPr>
        <p:spPr bwMode="auto">
          <a:xfrm>
            <a:off x="3041651" y="5357814"/>
            <a:ext cx="758825" cy="536575"/>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latin typeface="Calibri" panose="020F0502020204030204" pitchFamily="34" charset="0"/>
            </a:endParaRPr>
          </a:p>
        </p:txBody>
      </p:sp>
      <p:sp>
        <p:nvSpPr>
          <p:cNvPr id="119819" name="Rectangle 11"/>
          <p:cNvSpPr>
            <a:spLocks/>
          </p:cNvSpPr>
          <p:nvPr/>
        </p:nvSpPr>
        <p:spPr bwMode="auto">
          <a:xfrm>
            <a:off x="3122613" y="5381626"/>
            <a:ext cx="482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99"/>
                </a:solidFill>
                <a:latin typeface="Calibri" panose="020F0502020204030204" pitchFamily="34" charset="0"/>
              </a:rPr>
              <a:t>VLAN</a:t>
            </a:r>
          </a:p>
          <a:p>
            <a:r>
              <a:rPr lang="en-US" altLang="zh-CN" sz="1700">
                <a:solidFill>
                  <a:srgbClr val="000099"/>
                </a:solidFill>
                <a:latin typeface="Calibri" panose="020F0502020204030204" pitchFamily="34" charset="0"/>
              </a:rPr>
              <a:t>ID</a:t>
            </a:r>
          </a:p>
        </p:txBody>
      </p:sp>
      <p:sp>
        <p:nvSpPr>
          <p:cNvPr id="119820" name="Rectangle 12"/>
          <p:cNvSpPr>
            <a:spLocks/>
          </p:cNvSpPr>
          <p:nvPr/>
        </p:nvSpPr>
        <p:spPr bwMode="auto">
          <a:xfrm>
            <a:off x="6042026" y="5357814"/>
            <a:ext cx="758825" cy="536575"/>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latin typeface="Calibri" panose="020F0502020204030204" pitchFamily="34" charset="0"/>
            </a:endParaRPr>
          </a:p>
        </p:txBody>
      </p:sp>
      <p:sp>
        <p:nvSpPr>
          <p:cNvPr id="119821" name="Rectangle 13"/>
          <p:cNvSpPr>
            <a:spLocks/>
          </p:cNvSpPr>
          <p:nvPr/>
        </p:nvSpPr>
        <p:spPr bwMode="auto">
          <a:xfrm>
            <a:off x="6248401" y="5364164"/>
            <a:ext cx="2651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99"/>
                </a:solidFill>
                <a:latin typeface="Calibri" panose="020F0502020204030204" pitchFamily="34" charset="0"/>
              </a:rPr>
              <a:t>IP</a:t>
            </a:r>
          </a:p>
          <a:p>
            <a:r>
              <a:rPr lang="en-US" altLang="zh-CN" sz="1700">
                <a:solidFill>
                  <a:srgbClr val="000099"/>
                </a:solidFill>
                <a:latin typeface="Calibri" panose="020F0502020204030204" pitchFamily="34" charset="0"/>
              </a:rPr>
              <a:t>Src</a:t>
            </a:r>
          </a:p>
        </p:txBody>
      </p:sp>
      <p:sp>
        <p:nvSpPr>
          <p:cNvPr id="119822" name="Rectangle 14"/>
          <p:cNvSpPr>
            <a:spLocks/>
          </p:cNvSpPr>
          <p:nvPr/>
        </p:nvSpPr>
        <p:spPr bwMode="auto">
          <a:xfrm>
            <a:off x="6810376" y="5357814"/>
            <a:ext cx="758825" cy="536575"/>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latin typeface="Calibri" panose="020F0502020204030204" pitchFamily="34" charset="0"/>
            </a:endParaRPr>
          </a:p>
        </p:txBody>
      </p:sp>
      <p:sp>
        <p:nvSpPr>
          <p:cNvPr id="119823" name="Rectangle 15"/>
          <p:cNvSpPr>
            <a:spLocks/>
          </p:cNvSpPr>
          <p:nvPr/>
        </p:nvSpPr>
        <p:spPr bwMode="auto">
          <a:xfrm>
            <a:off x="6989764" y="5364164"/>
            <a:ext cx="2952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99"/>
                </a:solidFill>
                <a:latin typeface="Calibri" panose="020F0502020204030204" pitchFamily="34" charset="0"/>
              </a:rPr>
              <a:t>IP</a:t>
            </a:r>
          </a:p>
          <a:p>
            <a:r>
              <a:rPr lang="en-US" altLang="zh-CN" sz="1700">
                <a:solidFill>
                  <a:srgbClr val="000099"/>
                </a:solidFill>
                <a:latin typeface="Calibri" panose="020F0502020204030204" pitchFamily="34" charset="0"/>
              </a:rPr>
              <a:t>Dst</a:t>
            </a:r>
          </a:p>
        </p:txBody>
      </p:sp>
      <p:sp>
        <p:nvSpPr>
          <p:cNvPr id="119824" name="Rectangle 16"/>
          <p:cNvSpPr>
            <a:spLocks/>
          </p:cNvSpPr>
          <p:nvPr/>
        </p:nvSpPr>
        <p:spPr bwMode="auto">
          <a:xfrm>
            <a:off x="7569201" y="5357814"/>
            <a:ext cx="758825" cy="536575"/>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latin typeface="Calibri" panose="020F0502020204030204" pitchFamily="34" charset="0"/>
            </a:endParaRPr>
          </a:p>
        </p:txBody>
      </p:sp>
      <p:sp>
        <p:nvSpPr>
          <p:cNvPr id="119825" name="Rectangle 17"/>
          <p:cNvSpPr>
            <a:spLocks/>
          </p:cNvSpPr>
          <p:nvPr/>
        </p:nvSpPr>
        <p:spPr bwMode="auto">
          <a:xfrm>
            <a:off x="7720013" y="5364491"/>
            <a:ext cx="4864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dirty="0">
                <a:solidFill>
                  <a:srgbClr val="000099"/>
                </a:solidFill>
                <a:latin typeface="Calibri" panose="020F0502020204030204" pitchFamily="34" charset="0"/>
              </a:rPr>
              <a:t>IP</a:t>
            </a:r>
          </a:p>
          <a:p>
            <a:r>
              <a:rPr lang="en-US" altLang="zh-CN" sz="1700" dirty="0">
                <a:solidFill>
                  <a:srgbClr val="000099"/>
                </a:solidFill>
                <a:latin typeface="Calibri" panose="020F0502020204030204" pitchFamily="34" charset="0"/>
              </a:rPr>
              <a:t>Proto</a:t>
            </a:r>
          </a:p>
        </p:txBody>
      </p:sp>
      <p:sp>
        <p:nvSpPr>
          <p:cNvPr id="119826" name="Rectangle 18"/>
          <p:cNvSpPr>
            <a:spLocks/>
          </p:cNvSpPr>
          <p:nvPr/>
        </p:nvSpPr>
        <p:spPr bwMode="auto">
          <a:xfrm>
            <a:off x="8328026" y="5357814"/>
            <a:ext cx="758825" cy="536575"/>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latin typeface="Calibri" panose="020F0502020204030204" pitchFamily="34" charset="0"/>
            </a:endParaRPr>
          </a:p>
        </p:txBody>
      </p:sp>
      <p:sp>
        <p:nvSpPr>
          <p:cNvPr id="119827" name="Rectangle 19"/>
          <p:cNvSpPr>
            <a:spLocks/>
          </p:cNvSpPr>
          <p:nvPr/>
        </p:nvSpPr>
        <p:spPr bwMode="auto">
          <a:xfrm>
            <a:off x="8435975" y="5364164"/>
            <a:ext cx="4651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99"/>
                </a:solidFill>
                <a:latin typeface="Calibri" panose="020F0502020204030204" pitchFamily="34" charset="0"/>
              </a:rPr>
              <a:t>TCP</a:t>
            </a:r>
          </a:p>
          <a:p>
            <a:r>
              <a:rPr lang="en-US" altLang="zh-CN" sz="1700">
                <a:solidFill>
                  <a:srgbClr val="000099"/>
                </a:solidFill>
                <a:latin typeface="Calibri" panose="020F0502020204030204" pitchFamily="34" charset="0"/>
              </a:rPr>
              <a:t>sport</a:t>
            </a:r>
          </a:p>
        </p:txBody>
      </p:sp>
      <p:sp>
        <p:nvSpPr>
          <p:cNvPr id="119828" name="Rectangle 20"/>
          <p:cNvSpPr>
            <a:spLocks/>
          </p:cNvSpPr>
          <p:nvPr/>
        </p:nvSpPr>
        <p:spPr bwMode="auto">
          <a:xfrm>
            <a:off x="9096376" y="5357814"/>
            <a:ext cx="758825" cy="536575"/>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latin typeface="Calibri" panose="020F0502020204030204" pitchFamily="34" charset="0"/>
            </a:endParaRPr>
          </a:p>
        </p:txBody>
      </p:sp>
      <p:sp>
        <p:nvSpPr>
          <p:cNvPr id="119829" name="Rectangle 21"/>
          <p:cNvSpPr>
            <a:spLocks/>
          </p:cNvSpPr>
          <p:nvPr/>
        </p:nvSpPr>
        <p:spPr bwMode="auto">
          <a:xfrm>
            <a:off x="9185276" y="5364164"/>
            <a:ext cx="500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99"/>
                </a:solidFill>
                <a:latin typeface="Calibri" panose="020F0502020204030204" pitchFamily="34" charset="0"/>
              </a:rPr>
              <a:t>TCP</a:t>
            </a:r>
          </a:p>
          <a:p>
            <a:r>
              <a:rPr lang="en-US" altLang="zh-CN" sz="1700">
                <a:solidFill>
                  <a:srgbClr val="000099"/>
                </a:solidFill>
                <a:latin typeface="Calibri" panose="020F0502020204030204" pitchFamily="34" charset="0"/>
              </a:rPr>
              <a:t>dport</a:t>
            </a:r>
          </a:p>
        </p:txBody>
      </p:sp>
      <p:sp>
        <p:nvSpPr>
          <p:cNvPr id="119830" name="Rectangle 22"/>
          <p:cNvSpPr>
            <a:spLocks/>
          </p:cNvSpPr>
          <p:nvPr/>
        </p:nvSpPr>
        <p:spPr bwMode="auto">
          <a:xfrm>
            <a:off x="2309813" y="1687514"/>
            <a:ext cx="1446212" cy="687387"/>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latin typeface="Calibri" panose="020F0502020204030204" pitchFamily="34" charset="0"/>
            </a:endParaRPr>
          </a:p>
        </p:txBody>
      </p:sp>
      <p:sp>
        <p:nvSpPr>
          <p:cNvPr id="119831" name="Rectangle 23"/>
          <p:cNvSpPr>
            <a:spLocks/>
          </p:cNvSpPr>
          <p:nvPr/>
        </p:nvSpPr>
        <p:spPr bwMode="auto">
          <a:xfrm>
            <a:off x="2826023" y="1891119"/>
            <a:ext cx="4616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800" dirty="0">
                <a:solidFill>
                  <a:srgbClr val="000099"/>
                </a:solidFill>
                <a:latin typeface="+mn-ea"/>
                <a:ea typeface="+mn-ea"/>
              </a:rPr>
              <a:t>规则</a:t>
            </a:r>
            <a:endParaRPr lang="en-US" altLang="zh-CN" sz="1800" dirty="0">
              <a:solidFill>
                <a:srgbClr val="000099"/>
              </a:solidFill>
              <a:latin typeface="+mn-ea"/>
              <a:ea typeface="+mn-ea"/>
            </a:endParaRPr>
          </a:p>
        </p:txBody>
      </p:sp>
      <p:sp>
        <p:nvSpPr>
          <p:cNvPr id="119832" name="Rectangle 24"/>
          <p:cNvSpPr>
            <a:spLocks/>
          </p:cNvSpPr>
          <p:nvPr/>
        </p:nvSpPr>
        <p:spPr bwMode="auto">
          <a:xfrm>
            <a:off x="3756026" y="1687514"/>
            <a:ext cx="1446213" cy="687387"/>
          </a:xfrm>
          <a:prstGeom prst="rect">
            <a:avLst/>
          </a:prstGeom>
          <a:solidFill>
            <a:srgbClr val="CBE97B"/>
          </a:solidFill>
          <a:ln w="12700">
            <a:solidFill>
              <a:srgbClr val="697D3A"/>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latin typeface="Calibri" panose="020F0502020204030204" pitchFamily="34" charset="0"/>
            </a:endParaRPr>
          </a:p>
        </p:txBody>
      </p:sp>
      <p:sp>
        <p:nvSpPr>
          <p:cNvPr id="119833" name="Rectangle 25"/>
          <p:cNvSpPr>
            <a:spLocks/>
          </p:cNvSpPr>
          <p:nvPr/>
        </p:nvSpPr>
        <p:spPr bwMode="auto">
          <a:xfrm>
            <a:off x="4266183" y="1891119"/>
            <a:ext cx="4616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800" dirty="0">
                <a:solidFill>
                  <a:srgbClr val="000099"/>
                </a:solidFill>
                <a:latin typeface="+mn-ea"/>
                <a:ea typeface="+mn-ea"/>
              </a:rPr>
              <a:t>动作</a:t>
            </a:r>
            <a:endParaRPr lang="en-US" altLang="zh-CN" sz="1800" dirty="0">
              <a:solidFill>
                <a:srgbClr val="000099"/>
              </a:solidFill>
              <a:latin typeface="+mn-ea"/>
              <a:ea typeface="+mn-ea"/>
            </a:endParaRPr>
          </a:p>
        </p:txBody>
      </p:sp>
      <p:sp>
        <p:nvSpPr>
          <p:cNvPr id="119834" name="Rectangle 26"/>
          <p:cNvSpPr>
            <a:spLocks/>
          </p:cNvSpPr>
          <p:nvPr/>
        </p:nvSpPr>
        <p:spPr bwMode="auto">
          <a:xfrm>
            <a:off x="5202238" y="1687514"/>
            <a:ext cx="1447800" cy="687387"/>
          </a:xfrm>
          <a:prstGeom prst="rect">
            <a:avLst/>
          </a:prstGeom>
          <a:solidFill>
            <a:srgbClr val="FA90AB"/>
          </a:solidFill>
          <a:ln w="12700">
            <a:solidFill>
              <a:srgbClr val="800000"/>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latin typeface="Calibri" panose="020F0502020204030204" pitchFamily="34" charset="0"/>
            </a:endParaRPr>
          </a:p>
        </p:txBody>
      </p:sp>
      <p:sp>
        <p:nvSpPr>
          <p:cNvPr id="119835" name="Rectangle 27"/>
          <p:cNvSpPr>
            <a:spLocks/>
          </p:cNvSpPr>
          <p:nvPr/>
        </p:nvSpPr>
        <p:spPr bwMode="auto">
          <a:xfrm>
            <a:off x="5663952" y="1891119"/>
            <a:ext cx="4616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800" dirty="0">
                <a:solidFill>
                  <a:srgbClr val="000099"/>
                </a:solidFill>
                <a:latin typeface="+mn-ea"/>
                <a:ea typeface="+mn-ea"/>
              </a:rPr>
              <a:t>统计</a:t>
            </a:r>
            <a:endParaRPr lang="en-US" altLang="zh-CN" sz="1800" dirty="0">
              <a:solidFill>
                <a:srgbClr val="000099"/>
              </a:solidFill>
              <a:latin typeface="+mn-ea"/>
              <a:ea typeface="+mn-ea"/>
            </a:endParaRPr>
          </a:p>
        </p:txBody>
      </p:sp>
      <p:sp>
        <p:nvSpPr>
          <p:cNvPr id="119836" name="Rectangle 28"/>
          <p:cNvSpPr>
            <a:spLocks/>
          </p:cNvSpPr>
          <p:nvPr/>
        </p:nvSpPr>
        <p:spPr bwMode="auto">
          <a:xfrm>
            <a:off x="3408364" y="3152776"/>
            <a:ext cx="5634037" cy="1776413"/>
          </a:xfrm>
          <a:prstGeom prst="rect">
            <a:avLst/>
          </a:prstGeom>
          <a:solidFill>
            <a:srgbClr val="CBE97B"/>
          </a:solidFill>
          <a:ln w="12700">
            <a:solidFill>
              <a:srgbClr val="697D3A"/>
            </a:solidFill>
            <a:miter lim="800000"/>
            <a:headEnd/>
            <a:tailEnd/>
          </a:ln>
        </p:spPr>
        <p:txBody>
          <a:bodyPr lIns="0" tIns="0" rIns="0" bIns="0" anchor="ctr"/>
          <a:lstStyle>
            <a:lvl1pPr marL="357188" indent="-330200"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buFontTx/>
              <a:buAutoNum type="arabicPeriod"/>
            </a:pPr>
            <a:r>
              <a:rPr lang="zh-CN" altLang="en-US" sz="2200" dirty="0">
                <a:solidFill>
                  <a:srgbClr val="000099"/>
                </a:solidFill>
                <a:latin typeface="+mn-ea"/>
                <a:ea typeface="+mn-ea"/>
              </a:rPr>
              <a:t>将分组转发到端口</a:t>
            </a:r>
            <a:r>
              <a:rPr lang="en-US" altLang="zh-CN" sz="2200" dirty="0">
                <a:solidFill>
                  <a:srgbClr val="000099"/>
                </a:solidFill>
                <a:latin typeface="+mn-ea"/>
                <a:ea typeface="+mn-ea"/>
              </a:rPr>
              <a:t>(</a:t>
            </a:r>
            <a:r>
              <a:rPr lang="zh-CN" altLang="en-US" sz="2200" dirty="0">
                <a:solidFill>
                  <a:srgbClr val="000099"/>
                </a:solidFill>
                <a:latin typeface="+mn-ea"/>
                <a:ea typeface="+mn-ea"/>
              </a:rPr>
              <a:t>或多个端口</a:t>
            </a:r>
            <a:r>
              <a:rPr lang="en-US" altLang="zh-CN" sz="2200" dirty="0">
                <a:solidFill>
                  <a:srgbClr val="000099"/>
                </a:solidFill>
                <a:latin typeface="+mn-ea"/>
                <a:ea typeface="+mn-ea"/>
              </a:rPr>
              <a:t>)</a:t>
            </a:r>
          </a:p>
          <a:p>
            <a:pPr>
              <a:buFontTx/>
              <a:buAutoNum type="arabicPeriod"/>
            </a:pPr>
            <a:r>
              <a:rPr lang="zh-CN" altLang="en-US" sz="2200" dirty="0">
                <a:solidFill>
                  <a:srgbClr val="000099"/>
                </a:solidFill>
                <a:latin typeface="+mn-ea"/>
                <a:ea typeface="+mn-ea"/>
              </a:rPr>
              <a:t>封装并转发到控制器</a:t>
            </a:r>
            <a:endParaRPr lang="en-US" altLang="zh-CN" sz="2200" dirty="0">
              <a:solidFill>
                <a:srgbClr val="000099"/>
              </a:solidFill>
              <a:latin typeface="+mn-ea"/>
              <a:ea typeface="+mn-ea"/>
            </a:endParaRPr>
          </a:p>
          <a:p>
            <a:pPr>
              <a:buFontTx/>
              <a:buAutoNum type="arabicPeriod"/>
            </a:pPr>
            <a:r>
              <a:rPr lang="zh-CN" altLang="en-US" sz="2200" dirty="0">
                <a:solidFill>
                  <a:srgbClr val="000099"/>
                </a:solidFill>
                <a:latin typeface="+mn-ea"/>
                <a:ea typeface="+mn-ea"/>
              </a:rPr>
              <a:t>丢弃分组</a:t>
            </a:r>
            <a:endParaRPr lang="en-US" altLang="zh-CN" sz="2200" dirty="0">
              <a:solidFill>
                <a:srgbClr val="000099"/>
              </a:solidFill>
              <a:latin typeface="+mn-ea"/>
              <a:ea typeface="+mn-ea"/>
            </a:endParaRPr>
          </a:p>
          <a:p>
            <a:pPr>
              <a:buFontTx/>
              <a:buAutoNum type="arabicPeriod"/>
            </a:pPr>
            <a:r>
              <a:rPr lang="zh-CN" altLang="en-US" sz="2200" dirty="0">
                <a:solidFill>
                  <a:srgbClr val="000099"/>
                </a:solidFill>
                <a:latin typeface="+mn-ea"/>
                <a:ea typeface="+mn-ea"/>
              </a:rPr>
              <a:t>发送到通常的处理管道</a:t>
            </a:r>
            <a:endParaRPr lang="en-US" altLang="zh-CN" sz="2200" dirty="0">
              <a:solidFill>
                <a:srgbClr val="000099"/>
              </a:solidFill>
              <a:latin typeface="+mn-ea"/>
              <a:ea typeface="+mn-ea"/>
            </a:endParaRPr>
          </a:p>
          <a:p>
            <a:pPr>
              <a:buFontTx/>
              <a:buAutoNum type="arabicPeriod"/>
            </a:pPr>
            <a:r>
              <a:rPr lang="zh-CN" altLang="en-US" sz="2200" dirty="0">
                <a:solidFill>
                  <a:srgbClr val="000099"/>
                </a:solidFill>
                <a:latin typeface="+mn-ea"/>
                <a:ea typeface="+mn-ea"/>
              </a:rPr>
              <a:t>修改字段</a:t>
            </a:r>
            <a:endParaRPr lang="en-US" altLang="zh-CN" sz="2200" dirty="0">
              <a:solidFill>
                <a:srgbClr val="000099"/>
              </a:solidFill>
              <a:latin typeface="+mn-ea"/>
              <a:ea typeface="+mn-ea"/>
            </a:endParaRPr>
          </a:p>
        </p:txBody>
      </p:sp>
      <p:sp>
        <p:nvSpPr>
          <p:cNvPr id="119837" name="Line 30"/>
          <p:cNvSpPr>
            <a:spLocks noChangeShapeType="1"/>
          </p:cNvSpPr>
          <p:nvPr/>
        </p:nvSpPr>
        <p:spPr bwMode="auto">
          <a:xfrm>
            <a:off x="2309814" y="2455864"/>
            <a:ext cx="1587" cy="2892425"/>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lIns="64291" tIns="32146" rIns="64291" bIns="32146"/>
          <a:lstStyle/>
          <a:p>
            <a:endParaRPr lang="zh-CN" altLang="en-US">
              <a:solidFill>
                <a:srgbClr val="000099"/>
              </a:solidFill>
            </a:endParaRPr>
          </a:p>
        </p:txBody>
      </p:sp>
      <p:sp>
        <p:nvSpPr>
          <p:cNvPr id="119838" name="Line 31"/>
          <p:cNvSpPr>
            <a:spLocks noChangeShapeType="1"/>
          </p:cNvSpPr>
          <p:nvPr/>
        </p:nvSpPr>
        <p:spPr bwMode="auto">
          <a:xfrm>
            <a:off x="4283075" y="2374901"/>
            <a:ext cx="1588" cy="758825"/>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lIns="64291" tIns="32146" rIns="64291" bIns="32146"/>
          <a:lstStyle/>
          <a:p>
            <a:endParaRPr lang="zh-CN" altLang="en-US">
              <a:solidFill>
                <a:srgbClr val="000099"/>
              </a:solidFill>
            </a:endParaRPr>
          </a:p>
        </p:txBody>
      </p:sp>
      <p:sp>
        <p:nvSpPr>
          <p:cNvPr id="119839" name="Rectangle 32"/>
          <p:cNvSpPr>
            <a:spLocks/>
          </p:cNvSpPr>
          <p:nvPr/>
        </p:nvSpPr>
        <p:spPr bwMode="auto">
          <a:xfrm>
            <a:off x="5354639" y="2625726"/>
            <a:ext cx="3044825" cy="384175"/>
          </a:xfrm>
          <a:prstGeom prst="rect">
            <a:avLst/>
          </a:prstGeom>
          <a:solidFill>
            <a:srgbClr val="FA90AB"/>
          </a:solidFill>
          <a:ln w="12700">
            <a:solidFill>
              <a:srgbClr val="800000"/>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latin typeface="Calibri" panose="020F0502020204030204" pitchFamily="34" charset="0"/>
            </a:endParaRPr>
          </a:p>
        </p:txBody>
      </p:sp>
      <p:sp>
        <p:nvSpPr>
          <p:cNvPr id="119840" name="Rectangle 33"/>
          <p:cNvSpPr>
            <a:spLocks/>
          </p:cNvSpPr>
          <p:nvPr/>
        </p:nvSpPr>
        <p:spPr bwMode="auto">
          <a:xfrm>
            <a:off x="5783315" y="2647742"/>
            <a:ext cx="21848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2200" dirty="0">
                <a:solidFill>
                  <a:srgbClr val="000099"/>
                </a:solidFill>
                <a:latin typeface="+mn-ea"/>
                <a:ea typeface="+mn-ea"/>
              </a:rPr>
              <a:t>分组</a:t>
            </a:r>
            <a:r>
              <a:rPr lang="en-US" altLang="zh-CN" sz="2200" dirty="0">
                <a:solidFill>
                  <a:srgbClr val="000099"/>
                </a:solidFill>
                <a:latin typeface="+mn-ea"/>
                <a:ea typeface="+mn-ea"/>
              </a:rPr>
              <a:t>+</a:t>
            </a:r>
            <a:r>
              <a:rPr lang="zh-CN" altLang="en-US" sz="2200" dirty="0">
                <a:solidFill>
                  <a:srgbClr val="000099"/>
                </a:solidFill>
                <a:latin typeface="+mn-ea"/>
                <a:ea typeface="+mn-ea"/>
              </a:rPr>
              <a:t>字节计数器</a:t>
            </a:r>
          </a:p>
        </p:txBody>
      </p:sp>
      <p:sp>
        <p:nvSpPr>
          <p:cNvPr id="119841" name="Line 34"/>
          <p:cNvSpPr>
            <a:spLocks noChangeShapeType="1"/>
          </p:cNvSpPr>
          <p:nvPr/>
        </p:nvSpPr>
        <p:spPr bwMode="auto">
          <a:xfrm rot="10800000" flipH="1">
            <a:off x="5738814" y="2374901"/>
            <a:ext cx="1587" cy="231775"/>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lIns="64291" tIns="32146" rIns="64291" bIns="32146"/>
          <a:lstStyle/>
          <a:p>
            <a:endParaRPr lang="zh-CN" altLang="en-US">
              <a:solidFill>
                <a:srgbClr val="000099"/>
              </a:solidFill>
            </a:endParaRPr>
          </a:p>
        </p:txBody>
      </p:sp>
      <p:sp>
        <p:nvSpPr>
          <p:cNvPr id="119843" name="文字方塊 29"/>
          <p:cNvSpPr txBox="1">
            <a:spLocks noChangeArrowheads="1"/>
          </p:cNvSpPr>
          <p:nvPr/>
        </p:nvSpPr>
        <p:spPr bwMode="auto">
          <a:xfrm>
            <a:off x="4093817" y="6291263"/>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zh-CN" altLang="en-US" sz="1800" dirty="0">
                <a:solidFill>
                  <a:srgbClr val="000099"/>
                </a:solidFill>
                <a:latin typeface="+mn-ea"/>
                <a:ea typeface="+mn-ea"/>
              </a:rPr>
              <a:t>链路层</a:t>
            </a:r>
            <a:endParaRPr lang="zh-TW" altLang="en-US" sz="1800" dirty="0">
              <a:solidFill>
                <a:srgbClr val="000099"/>
              </a:solidFill>
              <a:latin typeface="+mn-ea"/>
              <a:ea typeface="+mn-ea"/>
            </a:endParaRPr>
          </a:p>
        </p:txBody>
      </p:sp>
      <p:grpSp>
        <p:nvGrpSpPr>
          <p:cNvPr id="119844" name="Group 37"/>
          <p:cNvGrpSpPr>
            <a:grpSpLocks/>
          </p:cNvGrpSpPr>
          <p:nvPr/>
        </p:nvGrpSpPr>
        <p:grpSpPr bwMode="auto">
          <a:xfrm>
            <a:off x="3074989" y="6029325"/>
            <a:ext cx="2917825" cy="234950"/>
            <a:chOff x="1392851" y="2310653"/>
            <a:chExt cx="3302446" cy="234913"/>
          </a:xfrm>
        </p:grpSpPr>
        <p:cxnSp>
          <p:nvCxnSpPr>
            <p:cNvPr id="119857" name="Straight Connector 38"/>
            <p:cNvCxnSpPr>
              <a:cxnSpLocks noChangeShapeType="1"/>
            </p:cNvCxnSpPr>
            <p:nvPr/>
          </p:nvCxnSpPr>
          <p:spPr bwMode="auto">
            <a:xfrm>
              <a:off x="1394004" y="2310653"/>
              <a:ext cx="0" cy="1164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58" name="Straight Connector 39"/>
            <p:cNvCxnSpPr>
              <a:cxnSpLocks noChangeShapeType="1"/>
            </p:cNvCxnSpPr>
            <p:nvPr/>
          </p:nvCxnSpPr>
          <p:spPr bwMode="auto">
            <a:xfrm>
              <a:off x="1392851" y="2427111"/>
              <a:ext cx="330244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59" name="Straight Connector 40"/>
            <p:cNvCxnSpPr>
              <a:cxnSpLocks noChangeShapeType="1"/>
            </p:cNvCxnSpPr>
            <p:nvPr/>
          </p:nvCxnSpPr>
          <p:spPr bwMode="auto">
            <a:xfrm>
              <a:off x="4695297" y="2310653"/>
              <a:ext cx="0" cy="1164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60" name="Straight Connector 41"/>
            <p:cNvCxnSpPr>
              <a:cxnSpLocks noChangeShapeType="1"/>
            </p:cNvCxnSpPr>
            <p:nvPr/>
          </p:nvCxnSpPr>
          <p:spPr bwMode="auto">
            <a:xfrm>
              <a:off x="3042374" y="2429108"/>
              <a:ext cx="0" cy="1164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9845" name="Group 42"/>
          <p:cNvGrpSpPr>
            <a:grpSpLocks/>
          </p:cNvGrpSpPr>
          <p:nvPr/>
        </p:nvGrpSpPr>
        <p:grpSpPr bwMode="auto">
          <a:xfrm>
            <a:off x="6088064" y="6030913"/>
            <a:ext cx="2211387" cy="234950"/>
            <a:chOff x="1392851" y="2310653"/>
            <a:chExt cx="3302446" cy="234913"/>
          </a:xfrm>
        </p:grpSpPr>
        <p:cxnSp>
          <p:nvCxnSpPr>
            <p:cNvPr id="119853" name="Straight Connector 43"/>
            <p:cNvCxnSpPr>
              <a:cxnSpLocks noChangeShapeType="1"/>
            </p:cNvCxnSpPr>
            <p:nvPr/>
          </p:nvCxnSpPr>
          <p:spPr bwMode="auto">
            <a:xfrm>
              <a:off x="1394004" y="2310653"/>
              <a:ext cx="0" cy="1164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54" name="Straight Connector 44"/>
            <p:cNvCxnSpPr>
              <a:cxnSpLocks noChangeShapeType="1"/>
            </p:cNvCxnSpPr>
            <p:nvPr/>
          </p:nvCxnSpPr>
          <p:spPr bwMode="auto">
            <a:xfrm>
              <a:off x="1392851" y="2427111"/>
              <a:ext cx="330244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55" name="Straight Connector 45"/>
            <p:cNvCxnSpPr>
              <a:cxnSpLocks noChangeShapeType="1"/>
            </p:cNvCxnSpPr>
            <p:nvPr/>
          </p:nvCxnSpPr>
          <p:spPr bwMode="auto">
            <a:xfrm>
              <a:off x="4695297" y="2310653"/>
              <a:ext cx="0" cy="1164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56" name="Straight Connector 46"/>
            <p:cNvCxnSpPr>
              <a:cxnSpLocks noChangeShapeType="1"/>
            </p:cNvCxnSpPr>
            <p:nvPr/>
          </p:nvCxnSpPr>
          <p:spPr bwMode="auto">
            <a:xfrm>
              <a:off x="3042374" y="2429108"/>
              <a:ext cx="0" cy="1164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9846" name="Group 47"/>
          <p:cNvGrpSpPr>
            <a:grpSpLocks/>
          </p:cNvGrpSpPr>
          <p:nvPr/>
        </p:nvGrpSpPr>
        <p:grpSpPr bwMode="auto">
          <a:xfrm>
            <a:off x="8466138" y="6029326"/>
            <a:ext cx="1376362" cy="214313"/>
            <a:chOff x="1392851" y="2310653"/>
            <a:chExt cx="3302446" cy="234913"/>
          </a:xfrm>
        </p:grpSpPr>
        <p:cxnSp>
          <p:nvCxnSpPr>
            <p:cNvPr id="119849" name="Straight Connector 48"/>
            <p:cNvCxnSpPr>
              <a:cxnSpLocks noChangeShapeType="1"/>
            </p:cNvCxnSpPr>
            <p:nvPr/>
          </p:nvCxnSpPr>
          <p:spPr bwMode="auto">
            <a:xfrm>
              <a:off x="1394004" y="2310653"/>
              <a:ext cx="0" cy="1164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50" name="Straight Connector 49"/>
            <p:cNvCxnSpPr>
              <a:cxnSpLocks noChangeShapeType="1"/>
            </p:cNvCxnSpPr>
            <p:nvPr/>
          </p:nvCxnSpPr>
          <p:spPr bwMode="auto">
            <a:xfrm>
              <a:off x="1392851" y="2427111"/>
              <a:ext cx="330244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51" name="Straight Connector 50"/>
            <p:cNvCxnSpPr>
              <a:cxnSpLocks noChangeShapeType="1"/>
            </p:cNvCxnSpPr>
            <p:nvPr/>
          </p:nvCxnSpPr>
          <p:spPr bwMode="auto">
            <a:xfrm>
              <a:off x="4695297" y="2310653"/>
              <a:ext cx="0" cy="1164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52" name="Straight Connector 51"/>
            <p:cNvCxnSpPr>
              <a:cxnSpLocks noChangeShapeType="1"/>
            </p:cNvCxnSpPr>
            <p:nvPr/>
          </p:nvCxnSpPr>
          <p:spPr bwMode="auto">
            <a:xfrm>
              <a:off x="3042374" y="2429108"/>
              <a:ext cx="0" cy="1164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9847" name="文字方塊 29"/>
          <p:cNvSpPr txBox="1">
            <a:spLocks noChangeArrowheads="1"/>
          </p:cNvSpPr>
          <p:nvPr/>
        </p:nvSpPr>
        <p:spPr bwMode="auto">
          <a:xfrm>
            <a:off x="6768023" y="6291263"/>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zh-CN" altLang="en-US" sz="1800" dirty="0">
                <a:solidFill>
                  <a:srgbClr val="000099"/>
                </a:solidFill>
                <a:latin typeface="+mn-ea"/>
                <a:ea typeface="+mn-ea"/>
              </a:rPr>
              <a:t>网络层</a:t>
            </a:r>
            <a:endParaRPr lang="zh-TW" altLang="en-US" sz="1800" dirty="0">
              <a:solidFill>
                <a:srgbClr val="000099"/>
              </a:solidFill>
              <a:latin typeface="+mn-ea"/>
              <a:ea typeface="+mn-ea"/>
            </a:endParaRPr>
          </a:p>
        </p:txBody>
      </p:sp>
      <p:sp>
        <p:nvSpPr>
          <p:cNvPr id="119848" name="文字方塊 29"/>
          <p:cNvSpPr txBox="1">
            <a:spLocks noChangeArrowheads="1"/>
          </p:cNvSpPr>
          <p:nvPr/>
        </p:nvSpPr>
        <p:spPr bwMode="auto">
          <a:xfrm>
            <a:off x="8465322" y="6283032"/>
            <a:ext cx="1376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zh-CN" altLang="en-US" sz="1800" dirty="0">
                <a:solidFill>
                  <a:srgbClr val="000099"/>
                </a:solidFill>
                <a:latin typeface="+mn-ea"/>
                <a:ea typeface="+mn-ea"/>
              </a:rPr>
              <a:t>传输层</a:t>
            </a:r>
            <a:endParaRPr lang="zh-TW" altLang="en-US" sz="1800" dirty="0">
              <a:solidFill>
                <a:srgbClr val="000099"/>
              </a:solidFill>
              <a:latin typeface="+mn-ea"/>
              <a:ea typeface="+mn-ea"/>
            </a:endParaRPr>
          </a:p>
        </p:txBody>
      </p:sp>
      <p:sp>
        <p:nvSpPr>
          <p:cNvPr id="54" name="Rectangle 7"/>
          <p:cNvSpPr txBox="1">
            <a:spLocks noChangeArrowheads="1"/>
          </p:cNvSpPr>
          <p:nvPr/>
        </p:nvSpPr>
        <p:spPr>
          <a:xfrm>
            <a:off x="9120336" y="6624784"/>
            <a:ext cx="2592288"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4.4 Generalized  </a:t>
            </a:r>
            <a:r>
              <a:rPr lang="en-US" altLang="zh-CN" sz="1200" dirty="0">
                <a:solidFill>
                  <a:srgbClr val="FF0000"/>
                </a:solidFill>
                <a:cs typeface="Arial" panose="020B0604020202020204" pitchFamily="34" charset="0"/>
              </a:rPr>
              <a:t>Forward and SDN</a:t>
            </a:r>
          </a:p>
        </p:txBody>
      </p:sp>
    </p:spTree>
    <p:extLst>
      <p:ext uri="{BB962C8B-B14F-4D97-AF65-F5344CB8AC3E}">
        <p14:creationId xmlns:p14="http://schemas.microsoft.com/office/powerpoint/2010/main" val="2370567082"/>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p:cNvSpPr>
          <p:nvPr/>
        </p:nvSpPr>
        <p:spPr bwMode="auto">
          <a:xfrm>
            <a:off x="2193926" y="1194078"/>
            <a:ext cx="27699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dirty="0">
                <a:solidFill>
                  <a:srgbClr val="000090"/>
                </a:solidFill>
                <a:latin typeface="+mn-ea"/>
                <a:ea typeface="+mn-ea"/>
              </a:rPr>
              <a:t>基于目的地的转发：</a:t>
            </a:r>
          </a:p>
        </p:txBody>
      </p:sp>
      <p:sp>
        <p:nvSpPr>
          <p:cNvPr id="121858" name="Rectangle 3"/>
          <p:cNvSpPr>
            <a:spLocks/>
          </p:cNvSpPr>
          <p:nvPr/>
        </p:nvSpPr>
        <p:spPr bwMode="auto">
          <a:xfrm>
            <a:off x="2209800" y="2276476"/>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a:t>
            </a:r>
          </a:p>
        </p:txBody>
      </p:sp>
      <p:grpSp>
        <p:nvGrpSpPr>
          <p:cNvPr id="121859" name="Group 4"/>
          <p:cNvGrpSpPr>
            <a:grpSpLocks/>
          </p:cNvGrpSpPr>
          <p:nvPr/>
        </p:nvGrpSpPr>
        <p:grpSpPr bwMode="auto">
          <a:xfrm>
            <a:off x="2211389" y="1644650"/>
            <a:ext cx="7483475" cy="571500"/>
            <a:chOff x="0" y="0"/>
            <a:chExt cx="6704" cy="512"/>
          </a:xfrm>
        </p:grpSpPr>
        <p:sp>
          <p:nvSpPr>
            <p:cNvPr id="121944" name="Rectangle 5"/>
            <p:cNvSpPr>
              <a:spLocks/>
            </p:cNvSpPr>
            <p:nvPr/>
          </p:nvSpPr>
          <p:spPr bwMode="auto">
            <a:xfrm>
              <a:off x="0" y="15"/>
              <a:ext cx="592"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latin typeface="Calibri" panose="020F0502020204030204" pitchFamily="34" charset="0"/>
              </a:endParaRPr>
            </a:p>
          </p:txBody>
        </p:sp>
        <p:sp>
          <p:nvSpPr>
            <p:cNvPr id="121945" name="Rectangle 6"/>
            <p:cNvSpPr>
              <a:spLocks/>
            </p:cNvSpPr>
            <p:nvPr/>
          </p:nvSpPr>
          <p:spPr bwMode="auto">
            <a:xfrm>
              <a:off x="3" y="0"/>
              <a:ext cx="589"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dirty="0">
                  <a:solidFill>
                    <a:srgbClr val="0000FF"/>
                  </a:solidFill>
                  <a:latin typeface="Calibri" panose="020F0502020204030204" pitchFamily="34" charset="0"/>
                </a:rPr>
                <a:t>Switch</a:t>
              </a:r>
            </a:p>
            <a:p>
              <a:pPr algn="ctr"/>
              <a:r>
                <a:rPr lang="en-US" altLang="zh-CN" sz="1700" dirty="0">
                  <a:solidFill>
                    <a:srgbClr val="0000FF"/>
                  </a:solidFill>
                  <a:latin typeface="Calibri" panose="020F0502020204030204" pitchFamily="34" charset="0"/>
                </a:rPr>
                <a:t>Port</a:t>
              </a:r>
            </a:p>
          </p:txBody>
        </p:sp>
        <p:sp>
          <p:nvSpPr>
            <p:cNvPr id="121946" name="Rectangle 7"/>
            <p:cNvSpPr>
              <a:spLocks/>
            </p:cNvSpPr>
            <p:nvPr/>
          </p:nvSpPr>
          <p:spPr bwMode="auto">
            <a:xfrm>
              <a:off x="592"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latin typeface="Calibri" panose="020F0502020204030204" pitchFamily="34" charset="0"/>
              </a:endParaRPr>
            </a:p>
          </p:txBody>
        </p:sp>
        <p:sp>
          <p:nvSpPr>
            <p:cNvPr id="121947" name="Rectangle 8"/>
            <p:cNvSpPr>
              <a:spLocks/>
            </p:cNvSpPr>
            <p:nvPr/>
          </p:nvSpPr>
          <p:spPr bwMode="auto">
            <a:xfrm>
              <a:off x="588" y="0"/>
              <a:ext cx="589"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dirty="0">
                  <a:solidFill>
                    <a:srgbClr val="0000FF"/>
                  </a:solidFill>
                  <a:latin typeface="Calibri" panose="020F0502020204030204" pitchFamily="34" charset="0"/>
                </a:rPr>
                <a:t>MAC</a:t>
              </a:r>
            </a:p>
            <a:p>
              <a:pPr algn="ctr"/>
              <a:r>
                <a:rPr lang="en-US" altLang="zh-CN" sz="1700" dirty="0" err="1">
                  <a:solidFill>
                    <a:srgbClr val="0000FF"/>
                  </a:solidFill>
                  <a:latin typeface="Calibri" panose="020F0502020204030204" pitchFamily="34" charset="0"/>
                </a:rPr>
                <a:t>src</a:t>
              </a:r>
              <a:endParaRPr lang="en-US" altLang="zh-CN" sz="1700" dirty="0">
                <a:solidFill>
                  <a:srgbClr val="0000FF"/>
                </a:solidFill>
                <a:latin typeface="Calibri" panose="020F0502020204030204" pitchFamily="34" charset="0"/>
              </a:endParaRPr>
            </a:p>
          </p:txBody>
        </p:sp>
        <p:sp>
          <p:nvSpPr>
            <p:cNvPr id="121948" name="Rectangle 9"/>
            <p:cNvSpPr>
              <a:spLocks/>
            </p:cNvSpPr>
            <p:nvPr/>
          </p:nvSpPr>
          <p:spPr bwMode="auto">
            <a:xfrm>
              <a:off x="1185"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latin typeface="Calibri" panose="020F0502020204030204" pitchFamily="34" charset="0"/>
              </a:endParaRPr>
            </a:p>
          </p:txBody>
        </p:sp>
        <p:sp>
          <p:nvSpPr>
            <p:cNvPr id="121949" name="Rectangle 10"/>
            <p:cNvSpPr>
              <a:spLocks/>
            </p:cNvSpPr>
            <p:nvPr/>
          </p:nvSpPr>
          <p:spPr bwMode="auto">
            <a:xfrm>
              <a:off x="1212" y="0"/>
              <a:ext cx="56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MAC</a:t>
              </a:r>
            </a:p>
            <a:p>
              <a:pPr algn="ctr"/>
              <a:r>
                <a:rPr lang="en-US" altLang="zh-CN" sz="1700">
                  <a:solidFill>
                    <a:srgbClr val="0000FF"/>
                  </a:solidFill>
                  <a:latin typeface="Calibri" panose="020F0502020204030204" pitchFamily="34" charset="0"/>
                </a:rPr>
                <a:t>dst</a:t>
              </a:r>
            </a:p>
          </p:txBody>
        </p:sp>
        <p:sp>
          <p:nvSpPr>
            <p:cNvPr id="121950" name="Rectangle 11"/>
            <p:cNvSpPr>
              <a:spLocks/>
            </p:cNvSpPr>
            <p:nvPr/>
          </p:nvSpPr>
          <p:spPr bwMode="auto">
            <a:xfrm>
              <a:off x="1785"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latin typeface="Calibri" panose="020F0502020204030204" pitchFamily="34" charset="0"/>
              </a:endParaRPr>
            </a:p>
          </p:txBody>
        </p:sp>
        <p:sp>
          <p:nvSpPr>
            <p:cNvPr id="121951" name="Rectangle 12"/>
            <p:cNvSpPr>
              <a:spLocks/>
            </p:cNvSpPr>
            <p:nvPr/>
          </p:nvSpPr>
          <p:spPr bwMode="auto">
            <a:xfrm>
              <a:off x="1783" y="0"/>
              <a:ext cx="59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Eth</a:t>
              </a:r>
            </a:p>
            <a:p>
              <a:pPr algn="ctr"/>
              <a:r>
                <a:rPr lang="en-US" altLang="zh-CN" sz="1700">
                  <a:solidFill>
                    <a:srgbClr val="0000FF"/>
                  </a:solidFill>
                  <a:latin typeface="Calibri" panose="020F0502020204030204" pitchFamily="34" charset="0"/>
                </a:rPr>
                <a:t>type</a:t>
              </a:r>
            </a:p>
          </p:txBody>
        </p:sp>
        <p:sp>
          <p:nvSpPr>
            <p:cNvPr id="121952" name="Rectangle 13"/>
            <p:cNvSpPr>
              <a:spLocks/>
            </p:cNvSpPr>
            <p:nvPr/>
          </p:nvSpPr>
          <p:spPr bwMode="auto">
            <a:xfrm>
              <a:off x="2378"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latin typeface="Calibri" panose="020F0502020204030204" pitchFamily="34" charset="0"/>
              </a:endParaRPr>
            </a:p>
          </p:txBody>
        </p:sp>
        <p:sp>
          <p:nvSpPr>
            <p:cNvPr id="121953" name="Rectangle 14"/>
            <p:cNvSpPr>
              <a:spLocks/>
            </p:cNvSpPr>
            <p:nvPr/>
          </p:nvSpPr>
          <p:spPr bwMode="auto">
            <a:xfrm>
              <a:off x="2380" y="0"/>
              <a:ext cx="59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VLAN</a:t>
              </a:r>
            </a:p>
            <a:p>
              <a:pPr algn="ctr"/>
              <a:r>
                <a:rPr lang="en-US" altLang="zh-CN" sz="1700">
                  <a:solidFill>
                    <a:srgbClr val="0000FF"/>
                  </a:solidFill>
                  <a:latin typeface="Calibri" panose="020F0502020204030204" pitchFamily="34" charset="0"/>
                </a:rPr>
                <a:t>ID</a:t>
              </a:r>
            </a:p>
          </p:txBody>
        </p:sp>
        <p:sp>
          <p:nvSpPr>
            <p:cNvPr id="121954" name="Rectangle 15"/>
            <p:cNvSpPr>
              <a:spLocks/>
            </p:cNvSpPr>
            <p:nvPr/>
          </p:nvSpPr>
          <p:spPr bwMode="auto">
            <a:xfrm>
              <a:off x="2971"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latin typeface="Calibri" panose="020F0502020204030204" pitchFamily="34" charset="0"/>
              </a:endParaRPr>
            </a:p>
          </p:txBody>
        </p:sp>
        <p:sp>
          <p:nvSpPr>
            <p:cNvPr id="121955" name="Rectangle 16"/>
            <p:cNvSpPr>
              <a:spLocks/>
            </p:cNvSpPr>
            <p:nvPr/>
          </p:nvSpPr>
          <p:spPr bwMode="auto">
            <a:xfrm>
              <a:off x="2977" y="0"/>
              <a:ext cx="589"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IP</a:t>
              </a:r>
            </a:p>
            <a:p>
              <a:pPr algn="ctr"/>
              <a:r>
                <a:rPr lang="en-US" altLang="zh-CN" sz="1700">
                  <a:solidFill>
                    <a:srgbClr val="0000FF"/>
                  </a:solidFill>
                  <a:latin typeface="Calibri" panose="020F0502020204030204" pitchFamily="34" charset="0"/>
                </a:rPr>
                <a:t>Src</a:t>
              </a:r>
            </a:p>
          </p:txBody>
        </p:sp>
        <p:sp>
          <p:nvSpPr>
            <p:cNvPr id="121956" name="Rectangle 17"/>
            <p:cNvSpPr>
              <a:spLocks/>
            </p:cNvSpPr>
            <p:nvPr/>
          </p:nvSpPr>
          <p:spPr bwMode="auto">
            <a:xfrm>
              <a:off x="3571"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latin typeface="Calibri" panose="020F0502020204030204" pitchFamily="34" charset="0"/>
              </a:endParaRPr>
            </a:p>
          </p:txBody>
        </p:sp>
        <p:sp>
          <p:nvSpPr>
            <p:cNvPr id="121957" name="Rectangle 18"/>
            <p:cNvSpPr>
              <a:spLocks/>
            </p:cNvSpPr>
            <p:nvPr/>
          </p:nvSpPr>
          <p:spPr bwMode="auto">
            <a:xfrm>
              <a:off x="3567" y="0"/>
              <a:ext cx="59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IP</a:t>
              </a:r>
            </a:p>
            <a:p>
              <a:pPr algn="ctr"/>
              <a:r>
                <a:rPr lang="en-US" altLang="zh-CN" sz="1700">
                  <a:solidFill>
                    <a:srgbClr val="0000FF"/>
                  </a:solidFill>
                  <a:latin typeface="Calibri" panose="020F0502020204030204" pitchFamily="34" charset="0"/>
                </a:rPr>
                <a:t>Dst</a:t>
              </a:r>
            </a:p>
          </p:txBody>
        </p:sp>
        <p:sp>
          <p:nvSpPr>
            <p:cNvPr id="121958" name="Rectangle 19"/>
            <p:cNvSpPr>
              <a:spLocks/>
            </p:cNvSpPr>
            <p:nvPr/>
          </p:nvSpPr>
          <p:spPr bwMode="auto">
            <a:xfrm>
              <a:off x="4164" y="15"/>
              <a:ext cx="592"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latin typeface="Calibri" panose="020F0502020204030204" pitchFamily="34" charset="0"/>
              </a:endParaRPr>
            </a:p>
          </p:txBody>
        </p:sp>
        <p:sp>
          <p:nvSpPr>
            <p:cNvPr id="121959" name="Rectangle 20"/>
            <p:cNvSpPr>
              <a:spLocks/>
            </p:cNvSpPr>
            <p:nvPr/>
          </p:nvSpPr>
          <p:spPr bwMode="auto">
            <a:xfrm>
              <a:off x="4165" y="0"/>
              <a:ext cx="583"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IP</a:t>
              </a:r>
            </a:p>
            <a:p>
              <a:pPr algn="ctr"/>
              <a:r>
                <a:rPr lang="en-US" altLang="zh-CN" sz="1700">
                  <a:solidFill>
                    <a:srgbClr val="0000FF"/>
                  </a:solidFill>
                  <a:latin typeface="Calibri" panose="020F0502020204030204" pitchFamily="34" charset="0"/>
                </a:rPr>
                <a:t>Prot</a:t>
              </a:r>
            </a:p>
          </p:txBody>
        </p:sp>
        <p:sp>
          <p:nvSpPr>
            <p:cNvPr id="121960" name="Rectangle 21"/>
            <p:cNvSpPr>
              <a:spLocks/>
            </p:cNvSpPr>
            <p:nvPr/>
          </p:nvSpPr>
          <p:spPr bwMode="auto">
            <a:xfrm>
              <a:off x="4756"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latin typeface="Calibri" panose="020F0502020204030204" pitchFamily="34" charset="0"/>
              </a:endParaRPr>
            </a:p>
          </p:txBody>
        </p:sp>
        <p:sp>
          <p:nvSpPr>
            <p:cNvPr id="121961" name="Rectangle 22"/>
            <p:cNvSpPr>
              <a:spLocks/>
            </p:cNvSpPr>
            <p:nvPr/>
          </p:nvSpPr>
          <p:spPr bwMode="auto">
            <a:xfrm>
              <a:off x="4760" y="0"/>
              <a:ext cx="596"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TCP</a:t>
              </a:r>
            </a:p>
            <a:p>
              <a:pPr algn="ctr"/>
              <a:r>
                <a:rPr lang="en-US" altLang="zh-CN" sz="1700">
                  <a:solidFill>
                    <a:srgbClr val="0000FF"/>
                  </a:solidFill>
                  <a:latin typeface="Calibri" panose="020F0502020204030204" pitchFamily="34" charset="0"/>
                </a:rPr>
                <a:t>sport</a:t>
              </a:r>
            </a:p>
          </p:txBody>
        </p:sp>
        <p:sp>
          <p:nvSpPr>
            <p:cNvPr id="121962" name="Rectangle 23"/>
            <p:cNvSpPr>
              <a:spLocks/>
            </p:cNvSpPr>
            <p:nvPr/>
          </p:nvSpPr>
          <p:spPr bwMode="auto">
            <a:xfrm>
              <a:off x="5356"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latin typeface="Calibri" panose="020F0502020204030204" pitchFamily="34" charset="0"/>
              </a:endParaRPr>
            </a:p>
          </p:txBody>
        </p:sp>
        <p:sp>
          <p:nvSpPr>
            <p:cNvPr id="121963" name="Rectangle 24"/>
            <p:cNvSpPr>
              <a:spLocks/>
            </p:cNvSpPr>
            <p:nvPr/>
          </p:nvSpPr>
          <p:spPr bwMode="auto">
            <a:xfrm>
              <a:off x="5351" y="0"/>
              <a:ext cx="59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TCP</a:t>
              </a:r>
            </a:p>
            <a:p>
              <a:pPr algn="ctr"/>
              <a:r>
                <a:rPr lang="en-US" altLang="zh-CN" sz="1700">
                  <a:solidFill>
                    <a:srgbClr val="0000FF"/>
                  </a:solidFill>
                  <a:latin typeface="Calibri" panose="020F0502020204030204" pitchFamily="34" charset="0"/>
                </a:rPr>
                <a:t>dport</a:t>
              </a:r>
            </a:p>
          </p:txBody>
        </p:sp>
        <p:sp>
          <p:nvSpPr>
            <p:cNvPr id="121964" name="Rectangle 25"/>
            <p:cNvSpPr>
              <a:spLocks/>
            </p:cNvSpPr>
            <p:nvPr/>
          </p:nvSpPr>
          <p:spPr bwMode="auto">
            <a:xfrm>
              <a:off x="5956" y="12"/>
              <a:ext cx="748" cy="488"/>
            </a:xfrm>
            <a:prstGeom prst="rect">
              <a:avLst/>
            </a:prstGeom>
            <a:solidFill>
              <a:srgbClr val="CBE97B"/>
            </a:solidFill>
            <a:ln w="12700">
              <a:solidFill>
                <a:srgbClr val="697D3A"/>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latin typeface="Calibri" panose="020F0502020204030204" pitchFamily="34" charset="0"/>
              </a:endParaRPr>
            </a:p>
          </p:txBody>
        </p:sp>
        <p:sp>
          <p:nvSpPr>
            <p:cNvPr id="121965" name="Rectangle 26"/>
            <p:cNvSpPr>
              <a:spLocks/>
            </p:cNvSpPr>
            <p:nvPr/>
          </p:nvSpPr>
          <p:spPr bwMode="auto">
            <a:xfrm>
              <a:off x="5948" y="111"/>
              <a:ext cx="7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Action</a:t>
              </a:r>
            </a:p>
          </p:txBody>
        </p:sp>
      </p:grpSp>
      <p:sp>
        <p:nvSpPr>
          <p:cNvPr id="121860" name="Rectangle 27"/>
          <p:cNvSpPr>
            <a:spLocks/>
          </p:cNvSpPr>
          <p:nvPr/>
        </p:nvSpPr>
        <p:spPr bwMode="auto">
          <a:xfrm>
            <a:off x="2870200" y="2276476"/>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a:t>
            </a:r>
          </a:p>
        </p:txBody>
      </p:sp>
      <p:sp>
        <p:nvSpPr>
          <p:cNvPr id="121861" name="Rectangle 28"/>
          <p:cNvSpPr>
            <a:spLocks/>
          </p:cNvSpPr>
          <p:nvPr/>
        </p:nvSpPr>
        <p:spPr bwMode="auto">
          <a:xfrm>
            <a:off x="3298826" y="2276476"/>
            <a:ext cx="11334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a:t>
            </a:r>
          </a:p>
        </p:txBody>
      </p:sp>
      <p:sp>
        <p:nvSpPr>
          <p:cNvPr id="121862" name="Rectangle 29"/>
          <p:cNvSpPr>
            <a:spLocks/>
          </p:cNvSpPr>
          <p:nvPr/>
        </p:nvSpPr>
        <p:spPr bwMode="auto">
          <a:xfrm>
            <a:off x="4191000" y="2276476"/>
            <a:ext cx="66198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a:t>
            </a:r>
          </a:p>
        </p:txBody>
      </p:sp>
      <p:sp>
        <p:nvSpPr>
          <p:cNvPr id="121863" name="Rectangle 30"/>
          <p:cNvSpPr>
            <a:spLocks/>
          </p:cNvSpPr>
          <p:nvPr/>
        </p:nvSpPr>
        <p:spPr bwMode="auto">
          <a:xfrm>
            <a:off x="4852988" y="2276476"/>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a:t>
            </a:r>
          </a:p>
        </p:txBody>
      </p:sp>
      <p:sp>
        <p:nvSpPr>
          <p:cNvPr id="121864" name="Rectangle 31"/>
          <p:cNvSpPr>
            <a:spLocks/>
          </p:cNvSpPr>
          <p:nvPr/>
        </p:nvSpPr>
        <p:spPr bwMode="auto">
          <a:xfrm>
            <a:off x="5513388" y="2276476"/>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a:t>
            </a:r>
          </a:p>
        </p:txBody>
      </p:sp>
      <p:sp>
        <p:nvSpPr>
          <p:cNvPr id="121865" name="Rectangle 32"/>
          <p:cNvSpPr>
            <a:spLocks/>
          </p:cNvSpPr>
          <p:nvPr/>
        </p:nvSpPr>
        <p:spPr bwMode="auto">
          <a:xfrm>
            <a:off x="6173788" y="2276476"/>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400" dirty="0">
                <a:solidFill>
                  <a:srgbClr val="0000FF"/>
                </a:solidFill>
                <a:latin typeface="+mn-lt"/>
              </a:rPr>
              <a:t>51.6.0.8</a:t>
            </a:r>
          </a:p>
        </p:txBody>
      </p:sp>
      <p:sp>
        <p:nvSpPr>
          <p:cNvPr id="121866" name="Rectangle 33"/>
          <p:cNvSpPr>
            <a:spLocks/>
          </p:cNvSpPr>
          <p:nvPr/>
        </p:nvSpPr>
        <p:spPr bwMode="auto">
          <a:xfrm>
            <a:off x="6843713" y="2276476"/>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a:t>
            </a:r>
          </a:p>
        </p:txBody>
      </p:sp>
      <p:sp>
        <p:nvSpPr>
          <p:cNvPr id="121867" name="Rectangle 34"/>
          <p:cNvSpPr>
            <a:spLocks/>
          </p:cNvSpPr>
          <p:nvPr/>
        </p:nvSpPr>
        <p:spPr bwMode="auto">
          <a:xfrm>
            <a:off x="7504114" y="2276476"/>
            <a:ext cx="66198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a:t>
            </a:r>
          </a:p>
        </p:txBody>
      </p:sp>
      <p:sp>
        <p:nvSpPr>
          <p:cNvPr id="121868" name="Rectangle 35"/>
          <p:cNvSpPr>
            <a:spLocks/>
          </p:cNvSpPr>
          <p:nvPr/>
        </p:nvSpPr>
        <p:spPr bwMode="auto">
          <a:xfrm>
            <a:off x="8166100" y="2276476"/>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a:t>
            </a:r>
          </a:p>
        </p:txBody>
      </p:sp>
      <p:sp>
        <p:nvSpPr>
          <p:cNvPr id="121869" name="Rectangle 36"/>
          <p:cNvSpPr>
            <a:spLocks/>
          </p:cNvSpPr>
          <p:nvPr/>
        </p:nvSpPr>
        <p:spPr bwMode="auto">
          <a:xfrm>
            <a:off x="8924925" y="2276476"/>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dirty="0">
                <a:solidFill>
                  <a:srgbClr val="0000FF"/>
                </a:solidFill>
                <a:latin typeface="+mn-lt"/>
              </a:rPr>
              <a:t>port 6</a:t>
            </a:r>
          </a:p>
        </p:txBody>
      </p:sp>
      <p:sp>
        <p:nvSpPr>
          <p:cNvPr id="121871" name="Rectangle 1"/>
          <p:cNvSpPr txBox="1">
            <a:spLocks noChangeArrowheads="1"/>
          </p:cNvSpPr>
          <p:nvPr/>
        </p:nvSpPr>
        <p:spPr bwMode="auto">
          <a:xfrm>
            <a:off x="741797" y="262369"/>
            <a:ext cx="10708405" cy="729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4000" dirty="0">
                <a:solidFill>
                  <a:srgbClr val="000099"/>
                </a:solidFill>
                <a:latin typeface="+mj-ea"/>
                <a:ea typeface="+mj-ea"/>
              </a:rPr>
              <a:t>例</a:t>
            </a:r>
            <a:endParaRPr lang="en-US" altLang="zh-CN" sz="4000" dirty="0">
              <a:solidFill>
                <a:srgbClr val="000099"/>
              </a:solidFill>
              <a:latin typeface="+mj-ea"/>
              <a:ea typeface="+mj-ea"/>
            </a:endParaRPr>
          </a:p>
        </p:txBody>
      </p:sp>
      <p:sp>
        <p:nvSpPr>
          <p:cNvPr id="121872" name="Rectangle 2"/>
          <p:cNvSpPr>
            <a:spLocks/>
          </p:cNvSpPr>
          <p:nvPr/>
        </p:nvSpPr>
        <p:spPr bwMode="auto">
          <a:xfrm>
            <a:off x="6197590" y="2671961"/>
            <a:ext cx="349727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r>
              <a:rPr lang="zh-CN" altLang="en-US" sz="2000" dirty="0">
                <a:solidFill>
                  <a:srgbClr val="0000FF"/>
                </a:solidFill>
                <a:latin typeface="+mn-ea"/>
                <a:ea typeface="+mn-ea"/>
              </a:rPr>
              <a:t>发往</a:t>
            </a:r>
            <a:r>
              <a:rPr lang="en-US" altLang="zh-CN" sz="2000" dirty="0">
                <a:solidFill>
                  <a:srgbClr val="0000FF"/>
                </a:solidFill>
                <a:latin typeface="+mn-ea"/>
                <a:ea typeface="+mn-ea"/>
              </a:rPr>
              <a:t>IP</a:t>
            </a:r>
            <a:r>
              <a:rPr lang="zh-CN" altLang="en-US" sz="2000" dirty="0">
                <a:solidFill>
                  <a:srgbClr val="0000FF"/>
                </a:solidFill>
                <a:latin typeface="+mn-ea"/>
                <a:ea typeface="+mn-ea"/>
              </a:rPr>
              <a:t>地址</a:t>
            </a:r>
            <a:r>
              <a:rPr lang="en-US" altLang="zh-CN" sz="2000" dirty="0">
                <a:solidFill>
                  <a:srgbClr val="0000FF"/>
                </a:solidFill>
                <a:latin typeface="+mn-ea"/>
                <a:ea typeface="+mn-ea"/>
              </a:rPr>
              <a:t>51.6.0.8</a:t>
            </a:r>
            <a:r>
              <a:rPr lang="zh-CN" altLang="en-US" sz="2000" dirty="0">
                <a:solidFill>
                  <a:srgbClr val="0000FF"/>
                </a:solidFill>
                <a:latin typeface="+mn-ea"/>
                <a:ea typeface="+mn-ea"/>
              </a:rPr>
              <a:t>的</a:t>
            </a:r>
            <a:r>
              <a:rPr lang="en-US" altLang="zh-CN" sz="2000" dirty="0">
                <a:solidFill>
                  <a:srgbClr val="0000FF"/>
                </a:solidFill>
                <a:latin typeface="+mn-ea"/>
                <a:ea typeface="+mn-ea"/>
              </a:rPr>
              <a:t>IP</a:t>
            </a:r>
            <a:r>
              <a:rPr lang="zh-CN" altLang="en-US" sz="2000" dirty="0">
                <a:solidFill>
                  <a:srgbClr val="0000FF"/>
                </a:solidFill>
                <a:latin typeface="+mn-ea"/>
                <a:ea typeface="+mn-ea"/>
              </a:rPr>
              <a:t>数据报应转发到路由器输出端口 </a:t>
            </a:r>
            <a:r>
              <a:rPr lang="en-US" altLang="zh-CN" sz="2000" dirty="0">
                <a:solidFill>
                  <a:srgbClr val="0000FF"/>
                </a:solidFill>
                <a:latin typeface="+mn-ea"/>
                <a:ea typeface="+mn-ea"/>
              </a:rPr>
              <a:t>6</a:t>
            </a:r>
          </a:p>
        </p:txBody>
      </p:sp>
      <p:sp>
        <p:nvSpPr>
          <p:cNvPr id="121873" name="Rectangle 73"/>
          <p:cNvSpPr>
            <a:spLocks/>
          </p:cNvSpPr>
          <p:nvPr/>
        </p:nvSpPr>
        <p:spPr bwMode="auto">
          <a:xfrm>
            <a:off x="2209800" y="4351338"/>
            <a:ext cx="66040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a:t>
            </a:r>
          </a:p>
        </p:txBody>
      </p:sp>
      <p:grpSp>
        <p:nvGrpSpPr>
          <p:cNvPr id="121874" name="Group 74"/>
          <p:cNvGrpSpPr>
            <a:grpSpLocks/>
          </p:cNvGrpSpPr>
          <p:nvPr/>
        </p:nvGrpSpPr>
        <p:grpSpPr bwMode="auto">
          <a:xfrm>
            <a:off x="2211389" y="3684588"/>
            <a:ext cx="7483475" cy="571500"/>
            <a:chOff x="0" y="0"/>
            <a:chExt cx="6704" cy="512"/>
          </a:xfrm>
        </p:grpSpPr>
        <p:sp>
          <p:nvSpPr>
            <p:cNvPr id="121922" name="Rectangle 75"/>
            <p:cNvSpPr>
              <a:spLocks/>
            </p:cNvSpPr>
            <p:nvPr/>
          </p:nvSpPr>
          <p:spPr bwMode="auto">
            <a:xfrm>
              <a:off x="0" y="15"/>
              <a:ext cx="592"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latin typeface="Calibri" panose="020F0502020204030204" pitchFamily="34" charset="0"/>
              </a:endParaRPr>
            </a:p>
          </p:txBody>
        </p:sp>
        <p:sp>
          <p:nvSpPr>
            <p:cNvPr id="121923" name="Rectangle 76"/>
            <p:cNvSpPr>
              <a:spLocks/>
            </p:cNvSpPr>
            <p:nvPr/>
          </p:nvSpPr>
          <p:spPr bwMode="auto">
            <a:xfrm>
              <a:off x="3" y="0"/>
              <a:ext cx="589"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Switch</a:t>
              </a:r>
            </a:p>
            <a:p>
              <a:pPr algn="ctr"/>
              <a:r>
                <a:rPr lang="en-US" altLang="zh-CN" sz="1700">
                  <a:solidFill>
                    <a:srgbClr val="0000FF"/>
                  </a:solidFill>
                  <a:latin typeface="Calibri" panose="020F0502020204030204" pitchFamily="34" charset="0"/>
                </a:rPr>
                <a:t>Port</a:t>
              </a:r>
            </a:p>
          </p:txBody>
        </p:sp>
        <p:sp>
          <p:nvSpPr>
            <p:cNvPr id="121924" name="Rectangle 77"/>
            <p:cNvSpPr>
              <a:spLocks/>
            </p:cNvSpPr>
            <p:nvPr/>
          </p:nvSpPr>
          <p:spPr bwMode="auto">
            <a:xfrm>
              <a:off x="592"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latin typeface="Calibri" panose="020F0502020204030204" pitchFamily="34" charset="0"/>
              </a:endParaRPr>
            </a:p>
          </p:txBody>
        </p:sp>
        <p:sp>
          <p:nvSpPr>
            <p:cNvPr id="121925" name="Rectangle 78"/>
            <p:cNvSpPr>
              <a:spLocks/>
            </p:cNvSpPr>
            <p:nvPr/>
          </p:nvSpPr>
          <p:spPr bwMode="auto">
            <a:xfrm>
              <a:off x="588" y="0"/>
              <a:ext cx="589"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MAC</a:t>
              </a:r>
            </a:p>
            <a:p>
              <a:pPr algn="ctr"/>
              <a:r>
                <a:rPr lang="en-US" altLang="zh-CN" sz="1700">
                  <a:solidFill>
                    <a:srgbClr val="0000FF"/>
                  </a:solidFill>
                  <a:latin typeface="Calibri" panose="020F0502020204030204" pitchFamily="34" charset="0"/>
                </a:rPr>
                <a:t>src</a:t>
              </a:r>
            </a:p>
          </p:txBody>
        </p:sp>
        <p:sp>
          <p:nvSpPr>
            <p:cNvPr id="121926" name="Rectangle 79"/>
            <p:cNvSpPr>
              <a:spLocks/>
            </p:cNvSpPr>
            <p:nvPr/>
          </p:nvSpPr>
          <p:spPr bwMode="auto">
            <a:xfrm>
              <a:off x="1185"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latin typeface="Calibri" panose="020F0502020204030204" pitchFamily="34" charset="0"/>
              </a:endParaRPr>
            </a:p>
          </p:txBody>
        </p:sp>
        <p:sp>
          <p:nvSpPr>
            <p:cNvPr id="121927" name="Rectangle 80"/>
            <p:cNvSpPr>
              <a:spLocks/>
            </p:cNvSpPr>
            <p:nvPr/>
          </p:nvSpPr>
          <p:spPr bwMode="auto">
            <a:xfrm>
              <a:off x="1212" y="0"/>
              <a:ext cx="56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MAC</a:t>
              </a:r>
            </a:p>
            <a:p>
              <a:pPr algn="ctr"/>
              <a:r>
                <a:rPr lang="en-US" altLang="zh-CN" sz="1700">
                  <a:solidFill>
                    <a:srgbClr val="0000FF"/>
                  </a:solidFill>
                  <a:latin typeface="Calibri" panose="020F0502020204030204" pitchFamily="34" charset="0"/>
                </a:rPr>
                <a:t>dst</a:t>
              </a:r>
            </a:p>
          </p:txBody>
        </p:sp>
        <p:sp>
          <p:nvSpPr>
            <p:cNvPr id="121928" name="Rectangle 81"/>
            <p:cNvSpPr>
              <a:spLocks/>
            </p:cNvSpPr>
            <p:nvPr/>
          </p:nvSpPr>
          <p:spPr bwMode="auto">
            <a:xfrm>
              <a:off x="1785"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latin typeface="Calibri" panose="020F0502020204030204" pitchFamily="34" charset="0"/>
              </a:endParaRPr>
            </a:p>
          </p:txBody>
        </p:sp>
        <p:sp>
          <p:nvSpPr>
            <p:cNvPr id="121929" name="Rectangle 82"/>
            <p:cNvSpPr>
              <a:spLocks/>
            </p:cNvSpPr>
            <p:nvPr/>
          </p:nvSpPr>
          <p:spPr bwMode="auto">
            <a:xfrm>
              <a:off x="1783" y="0"/>
              <a:ext cx="59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Eth</a:t>
              </a:r>
            </a:p>
            <a:p>
              <a:pPr algn="ctr"/>
              <a:r>
                <a:rPr lang="en-US" altLang="zh-CN" sz="1700">
                  <a:solidFill>
                    <a:srgbClr val="0000FF"/>
                  </a:solidFill>
                  <a:latin typeface="Calibri" panose="020F0502020204030204" pitchFamily="34" charset="0"/>
                </a:rPr>
                <a:t>type</a:t>
              </a:r>
            </a:p>
          </p:txBody>
        </p:sp>
        <p:sp>
          <p:nvSpPr>
            <p:cNvPr id="121930" name="Rectangle 83"/>
            <p:cNvSpPr>
              <a:spLocks/>
            </p:cNvSpPr>
            <p:nvPr/>
          </p:nvSpPr>
          <p:spPr bwMode="auto">
            <a:xfrm>
              <a:off x="2378"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latin typeface="Calibri" panose="020F0502020204030204" pitchFamily="34" charset="0"/>
              </a:endParaRPr>
            </a:p>
          </p:txBody>
        </p:sp>
        <p:sp>
          <p:nvSpPr>
            <p:cNvPr id="121931" name="Rectangle 84"/>
            <p:cNvSpPr>
              <a:spLocks/>
            </p:cNvSpPr>
            <p:nvPr/>
          </p:nvSpPr>
          <p:spPr bwMode="auto">
            <a:xfrm>
              <a:off x="2380" y="0"/>
              <a:ext cx="59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VLAN</a:t>
              </a:r>
            </a:p>
            <a:p>
              <a:pPr algn="ctr"/>
              <a:r>
                <a:rPr lang="en-US" altLang="zh-CN" sz="1700">
                  <a:solidFill>
                    <a:srgbClr val="0000FF"/>
                  </a:solidFill>
                  <a:latin typeface="Calibri" panose="020F0502020204030204" pitchFamily="34" charset="0"/>
                </a:rPr>
                <a:t>ID</a:t>
              </a:r>
            </a:p>
          </p:txBody>
        </p:sp>
        <p:sp>
          <p:nvSpPr>
            <p:cNvPr id="121932" name="Rectangle 85"/>
            <p:cNvSpPr>
              <a:spLocks/>
            </p:cNvSpPr>
            <p:nvPr/>
          </p:nvSpPr>
          <p:spPr bwMode="auto">
            <a:xfrm>
              <a:off x="2971"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latin typeface="Calibri" panose="020F0502020204030204" pitchFamily="34" charset="0"/>
              </a:endParaRPr>
            </a:p>
          </p:txBody>
        </p:sp>
        <p:sp>
          <p:nvSpPr>
            <p:cNvPr id="121933" name="Rectangle 86"/>
            <p:cNvSpPr>
              <a:spLocks/>
            </p:cNvSpPr>
            <p:nvPr/>
          </p:nvSpPr>
          <p:spPr bwMode="auto">
            <a:xfrm>
              <a:off x="2977" y="0"/>
              <a:ext cx="589"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IP</a:t>
              </a:r>
            </a:p>
            <a:p>
              <a:pPr algn="ctr"/>
              <a:r>
                <a:rPr lang="en-US" altLang="zh-CN" sz="1700">
                  <a:solidFill>
                    <a:srgbClr val="0000FF"/>
                  </a:solidFill>
                  <a:latin typeface="Calibri" panose="020F0502020204030204" pitchFamily="34" charset="0"/>
                </a:rPr>
                <a:t>Src</a:t>
              </a:r>
            </a:p>
          </p:txBody>
        </p:sp>
        <p:sp>
          <p:nvSpPr>
            <p:cNvPr id="121934" name="Rectangle 87"/>
            <p:cNvSpPr>
              <a:spLocks/>
            </p:cNvSpPr>
            <p:nvPr/>
          </p:nvSpPr>
          <p:spPr bwMode="auto">
            <a:xfrm>
              <a:off x="3571"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latin typeface="Calibri" panose="020F0502020204030204" pitchFamily="34" charset="0"/>
              </a:endParaRPr>
            </a:p>
          </p:txBody>
        </p:sp>
        <p:sp>
          <p:nvSpPr>
            <p:cNvPr id="121935" name="Rectangle 88"/>
            <p:cNvSpPr>
              <a:spLocks/>
            </p:cNvSpPr>
            <p:nvPr/>
          </p:nvSpPr>
          <p:spPr bwMode="auto">
            <a:xfrm>
              <a:off x="3567" y="0"/>
              <a:ext cx="59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IP</a:t>
              </a:r>
            </a:p>
            <a:p>
              <a:pPr algn="ctr"/>
              <a:r>
                <a:rPr lang="en-US" altLang="zh-CN" sz="1700">
                  <a:solidFill>
                    <a:srgbClr val="0000FF"/>
                  </a:solidFill>
                  <a:latin typeface="Calibri" panose="020F0502020204030204" pitchFamily="34" charset="0"/>
                </a:rPr>
                <a:t>Dst</a:t>
              </a:r>
            </a:p>
          </p:txBody>
        </p:sp>
        <p:sp>
          <p:nvSpPr>
            <p:cNvPr id="121936" name="Rectangle 89"/>
            <p:cNvSpPr>
              <a:spLocks/>
            </p:cNvSpPr>
            <p:nvPr/>
          </p:nvSpPr>
          <p:spPr bwMode="auto">
            <a:xfrm>
              <a:off x="4164" y="15"/>
              <a:ext cx="592"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latin typeface="Calibri" panose="020F0502020204030204" pitchFamily="34" charset="0"/>
              </a:endParaRPr>
            </a:p>
          </p:txBody>
        </p:sp>
        <p:sp>
          <p:nvSpPr>
            <p:cNvPr id="121937" name="Rectangle 90"/>
            <p:cNvSpPr>
              <a:spLocks/>
            </p:cNvSpPr>
            <p:nvPr/>
          </p:nvSpPr>
          <p:spPr bwMode="auto">
            <a:xfrm>
              <a:off x="4165" y="0"/>
              <a:ext cx="583"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IP</a:t>
              </a:r>
            </a:p>
            <a:p>
              <a:pPr algn="ctr"/>
              <a:r>
                <a:rPr lang="en-US" altLang="zh-CN" sz="1700">
                  <a:solidFill>
                    <a:srgbClr val="0000FF"/>
                  </a:solidFill>
                  <a:latin typeface="Calibri" panose="020F0502020204030204" pitchFamily="34" charset="0"/>
                </a:rPr>
                <a:t>Prot</a:t>
              </a:r>
            </a:p>
          </p:txBody>
        </p:sp>
        <p:sp>
          <p:nvSpPr>
            <p:cNvPr id="121938" name="Rectangle 91"/>
            <p:cNvSpPr>
              <a:spLocks/>
            </p:cNvSpPr>
            <p:nvPr/>
          </p:nvSpPr>
          <p:spPr bwMode="auto">
            <a:xfrm>
              <a:off x="4756"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latin typeface="Calibri" panose="020F0502020204030204" pitchFamily="34" charset="0"/>
              </a:endParaRPr>
            </a:p>
          </p:txBody>
        </p:sp>
        <p:sp>
          <p:nvSpPr>
            <p:cNvPr id="121939" name="Rectangle 92"/>
            <p:cNvSpPr>
              <a:spLocks/>
            </p:cNvSpPr>
            <p:nvPr/>
          </p:nvSpPr>
          <p:spPr bwMode="auto">
            <a:xfrm>
              <a:off x="4760" y="0"/>
              <a:ext cx="596"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TCP</a:t>
              </a:r>
            </a:p>
            <a:p>
              <a:pPr algn="ctr"/>
              <a:r>
                <a:rPr lang="en-US" altLang="zh-CN" sz="1700">
                  <a:solidFill>
                    <a:srgbClr val="0000FF"/>
                  </a:solidFill>
                  <a:latin typeface="Calibri" panose="020F0502020204030204" pitchFamily="34" charset="0"/>
                </a:rPr>
                <a:t>sport</a:t>
              </a:r>
            </a:p>
          </p:txBody>
        </p:sp>
        <p:sp>
          <p:nvSpPr>
            <p:cNvPr id="121940" name="Rectangle 93"/>
            <p:cNvSpPr>
              <a:spLocks/>
            </p:cNvSpPr>
            <p:nvPr/>
          </p:nvSpPr>
          <p:spPr bwMode="auto">
            <a:xfrm>
              <a:off x="5356"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latin typeface="Calibri" panose="020F0502020204030204" pitchFamily="34" charset="0"/>
              </a:endParaRPr>
            </a:p>
          </p:txBody>
        </p:sp>
        <p:sp>
          <p:nvSpPr>
            <p:cNvPr id="121941" name="Rectangle 94"/>
            <p:cNvSpPr>
              <a:spLocks/>
            </p:cNvSpPr>
            <p:nvPr/>
          </p:nvSpPr>
          <p:spPr bwMode="auto">
            <a:xfrm>
              <a:off x="5351" y="0"/>
              <a:ext cx="59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TCP</a:t>
              </a:r>
            </a:p>
            <a:p>
              <a:pPr algn="ctr"/>
              <a:r>
                <a:rPr lang="en-US" altLang="zh-CN" sz="1700">
                  <a:solidFill>
                    <a:srgbClr val="0000FF"/>
                  </a:solidFill>
                  <a:latin typeface="Calibri" panose="020F0502020204030204" pitchFamily="34" charset="0"/>
                </a:rPr>
                <a:t>dport</a:t>
              </a:r>
            </a:p>
          </p:txBody>
        </p:sp>
        <p:sp>
          <p:nvSpPr>
            <p:cNvPr id="121942" name="Rectangle 95"/>
            <p:cNvSpPr>
              <a:spLocks/>
            </p:cNvSpPr>
            <p:nvPr/>
          </p:nvSpPr>
          <p:spPr bwMode="auto">
            <a:xfrm>
              <a:off x="5956" y="12"/>
              <a:ext cx="748" cy="488"/>
            </a:xfrm>
            <a:prstGeom prst="rect">
              <a:avLst/>
            </a:prstGeom>
            <a:solidFill>
              <a:srgbClr val="CBE97B"/>
            </a:solidFill>
            <a:ln w="12700">
              <a:solidFill>
                <a:srgbClr val="697D3A"/>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latin typeface="Calibri" panose="020F0502020204030204" pitchFamily="34" charset="0"/>
              </a:endParaRPr>
            </a:p>
          </p:txBody>
        </p:sp>
        <p:sp>
          <p:nvSpPr>
            <p:cNvPr id="121943" name="Rectangle 96"/>
            <p:cNvSpPr>
              <a:spLocks/>
            </p:cNvSpPr>
            <p:nvPr/>
          </p:nvSpPr>
          <p:spPr bwMode="auto">
            <a:xfrm>
              <a:off x="5948" y="111"/>
              <a:ext cx="7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Forward</a:t>
              </a:r>
            </a:p>
          </p:txBody>
        </p:sp>
      </p:grpSp>
      <p:sp>
        <p:nvSpPr>
          <p:cNvPr id="121875" name="Rectangle 97"/>
          <p:cNvSpPr>
            <a:spLocks/>
          </p:cNvSpPr>
          <p:nvPr/>
        </p:nvSpPr>
        <p:spPr bwMode="auto">
          <a:xfrm>
            <a:off x="2870200" y="4351338"/>
            <a:ext cx="66040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a:t>
            </a:r>
          </a:p>
        </p:txBody>
      </p:sp>
      <p:sp>
        <p:nvSpPr>
          <p:cNvPr id="121876" name="Rectangle 98"/>
          <p:cNvSpPr>
            <a:spLocks/>
          </p:cNvSpPr>
          <p:nvPr/>
        </p:nvSpPr>
        <p:spPr bwMode="auto">
          <a:xfrm>
            <a:off x="3298826" y="4351338"/>
            <a:ext cx="1133475"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a:t>
            </a:r>
          </a:p>
        </p:txBody>
      </p:sp>
      <p:sp>
        <p:nvSpPr>
          <p:cNvPr id="121877" name="Rectangle 99"/>
          <p:cNvSpPr>
            <a:spLocks/>
          </p:cNvSpPr>
          <p:nvPr/>
        </p:nvSpPr>
        <p:spPr bwMode="auto">
          <a:xfrm>
            <a:off x="4191000" y="4351338"/>
            <a:ext cx="661988"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a:t>
            </a:r>
          </a:p>
        </p:txBody>
      </p:sp>
      <p:sp>
        <p:nvSpPr>
          <p:cNvPr id="121878" name="Rectangle 100"/>
          <p:cNvSpPr>
            <a:spLocks/>
          </p:cNvSpPr>
          <p:nvPr/>
        </p:nvSpPr>
        <p:spPr bwMode="auto">
          <a:xfrm>
            <a:off x="4852988" y="4351338"/>
            <a:ext cx="66040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a:t>
            </a:r>
          </a:p>
        </p:txBody>
      </p:sp>
      <p:sp>
        <p:nvSpPr>
          <p:cNvPr id="121879" name="Rectangle 101"/>
          <p:cNvSpPr>
            <a:spLocks/>
          </p:cNvSpPr>
          <p:nvPr/>
        </p:nvSpPr>
        <p:spPr bwMode="auto">
          <a:xfrm>
            <a:off x="5513388" y="4351338"/>
            <a:ext cx="66040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a:t>
            </a:r>
          </a:p>
        </p:txBody>
      </p:sp>
      <p:sp>
        <p:nvSpPr>
          <p:cNvPr id="121880" name="Rectangle 102"/>
          <p:cNvSpPr>
            <a:spLocks/>
          </p:cNvSpPr>
          <p:nvPr/>
        </p:nvSpPr>
        <p:spPr bwMode="auto">
          <a:xfrm>
            <a:off x="6173788" y="4351338"/>
            <a:ext cx="66040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a:t>
            </a:r>
          </a:p>
        </p:txBody>
      </p:sp>
      <p:sp>
        <p:nvSpPr>
          <p:cNvPr id="121881" name="Rectangle 103"/>
          <p:cNvSpPr>
            <a:spLocks/>
          </p:cNvSpPr>
          <p:nvPr/>
        </p:nvSpPr>
        <p:spPr bwMode="auto">
          <a:xfrm>
            <a:off x="6843713" y="4351338"/>
            <a:ext cx="66040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a:t>
            </a:r>
          </a:p>
        </p:txBody>
      </p:sp>
      <p:sp>
        <p:nvSpPr>
          <p:cNvPr id="121882" name="Rectangle 104"/>
          <p:cNvSpPr>
            <a:spLocks/>
          </p:cNvSpPr>
          <p:nvPr/>
        </p:nvSpPr>
        <p:spPr bwMode="auto">
          <a:xfrm>
            <a:off x="7504114" y="4351338"/>
            <a:ext cx="661987"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a:t>
            </a:r>
          </a:p>
        </p:txBody>
      </p:sp>
      <p:sp>
        <p:nvSpPr>
          <p:cNvPr id="121883" name="Rectangle 105"/>
          <p:cNvSpPr>
            <a:spLocks/>
          </p:cNvSpPr>
          <p:nvPr/>
        </p:nvSpPr>
        <p:spPr bwMode="auto">
          <a:xfrm>
            <a:off x="8166100" y="4351338"/>
            <a:ext cx="66040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dirty="0">
                <a:solidFill>
                  <a:srgbClr val="0000FF"/>
                </a:solidFill>
                <a:latin typeface="Calibri" panose="020F0502020204030204" pitchFamily="34" charset="0"/>
              </a:rPr>
              <a:t>22</a:t>
            </a:r>
          </a:p>
        </p:txBody>
      </p:sp>
      <p:sp>
        <p:nvSpPr>
          <p:cNvPr id="121884" name="Rectangle 106"/>
          <p:cNvSpPr>
            <a:spLocks/>
          </p:cNvSpPr>
          <p:nvPr/>
        </p:nvSpPr>
        <p:spPr bwMode="auto">
          <a:xfrm>
            <a:off x="8924925" y="4351338"/>
            <a:ext cx="66040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600" dirty="0">
                <a:solidFill>
                  <a:srgbClr val="0000FF"/>
                </a:solidFill>
                <a:latin typeface="+mn-ea"/>
                <a:ea typeface="+mn-ea"/>
              </a:rPr>
              <a:t>丢弃</a:t>
            </a:r>
            <a:endParaRPr lang="en-US" altLang="zh-CN" sz="1600" dirty="0">
              <a:solidFill>
                <a:srgbClr val="0000FF"/>
              </a:solidFill>
              <a:latin typeface="+mn-ea"/>
              <a:ea typeface="+mn-ea"/>
            </a:endParaRPr>
          </a:p>
        </p:txBody>
      </p:sp>
      <p:sp>
        <p:nvSpPr>
          <p:cNvPr id="121885" name="Rectangle 2"/>
          <p:cNvSpPr>
            <a:spLocks/>
          </p:cNvSpPr>
          <p:nvPr/>
        </p:nvSpPr>
        <p:spPr bwMode="auto">
          <a:xfrm>
            <a:off x="2197100" y="3187978"/>
            <a:ext cx="10147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dirty="0">
                <a:solidFill>
                  <a:srgbClr val="000090"/>
                </a:solidFill>
                <a:latin typeface="+mn-ea"/>
                <a:ea typeface="+mn-ea"/>
              </a:rPr>
              <a:t>防火墙</a:t>
            </a:r>
            <a:r>
              <a:rPr lang="en-US" altLang="zh-CN" dirty="0">
                <a:solidFill>
                  <a:srgbClr val="000090"/>
                </a:solidFill>
                <a:latin typeface="+mn-ea"/>
                <a:ea typeface="+mn-ea"/>
              </a:rPr>
              <a:t>:</a:t>
            </a:r>
          </a:p>
        </p:txBody>
      </p:sp>
      <p:sp>
        <p:nvSpPr>
          <p:cNvPr id="121886" name="Rectangle 2"/>
          <p:cNvSpPr>
            <a:spLocks/>
          </p:cNvSpPr>
          <p:nvPr/>
        </p:nvSpPr>
        <p:spPr bwMode="auto">
          <a:xfrm>
            <a:off x="2063552" y="4672113"/>
            <a:ext cx="76567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r>
              <a:rPr lang="zh-CN" altLang="en-US" sz="2000" dirty="0">
                <a:solidFill>
                  <a:srgbClr val="0000FF"/>
                </a:solidFill>
                <a:latin typeface="+mn-ea"/>
                <a:ea typeface="+mn-ea"/>
              </a:rPr>
              <a:t>不要转发（阻止）所有发往</a:t>
            </a:r>
            <a:r>
              <a:rPr lang="en-US" altLang="zh-CN" sz="2000" dirty="0">
                <a:solidFill>
                  <a:srgbClr val="0000FF"/>
                </a:solidFill>
                <a:latin typeface="+mn-ea"/>
                <a:ea typeface="+mn-ea"/>
              </a:rPr>
              <a:t>TCP</a:t>
            </a:r>
            <a:r>
              <a:rPr lang="zh-CN" altLang="en-US" sz="2000" dirty="0">
                <a:solidFill>
                  <a:srgbClr val="0000FF"/>
                </a:solidFill>
                <a:latin typeface="+mn-ea"/>
                <a:ea typeface="+mn-ea"/>
              </a:rPr>
              <a:t>端口</a:t>
            </a:r>
            <a:r>
              <a:rPr lang="en-US" altLang="zh-CN" sz="2000" dirty="0">
                <a:solidFill>
                  <a:srgbClr val="0000FF"/>
                </a:solidFill>
                <a:latin typeface="+mn-ea"/>
                <a:ea typeface="+mn-ea"/>
              </a:rPr>
              <a:t>22</a:t>
            </a:r>
            <a:r>
              <a:rPr lang="zh-CN" altLang="en-US" sz="2000" dirty="0">
                <a:solidFill>
                  <a:srgbClr val="0000FF"/>
                </a:solidFill>
                <a:latin typeface="+mn-ea"/>
                <a:ea typeface="+mn-ea"/>
              </a:rPr>
              <a:t>的数据报</a:t>
            </a:r>
          </a:p>
        </p:txBody>
      </p:sp>
      <p:sp>
        <p:nvSpPr>
          <p:cNvPr id="121887" name="Rectangle 73"/>
          <p:cNvSpPr>
            <a:spLocks/>
          </p:cNvSpPr>
          <p:nvPr/>
        </p:nvSpPr>
        <p:spPr bwMode="auto">
          <a:xfrm>
            <a:off x="2171700" y="5975351"/>
            <a:ext cx="66040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a:t>
            </a:r>
          </a:p>
        </p:txBody>
      </p:sp>
      <p:grpSp>
        <p:nvGrpSpPr>
          <p:cNvPr id="121888" name="Group 74"/>
          <p:cNvGrpSpPr>
            <a:grpSpLocks/>
          </p:cNvGrpSpPr>
          <p:nvPr/>
        </p:nvGrpSpPr>
        <p:grpSpPr bwMode="auto">
          <a:xfrm>
            <a:off x="2173289" y="5372100"/>
            <a:ext cx="7483475" cy="571500"/>
            <a:chOff x="0" y="0"/>
            <a:chExt cx="6704" cy="512"/>
          </a:xfrm>
        </p:grpSpPr>
        <p:sp>
          <p:nvSpPr>
            <p:cNvPr id="121900" name="Rectangle 75"/>
            <p:cNvSpPr>
              <a:spLocks/>
            </p:cNvSpPr>
            <p:nvPr/>
          </p:nvSpPr>
          <p:spPr bwMode="auto">
            <a:xfrm>
              <a:off x="0" y="15"/>
              <a:ext cx="592"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latin typeface="Calibri" panose="020F0502020204030204" pitchFamily="34" charset="0"/>
              </a:endParaRPr>
            </a:p>
          </p:txBody>
        </p:sp>
        <p:sp>
          <p:nvSpPr>
            <p:cNvPr id="121901" name="Rectangle 76"/>
            <p:cNvSpPr>
              <a:spLocks/>
            </p:cNvSpPr>
            <p:nvPr/>
          </p:nvSpPr>
          <p:spPr bwMode="auto">
            <a:xfrm>
              <a:off x="3" y="0"/>
              <a:ext cx="589"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Switch</a:t>
              </a:r>
            </a:p>
            <a:p>
              <a:pPr algn="ctr"/>
              <a:r>
                <a:rPr lang="en-US" altLang="zh-CN" sz="1700">
                  <a:solidFill>
                    <a:srgbClr val="0000FF"/>
                  </a:solidFill>
                  <a:latin typeface="Calibri" panose="020F0502020204030204" pitchFamily="34" charset="0"/>
                </a:rPr>
                <a:t>Port</a:t>
              </a:r>
            </a:p>
          </p:txBody>
        </p:sp>
        <p:sp>
          <p:nvSpPr>
            <p:cNvPr id="121902" name="Rectangle 77"/>
            <p:cNvSpPr>
              <a:spLocks/>
            </p:cNvSpPr>
            <p:nvPr/>
          </p:nvSpPr>
          <p:spPr bwMode="auto">
            <a:xfrm>
              <a:off x="592"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latin typeface="Calibri" panose="020F0502020204030204" pitchFamily="34" charset="0"/>
              </a:endParaRPr>
            </a:p>
          </p:txBody>
        </p:sp>
        <p:sp>
          <p:nvSpPr>
            <p:cNvPr id="121903" name="Rectangle 78"/>
            <p:cNvSpPr>
              <a:spLocks/>
            </p:cNvSpPr>
            <p:nvPr/>
          </p:nvSpPr>
          <p:spPr bwMode="auto">
            <a:xfrm>
              <a:off x="588" y="0"/>
              <a:ext cx="589"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MAC</a:t>
              </a:r>
            </a:p>
            <a:p>
              <a:pPr algn="ctr"/>
              <a:r>
                <a:rPr lang="en-US" altLang="zh-CN" sz="1700">
                  <a:solidFill>
                    <a:srgbClr val="0000FF"/>
                  </a:solidFill>
                  <a:latin typeface="Calibri" panose="020F0502020204030204" pitchFamily="34" charset="0"/>
                </a:rPr>
                <a:t>src</a:t>
              </a:r>
            </a:p>
          </p:txBody>
        </p:sp>
        <p:sp>
          <p:nvSpPr>
            <p:cNvPr id="121904" name="Rectangle 79"/>
            <p:cNvSpPr>
              <a:spLocks/>
            </p:cNvSpPr>
            <p:nvPr/>
          </p:nvSpPr>
          <p:spPr bwMode="auto">
            <a:xfrm>
              <a:off x="1185"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latin typeface="Calibri" panose="020F0502020204030204" pitchFamily="34" charset="0"/>
              </a:endParaRPr>
            </a:p>
          </p:txBody>
        </p:sp>
        <p:sp>
          <p:nvSpPr>
            <p:cNvPr id="121905" name="Rectangle 80"/>
            <p:cNvSpPr>
              <a:spLocks/>
            </p:cNvSpPr>
            <p:nvPr/>
          </p:nvSpPr>
          <p:spPr bwMode="auto">
            <a:xfrm>
              <a:off x="1212" y="0"/>
              <a:ext cx="56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MAC</a:t>
              </a:r>
            </a:p>
            <a:p>
              <a:pPr algn="ctr"/>
              <a:r>
                <a:rPr lang="en-US" altLang="zh-CN" sz="1700">
                  <a:solidFill>
                    <a:srgbClr val="0000FF"/>
                  </a:solidFill>
                  <a:latin typeface="Calibri" panose="020F0502020204030204" pitchFamily="34" charset="0"/>
                </a:rPr>
                <a:t>dst</a:t>
              </a:r>
            </a:p>
          </p:txBody>
        </p:sp>
        <p:sp>
          <p:nvSpPr>
            <p:cNvPr id="121906" name="Rectangle 81"/>
            <p:cNvSpPr>
              <a:spLocks/>
            </p:cNvSpPr>
            <p:nvPr/>
          </p:nvSpPr>
          <p:spPr bwMode="auto">
            <a:xfrm>
              <a:off x="1785"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latin typeface="Calibri" panose="020F0502020204030204" pitchFamily="34" charset="0"/>
              </a:endParaRPr>
            </a:p>
          </p:txBody>
        </p:sp>
        <p:sp>
          <p:nvSpPr>
            <p:cNvPr id="121907" name="Rectangle 82"/>
            <p:cNvSpPr>
              <a:spLocks/>
            </p:cNvSpPr>
            <p:nvPr/>
          </p:nvSpPr>
          <p:spPr bwMode="auto">
            <a:xfrm>
              <a:off x="1783" y="0"/>
              <a:ext cx="59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Eth</a:t>
              </a:r>
            </a:p>
            <a:p>
              <a:pPr algn="ctr"/>
              <a:r>
                <a:rPr lang="en-US" altLang="zh-CN" sz="1700">
                  <a:solidFill>
                    <a:srgbClr val="0000FF"/>
                  </a:solidFill>
                  <a:latin typeface="Calibri" panose="020F0502020204030204" pitchFamily="34" charset="0"/>
                </a:rPr>
                <a:t>type</a:t>
              </a:r>
            </a:p>
          </p:txBody>
        </p:sp>
        <p:sp>
          <p:nvSpPr>
            <p:cNvPr id="121908" name="Rectangle 83"/>
            <p:cNvSpPr>
              <a:spLocks/>
            </p:cNvSpPr>
            <p:nvPr/>
          </p:nvSpPr>
          <p:spPr bwMode="auto">
            <a:xfrm>
              <a:off x="2378"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latin typeface="Calibri" panose="020F0502020204030204" pitchFamily="34" charset="0"/>
              </a:endParaRPr>
            </a:p>
          </p:txBody>
        </p:sp>
        <p:sp>
          <p:nvSpPr>
            <p:cNvPr id="121909" name="Rectangle 84"/>
            <p:cNvSpPr>
              <a:spLocks/>
            </p:cNvSpPr>
            <p:nvPr/>
          </p:nvSpPr>
          <p:spPr bwMode="auto">
            <a:xfrm>
              <a:off x="2380" y="0"/>
              <a:ext cx="59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VLAN</a:t>
              </a:r>
            </a:p>
            <a:p>
              <a:pPr algn="ctr"/>
              <a:r>
                <a:rPr lang="en-US" altLang="zh-CN" sz="1700">
                  <a:solidFill>
                    <a:srgbClr val="0000FF"/>
                  </a:solidFill>
                  <a:latin typeface="Calibri" panose="020F0502020204030204" pitchFamily="34" charset="0"/>
                </a:rPr>
                <a:t>ID</a:t>
              </a:r>
            </a:p>
          </p:txBody>
        </p:sp>
        <p:sp>
          <p:nvSpPr>
            <p:cNvPr id="121910" name="Rectangle 85"/>
            <p:cNvSpPr>
              <a:spLocks/>
            </p:cNvSpPr>
            <p:nvPr/>
          </p:nvSpPr>
          <p:spPr bwMode="auto">
            <a:xfrm>
              <a:off x="2971"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latin typeface="Calibri" panose="020F0502020204030204" pitchFamily="34" charset="0"/>
              </a:endParaRPr>
            </a:p>
          </p:txBody>
        </p:sp>
        <p:sp>
          <p:nvSpPr>
            <p:cNvPr id="121911" name="Rectangle 86"/>
            <p:cNvSpPr>
              <a:spLocks/>
            </p:cNvSpPr>
            <p:nvPr/>
          </p:nvSpPr>
          <p:spPr bwMode="auto">
            <a:xfrm>
              <a:off x="2977" y="0"/>
              <a:ext cx="589"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IP</a:t>
              </a:r>
            </a:p>
            <a:p>
              <a:pPr algn="ctr"/>
              <a:r>
                <a:rPr lang="en-US" altLang="zh-CN" sz="1700">
                  <a:solidFill>
                    <a:srgbClr val="0000FF"/>
                  </a:solidFill>
                  <a:latin typeface="Calibri" panose="020F0502020204030204" pitchFamily="34" charset="0"/>
                </a:rPr>
                <a:t>Src</a:t>
              </a:r>
            </a:p>
          </p:txBody>
        </p:sp>
        <p:sp>
          <p:nvSpPr>
            <p:cNvPr id="121912" name="Rectangle 87"/>
            <p:cNvSpPr>
              <a:spLocks/>
            </p:cNvSpPr>
            <p:nvPr/>
          </p:nvSpPr>
          <p:spPr bwMode="auto">
            <a:xfrm>
              <a:off x="3571"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latin typeface="Calibri" panose="020F0502020204030204" pitchFamily="34" charset="0"/>
              </a:endParaRPr>
            </a:p>
          </p:txBody>
        </p:sp>
        <p:sp>
          <p:nvSpPr>
            <p:cNvPr id="121913" name="Rectangle 88"/>
            <p:cNvSpPr>
              <a:spLocks/>
            </p:cNvSpPr>
            <p:nvPr/>
          </p:nvSpPr>
          <p:spPr bwMode="auto">
            <a:xfrm>
              <a:off x="3567" y="0"/>
              <a:ext cx="59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IP</a:t>
              </a:r>
            </a:p>
            <a:p>
              <a:pPr algn="ctr"/>
              <a:r>
                <a:rPr lang="en-US" altLang="zh-CN" sz="1700">
                  <a:solidFill>
                    <a:srgbClr val="0000FF"/>
                  </a:solidFill>
                  <a:latin typeface="Calibri" panose="020F0502020204030204" pitchFamily="34" charset="0"/>
                </a:rPr>
                <a:t>Dst</a:t>
              </a:r>
            </a:p>
          </p:txBody>
        </p:sp>
        <p:sp>
          <p:nvSpPr>
            <p:cNvPr id="121914" name="Rectangle 89"/>
            <p:cNvSpPr>
              <a:spLocks/>
            </p:cNvSpPr>
            <p:nvPr/>
          </p:nvSpPr>
          <p:spPr bwMode="auto">
            <a:xfrm>
              <a:off x="4164" y="15"/>
              <a:ext cx="592"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latin typeface="Calibri" panose="020F0502020204030204" pitchFamily="34" charset="0"/>
              </a:endParaRPr>
            </a:p>
          </p:txBody>
        </p:sp>
        <p:sp>
          <p:nvSpPr>
            <p:cNvPr id="121915" name="Rectangle 90"/>
            <p:cNvSpPr>
              <a:spLocks/>
            </p:cNvSpPr>
            <p:nvPr/>
          </p:nvSpPr>
          <p:spPr bwMode="auto">
            <a:xfrm>
              <a:off x="4165" y="0"/>
              <a:ext cx="583"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IP</a:t>
              </a:r>
            </a:p>
            <a:p>
              <a:pPr algn="ctr"/>
              <a:r>
                <a:rPr lang="en-US" altLang="zh-CN" sz="1700">
                  <a:solidFill>
                    <a:srgbClr val="0000FF"/>
                  </a:solidFill>
                  <a:latin typeface="Calibri" panose="020F0502020204030204" pitchFamily="34" charset="0"/>
                </a:rPr>
                <a:t>Prot</a:t>
              </a:r>
            </a:p>
          </p:txBody>
        </p:sp>
        <p:sp>
          <p:nvSpPr>
            <p:cNvPr id="121916" name="Rectangle 91"/>
            <p:cNvSpPr>
              <a:spLocks/>
            </p:cNvSpPr>
            <p:nvPr/>
          </p:nvSpPr>
          <p:spPr bwMode="auto">
            <a:xfrm>
              <a:off x="4756"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latin typeface="Calibri" panose="020F0502020204030204" pitchFamily="34" charset="0"/>
              </a:endParaRPr>
            </a:p>
          </p:txBody>
        </p:sp>
        <p:sp>
          <p:nvSpPr>
            <p:cNvPr id="121917" name="Rectangle 92"/>
            <p:cNvSpPr>
              <a:spLocks/>
            </p:cNvSpPr>
            <p:nvPr/>
          </p:nvSpPr>
          <p:spPr bwMode="auto">
            <a:xfrm>
              <a:off x="4760" y="0"/>
              <a:ext cx="596"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TCP</a:t>
              </a:r>
            </a:p>
            <a:p>
              <a:pPr algn="ctr"/>
              <a:r>
                <a:rPr lang="en-US" altLang="zh-CN" sz="1700">
                  <a:solidFill>
                    <a:srgbClr val="0000FF"/>
                  </a:solidFill>
                  <a:latin typeface="Calibri" panose="020F0502020204030204" pitchFamily="34" charset="0"/>
                </a:rPr>
                <a:t>sport</a:t>
              </a:r>
            </a:p>
          </p:txBody>
        </p:sp>
        <p:sp>
          <p:nvSpPr>
            <p:cNvPr id="121918" name="Rectangle 93"/>
            <p:cNvSpPr>
              <a:spLocks/>
            </p:cNvSpPr>
            <p:nvPr/>
          </p:nvSpPr>
          <p:spPr bwMode="auto">
            <a:xfrm>
              <a:off x="5356"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latin typeface="Calibri" panose="020F0502020204030204" pitchFamily="34" charset="0"/>
              </a:endParaRPr>
            </a:p>
          </p:txBody>
        </p:sp>
        <p:sp>
          <p:nvSpPr>
            <p:cNvPr id="121919" name="Rectangle 94"/>
            <p:cNvSpPr>
              <a:spLocks/>
            </p:cNvSpPr>
            <p:nvPr/>
          </p:nvSpPr>
          <p:spPr bwMode="auto">
            <a:xfrm>
              <a:off x="5351" y="0"/>
              <a:ext cx="59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TCP</a:t>
              </a:r>
            </a:p>
            <a:p>
              <a:pPr algn="ctr"/>
              <a:r>
                <a:rPr lang="en-US" altLang="zh-CN" sz="1700">
                  <a:solidFill>
                    <a:srgbClr val="0000FF"/>
                  </a:solidFill>
                  <a:latin typeface="Calibri" panose="020F0502020204030204" pitchFamily="34" charset="0"/>
                </a:rPr>
                <a:t>dport</a:t>
              </a:r>
            </a:p>
          </p:txBody>
        </p:sp>
        <p:sp>
          <p:nvSpPr>
            <p:cNvPr id="121920" name="Rectangle 95"/>
            <p:cNvSpPr>
              <a:spLocks/>
            </p:cNvSpPr>
            <p:nvPr/>
          </p:nvSpPr>
          <p:spPr bwMode="auto">
            <a:xfrm>
              <a:off x="5956" y="12"/>
              <a:ext cx="748" cy="488"/>
            </a:xfrm>
            <a:prstGeom prst="rect">
              <a:avLst/>
            </a:prstGeom>
            <a:solidFill>
              <a:srgbClr val="CBE97B"/>
            </a:solidFill>
            <a:ln w="12700">
              <a:solidFill>
                <a:srgbClr val="697D3A"/>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latin typeface="Calibri" panose="020F0502020204030204" pitchFamily="34" charset="0"/>
              </a:endParaRPr>
            </a:p>
          </p:txBody>
        </p:sp>
        <p:sp>
          <p:nvSpPr>
            <p:cNvPr id="121921" name="Rectangle 96"/>
            <p:cNvSpPr>
              <a:spLocks/>
            </p:cNvSpPr>
            <p:nvPr/>
          </p:nvSpPr>
          <p:spPr bwMode="auto">
            <a:xfrm>
              <a:off x="5948" y="111"/>
              <a:ext cx="7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dirty="0">
                  <a:solidFill>
                    <a:srgbClr val="0000FF"/>
                  </a:solidFill>
                  <a:latin typeface="Calibri" panose="020F0502020204030204" pitchFamily="34" charset="0"/>
                </a:rPr>
                <a:t>Forward</a:t>
              </a:r>
            </a:p>
          </p:txBody>
        </p:sp>
      </p:grpSp>
      <p:sp>
        <p:nvSpPr>
          <p:cNvPr id="121889" name="Rectangle 97"/>
          <p:cNvSpPr>
            <a:spLocks/>
          </p:cNvSpPr>
          <p:nvPr/>
        </p:nvSpPr>
        <p:spPr bwMode="auto">
          <a:xfrm>
            <a:off x="2832100" y="5975351"/>
            <a:ext cx="66040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a:t>
            </a:r>
          </a:p>
        </p:txBody>
      </p:sp>
      <p:sp>
        <p:nvSpPr>
          <p:cNvPr id="121890" name="Rectangle 98"/>
          <p:cNvSpPr>
            <a:spLocks/>
          </p:cNvSpPr>
          <p:nvPr/>
        </p:nvSpPr>
        <p:spPr bwMode="auto">
          <a:xfrm>
            <a:off x="3260726" y="5975351"/>
            <a:ext cx="1133475"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a:t>
            </a:r>
          </a:p>
        </p:txBody>
      </p:sp>
      <p:sp>
        <p:nvSpPr>
          <p:cNvPr id="121891" name="Rectangle 99"/>
          <p:cNvSpPr>
            <a:spLocks/>
          </p:cNvSpPr>
          <p:nvPr/>
        </p:nvSpPr>
        <p:spPr bwMode="auto">
          <a:xfrm>
            <a:off x="4152900" y="5975351"/>
            <a:ext cx="661988"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a:t>
            </a:r>
          </a:p>
        </p:txBody>
      </p:sp>
      <p:sp>
        <p:nvSpPr>
          <p:cNvPr id="121892" name="Rectangle 100"/>
          <p:cNvSpPr>
            <a:spLocks/>
          </p:cNvSpPr>
          <p:nvPr/>
        </p:nvSpPr>
        <p:spPr bwMode="auto">
          <a:xfrm>
            <a:off x="4814888" y="5975351"/>
            <a:ext cx="66040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a:t>
            </a:r>
          </a:p>
        </p:txBody>
      </p:sp>
      <p:sp>
        <p:nvSpPr>
          <p:cNvPr id="121893" name="Rectangle 101"/>
          <p:cNvSpPr>
            <a:spLocks/>
          </p:cNvSpPr>
          <p:nvPr/>
        </p:nvSpPr>
        <p:spPr bwMode="auto">
          <a:xfrm>
            <a:off x="5303912" y="5984541"/>
            <a:ext cx="1010849" cy="279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400" dirty="0">
                <a:solidFill>
                  <a:srgbClr val="0000FF"/>
                </a:solidFill>
                <a:latin typeface="+mn-lt"/>
              </a:rPr>
              <a:t>128.119.1.1</a:t>
            </a:r>
          </a:p>
        </p:txBody>
      </p:sp>
      <p:sp>
        <p:nvSpPr>
          <p:cNvPr id="121894" name="Rectangle 102"/>
          <p:cNvSpPr>
            <a:spLocks/>
          </p:cNvSpPr>
          <p:nvPr/>
        </p:nvSpPr>
        <p:spPr bwMode="auto">
          <a:xfrm>
            <a:off x="6135688" y="5975351"/>
            <a:ext cx="66040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a:t>
            </a:r>
          </a:p>
        </p:txBody>
      </p:sp>
      <p:sp>
        <p:nvSpPr>
          <p:cNvPr id="121895" name="Rectangle 103"/>
          <p:cNvSpPr>
            <a:spLocks/>
          </p:cNvSpPr>
          <p:nvPr/>
        </p:nvSpPr>
        <p:spPr bwMode="auto">
          <a:xfrm>
            <a:off x="6805613" y="5975351"/>
            <a:ext cx="66040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a:t>
            </a:r>
          </a:p>
        </p:txBody>
      </p:sp>
      <p:sp>
        <p:nvSpPr>
          <p:cNvPr id="121896" name="Rectangle 104"/>
          <p:cNvSpPr>
            <a:spLocks/>
          </p:cNvSpPr>
          <p:nvPr/>
        </p:nvSpPr>
        <p:spPr bwMode="auto">
          <a:xfrm>
            <a:off x="7466014" y="5975351"/>
            <a:ext cx="661987"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a:t>
            </a:r>
          </a:p>
        </p:txBody>
      </p:sp>
      <p:sp>
        <p:nvSpPr>
          <p:cNvPr id="121897" name="Rectangle 105"/>
          <p:cNvSpPr>
            <a:spLocks/>
          </p:cNvSpPr>
          <p:nvPr/>
        </p:nvSpPr>
        <p:spPr bwMode="auto">
          <a:xfrm>
            <a:off x="8128000" y="5975351"/>
            <a:ext cx="66040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latin typeface="Calibri" panose="020F0502020204030204" pitchFamily="34" charset="0"/>
              </a:rPr>
              <a:t>*</a:t>
            </a:r>
          </a:p>
        </p:txBody>
      </p:sp>
      <p:sp>
        <p:nvSpPr>
          <p:cNvPr id="121898" name="Rectangle 106"/>
          <p:cNvSpPr>
            <a:spLocks/>
          </p:cNvSpPr>
          <p:nvPr/>
        </p:nvSpPr>
        <p:spPr bwMode="auto">
          <a:xfrm>
            <a:off x="8886825" y="5975351"/>
            <a:ext cx="66040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600" dirty="0">
                <a:solidFill>
                  <a:srgbClr val="0000FF"/>
                </a:solidFill>
                <a:latin typeface="+mn-ea"/>
                <a:ea typeface="+mn-ea"/>
              </a:rPr>
              <a:t>丢弃</a:t>
            </a:r>
            <a:endParaRPr lang="en-US" altLang="zh-CN" sz="1600" dirty="0">
              <a:solidFill>
                <a:srgbClr val="0000FF"/>
              </a:solidFill>
              <a:latin typeface="+mn-ea"/>
              <a:ea typeface="+mn-ea"/>
            </a:endParaRPr>
          </a:p>
        </p:txBody>
      </p:sp>
      <p:sp>
        <p:nvSpPr>
          <p:cNvPr id="121899" name="Rectangle 2"/>
          <p:cNvSpPr>
            <a:spLocks/>
          </p:cNvSpPr>
          <p:nvPr/>
        </p:nvSpPr>
        <p:spPr bwMode="auto">
          <a:xfrm>
            <a:off x="2209800" y="6296125"/>
            <a:ext cx="75358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r>
              <a:rPr lang="zh-CN" altLang="en-US" sz="2000" dirty="0">
                <a:solidFill>
                  <a:srgbClr val="0000FF"/>
                </a:solidFill>
                <a:latin typeface="+mn-ea"/>
                <a:ea typeface="+mn-ea"/>
              </a:rPr>
              <a:t>不要转发（阻止）主机</a:t>
            </a:r>
            <a:r>
              <a:rPr lang="en-US" altLang="zh-CN" sz="2000" dirty="0">
                <a:solidFill>
                  <a:srgbClr val="0000FF"/>
                </a:solidFill>
                <a:latin typeface="+mn-ea"/>
                <a:ea typeface="+mn-ea"/>
              </a:rPr>
              <a:t>128.119.1.1</a:t>
            </a:r>
            <a:r>
              <a:rPr lang="zh-CN" altLang="en-US" sz="2000" dirty="0">
                <a:solidFill>
                  <a:srgbClr val="0000FF"/>
                </a:solidFill>
                <a:latin typeface="+mn-ea"/>
                <a:ea typeface="+mn-ea"/>
              </a:rPr>
              <a:t>发出的所有数据报</a:t>
            </a:r>
          </a:p>
        </p:txBody>
      </p:sp>
      <p:sp>
        <p:nvSpPr>
          <p:cNvPr id="112" name="Rectangle 7"/>
          <p:cNvSpPr txBox="1">
            <a:spLocks noChangeArrowheads="1"/>
          </p:cNvSpPr>
          <p:nvPr/>
        </p:nvSpPr>
        <p:spPr>
          <a:xfrm>
            <a:off x="9120336" y="6624784"/>
            <a:ext cx="2592288"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4.4 Generalized  </a:t>
            </a:r>
            <a:r>
              <a:rPr lang="en-US" altLang="zh-CN" sz="1200" dirty="0">
                <a:solidFill>
                  <a:srgbClr val="FF0000"/>
                </a:solidFill>
                <a:cs typeface="Arial" panose="020B0604020202020204" pitchFamily="34" charset="0"/>
              </a:rPr>
              <a:t>Forward and SDN</a:t>
            </a:r>
          </a:p>
        </p:txBody>
      </p:sp>
    </p:spTree>
    <p:extLst>
      <p:ext uri="{BB962C8B-B14F-4D97-AF65-F5344CB8AC3E}">
        <p14:creationId xmlns:p14="http://schemas.microsoft.com/office/powerpoint/2010/main" val="4009244069"/>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p:cNvSpPr>
          <p:nvPr/>
        </p:nvSpPr>
        <p:spPr bwMode="auto">
          <a:xfrm>
            <a:off x="2193925" y="3763199"/>
            <a:ext cx="41822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dirty="0">
                <a:solidFill>
                  <a:srgbClr val="000090"/>
                </a:solidFill>
                <a:latin typeface="+mn-ea"/>
                <a:ea typeface="+mn-ea"/>
              </a:rPr>
              <a:t>基于目的</a:t>
            </a:r>
            <a:r>
              <a:rPr lang="en-US" altLang="zh-CN" dirty="0">
                <a:solidFill>
                  <a:srgbClr val="000090"/>
                </a:solidFill>
                <a:latin typeface="+mn-ea"/>
                <a:ea typeface="+mn-ea"/>
              </a:rPr>
              <a:t>2</a:t>
            </a:r>
            <a:r>
              <a:rPr lang="zh-CN" altLang="en-US" dirty="0">
                <a:solidFill>
                  <a:srgbClr val="000090"/>
                </a:solidFill>
                <a:latin typeface="+mn-ea"/>
                <a:ea typeface="+mn-ea"/>
              </a:rPr>
              <a:t>层（交换机）转发：</a:t>
            </a:r>
          </a:p>
        </p:txBody>
      </p:sp>
      <p:sp>
        <p:nvSpPr>
          <p:cNvPr id="122882" name="Rectangle 3"/>
          <p:cNvSpPr>
            <a:spLocks/>
          </p:cNvSpPr>
          <p:nvPr/>
        </p:nvSpPr>
        <p:spPr bwMode="auto">
          <a:xfrm>
            <a:off x="2209800" y="4867821"/>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a:t>
            </a:r>
          </a:p>
        </p:txBody>
      </p:sp>
      <p:grpSp>
        <p:nvGrpSpPr>
          <p:cNvPr id="122883" name="Group 4"/>
          <p:cNvGrpSpPr>
            <a:grpSpLocks/>
          </p:cNvGrpSpPr>
          <p:nvPr/>
        </p:nvGrpSpPr>
        <p:grpSpPr bwMode="auto">
          <a:xfrm>
            <a:off x="2211389" y="4213771"/>
            <a:ext cx="7483475" cy="571500"/>
            <a:chOff x="0" y="0"/>
            <a:chExt cx="6704" cy="512"/>
          </a:xfrm>
        </p:grpSpPr>
        <p:sp>
          <p:nvSpPr>
            <p:cNvPr id="122899" name="Rectangle 5"/>
            <p:cNvSpPr>
              <a:spLocks/>
            </p:cNvSpPr>
            <p:nvPr/>
          </p:nvSpPr>
          <p:spPr bwMode="auto">
            <a:xfrm>
              <a:off x="0" y="15"/>
              <a:ext cx="592"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cs typeface="Arial" panose="020B0604020202020204" pitchFamily="34" charset="0"/>
              </a:endParaRPr>
            </a:p>
          </p:txBody>
        </p:sp>
        <p:sp>
          <p:nvSpPr>
            <p:cNvPr id="122900" name="Rectangle 6"/>
            <p:cNvSpPr>
              <a:spLocks/>
            </p:cNvSpPr>
            <p:nvPr/>
          </p:nvSpPr>
          <p:spPr bwMode="auto">
            <a:xfrm>
              <a:off x="3" y="0"/>
              <a:ext cx="589"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Switch</a:t>
              </a:r>
            </a:p>
            <a:p>
              <a:pPr algn="ctr"/>
              <a:r>
                <a:rPr lang="en-US" altLang="zh-CN" sz="1700">
                  <a:solidFill>
                    <a:srgbClr val="0000FF"/>
                  </a:solidFill>
                  <a:cs typeface="Arial" panose="020B0604020202020204" pitchFamily="34" charset="0"/>
                </a:rPr>
                <a:t>Port</a:t>
              </a:r>
            </a:p>
          </p:txBody>
        </p:sp>
        <p:sp>
          <p:nvSpPr>
            <p:cNvPr id="122901" name="Rectangle 7"/>
            <p:cNvSpPr>
              <a:spLocks/>
            </p:cNvSpPr>
            <p:nvPr/>
          </p:nvSpPr>
          <p:spPr bwMode="auto">
            <a:xfrm>
              <a:off x="592"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cs typeface="Arial" panose="020B0604020202020204" pitchFamily="34" charset="0"/>
              </a:endParaRPr>
            </a:p>
          </p:txBody>
        </p:sp>
        <p:sp>
          <p:nvSpPr>
            <p:cNvPr id="122902" name="Rectangle 8"/>
            <p:cNvSpPr>
              <a:spLocks/>
            </p:cNvSpPr>
            <p:nvPr/>
          </p:nvSpPr>
          <p:spPr bwMode="auto">
            <a:xfrm>
              <a:off x="588" y="0"/>
              <a:ext cx="589"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MAC</a:t>
              </a:r>
            </a:p>
            <a:p>
              <a:pPr algn="ctr"/>
              <a:r>
                <a:rPr lang="en-US" altLang="zh-CN" sz="1700">
                  <a:solidFill>
                    <a:srgbClr val="0000FF"/>
                  </a:solidFill>
                  <a:cs typeface="Arial" panose="020B0604020202020204" pitchFamily="34" charset="0"/>
                </a:rPr>
                <a:t>src</a:t>
              </a:r>
            </a:p>
          </p:txBody>
        </p:sp>
        <p:sp>
          <p:nvSpPr>
            <p:cNvPr id="122903" name="Rectangle 9"/>
            <p:cNvSpPr>
              <a:spLocks/>
            </p:cNvSpPr>
            <p:nvPr/>
          </p:nvSpPr>
          <p:spPr bwMode="auto">
            <a:xfrm>
              <a:off x="1185"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cs typeface="Arial" panose="020B0604020202020204" pitchFamily="34" charset="0"/>
              </a:endParaRPr>
            </a:p>
          </p:txBody>
        </p:sp>
        <p:sp>
          <p:nvSpPr>
            <p:cNvPr id="122904" name="Rectangle 10"/>
            <p:cNvSpPr>
              <a:spLocks/>
            </p:cNvSpPr>
            <p:nvPr/>
          </p:nvSpPr>
          <p:spPr bwMode="auto">
            <a:xfrm>
              <a:off x="1212" y="0"/>
              <a:ext cx="56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MAC</a:t>
              </a:r>
            </a:p>
            <a:p>
              <a:pPr algn="ctr"/>
              <a:r>
                <a:rPr lang="en-US" altLang="zh-CN" sz="1700">
                  <a:solidFill>
                    <a:srgbClr val="0000FF"/>
                  </a:solidFill>
                  <a:cs typeface="Arial" panose="020B0604020202020204" pitchFamily="34" charset="0"/>
                </a:rPr>
                <a:t>dst</a:t>
              </a:r>
            </a:p>
          </p:txBody>
        </p:sp>
        <p:sp>
          <p:nvSpPr>
            <p:cNvPr id="122905" name="Rectangle 11"/>
            <p:cNvSpPr>
              <a:spLocks/>
            </p:cNvSpPr>
            <p:nvPr/>
          </p:nvSpPr>
          <p:spPr bwMode="auto">
            <a:xfrm>
              <a:off x="1785"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cs typeface="Arial" panose="020B0604020202020204" pitchFamily="34" charset="0"/>
              </a:endParaRPr>
            </a:p>
          </p:txBody>
        </p:sp>
        <p:sp>
          <p:nvSpPr>
            <p:cNvPr id="122906" name="Rectangle 12"/>
            <p:cNvSpPr>
              <a:spLocks/>
            </p:cNvSpPr>
            <p:nvPr/>
          </p:nvSpPr>
          <p:spPr bwMode="auto">
            <a:xfrm>
              <a:off x="1783" y="0"/>
              <a:ext cx="59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Eth</a:t>
              </a:r>
            </a:p>
            <a:p>
              <a:pPr algn="ctr"/>
              <a:r>
                <a:rPr lang="en-US" altLang="zh-CN" sz="1700">
                  <a:solidFill>
                    <a:srgbClr val="0000FF"/>
                  </a:solidFill>
                  <a:cs typeface="Arial" panose="020B0604020202020204" pitchFamily="34" charset="0"/>
                </a:rPr>
                <a:t>type</a:t>
              </a:r>
            </a:p>
          </p:txBody>
        </p:sp>
        <p:sp>
          <p:nvSpPr>
            <p:cNvPr id="122907" name="Rectangle 13"/>
            <p:cNvSpPr>
              <a:spLocks/>
            </p:cNvSpPr>
            <p:nvPr/>
          </p:nvSpPr>
          <p:spPr bwMode="auto">
            <a:xfrm>
              <a:off x="2378"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cs typeface="Arial" panose="020B0604020202020204" pitchFamily="34" charset="0"/>
              </a:endParaRPr>
            </a:p>
          </p:txBody>
        </p:sp>
        <p:sp>
          <p:nvSpPr>
            <p:cNvPr id="122908" name="Rectangle 14"/>
            <p:cNvSpPr>
              <a:spLocks/>
            </p:cNvSpPr>
            <p:nvPr/>
          </p:nvSpPr>
          <p:spPr bwMode="auto">
            <a:xfrm>
              <a:off x="2380" y="0"/>
              <a:ext cx="59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VLAN</a:t>
              </a:r>
            </a:p>
            <a:p>
              <a:pPr algn="ctr"/>
              <a:r>
                <a:rPr lang="en-US" altLang="zh-CN" sz="1700">
                  <a:solidFill>
                    <a:srgbClr val="0000FF"/>
                  </a:solidFill>
                  <a:cs typeface="Arial" panose="020B0604020202020204" pitchFamily="34" charset="0"/>
                </a:rPr>
                <a:t>ID</a:t>
              </a:r>
            </a:p>
          </p:txBody>
        </p:sp>
        <p:sp>
          <p:nvSpPr>
            <p:cNvPr id="122909" name="Rectangle 15"/>
            <p:cNvSpPr>
              <a:spLocks/>
            </p:cNvSpPr>
            <p:nvPr/>
          </p:nvSpPr>
          <p:spPr bwMode="auto">
            <a:xfrm>
              <a:off x="2971"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cs typeface="Arial" panose="020B0604020202020204" pitchFamily="34" charset="0"/>
              </a:endParaRPr>
            </a:p>
          </p:txBody>
        </p:sp>
        <p:sp>
          <p:nvSpPr>
            <p:cNvPr id="122910" name="Rectangle 16"/>
            <p:cNvSpPr>
              <a:spLocks/>
            </p:cNvSpPr>
            <p:nvPr/>
          </p:nvSpPr>
          <p:spPr bwMode="auto">
            <a:xfrm>
              <a:off x="2977" y="0"/>
              <a:ext cx="589"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IP</a:t>
              </a:r>
            </a:p>
            <a:p>
              <a:pPr algn="ctr"/>
              <a:r>
                <a:rPr lang="en-US" altLang="zh-CN" sz="1700">
                  <a:solidFill>
                    <a:srgbClr val="0000FF"/>
                  </a:solidFill>
                  <a:cs typeface="Arial" panose="020B0604020202020204" pitchFamily="34" charset="0"/>
                </a:rPr>
                <a:t>Src</a:t>
              </a:r>
            </a:p>
          </p:txBody>
        </p:sp>
        <p:sp>
          <p:nvSpPr>
            <p:cNvPr id="122911" name="Rectangle 17"/>
            <p:cNvSpPr>
              <a:spLocks/>
            </p:cNvSpPr>
            <p:nvPr/>
          </p:nvSpPr>
          <p:spPr bwMode="auto">
            <a:xfrm>
              <a:off x="3571"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cs typeface="Arial" panose="020B0604020202020204" pitchFamily="34" charset="0"/>
              </a:endParaRPr>
            </a:p>
          </p:txBody>
        </p:sp>
        <p:sp>
          <p:nvSpPr>
            <p:cNvPr id="122912" name="Rectangle 18"/>
            <p:cNvSpPr>
              <a:spLocks/>
            </p:cNvSpPr>
            <p:nvPr/>
          </p:nvSpPr>
          <p:spPr bwMode="auto">
            <a:xfrm>
              <a:off x="3567" y="0"/>
              <a:ext cx="59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IP</a:t>
              </a:r>
            </a:p>
            <a:p>
              <a:pPr algn="ctr"/>
              <a:r>
                <a:rPr lang="en-US" altLang="zh-CN" sz="1700">
                  <a:solidFill>
                    <a:srgbClr val="0000FF"/>
                  </a:solidFill>
                  <a:cs typeface="Arial" panose="020B0604020202020204" pitchFamily="34" charset="0"/>
                </a:rPr>
                <a:t>Dst</a:t>
              </a:r>
            </a:p>
          </p:txBody>
        </p:sp>
        <p:sp>
          <p:nvSpPr>
            <p:cNvPr id="122913" name="Rectangle 19"/>
            <p:cNvSpPr>
              <a:spLocks/>
            </p:cNvSpPr>
            <p:nvPr/>
          </p:nvSpPr>
          <p:spPr bwMode="auto">
            <a:xfrm>
              <a:off x="4164" y="15"/>
              <a:ext cx="592"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cs typeface="Arial" panose="020B0604020202020204" pitchFamily="34" charset="0"/>
              </a:endParaRPr>
            </a:p>
          </p:txBody>
        </p:sp>
        <p:sp>
          <p:nvSpPr>
            <p:cNvPr id="122914" name="Rectangle 20"/>
            <p:cNvSpPr>
              <a:spLocks/>
            </p:cNvSpPr>
            <p:nvPr/>
          </p:nvSpPr>
          <p:spPr bwMode="auto">
            <a:xfrm>
              <a:off x="4165" y="0"/>
              <a:ext cx="583"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IP</a:t>
              </a:r>
            </a:p>
            <a:p>
              <a:pPr algn="ctr"/>
              <a:r>
                <a:rPr lang="en-US" altLang="zh-CN" sz="1700">
                  <a:solidFill>
                    <a:srgbClr val="0000FF"/>
                  </a:solidFill>
                  <a:cs typeface="Arial" panose="020B0604020202020204" pitchFamily="34" charset="0"/>
                </a:rPr>
                <a:t>Prot</a:t>
              </a:r>
            </a:p>
          </p:txBody>
        </p:sp>
        <p:sp>
          <p:nvSpPr>
            <p:cNvPr id="122915" name="Rectangle 21"/>
            <p:cNvSpPr>
              <a:spLocks/>
            </p:cNvSpPr>
            <p:nvPr/>
          </p:nvSpPr>
          <p:spPr bwMode="auto">
            <a:xfrm>
              <a:off x="4756"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cs typeface="Arial" panose="020B0604020202020204" pitchFamily="34" charset="0"/>
              </a:endParaRPr>
            </a:p>
          </p:txBody>
        </p:sp>
        <p:sp>
          <p:nvSpPr>
            <p:cNvPr id="122916" name="Rectangle 22"/>
            <p:cNvSpPr>
              <a:spLocks/>
            </p:cNvSpPr>
            <p:nvPr/>
          </p:nvSpPr>
          <p:spPr bwMode="auto">
            <a:xfrm>
              <a:off x="4760" y="0"/>
              <a:ext cx="596"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TCP</a:t>
              </a:r>
            </a:p>
            <a:p>
              <a:pPr algn="ctr"/>
              <a:r>
                <a:rPr lang="en-US" altLang="zh-CN" sz="1700">
                  <a:solidFill>
                    <a:srgbClr val="0000FF"/>
                  </a:solidFill>
                  <a:cs typeface="Arial" panose="020B0604020202020204" pitchFamily="34" charset="0"/>
                </a:rPr>
                <a:t>sport</a:t>
              </a:r>
            </a:p>
          </p:txBody>
        </p:sp>
        <p:sp>
          <p:nvSpPr>
            <p:cNvPr id="122917" name="Rectangle 23"/>
            <p:cNvSpPr>
              <a:spLocks/>
            </p:cNvSpPr>
            <p:nvPr/>
          </p:nvSpPr>
          <p:spPr bwMode="auto">
            <a:xfrm>
              <a:off x="5356"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cs typeface="Arial" panose="020B0604020202020204" pitchFamily="34" charset="0"/>
              </a:endParaRPr>
            </a:p>
          </p:txBody>
        </p:sp>
        <p:sp>
          <p:nvSpPr>
            <p:cNvPr id="122918" name="Rectangle 24"/>
            <p:cNvSpPr>
              <a:spLocks/>
            </p:cNvSpPr>
            <p:nvPr/>
          </p:nvSpPr>
          <p:spPr bwMode="auto">
            <a:xfrm>
              <a:off x="5351" y="0"/>
              <a:ext cx="59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TCP</a:t>
              </a:r>
            </a:p>
            <a:p>
              <a:pPr algn="ctr"/>
              <a:r>
                <a:rPr lang="en-US" altLang="zh-CN" sz="1700">
                  <a:solidFill>
                    <a:srgbClr val="0000FF"/>
                  </a:solidFill>
                  <a:cs typeface="Arial" panose="020B0604020202020204" pitchFamily="34" charset="0"/>
                </a:rPr>
                <a:t>dport</a:t>
              </a:r>
            </a:p>
          </p:txBody>
        </p:sp>
        <p:sp>
          <p:nvSpPr>
            <p:cNvPr id="122919" name="Rectangle 25"/>
            <p:cNvSpPr>
              <a:spLocks/>
            </p:cNvSpPr>
            <p:nvPr/>
          </p:nvSpPr>
          <p:spPr bwMode="auto">
            <a:xfrm>
              <a:off x="5956" y="12"/>
              <a:ext cx="748" cy="488"/>
            </a:xfrm>
            <a:prstGeom prst="rect">
              <a:avLst/>
            </a:prstGeom>
            <a:solidFill>
              <a:srgbClr val="CBE97B"/>
            </a:solidFill>
            <a:ln w="12700">
              <a:solidFill>
                <a:srgbClr val="697D3A"/>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cs typeface="Arial" panose="020B0604020202020204" pitchFamily="34" charset="0"/>
              </a:endParaRPr>
            </a:p>
          </p:txBody>
        </p:sp>
        <p:sp>
          <p:nvSpPr>
            <p:cNvPr id="122920" name="Rectangle 26"/>
            <p:cNvSpPr>
              <a:spLocks/>
            </p:cNvSpPr>
            <p:nvPr/>
          </p:nvSpPr>
          <p:spPr bwMode="auto">
            <a:xfrm>
              <a:off x="5948" y="111"/>
              <a:ext cx="7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Action</a:t>
              </a:r>
            </a:p>
          </p:txBody>
        </p:sp>
      </p:grpSp>
      <p:sp>
        <p:nvSpPr>
          <p:cNvPr id="122884" name="Rectangle 28"/>
          <p:cNvSpPr>
            <a:spLocks/>
          </p:cNvSpPr>
          <p:nvPr/>
        </p:nvSpPr>
        <p:spPr bwMode="auto">
          <a:xfrm>
            <a:off x="2567608" y="4867821"/>
            <a:ext cx="11334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dirty="0">
                <a:solidFill>
                  <a:srgbClr val="0000FF"/>
                </a:solidFill>
                <a:cs typeface="Arial" panose="020B0604020202020204" pitchFamily="34" charset="0"/>
              </a:rPr>
              <a:t>*</a:t>
            </a:r>
          </a:p>
        </p:txBody>
      </p:sp>
      <p:sp>
        <p:nvSpPr>
          <p:cNvPr id="122885" name="Rectangle 29"/>
          <p:cNvSpPr>
            <a:spLocks/>
          </p:cNvSpPr>
          <p:nvPr/>
        </p:nvSpPr>
        <p:spPr bwMode="auto">
          <a:xfrm>
            <a:off x="4191000" y="4867821"/>
            <a:ext cx="66198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a:t>
            </a:r>
          </a:p>
        </p:txBody>
      </p:sp>
      <p:sp>
        <p:nvSpPr>
          <p:cNvPr id="122886" name="Rectangle 30"/>
          <p:cNvSpPr>
            <a:spLocks/>
          </p:cNvSpPr>
          <p:nvPr/>
        </p:nvSpPr>
        <p:spPr bwMode="auto">
          <a:xfrm>
            <a:off x="4852988" y="4867821"/>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a:t>
            </a:r>
          </a:p>
        </p:txBody>
      </p:sp>
      <p:sp>
        <p:nvSpPr>
          <p:cNvPr id="122887" name="Rectangle 31"/>
          <p:cNvSpPr>
            <a:spLocks/>
          </p:cNvSpPr>
          <p:nvPr/>
        </p:nvSpPr>
        <p:spPr bwMode="auto">
          <a:xfrm>
            <a:off x="5513388" y="4867821"/>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a:t>
            </a:r>
          </a:p>
        </p:txBody>
      </p:sp>
      <p:sp>
        <p:nvSpPr>
          <p:cNvPr id="122888" name="Rectangle 32"/>
          <p:cNvSpPr>
            <a:spLocks/>
          </p:cNvSpPr>
          <p:nvPr/>
        </p:nvSpPr>
        <p:spPr bwMode="auto">
          <a:xfrm>
            <a:off x="6173788" y="4867821"/>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a:t>
            </a:r>
          </a:p>
        </p:txBody>
      </p:sp>
      <p:sp>
        <p:nvSpPr>
          <p:cNvPr id="122889" name="Rectangle 33"/>
          <p:cNvSpPr>
            <a:spLocks/>
          </p:cNvSpPr>
          <p:nvPr/>
        </p:nvSpPr>
        <p:spPr bwMode="auto">
          <a:xfrm>
            <a:off x="6843713" y="4867821"/>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a:t>
            </a:r>
          </a:p>
        </p:txBody>
      </p:sp>
      <p:sp>
        <p:nvSpPr>
          <p:cNvPr id="122890" name="Rectangle 34"/>
          <p:cNvSpPr>
            <a:spLocks/>
          </p:cNvSpPr>
          <p:nvPr/>
        </p:nvSpPr>
        <p:spPr bwMode="auto">
          <a:xfrm>
            <a:off x="7504114" y="4867821"/>
            <a:ext cx="66198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a:t>
            </a:r>
          </a:p>
        </p:txBody>
      </p:sp>
      <p:sp>
        <p:nvSpPr>
          <p:cNvPr id="122891" name="Rectangle 35"/>
          <p:cNvSpPr>
            <a:spLocks/>
          </p:cNvSpPr>
          <p:nvPr/>
        </p:nvSpPr>
        <p:spPr bwMode="auto">
          <a:xfrm>
            <a:off x="8166100" y="4867821"/>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a:t>
            </a:r>
          </a:p>
        </p:txBody>
      </p:sp>
      <p:sp>
        <p:nvSpPr>
          <p:cNvPr id="122892" name="Rectangle 36"/>
          <p:cNvSpPr>
            <a:spLocks/>
          </p:cNvSpPr>
          <p:nvPr/>
        </p:nvSpPr>
        <p:spPr bwMode="auto">
          <a:xfrm>
            <a:off x="8924925" y="4867821"/>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dirty="0">
                <a:solidFill>
                  <a:srgbClr val="0000FF"/>
                </a:solidFill>
                <a:cs typeface="Arial" panose="020B0604020202020204" pitchFamily="34" charset="0"/>
              </a:rPr>
              <a:t>port 3</a:t>
            </a:r>
          </a:p>
        </p:txBody>
      </p:sp>
      <p:sp>
        <p:nvSpPr>
          <p:cNvPr id="122895" name="Rectangle 2"/>
          <p:cNvSpPr>
            <a:spLocks/>
          </p:cNvSpPr>
          <p:nvPr/>
        </p:nvSpPr>
        <p:spPr bwMode="auto">
          <a:xfrm>
            <a:off x="5807967" y="5261719"/>
            <a:ext cx="388689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r>
              <a:rPr lang="zh-CN" altLang="en-US" sz="2000" dirty="0">
                <a:solidFill>
                  <a:srgbClr val="0000FF"/>
                </a:solidFill>
                <a:latin typeface="+mn-ea"/>
                <a:ea typeface="+mn-ea"/>
              </a:rPr>
              <a:t>目的</a:t>
            </a:r>
            <a:r>
              <a:rPr lang="en-US" altLang="zh-CN" sz="2000" dirty="0">
                <a:solidFill>
                  <a:srgbClr val="0000FF"/>
                </a:solidFill>
                <a:latin typeface="+mn-ea"/>
                <a:ea typeface="+mn-ea"/>
              </a:rPr>
              <a:t>MAC</a:t>
            </a:r>
            <a:r>
              <a:rPr lang="zh-CN" altLang="en-US" sz="2000" dirty="0">
                <a:solidFill>
                  <a:srgbClr val="0000FF"/>
                </a:solidFill>
                <a:latin typeface="+mn-ea"/>
                <a:ea typeface="+mn-ea"/>
              </a:rPr>
              <a:t>地址</a:t>
            </a:r>
            <a:r>
              <a:rPr lang="en-US" altLang="zh-CN" sz="2000" dirty="0">
                <a:solidFill>
                  <a:srgbClr val="0000FF"/>
                </a:solidFill>
                <a:latin typeface="+mn-ea"/>
                <a:ea typeface="+mn-ea"/>
              </a:rPr>
              <a:t>22:A7:23:11:E1:02</a:t>
            </a:r>
            <a:r>
              <a:rPr lang="zh-CN" altLang="en-US" sz="2000" dirty="0">
                <a:solidFill>
                  <a:srgbClr val="0000FF"/>
                </a:solidFill>
                <a:latin typeface="+mn-ea"/>
                <a:ea typeface="+mn-ea"/>
              </a:rPr>
              <a:t>的</a:t>
            </a:r>
            <a:r>
              <a:rPr lang="en-US" altLang="zh-CN" sz="2000" dirty="0">
                <a:solidFill>
                  <a:srgbClr val="0000FF"/>
                </a:solidFill>
                <a:latin typeface="+mn-ea"/>
                <a:ea typeface="+mn-ea"/>
              </a:rPr>
              <a:t>2</a:t>
            </a:r>
            <a:r>
              <a:rPr lang="zh-CN" altLang="en-US" sz="2000" dirty="0">
                <a:solidFill>
                  <a:srgbClr val="0000FF"/>
                </a:solidFill>
                <a:latin typeface="+mn-ea"/>
                <a:ea typeface="+mn-ea"/>
              </a:rPr>
              <a:t>层帧应转发到输出端口 </a:t>
            </a:r>
            <a:r>
              <a:rPr lang="en-US" altLang="zh-CN" sz="2000" dirty="0">
                <a:solidFill>
                  <a:srgbClr val="0000FF"/>
                </a:solidFill>
                <a:latin typeface="+mn-ea"/>
                <a:ea typeface="+mn-ea"/>
              </a:rPr>
              <a:t>3</a:t>
            </a:r>
          </a:p>
        </p:txBody>
      </p:sp>
      <p:sp>
        <p:nvSpPr>
          <p:cNvPr id="122896" name="Rectangle 28"/>
          <p:cNvSpPr>
            <a:spLocks/>
          </p:cNvSpPr>
          <p:nvPr/>
        </p:nvSpPr>
        <p:spPr bwMode="auto">
          <a:xfrm>
            <a:off x="3551363" y="4872583"/>
            <a:ext cx="65881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100" dirty="0">
                <a:solidFill>
                  <a:srgbClr val="0000FF"/>
                </a:solidFill>
                <a:cs typeface="Arial" panose="020B0604020202020204" pitchFamily="34" charset="0"/>
              </a:rPr>
              <a:t>22:A7:23:</a:t>
            </a:r>
          </a:p>
          <a:p>
            <a:pPr algn="ctr"/>
            <a:r>
              <a:rPr lang="en-US" altLang="zh-CN" sz="1100" dirty="0">
                <a:solidFill>
                  <a:srgbClr val="0000FF"/>
                </a:solidFill>
                <a:cs typeface="Arial" panose="020B0604020202020204" pitchFamily="34" charset="0"/>
              </a:rPr>
              <a:t>11:E1:02</a:t>
            </a:r>
          </a:p>
        </p:txBody>
      </p:sp>
      <p:sp>
        <p:nvSpPr>
          <p:cNvPr id="43" name="Rectangle 7"/>
          <p:cNvSpPr txBox="1">
            <a:spLocks noChangeArrowheads="1"/>
          </p:cNvSpPr>
          <p:nvPr/>
        </p:nvSpPr>
        <p:spPr>
          <a:xfrm>
            <a:off x="9120336" y="6624784"/>
            <a:ext cx="2592288"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4.4 Generalized  </a:t>
            </a:r>
            <a:r>
              <a:rPr lang="en-US" altLang="zh-CN" sz="1200" dirty="0">
                <a:solidFill>
                  <a:srgbClr val="FF0000"/>
                </a:solidFill>
                <a:cs typeface="Arial" panose="020B0604020202020204" pitchFamily="34" charset="0"/>
              </a:rPr>
              <a:t>Forward and SDN</a:t>
            </a:r>
          </a:p>
        </p:txBody>
      </p:sp>
      <p:sp>
        <p:nvSpPr>
          <p:cNvPr id="41" name="Rectangle 1">
            <a:extLst>
              <a:ext uri="{FF2B5EF4-FFF2-40B4-BE49-F238E27FC236}">
                <a16:creationId xmlns:a16="http://schemas.microsoft.com/office/drawing/2014/main" id="{516F700C-754E-4BF2-9BA1-EDA63D67E6D2}"/>
              </a:ext>
            </a:extLst>
          </p:cNvPr>
          <p:cNvSpPr txBox="1">
            <a:spLocks noChangeArrowheads="1"/>
          </p:cNvSpPr>
          <p:nvPr/>
        </p:nvSpPr>
        <p:spPr bwMode="auto">
          <a:xfrm>
            <a:off x="741797" y="262369"/>
            <a:ext cx="10708405" cy="729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4000" dirty="0">
                <a:solidFill>
                  <a:srgbClr val="000099"/>
                </a:solidFill>
                <a:latin typeface="+mj-ea"/>
                <a:ea typeface="+mj-ea"/>
              </a:rPr>
              <a:t>例</a:t>
            </a:r>
            <a:endParaRPr lang="en-US" altLang="zh-CN" sz="4000" dirty="0">
              <a:solidFill>
                <a:srgbClr val="000099"/>
              </a:solidFill>
              <a:latin typeface="+mj-ea"/>
              <a:ea typeface="+mj-ea"/>
            </a:endParaRPr>
          </a:p>
        </p:txBody>
      </p:sp>
      <p:sp>
        <p:nvSpPr>
          <p:cNvPr id="42" name="Rectangle 2">
            <a:extLst>
              <a:ext uri="{FF2B5EF4-FFF2-40B4-BE49-F238E27FC236}">
                <a16:creationId xmlns:a16="http://schemas.microsoft.com/office/drawing/2014/main" id="{E778EA23-1801-4763-89E6-8898BDA386FD}"/>
              </a:ext>
            </a:extLst>
          </p:cNvPr>
          <p:cNvSpPr>
            <a:spLocks/>
          </p:cNvSpPr>
          <p:nvPr/>
        </p:nvSpPr>
        <p:spPr bwMode="auto">
          <a:xfrm>
            <a:off x="2193925" y="1194078"/>
            <a:ext cx="41822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dirty="0">
                <a:solidFill>
                  <a:srgbClr val="000090"/>
                </a:solidFill>
                <a:latin typeface="+mn-ea"/>
                <a:ea typeface="+mn-ea"/>
              </a:rPr>
              <a:t>基于源的</a:t>
            </a:r>
            <a:r>
              <a:rPr lang="en-US" altLang="zh-CN" dirty="0">
                <a:solidFill>
                  <a:srgbClr val="000090"/>
                </a:solidFill>
                <a:latin typeface="+mn-ea"/>
                <a:ea typeface="+mn-ea"/>
              </a:rPr>
              <a:t>2</a:t>
            </a:r>
            <a:r>
              <a:rPr lang="zh-CN" altLang="en-US" dirty="0">
                <a:solidFill>
                  <a:srgbClr val="000090"/>
                </a:solidFill>
                <a:latin typeface="+mn-ea"/>
                <a:ea typeface="+mn-ea"/>
              </a:rPr>
              <a:t>层（交换机）转发：</a:t>
            </a:r>
          </a:p>
        </p:txBody>
      </p:sp>
      <p:sp>
        <p:nvSpPr>
          <p:cNvPr id="44" name="Rectangle 3">
            <a:extLst>
              <a:ext uri="{FF2B5EF4-FFF2-40B4-BE49-F238E27FC236}">
                <a16:creationId xmlns:a16="http://schemas.microsoft.com/office/drawing/2014/main" id="{FBBB5C29-4DE1-4CEB-9AA2-8990A83FBBDB}"/>
              </a:ext>
            </a:extLst>
          </p:cNvPr>
          <p:cNvSpPr>
            <a:spLocks/>
          </p:cNvSpPr>
          <p:nvPr/>
        </p:nvSpPr>
        <p:spPr bwMode="auto">
          <a:xfrm>
            <a:off x="2209800" y="2298700"/>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a:t>
            </a:r>
          </a:p>
        </p:txBody>
      </p:sp>
      <p:grpSp>
        <p:nvGrpSpPr>
          <p:cNvPr id="45" name="Group 4">
            <a:extLst>
              <a:ext uri="{FF2B5EF4-FFF2-40B4-BE49-F238E27FC236}">
                <a16:creationId xmlns:a16="http://schemas.microsoft.com/office/drawing/2014/main" id="{AC392B91-E7D2-40E6-9871-C5B08C746BF3}"/>
              </a:ext>
            </a:extLst>
          </p:cNvPr>
          <p:cNvGrpSpPr>
            <a:grpSpLocks/>
          </p:cNvGrpSpPr>
          <p:nvPr/>
        </p:nvGrpSpPr>
        <p:grpSpPr bwMode="auto">
          <a:xfrm>
            <a:off x="2211389" y="1644650"/>
            <a:ext cx="7483475" cy="571500"/>
            <a:chOff x="0" y="0"/>
            <a:chExt cx="6704" cy="512"/>
          </a:xfrm>
        </p:grpSpPr>
        <p:sp>
          <p:nvSpPr>
            <p:cNvPr id="46" name="Rectangle 5">
              <a:extLst>
                <a:ext uri="{FF2B5EF4-FFF2-40B4-BE49-F238E27FC236}">
                  <a16:creationId xmlns:a16="http://schemas.microsoft.com/office/drawing/2014/main" id="{6882B13F-F2A5-48B5-87E6-286882ED7610}"/>
                </a:ext>
              </a:extLst>
            </p:cNvPr>
            <p:cNvSpPr>
              <a:spLocks/>
            </p:cNvSpPr>
            <p:nvPr/>
          </p:nvSpPr>
          <p:spPr bwMode="auto">
            <a:xfrm>
              <a:off x="0" y="15"/>
              <a:ext cx="592"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cs typeface="Arial" panose="020B0604020202020204" pitchFamily="34" charset="0"/>
              </a:endParaRPr>
            </a:p>
          </p:txBody>
        </p:sp>
        <p:sp>
          <p:nvSpPr>
            <p:cNvPr id="47" name="Rectangle 6">
              <a:extLst>
                <a:ext uri="{FF2B5EF4-FFF2-40B4-BE49-F238E27FC236}">
                  <a16:creationId xmlns:a16="http://schemas.microsoft.com/office/drawing/2014/main" id="{05A313D3-25CF-4B21-A0C8-4DA5E323469E}"/>
                </a:ext>
              </a:extLst>
            </p:cNvPr>
            <p:cNvSpPr>
              <a:spLocks/>
            </p:cNvSpPr>
            <p:nvPr/>
          </p:nvSpPr>
          <p:spPr bwMode="auto">
            <a:xfrm>
              <a:off x="3" y="0"/>
              <a:ext cx="589"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Switch</a:t>
              </a:r>
            </a:p>
            <a:p>
              <a:pPr algn="ctr"/>
              <a:r>
                <a:rPr lang="en-US" altLang="zh-CN" sz="1700">
                  <a:solidFill>
                    <a:srgbClr val="0000FF"/>
                  </a:solidFill>
                  <a:cs typeface="Arial" panose="020B0604020202020204" pitchFamily="34" charset="0"/>
                </a:rPr>
                <a:t>Port</a:t>
              </a:r>
            </a:p>
          </p:txBody>
        </p:sp>
        <p:sp>
          <p:nvSpPr>
            <p:cNvPr id="48" name="Rectangle 7">
              <a:extLst>
                <a:ext uri="{FF2B5EF4-FFF2-40B4-BE49-F238E27FC236}">
                  <a16:creationId xmlns:a16="http://schemas.microsoft.com/office/drawing/2014/main" id="{47B3023B-050A-40F4-AA8E-6B57EF67193B}"/>
                </a:ext>
              </a:extLst>
            </p:cNvPr>
            <p:cNvSpPr>
              <a:spLocks/>
            </p:cNvSpPr>
            <p:nvPr/>
          </p:nvSpPr>
          <p:spPr bwMode="auto">
            <a:xfrm>
              <a:off x="592"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cs typeface="Arial" panose="020B0604020202020204" pitchFamily="34" charset="0"/>
              </a:endParaRPr>
            </a:p>
          </p:txBody>
        </p:sp>
        <p:sp>
          <p:nvSpPr>
            <p:cNvPr id="49" name="Rectangle 8">
              <a:extLst>
                <a:ext uri="{FF2B5EF4-FFF2-40B4-BE49-F238E27FC236}">
                  <a16:creationId xmlns:a16="http://schemas.microsoft.com/office/drawing/2014/main" id="{E80C74B0-0E96-4F1C-888B-D73689289831}"/>
                </a:ext>
              </a:extLst>
            </p:cNvPr>
            <p:cNvSpPr>
              <a:spLocks/>
            </p:cNvSpPr>
            <p:nvPr/>
          </p:nvSpPr>
          <p:spPr bwMode="auto">
            <a:xfrm>
              <a:off x="588" y="0"/>
              <a:ext cx="589"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MAC</a:t>
              </a:r>
            </a:p>
            <a:p>
              <a:pPr algn="ctr"/>
              <a:r>
                <a:rPr lang="en-US" altLang="zh-CN" sz="1700">
                  <a:solidFill>
                    <a:srgbClr val="0000FF"/>
                  </a:solidFill>
                  <a:cs typeface="Arial" panose="020B0604020202020204" pitchFamily="34" charset="0"/>
                </a:rPr>
                <a:t>src</a:t>
              </a:r>
            </a:p>
          </p:txBody>
        </p:sp>
        <p:sp>
          <p:nvSpPr>
            <p:cNvPr id="50" name="Rectangle 9">
              <a:extLst>
                <a:ext uri="{FF2B5EF4-FFF2-40B4-BE49-F238E27FC236}">
                  <a16:creationId xmlns:a16="http://schemas.microsoft.com/office/drawing/2014/main" id="{B8BB0DF9-D4D6-43B0-A7F5-09F8E1A689CA}"/>
                </a:ext>
              </a:extLst>
            </p:cNvPr>
            <p:cNvSpPr>
              <a:spLocks/>
            </p:cNvSpPr>
            <p:nvPr/>
          </p:nvSpPr>
          <p:spPr bwMode="auto">
            <a:xfrm>
              <a:off x="1185"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cs typeface="Arial" panose="020B0604020202020204" pitchFamily="34" charset="0"/>
              </a:endParaRPr>
            </a:p>
          </p:txBody>
        </p:sp>
        <p:sp>
          <p:nvSpPr>
            <p:cNvPr id="51" name="Rectangle 10">
              <a:extLst>
                <a:ext uri="{FF2B5EF4-FFF2-40B4-BE49-F238E27FC236}">
                  <a16:creationId xmlns:a16="http://schemas.microsoft.com/office/drawing/2014/main" id="{D0780904-AEB4-462E-B607-B242A0ED7C18}"/>
                </a:ext>
              </a:extLst>
            </p:cNvPr>
            <p:cNvSpPr>
              <a:spLocks/>
            </p:cNvSpPr>
            <p:nvPr/>
          </p:nvSpPr>
          <p:spPr bwMode="auto">
            <a:xfrm>
              <a:off x="1212" y="0"/>
              <a:ext cx="56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MAC</a:t>
              </a:r>
            </a:p>
            <a:p>
              <a:pPr algn="ctr"/>
              <a:r>
                <a:rPr lang="en-US" altLang="zh-CN" sz="1700">
                  <a:solidFill>
                    <a:srgbClr val="0000FF"/>
                  </a:solidFill>
                  <a:cs typeface="Arial" panose="020B0604020202020204" pitchFamily="34" charset="0"/>
                </a:rPr>
                <a:t>dst</a:t>
              </a:r>
            </a:p>
          </p:txBody>
        </p:sp>
        <p:sp>
          <p:nvSpPr>
            <p:cNvPr id="52" name="Rectangle 11">
              <a:extLst>
                <a:ext uri="{FF2B5EF4-FFF2-40B4-BE49-F238E27FC236}">
                  <a16:creationId xmlns:a16="http://schemas.microsoft.com/office/drawing/2014/main" id="{601AE5A1-7222-4394-B07B-5FECC52DCAD6}"/>
                </a:ext>
              </a:extLst>
            </p:cNvPr>
            <p:cNvSpPr>
              <a:spLocks/>
            </p:cNvSpPr>
            <p:nvPr/>
          </p:nvSpPr>
          <p:spPr bwMode="auto">
            <a:xfrm>
              <a:off x="1785"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cs typeface="Arial" panose="020B0604020202020204" pitchFamily="34" charset="0"/>
              </a:endParaRPr>
            </a:p>
          </p:txBody>
        </p:sp>
        <p:sp>
          <p:nvSpPr>
            <p:cNvPr id="53" name="Rectangle 12">
              <a:extLst>
                <a:ext uri="{FF2B5EF4-FFF2-40B4-BE49-F238E27FC236}">
                  <a16:creationId xmlns:a16="http://schemas.microsoft.com/office/drawing/2014/main" id="{AF2639D7-398F-44EB-9B7F-309ECCD2B767}"/>
                </a:ext>
              </a:extLst>
            </p:cNvPr>
            <p:cNvSpPr>
              <a:spLocks/>
            </p:cNvSpPr>
            <p:nvPr/>
          </p:nvSpPr>
          <p:spPr bwMode="auto">
            <a:xfrm>
              <a:off x="1783" y="0"/>
              <a:ext cx="59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Eth</a:t>
              </a:r>
            </a:p>
            <a:p>
              <a:pPr algn="ctr"/>
              <a:r>
                <a:rPr lang="en-US" altLang="zh-CN" sz="1700">
                  <a:solidFill>
                    <a:srgbClr val="0000FF"/>
                  </a:solidFill>
                  <a:cs typeface="Arial" panose="020B0604020202020204" pitchFamily="34" charset="0"/>
                </a:rPr>
                <a:t>type</a:t>
              </a:r>
            </a:p>
          </p:txBody>
        </p:sp>
        <p:sp>
          <p:nvSpPr>
            <p:cNvPr id="54" name="Rectangle 13">
              <a:extLst>
                <a:ext uri="{FF2B5EF4-FFF2-40B4-BE49-F238E27FC236}">
                  <a16:creationId xmlns:a16="http://schemas.microsoft.com/office/drawing/2014/main" id="{85D34ACE-7022-4795-8CAE-78B358146D1A}"/>
                </a:ext>
              </a:extLst>
            </p:cNvPr>
            <p:cNvSpPr>
              <a:spLocks/>
            </p:cNvSpPr>
            <p:nvPr/>
          </p:nvSpPr>
          <p:spPr bwMode="auto">
            <a:xfrm>
              <a:off x="2378"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cs typeface="Arial" panose="020B0604020202020204" pitchFamily="34" charset="0"/>
              </a:endParaRPr>
            </a:p>
          </p:txBody>
        </p:sp>
        <p:sp>
          <p:nvSpPr>
            <p:cNvPr id="55" name="Rectangle 14">
              <a:extLst>
                <a:ext uri="{FF2B5EF4-FFF2-40B4-BE49-F238E27FC236}">
                  <a16:creationId xmlns:a16="http://schemas.microsoft.com/office/drawing/2014/main" id="{0E695C20-7B2D-4019-AD86-261E66150B22}"/>
                </a:ext>
              </a:extLst>
            </p:cNvPr>
            <p:cNvSpPr>
              <a:spLocks/>
            </p:cNvSpPr>
            <p:nvPr/>
          </p:nvSpPr>
          <p:spPr bwMode="auto">
            <a:xfrm>
              <a:off x="2380" y="0"/>
              <a:ext cx="59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VLAN</a:t>
              </a:r>
            </a:p>
            <a:p>
              <a:pPr algn="ctr"/>
              <a:r>
                <a:rPr lang="en-US" altLang="zh-CN" sz="1700">
                  <a:solidFill>
                    <a:srgbClr val="0000FF"/>
                  </a:solidFill>
                  <a:cs typeface="Arial" panose="020B0604020202020204" pitchFamily="34" charset="0"/>
                </a:rPr>
                <a:t>ID</a:t>
              </a:r>
            </a:p>
          </p:txBody>
        </p:sp>
        <p:sp>
          <p:nvSpPr>
            <p:cNvPr id="56" name="Rectangle 15">
              <a:extLst>
                <a:ext uri="{FF2B5EF4-FFF2-40B4-BE49-F238E27FC236}">
                  <a16:creationId xmlns:a16="http://schemas.microsoft.com/office/drawing/2014/main" id="{86E83F3B-7F75-46EE-BEC1-0AAA4D0370D9}"/>
                </a:ext>
              </a:extLst>
            </p:cNvPr>
            <p:cNvSpPr>
              <a:spLocks/>
            </p:cNvSpPr>
            <p:nvPr/>
          </p:nvSpPr>
          <p:spPr bwMode="auto">
            <a:xfrm>
              <a:off x="2971"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cs typeface="Arial" panose="020B0604020202020204" pitchFamily="34" charset="0"/>
              </a:endParaRPr>
            </a:p>
          </p:txBody>
        </p:sp>
        <p:sp>
          <p:nvSpPr>
            <p:cNvPr id="57" name="Rectangle 16">
              <a:extLst>
                <a:ext uri="{FF2B5EF4-FFF2-40B4-BE49-F238E27FC236}">
                  <a16:creationId xmlns:a16="http://schemas.microsoft.com/office/drawing/2014/main" id="{32A8565E-338F-43D3-8553-1AFEAE1934D5}"/>
                </a:ext>
              </a:extLst>
            </p:cNvPr>
            <p:cNvSpPr>
              <a:spLocks/>
            </p:cNvSpPr>
            <p:nvPr/>
          </p:nvSpPr>
          <p:spPr bwMode="auto">
            <a:xfrm>
              <a:off x="2977" y="0"/>
              <a:ext cx="589"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IP</a:t>
              </a:r>
            </a:p>
            <a:p>
              <a:pPr algn="ctr"/>
              <a:r>
                <a:rPr lang="en-US" altLang="zh-CN" sz="1700">
                  <a:solidFill>
                    <a:srgbClr val="0000FF"/>
                  </a:solidFill>
                  <a:cs typeface="Arial" panose="020B0604020202020204" pitchFamily="34" charset="0"/>
                </a:rPr>
                <a:t>Src</a:t>
              </a:r>
            </a:p>
          </p:txBody>
        </p:sp>
        <p:sp>
          <p:nvSpPr>
            <p:cNvPr id="58" name="Rectangle 17">
              <a:extLst>
                <a:ext uri="{FF2B5EF4-FFF2-40B4-BE49-F238E27FC236}">
                  <a16:creationId xmlns:a16="http://schemas.microsoft.com/office/drawing/2014/main" id="{CF08DA55-E622-41BD-822D-1FA2A09ED0D8}"/>
                </a:ext>
              </a:extLst>
            </p:cNvPr>
            <p:cNvSpPr>
              <a:spLocks/>
            </p:cNvSpPr>
            <p:nvPr/>
          </p:nvSpPr>
          <p:spPr bwMode="auto">
            <a:xfrm>
              <a:off x="3571"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cs typeface="Arial" panose="020B0604020202020204" pitchFamily="34" charset="0"/>
              </a:endParaRPr>
            </a:p>
          </p:txBody>
        </p:sp>
        <p:sp>
          <p:nvSpPr>
            <p:cNvPr id="59" name="Rectangle 18">
              <a:extLst>
                <a:ext uri="{FF2B5EF4-FFF2-40B4-BE49-F238E27FC236}">
                  <a16:creationId xmlns:a16="http://schemas.microsoft.com/office/drawing/2014/main" id="{CC2D11F5-1902-48A9-91AC-29C82B5249F6}"/>
                </a:ext>
              </a:extLst>
            </p:cNvPr>
            <p:cNvSpPr>
              <a:spLocks/>
            </p:cNvSpPr>
            <p:nvPr/>
          </p:nvSpPr>
          <p:spPr bwMode="auto">
            <a:xfrm>
              <a:off x="3567" y="0"/>
              <a:ext cx="59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IP</a:t>
              </a:r>
            </a:p>
            <a:p>
              <a:pPr algn="ctr"/>
              <a:r>
                <a:rPr lang="en-US" altLang="zh-CN" sz="1700">
                  <a:solidFill>
                    <a:srgbClr val="0000FF"/>
                  </a:solidFill>
                  <a:cs typeface="Arial" panose="020B0604020202020204" pitchFamily="34" charset="0"/>
                </a:rPr>
                <a:t>Dst</a:t>
              </a:r>
            </a:p>
          </p:txBody>
        </p:sp>
        <p:sp>
          <p:nvSpPr>
            <p:cNvPr id="60" name="Rectangle 19">
              <a:extLst>
                <a:ext uri="{FF2B5EF4-FFF2-40B4-BE49-F238E27FC236}">
                  <a16:creationId xmlns:a16="http://schemas.microsoft.com/office/drawing/2014/main" id="{89AF3145-505D-470D-BEB0-B1AD7455485F}"/>
                </a:ext>
              </a:extLst>
            </p:cNvPr>
            <p:cNvSpPr>
              <a:spLocks/>
            </p:cNvSpPr>
            <p:nvPr/>
          </p:nvSpPr>
          <p:spPr bwMode="auto">
            <a:xfrm>
              <a:off x="4164" y="15"/>
              <a:ext cx="592"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cs typeface="Arial" panose="020B0604020202020204" pitchFamily="34" charset="0"/>
              </a:endParaRPr>
            </a:p>
          </p:txBody>
        </p:sp>
        <p:sp>
          <p:nvSpPr>
            <p:cNvPr id="61" name="Rectangle 20">
              <a:extLst>
                <a:ext uri="{FF2B5EF4-FFF2-40B4-BE49-F238E27FC236}">
                  <a16:creationId xmlns:a16="http://schemas.microsoft.com/office/drawing/2014/main" id="{916E77BE-714B-4587-A9C5-A0782D8EF72C}"/>
                </a:ext>
              </a:extLst>
            </p:cNvPr>
            <p:cNvSpPr>
              <a:spLocks/>
            </p:cNvSpPr>
            <p:nvPr/>
          </p:nvSpPr>
          <p:spPr bwMode="auto">
            <a:xfrm>
              <a:off x="4165" y="0"/>
              <a:ext cx="583"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IP</a:t>
              </a:r>
            </a:p>
            <a:p>
              <a:pPr algn="ctr"/>
              <a:r>
                <a:rPr lang="en-US" altLang="zh-CN" sz="1700">
                  <a:solidFill>
                    <a:srgbClr val="0000FF"/>
                  </a:solidFill>
                  <a:cs typeface="Arial" panose="020B0604020202020204" pitchFamily="34" charset="0"/>
                </a:rPr>
                <a:t>Prot</a:t>
              </a:r>
            </a:p>
          </p:txBody>
        </p:sp>
        <p:sp>
          <p:nvSpPr>
            <p:cNvPr id="62" name="Rectangle 21">
              <a:extLst>
                <a:ext uri="{FF2B5EF4-FFF2-40B4-BE49-F238E27FC236}">
                  <a16:creationId xmlns:a16="http://schemas.microsoft.com/office/drawing/2014/main" id="{54A84A9D-44B7-4A62-A704-2A6340D1BE64}"/>
                </a:ext>
              </a:extLst>
            </p:cNvPr>
            <p:cNvSpPr>
              <a:spLocks/>
            </p:cNvSpPr>
            <p:nvPr/>
          </p:nvSpPr>
          <p:spPr bwMode="auto">
            <a:xfrm>
              <a:off x="4756"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cs typeface="Arial" panose="020B0604020202020204" pitchFamily="34" charset="0"/>
              </a:endParaRPr>
            </a:p>
          </p:txBody>
        </p:sp>
        <p:sp>
          <p:nvSpPr>
            <p:cNvPr id="63" name="Rectangle 22">
              <a:extLst>
                <a:ext uri="{FF2B5EF4-FFF2-40B4-BE49-F238E27FC236}">
                  <a16:creationId xmlns:a16="http://schemas.microsoft.com/office/drawing/2014/main" id="{51BA84B1-E6EB-474B-8049-8EAC031CC7E4}"/>
                </a:ext>
              </a:extLst>
            </p:cNvPr>
            <p:cNvSpPr>
              <a:spLocks/>
            </p:cNvSpPr>
            <p:nvPr/>
          </p:nvSpPr>
          <p:spPr bwMode="auto">
            <a:xfrm>
              <a:off x="4760" y="0"/>
              <a:ext cx="596"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TCP</a:t>
              </a:r>
            </a:p>
            <a:p>
              <a:pPr algn="ctr"/>
              <a:r>
                <a:rPr lang="en-US" altLang="zh-CN" sz="1700">
                  <a:solidFill>
                    <a:srgbClr val="0000FF"/>
                  </a:solidFill>
                  <a:cs typeface="Arial" panose="020B0604020202020204" pitchFamily="34" charset="0"/>
                </a:rPr>
                <a:t>sport</a:t>
              </a:r>
            </a:p>
          </p:txBody>
        </p:sp>
        <p:sp>
          <p:nvSpPr>
            <p:cNvPr id="64" name="Rectangle 23">
              <a:extLst>
                <a:ext uri="{FF2B5EF4-FFF2-40B4-BE49-F238E27FC236}">
                  <a16:creationId xmlns:a16="http://schemas.microsoft.com/office/drawing/2014/main" id="{5E9E8FCC-495F-4E85-BEC5-C3C5C5574FEB}"/>
                </a:ext>
              </a:extLst>
            </p:cNvPr>
            <p:cNvSpPr>
              <a:spLocks/>
            </p:cNvSpPr>
            <p:nvPr/>
          </p:nvSpPr>
          <p:spPr bwMode="auto">
            <a:xfrm>
              <a:off x="5356"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cs typeface="Arial" panose="020B0604020202020204" pitchFamily="34" charset="0"/>
              </a:endParaRPr>
            </a:p>
          </p:txBody>
        </p:sp>
        <p:sp>
          <p:nvSpPr>
            <p:cNvPr id="65" name="Rectangle 24">
              <a:extLst>
                <a:ext uri="{FF2B5EF4-FFF2-40B4-BE49-F238E27FC236}">
                  <a16:creationId xmlns:a16="http://schemas.microsoft.com/office/drawing/2014/main" id="{099D0F86-009B-4EDB-95A7-8573B24434CF}"/>
                </a:ext>
              </a:extLst>
            </p:cNvPr>
            <p:cNvSpPr>
              <a:spLocks/>
            </p:cNvSpPr>
            <p:nvPr/>
          </p:nvSpPr>
          <p:spPr bwMode="auto">
            <a:xfrm>
              <a:off x="5351" y="0"/>
              <a:ext cx="59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TCP</a:t>
              </a:r>
            </a:p>
            <a:p>
              <a:pPr algn="ctr"/>
              <a:r>
                <a:rPr lang="en-US" altLang="zh-CN" sz="1700">
                  <a:solidFill>
                    <a:srgbClr val="0000FF"/>
                  </a:solidFill>
                  <a:cs typeface="Arial" panose="020B0604020202020204" pitchFamily="34" charset="0"/>
                </a:rPr>
                <a:t>dport</a:t>
              </a:r>
            </a:p>
          </p:txBody>
        </p:sp>
        <p:sp>
          <p:nvSpPr>
            <p:cNvPr id="66" name="Rectangle 25">
              <a:extLst>
                <a:ext uri="{FF2B5EF4-FFF2-40B4-BE49-F238E27FC236}">
                  <a16:creationId xmlns:a16="http://schemas.microsoft.com/office/drawing/2014/main" id="{02CB9B61-C6FA-4A09-A947-B04B61A81358}"/>
                </a:ext>
              </a:extLst>
            </p:cNvPr>
            <p:cNvSpPr>
              <a:spLocks/>
            </p:cNvSpPr>
            <p:nvPr/>
          </p:nvSpPr>
          <p:spPr bwMode="auto">
            <a:xfrm>
              <a:off x="5956" y="12"/>
              <a:ext cx="748" cy="488"/>
            </a:xfrm>
            <a:prstGeom prst="rect">
              <a:avLst/>
            </a:prstGeom>
            <a:solidFill>
              <a:srgbClr val="CBE97B"/>
            </a:solidFill>
            <a:ln w="12700">
              <a:solidFill>
                <a:srgbClr val="697D3A"/>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cs typeface="Arial" panose="020B0604020202020204" pitchFamily="34" charset="0"/>
              </a:endParaRPr>
            </a:p>
          </p:txBody>
        </p:sp>
        <p:sp>
          <p:nvSpPr>
            <p:cNvPr id="67" name="Rectangle 26">
              <a:extLst>
                <a:ext uri="{FF2B5EF4-FFF2-40B4-BE49-F238E27FC236}">
                  <a16:creationId xmlns:a16="http://schemas.microsoft.com/office/drawing/2014/main" id="{1E42EC5A-5132-42A1-9280-9F9D0A3399B9}"/>
                </a:ext>
              </a:extLst>
            </p:cNvPr>
            <p:cNvSpPr>
              <a:spLocks/>
            </p:cNvSpPr>
            <p:nvPr/>
          </p:nvSpPr>
          <p:spPr bwMode="auto">
            <a:xfrm>
              <a:off x="5948" y="111"/>
              <a:ext cx="7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Action</a:t>
              </a:r>
            </a:p>
          </p:txBody>
        </p:sp>
      </p:grpSp>
      <p:sp>
        <p:nvSpPr>
          <p:cNvPr id="68" name="Rectangle 28">
            <a:extLst>
              <a:ext uri="{FF2B5EF4-FFF2-40B4-BE49-F238E27FC236}">
                <a16:creationId xmlns:a16="http://schemas.microsoft.com/office/drawing/2014/main" id="{C5C07BC9-398F-46D3-9A1E-94E88E8A9124}"/>
              </a:ext>
            </a:extLst>
          </p:cNvPr>
          <p:cNvSpPr>
            <a:spLocks/>
          </p:cNvSpPr>
          <p:nvPr/>
        </p:nvSpPr>
        <p:spPr bwMode="auto">
          <a:xfrm>
            <a:off x="3532190" y="2298700"/>
            <a:ext cx="665044"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dirty="0">
                <a:solidFill>
                  <a:srgbClr val="0000FF"/>
                </a:solidFill>
                <a:cs typeface="Arial" panose="020B0604020202020204" pitchFamily="34" charset="0"/>
              </a:rPr>
              <a:t>*</a:t>
            </a:r>
          </a:p>
        </p:txBody>
      </p:sp>
      <p:sp>
        <p:nvSpPr>
          <p:cNvPr id="69" name="Rectangle 29">
            <a:extLst>
              <a:ext uri="{FF2B5EF4-FFF2-40B4-BE49-F238E27FC236}">
                <a16:creationId xmlns:a16="http://schemas.microsoft.com/office/drawing/2014/main" id="{435FB390-5182-4270-9BD6-2661D4798F45}"/>
              </a:ext>
            </a:extLst>
          </p:cNvPr>
          <p:cNvSpPr>
            <a:spLocks/>
          </p:cNvSpPr>
          <p:nvPr/>
        </p:nvSpPr>
        <p:spPr bwMode="auto">
          <a:xfrm>
            <a:off x="4191000" y="2298700"/>
            <a:ext cx="66198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a:t>
            </a:r>
          </a:p>
        </p:txBody>
      </p:sp>
      <p:sp>
        <p:nvSpPr>
          <p:cNvPr id="70" name="Rectangle 30">
            <a:extLst>
              <a:ext uri="{FF2B5EF4-FFF2-40B4-BE49-F238E27FC236}">
                <a16:creationId xmlns:a16="http://schemas.microsoft.com/office/drawing/2014/main" id="{59EC7D40-1339-4906-B9B5-7CF5B811D943}"/>
              </a:ext>
            </a:extLst>
          </p:cNvPr>
          <p:cNvSpPr>
            <a:spLocks/>
          </p:cNvSpPr>
          <p:nvPr/>
        </p:nvSpPr>
        <p:spPr bwMode="auto">
          <a:xfrm>
            <a:off x="4852988" y="2298700"/>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a:t>
            </a:r>
          </a:p>
        </p:txBody>
      </p:sp>
      <p:sp>
        <p:nvSpPr>
          <p:cNvPr id="71" name="Rectangle 31">
            <a:extLst>
              <a:ext uri="{FF2B5EF4-FFF2-40B4-BE49-F238E27FC236}">
                <a16:creationId xmlns:a16="http://schemas.microsoft.com/office/drawing/2014/main" id="{A504D822-39B4-41F2-AB84-A75BFCD11A5D}"/>
              </a:ext>
            </a:extLst>
          </p:cNvPr>
          <p:cNvSpPr>
            <a:spLocks/>
          </p:cNvSpPr>
          <p:nvPr/>
        </p:nvSpPr>
        <p:spPr bwMode="auto">
          <a:xfrm>
            <a:off x="5513388" y="2298700"/>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a:t>
            </a:r>
          </a:p>
        </p:txBody>
      </p:sp>
      <p:sp>
        <p:nvSpPr>
          <p:cNvPr id="72" name="Rectangle 32">
            <a:extLst>
              <a:ext uri="{FF2B5EF4-FFF2-40B4-BE49-F238E27FC236}">
                <a16:creationId xmlns:a16="http://schemas.microsoft.com/office/drawing/2014/main" id="{9F85B58D-A2DB-44AB-B867-07B4DAF77AD6}"/>
              </a:ext>
            </a:extLst>
          </p:cNvPr>
          <p:cNvSpPr>
            <a:spLocks/>
          </p:cNvSpPr>
          <p:nvPr/>
        </p:nvSpPr>
        <p:spPr bwMode="auto">
          <a:xfrm>
            <a:off x="6173788" y="2298700"/>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a:t>
            </a:r>
          </a:p>
        </p:txBody>
      </p:sp>
      <p:sp>
        <p:nvSpPr>
          <p:cNvPr id="73" name="Rectangle 33">
            <a:extLst>
              <a:ext uri="{FF2B5EF4-FFF2-40B4-BE49-F238E27FC236}">
                <a16:creationId xmlns:a16="http://schemas.microsoft.com/office/drawing/2014/main" id="{25009F0A-0C62-4AB9-B00E-1269F1FB59E4}"/>
              </a:ext>
            </a:extLst>
          </p:cNvPr>
          <p:cNvSpPr>
            <a:spLocks/>
          </p:cNvSpPr>
          <p:nvPr/>
        </p:nvSpPr>
        <p:spPr bwMode="auto">
          <a:xfrm>
            <a:off x="6843713" y="2298700"/>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a:t>
            </a:r>
          </a:p>
        </p:txBody>
      </p:sp>
      <p:sp>
        <p:nvSpPr>
          <p:cNvPr id="74" name="Rectangle 34">
            <a:extLst>
              <a:ext uri="{FF2B5EF4-FFF2-40B4-BE49-F238E27FC236}">
                <a16:creationId xmlns:a16="http://schemas.microsoft.com/office/drawing/2014/main" id="{2DC00500-D1A9-4F60-8F91-75305FA2381C}"/>
              </a:ext>
            </a:extLst>
          </p:cNvPr>
          <p:cNvSpPr>
            <a:spLocks/>
          </p:cNvSpPr>
          <p:nvPr/>
        </p:nvSpPr>
        <p:spPr bwMode="auto">
          <a:xfrm>
            <a:off x="7504114" y="2298700"/>
            <a:ext cx="66198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a:t>
            </a:r>
          </a:p>
        </p:txBody>
      </p:sp>
      <p:sp>
        <p:nvSpPr>
          <p:cNvPr id="75" name="Rectangle 35">
            <a:extLst>
              <a:ext uri="{FF2B5EF4-FFF2-40B4-BE49-F238E27FC236}">
                <a16:creationId xmlns:a16="http://schemas.microsoft.com/office/drawing/2014/main" id="{62F267BE-8EBC-4972-845A-D186A350CB97}"/>
              </a:ext>
            </a:extLst>
          </p:cNvPr>
          <p:cNvSpPr>
            <a:spLocks/>
          </p:cNvSpPr>
          <p:nvPr/>
        </p:nvSpPr>
        <p:spPr bwMode="auto">
          <a:xfrm>
            <a:off x="8166100" y="2298700"/>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a:t>
            </a:r>
          </a:p>
        </p:txBody>
      </p:sp>
      <p:sp>
        <p:nvSpPr>
          <p:cNvPr id="76" name="Rectangle 36">
            <a:extLst>
              <a:ext uri="{FF2B5EF4-FFF2-40B4-BE49-F238E27FC236}">
                <a16:creationId xmlns:a16="http://schemas.microsoft.com/office/drawing/2014/main" id="{1DDAF6E1-A60E-4BFC-BD4C-29F7DC389C26}"/>
              </a:ext>
            </a:extLst>
          </p:cNvPr>
          <p:cNvSpPr>
            <a:spLocks/>
          </p:cNvSpPr>
          <p:nvPr/>
        </p:nvSpPr>
        <p:spPr bwMode="auto">
          <a:xfrm>
            <a:off x="8924925" y="2298700"/>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dirty="0">
                <a:solidFill>
                  <a:srgbClr val="0000FF"/>
                </a:solidFill>
                <a:cs typeface="Arial" panose="020B0604020202020204" pitchFamily="34" charset="0"/>
              </a:rPr>
              <a:t>port 3</a:t>
            </a:r>
          </a:p>
        </p:txBody>
      </p:sp>
      <p:sp>
        <p:nvSpPr>
          <p:cNvPr id="77" name="Rectangle 2">
            <a:extLst>
              <a:ext uri="{FF2B5EF4-FFF2-40B4-BE49-F238E27FC236}">
                <a16:creationId xmlns:a16="http://schemas.microsoft.com/office/drawing/2014/main" id="{544B9956-68EA-4F18-855A-18AF49EA50D4}"/>
              </a:ext>
            </a:extLst>
          </p:cNvPr>
          <p:cNvSpPr>
            <a:spLocks/>
          </p:cNvSpPr>
          <p:nvPr/>
        </p:nvSpPr>
        <p:spPr bwMode="auto">
          <a:xfrm>
            <a:off x="5807967" y="2692598"/>
            <a:ext cx="388689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r>
              <a:rPr lang="zh-CN" altLang="en-US" sz="2000" dirty="0">
                <a:solidFill>
                  <a:srgbClr val="0000FF"/>
                </a:solidFill>
                <a:latin typeface="+mn-ea"/>
                <a:ea typeface="+mn-ea"/>
              </a:rPr>
              <a:t>来自</a:t>
            </a:r>
            <a:r>
              <a:rPr lang="en-US" altLang="zh-CN" sz="2000" dirty="0">
                <a:solidFill>
                  <a:srgbClr val="0000FF"/>
                </a:solidFill>
                <a:latin typeface="+mn-ea"/>
                <a:ea typeface="+mn-ea"/>
              </a:rPr>
              <a:t>MAC</a:t>
            </a:r>
            <a:r>
              <a:rPr lang="zh-CN" altLang="en-US" sz="2000" dirty="0">
                <a:solidFill>
                  <a:srgbClr val="0000FF"/>
                </a:solidFill>
                <a:latin typeface="+mn-ea"/>
                <a:ea typeface="+mn-ea"/>
              </a:rPr>
              <a:t>地址</a:t>
            </a:r>
            <a:r>
              <a:rPr lang="en-US" altLang="zh-CN" sz="2000" dirty="0">
                <a:solidFill>
                  <a:srgbClr val="0000FF"/>
                </a:solidFill>
                <a:latin typeface="+mn-ea"/>
                <a:ea typeface="+mn-ea"/>
              </a:rPr>
              <a:t>22:A7:23:11:E1:02</a:t>
            </a:r>
            <a:r>
              <a:rPr lang="zh-CN" altLang="en-US" sz="2000" dirty="0">
                <a:solidFill>
                  <a:srgbClr val="0000FF"/>
                </a:solidFill>
                <a:latin typeface="+mn-ea"/>
                <a:ea typeface="+mn-ea"/>
              </a:rPr>
              <a:t>的</a:t>
            </a:r>
            <a:r>
              <a:rPr lang="en-US" altLang="zh-CN" sz="2000" dirty="0">
                <a:solidFill>
                  <a:srgbClr val="0000FF"/>
                </a:solidFill>
                <a:latin typeface="+mn-ea"/>
                <a:ea typeface="+mn-ea"/>
              </a:rPr>
              <a:t>2</a:t>
            </a:r>
            <a:r>
              <a:rPr lang="zh-CN" altLang="en-US" sz="2000" dirty="0">
                <a:solidFill>
                  <a:srgbClr val="0000FF"/>
                </a:solidFill>
                <a:latin typeface="+mn-ea"/>
                <a:ea typeface="+mn-ea"/>
              </a:rPr>
              <a:t>层帧应转发到输出端口 </a:t>
            </a:r>
            <a:r>
              <a:rPr lang="en-US" altLang="zh-CN" sz="2000" dirty="0">
                <a:solidFill>
                  <a:srgbClr val="0000FF"/>
                </a:solidFill>
                <a:latin typeface="+mn-ea"/>
                <a:ea typeface="+mn-ea"/>
              </a:rPr>
              <a:t>3</a:t>
            </a:r>
          </a:p>
        </p:txBody>
      </p:sp>
      <p:sp>
        <p:nvSpPr>
          <p:cNvPr id="78" name="Rectangle 28">
            <a:extLst>
              <a:ext uri="{FF2B5EF4-FFF2-40B4-BE49-F238E27FC236}">
                <a16:creationId xmlns:a16="http://schemas.microsoft.com/office/drawing/2014/main" id="{51BB9C8C-A71B-4384-8514-033E490E79CF}"/>
              </a:ext>
            </a:extLst>
          </p:cNvPr>
          <p:cNvSpPr>
            <a:spLocks/>
          </p:cNvSpPr>
          <p:nvPr/>
        </p:nvSpPr>
        <p:spPr bwMode="auto">
          <a:xfrm>
            <a:off x="2844801" y="2298700"/>
            <a:ext cx="65881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100">
                <a:solidFill>
                  <a:srgbClr val="0000FF"/>
                </a:solidFill>
                <a:cs typeface="Arial" panose="020B0604020202020204" pitchFamily="34" charset="0"/>
              </a:rPr>
              <a:t>22:A7:23:</a:t>
            </a:r>
          </a:p>
          <a:p>
            <a:pPr algn="ctr"/>
            <a:r>
              <a:rPr lang="en-US" altLang="zh-CN" sz="1100">
                <a:solidFill>
                  <a:srgbClr val="0000FF"/>
                </a:solidFill>
                <a:cs typeface="Arial" panose="020B0604020202020204" pitchFamily="34" charset="0"/>
              </a:rPr>
              <a:t>11:E1:02</a:t>
            </a:r>
          </a:p>
        </p:txBody>
      </p:sp>
    </p:spTree>
    <p:extLst>
      <p:ext uri="{BB962C8B-B14F-4D97-AF65-F5344CB8AC3E}">
        <p14:creationId xmlns:p14="http://schemas.microsoft.com/office/powerpoint/2010/main" val="3459181414"/>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a:xfrm>
            <a:off x="767408" y="184363"/>
            <a:ext cx="10657184" cy="849871"/>
          </a:xfrm>
        </p:spPr>
        <p:txBody>
          <a:bodyPr/>
          <a:lstStyle/>
          <a:p>
            <a:pPr algn="ctr"/>
            <a:r>
              <a:rPr lang="en-US" altLang="zh-CN" dirty="0"/>
              <a:t>OpenFlow </a:t>
            </a:r>
            <a:r>
              <a:rPr lang="zh-CN" altLang="en-US" dirty="0"/>
              <a:t>抽象</a:t>
            </a:r>
            <a:endParaRPr lang="en-US" altLang="zh-CN" dirty="0"/>
          </a:p>
        </p:txBody>
      </p:sp>
      <p:sp>
        <p:nvSpPr>
          <p:cNvPr id="3" name="Content Placeholder 2"/>
          <p:cNvSpPr>
            <a:spLocks noGrp="1"/>
          </p:cNvSpPr>
          <p:nvPr>
            <p:ph sz="half" idx="1"/>
          </p:nvPr>
        </p:nvSpPr>
        <p:spPr>
          <a:xfrm>
            <a:off x="2057400" y="1854200"/>
            <a:ext cx="3810000" cy="4648200"/>
          </a:xfrm>
        </p:spPr>
        <p:txBody>
          <a:bodyPr>
            <a:normAutofit/>
          </a:bodyPr>
          <a:lstStyle/>
          <a:p>
            <a:pPr>
              <a:lnSpc>
                <a:spcPct val="90000"/>
              </a:lnSpc>
              <a:spcAft>
                <a:spcPts val="0"/>
              </a:spcAft>
              <a:buClr>
                <a:srgbClr val="000099"/>
              </a:buClr>
              <a:buSzPct val="85000"/>
              <a:defRPr/>
            </a:pPr>
            <a:r>
              <a:rPr lang="zh-CN" altLang="en-US" sz="3000" dirty="0"/>
              <a:t>路由器</a:t>
            </a:r>
            <a:endParaRPr lang="en-US" sz="3000" dirty="0"/>
          </a:p>
          <a:p>
            <a:pPr lvl="1">
              <a:defRPr/>
            </a:pPr>
            <a:r>
              <a:rPr lang="zh-CN" altLang="en-US" dirty="0"/>
              <a:t>匹配</a:t>
            </a:r>
            <a:r>
              <a:rPr lang="en-US" dirty="0">
                <a:solidFill>
                  <a:srgbClr val="000090"/>
                </a:solidFill>
              </a:rPr>
              <a:t>: </a:t>
            </a:r>
            <a:r>
              <a:rPr lang="zh-CN" altLang="en-US" dirty="0"/>
              <a:t>最长目标</a:t>
            </a:r>
            <a:r>
              <a:rPr lang="en-US" altLang="zh-CN" dirty="0"/>
              <a:t>IP</a:t>
            </a:r>
            <a:r>
              <a:rPr lang="zh-CN" altLang="en-US" dirty="0"/>
              <a:t>前缀</a:t>
            </a:r>
            <a:endParaRPr lang="en-US" dirty="0"/>
          </a:p>
          <a:p>
            <a:pPr lvl="1">
              <a:defRPr/>
            </a:pPr>
            <a:r>
              <a:rPr lang="zh-CN" altLang="en-US" dirty="0"/>
              <a:t>动作</a:t>
            </a:r>
            <a:r>
              <a:rPr lang="en-US" dirty="0">
                <a:solidFill>
                  <a:srgbClr val="000090"/>
                </a:solidFill>
              </a:rPr>
              <a:t>: </a:t>
            </a:r>
            <a:r>
              <a:rPr lang="zh-CN" altLang="en-US" dirty="0">
                <a:solidFill>
                  <a:srgbClr val="000090"/>
                </a:solidFill>
              </a:rPr>
              <a:t>转发到一链路</a:t>
            </a:r>
            <a:endParaRPr lang="en-US" altLang="zh-CN" dirty="0">
              <a:solidFill>
                <a:srgbClr val="000090"/>
              </a:solidFill>
            </a:endParaRPr>
          </a:p>
          <a:p>
            <a:pPr lvl="1">
              <a:defRPr/>
            </a:pPr>
            <a:endParaRPr lang="zh-CN" altLang="en-US" sz="2600" dirty="0"/>
          </a:p>
          <a:p>
            <a:pPr>
              <a:lnSpc>
                <a:spcPct val="90000"/>
              </a:lnSpc>
              <a:spcAft>
                <a:spcPts val="0"/>
              </a:spcAft>
              <a:buClr>
                <a:srgbClr val="000099"/>
              </a:buClr>
              <a:buSzPct val="85000"/>
              <a:defRPr/>
            </a:pPr>
            <a:r>
              <a:rPr lang="zh-CN" altLang="en-US" dirty="0"/>
              <a:t>交换机</a:t>
            </a:r>
            <a:endParaRPr lang="en-US" sz="3000" dirty="0"/>
          </a:p>
          <a:p>
            <a:pPr lvl="1">
              <a:defRPr/>
            </a:pPr>
            <a:r>
              <a:rPr lang="zh-CN" altLang="en-US" dirty="0"/>
              <a:t>匹配</a:t>
            </a:r>
            <a:r>
              <a:rPr lang="en-US" dirty="0">
                <a:solidFill>
                  <a:srgbClr val="000090"/>
                </a:solidFill>
              </a:rPr>
              <a:t>: </a:t>
            </a:r>
            <a:r>
              <a:rPr lang="zh-CN" altLang="en-US" dirty="0"/>
              <a:t>目的</a:t>
            </a:r>
            <a:r>
              <a:rPr lang="en-US" dirty="0"/>
              <a:t>MAC</a:t>
            </a:r>
            <a:r>
              <a:rPr lang="zh-CN" altLang="en-US" dirty="0"/>
              <a:t>地址</a:t>
            </a:r>
            <a:endParaRPr lang="en-US" dirty="0"/>
          </a:p>
          <a:p>
            <a:pPr lvl="1">
              <a:defRPr/>
            </a:pPr>
            <a:r>
              <a:rPr lang="zh-CN" altLang="en-US" dirty="0"/>
              <a:t>动作</a:t>
            </a:r>
            <a:r>
              <a:rPr lang="en-US" dirty="0">
                <a:solidFill>
                  <a:srgbClr val="000090"/>
                </a:solidFill>
              </a:rPr>
              <a:t>: </a:t>
            </a:r>
            <a:r>
              <a:rPr lang="zh-CN" altLang="en-US" dirty="0"/>
              <a:t>转发或洪泛</a:t>
            </a:r>
            <a:r>
              <a:rPr lang="en-US" altLang="zh-CN" dirty="0"/>
              <a:t>(</a:t>
            </a:r>
            <a:r>
              <a:rPr lang="en-US" dirty="0"/>
              <a:t>flood)</a:t>
            </a:r>
          </a:p>
        </p:txBody>
      </p:sp>
      <p:sp>
        <p:nvSpPr>
          <p:cNvPr id="5" name="Content Placeholder 4"/>
          <p:cNvSpPr>
            <a:spLocks noGrp="1"/>
          </p:cNvSpPr>
          <p:nvPr>
            <p:ph sz="half" idx="2"/>
          </p:nvPr>
        </p:nvSpPr>
        <p:spPr>
          <a:xfrm>
            <a:off x="6019800" y="1874838"/>
            <a:ext cx="4396680" cy="4648200"/>
          </a:xfrm>
        </p:spPr>
        <p:txBody>
          <a:bodyPr>
            <a:normAutofit/>
          </a:bodyPr>
          <a:lstStyle/>
          <a:p>
            <a:pPr>
              <a:lnSpc>
                <a:spcPct val="90000"/>
              </a:lnSpc>
              <a:spcAft>
                <a:spcPts val="0"/>
              </a:spcAft>
              <a:buClr>
                <a:srgbClr val="000099"/>
              </a:buClr>
              <a:buSzPct val="85000"/>
              <a:defRPr/>
            </a:pPr>
            <a:r>
              <a:rPr lang="zh-CN" altLang="en-US" dirty="0"/>
              <a:t>防火墙</a:t>
            </a:r>
            <a:endParaRPr lang="en-US" sz="3000" dirty="0"/>
          </a:p>
          <a:p>
            <a:pPr lvl="1">
              <a:defRPr/>
            </a:pPr>
            <a:r>
              <a:rPr lang="zh-CN" altLang="en-US" dirty="0"/>
              <a:t>匹配</a:t>
            </a:r>
            <a:r>
              <a:rPr lang="en-US" dirty="0"/>
              <a:t>: IP</a:t>
            </a:r>
            <a:r>
              <a:rPr lang="zh-CN" altLang="en-US" dirty="0"/>
              <a:t>地址和</a:t>
            </a:r>
            <a:r>
              <a:rPr lang="en-US" dirty="0"/>
              <a:t>TCP/UDP</a:t>
            </a:r>
            <a:r>
              <a:rPr lang="zh-CN" altLang="en-US" dirty="0"/>
              <a:t>端口号</a:t>
            </a:r>
            <a:endParaRPr lang="en-US" dirty="0"/>
          </a:p>
          <a:p>
            <a:pPr lvl="1">
              <a:defRPr/>
            </a:pPr>
            <a:r>
              <a:rPr lang="zh-CN" altLang="en-US" dirty="0"/>
              <a:t>动作</a:t>
            </a:r>
            <a:r>
              <a:rPr lang="en-US" dirty="0">
                <a:solidFill>
                  <a:srgbClr val="000090"/>
                </a:solidFill>
              </a:rPr>
              <a:t>:</a:t>
            </a:r>
            <a:r>
              <a:rPr lang="zh-CN" altLang="en-US" dirty="0">
                <a:solidFill>
                  <a:srgbClr val="000090"/>
                </a:solidFill>
              </a:rPr>
              <a:t>允许或拒绝</a:t>
            </a:r>
            <a:endParaRPr lang="en-US" altLang="zh-CN" dirty="0">
              <a:solidFill>
                <a:srgbClr val="000090"/>
              </a:solidFill>
            </a:endParaRPr>
          </a:p>
          <a:p>
            <a:pPr lvl="1">
              <a:defRPr/>
            </a:pPr>
            <a:endParaRPr lang="en-US" sz="2600" dirty="0"/>
          </a:p>
          <a:p>
            <a:pPr>
              <a:lnSpc>
                <a:spcPct val="90000"/>
              </a:lnSpc>
              <a:spcAft>
                <a:spcPts val="0"/>
              </a:spcAft>
              <a:buClr>
                <a:srgbClr val="000099"/>
              </a:buClr>
              <a:buSzPct val="85000"/>
              <a:defRPr/>
            </a:pPr>
            <a:r>
              <a:rPr lang="en-US" dirty="0"/>
              <a:t>NAT</a:t>
            </a:r>
            <a:endParaRPr lang="en-US" sz="3000" dirty="0"/>
          </a:p>
          <a:p>
            <a:pPr lvl="1">
              <a:defRPr/>
            </a:pPr>
            <a:r>
              <a:rPr lang="zh-CN" altLang="en-US" dirty="0"/>
              <a:t>匹配</a:t>
            </a:r>
            <a:r>
              <a:rPr lang="en-US" dirty="0">
                <a:solidFill>
                  <a:srgbClr val="000090"/>
                </a:solidFill>
              </a:rPr>
              <a:t>: </a:t>
            </a:r>
            <a:r>
              <a:rPr lang="en-US" dirty="0"/>
              <a:t>IP</a:t>
            </a:r>
            <a:r>
              <a:rPr lang="zh-CN" altLang="en-US" dirty="0"/>
              <a:t>地址和端口</a:t>
            </a:r>
            <a:endParaRPr lang="en-US" dirty="0"/>
          </a:p>
          <a:p>
            <a:pPr lvl="1">
              <a:defRPr/>
            </a:pPr>
            <a:r>
              <a:rPr lang="zh-CN" altLang="en-US" dirty="0"/>
              <a:t>动作</a:t>
            </a:r>
            <a:r>
              <a:rPr lang="en-US" dirty="0">
                <a:solidFill>
                  <a:srgbClr val="000090"/>
                </a:solidFill>
              </a:rPr>
              <a:t>: </a:t>
            </a:r>
            <a:r>
              <a:rPr lang="zh-CN" altLang="en-US" dirty="0">
                <a:solidFill>
                  <a:srgbClr val="000090"/>
                </a:solidFill>
              </a:rPr>
              <a:t>改写地址和端口</a:t>
            </a:r>
            <a:endParaRPr lang="en-US" dirty="0"/>
          </a:p>
          <a:p>
            <a:pPr marL="0">
              <a:spcBef>
                <a:spcPts val="0"/>
              </a:spcBef>
              <a:buFont typeface="Wingdings" charset="0"/>
              <a:buChar char="§"/>
              <a:defRPr/>
            </a:pPr>
            <a:endParaRPr lang="en-US" sz="3200" dirty="0"/>
          </a:p>
        </p:txBody>
      </p:sp>
      <p:sp>
        <p:nvSpPr>
          <p:cNvPr id="123909" name="TextBox 1"/>
          <p:cNvSpPr txBox="1">
            <a:spLocks noChangeArrowheads="1"/>
          </p:cNvSpPr>
          <p:nvPr/>
        </p:nvSpPr>
        <p:spPr bwMode="auto">
          <a:xfrm>
            <a:off x="2028867" y="1225878"/>
            <a:ext cx="5657318"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42900" indent="-342900" fontAlgn="base">
              <a:lnSpc>
                <a:spcPct val="80000"/>
              </a:lnSpc>
              <a:spcBef>
                <a:spcPct val="20000"/>
              </a:spcBef>
              <a:buClr>
                <a:srgbClr val="000099"/>
              </a:buClr>
              <a:buSzPct val="85000"/>
              <a:buFont typeface="Wingdings" panose="05000000000000000000" pitchFamily="2" charset="2"/>
              <a:buChar char="v"/>
              <a:defRPr/>
            </a:pPr>
            <a:r>
              <a:rPr lang="zh-CN" altLang="en-US" sz="2800" dirty="0">
                <a:solidFill>
                  <a:srgbClr val="CC0000"/>
                </a:solidFill>
                <a:latin typeface="+mn-ea"/>
                <a:ea typeface="+mn-ea"/>
              </a:rPr>
              <a:t>匹配</a:t>
            </a:r>
            <a:r>
              <a:rPr lang="en-US" altLang="zh-CN" sz="2800" dirty="0">
                <a:solidFill>
                  <a:srgbClr val="CC0000"/>
                </a:solidFill>
                <a:latin typeface="+mn-ea"/>
                <a:ea typeface="+mn-ea"/>
              </a:rPr>
              <a:t>+</a:t>
            </a:r>
            <a:r>
              <a:rPr lang="zh-CN" altLang="en-US" sz="2800" dirty="0">
                <a:solidFill>
                  <a:srgbClr val="CC0000"/>
                </a:solidFill>
                <a:latin typeface="+mn-ea"/>
                <a:ea typeface="+mn-ea"/>
              </a:rPr>
              <a:t>动作</a:t>
            </a:r>
            <a:r>
              <a:rPr lang="en-US" altLang="zh-CN" sz="2800" dirty="0">
                <a:solidFill>
                  <a:srgbClr val="CC0000"/>
                </a:solidFill>
                <a:latin typeface="+mn-ea"/>
                <a:ea typeface="+mn-ea"/>
              </a:rPr>
              <a:t>: </a:t>
            </a:r>
            <a:r>
              <a:rPr lang="zh-CN" altLang="en-US" sz="2800" dirty="0">
                <a:solidFill>
                  <a:srgbClr val="000099"/>
                </a:solidFill>
                <a:latin typeface="+mn-ea"/>
                <a:ea typeface="+mn-ea"/>
              </a:rPr>
              <a:t>统一不同类型的设备</a:t>
            </a:r>
            <a:endParaRPr lang="en-US" altLang="zh-CN" sz="2800" dirty="0">
              <a:solidFill>
                <a:srgbClr val="000099"/>
              </a:solidFill>
              <a:latin typeface="+mn-ea"/>
              <a:ea typeface="+mn-ea"/>
            </a:endParaRPr>
          </a:p>
        </p:txBody>
      </p:sp>
      <p:sp>
        <p:nvSpPr>
          <p:cNvPr id="9" name="Rectangle 7"/>
          <p:cNvSpPr txBox="1">
            <a:spLocks noChangeArrowheads="1"/>
          </p:cNvSpPr>
          <p:nvPr/>
        </p:nvSpPr>
        <p:spPr>
          <a:xfrm>
            <a:off x="9120336" y="6624784"/>
            <a:ext cx="2592288"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4.4 Generalized  </a:t>
            </a:r>
            <a:r>
              <a:rPr lang="en-US" altLang="zh-CN" sz="1200" dirty="0">
                <a:solidFill>
                  <a:srgbClr val="FF0000"/>
                </a:solidFill>
                <a:cs typeface="Arial" panose="020B0604020202020204" pitchFamily="34" charset="0"/>
              </a:rPr>
              <a:t>Forward and SDN</a:t>
            </a:r>
          </a:p>
        </p:txBody>
      </p:sp>
      <p:sp>
        <p:nvSpPr>
          <p:cNvPr id="2" name="矩形 1"/>
          <p:cNvSpPr/>
          <p:nvPr/>
        </p:nvSpPr>
        <p:spPr>
          <a:xfrm>
            <a:off x="3962400" y="5013176"/>
            <a:ext cx="1905000" cy="461665"/>
          </a:xfrm>
          <a:prstGeom prst="rect">
            <a:avLst/>
          </a:prstGeom>
        </p:spPr>
        <p:txBody>
          <a:bodyPr wrap="square">
            <a:spAutoFit/>
          </a:bodyPr>
          <a:lstStyle/>
          <a:p>
            <a:r>
              <a:rPr lang="zh-CN" altLang="en-US" sz="2400" dirty="0">
                <a:solidFill>
                  <a:srgbClr val="0000FF"/>
                </a:solidFill>
              </a:rPr>
              <a:t>≈ </a:t>
            </a:r>
            <a:r>
              <a:rPr lang="en-US" altLang="zh-CN" sz="2400" dirty="0">
                <a:solidFill>
                  <a:srgbClr val="0000FF"/>
                </a:solidFill>
              </a:rPr>
              <a:t>broadcast</a:t>
            </a:r>
            <a:endParaRPr lang="zh-CN" altLang="en-US" sz="2400" dirty="0">
              <a:solidFill>
                <a:srgbClr val="0000FF"/>
              </a:solidFill>
            </a:endParaRPr>
          </a:p>
        </p:txBody>
      </p:sp>
    </p:spTree>
    <p:extLst>
      <p:ext uri="{BB962C8B-B14F-4D97-AF65-F5344CB8AC3E}">
        <p14:creationId xmlns:p14="http://schemas.microsoft.com/office/powerpoint/2010/main" val="40587873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par>
                          <p:cTn id="19" fill="hold">
                            <p:stCondLst>
                              <p:cond delay="0"/>
                            </p:stCondLst>
                            <p:childTnLst>
                              <p:par>
                                <p:cTn id="20" presetID="42" presetClass="entr" presetSubtype="0"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2"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p:cNvGrpSpPr>
            <a:grpSpLocks/>
          </p:cNvGrpSpPr>
          <p:nvPr/>
        </p:nvGrpSpPr>
        <p:grpSpPr bwMode="auto">
          <a:xfrm>
            <a:off x="2162175" y="1263651"/>
            <a:ext cx="2997200" cy="1262063"/>
            <a:chOff x="637575" y="1263648"/>
            <a:chExt cx="2998252" cy="1261939"/>
          </a:xfrm>
        </p:grpSpPr>
        <p:sp>
          <p:nvSpPr>
            <p:cNvPr id="197" name="Freeform 196"/>
            <p:cNvSpPr/>
            <p:nvPr/>
          </p:nvSpPr>
          <p:spPr>
            <a:xfrm flipV="1">
              <a:off x="678864" y="2160498"/>
              <a:ext cx="2956963" cy="365089"/>
            </a:xfrm>
            <a:custGeom>
              <a:avLst/>
              <a:gdLst>
                <a:gd name="connsiteX0" fmla="*/ 0 w 3026833"/>
                <a:gd name="connsiteY0" fmla="*/ 846667 h 846667"/>
                <a:gd name="connsiteX1" fmla="*/ 2222500 w 3026833"/>
                <a:gd name="connsiteY1" fmla="*/ 613833 h 846667"/>
                <a:gd name="connsiteX2" fmla="*/ 3026833 w 3026833"/>
                <a:gd name="connsiteY2" fmla="*/ 0 h 846667"/>
                <a:gd name="connsiteX3" fmla="*/ 2751667 w 3026833"/>
                <a:gd name="connsiteY3" fmla="*/ 423333 h 846667"/>
                <a:gd name="connsiteX4" fmla="*/ 2730500 w 3026833"/>
                <a:gd name="connsiteY4" fmla="*/ 825500 h 846667"/>
                <a:gd name="connsiteX5" fmla="*/ 0 w 3026833"/>
                <a:gd name="connsiteY5" fmla="*/ 846667 h 846667"/>
                <a:gd name="connsiteX0" fmla="*/ 0 w 3026833"/>
                <a:gd name="connsiteY0" fmla="*/ 846667 h 846667"/>
                <a:gd name="connsiteX1" fmla="*/ 2222500 w 3026833"/>
                <a:gd name="connsiteY1" fmla="*/ 613833 h 846667"/>
                <a:gd name="connsiteX2" fmla="*/ 3026833 w 3026833"/>
                <a:gd name="connsiteY2" fmla="*/ 0 h 846667"/>
                <a:gd name="connsiteX3" fmla="*/ 2751667 w 3026833"/>
                <a:gd name="connsiteY3" fmla="*/ 423333 h 846667"/>
                <a:gd name="connsiteX4" fmla="*/ 2744304 w 3026833"/>
                <a:gd name="connsiteY4" fmla="*/ 839304 h 846667"/>
                <a:gd name="connsiteX5" fmla="*/ 0 w 3026833"/>
                <a:gd name="connsiteY5" fmla="*/ 846667 h 846667"/>
                <a:gd name="connsiteX0" fmla="*/ 0 w 3042275"/>
                <a:gd name="connsiteY0" fmla="*/ 848898 h 848898"/>
                <a:gd name="connsiteX1" fmla="*/ 2222500 w 3042275"/>
                <a:gd name="connsiteY1" fmla="*/ 616064 h 848898"/>
                <a:gd name="connsiteX2" fmla="*/ 3026833 w 3042275"/>
                <a:gd name="connsiteY2" fmla="*/ 2231 h 848898"/>
                <a:gd name="connsiteX3" fmla="*/ 2751667 w 3042275"/>
                <a:gd name="connsiteY3" fmla="*/ 425564 h 848898"/>
                <a:gd name="connsiteX4" fmla="*/ 2744304 w 3042275"/>
                <a:gd name="connsiteY4" fmla="*/ 841535 h 848898"/>
                <a:gd name="connsiteX5" fmla="*/ 0 w 3042275"/>
                <a:gd name="connsiteY5" fmla="*/ 848898 h 848898"/>
                <a:gd name="connsiteX0" fmla="*/ 0 w 3042275"/>
                <a:gd name="connsiteY0" fmla="*/ 848898 h 848898"/>
                <a:gd name="connsiteX1" fmla="*/ 2222500 w 3042275"/>
                <a:gd name="connsiteY1" fmla="*/ 616064 h 848898"/>
                <a:gd name="connsiteX2" fmla="*/ 3026833 w 3042275"/>
                <a:gd name="connsiteY2" fmla="*/ 2231 h 848898"/>
                <a:gd name="connsiteX3" fmla="*/ 2751667 w 3042275"/>
                <a:gd name="connsiteY3" fmla="*/ 425564 h 848898"/>
                <a:gd name="connsiteX4" fmla="*/ 2744304 w 3042275"/>
                <a:gd name="connsiteY4" fmla="*/ 841535 h 848898"/>
                <a:gd name="connsiteX5" fmla="*/ 0 w 3042275"/>
                <a:gd name="connsiteY5" fmla="*/ 848898 h 848898"/>
                <a:gd name="connsiteX0" fmla="*/ 3038 w 3045313"/>
                <a:gd name="connsiteY0" fmla="*/ 848898 h 848898"/>
                <a:gd name="connsiteX1" fmla="*/ 2225538 w 3045313"/>
                <a:gd name="connsiteY1" fmla="*/ 616064 h 848898"/>
                <a:gd name="connsiteX2" fmla="*/ 3029871 w 3045313"/>
                <a:gd name="connsiteY2" fmla="*/ 2231 h 848898"/>
                <a:gd name="connsiteX3" fmla="*/ 2754705 w 3045313"/>
                <a:gd name="connsiteY3" fmla="*/ 425564 h 848898"/>
                <a:gd name="connsiteX4" fmla="*/ 2747342 w 3045313"/>
                <a:gd name="connsiteY4" fmla="*/ 841535 h 848898"/>
                <a:gd name="connsiteX5" fmla="*/ 3038 w 3045313"/>
                <a:gd name="connsiteY5" fmla="*/ 848898 h 848898"/>
                <a:gd name="connsiteX0" fmla="*/ 2799 w 3045074"/>
                <a:gd name="connsiteY0" fmla="*/ 848898 h 848898"/>
                <a:gd name="connsiteX1" fmla="*/ 2225299 w 3045074"/>
                <a:gd name="connsiteY1" fmla="*/ 616064 h 848898"/>
                <a:gd name="connsiteX2" fmla="*/ 3029632 w 3045074"/>
                <a:gd name="connsiteY2" fmla="*/ 2231 h 848898"/>
                <a:gd name="connsiteX3" fmla="*/ 2754466 w 3045074"/>
                <a:gd name="connsiteY3" fmla="*/ 425564 h 848898"/>
                <a:gd name="connsiteX4" fmla="*/ 2747103 w 3045074"/>
                <a:gd name="connsiteY4" fmla="*/ 841535 h 848898"/>
                <a:gd name="connsiteX5" fmla="*/ 2799 w 3045074"/>
                <a:gd name="connsiteY5" fmla="*/ 848898 h 848898"/>
                <a:gd name="connsiteX0" fmla="*/ 2799 w 3045074"/>
                <a:gd name="connsiteY0" fmla="*/ 848898 h 848898"/>
                <a:gd name="connsiteX1" fmla="*/ 2225299 w 3045074"/>
                <a:gd name="connsiteY1" fmla="*/ 616064 h 848898"/>
                <a:gd name="connsiteX2" fmla="*/ 3029632 w 3045074"/>
                <a:gd name="connsiteY2" fmla="*/ 2231 h 848898"/>
                <a:gd name="connsiteX3" fmla="*/ 2754466 w 3045074"/>
                <a:gd name="connsiteY3" fmla="*/ 425564 h 848898"/>
                <a:gd name="connsiteX4" fmla="*/ 2747103 w 3045074"/>
                <a:gd name="connsiteY4" fmla="*/ 841535 h 848898"/>
                <a:gd name="connsiteX5" fmla="*/ 2799 w 3045074"/>
                <a:gd name="connsiteY5" fmla="*/ 848898 h 848898"/>
                <a:gd name="connsiteX0" fmla="*/ 3018 w 2975668"/>
                <a:gd name="connsiteY0" fmla="*/ 443744 h 443744"/>
                <a:gd name="connsiteX1" fmla="*/ 2225518 w 2975668"/>
                <a:gd name="connsiteY1" fmla="*/ 210910 h 443744"/>
                <a:gd name="connsiteX2" fmla="*/ 2957279 w 2975668"/>
                <a:gd name="connsiteY2" fmla="*/ 79158 h 443744"/>
                <a:gd name="connsiteX3" fmla="*/ 2754685 w 2975668"/>
                <a:gd name="connsiteY3" fmla="*/ 20410 h 443744"/>
                <a:gd name="connsiteX4" fmla="*/ 2747322 w 2975668"/>
                <a:gd name="connsiteY4" fmla="*/ 436381 h 443744"/>
                <a:gd name="connsiteX5" fmla="*/ 3018 w 2975668"/>
                <a:gd name="connsiteY5" fmla="*/ 443744 h 443744"/>
                <a:gd name="connsiteX0" fmla="*/ 3018 w 2957279"/>
                <a:gd name="connsiteY0" fmla="*/ 454405 h 454405"/>
                <a:gd name="connsiteX1" fmla="*/ 2225518 w 2957279"/>
                <a:gd name="connsiteY1" fmla="*/ 221571 h 454405"/>
                <a:gd name="connsiteX2" fmla="*/ 2957279 w 2957279"/>
                <a:gd name="connsiteY2" fmla="*/ 89819 h 454405"/>
                <a:gd name="connsiteX3" fmla="*/ 2754685 w 2957279"/>
                <a:gd name="connsiteY3" fmla="*/ 31071 h 454405"/>
                <a:gd name="connsiteX4" fmla="*/ 2747322 w 2957279"/>
                <a:gd name="connsiteY4" fmla="*/ 447042 h 454405"/>
                <a:gd name="connsiteX5" fmla="*/ 3018 w 2957279"/>
                <a:gd name="connsiteY5" fmla="*/ 454405 h 454405"/>
                <a:gd name="connsiteX0" fmla="*/ 3018 w 2957279"/>
                <a:gd name="connsiteY0" fmla="*/ 496161 h 496161"/>
                <a:gd name="connsiteX1" fmla="*/ 2225518 w 2957279"/>
                <a:gd name="connsiteY1" fmla="*/ 263327 h 496161"/>
                <a:gd name="connsiteX2" fmla="*/ 2957279 w 2957279"/>
                <a:gd name="connsiteY2" fmla="*/ 131575 h 496161"/>
                <a:gd name="connsiteX3" fmla="*/ 2754685 w 2957279"/>
                <a:gd name="connsiteY3" fmla="*/ 72827 h 496161"/>
                <a:gd name="connsiteX4" fmla="*/ 2747322 w 2957279"/>
                <a:gd name="connsiteY4" fmla="*/ 488798 h 496161"/>
                <a:gd name="connsiteX5" fmla="*/ 3018 w 2957279"/>
                <a:gd name="connsiteY5" fmla="*/ 496161 h 496161"/>
                <a:gd name="connsiteX0" fmla="*/ 3018 w 2957279"/>
                <a:gd name="connsiteY0" fmla="*/ 496161 h 496161"/>
                <a:gd name="connsiteX1" fmla="*/ 2225518 w 2957279"/>
                <a:gd name="connsiteY1" fmla="*/ 263327 h 496161"/>
                <a:gd name="connsiteX2" fmla="*/ 2957279 w 2957279"/>
                <a:gd name="connsiteY2" fmla="*/ 131575 h 496161"/>
                <a:gd name="connsiteX3" fmla="*/ 2780603 w 2957279"/>
                <a:gd name="connsiteY3" fmla="*/ 269807 h 496161"/>
                <a:gd name="connsiteX4" fmla="*/ 2747322 w 2957279"/>
                <a:gd name="connsiteY4" fmla="*/ 488798 h 496161"/>
                <a:gd name="connsiteX5" fmla="*/ 3018 w 2957279"/>
                <a:gd name="connsiteY5" fmla="*/ 496161 h 496161"/>
                <a:gd name="connsiteX0" fmla="*/ 3018 w 2957279"/>
                <a:gd name="connsiteY0" fmla="*/ 496161 h 496161"/>
                <a:gd name="connsiteX1" fmla="*/ 2225518 w 2957279"/>
                <a:gd name="connsiteY1" fmla="*/ 263327 h 496161"/>
                <a:gd name="connsiteX2" fmla="*/ 2957279 w 2957279"/>
                <a:gd name="connsiteY2" fmla="*/ 131575 h 496161"/>
                <a:gd name="connsiteX3" fmla="*/ 2780603 w 2957279"/>
                <a:gd name="connsiteY3" fmla="*/ 269807 h 496161"/>
                <a:gd name="connsiteX4" fmla="*/ 2747322 w 2957279"/>
                <a:gd name="connsiteY4" fmla="*/ 488798 h 496161"/>
                <a:gd name="connsiteX5" fmla="*/ 3018 w 2957279"/>
                <a:gd name="connsiteY5" fmla="*/ 496161 h 496161"/>
                <a:gd name="connsiteX0" fmla="*/ 3018 w 2957279"/>
                <a:gd name="connsiteY0" fmla="*/ 364586 h 364586"/>
                <a:gd name="connsiteX1" fmla="*/ 2225518 w 2957279"/>
                <a:gd name="connsiteY1" fmla="*/ 131752 h 364586"/>
                <a:gd name="connsiteX2" fmla="*/ 2957279 w 2957279"/>
                <a:gd name="connsiteY2" fmla="*/ 0 h 364586"/>
                <a:gd name="connsiteX3" fmla="*/ 2780603 w 2957279"/>
                <a:gd name="connsiteY3" fmla="*/ 138232 h 364586"/>
                <a:gd name="connsiteX4" fmla="*/ 2747322 w 2957279"/>
                <a:gd name="connsiteY4" fmla="*/ 357223 h 364586"/>
                <a:gd name="connsiteX5" fmla="*/ 3018 w 2957279"/>
                <a:gd name="connsiteY5" fmla="*/ 364586 h 36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7279" h="364586">
                  <a:moveTo>
                    <a:pt x="3018" y="364586"/>
                  </a:moveTo>
                  <a:cubicBezTo>
                    <a:pt x="-83949" y="327008"/>
                    <a:pt x="1733141" y="192516"/>
                    <a:pt x="2225518" y="131752"/>
                  </a:cubicBezTo>
                  <a:cubicBezTo>
                    <a:pt x="2717895" y="70988"/>
                    <a:pt x="2402554" y="114689"/>
                    <a:pt x="2957279" y="0"/>
                  </a:cubicBezTo>
                  <a:cubicBezTo>
                    <a:pt x="2832942" y="71922"/>
                    <a:pt x="2815596" y="78695"/>
                    <a:pt x="2780603" y="138232"/>
                  </a:cubicBezTo>
                  <a:cubicBezTo>
                    <a:pt x="2745610" y="197769"/>
                    <a:pt x="2727394" y="213043"/>
                    <a:pt x="2747322" y="357223"/>
                  </a:cubicBezTo>
                  <a:lnTo>
                    <a:pt x="3018" y="364586"/>
                  </a:lnTo>
                  <a:close/>
                </a:path>
              </a:pathLst>
            </a:custGeom>
            <a:gradFill flip="none" rotWithShape="1">
              <a:gsLst>
                <a:gs pos="0">
                  <a:schemeClr val="bg1"/>
                </a:gs>
                <a:gs pos="100000">
                  <a:schemeClr val="bg1">
                    <a:lumMod val="75000"/>
                  </a:schemeClr>
                </a:gs>
              </a:gsLst>
              <a:lin ang="5400000" scaled="0"/>
              <a:tileRect/>
            </a:gradFill>
          </p:spPr>
          <p:txBody>
            <a:bodyPr wrap="none"/>
            <a:lstStyle/>
            <a:p>
              <a:pPr>
                <a:defRPr/>
              </a:pPr>
              <a:endParaRPr lang="en-US" dirty="0">
                <a:solidFill>
                  <a:srgbClr val="0000FF"/>
                </a:solidFill>
                <a:latin typeface="Arial" charset="0"/>
                <a:ea typeface="ＭＳ Ｐゴシック" charset="0"/>
                <a:cs typeface="ＭＳ Ｐゴシック" charset="0"/>
              </a:endParaRPr>
            </a:p>
          </p:txBody>
        </p:sp>
        <p:grpSp>
          <p:nvGrpSpPr>
            <p:cNvPr id="125075" name="Group 188"/>
            <p:cNvGrpSpPr>
              <a:grpSpLocks/>
            </p:cNvGrpSpPr>
            <p:nvPr/>
          </p:nvGrpSpPr>
          <p:grpSpPr bwMode="auto">
            <a:xfrm>
              <a:off x="637575" y="1263648"/>
              <a:ext cx="2833213" cy="915898"/>
              <a:chOff x="-994833" y="4042832"/>
              <a:chExt cx="2833213" cy="915898"/>
            </a:xfrm>
          </p:grpSpPr>
          <p:sp>
            <p:nvSpPr>
              <p:cNvPr id="190" name="Rectangle 189"/>
              <p:cNvSpPr/>
              <p:nvPr/>
            </p:nvSpPr>
            <p:spPr bwMode="auto">
              <a:xfrm>
                <a:off x="-977364" y="4042832"/>
                <a:ext cx="2775924" cy="915898"/>
              </a:xfrm>
              <a:prstGeom prst="rect">
                <a:avLst/>
              </a:prstGeom>
              <a:solidFill>
                <a:schemeClr val="bg1">
                  <a:lumMod val="75000"/>
                </a:schemeClr>
              </a:solidFill>
              <a:ln w="9525" cap="flat" cmpd="sng" algn="ctr">
                <a:solidFill>
                  <a:schemeClr val="accent6"/>
                </a:solidFill>
                <a:prstDash val="solid"/>
                <a:round/>
                <a:headEnd type="none" w="med" len="med"/>
                <a:tailEnd type="none" w="med" len="med"/>
              </a:ln>
              <a:effectLst/>
              <a:extLst/>
            </p:spPr>
            <p:txBody>
              <a:bodyPr wrap="none"/>
              <a:lstStyle/>
              <a:p>
                <a:pPr>
                  <a:defRPr/>
                </a:pPr>
                <a:endParaRPr lang="en-US">
                  <a:solidFill>
                    <a:srgbClr val="0000FF"/>
                  </a:solidFill>
                  <a:latin typeface="Arial" charset="0"/>
                  <a:ea typeface="ＭＳ Ｐゴシック" charset="0"/>
                  <a:cs typeface="ＭＳ Ｐゴシック" charset="0"/>
                </a:endParaRPr>
              </a:p>
            </p:txBody>
          </p:sp>
          <p:sp>
            <p:nvSpPr>
              <p:cNvPr id="125077" name="TextBox 190"/>
              <p:cNvSpPr txBox="1">
                <a:spLocks noChangeArrowheads="1"/>
              </p:cNvSpPr>
              <p:nvPr/>
            </p:nvSpPr>
            <p:spPr bwMode="auto">
              <a:xfrm>
                <a:off x="-931177" y="4360336"/>
                <a:ext cx="1646504"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IP Src = 10.3.*.*</a:t>
                </a:r>
              </a:p>
              <a:p>
                <a:r>
                  <a:rPr lang="en-US" altLang="zh-CN" sz="1600">
                    <a:solidFill>
                      <a:srgbClr val="0000FF"/>
                    </a:solidFill>
                  </a:rPr>
                  <a:t>IP Dst = 10.2.*.*</a:t>
                </a:r>
              </a:p>
            </p:txBody>
          </p:sp>
          <p:sp>
            <p:nvSpPr>
              <p:cNvPr id="125078" name="TextBox 191"/>
              <p:cNvSpPr txBox="1">
                <a:spLocks noChangeArrowheads="1"/>
              </p:cNvSpPr>
              <p:nvPr/>
            </p:nvSpPr>
            <p:spPr bwMode="auto">
              <a:xfrm>
                <a:off x="718763" y="4491568"/>
                <a:ext cx="111961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forward(3)</a:t>
                </a:r>
              </a:p>
            </p:txBody>
          </p:sp>
          <p:cxnSp>
            <p:nvCxnSpPr>
              <p:cNvPr id="125079" name="Straight Connector 192"/>
              <p:cNvCxnSpPr>
                <a:cxnSpLocks noChangeShapeType="1"/>
              </p:cNvCxnSpPr>
              <p:nvPr/>
            </p:nvCxnSpPr>
            <p:spPr bwMode="auto">
              <a:xfrm>
                <a:off x="-994833" y="4402666"/>
                <a:ext cx="279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5080" name="TextBox 193"/>
              <p:cNvSpPr txBox="1">
                <a:spLocks noChangeArrowheads="1"/>
              </p:cNvSpPr>
              <p:nvPr/>
            </p:nvSpPr>
            <p:spPr bwMode="auto">
              <a:xfrm>
                <a:off x="-405261" y="4051287"/>
                <a:ext cx="595244" cy="338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600" dirty="0">
                    <a:solidFill>
                      <a:srgbClr val="0000FF"/>
                    </a:solidFill>
                    <a:latin typeface="+mn-ea"/>
                    <a:ea typeface="+mn-ea"/>
                  </a:rPr>
                  <a:t>匹配</a:t>
                </a:r>
                <a:endParaRPr lang="en-US" altLang="zh-CN" sz="1600" dirty="0">
                  <a:solidFill>
                    <a:srgbClr val="0000FF"/>
                  </a:solidFill>
                  <a:latin typeface="+mn-ea"/>
                  <a:ea typeface="+mn-ea"/>
                </a:endParaRPr>
              </a:p>
            </p:txBody>
          </p:sp>
          <p:sp>
            <p:nvSpPr>
              <p:cNvPr id="125081" name="TextBox 194"/>
              <p:cNvSpPr txBox="1">
                <a:spLocks noChangeArrowheads="1"/>
              </p:cNvSpPr>
              <p:nvPr/>
            </p:nvSpPr>
            <p:spPr bwMode="auto">
              <a:xfrm>
                <a:off x="979799" y="4063050"/>
                <a:ext cx="595244" cy="338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600" dirty="0">
                    <a:solidFill>
                      <a:srgbClr val="0000FF"/>
                    </a:solidFill>
                    <a:latin typeface="+mn-ea"/>
                    <a:ea typeface="+mn-ea"/>
                  </a:rPr>
                  <a:t>动作</a:t>
                </a:r>
                <a:endParaRPr lang="en-US" altLang="zh-CN" sz="1600" dirty="0">
                  <a:solidFill>
                    <a:srgbClr val="0000FF"/>
                  </a:solidFill>
                  <a:latin typeface="+mn-ea"/>
                  <a:ea typeface="+mn-ea"/>
                </a:endParaRPr>
              </a:p>
            </p:txBody>
          </p:sp>
          <p:cxnSp>
            <p:nvCxnSpPr>
              <p:cNvPr id="125082" name="Straight Connector 195"/>
              <p:cNvCxnSpPr>
                <a:cxnSpLocks noChangeShapeType="1"/>
              </p:cNvCxnSpPr>
              <p:nvPr/>
            </p:nvCxnSpPr>
            <p:spPr bwMode="auto">
              <a:xfrm>
                <a:off x="738264" y="4049182"/>
                <a:ext cx="1" cy="9048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77" name="Group 76"/>
          <p:cNvGrpSpPr>
            <a:grpSpLocks/>
          </p:cNvGrpSpPr>
          <p:nvPr/>
        </p:nvGrpSpPr>
        <p:grpSpPr bwMode="auto">
          <a:xfrm>
            <a:off x="7480301" y="4510089"/>
            <a:ext cx="2894013" cy="2022475"/>
            <a:chOff x="5956617" y="4509743"/>
            <a:chExt cx="2893901" cy="2022127"/>
          </a:xfrm>
        </p:grpSpPr>
        <p:sp>
          <p:nvSpPr>
            <p:cNvPr id="208" name="Freeform 207"/>
            <p:cNvSpPr/>
            <p:nvPr/>
          </p:nvSpPr>
          <p:spPr>
            <a:xfrm flipH="1">
              <a:off x="5956617" y="4509743"/>
              <a:ext cx="2838340" cy="630129"/>
            </a:xfrm>
            <a:custGeom>
              <a:avLst/>
              <a:gdLst>
                <a:gd name="connsiteX0" fmla="*/ 0 w 3026833"/>
                <a:gd name="connsiteY0" fmla="*/ 846667 h 846667"/>
                <a:gd name="connsiteX1" fmla="*/ 2222500 w 3026833"/>
                <a:gd name="connsiteY1" fmla="*/ 613833 h 846667"/>
                <a:gd name="connsiteX2" fmla="*/ 3026833 w 3026833"/>
                <a:gd name="connsiteY2" fmla="*/ 0 h 846667"/>
                <a:gd name="connsiteX3" fmla="*/ 2751667 w 3026833"/>
                <a:gd name="connsiteY3" fmla="*/ 423333 h 846667"/>
                <a:gd name="connsiteX4" fmla="*/ 2730500 w 3026833"/>
                <a:gd name="connsiteY4" fmla="*/ 825500 h 846667"/>
                <a:gd name="connsiteX5" fmla="*/ 0 w 3026833"/>
                <a:gd name="connsiteY5" fmla="*/ 846667 h 846667"/>
                <a:gd name="connsiteX0" fmla="*/ 0 w 3026833"/>
                <a:gd name="connsiteY0" fmla="*/ 846667 h 846667"/>
                <a:gd name="connsiteX1" fmla="*/ 2222500 w 3026833"/>
                <a:gd name="connsiteY1" fmla="*/ 613833 h 846667"/>
                <a:gd name="connsiteX2" fmla="*/ 3026833 w 3026833"/>
                <a:gd name="connsiteY2" fmla="*/ 0 h 846667"/>
                <a:gd name="connsiteX3" fmla="*/ 2751667 w 3026833"/>
                <a:gd name="connsiteY3" fmla="*/ 423333 h 846667"/>
                <a:gd name="connsiteX4" fmla="*/ 2744304 w 3026833"/>
                <a:gd name="connsiteY4" fmla="*/ 839304 h 846667"/>
                <a:gd name="connsiteX5" fmla="*/ 0 w 3026833"/>
                <a:gd name="connsiteY5" fmla="*/ 846667 h 846667"/>
                <a:gd name="connsiteX0" fmla="*/ 0 w 3042275"/>
                <a:gd name="connsiteY0" fmla="*/ 848898 h 848898"/>
                <a:gd name="connsiteX1" fmla="*/ 2222500 w 3042275"/>
                <a:gd name="connsiteY1" fmla="*/ 616064 h 848898"/>
                <a:gd name="connsiteX2" fmla="*/ 3026833 w 3042275"/>
                <a:gd name="connsiteY2" fmla="*/ 2231 h 848898"/>
                <a:gd name="connsiteX3" fmla="*/ 2751667 w 3042275"/>
                <a:gd name="connsiteY3" fmla="*/ 425564 h 848898"/>
                <a:gd name="connsiteX4" fmla="*/ 2744304 w 3042275"/>
                <a:gd name="connsiteY4" fmla="*/ 841535 h 848898"/>
                <a:gd name="connsiteX5" fmla="*/ 0 w 3042275"/>
                <a:gd name="connsiteY5" fmla="*/ 848898 h 848898"/>
                <a:gd name="connsiteX0" fmla="*/ 0 w 3042275"/>
                <a:gd name="connsiteY0" fmla="*/ 848898 h 848898"/>
                <a:gd name="connsiteX1" fmla="*/ 2222500 w 3042275"/>
                <a:gd name="connsiteY1" fmla="*/ 616064 h 848898"/>
                <a:gd name="connsiteX2" fmla="*/ 3026833 w 3042275"/>
                <a:gd name="connsiteY2" fmla="*/ 2231 h 848898"/>
                <a:gd name="connsiteX3" fmla="*/ 2751667 w 3042275"/>
                <a:gd name="connsiteY3" fmla="*/ 425564 h 848898"/>
                <a:gd name="connsiteX4" fmla="*/ 2744304 w 3042275"/>
                <a:gd name="connsiteY4" fmla="*/ 841535 h 848898"/>
                <a:gd name="connsiteX5" fmla="*/ 0 w 3042275"/>
                <a:gd name="connsiteY5" fmla="*/ 848898 h 848898"/>
                <a:gd name="connsiteX0" fmla="*/ 3038 w 3045313"/>
                <a:gd name="connsiteY0" fmla="*/ 848898 h 848898"/>
                <a:gd name="connsiteX1" fmla="*/ 2225538 w 3045313"/>
                <a:gd name="connsiteY1" fmla="*/ 616064 h 848898"/>
                <a:gd name="connsiteX2" fmla="*/ 3029871 w 3045313"/>
                <a:gd name="connsiteY2" fmla="*/ 2231 h 848898"/>
                <a:gd name="connsiteX3" fmla="*/ 2754705 w 3045313"/>
                <a:gd name="connsiteY3" fmla="*/ 425564 h 848898"/>
                <a:gd name="connsiteX4" fmla="*/ 2747342 w 3045313"/>
                <a:gd name="connsiteY4" fmla="*/ 841535 h 848898"/>
                <a:gd name="connsiteX5" fmla="*/ 3038 w 3045313"/>
                <a:gd name="connsiteY5" fmla="*/ 848898 h 848898"/>
                <a:gd name="connsiteX0" fmla="*/ 2799 w 3045074"/>
                <a:gd name="connsiteY0" fmla="*/ 848898 h 848898"/>
                <a:gd name="connsiteX1" fmla="*/ 2225299 w 3045074"/>
                <a:gd name="connsiteY1" fmla="*/ 616064 h 848898"/>
                <a:gd name="connsiteX2" fmla="*/ 3029632 w 3045074"/>
                <a:gd name="connsiteY2" fmla="*/ 2231 h 848898"/>
                <a:gd name="connsiteX3" fmla="*/ 2754466 w 3045074"/>
                <a:gd name="connsiteY3" fmla="*/ 425564 h 848898"/>
                <a:gd name="connsiteX4" fmla="*/ 2747103 w 3045074"/>
                <a:gd name="connsiteY4" fmla="*/ 841535 h 848898"/>
                <a:gd name="connsiteX5" fmla="*/ 2799 w 3045074"/>
                <a:gd name="connsiteY5" fmla="*/ 848898 h 848898"/>
                <a:gd name="connsiteX0" fmla="*/ 2799 w 3045074"/>
                <a:gd name="connsiteY0" fmla="*/ 848898 h 848898"/>
                <a:gd name="connsiteX1" fmla="*/ 2225299 w 3045074"/>
                <a:gd name="connsiteY1" fmla="*/ 616064 h 848898"/>
                <a:gd name="connsiteX2" fmla="*/ 3029632 w 3045074"/>
                <a:gd name="connsiteY2" fmla="*/ 2231 h 848898"/>
                <a:gd name="connsiteX3" fmla="*/ 2754466 w 3045074"/>
                <a:gd name="connsiteY3" fmla="*/ 425564 h 848898"/>
                <a:gd name="connsiteX4" fmla="*/ 2747103 w 3045074"/>
                <a:gd name="connsiteY4" fmla="*/ 841535 h 848898"/>
                <a:gd name="connsiteX5" fmla="*/ 2799 w 3045074"/>
                <a:gd name="connsiteY5" fmla="*/ 848898 h 848898"/>
                <a:gd name="connsiteX0" fmla="*/ 2979 w 2839117"/>
                <a:gd name="connsiteY0" fmla="*/ 630630 h 630630"/>
                <a:gd name="connsiteX1" fmla="*/ 2225479 w 2839117"/>
                <a:gd name="connsiteY1" fmla="*/ 397796 h 630630"/>
                <a:gd name="connsiteX2" fmla="*/ 2808948 w 2839117"/>
                <a:gd name="connsiteY2" fmla="*/ 4836 h 630630"/>
                <a:gd name="connsiteX3" fmla="*/ 2754646 w 2839117"/>
                <a:gd name="connsiteY3" fmla="*/ 207296 h 630630"/>
                <a:gd name="connsiteX4" fmla="*/ 2747283 w 2839117"/>
                <a:gd name="connsiteY4" fmla="*/ 623267 h 630630"/>
                <a:gd name="connsiteX5" fmla="*/ 2979 w 2839117"/>
                <a:gd name="connsiteY5" fmla="*/ 630630 h 63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9117" h="630630">
                  <a:moveTo>
                    <a:pt x="2979" y="630630"/>
                  </a:moveTo>
                  <a:cubicBezTo>
                    <a:pt x="-83988" y="593052"/>
                    <a:pt x="1757818" y="502095"/>
                    <a:pt x="2225479" y="397796"/>
                  </a:cubicBezTo>
                  <a:cubicBezTo>
                    <a:pt x="2693140" y="293497"/>
                    <a:pt x="2720754" y="36586"/>
                    <a:pt x="2808948" y="4836"/>
                  </a:cubicBezTo>
                  <a:cubicBezTo>
                    <a:pt x="2897142" y="-26914"/>
                    <a:pt x="2764923" y="104224"/>
                    <a:pt x="2754646" y="207296"/>
                  </a:cubicBezTo>
                  <a:cubicBezTo>
                    <a:pt x="2744369" y="310368"/>
                    <a:pt x="2727355" y="479087"/>
                    <a:pt x="2747283" y="623267"/>
                  </a:cubicBezTo>
                  <a:lnTo>
                    <a:pt x="2979" y="630630"/>
                  </a:lnTo>
                  <a:close/>
                </a:path>
              </a:pathLst>
            </a:custGeom>
            <a:gradFill flip="none" rotWithShape="1">
              <a:gsLst>
                <a:gs pos="0">
                  <a:schemeClr val="bg1"/>
                </a:gs>
                <a:gs pos="100000">
                  <a:schemeClr val="bg1">
                    <a:lumMod val="75000"/>
                  </a:schemeClr>
                </a:gs>
              </a:gsLst>
              <a:lin ang="5400000" scaled="0"/>
              <a:tileRect/>
            </a:gradFill>
          </p:spPr>
          <p:txBody>
            <a:bodyPr wrap="none"/>
            <a:lstStyle/>
            <a:p>
              <a:pPr>
                <a:defRPr/>
              </a:pPr>
              <a:endParaRPr lang="en-US">
                <a:solidFill>
                  <a:srgbClr val="0000FF"/>
                </a:solidFill>
                <a:latin typeface="Arial" charset="0"/>
                <a:ea typeface="ＭＳ Ｐゴシック" charset="0"/>
                <a:cs typeface="ＭＳ Ｐゴシック" charset="0"/>
              </a:endParaRPr>
            </a:p>
          </p:txBody>
        </p:sp>
        <p:grpSp>
          <p:nvGrpSpPr>
            <p:cNvPr id="125064" name="Group 197"/>
            <p:cNvGrpSpPr>
              <a:grpSpLocks/>
            </p:cNvGrpSpPr>
            <p:nvPr/>
          </p:nvGrpSpPr>
          <p:grpSpPr bwMode="auto">
            <a:xfrm>
              <a:off x="6031592" y="5136697"/>
              <a:ext cx="2818926" cy="1395173"/>
              <a:chOff x="-999973" y="4042381"/>
              <a:chExt cx="2818926" cy="1395173"/>
            </a:xfrm>
          </p:grpSpPr>
          <p:sp>
            <p:nvSpPr>
              <p:cNvPr id="199" name="Rectangle 198"/>
              <p:cNvSpPr/>
              <p:nvPr/>
            </p:nvSpPr>
            <p:spPr bwMode="auto">
              <a:xfrm>
                <a:off x="-978114" y="4042381"/>
                <a:ext cx="2778018" cy="1344382"/>
              </a:xfrm>
              <a:prstGeom prst="rect">
                <a:avLst/>
              </a:prstGeom>
              <a:solidFill>
                <a:schemeClr val="bg1">
                  <a:lumMod val="75000"/>
                </a:schemeClr>
              </a:solidFill>
              <a:ln w="9525" cap="flat" cmpd="sng" algn="ctr">
                <a:solidFill>
                  <a:schemeClr val="accent6"/>
                </a:solidFill>
                <a:prstDash val="solid"/>
                <a:round/>
                <a:headEnd type="none" w="med" len="med"/>
                <a:tailEnd type="none" w="med" len="med"/>
              </a:ln>
              <a:effectLst/>
              <a:extLst/>
            </p:spPr>
            <p:txBody>
              <a:bodyPr wrap="none"/>
              <a:lstStyle/>
              <a:p>
                <a:pPr>
                  <a:defRPr/>
                </a:pPr>
                <a:endParaRPr lang="en-US">
                  <a:solidFill>
                    <a:srgbClr val="0000FF"/>
                  </a:solidFill>
                  <a:latin typeface="Arial" charset="0"/>
                  <a:ea typeface="ＭＳ Ｐゴシック" charset="0"/>
                  <a:cs typeface="ＭＳ Ｐゴシック" charset="0"/>
                </a:endParaRPr>
              </a:p>
            </p:txBody>
          </p:sp>
          <p:sp>
            <p:nvSpPr>
              <p:cNvPr id="125066" name="TextBox 199"/>
              <p:cNvSpPr txBox="1">
                <a:spLocks noChangeArrowheads="1"/>
              </p:cNvSpPr>
              <p:nvPr/>
            </p:nvSpPr>
            <p:spPr bwMode="auto">
              <a:xfrm>
                <a:off x="-999973" y="4360336"/>
                <a:ext cx="171503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600" dirty="0">
                    <a:solidFill>
                      <a:srgbClr val="0000FF"/>
                    </a:solidFill>
                    <a:latin typeface="+mn-ea"/>
                    <a:ea typeface="+mn-ea"/>
                  </a:rPr>
                  <a:t>入口端口 </a:t>
                </a:r>
                <a:r>
                  <a:rPr lang="en-US" altLang="zh-CN" sz="1600" dirty="0">
                    <a:solidFill>
                      <a:srgbClr val="0000FF"/>
                    </a:solidFill>
                  </a:rPr>
                  <a:t>= 2</a:t>
                </a:r>
              </a:p>
              <a:p>
                <a:r>
                  <a:rPr lang="en-US" altLang="zh-CN" sz="1600" dirty="0">
                    <a:solidFill>
                      <a:srgbClr val="0000FF"/>
                    </a:solidFill>
                  </a:rPr>
                  <a:t>IP </a:t>
                </a:r>
                <a:r>
                  <a:rPr lang="en-US" altLang="zh-CN" sz="1600" dirty="0" err="1">
                    <a:solidFill>
                      <a:srgbClr val="0000FF"/>
                    </a:solidFill>
                  </a:rPr>
                  <a:t>Dst</a:t>
                </a:r>
                <a:r>
                  <a:rPr lang="en-US" altLang="zh-CN" sz="1600" dirty="0">
                    <a:solidFill>
                      <a:srgbClr val="0000FF"/>
                    </a:solidFill>
                  </a:rPr>
                  <a:t> = 10.2.0.3</a:t>
                </a:r>
              </a:p>
              <a:p>
                <a:r>
                  <a:rPr lang="zh-CN" altLang="en-US" sz="1600" dirty="0">
                    <a:solidFill>
                      <a:srgbClr val="0000FF"/>
                    </a:solidFill>
                    <a:latin typeface="+mn-ea"/>
                    <a:ea typeface="+mn-ea"/>
                  </a:rPr>
                  <a:t>入口端口 </a:t>
                </a:r>
                <a:r>
                  <a:rPr lang="en-US" altLang="zh-CN" sz="1600" dirty="0">
                    <a:solidFill>
                      <a:srgbClr val="0000FF"/>
                    </a:solidFill>
                  </a:rPr>
                  <a:t>= 2</a:t>
                </a:r>
              </a:p>
              <a:p>
                <a:r>
                  <a:rPr lang="en-US" altLang="zh-CN" sz="1600" dirty="0">
                    <a:solidFill>
                      <a:srgbClr val="0000FF"/>
                    </a:solidFill>
                  </a:rPr>
                  <a:t>IP </a:t>
                </a:r>
                <a:r>
                  <a:rPr lang="en-US" altLang="zh-CN" sz="1600" dirty="0" err="1">
                    <a:solidFill>
                      <a:srgbClr val="0000FF"/>
                    </a:solidFill>
                  </a:rPr>
                  <a:t>Dst</a:t>
                </a:r>
                <a:r>
                  <a:rPr lang="en-US" altLang="zh-CN" sz="1600" dirty="0">
                    <a:solidFill>
                      <a:srgbClr val="0000FF"/>
                    </a:solidFill>
                  </a:rPr>
                  <a:t> = 10.2.0.4</a:t>
                </a:r>
              </a:p>
            </p:txBody>
          </p:sp>
          <p:sp>
            <p:nvSpPr>
              <p:cNvPr id="125067" name="TextBox 200"/>
              <p:cNvSpPr txBox="1">
                <a:spLocks noChangeArrowheads="1"/>
              </p:cNvSpPr>
              <p:nvPr/>
            </p:nvSpPr>
            <p:spPr bwMode="auto">
              <a:xfrm>
                <a:off x="671327" y="4474229"/>
                <a:ext cx="111961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forward(3)</a:t>
                </a:r>
              </a:p>
            </p:txBody>
          </p:sp>
          <p:cxnSp>
            <p:nvCxnSpPr>
              <p:cNvPr id="125068" name="Straight Connector 201"/>
              <p:cNvCxnSpPr>
                <a:cxnSpLocks noChangeShapeType="1"/>
              </p:cNvCxnSpPr>
              <p:nvPr/>
            </p:nvCxnSpPr>
            <p:spPr bwMode="auto">
              <a:xfrm>
                <a:off x="-994833" y="4402666"/>
                <a:ext cx="279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5069" name="TextBox 202"/>
              <p:cNvSpPr txBox="1">
                <a:spLocks noChangeArrowheads="1"/>
              </p:cNvSpPr>
              <p:nvPr/>
            </p:nvSpPr>
            <p:spPr bwMode="auto">
              <a:xfrm>
                <a:off x="-456311" y="4051905"/>
                <a:ext cx="595012" cy="338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600" dirty="0">
                    <a:solidFill>
                      <a:srgbClr val="0000FF"/>
                    </a:solidFill>
                    <a:latin typeface="+mn-ea"/>
                    <a:ea typeface="+mn-ea"/>
                  </a:rPr>
                  <a:t>匹配</a:t>
                </a:r>
                <a:endParaRPr lang="en-US" altLang="zh-CN" sz="1600" dirty="0">
                  <a:solidFill>
                    <a:srgbClr val="0000FF"/>
                  </a:solidFill>
                  <a:latin typeface="+mn-ea"/>
                  <a:ea typeface="+mn-ea"/>
                </a:endParaRPr>
              </a:p>
            </p:txBody>
          </p:sp>
          <p:sp>
            <p:nvSpPr>
              <p:cNvPr id="125070" name="TextBox 203"/>
              <p:cNvSpPr txBox="1">
                <a:spLocks noChangeArrowheads="1"/>
              </p:cNvSpPr>
              <p:nvPr/>
            </p:nvSpPr>
            <p:spPr bwMode="auto">
              <a:xfrm>
                <a:off x="875396" y="4055535"/>
                <a:ext cx="595012" cy="338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600" dirty="0">
                    <a:solidFill>
                      <a:srgbClr val="0000FF"/>
                    </a:solidFill>
                    <a:latin typeface="+mn-ea"/>
                    <a:ea typeface="+mn-ea"/>
                  </a:rPr>
                  <a:t>动作</a:t>
                </a:r>
                <a:endParaRPr lang="en-US" altLang="zh-CN" sz="1600" dirty="0">
                  <a:solidFill>
                    <a:srgbClr val="0000FF"/>
                  </a:solidFill>
                  <a:latin typeface="+mn-ea"/>
                  <a:ea typeface="+mn-ea"/>
                </a:endParaRPr>
              </a:p>
            </p:txBody>
          </p:sp>
          <p:cxnSp>
            <p:nvCxnSpPr>
              <p:cNvPr id="125071" name="Straight Connector 204"/>
              <p:cNvCxnSpPr>
                <a:cxnSpLocks noChangeShapeType="1"/>
              </p:cNvCxnSpPr>
              <p:nvPr/>
            </p:nvCxnSpPr>
            <p:spPr bwMode="auto">
              <a:xfrm>
                <a:off x="660503" y="4042833"/>
                <a:ext cx="4690" cy="13494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072" name="Straight Connector 205"/>
              <p:cNvCxnSpPr>
                <a:cxnSpLocks noChangeShapeType="1"/>
              </p:cNvCxnSpPr>
              <p:nvPr/>
            </p:nvCxnSpPr>
            <p:spPr bwMode="auto">
              <a:xfrm>
                <a:off x="-975047" y="4896787"/>
                <a:ext cx="279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5073" name="TextBox 206"/>
              <p:cNvSpPr txBox="1">
                <a:spLocks noChangeArrowheads="1"/>
              </p:cNvSpPr>
              <p:nvPr/>
            </p:nvSpPr>
            <p:spPr bwMode="auto">
              <a:xfrm>
                <a:off x="670712" y="4973448"/>
                <a:ext cx="111961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forward(4)</a:t>
                </a:r>
              </a:p>
            </p:txBody>
          </p:sp>
        </p:grpSp>
      </p:grpSp>
      <p:grpSp>
        <p:nvGrpSpPr>
          <p:cNvPr id="68" name="Group 67"/>
          <p:cNvGrpSpPr>
            <a:grpSpLocks/>
          </p:cNvGrpSpPr>
          <p:nvPr/>
        </p:nvGrpSpPr>
        <p:grpSpPr bwMode="auto">
          <a:xfrm>
            <a:off x="2111376" y="4570414"/>
            <a:ext cx="3089275" cy="2001837"/>
            <a:chOff x="587526" y="4569769"/>
            <a:chExt cx="3089750" cy="2002482"/>
          </a:xfrm>
        </p:grpSpPr>
        <p:sp>
          <p:nvSpPr>
            <p:cNvPr id="52" name="Freeform 51"/>
            <p:cNvSpPr/>
            <p:nvPr/>
          </p:nvSpPr>
          <p:spPr>
            <a:xfrm>
              <a:off x="631983" y="4569769"/>
              <a:ext cx="3045293" cy="849586"/>
            </a:xfrm>
            <a:custGeom>
              <a:avLst/>
              <a:gdLst>
                <a:gd name="connsiteX0" fmla="*/ 0 w 3026833"/>
                <a:gd name="connsiteY0" fmla="*/ 846667 h 846667"/>
                <a:gd name="connsiteX1" fmla="*/ 2222500 w 3026833"/>
                <a:gd name="connsiteY1" fmla="*/ 613833 h 846667"/>
                <a:gd name="connsiteX2" fmla="*/ 3026833 w 3026833"/>
                <a:gd name="connsiteY2" fmla="*/ 0 h 846667"/>
                <a:gd name="connsiteX3" fmla="*/ 2751667 w 3026833"/>
                <a:gd name="connsiteY3" fmla="*/ 423333 h 846667"/>
                <a:gd name="connsiteX4" fmla="*/ 2730500 w 3026833"/>
                <a:gd name="connsiteY4" fmla="*/ 825500 h 846667"/>
                <a:gd name="connsiteX5" fmla="*/ 0 w 3026833"/>
                <a:gd name="connsiteY5" fmla="*/ 846667 h 846667"/>
                <a:gd name="connsiteX0" fmla="*/ 0 w 3026833"/>
                <a:gd name="connsiteY0" fmla="*/ 846667 h 846667"/>
                <a:gd name="connsiteX1" fmla="*/ 2222500 w 3026833"/>
                <a:gd name="connsiteY1" fmla="*/ 613833 h 846667"/>
                <a:gd name="connsiteX2" fmla="*/ 3026833 w 3026833"/>
                <a:gd name="connsiteY2" fmla="*/ 0 h 846667"/>
                <a:gd name="connsiteX3" fmla="*/ 2751667 w 3026833"/>
                <a:gd name="connsiteY3" fmla="*/ 423333 h 846667"/>
                <a:gd name="connsiteX4" fmla="*/ 2744304 w 3026833"/>
                <a:gd name="connsiteY4" fmla="*/ 839304 h 846667"/>
                <a:gd name="connsiteX5" fmla="*/ 0 w 3026833"/>
                <a:gd name="connsiteY5" fmla="*/ 846667 h 846667"/>
                <a:gd name="connsiteX0" fmla="*/ 0 w 3042275"/>
                <a:gd name="connsiteY0" fmla="*/ 848898 h 848898"/>
                <a:gd name="connsiteX1" fmla="*/ 2222500 w 3042275"/>
                <a:gd name="connsiteY1" fmla="*/ 616064 h 848898"/>
                <a:gd name="connsiteX2" fmla="*/ 3026833 w 3042275"/>
                <a:gd name="connsiteY2" fmla="*/ 2231 h 848898"/>
                <a:gd name="connsiteX3" fmla="*/ 2751667 w 3042275"/>
                <a:gd name="connsiteY3" fmla="*/ 425564 h 848898"/>
                <a:gd name="connsiteX4" fmla="*/ 2744304 w 3042275"/>
                <a:gd name="connsiteY4" fmla="*/ 841535 h 848898"/>
                <a:gd name="connsiteX5" fmla="*/ 0 w 3042275"/>
                <a:gd name="connsiteY5" fmla="*/ 848898 h 848898"/>
                <a:gd name="connsiteX0" fmla="*/ 0 w 3042275"/>
                <a:gd name="connsiteY0" fmla="*/ 848898 h 848898"/>
                <a:gd name="connsiteX1" fmla="*/ 2222500 w 3042275"/>
                <a:gd name="connsiteY1" fmla="*/ 616064 h 848898"/>
                <a:gd name="connsiteX2" fmla="*/ 3026833 w 3042275"/>
                <a:gd name="connsiteY2" fmla="*/ 2231 h 848898"/>
                <a:gd name="connsiteX3" fmla="*/ 2751667 w 3042275"/>
                <a:gd name="connsiteY3" fmla="*/ 425564 h 848898"/>
                <a:gd name="connsiteX4" fmla="*/ 2744304 w 3042275"/>
                <a:gd name="connsiteY4" fmla="*/ 841535 h 848898"/>
                <a:gd name="connsiteX5" fmla="*/ 0 w 3042275"/>
                <a:gd name="connsiteY5" fmla="*/ 848898 h 848898"/>
                <a:gd name="connsiteX0" fmla="*/ 3038 w 3045313"/>
                <a:gd name="connsiteY0" fmla="*/ 848898 h 848898"/>
                <a:gd name="connsiteX1" fmla="*/ 2225538 w 3045313"/>
                <a:gd name="connsiteY1" fmla="*/ 616064 h 848898"/>
                <a:gd name="connsiteX2" fmla="*/ 3029871 w 3045313"/>
                <a:gd name="connsiteY2" fmla="*/ 2231 h 848898"/>
                <a:gd name="connsiteX3" fmla="*/ 2754705 w 3045313"/>
                <a:gd name="connsiteY3" fmla="*/ 425564 h 848898"/>
                <a:gd name="connsiteX4" fmla="*/ 2747342 w 3045313"/>
                <a:gd name="connsiteY4" fmla="*/ 841535 h 848898"/>
                <a:gd name="connsiteX5" fmla="*/ 3038 w 3045313"/>
                <a:gd name="connsiteY5" fmla="*/ 848898 h 848898"/>
                <a:gd name="connsiteX0" fmla="*/ 2799 w 3045074"/>
                <a:gd name="connsiteY0" fmla="*/ 848898 h 848898"/>
                <a:gd name="connsiteX1" fmla="*/ 2225299 w 3045074"/>
                <a:gd name="connsiteY1" fmla="*/ 616064 h 848898"/>
                <a:gd name="connsiteX2" fmla="*/ 3029632 w 3045074"/>
                <a:gd name="connsiteY2" fmla="*/ 2231 h 848898"/>
                <a:gd name="connsiteX3" fmla="*/ 2754466 w 3045074"/>
                <a:gd name="connsiteY3" fmla="*/ 425564 h 848898"/>
                <a:gd name="connsiteX4" fmla="*/ 2747103 w 3045074"/>
                <a:gd name="connsiteY4" fmla="*/ 841535 h 848898"/>
                <a:gd name="connsiteX5" fmla="*/ 2799 w 3045074"/>
                <a:gd name="connsiteY5" fmla="*/ 848898 h 848898"/>
                <a:gd name="connsiteX0" fmla="*/ 2799 w 3045074"/>
                <a:gd name="connsiteY0" fmla="*/ 848898 h 848898"/>
                <a:gd name="connsiteX1" fmla="*/ 2225299 w 3045074"/>
                <a:gd name="connsiteY1" fmla="*/ 616064 h 848898"/>
                <a:gd name="connsiteX2" fmla="*/ 3029632 w 3045074"/>
                <a:gd name="connsiteY2" fmla="*/ 2231 h 848898"/>
                <a:gd name="connsiteX3" fmla="*/ 2754466 w 3045074"/>
                <a:gd name="connsiteY3" fmla="*/ 425564 h 848898"/>
                <a:gd name="connsiteX4" fmla="*/ 2747103 w 3045074"/>
                <a:gd name="connsiteY4" fmla="*/ 841535 h 848898"/>
                <a:gd name="connsiteX5" fmla="*/ 2799 w 3045074"/>
                <a:gd name="connsiteY5" fmla="*/ 848898 h 84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5074" h="848898">
                  <a:moveTo>
                    <a:pt x="2799" y="848898"/>
                  </a:moveTo>
                  <a:cubicBezTo>
                    <a:pt x="-84168" y="811320"/>
                    <a:pt x="1881874" y="743370"/>
                    <a:pt x="2225299" y="616064"/>
                  </a:cubicBezTo>
                  <a:cubicBezTo>
                    <a:pt x="2568724" y="488758"/>
                    <a:pt x="2941438" y="33981"/>
                    <a:pt x="3029632" y="2231"/>
                  </a:cubicBezTo>
                  <a:cubicBezTo>
                    <a:pt x="3117826" y="-29519"/>
                    <a:pt x="2801554" y="285680"/>
                    <a:pt x="2754466" y="425564"/>
                  </a:cubicBezTo>
                  <a:cubicBezTo>
                    <a:pt x="2707378" y="565448"/>
                    <a:pt x="2727175" y="697355"/>
                    <a:pt x="2747103" y="841535"/>
                  </a:cubicBezTo>
                  <a:lnTo>
                    <a:pt x="2799" y="848898"/>
                  </a:lnTo>
                  <a:close/>
                </a:path>
              </a:pathLst>
            </a:custGeom>
            <a:gradFill flip="none" rotWithShape="1">
              <a:gsLst>
                <a:gs pos="0">
                  <a:schemeClr val="bg1"/>
                </a:gs>
                <a:gs pos="100000">
                  <a:schemeClr val="bg1">
                    <a:lumMod val="75000"/>
                  </a:schemeClr>
                </a:gs>
              </a:gsLst>
              <a:lin ang="5400000" scaled="0"/>
              <a:tileRect/>
            </a:gradFill>
          </p:spPr>
          <p:txBody>
            <a:bodyPr wrap="none"/>
            <a:lstStyle/>
            <a:p>
              <a:pPr>
                <a:defRPr/>
              </a:pPr>
              <a:endParaRPr lang="en-US">
                <a:solidFill>
                  <a:srgbClr val="0000FF"/>
                </a:solidFill>
                <a:latin typeface="Arial" charset="0"/>
                <a:ea typeface="ＭＳ Ｐゴシック" charset="0"/>
                <a:cs typeface="ＭＳ Ｐゴシック" charset="0"/>
              </a:endParaRPr>
            </a:p>
          </p:txBody>
        </p:sp>
        <p:grpSp>
          <p:nvGrpSpPr>
            <p:cNvPr id="125055" name="Group 50"/>
            <p:cNvGrpSpPr>
              <a:grpSpLocks/>
            </p:cNvGrpSpPr>
            <p:nvPr/>
          </p:nvGrpSpPr>
          <p:grpSpPr bwMode="auto">
            <a:xfrm>
              <a:off x="587526" y="5408084"/>
              <a:ext cx="2799193" cy="1164167"/>
              <a:chOff x="-999973" y="4042833"/>
              <a:chExt cx="2799193" cy="1164167"/>
            </a:xfrm>
          </p:grpSpPr>
          <p:sp>
            <p:nvSpPr>
              <p:cNvPr id="11" name="Rectangle 10"/>
              <p:cNvSpPr/>
              <p:nvPr/>
            </p:nvSpPr>
            <p:spPr bwMode="auto">
              <a:xfrm>
                <a:off x="-977745" y="4042988"/>
                <a:ext cx="2776965" cy="1164012"/>
              </a:xfrm>
              <a:prstGeom prst="rect">
                <a:avLst/>
              </a:prstGeom>
              <a:solidFill>
                <a:schemeClr val="bg1">
                  <a:lumMod val="75000"/>
                </a:schemeClr>
              </a:solidFill>
              <a:ln w="9525" cap="flat" cmpd="sng" algn="ctr">
                <a:solidFill>
                  <a:schemeClr val="accent6"/>
                </a:solidFill>
                <a:prstDash val="solid"/>
                <a:round/>
                <a:headEnd type="none" w="med" len="med"/>
                <a:tailEnd type="none" w="med" len="med"/>
              </a:ln>
              <a:effectLst/>
              <a:extLst/>
            </p:spPr>
            <p:txBody>
              <a:bodyPr wrap="none"/>
              <a:lstStyle/>
              <a:p>
                <a:pPr>
                  <a:defRPr/>
                </a:pPr>
                <a:endParaRPr lang="en-US">
                  <a:solidFill>
                    <a:srgbClr val="0000FF"/>
                  </a:solidFill>
                  <a:latin typeface="Arial" charset="0"/>
                  <a:ea typeface="ＭＳ Ｐゴシック" charset="0"/>
                  <a:cs typeface="ＭＳ Ｐゴシック" charset="0"/>
                </a:endParaRPr>
              </a:p>
            </p:txBody>
          </p:sp>
          <p:sp>
            <p:nvSpPr>
              <p:cNvPr id="125057" name="TextBox 8"/>
              <p:cNvSpPr txBox="1">
                <a:spLocks noChangeArrowheads="1"/>
              </p:cNvSpPr>
              <p:nvPr/>
            </p:nvSpPr>
            <p:spPr bwMode="auto">
              <a:xfrm>
                <a:off x="-999973" y="4360336"/>
                <a:ext cx="164650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600" dirty="0">
                    <a:solidFill>
                      <a:srgbClr val="0000FF"/>
                    </a:solidFill>
                    <a:latin typeface="+mn-ea"/>
                    <a:ea typeface="+mn-ea"/>
                  </a:rPr>
                  <a:t>入口端口 </a:t>
                </a:r>
                <a:r>
                  <a:rPr lang="en-US" altLang="zh-CN" sz="1600" dirty="0">
                    <a:solidFill>
                      <a:srgbClr val="0000FF"/>
                    </a:solidFill>
                  </a:rPr>
                  <a:t>= 1</a:t>
                </a:r>
              </a:p>
              <a:p>
                <a:r>
                  <a:rPr lang="en-US" altLang="zh-CN" sz="1600" dirty="0">
                    <a:solidFill>
                      <a:srgbClr val="0000FF"/>
                    </a:solidFill>
                  </a:rPr>
                  <a:t>IP </a:t>
                </a:r>
                <a:r>
                  <a:rPr lang="en-US" altLang="zh-CN" sz="1600" dirty="0" err="1">
                    <a:solidFill>
                      <a:srgbClr val="0000FF"/>
                    </a:solidFill>
                  </a:rPr>
                  <a:t>Src</a:t>
                </a:r>
                <a:r>
                  <a:rPr lang="en-US" altLang="zh-CN" sz="1600" dirty="0">
                    <a:solidFill>
                      <a:srgbClr val="0000FF"/>
                    </a:solidFill>
                  </a:rPr>
                  <a:t> = 10.3.*.*</a:t>
                </a:r>
              </a:p>
              <a:p>
                <a:r>
                  <a:rPr lang="en-US" altLang="zh-CN" sz="1600" dirty="0">
                    <a:solidFill>
                      <a:srgbClr val="0000FF"/>
                    </a:solidFill>
                  </a:rPr>
                  <a:t>IP </a:t>
                </a:r>
                <a:r>
                  <a:rPr lang="en-US" altLang="zh-CN" sz="1600" dirty="0" err="1">
                    <a:solidFill>
                      <a:srgbClr val="0000FF"/>
                    </a:solidFill>
                  </a:rPr>
                  <a:t>Dst</a:t>
                </a:r>
                <a:r>
                  <a:rPr lang="en-US" altLang="zh-CN" sz="1600" dirty="0">
                    <a:solidFill>
                      <a:srgbClr val="0000FF"/>
                    </a:solidFill>
                  </a:rPr>
                  <a:t> = 10.2.*.*</a:t>
                </a:r>
              </a:p>
            </p:txBody>
          </p:sp>
          <p:sp>
            <p:nvSpPr>
              <p:cNvPr id="125058" name="TextBox 183"/>
              <p:cNvSpPr txBox="1">
                <a:spLocks noChangeArrowheads="1"/>
              </p:cNvSpPr>
              <p:nvPr/>
            </p:nvSpPr>
            <p:spPr bwMode="auto">
              <a:xfrm>
                <a:off x="676427" y="4576235"/>
                <a:ext cx="111961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forward(4)</a:t>
                </a:r>
              </a:p>
            </p:txBody>
          </p:sp>
          <p:cxnSp>
            <p:nvCxnSpPr>
              <p:cNvPr id="125059" name="Straight Connector 14"/>
              <p:cNvCxnSpPr>
                <a:cxnSpLocks noChangeShapeType="1"/>
              </p:cNvCxnSpPr>
              <p:nvPr/>
            </p:nvCxnSpPr>
            <p:spPr bwMode="auto">
              <a:xfrm>
                <a:off x="-994833" y="4402666"/>
                <a:ext cx="279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5060" name="TextBox 185"/>
              <p:cNvSpPr txBox="1">
                <a:spLocks noChangeArrowheads="1"/>
              </p:cNvSpPr>
              <p:nvPr/>
            </p:nvSpPr>
            <p:spPr bwMode="auto">
              <a:xfrm>
                <a:off x="-471304" y="4083541"/>
                <a:ext cx="595126" cy="33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600" dirty="0">
                    <a:solidFill>
                      <a:srgbClr val="0000FF"/>
                    </a:solidFill>
                    <a:latin typeface="+mn-ea"/>
                    <a:ea typeface="+mn-ea"/>
                  </a:rPr>
                  <a:t>匹配</a:t>
                </a:r>
                <a:endParaRPr lang="en-US" altLang="zh-CN" sz="1600" dirty="0">
                  <a:solidFill>
                    <a:srgbClr val="0000FF"/>
                  </a:solidFill>
                  <a:latin typeface="+mn-ea"/>
                  <a:ea typeface="+mn-ea"/>
                </a:endParaRPr>
              </a:p>
            </p:txBody>
          </p:sp>
          <p:sp>
            <p:nvSpPr>
              <p:cNvPr id="125061" name="TextBox 186"/>
              <p:cNvSpPr txBox="1">
                <a:spLocks noChangeArrowheads="1"/>
              </p:cNvSpPr>
              <p:nvPr/>
            </p:nvSpPr>
            <p:spPr bwMode="auto">
              <a:xfrm>
                <a:off x="898999" y="4054104"/>
                <a:ext cx="595126" cy="33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600" dirty="0">
                    <a:solidFill>
                      <a:srgbClr val="0000FF"/>
                    </a:solidFill>
                    <a:latin typeface="+mn-ea"/>
                    <a:ea typeface="+mn-ea"/>
                  </a:rPr>
                  <a:t>动作</a:t>
                </a:r>
                <a:endParaRPr lang="en-US" altLang="zh-CN" sz="1600" dirty="0">
                  <a:solidFill>
                    <a:srgbClr val="0000FF"/>
                  </a:solidFill>
                  <a:latin typeface="+mn-ea"/>
                  <a:ea typeface="+mn-ea"/>
                </a:endParaRPr>
              </a:p>
            </p:txBody>
          </p:sp>
          <p:cxnSp>
            <p:nvCxnSpPr>
              <p:cNvPr id="125062" name="Straight Connector 187"/>
              <p:cNvCxnSpPr>
                <a:cxnSpLocks noChangeShapeType="1"/>
              </p:cNvCxnSpPr>
              <p:nvPr/>
            </p:nvCxnSpPr>
            <p:spPr bwMode="auto">
              <a:xfrm>
                <a:off x="634998" y="4042833"/>
                <a:ext cx="0" cy="1164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124933" name="Title 1"/>
          <p:cNvSpPr>
            <a:spLocks noGrp="1"/>
          </p:cNvSpPr>
          <p:nvPr>
            <p:ph type="title"/>
          </p:nvPr>
        </p:nvSpPr>
        <p:spPr>
          <a:xfrm>
            <a:off x="2057400" y="-1588"/>
            <a:ext cx="4017964" cy="1143001"/>
          </a:xfrm>
        </p:spPr>
        <p:txBody>
          <a:bodyPr>
            <a:normAutofit/>
          </a:bodyPr>
          <a:lstStyle/>
          <a:p>
            <a:r>
              <a:rPr lang="en-US" altLang="zh-CN" dirty="0"/>
              <a:t>OpenFlow </a:t>
            </a:r>
            <a:r>
              <a:rPr lang="zh-CN" altLang="en-US" dirty="0"/>
              <a:t>实例</a:t>
            </a:r>
            <a:endParaRPr lang="en-US" altLang="zh-CN" dirty="0"/>
          </a:p>
        </p:txBody>
      </p:sp>
      <p:cxnSp>
        <p:nvCxnSpPr>
          <p:cNvPr id="124934" name="Straight Connector 13"/>
          <p:cNvCxnSpPr>
            <a:cxnSpLocks noChangeShapeType="1"/>
          </p:cNvCxnSpPr>
          <p:nvPr/>
        </p:nvCxnSpPr>
        <p:spPr bwMode="auto">
          <a:xfrm>
            <a:off x="5284788" y="2562226"/>
            <a:ext cx="2157412" cy="184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935" name="Straight Connector 11"/>
          <p:cNvCxnSpPr>
            <a:cxnSpLocks noChangeShapeType="1"/>
          </p:cNvCxnSpPr>
          <p:nvPr/>
        </p:nvCxnSpPr>
        <p:spPr bwMode="auto">
          <a:xfrm>
            <a:off x="5564189" y="4497388"/>
            <a:ext cx="20462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936" name="Straight Connector 6"/>
          <p:cNvCxnSpPr>
            <a:cxnSpLocks noChangeShapeType="1"/>
          </p:cNvCxnSpPr>
          <p:nvPr/>
        </p:nvCxnSpPr>
        <p:spPr bwMode="auto">
          <a:xfrm>
            <a:off x="5365750" y="2690813"/>
            <a:ext cx="0" cy="157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937" name="Straight Connector 64"/>
          <p:cNvCxnSpPr>
            <a:cxnSpLocks noChangeShapeType="1"/>
          </p:cNvCxnSpPr>
          <p:nvPr/>
        </p:nvCxnSpPr>
        <p:spPr bwMode="auto">
          <a:xfrm flipH="1">
            <a:off x="5486401" y="3154364"/>
            <a:ext cx="1477963" cy="1311275"/>
          </a:xfrm>
          <a:prstGeom prst="line">
            <a:avLst/>
          </a:prstGeom>
          <a:noFill/>
          <a:ln w="12700">
            <a:solidFill>
              <a:srgbClr val="CC0000">
                <a:alpha val="50195"/>
              </a:srgbClr>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Connector 57"/>
          <p:cNvCxnSpPr/>
          <p:nvPr/>
        </p:nvCxnSpPr>
        <p:spPr>
          <a:xfrm flipH="1" flipV="1">
            <a:off x="5434013" y="4567239"/>
            <a:ext cx="6350" cy="65722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4478338" y="4524375"/>
            <a:ext cx="531812"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24940" name="Group 44"/>
          <p:cNvGrpSpPr>
            <a:grpSpLocks/>
          </p:cNvGrpSpPr>
          <p:nvPr/>
        </p:nvGrpSpPr>
        <p:grpSpPr bwMode="auto">
          <a:xfrm>
            <a:off x="3879850" y="4043363"/>
            <a:ext cx="757238" cy="628650"/>
            <a:chOff x="-44" y="1473"/>
            <a:chExt cx="981" cy="1105"/>
          </a:xfrm>
        </p:grpSpPr>
        <p:pic>
          <p:nvPicPr>
            <p:cNvPr id="125052"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053" name="Freeform 46"/>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FF"/>
                </a:solidFill>
              </a:endParaRPr>
            </a:p>
          </p:txBody>
        </p:sp>
      </p:grpSp>
      <p:grpSp>
        <p:nvGrpSpPr>
          <p:cNvPr id="124941" name="Group 44"/>
          <p:cNvGrpSpPr>
            <a:grpSpLocks/>
          </p:cNvGrpSpPr>
          <p:nvPr/>
        </p:nvGrpSpPr>
        <p:grpSpPr bwMode="auto">
          <a:xfrm>
            <a:off x="4943475" y="4892675"/>
            <a:ext cx="757238" cy="628650"/>
            <a:chOff x="188" y="1473"/>
            <a:chExt cx="981" cy="1105"/>
          </a:xfrm>
        </p:grpSpPr>
        <p:pic>
          <p:nvPicPr>
            <p:cNvPr id="125050"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88"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051" name="Freeform 46"/>
            <p:cNvSpPr>
              <a:spLocks/>
            </p:cNvSpPr>
            <p:nvPr/>
          </p:nvSpPr>
          <p:spPr bwMode="auto">
            <a:xfrm flipH="1">
              <a:off x="598" y="1587"/>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FF"/>
                </a:solidFill>
              </a:endParaRPr>
            </a:p>
          </p:txBody>
        </p:sp>
      </p:grpSp>
      <p:sp>
        <p:nvSpPr>
          <p:cNvPr id="124942" name="TextBox 9"/>
          <p:cNvSpPr txBox="1">
            <a:spLocks noChangeArrowheads="1"/>
          </p:cNvSpPr>
          <p:nvPr/>
        </p:nvSpPr>
        <p:spPr bwMode="auto">
          <a:xfrm>
            <a:off x="3973597" y="4548189"/>
            <a:ext cx="93487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600" dirty="0">
                <a:solidFill>
                  <a:srgbClr val="0000FF"/>
                </a:solidFill>
                <a:latin typeface="+mn-ea"/>
                <a:ea typeface="+mn-ea"/>
                <a:cs typeface="Arial" panose="020B0604020202020204" pitchFamily="34" charset="0"/>
              </a:rPr>
              <a:t>主机</a:t>
            </a:r>
            <a:r>
              <a:rPr lang="en-US" altLang="zh-CN" sz="1600" dirty="0">
                <a:solidFill>
                  <a:srgbClr val="0000FF"/>
                </a:solidFill>
                <a:latin typeface="+mn-ea"/>
                <a:ea typeface="+mn-ea"/>
                <a:cs typeface="Arial" panose="020B0604020202020204" pitchFamily="34" charset="0"/>
              </a:rPr>
              <a:t> h1</a:t>
            </a:r>
          </a:p>
          <a:p>
            <a:pPr algn="ctr"/>
            <a:r>
              <a:rPr lang="en-US" altLang="zh-CN" sz="1600" dirty="0">
                <a:solidFill>
                  <a:srgbClr val="0000FF"/>
                </a:solidFill>
                <a:latin typeface="+mn-ea"/>
                <a:ea typeface="+mn-ea"/>
                <a:cs typeface="Arial" panose="020B0604020202020204" pitchFamily="34" charset="0"/>
              </a:rPr>
              <a:t>10.1.0.1</a:t>
            </a:r>
          </a:p>
          <a:p>
            <a:pPr algn="ctr"/>
            <a:endParaRPr lang="en-US" altLang="zh-CN" sz="1600" dirty="0">
              <a:solidFill>
                <a:srgbClr val="0000FF"/>
              </a:solidFill>
              <a:latin typeface="+mn-ea"/>
              <a:ea typeface="+mn-ea"/>
              <a:cs typeface="Arial" panose="020B0604020202020204" pitchFamily="34" charset="0"/>
            </a:endParaRPr>
          </a:p>
        </p:txBody>
      </p:sp>
      <p:sp>
        <p:nvSpPr>
          <p:cNvPr id="124943" name="TextBox 58"/>
          <p:cNvSpPr txBox="1">
            <a:spLocks noChangeArrowheads="1"/>
          </p:cNvSpPr>
          <p:nvPr/>
        </p:nvSpPr>
        <p:spPr bwMode="auto">
          <a:xfrm>
            <a:off x="5626100" y="4949825"/>
            <a:ext cx="93487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600" dirty="0">
                <a:solidFill>
                  <a:srgbClr val="0000FF"/>
                </a:solidFill>
                <a:latin typeface="+mn-ea"/>
                <a:ea typeface="+mn-ea"/>
                <a:cs typeface="Arial" panose="020B0604020202020204" pitchFamily="34" charset="0"/>
              </a:rPr>
              <a:t>主机</a:t>
            </a:r>
            <a:r>
              <a:rPr lang="en-US" altLang="zh-CN" sz="1600" dirty="0">
                <a:solidFill>
                  <a:srgbClr val="0000FF"/>
                </a:solidFill>
                <a:latin typeface="+mn-ea"/>
                <a:ea typeface="+mn-ea"/>
                <a:cs typeface="Arial" panose="020B0604020202020204" pitchFamily="34" charset="0"/>
              </a:rPr>
              <a:t> h2</a:t>
            </a:r>
          </a:p>
          <a:p>
            <a:r>
              <a:rPr lang="en-US" altLang="zh-CN" sz="1600" dirty="0">
                <a:solidFill>
                  <a:srgbClr val="0000FF"/>
                </a:solidFill>
                <a:latin typeface="+mn-ea"/>
                <a:ea typeface="+mn-ea"/>
                <a:cs typeface="Arial" panose="020B0604020202020204" pitchFamily="34" charset="0"/>
              </a:rPr>
              <a:t>10.1.0.2</a:t>
            </a:r>
          </a:p>
          <a:p>
            <a:endParaRPr lang="en-US" altLang="zh-CN" sz="1600" dirty="0">
              <a:solidFill>
                <a:srgbClr val="0000FF"/>
              </a:solidFill>
              <a:latin typeface="+mn-ea"/>
              <a:ea typeface="+mn-ea"/>
              <a:cs typeface="Arial" panose="020B0604020202020204" pitchFamily="34" charset="0"/>
            </a:endParaRPr>
          </a:p>
        </p:txBody>
      </p:sp>
      <p:cxnSp>
        <p:nvCxnSpPr>
          <p:cNvPr id="66" name="Straight Connector 65"/>
          <p:cNvCxnSpPr/>
          <p:nvPr/>
        </p:nvCxnSpPr>
        <p:spPr>
          <a:xfrm flipV="1">
            <a:off x="7132639" y="4568825"/>
            <a:ext cx="306387" cy="49053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7886701" y="4448175"/>
            <a:ext cx="53181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24946" name="Group 44"/>
          <p:cNvGrpSpPr>
            <a:grpSpLocks/>
          </p:cNvGrpSpPr>
          <p:nvPr/>
        </p:nvGrpSpPr>
        <p:grpSpPr bwMode="auto">
          <a:xfrm>
            <a:off x="8093075" y="4221163"/>
            <a:ext cx="757238" cy="628650"/>
            <a:chOff x="-44" y="1473"/>
            <a:chExt cx="981" cy="1105"/>
          </a:xfrm>
        </p:grpSpPr>
        <p:pic>
          <p:nvPicPr>
            <p:cNvPr id="125048"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049" name="Freeform 46"/>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FF"/>
                </a:solidFill>
              </a:endParaRPr>
            </a:p>
          </p:txBody>
        </p:sp>
      </p:grpSp>
      <p:grpSp>
        <p:nvGrpSpPr>
          <p:cNvPr id="124947" name="Group 44"/>
          <p:cNvGrpSpPr>
            <a:grpSpLocks/>
          </p:cNvGrpSpPr>
          <p:nvPr/>
        </p:nvGrpSpPr>
        <p:grpSpPr bwMode="auto">
          <a:xfrm>
            <a:off x="6615114" y="4835525"/>
            <a:ext cx="757237" cy="628650"/>
            <a:chOff x="-44" y="1473"/>
            <a:chExt cx="981" cy="1105"/>
          </a:xfrm>
        </p:grpSpPr>
        <p:pic>
          <p:nvPicPr>
            <p:cNvPr id="125046"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047" name="Freeform 46"/>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FF"/>
                </a:solidFill>
              </a:endParaRPr>
            </a:p>
          </p:txBody>
        </p:sp>
      </p:grpSp>
      <p:sp>
        <p:nvSpPr>
          <p:cNvPr id="124948" name="TextBox 70"/>
          <p:cNvSpPr txBox="1">
            <a:spLocks noChangeArrowheads="1"/>
          </p:cNvSpPr>
          <p:nvPr/>
        </p:nvSpPr>
        <p:spPr bwMode="auto">
          <a:xfrm>
            <a:off x="8851900" y="4249738"/>
            <a:ext cx="93487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600" dirty="0">
                <a:solidFill>
                  <a:srgbClr val="0000FF"/>
                </a:solidFill>
                <a:latin typeface="+mn-ea"/>
                <a:ea typeface="+mn-ea"/>
                <a:cs typeface="Arial" panose="020B0604020202020204" pitchFamily="34" charset="0"/>
              </a:rPr>
              <a:t>主机</a:t>
            </a:r>
            <a:r>
              <a:rPr lang="en-US" altLang="zh-CN" sz="1600" dirty="0">
                <a:solidFill>
                  <a:srgbClr val="0000FF"/>
                </a:solidFill>
                <a:latin typeface="+mn-ea"/>
                <a:ea typeface="+mn-ea"/>
                <a:cs typeface="Arial" panose="020B0604020202020204" pitchFamily="34" charset="0"/>
              </a:rPr>
              <a:t> h4</a:t>
            </a:r>
          </a:p>
          <a:p>
            <a:r>
              <a:rPr lang="en-US" altLang="zh-CN" sz="1600" dirty="0">
                <a:solidFill>
                  <a:srgbClr val="0000FF"/>
                </a:solidFill>
                <a:latin typeface="+mn-ea"/>
                <a:ea typeface="+mn-ea"/>
                <a:cs typeface="Arial" panose="020B0604020202020204" pitchFamily="34" charset="0"/>
              </a:rPr>
              <a:t>10.2.0.4</a:t>
            </a:r>
          </a:p>
          <a:p>
            <a:endParaRPr lang="en-US" altLang="zh-CN" sz="1600" dirty="0">
              <a:solidFill>
                <a:srgbClr val="0000FF"/>
              </a:solidFill>
              <a:latin typeface="+mn-ea"/>
              <a:ea typeface="+mn-ea"/>
              <a:cs typeface="Arial" panose="020B0604020202020204" pitchFamily="34" charset="0"/>
            </a:endParaRPr>
          </a:p>
        </p:txBody>
      </p:sp>
      <p:sp>
        <p:nvSpPr>
          <p:cNvPr id="124949" name="TextBox 71"/>
          <p:cNvSpPr txBox="1">
            <a:spLocks noChangeArrowheads="1"/>
          </p:cNvSpPr>
          <p:nvPr/>
        </p:nvSpPr>
        <p:spPr bwMode="auto">
          <a:xfrm>
            <a:off x="6505575" y="5389563"/>
            <a:ext cx="93487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600" dirty="0">
                <a:solidFill>
                  <a:srgbClr val="0000FF"/>
                </a:solidFill>
                <a:latin typeface="+mn-ea"/>
                <a:ea typeface="+mn-ea"/>
                <a:cs typeface="Arial" panose="020B0604020202020204" pitchFamily="34" charset="0"/>
              </a:rPr>
              <a:t>主机</a:t>
            </a:r>
            <a:r>
              <a:rPr lang="en-US" altLang="zh-CN" sz="1600" dirty="0">
                <a:solidFill>
                  <a:srgbClr val="0000FF"/>
                </a:solidFill>
                <a:latin typeface="+mn-ea"/>
                <a:ea typeface="+mn-ea"/>
                <a:cs typeface="Arial" panose="020B0604020202020204" pitchFamily="34" charset="0"/>
              </a:rPr>
              <a:t> h3</a:t>
            </a:r>
          </a:p>
          <a:p>
            <a:r>
              <a:rPr lang="en-US" altLang="zh-CN" sz="1600" dirty="0">
                <a:solidFill>
                  <a:srgbClr val="0000FF"/>
                </a:solidFill>
                <a:latin typeface="+mn-ea"/>
                <a:ea typeface="+mn-ea"/>
                <a:cs typeface="Arial" panose="020B0604020202020204" pitchFamily="34" charset="0"/>
              </a:rPr>
              <a:t>10.2.0.3</a:t>
            </a:r>
          </a:p>
          <a:p>
            <a:endParaRPr lang="en-US" altLang="zh-CN" sz="1600" dirty="0">
              <a:solidFill>
                <a:srgbClr val="0000FF"/>
              </a:solidFill>
              <a:latin typeface="+mn-ea"/>
              <a:ea typeface="+mn-ea"/>
              <a:cs typeface="Arial" panose="020B0604020202020204" pitchFamily="34" charset="0"/>
            </a:endParaRPr>
          </a:p>
        </p:txBody>
      </p:sp>
      <p:cxnSp>
        <p:nvCxnSpPr>
          <p:cNvPr id="78" name="Straight Connector 77"/>
          <p:cNvCxnSpPr/>
          <p:nvPr/>
        </p:nvCxnSpPr>
        <p:spPr>
          <a:xfrm>
            <a:off x="4489450" y="2681288"/>
            <a:ext cx="70643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flipV="1">
            <a:off x="5467350" y="2014538"/>
            <a:ext cx="0" cy="47466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24952" name="Group 44"/>
          <p:cNvGrpSpPr>
            <a:grpSpLocks/>
          </p:cNvGrpSpPr>
          <p:nvPr/>
        </p:nvGrpSpPr>
        <p:grpSpPr bwMode="auto">
          <a:xfrm>
            <a:off x="4986339" y="1622425"/>
            <a:ext cx="757237" cy="628650"/>
            <a:chOff x="-44" y="1473"/>
            <a:chExt cx="981" cy="1105"/>
          </a:xfrm>
        </p:grpSpPr>
        <p:pic>
          <p:nvPicPr>
            <p:cNvPr id="125044"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045" name="Freeform 46"/>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FF"/>
                </a:solidFill>
              </a:endParaRPr>
            </a:p>
          </p:txBody>
        </p:sp>
      </p:grpSp>
      <p:grpSp>
        <p:nvGrpSpPr>
          <p:cNvPr id="124953" name="Group 44"/>
          <p:cNvGrpSpPr>
            <a:grpSpLocks/>
          </p:cNvGrpSpPr>
          <p:nvPr/>
        </p:nvGrpSpPr>
        <p:grpSpPr bwMode="auto">
          <a:xfrm>
            <a:off x="3932239" y="2455863"/>
            <a:ext cx="757237" cy="628650"/>
            <a:chOff x="-44" y="1473"/>
            <a:chExt cx="981" cy="1105"/>
          </a:xfrm>
        </p:grpSpPr>
        <p:pic>
          <p:nvPicPr>
            <p:cNvPr id="125042"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043" name="Freeform 46"/>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FF"/>
                </a:solidFill>
              </a:endParaRPr>
            </a:p>
          </p:txBody>
        </p:sp>
      </p:grpSp>
      <p:sp>
        <p:nvSpPr>
          <p:cNvPr id="124954" name="TextBox 83"/>
          <p:cNvSpPr txBox="1">
            <a:spLocks noChangeArrowheads="1"/>
          </p:cNvSpPr>
          <p:nvPr/>
        </p:nvSpPr>
        <p:spPr bwMode="auto">
          <a:xfrm>
            <a:off x="3970422" y="2959101"/>
            <a:ext cx="93487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600" dirty="0">
                <a:solidFill>
                  <a:srgbClr val="0000FF"/>
                </a:solidFill>
                <a:latin typeface="+mn-ea"/>
                <a:ea typeface="+mn-ea"/>
                <a:cs typeface="Arial" panose="020B0604020202020204" pitchFamily="34" charset="0"/>
              </a:rPr>
              <a:t>主机</a:t>
            </a:r>
            <a:r>
              <a:rPr lang="en-US" altLang="zh-CN" sz="1600" dirty="0">
                <a:solidFill>
                  <a:srgbClr val="0000FF"/>
                </a:solidFill>
                <a:latin typeface="+mn-ea"/>
                <a:ea typeface="+mn-ea"/>
                <a:cs typeface="Arial" panose="020B0604020202020204" pitchFamily="34" charset="0"/>
              </a:rPr>
              <a:t> h5</a:t>
            </a:r>
          </a:p>
          <a:p>
            <a:pPr algn="ctr"/>
            <a:r>
              <a:rPr lang="en-US" altLang="zh-CN" sz="1600" dirty="0">
                <a:solidFill>
                  <a:srgbClr val="0000FF"/>
                </a:solidFill>
                <a:latin typeface="+mn-ea"/>
                <a:ea typeface="+mn-ea"/>
                <a:cs typeface="Arial" panose="020B0604020202020204" pitchFamily="34" charset="0"/>
              </a:rPr>
              <a:t>10.3.0.5</a:t>
            </a:r>
          </a:p>
        </p:txBody>
      </p:sp>
      <p:sp>
        <p:nvSpPr>
          <p:cNvPr id="124955" name="TextBox 92"/>
          <p:cNvSpPr txBox="1">
            <a:spLocks noChangeArrowheads="1"/>
          </p:cNvSpPr>
          <p:nvPr/>
        </p:nvSpPr>
        <p:spPr bwMode="auto">
          <a:xfrm>
            <a:off x="5429251" y="3949700"/>
            <a:ext cx="42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FF"/>
                </a:solidFill>
                <a:cs typeface="Arial" panose="020B0604020202020204" pitchFamily="34" charset="0"/>
              </a:rPr>
              <a:t>s1</a:t>
            </a:r>
          </a:p>
        </p:txBody>
      </p:sp>
      <p:sp>
        <p:nvSpPr>
          <p:cNvPr id="124956" name="TextBox 93"/>
          <p:cNvSpPr txBox="1">
            <a:spLocks noChangeArrowheads="1"/>
          </p:cNvSpPr>
          <p:nvPr/>
        </p:nvSpPr>
        <p:spPr bwMode="auto">
          <a:xfrm>
            <a:off x="7589839" y="3976689"/>
            <a:ext cx="428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FF"/>
                </a:solidFill>
                <a:cs typeface="Arial" panose="020B0604020202020204" pitchFamily="34" charset="0"/>
              </a:rPr>
              <a:t>s2</a:t>
            </a:r>
          </a:p>
        </p:txBody>
      </p:sp>
      <p:sp>
        <p:nvSpPr>
          <p:cNvPr id="124957" name="TextBox 94"/>
          <p:cNvSpPr txBox="1">
            <a:spLocks noChangeArrowheads="1"/>
          </p:cNvSpPr>
          <p:nvPr/>
        </p:nvSpPr>
        <p:spPr bwMode="auto">
          <a:xfrm>
            <a:off x="5646739" y="2168525"/>
            <a:ext cx="42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FF"/>
                </a:solidFill>
                <a:cs typeface="Arial" panose="020B0604020202020204" pitchFamily="34" charset="0"/>
              </a:rPr>
              <a:t>s3</a:t>
            </a:r>
          </a:p>
        </p:txBody>
      </p:sp>
      <p:cxnSp>
        <p:nvCxnSpPr>
          <p:cNvPr id="124958" name="Straight Connector 99"/>
          <p:cNvCxnSpPr>
            <a:cxnSpLocks noChangeShapeType="1"/>
          </p:cNvCxnSpPr>
          <p:nvPr/>
        </p:nvCxnSpPr>
        <p:spPr bwMode="auto">
          <a:xfrm>
            <a:off x="5486400" y="2871789"/>
            <a:ext cx="1392238" cy="219075"/>
          </a:xfrm>
          <a:prstGeom prst="line">
            <a:avLst/>
          </a:prstGeom>
          <a:noFill/>
          <a:ln w="12700">
            <a:solidFill>
              <a:srgbClr val="CC0000">
                <a:alpha val="50195"/>
              </a:srgbClr>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959" name="Straight Connector 102"/>
          <p:cNvCxnSpPr>
            <a:cxnSpLocks noChangeShapeType="1"/>
          </p:cNvCxnSpPr>
          <p:nvPr/>
        </p:nvCxnSpPr>
        <p:spPr bwMode="auto">
          <a:xfrm>
            <a:off x="6964363" y="3154363"/>
            <a:ext cx="533400" cy="976312"/>
          </a:xfrm>
          <a:prstGeom prst="line">
            <a:avLst/>
          </a:prstGeom>
          <a:noFill/>
          <a:ln w="12700">
            <a:solidFill>
              <a:srgbClr val="CC0000">
                <a:alpha val="50195"/>
              </a:srgbClr>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4960" name="TextBox 108"/>
          <p:cNvSpPr txBox="1">
            <a:spLocks noChangeArrowheads="1"/>
          </p:cNvSpPr>
          <p:nvPr/>
        </p:nvSpPr>
        <p:spPr bwMode="auto">
          <a:xfrm>
            <a:off x="5257801" y="2173289"/>
            <a:ext cx="2714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cs typeface="Arial" panose="020B0604020202020204" pitchFamily="34" charset="0"/>
              </a:rPr>
              <a:t>1</a:t>
            </a:r>
          </a:p>
        </p:txBody>
      </p:sp>
      <p:sp>
        <p:nvSpPr>
          <p:cNvPr id="124961" name="TextBox 109"/>
          <p:cNvSpPr txBox="1">
            <a:spLocks noChangeArrowheads="1"/>
          </p:cNvSpPr>
          <p:nvPr/>
        </p:nvSpPr>
        <p:spPr bwMode="auto">
          <a:xfrm>
            <a:off x="4789488" y="2419351"/>
            <a:ext cx="2730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cs typeface="Arial" panose="020B0604020202020204" pitchFamily="34" charset="0"/>
              </a:rPr>
              <a:t>2</a:t>
            </a:r>
          </a:p>
        </p:txBody>
      </p:sp>
      <p:sp>
        <p:nvSpPr>
          <p:cNvPr id="124962" name="TextBox 110"/>
          <p:cNvSpPr txBox="1">
            <a:spLocks noChangeArrowheads="1"/>
          </p:cNvSpPr>
          <p:nvPr/>
        </p:nvSpPr>
        <p:spPr bwMode="auto">
          <a:xfrm>
            <a:off x="5157789" y="2751138"/>
            <a:ext cx="2698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cs typeface="Arial" panose="020B0604020202020204" pitchFamily="34" charset="0"/>
              </a:rPr>
              <a:t>3</a:t>
            </a:r>
          </a:p>
        </p:txBody>
      </p:sp>
      <p:sp>
        <p:nvSpPr>
          <p:cNvPr id="124963" name="TextBox 111"/>
          <p:cNvSpPr txBox="1">
            <a:spLocks noChangeArrowheads="1"/>
          </p:cNvSpPr>
          <p:nvPr/>
        </p:nvSpPr>
        <p:spPr bwMode="auto">
          <a:xfrm>
            <a:off x="5635625" y="2687638"/>
            <a:ext cx="2746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cs typeface="Arial" panose="020B0604020202020204" pitchFamily="34" charset="0"/>
              </a:rPr>
              <a:t>4</a:t>
            </a:r>
          </a:p>
        </p:txBody>
      </p:sp>
      <p:sp>
        <p:nvSpPr>
          <p:cNvPr id="124964" name="TextBox 112"/>
          <p:cNvSpPr txBox="1">
            <a:spLocks noChangeArrowheads="1"/>
          </p:cNvSpPr>
          <p:nvPr/>
        </p:nvSpPr>
        <p:spPr bwMode="auto">
          <a:xfrm>
            <a:off x="5160964" y="4006851"/>
            <a:ext cx="2698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cs typeface="Arial" panose="020B0604020202020204" pitchFamily="34" charset="0"/>
              </a:rPr>
              <a:t>1</a:t>
            </a:r>
          </a:p>
        </p:txBody>
      </p:sp>
      <p:sp>
        <p:nvSpPr>
          <p:cNvPr id="124965" name="TextBox 113"/>
          <p:cNvSpPr txBox="1">
            <a:spLocks noChangeArrowheads="1"/>
          </p:cNvSpPr>
          <p:nvPr/>
        </p:nvSpPr>
        <p:spPr bwMode="auto">
          <a:xfrm>
            <a:off x="4803775" y="4276726"/>
            <a:ext cx="2746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cs typeface="Arial" panose="020B0604020202020204" pitchFamily="34" charset="0"/>
              </a:rPr>
              <a:t>2</a:t>
            </a:r>
          </a:p>
        </p:txBody>
      </p:sp>
      <p:sp>
        <p:nvSpPr>
          <p:cNvPr id="124966" name="TextBox 114"/>
          <p:cNvSpPr txBox="1">
            <a:spLocks noChangeArrowheads="1"/>
          </p:cNvSpPr>
          <p:nvPr/>
        </p:nvSpPr>
        <p:spPr bwMode="auto">
          <a:xfrm>
            <a:off x="5186364" y="4624389"/>
            <a:ext cx="2698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cs typeface="Arial" panose="020B0604020202020204" pitchFamily="34" charset="0"/>
              </a:rPr>
              <a:t>3</a:t>
            </a:r>
          </a:p>
        </p:txBody>
      </p:sp>
      <p:sp>
        <p:nvSpPr>
          <p:cNvPr id="124967" name="TextBox 115"/>
          <p:cNvSpPr txBox="1">
            <a:spLocks noChangeArrowheads="1"/>
          </p:cNvSpPr>
          <p:nvPr/>
        </p:nvSpPr>
        <p:spPr bwMode="auto">
          <a:xfrm>
            <a:off x="5694363" y="4437063"/>
            <a:ext cx="2730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cs typeface="Arial" panose="020B0604020202020204" pitchFamily="34" charset="0"/>
              </a:rPr>
              <a:t>4</a:t>
            </a:r>
          </a:p>
        </p:txBody>
      </p:sp>
      <p:sp>
        <p:nvSpPr>
          <p:cNvPr id="124968" name="TextBox 117"/>
          <p:cNvSpPr txBox="1">
            <a:spLocks noChangeArrowheads="1"/>
          </p:cNvSpPr>
          <p:nvPr/>
        </p:nvSpPr>
        <p:spPr bwMode="auto">
          <a:xfrm>
            <a:off x="6951664" y="4089401"/>
            <a:ext cx="2698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cs typeface="Arial" panose="020B0604020202020204" pitchFamily="34" charset="0"/>
              </a:rPr>
              <a:t>1</a:t>
            </a:r>
          </a:p>
        </p:txBody>
      </p:sp>
      <p:sp>
        <p:nvSpPr>
          <p:cNvPr id="124969" name="TextBox 118"/>
          <p:cNvSpPr txBox="1">
            <a:spLocks noChangeArrowheads="1"/>
          </p:cNvSpPr>
          <p:nvPr/>
        </p:nvSpPr>
        <p:spPr bwMode="auto">
          <a:xfrm>
            <a:off x="6923089" y="4437064"/>
            <a:ext cx="2746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cs typeface="Arial" panose="020B0604020202020204" pitchFamily="34" charset="0"/>
              </a:rPr>
              <a:t>2</a:t>
            </a:r>
          </a:p>
        </p:txBody>
      </p:sp>
      <p:sp>
        <p:nvSpPr>
          <p:cNvPr id="124970" name="TextBox 119"/>
          <p:cNvSpPr txBox="1">
            <a:spLocks noChangeArrowheads="1"/>
          </p:cNvSpPr>
          <p:nvPr/>
        </p:nvSpPr>
        <p:spPr bwMode="auto">
          <a:xfrm>
            <a:off x="7289801" y="4641851"/>
            <a:ext cx="2698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cs typeface="Arial" panose="020B0604020202020204" pitchFamily="34" charset="0"/>
              </a:rPr>
              <a:t>3</a:t>
            </a:r>
          </a:p>
        </p:txBody>
      </p:sp>
      <p:sp>
        <p:nvSpPr>
          <p:cNvPr id="124971" name="TextBox 120"/>
          <p:cNvSpPr txBox="1">
            <a:spLocks noChangeArrowheads="1"/>
          </p:cNvSpPr>
          <p:nvPr/>
        </p:nvSpPr>
        <p:spPr bwMode="auto">
          <a:xfrm>
            <a:off x="7848600" y="4394201"/>
            <a:ext cx="2746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cs typeface="Arial" panose="020B0604020202020204" pitchFamily="34" charset="0"/>
              </a:rPr>
              <a:t>4</a:t>
            </a:r>
          </a:p>
        </p:txBody>
      </p:sp>
      <p:sp>
        <p:nvSpPr>
          <p:cNvPr id="124972" name="TextBox 150"/>
          <p:cNvSpPr txBox="1">
            <a:spLocks noChangeArrowheads="1"/>
          </p:cNvSpPr>
          <p:nvPr/>
        </p:nvSpPr>
        <p:spPr bwMode="auto">
          <a:xfrm>
            <a:off x="5665078" y="1639889"/>
            <a:ext cx="93487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600" dirty="0">
                <a:solidFill>
                  <a:srgbClr val="0000FF"/>
                </a:solidFill>
                <a:latin typeface="+mn-ea"/>
                <a:ea typeface="+mn-ea"/>
                <a:cs typeface="Arial" panose="020B0604020202020204" pitchFamily="34" charset="0"/>
              </a:rPr>
              <a:t>主机</a:t>
            </a:r>
            <a:r>
              <a:rPr lang="en-US" altLang="zh-CN" sz="1600" dirty="0">
                <a:solidFill>
                  <a:srgbClr val="0000FF"/>
                </a:solidFill>
                <a:latin typeface="+mn-ea"/>
                <a:ea typeface="+mn-ea"/>
                <a:cs typeface="Arial" panose="020B0604020202020204" pitchFamily="34" charset="0"/>
              </a:rPr>
              <a:t> h6</a:t>
            </a:r>
          </a:p>
          <a:p>
            <a:pPr algn="ctr"/>
            <a:r>
              <a:rPr lang="en-US" altLang="zh-CN" sz="1600" dirty="0">
                <a:solidFill>
                  <a:srgbClr val="0000FF"/>
                </a:solidFill>
                <a:latin typeface="+mn-ea"/>
                <a:ea typeface="+mn-ea"/>
                <a:cs typeface="Arial" panose="020B0604020202020204" pitchFamily="34" charset="0"/>
              </a:rPr>
              <a:t>10.3.0.6</a:t>
            </a:r>
          </a:p>
        </p:txBody>
      </p:sp>
      <p:grpSp>
        <p:nvGrpSpPr>
          <p:cNvPr id="124973" name="Group 7"/>
          <p:cNvGrpSpPr>
            <a:grpSpLocks/>
          </p:cNvGrpSpPr>
          <p:nvPr/>
        </p:nvGrpSpPr>
        <p:grpSpPr bwMode="auto">
          <a:xfrm>
            <a:off x="5035550" y="4257676"/>
            <a:ext cx="700088" cy="398463"/>
            <a:chOff x="1871277" y="1576300"/>
            <a:chExt cx="1128371" cy="437861"/>
          </a:xfrm>
        </p:grpSpPr>
        <p:sp>
          <p:nvSpPr>
            <p:cNvPr id="155" name="Oval 154"/>
            <p:cNvSpPr>
              <a:spLocks noChangeArrowheads="1"/>
            </p:cNvSpPr>
            <p:nvPr/>
          </p:nvSpPr>
          <p:spPr bwMode="auto">
            <a:xfrm flipV="1">
              <a:off x="1873836" y="1694924"/>
              <a:ext cx="1125812" cy="319237"/>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latin typeface="Gill Sans MT" panose="020B0502020104020203" pitchFamily="34" charset="0"/>
              </a:endParaRPr>
            </a:p>
          </p:txBody>
        </p:sp>
        <p:sp>
          <p:nvSpPr>
            <p:cNvPr id="156" name="Rectangle 155"/>
            <p:cNvSpPr/>
            <p:nvPr/>
          </p:nvSpPr>
          <p:spPr bwMode="auto">
            <a:xfrm>
              <a:off x="1871277" y="1740280"/>
              <a:ext cx="1128371" cy="11513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0000FF"/>
                </a:solidFill>
              </a:endParaRPr>
            </a:p>
          </p:txBody>
        </p:sp>
        <p:sp>
          <p:nvSpPr>
            <p:cNvPr id="157" name="Oval 156"/>
            <p:cNvSpPr>
              <a:spLocks noChangeArrowheads="1"/>
            </p:cNvSpPr>
            <p:nvPr/>
          </p:nvSpPr>
          <p:spPr bwMode="auto">
            <a:xfrm flipV="1">
              <a:off x="1871277" y="1576300"/>
              <a:ext cx="1125812" cy="319237"/>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latin typeface="Gill Sans MT" panose="020B0502020104020203" pitchFamily="34" charset="0"/>
              </a:endParaRPr>
            </a:p>
          </p:txBody>
        </p:sp>
        <p:sp>
          <p:nvSpPr>
            <p:cNvPr id="158" name="Freeform 157"/>
            <p:cNvSpPr/>
            <p:nvPr/>
          </p:nvSpPr>
          <p:spPr bwMode="auto">
            <a:xfrm>
              <a:off x="2160407" y="1673990"/>
              <a:ext cx="547554" cy="160491"/>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0000FF"/>
                </a:solidFill>
              </a:endParaRPr>
            </a:p>
          </p:txBody>
        </p:sp>
        <p:sp>
          <p:nvSpPr>
            <p:cNvPr id="159" name="Freeform 158"/>
            <p:cNvSpPr>
              <a:spLocks/>
            </p:cNvSpPr>
            <p:nvPr/>
          </p:nvSpPr>
          <p:spPr bwMode="auto">
            <a:xfrm>
              <a:off x="2104116" y="1633868"/>
              <a:ext cx="660135" cy="109901"/>
            </a:xfrm>
            <a:custGeom>
              <a:avLst/>
              <a:gdLst>
                <a:gd name="T0" fmla="*/ 0 w 3723451"/>
                <a:gd name="T1" fmla="*/ 26887 h 932950"/>
                <a:gd name="T2" fmla="*/ 116156 w 3723451"/>
                <a:gd name="T3" fmla="*/ 317 h 932950"/>
                <a:gd name="T4" fmla="*/ 329013 w 3723451"/>
                <a:gd name="T5" fmla="*/ 61322 h 932950"/>
                <a:gd name="T6" fmla="*/ 532082 w 3723451"/>
                <a:gd name="T7" fmla="*/ 0 h 932950"/>
                <a:gd name="T8" fmla="*/ 660135 w 3723451"/>
                <a:gd name="T9" fmla="*/ 24402 h 932950"/>
                <a:gd name="T10" fmla="*/ 564864 w 3723451"/>
                <a:gd name="T11" fmla="*/ 54409 h 932950"/>
                <a:gd name="T12" fmla="*/ 534190 w 3723451"/>
                <a:gd name="T13" fmla="*/ 46319 h 932950"/>
                <a:gd name="T14" fmla="*/ 332753 w 3723451"/>
                <a:gd name="T15" fmla="*/ 109901 h 932950"/>
                <a:gd name="T16" fmla="*/ 126163 w 3723451"/>
                <a:gd name="T17" fmla="*/ 48658 h 932950"/>
                <a:gd name="T18" fmla="*/ 92761 w 3723451"/>
                <a:gd name="T19" fmla="*/ 55267 h 932950"/>
                <a:gd name="T20" fmla="*/ 0 w 3723451"/>
                <a:gd name="T21" fmla="*/ 26887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FF"/>
                </a:solidFill>
              </a:endParaRPr>
            </a:p>
          </p:txBody>
        </p:sp>
        <p:sp>
          <p:nvSpPr>
            <p:cNvPr id="160" name="Freeform 159"/>
            <p:cNvSpPr>
              <a:spLocks/>
            </p:cNvSpPr>
            <p:nvPr/>
          </p:nvSpPr>
          <p:spPr bwMode="auto">
            <a:xfrm>
              <a:off x="2539089" y="1728069"/>
              <a:ext cx="240514" cy="95945"/>
            </a:xfrm>
            <a:custGeom>
              <a:avLst/>
              <a:gdLst>
                <a:gd name="T0" fmla="*/ 0 w 1366596"/>
                <a:gd name="T1" fmla="*/ 0 h 809868"/>
                <a:gd name="T2" fmla="*/ 240514 w 1366596"/>
                <a:gd name="T3" fmla="*/ 74139 h 809868"/>
                <a:gd name="T4" fmla="*/ 152244 w 1366596"/>
                <a:gd name="T5" fmla="*/ 95945 h 809868"/>
                <a:gd name="T6" fmla="*/ 810 w 1366596"/>
                <a:gd name="T7" fmla="*/ 50698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FF"/>
                </a:solidFill>
              </a:endParaRPr>
            </a:p>
          </p:txBody>
        </p:sp>
        <p:sp>
          <p:nvSpPr>
            <p:cNvPr id="161" name="Freeform 160"/>
            <p:cNvSpPr>
              <a:spLocks/>
            </p:cNvSpPr>
            <p:nvPr/>
          </p:nvSpPr>
          <p:spPr bwMode="auto">
            <a:xfrm>
              <a:off x="2091322" y="1729813"/>
              <a:ext cx="237956" cy="97690"/>
            </a:xfrm>
            <a:custGeom>
              <a:avLst/>
              <a:gdLst>
                <a:gd name="T0" fmla="*/ 234708 w 1348191"/>
                <a:gd name="T1" fmla="*/ 0 h 791462"/>
                <a:gd name="T2" fmla="*/ 237956 w 1348191"/>
                <a:gd name="T3" fmla="*/ 47141 h 791462"/>
                <a:gd name="T4" fmla="*/ 86087 w 1348191"/>
                <a:gd name="T5" fmla="*/ 97690 h 791462"/>
                <a:gd name="T6" fmla="*/ 0 w 1348191"/>
                <a:gd name="T7" fmla="*/ 75539 h 791462"/>
                <a:gd name="T8" fmla="*/ 234708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FF"/>
                </a:solidFill>
              </a:endParaRPr>
            </a:p>
          </p:txBody>
        </p:sp>
        <p:cxnSp>
          <p:nvCxnSpPr>
            <p:cNvPr id="162" name="Straight Connector 161"/>
            <p:cNvCxnSpPr>
              <a:cxnSpLocks noChangeShapeType="1"/>
              <a:endCxn id="157" idx="2"/>
            </p:cNvCxnSpPr>
            <p:nvPr/>
          </p:nvCxnSpPr>
          <p:spPr bwMode="auto">
            <a:xfrm flipH="1" flipV="1">
              <a:off x="1871277" y="1736791"/>
              <a:ext cx="2559" cy="123857"/>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63" name="Straight Connector 162"/>
            <p:cNvCxnSpPr>
              <a:cxnSpLocks noChangeShapeType="1"/>
            </p:cNvCxnSpPr>
            <p:nvPr/>
          </p:nvCxnSpPr>
          <p:spPr bwMode="auto">
            <a:xfrm flipH="1" flipV="1">
              <a:off x="2997089" y="1735047"/>
              <a:ext cx="2559" cy="122112"/>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24974" name="Group 7"/>
          <p:cNvGrpSpPr>
            <a:grpSpLocks/>
          </p:cNvGrpSpPr>
          <p:nvPr/>
        </p:nvGrpSpPr>
        <p:grpSpPr bwMode="auto">
          <a:xfrm>
            <a:off x="7135814" y="4262438"/>
            <a:ext cx="700087" cy="398462"/>
            <a:chOff x="1871277" y="1576300"/>
            <a:chExt cx="1128371" cy="437861"/>
          </a:xfrm>
        </p:grpSpPr>
        <p:sp>
          <p:nvSpPr>
            <p:cNvPr id="165" name="Oval 164"/>
            <p:cNvSpPr>
              <a:spLocks noChangeArrowheads="1"/>
            </p:cNvSpPr>
            <p:nvPr/>
          </p:nvSpPr>
          <p:spPr bwMode="auto">
            <a:xfrm flipV="1">
              <a:off x="1873835" y="1694924"/>
              <a:ext cx="1125813" cy="319237"/>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latin typeface="Gill Sans MT" panose="020B0502020104020203" pitchFamily="34" charset="0"/>
              </a:endParaRPr>
            </a:p>
          </p:txBody>
        </p:sp>
        <p:sp>
          <p:nvSpPr>
            <p:cNvPr id="166" name="Rectangle 165"/>
            <p:cNvSpPr/>
            <p:nvPr/>
          </p:nvSpPr>
          <p:spPr bwMode="auto">
            <a:xfrm>
              <a:off x="1871277" y="1740280"/>
              <a:ext cx="1128371" cy="11513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0000FF"/>
                </a:solidFill>
              </a:endParaRPr>
            </a:p>
          </p:txBody>
        </p:sp>
        <p:sp>
          <p:nvSpPr>
            <p:cNvPr id="167" name="Oval 166"/>
            <p:cNvSpPr>
              <a:spLocks noChangeArrowheads="1"/>
            </p:cNvSpPr>
            <p:nvPr/>
          </p:nvSpPr>
          <p:spPr bwMode="auto">
            <a:xfrm flipV="1">
              <a:off x="1871277" y="1576300"/>
              <a:ext cx="1125813" cy="319237"/>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latin typeface="Gill Sans MT" panose="020B0502020104020203" pitchFamily="34" charset="0"/>
              </a:endParaRPr>
            </a:p>
          </p:txBody>
        </p:sp>
        <p:sp>
          <p:nvSpPr>
            <p:cNvPr id="168" name="Freeform 167"/>
            <p:cNvSpPr/>
            <p:nvPr/>
          </p:nvSpPr>
          <p:spPr bwMode="auto">
            <a:xfrm>
              <a:off x="2160405" y="1673990"/>
              <a:ext cx="547555" cy="160491"/>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0000FF"/>
                </a:solidFill>
              </a:endParaRPr>
            </a:p>
          </p:txBody>
        </p:sp>
        <p:sp>
          <p:nvSpPr>
            <p:cNvPr id="169" name="Freeform 168"/>
            <p:cNvSpPr>
              <a:spLocks/>
            </p:cNvSpPr>
            <p:nvPr/>
          </p:nvSpPr>
          <p:spPr bwMode="auto">
            <a:xfrm>
              <a:off x="2104115" y="1633867"/>
              <a:ext cx="660136" cy="109902"/>
            </a:xfrm>
            <a:custGeom>
              <a:avLst/>
              <a:gdLst>
                <a:gd name="T0" fmla="*/ 0 w 3723451"/>
                <a:gd name="T1" fmla="*/ 26887 h 932950"/>
                <a:gd name="T2" fmla="*/ 116156 w 3723451"/>
                <a:gd name="T3" fmla="*/ 317 h 932950"/>
                <a:gd name="T4" fmla="*/ 329014 w 3723451"/>
                <a:gd name="T5" fmla="*/ 61322 h 932950"/>
                <a:gd name="T6" fmla="*/ 532082 w 3723451"/>
                <a:gd name="T7" fmla="*/ 0 h 932950"/>
                <a:gd name="T8" fmla="*/ 660136 w 3723451"/>
                <a:gd name="T9" fmla="*/ 24402 h 932950"/>
                <a:gd name="T10" fmla="*/ 564865 w 3723451"/>
                <a:gd name="T11" fmla="*/ 54409 h 932950"/>
                <a:gd name="T12" fmla="*/ 534191 w 3723451"/>
                <a:gd name="T13" fmla="*/ 46319 h 932950"/>
                <a:gd name="T14" fmla="*/ 332754 w 3723451"/>
                <a:gd name="T15" fmla="*/ 109902 h 932950"/>
                <a:gd name="T16" fmla="*/ 126163 w 3723451"/>
                <a:gd name="T17" fmla="*/ 48658 h 932950"/>
                <a:gd name="T18" fmla="*/ 92761 w 3723451"/>
                <a:gd name="T19" fmla="*/ 55268 h 932950"/>
                <a:gd name="T20" fmla="*/ 0 w 3723451"/>
                <a:gd name="T21" fmla="*/ 26887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FF"/>
                </a:solidFill>
              </a:endParaRPr>
            </a:p>
          </p:txBody>
        </p:sp>
        <p:sp>
          <p:nvSpPr>
            <p:cNvPr id="170" name="Freeform 169"/>
            <p:cNvSpPr>
              <a:spLocks/>
            </p:cNvSpPr>
            <p:nvPr/>
          </p:nvSpPr>
          <p:spPr bwMode="auto">
            <a:xfrm>
              <a:off x="2539088" y="1728068"/>
              <a:ext cx="240515" cy="95946"/>
            </a:xfrm>
            <a:custGeom>
              <a:avLst/>
              <a:gdLst>
                <a:gd name="T0" fmla="*/ 0 w 1366596"/>
                <a:gd name="T1" fmla="*/ 0 h 809868"/>
                <a:gd name="T2" fmla="*/ 240515 w 1366596"/>
                <a:gd name="T3" fmla="*/ 74140 h 809868"/>
                <a:gd name="T4" fmla="*/ 152245 w 1366596"/>
                <a:gd name="T5" fmla="*/ 95946 h 809868"/>
                <a:gd name="T6" fmla="*/ 810 w 1366596"/>
                <a:gd name="T7" fmla="*/ 5069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FF"/>
                </a:solidFill>
              </a:endParaRPr>
            </a:p>
          </p:txBody>
        </p:sp>
        <p:sp>
          <p:nvSpPr>
            <p:cNvPr id="171" name="Freeform 170"/>
            <p:cNvSpPr>
              <a:spLocks/>
            </p:cNvSpPr>
            <p:nvPr/>
          </p:nvSpPr>
          <p:spPr bwMode="auto">
            <a:xfrm>
              <a:off x="2091322" y="1729813"/>
              <a:ext cx="237955" cy="97690"/>
            </a:xfrm>
            <a:custGeom>
              <a:avLst/>
              <a:gdLst>
                <a:gd name="T0" fmla="*/ 234707 w 1348191"/>
                <a:gd name="T1" fmla="*/ 0 h 791462"/>
                <a:gd name="T2" fmla="*/ 237955 w 1348191"/>
                <a:gd name="T3" fmla="*/ 47141 h 791462"/>
                <a:gd name="T4" fmla="*/ 86086 w 1348191"/>
                <a:gd name="T5" fmla="*/ 97690 h 791462"/>
                <a:gd name="T6" fmla="*/ 0 w 1348191"/>
                <a:gd name="T7" fmla="*/ 75539 h 791462"/>
                <a:gd name="T8" fmla="*/ 234707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FF"/>
                </a:solidFill>
              </a:endParaRPr>
            </a:p>
          </p:txBody>
        </p:sp>
        <p:cxnSp>
          <p:nvCxnSpPr>
            <p:cNvPr id="172" name="Straight Connector 171"/>
            <p:cNvCxnSpPr>
              <a:cxnSpLocks noChangeShapeType="1"/>
              <a:endCxn id="167" idx="2"/>
            </p:cNvCxnSpPr>
            <p:nvPr/>
          </p:nvCxnSpPr>
          <p:spPr bwMode="auto">
            <a:xfrm flipH="1" flipV="1">
              <a:off x="1871277" y="1736791"/>
              <a:ext cx="2558" cy="123857"/>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73" name="Straight Connector 172"/>
            <p:cNvCxnSpPr>
              <a:cxnSpLocks noChangeShapeType="1"/>
            </p:cNvCxnSpPr>
            <p:nvPr/>
          </p:nvCxnSpPr>
          <p:spPr bwMode="auto">
            <a:xfrm flipH="1" flipV="1">
              <a:off x="2997090" y="1735046"/>
              <a:ext cx="2558" cy="122113"/>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24975" name="Group 7"/>
          <p:cNvGrpSpPr>
            <a:grpSpLocks/>
          </p:cNvGrpSpPr>
          <p:nvPr/>
        </p:nvGrpSpPr>
        <p:grpSpPr bwMode="auto">
          <a:xfrm>
            <a:off x="5086350" y="2403476"/>
            <a:ext cx="700088" cy="398463"/>
            <a:chOff x="1871277" y="1576300"/>
            <a:chExt cx="1128371" cy="437861"/>
          </a:xfrm>
        </p:grpSpPr>
        <p:sp>
          <p:nvSpPr>
            <p:cNvPr id="175" name="Oval 174"/>
            <p:cNvSpPr>
              <a:spLocks noChangeArrowheads="1"/>
            </p:cNvSpPr>
            <p:nvPr/>
          </p:nvSpPr>
          <p:spPr bwMode="auto">
            <a:xfrm flipV="1">
              <a:off x="1873836" y="1694924"/>
              <a:ext cx="1125812" cy="319237"/>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latin typeface="Gill Sans MT" panose="020B0502020104020203" pitchFamily="34" charset="0"/>
              </a:endParaRPr>
            </a:p>
          </p:txBody>
        </p:sp>
        <p:sp>
          <p:nvSpPr>
            <p:cNvPr id="176" name="Rectangle 175"/>
            <p:cNvSpPr/>
            <p:nvPr/>
          </p:nvSpPr>
          <p:spPr bwMode="auto">
            <a:xfrm>
              <a:off x="1871277" y="1740280"/>
              <a:ext cx="1128371" cy="11513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0000FF"/>
                </a:solidFill>
              </a:endParaRPr>
            </a:p>
          </p:txBody>
        </p:sp>
        <p:sp>
          <p:nvSpPr>
            <p:cNvPr id="177" name="Oval 176"/>
            <p:cNvSpPr>
              <a:spLocks noChangeArrowheads="1"/>
            </p:cNvSpPr>
            <p:nvPr/>
          </p:nvSpPr>
          <p:spPr bwMode="auto">
            <a:xfrm flipV="1">
              <a:off x="1871277" y="1576300"/>
              <a:ext cx="1125812" cy="319237"/>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latin typeface="Gill Sans MT" panose="020B0502020104020203" pitchFamily="34" charset="0"/>
              </a:endParaRPr>
            </a:p>
          </p:txBody>
        </p:sp>
        <p:sp>
          <p:nvSpPr>
            <p:cNvPr id="178" name="Freeform 177"/>
            <p:cNvSpPr/>
            <p:nvPr/>
          </p:nvSpPr>
          <p:spPr bwMode="auto">
            <a:xfrm>
              <a:off x="2160407" y="1673990"/>
              <a:ext cx="547554" cy="160491"/>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0000FF"/>
                </a:solidFill>
              </a:endParaRPr>
            </a:p>
          </p:txBody>
        </p:sp>
        <p:sp>
          <p:nvSpPr>
            <p:cNvPr id="179" name="Freeform 178"/>
            <p:cNvSpPr>
              <a:spLocks/>
            </p:cNvSpPr>
            <p:nvPr/>
          </p:nvSpPr>
          <p:spPr bwMode="auto">
            <a:xfrm>
              <a:off x="2104116" y="1633868"/>
              <a:ext cx="660135" cy="109901"/>
            </a:xfrm>
            <a:custGeom>
              <a:avLst/>
              <a:gdLst>
                <a:gd name="T0" fmla="*/ 0 w 3723451"/>
                <a:gd name="T1" fmla="*/ 26887 h 932950"/>
                <a:gd name="T2" fmla="*/ 116156 w 3723451"/>
                <a:gd name="T3" fmla="*/ 317 h 932950"/>
                <a:gd name="T4" fmla="*/ 329013 w 3723451"/>
                <a:gd name="T5" fmla="*/ 61322 h 932950"/>
                <a:gd name="T6" fmla="*/ 532082 w 3723451"/>
                <a:gd name="T7" fmla="*/ 0 h 932950"/>
                <a:gd name="T8" fmla="*/ 660135 w 3723451"/>
                <a:gd name="T9" fmla="*/ 24402 h 932950"/>
                <a:gd name="T10" fmla="*/ 564864 w 3723451"/>
                <a:gd name="T11" fmla="*/ 54409 h 932950"/>
                <a:gd name="T12" fmla="*/ 534190 w 3723451"/>
                <a:gd name="T13" fmla="*/ 46319 h 932950"/>
                <a:gd name="T14" fmla="*/ 332753 w 3723451"/>
                <a:gd name="T15" fmla="*/ 109901 h 932950"/>
                <a:gd name="T16" fmla="*/ 126163 w 3723451"/>
                <a:gd name="T17" fmla="*/ 48658 h 932950"/>
                <a:gd name="T18" fmla="*/ 92761 w 3723451"/>
                <a:gd name="T19" fmla="*/ 55267 h 932950"/>
                <a:gd name="T20" fmla="*/ 0 w 3723451"/>
                <a:gd name="T21" fmla="*/ 26887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FF"/>
                </a:solidFill>
              </a:endParaRPr>
            </a:p>
          </p:txBody>
        </p:sp>
        <p:sp>
          <p:nvSpPr>
            <p:cNvPr id="180" name="Freeform 179"/>
            <p:cNvSpPr>
              <a:spLocks/>
            </p:cNvSpPr>
            <p:nvPr/>
          </p:nvSpPr>
          <p:spPr bwMode="auto">
            <a:xfrm>
              <a:off x="2539089" y="1728069"/>
              <a:ext cx="240514" cy="95945"/>
            </a:xfrm>
            <a:custGeom>
              <a:avLst/>
              <a:gdLst>
                <a:gd name="T0" fmla="*/ 0 w 1366596"/>
                <a:gd name="T1" fmla="*/ 0 h 809868"/>
                <a:gd name="T2" fmla="*/ 240514 w 1366596"/>
                <a:gd name="T3" fmla="*/ 74139 h 809868"/>
                <a:gd name="T4" fmla="*/ 152244 w 1366596"/>
                <a:gd name="T5" fmla="*/ 95945 h 809868"/>
                <a:gd name="T6" fmla="*/ 810 w 1366596"/>
                <a:gd name="T7" fmla="*/ 50698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FF"/>
                </a:solidFill>
              </a:endParaRPr>
            </a:p>
          </p:txBody>
        </p:sp>
        <p:sp>
          <p:nvSpPr>
            <p:cNvPr id="181" name="Freeform 180"/>
            <p:cNvSpPr>
              <a:spLocks/>
            </p:cNvSpPr>
            <p:nvPr/>
          </p:nvSpPr>
          <p:spPr bwMode="auto">
            <a:xfrm>
              <a:off x="2091322" y="1729813"/>
              <a:ext cx="237956" cy="97690"/>
            </a:xfrm>
            <a:custGeom>
              <a:avLst/>
              <a:gdLst>
                <a:gd name="T0" fmla="*/ 234708 w 1348191"/>
                <a:gd name="T1" fmla="*/ 0 h 791462"/>
                <a:gd name="T2" fmla="*/ 237956 w 1348191"/>
                <a:gd name="T3" fmla="*/ 47141 h 791462"/>
                <a:gd name="T4" fmla="*/ 86087 w 1348191"/>
                <a:gd name="T5" fmla="*/ 97690 h 791462"/>
                <a:gd name="T6" fmla="*/ 0 w 1348191"/>
                <a:gd name="T7" fmla="*/ 75539 h 791462"/>
                <a:gd name="T8" fmla="*/ 234708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FF"/>
                </a:solidFill>
              </a:endParaRPr>
            </a:p>
          </p:txBody>
        </p:sp>
        <p:cxnSp>
          <p:nvCxnSpPr>
            <p:cNvPr id="182" name="Straight Connector 181"/>
            <p:cNvCxnSpPr>
              <a:cxnSpLocks noChangeShapeType="1"/>
              <a:endCxn id="177" idx="2"/>
            </p:cNvCxnSpPr>
            <p:nvPr/>
          </p:nvCxnSpPr>
          <p:spPr bwMode="auto">
            <a:xfrm flipH="1" flipV="1">
              <a:off x="1871277" y="1736791"/>
              <a:ext cx="2559" cy="123857"/>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83" name="Straight Connector 182"/>
            <p:cNvCxnSpPr>
              <a:cxnSpLocks noChangeShapeType="1"/>
            </p:cNvCxnSpPr>
            <p:nvPr/>
          </p:nvCxnSpPr>
          <p:spPr bwMode="auto">
            <a:xfrm flipH="1" flipV="1">
              <a:off x="2997089" y="1735047"/>
              <a:ext cx="2559" cy="122112"/>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24976" name="Group 88"/>
          <p:cNvGrpSpPr>
            <a:grpSpLocks/>
          </p:cNvGrpSpPr>
          <p:nvPr/>
        </p:nvGrpSpPr>
        <p:grpSpPr bwMode="auto">
          <a:xfrm>
            <a:off x="6540500" y="1862139"/>
            <a:ext cx="1270000" cy="1482725"/>
            <a:chOff x="5418667" y="1587500"/>
            <a:chExt cx="1270000" cy="1481667"/>
          </a:xfrm>
        </p:grpSpPr>
        <p:grpSp>
          <p:nvGrpSpPr>
            <p:cNvPr id="124978" name="Group 79"/>
            <p:cNvGrpSpPr>
              <a:grpSpLocks/>
            </p:cNvGrpSpPr>
            <p:nvPr/>
          </p:nvGrpSpPr>
          <p:grpSpPr bwMode="auto">
            <a:xfrm>
              <a:off x="5440087" y="1742411"/>
              <a:ext cx="1047344" cy="1163369"/>
              <a:chOff x="5440087" y="1742411"/>
              <a:chExt cx="1047344" cy="1163369"/>
            </a:xfrm>
          </p:grpSpPr>
          <p:grpSp>
            <p:nvGrpSpPr>
              <p:cNvPr id="124980" name="Group 950"/>
              <p:cNvGrpSpPr>
                <a:grpSpLocks/>
              </p:cNvGrpSpPr>
              <p:nvPr/>
            </p:nvGrpSpPr>
            <p:grpSpPr bwMode="auto">
              <a:xfrm>
                <a:off x="5838397" y="2273382"/>
                <a:ext cx="350328" cy="632398"/>
                <a:chOff x="4140" y="429"/>
                <a:chExt cx="1425" cy="2396"/>
              </a:xfrm>
            </p:grpSpPr>
            <p:sp>
              <p:nvSpPr>
                <p:cNvPr id="124983" name="Freeform 951"/>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24984"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cs typeface="Arial" panose="020B0604020202020204" pitchFamily="34" charset="0"/>
                  </a:endParaRPr>
                </a:p>
              </p:txBody>
            </p:sp>
            <p:sp>
              <p:nvSpPr>
                <p:cNvPr id="124985" name="Freeform 953"/>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24986" name="Freeform 954"/>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24987"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cs typeface="Arial" panose="020B0604020202020204" pitchFamily="34" charset="0"/>
                  </a:endParaRPr>
                </a:p>
              </p:txBody>
            </p:sp>
            <p:grpSp>
              <p:nvGrpSpPr>
                <p:cNvPr id="124988" name="Group 956"/>
                <p:cNvGrpSpPr>
                  <a:grpSpLocks/>
                </p:cNvGrpSpPr>
                <p:nvPr/>
              </p:nvGrpSpPr>
              <p:grpSpPr bwMode="auto">
                <a:xfrm>
                  <a:off x="4749" y="668"/>
                  <a:ext cx="581" cy="145"/>
                  <a:chOff x="614" y="2568"/>
                  <a:chExt cx="725" cy="139"/>
                </a:xfrm>
              </p:grpSpPr>
              <p:sp>
                <p:nvSpPr>
                  <p:cNvPr id="125013" name="AutoShape 957"/>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cs typeface="Arial" panose="020B0604020202020204" pitchFamily="34" charset="0"/>
                    </a:endParaRPr>
                  </a:p>
                </p:txBody>
              </p:sp>
              <p:sp>
                <p:nvSpPr>
                  <p:cNvPr id="125014"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cs typeface="Arial" panose="020B0604020202020204" pitchFamily="34" charset="0"/>
                    </a:endParaRPr>
                  </a:p>
                </p:txBody>
              </p:sp>
            </p:grpSp>
            <p:sp>
              <p:nvSpPr>
                <p:cNvPr id="124989"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cs typeface="Arial" panose="020B0604020202020204" pitchFamily="34" charset="0"/>
                  </a:endParaRPr>
                </a:p>
              </p:txBody>
            </p:sp>
            <p:grpSp>
              <p:nvGrpSpPr>
                <p:cNvPr id="124990" name="Group 960"/>
                <p:cNvGrpSpPr>
                  <a:grpSpLocks/>
                </p:cNvGrpSpPr>
                <p:nvPr/>
              </p:nvGrpSpPr>
              <p:grpSpPr bwMode="auto">
                <a:xfrm>
                  <a:off x="4747" y="994"/>
                  <a:ext cx="581" cy="134"/>
                  <a:chOff x="614" y="2568"/>
                  <a:chExt cx="725" cy="139"/>
                </a:xfrm>
              </p:grpSpPr>
              <p:sp>
                <p:nvSpPr>
                  <p:cNvPr id="125011" name="AutoShape 961"/>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cs typeface="Arial" panose="020B0604020202020204" pitchFamily="34" charset="0"/>
                    </a:endParaRPr>
                  </a:p>
                </p:txBody>
              </p:sp>
              <p:sp>
                <p:nvSpPr>
                  <p:cNvPr id="125012"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cs typeface="Arial" panose="020B0604020202020204" pitchFamily="34" charset="0"/>
                    </a:endParaRPr>
                  </a:p>
                </p:txBody>
              </p:sp>
            </p:grpSp>
            <p:sp>
              <p:nvSpPr>
                <p:cNvPr id="124991"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cs typeface="Arial" panose="020B0604020202020204" pitchFamily="34" charset="0"/>
                  </a:endParaRPr>
                </a:p>
              </p:txBody>
            </p:sp>
            <p:sp>
              <p:nvSpPr>
                <p:cNvPr id="124992"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cs typeface="Arial" panose="020B0604020202020204" pitchFamily="34" charset="0"/>
                  </a:endParaRPr>
                </a:p>
              </p:txBody>
            </p:sp>
            <p:grpSp>
              <p:nvGrpSpPr>
                <p:cNvPr id="124993" name="Group 965"/>
                <p:cNvGrpSpPr>
                  <a:grpSpLocks/>
                </p:cNvGrpSpPr>
                <p:nvPr/>
              </p:nvGrpSpPr>
              <p:grpSpPr bwMode="auto">
                <a:xfrm>
                  <a:off x="4735" y="1627"/>
                  <a:ext cx="582" cy="151"/>
                  <a:chOff x="614" y="2568"/>
                  <a:chExt cx="725" cy="139"/>
                </a:xfrm>
              </p:grpSpPr>
              <p:sp>
                <p:nvSpPr>
                  <p:cNvPr id="125009" name="AutoShape 966"/>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cs typeface="Arial" panose="020B0604020202020204" pitchFamily="34" charset="0"/>
                    </a:endParaRPr>
                  </a:p>
                </p:txBody>
              </p:sp>
              <p:sp>
                <p:nvSpPr>
                  <p:cNvPr id="125010"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cs typeface="Arial" panose="020B0604020202020204" pitchFamily="34" charset="0"/>
                    </a:endParaRPr>
                  </a:p>
                </p:txBody>
              </p:sp>
            </p:grpSp>
            <p:sp>
              <p:nvSpPr>
                <p:cNvPr id="124994" name="Freeform 968"/>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grpSp>
              <p:nvGrpSpPr>
                <p:cNvPr id="124995" name="Group 969"/>
                <p:cNvGrpSpPr>
                  <a:grpSpLocks/>
                </p:cNvGrpSpPr>
                <p:nvPr/>
              </p:nvGrpSpPr>
              <p:grpSpPr bwMode="auto">
                <a:xfrm>
                  <a:off x="4739" y="1327"/>
                  <a:ext cx="582" cy="139"/>
                  <a:chOff x="614" y="2568"/>
                  <a:chExt cx="725" cy="139"/>
                </a:xfrm>
              </p:grpSpPr>
              <p:sp>
                <p:nvSpPr>
                  <p:cNvPr id="125007" name="AutoShape 970"/>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cs typeface="Arial" panose="020B0604020202020204" pitchFamily="34" charset="0"/>
                    </a:endParaRPr>
                  </a:p>
                </p:txBody>
              </p:sp>
              <p:sp>
                <p:nvSpPr>
                  <p:cNvPr id="125008"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cs typeface="Arial" panose="020B0604020202020204" pitchFamily="34" charset="0"/>
                    </a:endParaRPr>
                  </a:p>
                </p:txBody>
              </p:sp>
            </p:grpSp>
            <p:sp>
              <p:nvSpPr>
                <p:cNvPr id="124996"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cs typeface="Arial" panose="020B0604020202020204" pitchFamily="34" charset="0"/>
                  </a:endParaRPr>
                </a:p>
              </p:txBody>
            </p:sp>
            <p:sp>
              <p:nvSpPr>
                <p:cNvPr id="124997" name="Freeform 973"/>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24998" name="Freeform 974"/>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24999" name="Oval 975"/>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cs typeface="Arial" panose="020B0604020202020204" pitchFamily="34" charset="0"/>
                  </a:endParaRPr>
                </a:p>
              </p:txBody>
            </p:sp>
            <p:sp>
              <p:nvSpPr>
                <p:cNvPr id="125000" name="Freeform 976"/>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25001"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cs typeface="Arial" panose="020B0604020202020204" pitchFamily="34" charset="0"/>
                  </a:endParaRPr>
                </a:p>
              </p:txBody>
            </p:sp>
            <p:sp>
              <p:nvSpPr>
                <p:cNvPr id="125002"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cs typeface="Arial" panose="020B0604020202020204" pitchFamily="34" charset="0"/>
                  </a:endParaRPr>
                </a:p>
              </p:txBody>
            </p:sp>
            <p:sp>
              <p:nvSpPr>
                <p:cNvPr id="125003" name="Oval 979"/>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cs typeface="Arial" panose="020B0604020202020204" pitchFamily="34" charset="0"/>
                  </a:endParaRPr>
                </a:p>
              </p:txBody>
            </p:sp>
            <p:sp>
              <p:nvSpPr>
                <p:cNvPr id="125004" name="Oval 980"/>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rgbClr val="0000FF"/>
                    </a:solidFill>
                    <a:cs typeface="Arial" panose="020B0604020202020204" pitchFamily="34" charset="0"/>
                  </a:endParaRPr>
                </a:p>
              </p:txBody>
            </p:sp>
            <p:sp>
              <p:nvSpPr>
                <p:cNvPr id="125005" name="Oval 981"/>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cs typeface="Arial" panose="020B0604020202020204" pitchFamily="34" charset="0"/>
                  </a:endParaRPr>
                </a:p>
              </p:txBody>
            </p:sp>
            <p:sp>
              <p:nvSpPr>
                <p:cNvPr id="125006"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cs typeface="Arial" panose="020B0604020202020204" pitchFamily="34" charset="0"/>
                  </a:endParaRPr>
                </a:p>
              </p:txBody>
            </p:sp>
          </p:grpSp>
          <p:pic>
            <p:nvPicPr>
              <p:cNvPr id="124981"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40087" y="1742411"/>
                <a:ext cx="1039824" cy="309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82" name="TextBox 149"/>
              <p:cNvSpPr txBox="1">
                <a:spLocks noChangeArrowheads="1"/>
              </p:cNvSpPr>
              <p:nvPr/>
            </p:nvSpPr>
            <p:spPr bwMode="auto">
              <a:xfrm>
                <a:off x="5558972" y="1947149"/>
                <a:ext cx="928459"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FF"/>
                    </a:solidFill>
                    <a:cs typeface="Arial" panose="020B0604020202020204" pitchFamily="34" charset="0"/>
                  </a:rPr>
                  <a:t>controller</a:t>
                </a:r>
              </a:p>
              <a:p>
                <a:endParaRPr lang="en-US" altLang="zh-CN" sz="1800">
                  <a:solidFill>
                    <a:srgbClr val="0000FF"/>
                  </a:solidFill>
                  <a:cs typeface="Arial" panose="020B0604020202020204" pitchFamily="34" charset="0"/>
                </a:endParaRPr>
              </a:p>
            </p:txBody>
          </p:sp>
        </p:grpSp>
        <p:sp>
          <p:nvSpPr>
            <p:cNvPr id="124979" name="Rectangle 82"/>
            <p:cNvSpPr>
              <a:spLocks noChangeArrowheads="1"/>
            </p:cNvSpPr>
            <p:nvPr/>
          </p:nvSpPr>
          <p:spPr bwMode="auto">
            <a:xfrm>
              <a:off x="5418667" y="1587500"/>
              <a:ext cx="1270000" cy="1481667"/>
            </a:xfrm>
            <a:prstGeom prst="rect">
              <a:avLst/>
            </a:prstGeom>
            <a:solidFill>
              <a:schemeClr val="bg1">
                <a:alpha val="65881"/>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sp>
        <p:nvSpPr>
          <p:cNvPr id="124977" name="TextBox 211"/>
          <p:cNvSpPr txBox="1">
            <a:spLocks noChangeArrowheads="1"/>
          </p:cNvSpPr>
          <p:nvPr/>
        </p:nvSpPr>
        <p:spPr bwMode="auto">
          <a:xfrm>
            <a:off x="7699376" y="652285"/>
            <a:ext cx="328384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dirty="0">
                <a:solidFill>
                  <a:srgbClr val="CC0000"/>
                </a:solidFill>
                <a:latin typeface="+mn-ea"/>
                <a:ea typeface="+mn-ea"/>
              </a:rPr>
              <a:t>例</a:t>
            </a:r>
            <a:r>
              <a:rPr lang="en-US" altLang="zh-CN" dirty="0">
                <a:solidFill>
                  <a:srgbClr val="CC0000"/>
                </a:solidFill>
                <a:latin typeface="+mn-ea"/>
                <a:ea typeface="+mn-ea"/>
              </a:rPr>
              <a:t>: </a:t>
            </a:r>
            <a:r>
              <a:rPr lang="zh-CN" altLang="en-US" dirty="0">
                <a:solidFill>
                  <a:srgbClr val="000099"/>
                </a:solidFill>
                <a:latin typeface="+mn-ea"/>
                <a:ea typeface="+mn-ea"/>
              </a:rPr>
              <a:t>来自主机</a:t>
            </a:r>
            <a:r>
              <a:rPr lang="en-US" altLang="zh-CN" dirty="0">
                <a:solidFill>
                  <a:srgbClr val="000099"/>
                </a:solidFill>
                <a:latin typeface="+mn-ea"/>
                <a:ea typeface="+mn-ea"/>
              </a:rPr>
              <a:t>h5</a:t>
            </a:r>
            <a:r>
              <a:rPr lang="zh-CN" altLang="en-US" dirty="0">
                <a:solidFill>
                  <a:srgbClr val="000099"/>
                </a:solidFill>
                <a:latin typeface="+mn-ea"/>
                <a:ea typeface="+mn-ea"/>
              </a:rPr>
              <a:t>和</a:t>
            </a:r>
            <a:r>
              <a:rPr lang="en-US" altLang="zh-CN" dirty="0">
                <a:solidFill>
                  <a:srgbClr val="000099"/>
                </a:solidFill>
                <a:latin typeface="+mn-ea"/>
                <a:ea typeface="+mn-ea"/>
              </a:rPr>
              <a:t>h6</a:t>
            </a:r>
            <a:r>
              <a:rPr lang="zh-CN" altLang="en-US" dirty="0">
                <a:solidFill>
                  <a:srgbClr val="000099"/>
                </a:solidFill>
                <a:latin typeface="+mn-ea"/>
                <a:ea typeface="+mn-ea"/>
              </a:rPr>
              <a:t>的数据报应通过</a:t>
            </a:r>
            <a:r>
              <a:rPr lang="en-US" altLang="zh-CN" dirty="0">
                <a:solidFill>
                  <a:srgbClr val="000099"/>
                </a:solidFill>
                <a:latin typeface="+mn-ea"/>
                <a:ea typeface="+mn-ea"/>
              </a:rPr>
              <a:t>s1</a:t>
            </a:r>
            <a:r>
              <a:rPr lang="zh-CN" altLang="en-US" dirty="0">
                <a:solidFill>
                  <a:srgbClr val="000099"/>
                </a:solidFill>
                <a:latin typeface="+mn-ea"/>
                <a:ea typeface="+mn-ea"/>
              </a:rPr>
              <a:t>并经之到</a:t>
            </a:r>
            <a:r>
              <a:rPr lang="en-US" altLang="zh-CN" dirty="0">
                <a:solidFill>
                  <a:srgbClr val="000099"/>
                </a:solidFill>
                <a:latin typeface="+mn-ea"/>
                <a:ea typeface="+mn-ea"/>
              </a:rPr>
              <a:t>s2</a:t>
            </a:r>
            <a:r>
              <a:rPr lang="zh-CN" altLang="en-US" dirty="0">
                <a:solidFill>
                  <a:srgbClr val="000099"/>
                </a:solidFill>
                <a:latin typeface="+mn-ea"/>
                <a:ea typeface="+mn-ea"/>
              </a:rPr>
              <a:t>而发送到</a:t>
            </a:r>
            <a:r>
              <a:rPr lang="en-US" altLang="zh-CN" dirty="0">
                <a:solidFill>
                  <a:srgbClr val="000099"/>
                </a:solidFill>
                <a:latin typeface="+mn-ea"/>
                <a:ea typeface="+mn-ea"/>
              </a:rPr>
              <a:t>h3</a:t>
            </a:r>
            <a:r>
              <a:rPr lang="zh-CN" altLang="en-US" dirty="0">
                <a:solidFill>
                  <a:srgbClr val="000099"/>
                </a:solidFill>
                <a:latin typeface="+mn-ea"/>
                <a:ea typeface="+mn-ea"/>
              </a:rPr>
              <a:t>或</a:t>
            </a:r>
            <a:r>
              <a:rPr lang="en-US" altLang="zh-CN" dirty="0">
                <a:solidFill>
                  <a:srgbClr val="000099"/>
                </a:solidFill>
                <a:latin typeface="+mn-ea"/>
                <a:ea typeface="+mn-ea"/>
              </a:rPr>
              <a:t>h4</a:t>
            </a:r>
          </a:p>
        </p:txBody>
      </p:sp>
      <p:sp>
        <p:nvSpPr>
          <p:cNvPr id="164" name="Rectangle 7"/>
          <p:cNvSpPr txBox="1">
            <a:spLocks noChangeArrowheads="1"/>
          </p:cNvSpPr>
          <p:nvPr/>
        </p:nvSpPr>
        <p:spPr>
          <a:xfrm>
            <a:off x="9120336" y="6624784"/>
            <a:ext cx="2592288"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4.4 Generalized  </a:t>
            </a:r>
            <a:r>
              <a:rPr lang="en-US" altLang="zh-CN" sz="1200" dirty="0">
                <a:solidFill>
                  <a:srgbClr val="FF0000"/>
                </a:solidFill>
                <a:cs typeface="Arial" panose="020B0604020202020204" pitchFamily="34" charset="0"/>
              </a:rPr>
              <a:t>Forward and SDN</a:t>
            </a:r>
          </a:p>
        </p:txBody>
      </p:sp>
    </p:spTree>
    <p:extLst>
      <p:ext uri="{BB962C8B-B14F-4D97-AF65-F5344CB8AC3E}">
        <p14:creationId xmlns:p14="http://schemas.microsoft.com/office/powerpoint/2010/main" val="24343702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dissolve">
                                      <p:cBhvr>
                                        <p:cTn id="7" dur="500"/>
                                        <p:tgtEl>
                                          <p:spTgt spid="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dissolve">
                                      <p:cBhvr>
                                        <p:cTn id="12" dur="500"/>
                                        <p:tgtEl>
                                          <p:spTgt spid="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dissolve">
                                      <p:cBhvr>
                                        <p:cTn id="1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type="body" sz="half" idx="1"/>
          </p:nvPr>
        </p:nvSpPr>
        <p:spPr>
          <a:xfrm>
            <a:off x="1991544" y="1780840"/>
            <a:ext cx="4680520" cy="4121943"/>
          </a:xfrm>
        </p:spPr>
        <p:txBody>
          <a:bodyPr>
            <a:normAutofit fontScale="92500" lnSpcReduction="20000"/>
          </a:bodyPr>
          <a:lstStyle/>
          <a:p>
            <a:pPr>
              <a:spcAft>
                <a:spcPts val="0"/>
              </a:spcAft>
              <a:buClr>
                <a:srgbClr val="000099"/>
              </a:buClr>
              <a:buSzPct val="85000"/>
              <a:defRPr/>
            </a:pPr>
            <a:r>
              <a:rPr lang="zh-CN" altLang="en-US" sz="3000" dirty="0"/>
              <a:t>网络层概述</a:t>
            </a:r>
            <a:r>
              <a:rPr lang="en-US" sz="3000" dirty="0"/>
              <a:t>:</a:t>
            </a:r>
          </a:p>
          <a:p>
            <a:pPr lvl="1">
              <a:lnSpc>
                <a:spcPct val="110000"/>
              </a:lnSpc>
              <a:defRPr/>
            </a:pPr>
            <a:r>
              <a:rPr lang="zh-CN" altLang="en-US" sz="2600" dirty="0"/>
              <a:t>数据平面</a:t>
            </a:r>
            <a:endParaRPr lang="en-US" sz="2600" dirty="0"/>
          </a:p>
          <a:p>
            <a:pPr lvl="1">
              <a:lnSpc>
                <a:spcPct val="110000"/>
              </a:lnSpc>
              <a:defRPr/>
            </a:pPr>
            <a:r>
              <a:rPr lang="zh-CN" altLang="en-US" sz="2600" dirty="0"/>
              <a:t>控制平面</a:t>
            </a:r>
            <a:endParaRPr lang="en-US" sz="2600" dirty="0"/>
          </a:p>
          <a:p>
            <a:pPr>
              <a:spcAft>
                <a:spcPts val="0"/>
              </a:spcAft>
              <a:buClr>
                <a:srgbClr val="000099"/>
              </a:buClr>
              <a:buSzPct val="85000"/>
              <a:defRPr/>
            </a:pPr>
            <a:r>
              <a:rPr lang="zh-CN" altLang="en-US" sz="3000" dirty="0"/>
              <a:t>路由器工作原理</a:t>
            </a:r>
            <a:endParaRPr lang="en-US" sz="3000" dirty="0"/>
          </a:p>
          <a:p>
            <a:pPr>
              <a:spcAft>
                <a:spcPts val="0"/>
              </a:spcAft>
              <a:buClr>
                <a:srgbClr val="000099"/>
              </a:buClr>
              <a:buSzPct val="85000"/>
              <a:defRPr/>
            </a:pPr>
            <a:r>
              <a:rPr lang="en-US" sz="3000" dirty="0"/>
              <a:t>IP: </a:t>
            </a:r>
            <a:r>
              <a:rPr lang="zh-CN" altLang="en-US" sz="3000" dirty="0"/>
              <a:t>网际协议</a:t>
            </a:r>
            <a:endParaRPr lang="en-US" sz="3000" dirty="0"/>
          </a:p>
          <a:p>
            <a:pPr lvl="1">
              <a:lnSpc>
                <a:spcPct val="110000"/>
              </a:lnSpc>
              <a:defRPr/>
            </a:pPr>
            <a:r>
              <a:rPr lang="zh-CN" altLang="en-US" sz="2600" dirty="0"/>
              <a:t>数据报格式</a:t>
            </a:r>
            <a:endParaRPr lang="en-US" sz="2600" dirty="0"/>
          </a:p>
          <a:p>
            <a:pPr lvl="1">
              <a:lnSpc>
                <a:spcPct val="110000"/>
              </a:lnSpc>
              <a:defRPr/>
            </a:pPr>
            <a:r>
              <a:rPr lang="zh-CN" altLang="en-US" sz="2600" dirty="0"/>
              <a:t>数据报分片</a:t>
            </a:r>
            <a:endParaRPr lang="en-US" sz="2600" dirty="0"/>
          </a:p>
          <a:p>
            <a:pPr lvl="1">
              <a:lnSpc>
                <a:spcPct val="110000"/>
              </a:lnSpc>
              <a:defRPr/>
            </a:pPr>
            <a:r>
              <a:rPr lang="en-US" sz="2600" dirty="0"/>
              <a:t>IPv4 </a:t>
            </a:r>
            <a:r>
              <a:rPr lang="zh-CN" altLang="en-US" sz="2600" dirty="0"/>
              <a:t>寻址</a:t>
            </a:r>
            <a:endParaRPr lang="en-US" sz="2600" dirty="0"/>
          </a:p>
          <a:p>
            <a:pPr lvl="1">
              <a:lnSpc>
                <a:spcPct val="110000"/>
              </a:lnSpc>
              <a:defRPr/>
            </a:pPr>
            <a:r>
              <a:rPr lang="zh-CN" altLang="en-US" sz="2600" dirty="0"/>
              <a:t>网络地址转换</a:t>
            </a:r>
            <a:endParaRPr lang="en-US" sz="2600" dirty="0"/>
          </a:p>
          <a:p>
            <a:pPr lvl="1">
              <a:lnSpc>
                <a:spcPct val="110000"/>
              </a:lnSpc>
              <a:defRPr/>
            </a:pPr>
            <a:r>
              <a:rPr lang="en-US" sz="2600" dirty="0"/>
              <a:t>IPv6</a:t>
            </a:r>
          </a:p>
          <a:p>
            <a:pPr marL="512763" indent="-512763">
              <a:buNone/>
              <a:defRPr/>
            </a:pPr>
            <a:endParaRPr lang="en-US" dirty="0"/>
          </a:p>
        </p:txBody>
      </p:sp>
      <p:sp>
        <p:nvSpPr>
          <p:cNvPr id="8" name="Rectangle 2"/>
          <p:cNvSpPr txBox="1">
            <a:spLocks noChangeArrowheads="1"/>
          </p:cNvSpPr>
          <p:nvPr/>
        </p:nvSpPr>
        <p:spPr>
          <a:xfrm>
            <a:off x="2209800" y="0"/>
            <a:ext cx="77724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baseline="0">
                <a:solidFill>
                  <a:schemeClr val="accent1"/>
                </a:solidFill>
                <a:latin typeface="Comic Sans MS" panose="030F0702030302020204" pitchFamily="66" charset="0"/>
                <a:ea typeface="微软雅黑" panose="020B0503020204020204" pitchFamily="34" charset="-122"/>
                <a:cs typeface="+mj-cs"/>
              </a:defRPr>
            </a:lvl1pPr>
          </a:lstStyle>
          <a:p>
            <a:pPr algn="ctr"/>
            <a:r>
              <a:rPr lang="zh-CN" altLang="en-US" sz="4000" dirty="0">
                <a:solidFill>
                  <a:srgbClr val="000099"/>
                </a:solidFill>
                <a:latin typeface="+mj-ea"/>
                <a:ea typeface="+mj-ea"/>
              </a:rPr>
              <a:t>第四章</a:t>
            </a:r>
            <a:r>
              <a:rPr lang="en-US" altLang="zh-CN" sz="4000" dirty="0">
                <a:solidFill>
                  <a:srgbClr val="000099"/>
                </a:solidFill>
                <a:latin typeface="+mj-ea"/>
                <a:ea typeface="+mj-ea"/>
              </a:rPr>
              <a:t> </a:t>
            </a:r>
            <a:r>
              <a:rPr lang="zh-CN" altLang="en-US" sz="4000" dirty="0">
                <a:solidFill>
                  <a:srgbClr val="000099"/>
                </a:solidFill>
                <a:latin typeface="+mj-ea"/>
                <a:ea typeface="+mj-ea"/>
              </a:rPr>
              <a:t>总结</a:t>
            </a:r>
            <a:endParaRPr lang="en-US" altLang="zh-CN" sz="4000" dirty="0">
              <a:solidFill>
                <a:srgbClr val="000099"/>
              </a:solidFill>
              <a:latin typeface="+mj-ea"/>
              <a:ea typeface="+mj-ea"/>
            </a:endParaRPr>
          </a:p>
        </p:txBody>
      </p:sp>
      <p:sp>
        <p:nvSpPr>
          <p:cNvPr id="10" name="Rectangle 3"/>
          <p:cNvSpPr txBox="1">
            <a:spLocks noChangeArrowheads="1"/>
          </p:cNvSpPr>
          <p:nvPr/>
        </p:nvSpPr>
        <p:spPr>
          <a:xfrm>
            <a:off x="6672065" y="1780840"/>
            <a:ext cx="4536504" cy="4121943"/>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100000"/>
              </a:lnSpc>
              <a:spcBef>
                <a:spcPct val="20000"/>
              </a:spcBef>
              <a:spcAft>
                <a:spcPct val="0"/>
              </a:spcAft>
              <a:buClrTx/>
              <a:buSzPct val="70000"/>
              <a:buFont typeface="Wingdings" panose="05000000000000000000" pitchFamily="2" charset="2"/>
              <a:buChar char="v"/>
              <a:defRPr sz="2800" b="0" kern="1200" baseline="0">
                <a:solidFill>
                  <a:srgbClr val="000099"/>
                </a:solidFill>
                <a:latin typeface="Comic Sans MS" panose="030F0702030302020204" pitchFamily="66" charset="0"/>
                <a:ea typeface="微软雅黑" panose="020B0503020204020204" pitchFamily="34" charset="-122"/>
                <a:cs typeface="+mn-cs"/>
              </a:defRPr>
            </a:lvl1pPr>
            <a:lvl2pPr marL="742950" marR="0" indent="-285750" algn="l" defTabSz="914400" rtl="0" eaLnBrk="1" fontAlgn="base" latinLnBrk="0" hangingPunct="1">
              <a:lnSpc>
                <a:spcPct val="100000"/>
              </a:lnSpc>
              <a:spcBef>
                <a:spcPct val="20000"/>
              </a:spcBef>
              <a:spcAft>
                <a:spcPct val="0"/>
              </a:spcAft>
              <a:buClrTx/>
              <a:buSzTx/>
              <a:buFontTx/>
              <a:buChar char="–"/>
              <a:defRPr sz="2400" kern="1200" baseline="0">
                <a:solidFill>
                  <a:srgbClr val="000099"/>
                </a:solidFill>
                <a:latin typeface="Comic Sans MS" panose="030F0702030302020204" pitchFamily="66" charset="0"/>
                <a:ea typeface="微软雅黑" panose="020B0503020204020204" pitchFamily="34" charset="-122"/>
                <a:cs typeface="+mn-cs"/>
              </a:defRPr>
            </a:lvl2pPr>
            <a:lvl3pPr marL="11430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2000" kern="1200" baseline="0">
                <a:solidFill>
                  <a:srgbClr val="000099"/>
                </a:solidFill>
                <a:latin typeface="Comic Sans MS" panose="030F0702030302020204" pitchFamily="66" charset="0"/>
                <a:ea typeface="微软雅黑" panose="020B0503020204020204" pitchFamily="34" charset="-122"/>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spcAft>
                <a:spcPts val="0"/>
              </a:spcAft>
              <a:buClr>
                <a:srgbClr val="000099"/>
              </a:buClr>
              <a:buSzPct val="85000"/>
              <a:defRPr/>
            </a:pPr>
            <a:r>
              <a:rPr lang="zh-CN" altLang="en-US" dirty="0">
                <a:latin typeface="+mn-ea"/>
                <a:ea typeface="+mn-ea"/>
              </a:rPr>
              <a:t>通用转发与</a:t>
            </a:r>
            <a:r>
              <a:rPr lang="en-US" dirty="0">
                <a:latin typeface="+mn-ea"/>
                <a:ea typeface="+mn-ea"/>
              </a:rPr>
              <a:t> SDN</a:t>
            </a:r>
          </a:p>
          <a:p>
            <a:pPr lvl="1">
              <a:lnSpc>
                <a:spcPct val="90000"/>
              </a:lnSpc>
              <a:defRPr/>
            </a:pPr>
            <a:r>
              <a:rPr lang="zh-CN" altLang="en-US" dirty="0">
                <a:latin typeface="+mn-ea"/>
                <a:ea typeface="+mn-ea"/>
              </a:rPr>
              <a:t>匹配加动作</a:t>
            </a:r>
            <a:endParaRPr lang="en-US" dirty="0">
              <a:latin typeface="+mn-ea"/>
              <a:ea typeface="+mn-ea"/>
            </a:endParaRPr>
          </a:p>
          <a:p>
            <a:pPr lvl="1">
              <a:lnSpc>
                <a:spcPct val="90000"/>
              </a:lnSpc>
              <a:defRPr/>
            </a:pPr>
            <a:r>
              <a:rPr lang="en-US" dirty="0">
                <a:latin typeface="+mn-ea"/>
                <a:ea typeface="+mn-ea"/>
              </a:rPr>
              <a:t>OpenFlow  </a:t>
            </a:r>
            <a:r>
              <a:rPr lang="zh-CN" altLang="en-US" dirty="0">
                <a:latin typeface="+mn-ea"/>
                <a:ea typeface="+mn-ea"/>
              </a:rPr>
              <a:t>实例</a:t>
            </a:r>
            <a:endParaRPr lang="en-US" dirty="0">
              <a:latin typeface="+mn-ea"/>
              <a:ea typeface="+mn-ea"/>
            </a:endParaRPr>
          </a:p>
          <a:p>
            <a:pPr marL="512763" indent="-512763">
              <a:buFont typeface="Wingdings" panose="05000000000000000000" pitchFamily="2" charset="2"/>
              <a:buNone/>
              <a:defRPr/>
            </a:pPr>
            <a:endParaRPr lang="en-US" dirty="0">
              <a:latin typeface="+mn-ea"/>
              <a:ea typeface="+mn-ea"/>
            </a:endParaRPr>
          </a:p>
        </p:txBody>
      </p:sp>
      <p:sp>
        <p:nvSpPr>
          <p:cNvPr id="9" name="Rectangle 7">
            <a:extLst>
              <a:ext uri="{FF2B5EF4-FFF2-40B4-BE49-F238E27FC236}">
                <a16:creationId xmlns:a16="http://schemas.microsoft.com/office/drawing/2014/main" id="{B3EC1616-3679-47DB-AA5E-B2D6D7CA7D36}"/>
              </a:ext>
            </a:extLst>
          </p:cNvPr>
          <p:cNvSpPr txBox="1">
            <a:spLocks noChangeArrowheads="1"/>
          </p:cNvSpPr>
          <p:nvPr/>
        </p:nvSpPr>
        <p:spPr>
          <a:xfrm>
            <a:off x="9552384" y="6608006"/>
            <a:ext cx="1944216"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zh-CN" altLang="en-US" sz="1600" dirty="0">
                <a:solidFill>
                  <a:schemeClr val="accent4"/>
                </a:solidFill>
                <a:latin typeface="+mn-ea"/>
                <a:ea typeface="+mn-ea"/>
                <a:cs typeface="Arial" panose="020B0604020202020204" pitchFamily="34" charset="0"/>
              </a:rPr>
              <a:t>网络层</a:t>
            </a:r>
            <a:r>
              <a:rPr lang="en-US" altLang="zh-CN" sz="1600" dirty="0">
                <a:solidFill>
                  <a:schemeClr val="accent4"/>
                </a:solidFill>
                <a:latin typeface="+mn-ea"/>
                <a:ea typeface="+mn-ea"/>
                <a:cs typeface="Arial" panose="020B0604020202020204" pitchFamily="34" charset="0"/>
              </a:rPr>
              <a:t>  </a:t>
            </a:r>
            <a:r>
              <a:rPr lang="en-US" altLang="zh-CN" sz="1600" dirty="0">
                <a:solidFill>
                  <a:srgbClr val="FF0000"/>
                </a:solidFill>
                <a:latin typeface="+mn-ea"/>
                <a:ea typeface="+mn-ea"/>
                <a:cs typeface="Arial" panose="020B0604020202020204" pitchFamily="34" charset="0"/>
              </a:rPr>
              <a:t>- </a:t>
            </a:r>
            <a:r>
              <a:rPr lang="zh-CN" altLang="en-US" sz="1600" dirty="0">
                <a:solidFill>
                  <a:srgbClr val="FF0000"/>
                </a:solidFill>
                <a:latin typeface="+mn-ea"/>
                <a:ea typeface="+mn-ea"/>
                <a:cs typeface="Arial" panose="020B0604020202020204" pitchFamily="34" charset="0"/>
              </a:rPr>
              <a:t>数据平面</a:t>
            </a:r>
            <a:endParaRPr lang="en-US" altLang="zh-CN" sz="1600" dirty="0">
              <a:solidFill>
                <a:srgbClr val="FF0000"/>
              </a:solidFill>
              <a:latin typeface="+mn-ea"/>
              <a:ea typeface="+mn-ea"/>
              <a:cs typeface="Arial" panose="020B0604020202020204" pitchFamily="34" charset="0"/>
            </a:endParaRPr>
          </a:p>
        </p:txBody>
      </p:sp>
    </p:spTree>
    <p:extLst>
      <p:ext uri="{BB962C8B-B14F-4D97-AF65-F5344CB8AC3E}">
        <p14:creationId xmlns:p14="http://schemas.microsoft.com/office/powerpoint/2010/main" val="22647067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64513"/>
          <p:cNvSpPr>
            <a:spLocks noGrp="1"/>
          </p:cNvSpPr>
          <p:nvPr>
            <p:ph type="title"/>
          </p:nvPr>
        </p:nvSpPr>
        <p:spPr/>
        <p:txBody>
          <a:bodyPr>
            <a:normAutofit/>
          </a:bodyPr>
          <a:lstStyle/>
          <a:p>
            <a:r>
              <a:rPr lang="zh-CN" altLang="en-US" sz="4000" dirty="0"/>
              <a:t>作业</a:t>
            </a:r>
            <a:endParaRPr lang="en-US" altLang="zh-CN" sz="4000" dirty="0"/>
          </a:p>
        </p:txBody>
      </p:sp>
      <p:sp>
        <p:nvSpPr>
          <p:cNvPr id="64515" name="文本占位符 64514"/>
          <p:cNvSpPr>
            <a:spLocks noGrp="1"/>
          </p:cNvSpPr>
          <p:nvPr>
            <p:ph idx="1"/>
          </p:nvPr>
        </p:nvSpPr>
        <p:spPr/>
        <p:txBody>
          <a:bodyPr>
            <a:normAutofit/>
          </a:bodyPr>
          <a:lstStyle/>
          <a:p>
            <a:pPr>
              <a:buFont typeface="Wingdings" panose="05000000000000000000" charset="0"/>
              <a:buChar char=""/>
            </a:pPr>
            <a:r>
              <a:rPr lang="zh-CN" altLang="en-US" dirty="0">
                <a:latin typeface="+mj-ea"/>
                <a:ea typeface="+mj-ea"/>
                <a:sym typeface="+mn-ea"/>
              </a:rPr>
              <a:t>选做</a:t>
            </a:r>
            <a:r>
              <a:rPr lang="en-US" altLang="zh-CN" dirty="0">
                <a:latin typeface="+mj-ea"/>
                <a:ea typeface="+mj-ea"/>
                <a:sym typeface="+mn-ea"/>
              </a:rPr>
              <a:t>3</a:t>
            </a:r>
            <a:r>
              <a:rPr lang="zh-CN" altLang="en-US" dirty="0">
                <a:latin typeface="+mj-ea"/>
                <a:ea typeface="+mj-ea"/>
                <a:sym typeface="+mn-ea"/>
              </a:rPr>
              <a:t>道</a:t>
            </a:r>
            <a:endParaRPr lang="en-US" altLang="zh-CN" dirty="0">
              <a:latin typeface="+mj-ea"/>
              <a:ea typeface="+mj-ea"/>
              <a:sym typeface="+mn-ea"/>
            </a:endParaRPr>
          </a:p>
          <a:p>
            <a:pPr>
              <a:buFont typeface="Wingdings" panose="05000000000000000000" charset="0"/>
              <a:buChar char=""/>
            </a:pPr>
            <a:endParaRPr lang="en-US" altLang="zh-CN" dirty="0">
              <a:latin typeface="+mj-ea"/>
              <a:ea typeface="+mj-ea"/>
              <a:sym typeface="+mn-ea"/>
            </a:endParaRPr>
          </a:p>
          <a:p>
            <a:pPr>
              <a:buFont typeface="Wingdings" panose="05000000000000000000" charset="0"/>
              <a:buChar char=""/>
            </a:pPr>
            <a:endParaRPr lang="zh-CN" altLang="en-US" dirty="0">
              <a:latin typeface="+mj-ea"/>
              <a:ea typeface="+mj-ea"/>
              <a:sym typeface="+mn-ea"/>
            </a:endParaRPr>
          </a:p>
          <a:p>
            <a:pPr>
              <a:buFont typeface="Wingdings" panose="05000000000000000000" charset="0"/>
              <a:buChar char=""/>
            </a:pPr>
            <a:endParaRPr lang="en-US" altLang="zh-CN" dirty="0">
              <a:latin typeface="+mj-ea"/>
              <a:ea typeface="+mj-ea"/>
              <a:sym typeface="+mn-ea"/>
            </a:endParaRPr>
          </a:p>
        </p:txBody>
      </p:sp>
      <p:sp>
        <p:nvSpPr>
          <p:cNvPr id="5" name="Rectangle 7">
            <a:extLst>
              <a:ext uri="{FF2B5EF4-FFF2-40B4-BE49-F238E27FC236}">
                <a16:creationId xmlns:a16="http://schemas.microsoft.com/office/drawing/2014/main" id="{ECA92276-C957-4648-9FF6-89B7D5FB80C1}"/>
              </a:ext>
            </a:extLst>
          </p:cNvPr>
          <p:cNvSpPr txBox="1">
            <a:spLocks noChangeArrowheads="1"/>
          </p:cNvSpPr>
          <p:nvPr/>
        </p:nvSpPr>
        <p:spPr>
          <a:xfrm>
            <a:off x="9552384" y="6608006"/>
            <a:ext cx="1944216"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zh-CN" altLang="en-US" sz="1600" dirty="0">
                <a:solidFill>
                  <a:schemeClr val="accent4"/>
                </a:solidFill>
                <a:latin typeface="+mn-ea"/>
                <a:ea typeface="+mn-ea"/>
                <a:cs typeface="Arial" panose="020B0604020202020204" pitchFamily="34" charset="0"/>
              </a:rPr>
              <a:t>网络层</a:t>
            </a:r>
            <a:r>
              <a:rPr lang="en-US" altLang="zh-CN" sz="1600" dirty="0">
                <a:solidFill>
                  <a:schemeClr val="accent4"/>
                </a:solidFill>
                <a:latin typeface="+mn-ea"/>
                <a:ea typeface="+mn-ea"/>
                <a:cs typeface="Arial" panose="020B0604020202020204" pitchFamily="34" charset="0"/>
              </a:rPr>
              <a:t>  </a:t>
            </a:r>
            <a:r>
              <a:rPr lang="en-US" altLang="zh-CN" sz="1600" dirty="0">
                <a:solidFill>
                  <a:srgbClr val="FF0000"/>
                </a:solidFill>
                <a:latin typeface="+mn-ea"/>
                <a:ea typeface="+mn-ea"/>
                <a:cs typeface="Arial" panose="020B0604020202020204" pitchFamily="34" charset="0"/>
              </a:rPr>
              <a:t>- </a:t>
            </a:r>
            <a:r>
              <a:rPr lang="zh-CN" altLang="en-US" sz="1600" dirty="0">
                <a:solidFill>
                  <a:srgbClr val="FF0000"/>
                </a:solidFill>
                <a:latin typeface="+mn-ea"/>
                <a:ea typeface="+mn-ea"/>
                <a:cs typeface="Arial" panose="020B0604020202020204" pitchFamily="34" charset="0"/>
              </a:rPr>
              <a:t>数据平面</a:t>
            </a:r>
            <a:endParaRPr lang="en-US" altLang="zh-CN" sz="1600" dirty="0">
              <a:solidFill>
                <a:srgbClr val="FF0000"/>
              </a:solidFill>
              <a:latin typeface="+mn-ea"/>
              <a:ea typeface="+mn-ea"/>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reeform 2"/>
          <p:cNvSpPr>
            <a:spLocks/>
          </p:cNvSpPr>
          <p:nvPr/>
        </p:nvSpPr>
        <p:spPr bwMode="auto">
          <a:xfrm>
            <a:off x="4116389" y="5437188"/>
            <a:ext cx="4027487" cy="939800"/>
          </a:xfrm>
          <a:custGeom>
            <a:avLst/>
            <a:gdLst>
              <a:gd name="T0" fmla="*/ 2147483647 w 10001"/>
              <a:gd name="T1" fmla="*/ 2147483647 h 10125"/>
              <a:gd name="T2" fmla="*/ 2147483647 w 10001"/>
              <a:gd name="T3" fmla="*/ 2147483647 h 10125"/>
              <a:gd name="T4" fmla="*/ 2147483647 w 10001"/>
              <a:gd name="T5" fmla="*/ 2147483647 h 10125"/>
              <a:gd name="T6" fmla="*/ 2147483647 w 10001"/>
              <a:gd name="T7" fmla="*/ 0 h 10125"/>
              <a:gd name="T8" fmla="*/ 2147483647 w 10001"/>
              <a:gd name="T9" fmla="*/ 2147483647 h 10125"/>
              <a:gd name="T10" fmla="*/ 2147483647 w 10001"/>
              <a:gd name="T11" fmla="*/ 2147483647 h 10125"/>
              <a:gd name="T12" fmla="*/ 2147483647 w 10001"/>
              <a:gd name="T13" fmla="*/ 2147483647 h 10125"/>
              <a:gd name="T14" fmla="*/ 2147483647 w 10001"/>
              <a:gd name="T15" fmla="*/ 2147483647 h 10125"/>
              <a:gd name="T16" fmla="*/ 2147483647 w 10001"/>
              <a:gd name="T17" fmla="*/ 2147483647 h 10125"/>
              <a:gd name="T18" fmla="*/ 2147483647 w 10001"/>
              <a:gd name="T19" fmla="*/ 2147483647 h 10125"/>
              <a:gd name="T20" fmla="*/ 2147483647 w 10001"/>
              <a:gd name="T21" fmla="*/ 2147483647 h 10125"/>
              <a:gd name="T22" fmla="*/ 2147483647 w 10001"/>
              <a:gd name="T23" fmla="*/ 2147483647 h 10125"/>
              <a:gd name="T24" fmla="*/ 2147483647 w 10001"/>
              <a:gd name="T25" fmla="*/ 2147483647 h 10125"/>
              <a:gd name="T26" fmla="*/ 2147483647 w 10001"/>
              <a:gd name="T27" fmla="*/ 2147483647 h 10125"/>
              <a:gd name="T28" fmla="*/ 2147483647 w 10001"/>
              <a:gd name="T29" fmla="*/ 2147483647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cxnSp>
        <p:nvCxnSpPr>
          <p:cNvPr id="148" name="Straight Connector 147"/>
          <p:cNvCxnSpPr/>
          <p:nvPr/>
        </p:nvCxnSpPr>
        <p:spPr>
          <a:xfrm flipV="1">
            <a:off x="4746625" y="5589588"/>
            <a:ext cx="1316038" cy="13176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4635501" y="5775325"/>
            <a:ext cx="2259013" cy="30003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a:off x="4648201" y="5881689"/>
            <a:ext cx="714375" cy="27463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flipV="1">
            <a:off x="5665789" y="6075363"/>
            <a:ext cx="1247775" cy="8096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6326189" y="5621339"/>
            <a:ext cx="1057275" cy="1238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V="1">
            <a:off x="5610225" y="5775325"/>
            <a:ext cx="1790700" cy="30003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flipV="1">
            <a:off x="6937376" y="5803901"/>
            <a:ext cx="588963" cy="27146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080125" y="5589588"/>
            <a:ext cx="814388" cy="4000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47115" name="Group 7"/>
          <p:cNvGrpSpPr>
            <a:grpSpLocks/>
          </p:cNvGrpSpPr>
          <p:nvPr/>
        </p:nvGrpSpPr>
        <p:grpSpPr bwMode="auto">
          <a:xfrm>
            <a:off x="5205413" y="6015039"/>
            <a:ext cx="563562" cy="293687"/>
            <a:chOff x="1871277" y="1576300"/>
            <a:chExt cx="1128371" cy="437861"/>
          </a:xfrm>
        </p:grpSpPr>
        <p:sp>
          <p:nvSpPr>
            <p:cNvPr id="318" name="Oval 317"/>
            <p:cNvSpPr>
              <a:spLocks noChangeArrowheads="1"/>
            </p:cNvSpPr>
            <p:nvPr/>
          </p:nvSpPr>
          <p:spPr bwMode="auto">
            <a:xfrm flipV="1">
              <a:off x="1874455" y="1694641"/>
              <a:ext cx="1125193"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00"/>
                </a:solidFill>
                <a:latin typeface="Gill Sans MT" panose="020B0502020104020203" pitchFamily="34" charset="0"/>
              </a:endParaRPr>
            </a:p>
          </p:txBody>
        </p:sp>
        <p:sp>
          <p:nvSpPr>
            <p:cNvPr id="319" name="Rectangle 318"/>
            <p:cNvSpPr/>
            <p:nvPr/>
          </p:nvSpPr>
          <p:spPr bwMode="auto">
            <a:xfrm>
              <a:off x="1871277" y="1739610"/>
              <a:ext cx="1128371" cy="11597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00"/>
                </a:solidFill>
              </a:endParaRPr>
            </a:p>
          </p:txBody>
        </p:sp>
        <p:sp>
          <p:nvSpPr>
            <p:cNvPr id="320" name="Oval 319"/>
            <p:cNvSpPr>
              <a:spLocks noChangeArrowheads="1"/>
            </p:cNvSpPr>
            <p:nvPr/>
          </p:nvSpPr>
          <p:spPr bwMode="auto">
            <a:xfrm flipV="1">
              <a:off x="1871277" y="1576300"/>
              <a:ext cx="1125193"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00"/>
                </a:solidFill>
                <a:latin typeface="Gill Sans MT" panose="020B0502020104020203" pitchFamily="34" charset="0"/>
              </a:endParaRPr>
            </a:p>
          </p:txBody>
        </p:sp>
        <p:sp>
          <p:nvSpPr>
            <p:cNvPr id="324" name="Freeform 323"/>
            <p:cNvSpPr/>
            <p:nvPr/>
          </p:nvSpPr>
          <p:spPr bwMode="auto">
            <a:xfrm>
              <a:off x="2160521" y="1673339"/>
              <a:ext cx="546704"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00"/>
                </a:solidFill>
              </a:endParaRPr>
            </a:p>
          </p:txBody>
        </p:sp>
        <p:sp>
          <p:nvSpPr>
            <p:cNvPr id="325" name="Freeform 324"/>
            <p:cNvSpPr>
              <a:spLocks/>
            </p:cNvSpPr>
            <p:nvPr/>
          </p:nvSpPr>
          <p:spPr bwMode="auto">
            <a:xfrm>
              <a:off x="2103307" y="1633104"/>
              <a:ext cx="661131" cy="111240"/>
            </a:xfrm>
            <a:custGeom>
              <a:avLst/>
              <a:gdLst>
                <a:gd name="T0" fmla="*/ 0 w 3723451"/>
                <a:gd name="T1" fmla="*/ 27215 h 932950"/>
                <a:gd name="T2" fmla="*/ 116331 w 3723451"/>
                <a:gd name="T3" fmla="*/ 321 h 932950"/>
                <a:gd name="T4" fmla="*/ 329509 w 3723451"/>
                <a:gd name="T5" fmla="*/ 62069 h 932950"/>
                <a:gd name="T6" fmla="*/ 532884 w 3723451"/>
                <a:gd name="T7" fmla="*/ 0 h 932950"/>
                <a:gd name="T8" fmla="*/ 661131 w 3723451"/>
                <a:gd name="T9" fmla="*/ 24699 h 932950"/>
                <a:gd name="T10" fmla="*/ 565716 w 3723451"/>
                <a:gd name="T11" fmla="*/ 55071 h 932950"/>
                <a:gd name="T12" fmla="*/ 534996 w 3723451"/>
                <a:gd name="T13" fmla="*/ 46883 h 932950"/>
                <a:gd name="T14" fmla="*/ 333255 w 3723451"/>
                <a:gd name="T15" fmla="*/ 111240 h 932950"/>
                <a:gd name="T16" fmla="*/ 126353 w 3723451"/>
                <a:gd name="T17" fmla="*/ 49250 h 932950"/>
                <a:gd name="T18" fmla="*/ 92901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FFFF00"/>
                </a:solidFill>
              </a:endParaRPr>
            </a:p>
          </p:txBody>
        </p:sp>
        <p:sp>
          <p:nvSpPr>
            <p:cNvPr id="326" name="Freeform 325"/>
            <p:cNvSpPr>
              <a:spLocks/>
            </p:cNvSpPr>
            <p:nvPr/>
          </p:nvSpPr>
          <p:spPr bwMode="auto">
            <a:xfrm>
              <a:off x="2538765" y="1727776"/>
              <a:ext cx="241567" cy="97039"/>
            </a:xfrm>
            <a:custGeom>
              <a:avLst/>
              <a:gdLst>
                <a:gd name="T0" fmla="*/ 0 w 1366596"/>
                <a:gd name="T1" fmla="*/ 0 h 809868"/>
                <a:gd name="T2" fmla="*/ 241567 w 1366596"/>
                <a:gd name="T3" fmla="*/ 74985 h 809868"/>
                <a:gd name="T4" fmla="*/ 152911 w 1366596"/>
                <a:gd name="T5" fmla="*/ 97039 h 809868"/>
                <a:gd name="T6" fmla="*/ 813 w 1366596"/>
                <a:gd name="T7" fmla="*/ 5127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FFFF00"/>
                </a:solidFill>
              </a:endParaRPr>
            </a:p>
          </p:txBody>
        </p:sp>
        <p:sp>
          <p:nvSpPr>
            <p:cNvPr id="327" name="Freeform 326"/>
            <p:cNvSpPr>
              <a:spLocks/>
            </p:cNvSpPr>
            <p:nvPr/>
          </p:nvSpPr>
          <p:spPr bwMode="auto">
            <a:xfrm>
              <a:off x="2090593" y="1730143"/>
              <a:ext cx="238389" cy="97040"/>
            </a:xfrm>
            <a:custGeom>
              <a:avLst/>
              <a:gdLst>
                <a:gd name="T0" fmla="*/ 235135 w 1348191"/>
                <a:gd name="T1" fmla="*/ 0 h 791462"/>
                <a:gd name="T2" fmla="*/ 238389 w 1348191"/>
                <a:gd name="T3" fmla="*/ 46827 h 791462"/>
                <a:gd name="T4" fmla="*/ 86243 w 1348191"/>
                <a:gd name="T5" fmla="*/ 97040 h 791462"/>
                <a:gd name="T6" fmla="*/ 0 w 1348191"/>
                <a:gd name="T7" fmla="*/ 75037 h 791462"/>
                <a:gd name="T8" fmla="*/ 235135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FFFF00"/>
                </a:solidFill>
              </a:endParaRPr>
            </a:p>
          </p:txBody>
        </p:sp>
        <p:cxnSp>
          <p:nvCxnSpPr>
            <p:cNvPr id="322" name="Straight Connector 321"/>
            <p:cNvCxnSpPr>
              <a:cxnSpLocks noChangeShapeType="1"/>
              <a:endCxn id="320" idx="2"/>
            </p:cNvCxnSpPr>
            <p:nvPr/>
          </p:nvCxnSpPr>
          <p:spPr bwMode="auto">
            <a:xfrm flipH="1" flipV="1">
              <a:off x="1871277" y="1737244"/>
              <a:ext cx="3178" cy="123075"/>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23" name="Straight Connector 322"/>
            <p:cNvCxnSpPr>
              <a:cxnSpLocks noChangeShapeType="1"/>
            </p:cNvCxnSpPr>
            <p:nvPr/>
          </p:nvCxnSpPr>
          <p:spPr bwMode="auto">
            <a:xfrm flipH="1" flipV="1">
              <a:off x="2996470" y="1734876"/>
              <a:ext cx="3178" cy="123075"/>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7116" name="Group 327"/>
          <p:cNvGrpSpPr>
            <a:grpSpLocks/>
          </p:cNvGrpSpPr>
          <p:nvPr/>
        </p:nvGrpSpPr>
        <p:grpSpPr bwMode="auto">
          <a:xfrm>
            <a:off x="5900738" y="5473700"/>
            <a:ext cx="565150" cy="292100"/>
            <a:chOff x="1871277" y="1576300"/>
            <a:chExt cx="1128371" cy="437861"/>
          </a:xfrm>
        </p:grpSpPr>
        <p:sp>
          <p:nvSpPr>
            <p:cNvPr id="329" name="Oval 328"/>
            <p:cNvSpPr>
              <a:spLocks noChangeArrowheads="1"/>
            </p:cNvSpPr>
            <p:nvPr/>
          </p:nvSpPr>
          <p:spPr bwMode="auto">
            <a:xfrm flipV="1">
              <a:off x="1874446" y="1692905"/>
              <a:ext cx="1125202" cy="321256"/>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330" name="Rectangle 329"/>
            <p:cNvSpPr/>
            <p:nvPr/>
          </p:nvSpPr>
          <p:spPr bwMode="auto">
            <a:xfrm>
              <a:off x="1871277" y="1740499"/>
              <a:ext cx="1128371" cy="11422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31" name="Oval 330"/>
            <p:cNvSpPr>
              <a:spLocks noChangeArrowheads="1"/>
            </p:cNvSpPr>
            <p:nvPr/>
          </p:nvSpPr>
          <p:spPr bwMode="auto">
            <a:xfrm flipV="1">
              <a:off x="1871277" y="1576300"/>
              <a:ext cx="1125200" cy="321257"/>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332" name="Freeform 331"/>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33" name="Freeform 332"/>
            <p:cNvSpPr>
              <a:spLocks/>
            </p:cNvSpPr>
            <p:nvPr/>
          </p:nvSpPr>
          <p:spPr bwMode="auto">
            <a:xfrm>
              <a:off x="2102655" y="1633412"/>
              <a:ext cx="662444" cy="111846"/>
            </a:xfrm>
            <a:custGeom>
              <a:avLst/>
              <a:gdLst>
                <a:gd name="T0" fmla="*/ 0 w 3723451"/>
                <a:gd name="T1" fmla="*/ 27363 h 932950"/>
                <a:gd name="T2" fmla="*/ 116562 w 3723451"/>
                <a:gd name="T3" fmla="*/ 322 h 932950"/>
                <a:gd name="T4" fmla="*/ 330164 w 3723451"/>
                <a:gd name="T5" fmla="*/ 62407 h 932950"/>
                <a:gd name="T6" fmla="*/ 533943 w 3723451"/>
                <a:gd name="T7" fmla="*/ 0 h 932950"/>
                <a:gd name="T8" fmla="*/ 662444 w 3723451"/>
                <a:gd name="T9" fmla="*/ 24834 h 932950"/>
                <a:gd name="T10" fmla="*/ 566839 w 3723451"/>
                <a:gd name="T11" fmla="*/ 55371 h 932950"/>
                <a:gd name="T12" fmla="*/ 536059 w 3723451"/>
                <a:gd name="T13" fmla="*/ 47138 h 932950"/>
                <a:gd name="T14" fmla="*/ 333917 w 3723451"/>
                <a:gd name="T15" fmla="*/ 111846 h 932950"/>
                <a:gd name="T16" fmla="*/ 126604 w 3723451"/>
                <a:gd name="T17" fmla="*/ 49519 h 932950"/>
                <a:gd name="T18" fmla="*/ 93086 w 3723451"/>
                <a:gd name="T19" fmla="*/ 56246 h 932950"/>
                <a:gd name="T20" fmla="*/ 0 w 3723451"/>
                <a:gd name="T21" fmla="*/ 27363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34" name="Freeform 333"/>
            <p:cNvSpPr>
              <a:spLocks/>
            </p:cNvSpPr>
            <p:nvPr/>
          </p:nvSpPr>
          <p:spPr bwMode="auto">
            <a:xfrm>
              <a:off x="2536889" y="1728599"/>
              <a:ext cx="244057" cy="97568"/>
            </a:xfrm>
            <a:custGeom>
              <a:avLst/>
              <a:gdLst>
                <a:gd name="T0" fmla="*/ 0 w 1366596"/>
                <a:gd name="T1" fmla="*/ 0 h 809868"/>
                <a:gd name="T2" fmla="*/ 244057 w 1366596"/>
                <a:gd name="T3" fmla="*/ 75393 h 809868"/>
                <a:gd name="T4" fmla="*/ 154487 w 1366596"/>
                <a:gd name="T5" fmla="*/ 97568 h 809868"/>
                <a:gd name="T6" fmla="*/ 822 w 1366596"/>
                <a:gd name="T7" fmla="*/ 5155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35" name="Freeform 334"/>
            <p:cNvSpPr>
              <a:spLocks/>
            </p:cNvSpPr>
            <p:nvPr/>
          </p:nvSpPr>
          <p:spPr bwMode="auto">
            <a:xfrm>
              <a:off x="2089977" y="1730980"/>
              <a:ext cx="240888" cy="95187"/>
            </a:xfrm>
            <a:custGeom>
              <a:avLst/>
              <a:gdLst>
                <a:gd name="T0" fmla="*/ 237599 w 1348191"/>
                <a:gd name="T1" fmla="*/ 0 h 791462"/>
                <a:gd name="T2" fmla="*/ 240888 w 1348191"/>
                <a:gd name="T3" fmla="*/ 45933 h 791462"/>
                <a:gd name="T4" fmla="*/ 87147 w 1348191"/>
                <a:gd name="T5" fmla="*/ 95187 h 791462"/>
                <a:gd name="T6" fmla="*/ 0 w 1348191"/>
                <a:gd name="T7" fmla="*/ 73604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336" name="Straight Connector 335"/>
            <p:cNvCxnSpPr>
              <a:cxnSpLocks noChangeShapeType="1"/>
              <a:endCxn id="331" idx="2"/>
            </p:cNvCxnSpPr>
            <p:nvPr/>
          </p:nvCxnSpPr>
          <p:spPr bwMode="auto">
            <a:xfrm flipH="1" flipV="1">
              <a:off x="1871277" y="1735739"/>
              <a:ext cx="3169" cy="123743"/>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37" name="Straight Connector 336"/>
            <p:cNvCxnSpPr>
              <a:cxnSpLocks noChangeShapeType="1"/>
            </p:cNvCxnSpPr>
            <p:nvPr/>
          </p:nvCxnSpPr>
          <p:spPr bwMode="auto">
            <a:xfrm flipH="1" flipV="1">
              <a:off x="2996477" y="1733359"/>
              <a:ext cx="3171" cy="123743"/>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7117" name="Group 337"/>
          <p:cNvGrpSpPr>
            <a:grpSpLocks/>
          </p:cNvGrpSpPr>
          <p:nvPr/>
        </p:nvGrpSpPr>
        <p:grpSpPr bwMode="auto">
          <a:xfrm>
            <a:off x="6543676" y="5927725"/>
            <a:ext cx="563563" cy="293688"/>
            <a:chOff x="1871277" y="1576300"/>
            <a:chExt cx="1128371" cy="437861"/>
          </a:xfrm>
        </p:grpSpPr>
        <p:sp>
          <p:nvSpPr>
            <p:cNvPr id="339" name="Oval 338"/>
            <p:cNvSpPr>
              <a:spLocks noChangeArrowheads="1"/>
            </p:cNvSpPr>
            <p:nvPr/>
          </p:nvSpPr>
          <p:spPr bwMode="auto">
            <a:xfrm flipV="1">
              <a:off x="1874457" y="1694641"/>
              <a:ext cx="1125191"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340" name="Rectangle 339"/>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1" name="Oval 340"/>
            <p:cNvSpPr>
              <a:spLocks noChangeArrowheads="1"/>
            </p:cNvSpPr>
            <p:nvPr/>
          </p:nvSpPr>
          <p:spPr bwMode="auto">
            <a:xfrm flipV="1">
              <a:off x="1871277" y="1576300"/>
              <a:ext cx="1125191"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342" name="Freeform 341"/>
            <p:cNvSpPr/>
            <p:nvPr/>
          </p:nvSpPr>
          <p:spPr bwMode="auto">
            <a:xfrm>
              <a:off x="2160522" y="1673340"/>
              <a:ext cx="546703"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3" name="Freeform 342"/>
            <p:cNvSpPr>
              <a:spLocks/>
            </p:cNvSpPr>
            <p:nvPr/>
          </p:nvSpPr>
          <p:spPr bwMode="auto">
            <a:xfrm>
              <a:off x="2103309" y="1633103"/>
              <a:ext cx="661129" cy="111241"/>
            </a:xfrm>
            <a:custGeom>
              <a:avLst/>
              <a:gdLst>
                <a:gd name="T0" fmla="*/ 0 w 3723451"/>
                <a:gd name="T1" fmla="*/ 27215 h 932950"/>
                <a:gd name="T2" fmla="*/ 116330 w 3723451"/>
                <a:gd name="T3" fmla="*/ 321 h 932950"/>
                <a:gd name="T4" fmla="*/ 329508 w 3723451"/>
                <a:gd name="T5" fmla="*/ 62070 h 932950"/>
                <a:gd name="T6" fmla="*/ 532883 w 3723451"/>
                <a:gd name="T7" fmla="*/ 0 h 932950"/>
                <a:gd name="T8" fmla="*/ 661129 w 3723451"/>
                <a:gd name="T9" fmla="*/ 24700 h 932950"/>
                <a:gd name="T10" fmla="*/ 565714 w 3723451"/>
                <a:gd name="T11" fmla="*/ 55072 h 932950"/>
                <a:gd name="T12" fmla="*/ 534995 w 3723451"/>
                <a:gd name="T13" fmla="*/ 46883 h 932950"/>
                <a:gd name="T14" fmla="*/ 333254 w 3723451"/>
                <a:gd name="T15" fmla="*/ 111241 h 932950"/>
                <a:gd name="T16" fmla="*/ 126353 w 3723451"/>
                <a:gd name="T17" fmla="*/ 49251 h 932950"/>
                <a:gd name="T18" fmla="*/ 92901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44" name="Freeform 343"/>
            <p:cNvSpPr>
              <a:spLocks/>
            </p:cNvSpPr>
            <p:nvPr/>
          </p:nvSpPr>
          <p:spPr bwMode="auto">
            <a:xfrm>
              <a:off x="2538763" y="1727776"/>
              <a:ext cx="241567" cy="97040"/>
            </a:xfrm>
            <a:custGeom>
              <a:avLst/>
              <a:gdLst>
                <a:gd name="T0" fmla="*/ 0 w 1366596"/>
                <a:gd name="T1" fmla="*/ 0 h 809868"/>
                <a:gd name="T2" fmla="*/ 241567 w 1366596"/>
                <a:gd name="T3" fmla="*/ 74985 h 809868"/>
                <a:gd name="T4" fmla="*/ 152911 w 1366596"/>
                <a:gd name="T5" fmla="*/ 97040 h 809868"/>
                <a:gd name="T6" fmla="*/ 813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45" name="Freeform 344"/>
            <p:cNvSpPr>
              <a:spLocks/>
            </p:cNvSpPr>
            <p:nvPr/>
          </p:nvSpPr>
          <p:spPr bwMode="auto">
            <a:xfrm>
              <a:off x="2090595" y="1730144"/>
              <a:ext cx="238387" cy="97039"/>
            </a:xfrm>
            <a:custGeom>
              <a:avLst/>
              <a:gdLst>
                <a:gd name="T0" fmla="*/ 235133 w 1348191"/>
                <a:gd name="T1" fmla="*/ 0 h 791462"/>
                <a:gd name="T2" fmla="*/ 238387 w 1348191"/>
                <a:gd name="T3" fmla="*/ 46827 h 791462"/>
                <a:gd name="T4" fmla="*/ 86242 w 1348191"/>
                <a:gd name="T5" fmla="*/ 97039 h 791462"/>
                <a:gd name="T6" fmla="*/ 0 w 1348191"/>
                <a:gd name="T7" fmla="*/ 75036 h 791462"/>
                <a:gd name="T8" fmla="*/ 235133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346" name="Straight Connector 345"/>
            <p:cNvCxnSpPr>
              <a:cxnSpLocks noChangeShapeType="1"/>
              <a:endCxn id="341" idx="2"/>
            </p:cNvCxnSpPr>
            <p:nvPr/>
          </p:nvCxnSpPr>
          <p:spPr bwMode="auto">
            <a:xfrm flipH="1" flipV="1">
              <a:off x="1871277" y="1737243"/>
              <a:ext cx="3180"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47" name="Straight Connector 346"/>
            <p:cNvCxnSpPr>
              <a:cxnSpLocks noChangeShapeType="1"/>
            </p:cNvCxnSpPr>
            <p:nvPr/>
          </p:nvCxnSpPr>
          <p:spPr bwMode="auto">
            <a:xfrm flipH="1" flipV="1">
              <a:off x="2996468" y="1734877"/>
              <a:ext cx="3180"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7118" name="Group 347"/>
          <p:cNvGrpSpPr>
            <a:grpSpLocks/>
          </p:cNvGrpSpPr>
          <p:nvPr/>
        </p:nvGrpSpPr>
        <p:grpSpPr bwMode="auto">
          <a:xfrm>
            <a:off x="7265988" y="5613400"/>
            <a:ext cx="565150" cy="293688"/>
            <a:chOff x="1871277" y="1576300"/>
            <a:chExt cx="1128371" cy="437861"/>
          </a:xfrm>
        </p:grpSpPr>
        <p:sp>
          <p:nvSpPr>
            <p:cNvPr id="349" name="Oval 348"/>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350" name="Rectangle 349"/>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51" name="Oval 350"/>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352" name="Freeform 351"/>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53" name="Freeform 352"/>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54" name="Freeform 353"/>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55" name="Freeform 354"/>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356" name="Straight Connector 355"/>
            <p:cNvCxnSpPr>
              <a:cxnSpLocks noChangeShapeType="1"/>
              <a:endCxn id="351"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57" name="Straight Connector 356"/>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4" name="Group 23"/>
          <p:cNvGrpSpPr>
            <a:grpSpLocks/>
          </p:cNvGrpSpPr>
          <p:nvPr/>
        </p:nvGrpSpPr>
        <p:grpSpPr bwMode="auto">
          <a:xfrm>
            <a:off x="3281363" y="2330450"/>
            <a:ext cx="5270500" cy="3805238"/>
            <a:chOff x="1757805" y="2331054"/>
            <a:chExt cx="5270058" cy="3804634"/>
          </a:xfrm>
        </p:grpSpPr>
        <p:sp>
          <p:nvSpPr>
            <p:cNvPr id="268" name="Freeform 267"/>
            <p:cNvSpPr/>
            <p:nvPr/>
          </p:nvSpPr>
          <p:spPr>
            <a:xfrm>
              <a:off x="1776853" y="4829382"/>
              <a:ext cx="1220685" cy="920604"/>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325315"/>
                <a:gd name="connsiteY0" fmla="*/ 1160935 h 1160935"/>
                <a:gd name="connsiteX1" fmla="*/ 0 w 1325315"/>
                <a:gd name="connsiteY1" fmla="*/ 0 h 1160935"/>
                <a:gd name="connsiteX2" fmla="*/ 1040633 w 1325315"/>
                <a:gd name="connsiteY2" fmla="*/ 16785 h 1160935"/>
                <a:gd name="connsiteX3" fmla="*/ 1214315 w 1325315"/>
                <a:gd name="connsiteY3" fmla="*/ 1064597 h 1160935"/>
                <a:gd name="connsiteX4" fmla="*/ 448507 w 1325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510" h="921649">
                  <a:moveTo>
                    <a:pt x="1060159" y="921649"/>
                  </a:moveTo>
                  <a:cubicBezTo>
                    <a:pt x="166591" y="183345"/>
                    <a:pt x="908943" y="790884"/>
                    <a:pt x="0" y="51716"/>
                  </a:cubicBezTo>
                  <a:cubicBezTo>
                    <a:pt x="346878" y="57311"/>
                    <a:pt x="712340" y="-5240"/>
                    <a:pt x="1059218" y="355"/>
                  </a:cubicBezTo>
                  <a:cubicBezTo>
                    <a:pt x="1192967" y="751903"/>
                    <a:pt x="1090859" y="157699"/>
                    <a:pt x="1220510" y="849923"/>
                  </a:cubicBezTo>
                  <a:cubicBezTo>
                    <a:pt x="1126090" y="855456"/>
                    <a:pt x="1222187" y="863235"/>
                    <a:pt x="1060159" y="921649"/>
                  </a:cubicBezTo>
                  <a:close/>
                </a:path>
              </a:pathLst>
            </a:custGeom>
            <a:gradFill>
              <a:gsLst>
                <a:gs pos="0">
                  <a:schemeClr val="bg1">
                    <a:lumMod val="9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2" name="Freeform 271"/>
            <p:cNvSpPr/>
            <p:nvPr/>
          </p:nvSpPr>
          <p:spPr>
            <a:xfrm>
              <a:off x="6102428" y="4916682"/>
              <a:ext cx="925435" cy="757117"/>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3004 w 954755"/>
                <a:gd name="connsiteY0" fmla="*/ 943771 h 976186"/>
                <a:gd name="connsiteX1" fmla="*/ 455145 w 954755"/>
                <a:gd name="connsiteY1" fmla="*/ 11688 h 976186"/>
                <a:gd name="connsiteX2" fmla="*/ 954755 w 954755"/>
                <a:gd name="connsiteY2" fmla="*/ 0 h 976186"/>
                <a:gd name="connsiteX3" fmla="*/ 728484 w 954755"/>
                <a:gd name="connsiteY3" fmla="*/ 976186 h 976186"/>
                <a:gd name="connsiteX4" fmla="*/ 23004 w 954755"/>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56363"/>
                <a:gd name="connsiteY0" fmla="*/ 932083 h 954654"/>
                <a:gd name="connsiteX1" fmla="*/ 432141 w 956363"/>
                <a:gd name="connsiteY1" fmla="*/ 0 h 954654"/>
                <a:gd name="connsiteX2" fmla="*/ 956363 w 956363"/>
                <a:gd name="connsiteY2" fmla="*/ 12924 h 954654"/>
                <a:gd name="connsiteX3" fmla="*/ 183705 w 956363"/>
                <a:gd name="connsiteY3" fmla="*/ 954654 h 954654"/>
                <a:gd name="connsiteX4" fmla="*/ 0 w 956363"/>
                <a:gd name="connsiteY4" fmla="*/ 932083 h 954654"/>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6304" h="758185">
                  <a:moveTo>
                    <a:pt x="0" y="735614"/>
                  </a:moveTo>
                  <a:cubicBezTo>
                    <a:pt x="309918" y="169731"/>
                    <a:pt x="59088" y="622691"/>
                    <a:pt x="405840" y="13939"/>
                  </a:cubicBezTo>
                  <a:cubicBezTo>
                    <a:pt x="580581" y="18247"/>
                    <a:pt x="751563" y="-3745"/>
                    <a:pt x="926304" y="563"/>
                  </a:cubicBezTo>
                  <a:cubicBezTo>
                    <a:pt x="312762" y="607705"/>
                    <a:pt x="474902" y="459041"/>
                    <a:pt x="183705" y="758185"/>
                  </a:cubicBezTo>
                  <a:cubicBezTo>
                    <a:pt x="49420" y="729549"/>
                    <a:pt x="196198" y="734148"/>
                    <a:pt x="0" y="735614"/>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3" name="Freeform 272"/>
            <p:cNvSpPr/>
            <p:nvPr/>
          </p:nvSpPr>
          <p:spPr>
            <a:xfrm>
              <a:off x="5288109" y="4937315"/>
              <a:ext cx="725426" cy="1099963"/>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7977 w 802211"/>
                <a:gd name="connsiteY0" fmla="*/ 815791 h 976186"/>
                <a:gd name="connsiteX1" fmla="*/ 302601 w 802211"/>
                <a:gd name="connsiteY1" fmla="*/ 11688 h 976186"/>
                <a:gd name="connsiteX2" fmla="*/ 802211 w 802211"/>
                <a:gd name="connsiteY2" fmla="*/ 0 h 976186"/>
                <a:gd name="connsiteX3" fmla="*/ 575940 w 802211"/>
                <a:gd name="connsiteY3" fmla="*/ 976186 h 976186"/>
                <a:gd name="connsiteX4" fmla="*/ 27977 w 802211"/>
                <a:gd name="connsiteY4" fmla="*/ 815791 h 976186"/>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28714 h 828714"/>
                <a:gd name="connsiteX1" fmla="*/ 302601 w 802211"/>
                <a:gd name="connsiteY1" fmla="*/ 0 h 828714"/>
                <a:gd name="connsiteX2" fmla="*/ 802211 w 802211"/>
                <a:gd name="connsiteY2" fmla="*/ 12923 h 828714"/>
                <a:gd name="connsiteX3" fmla="*/ 236294 w 802211"/>
                <a:gd name="connsiteY3" fmla="*/ 821751 h 828714"/>
                <a:gd name="connsiteX4" fmla="*/ 27977 w 802211"/>
                <a:gd name="connsiteY4" fmla="*/ 828714 h 828714"/>
                <a:gd name="connsiteX0" fmla="*/ 56213 w 830447"/>
                <a:gd name="connsiteY0" fmla="*/ 828714 h 828714"/>
                <a:gd name="connsiteX1" fmla="*/ 330837 w 830447"/>
                <a:gd name="connsiteY1" fmla="*/ 0 h 828714"/>
                <a:gd name="connsiteX2" fmla="*/ 830447 w 830447"/>
                <a:gd name="connsiteY2" fmla="*/ 12923 h 828714"/>
                <a:gd name="connsiteX3" fmla="*/ 264530 w 830447"/>
                <a:gd name="connsiteY3" fmla="*/ 821751 h 828714"/>
                <a:gd name="connsiteX4" fmla="*/ 56213 w 830447"/>
                <a:gd name="connsiteY4" fmla="*/ 828714 h 828714"/>
                <a:gd name="connsiteX0" fmla="*/ 64130 w 789139"/>
                <a:gd name="connsiteY0" fmla="*/ 794258 h 821751"/>
                <a:gd name="connsiteX1" fmla="*/ 289529 w 789139"/>
                <a:gd name="connsiteY1" fmla="*/ 0 h 821751"/>
                <a:gd name="connsiteX2" fmla="*/ 789139 w 789139"/>
                <a:gd name="connsiteY2" fmla="*/ 12923 h 821751"/>
                <a:gd name="connsiteX3" fmla="*/ 223222 w 789139"/>
                <a:gd name="connsiteY3" fmla="*/ 821751 h 821751"/>
                <a:gd name="connsiteX4" fmla="*/ 64130 w 789139"/>
                <a:gd name="connsiteY4" fmla="*/ 794258 h 821751"/>
                <a:gd name="connsiteX0" fmla="*/ 0 w 725009"/>
                <a:gd name="connsiteY0" fmla="*/ 794258 h 821751"/>
                <a:gd name="connsiteX1" fmla="*/ 225399 w 725009"/>
                <a:gd name="connsiteY1" fmla="*/ 0 h 821751"/>
                <a:gd name="connsiteX2" fmla="*/ 725009 w 725009"/>
                <a:gd name="connsiteY2" fmla="*/ 12923 h 821751"/>
                <a:gd name="connsiteX3" fmla="*/ 159092 w 725009"/>
                <a:gd name="connsiteY3" fmla="*/ 821751 h 821751"/>
                <a:gd name="connsiteX4" fmla="*/ 0 w 725009"/>
                <a:gd name="connsiteY4" fmla="*/ 794258 h 821751"/>
                <a:gd name="connsiteX0" fmla="*/ 0 w 725009"/>
                <a:gd name="connsiteY0" fmla="*/ 1203768 h 1231261"/>
                <a:gd name="connsiteX1" fmla="*/ 225399 w 725009"/>
                <a:gd name="connsiteY1" fmla="*/ 0 h 1231261"/>
                <a:gd name="connsiteX2" fmla="*/ 725009 w 725009"/>
                <a:gd name="connsiteY2" fmla="*/ 422433 h 1231261"/>
                <a:gd name="connsiteX3" fmla="*/ 159092 w 725009"/>
                <a:gd name="connsiteY3" fmla="*/ 1231261 h 1231261"/>
                <a:gd name="connsiteX4" fmla="*/ 0 w 725009"/>
                <a:gd name="connsiteY4" fmla="*/ 1203768 h 1231261"/>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497"/>
                <a:gd name="connsiteY0" fmla="*/ 1279028 h 1306521"/>
                <a:gd name="connsiteX1" fmla="*/ 225399 w 725497"/>
                <a:gd name="connsiteY1" fmla="*/ 75260 h 1306521"/>
                <a:gd name="connsiteX2" fmla="*/ 396193 w 725497"/>
                <a:gd name="connsiteY2" fmla="*/ 156799 h 1306521"/>
                <a:gd name="connsiteX3" fmla="*/ 725009 w 725497"/>
                <a:gd name="connsiteY3" fmla="*/ 205042 h 1306521"/>
                <a:gd name="connsiteX4" fmla="*/ 159092 w 725497"/>
                <a:gd name="connsiteY4" fmla="*/ 1306521 h 1306521"/>
                <a:gd name="connsiteX5" fmla="*/ 0 w 725497"/>
                <a:gd name="connsiteY5" fmla="*/ 1279028 h 1306521"/>
                <a:gd name="connsiteX0" fmla="*/ 0 w 725239"/>
                <a:gd name="connsiteY0" fmla="*/ 1295668 h 1323161"/>
                <a:gd name="connsiteX1" fmla="*/ 225399 w 725239"/>
                <a:gd name="connsiteY1" fmla="*/ 91900 h 1323161"/>
                <a:gd name="connsiteX2" fmla="*/ 725009 w 725239"/>
                <a:gd name="connsiteY2" fmla="*/ 221682 h 1323161"/>
                <a:gd name="connsiteX3" fmla="*/ 159092 w 725239"/>
                <a:gd name="connsiteY3" fmla="*/ 1323161 h 1323161"/>
                <a:gd name="connsiteX4" fmla="*/ 0 w 725239"/>
                <a:gd name="connsiteY4" fmla="*/ 1295668 h 1323161"/>
                <a:gd name="connsiteX0" fmla="*/ 0 w 725221"/>
                <a:gd name="connsiteY0" fmla="*/ 1210552 h 1238045"/>
                <a:gd name="connsiteX1" fmla="*/ 191583 w 725221"/>
                <a:gd name="connsiteY1" fmla="*/ 153319 h 1238045"/>
                <a:gd name="connsiteX2" fmla="*/ 725009 w 725221"/>
                <a:gd name="connsiteY2" fmla="*/ 136566 h 1238045"/>
                <a:gd name="connsiteX3" fmla="*/ 159092 w 725221"/>
                <a:gd name="connsiteY3" fmla="*/ 1238045 h 1238045"/>
                <a:gd name="connsiteX4" fmla="*/ 0 w 725221"/>
                <a:gd name="connsiteY4" fmla="*/ 1210552 h 1238045"/>
                <a:gd name="connsiteX0" fmla="*/ 0 w 725305"/>
                <a:gd name="connsiteY0" fmla="*/ 1158512 h 1186005"/>
                <a:gd name="connsiteX1" fmla="*/ 191583 w 725305"/>
                <a:gd name="connsiteY1" fmla="*/ 101279 h 1186005"/>
                <a:gd name="connsiteX2" fmla="*/ 725009 w 725305"/>
                <a:gd name="connsiteY2" fmla="*/ 84526 h 1186005"/>
                <a:gd name="connsiteX3" fmla="*/ 159092 w 725305"/>
                <a:gd name="connsiteY3" fmla="*/ 1186005 h 1186005"/>
                <a:gd name="connsiteX4" fmla="*/ 0 w 725305"/>
                <a:gd name="connsiteY4" fmla="*/ 1158512 h 1186005"/>
                <a:gd name="connsiteX0" fmla="*/ 0 w 725009"/>
                <a:gd name="connsiteY0" fmla="*/ 1073986 h 1101479"/>
                <a:gd name="connsiteX1" fmla="*/ 191583 w 725009"/>
                <a:gd name="connsiteY1" fmla="*/ 16753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009" h="1101479">
                  <a:moveTo>
                    <a:pt x="0" y="1073986"/>
                  </a:moveTo>
                  <a:cubicBezTo>
                    <a:pt x="95638" y="589814"/>
                    <a:pt x="96800" y="618448"/>
                    <a:pt x="206612" y="1724"/>
                  </a:cubicBezTo>
                  <a:cubicBezTo>
                    <a:pt x="451440" y="14348"/>
                    <a:pt x="499346" y="35256"/>
                    <a:pt x="725009" y="0"/>
                  </a:cubicBezTo>
                  <a:cubicBezTo>
                    <a:pt x="326141" y="749497"/>
                    <a:pt x="642687" y="159790"/>
                    <a:pt x="159092" y="1101479"/>
                  </a:cubicBezTo>
                  <a:cubicBezTo>
                    <a:pt x="24807" y="1072843"/>
                    <a:pt x="92525" y="1088071"/>
                    <a:pt x="0" y="1073986"/>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4" name="Freeform 273"/>
            <p:cNvSpPr/>
            <p:nvPr/>
          </p:nvSpPr>
          <p:spPr>
            <a:xfrm>
              <a:off x="4300767" y="4956362"/>
              <a:ext cx="514307" cy="57775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503138"/>
                <a:gd name="connsiteY0" fmla="*/ 961687 h 964568"/>
                <a:gd name="connsiteX1" fmla="*/ 0 w 503138"/>
                <a:gd name="connsiteY1" fmla="*/ 70 h 964568"/>
                <a:gd name="connsiteX2" fmla="*/ 503138 w 503138"/>
                <a:gd name="connsiteY2" fmla="*/ 154187 h 964568"/>
                <a:gd name="connsiteX3" fmla="*/ 273339 w 503138"/>
                <a:gd name="connsiteY3" fmla="*/ 964568 h 964568"/>
                <a:gd name="connsiteX4" fmla="*/ 197928 w 503138"/>
                <a:gd name="connsiteY4" fmla="*/ 961687 h 964568"/>
                <a:gd name="connsiteX0" fmla="*/ 201456 w 506666"/>
                <a:gd name="connsiteY0" fmla="*/ 807500 h 810381"/>
                <a:gd name="connsiteX1" fmla="*/ 0 w 506666"/>
                <a:gd name="connsiteY1" fmla="*/ 15216 h 810381"/>
                <a:gd name="connsiteX2" fmla="*/ 506666 w 506666"/>
                <a:gd name="connsiteY2" fmla="*/ 0 h 810381"/>
                <a:gd name="connsiteX3" fmla="*/ 276867 w 506666"/>
                <a:gd name="connsiteY3" fmla="*/ 810381 h 810381"/>
                <a:gd name="connsiteX4" fmla="*/ 201456 w 506666"/>
                <a:gd name="connsiteY4" fmla="*/ 807500 h 810381"/>
                <a:gd name="connsiteX0" fmla="*/ 201456 w 506666"/>
                <a:gd name="connsiteY0" fmla="*/ 807500 h 811593"/>
                <a:gd name="connsiteX1" fmla="*/ 0 w 506666"/>
                <a:gd name="connsiteY1" fmla="*/ 15216 h 811593"/>
                <a:gd name="connsiteX2" fmla="*/ 506666 w 506666"/>
                <a:gd name="connsiteY2" fmla="*/ 0 h 811593"/>
                <a:gd name="connsiteX3" fmla="*/ 276867 w 506666"/>
                <a:gd name="connsiteY3" fmla="*/ 810381 h 811593"/>
                <a:gd name="connsiteX4" fmla="*/ 201456 w 506666"/>
                <a:gd name="connsiteY4" fmla="*/ 807500 h 811593"/>
                <a:gd name="connsiteX0" fmla="*/ 135576 w 506666"/>
                <a:gd name="connsiteY0" fmla="*/ 818480 h 818480"/>
                <a:gd name="connsiteX1" fmla="*/ 0 w 506666"/>
                <a:gd name="connsiteY1" fmla="*/ 15216 h 818480"/>
                <a:gd name="connsiteX2" fmla="*/ 506666 w 506666"/>
                <a:gd name="connsiteY2" fmla="*/ 0 h 818480"/>
                <a:gd name="connsiteX3" fmla="*/ 276867 w 506666"/>
                <a:gd name="connsiteY3" fmla="*/ 81038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45472 w 559302"/>
                <a:gd name="connsiteY0" fmla="*/ 807500 h 807500"/>
                <a:gd name="connsiteX1" fmla="*/ 52636 w 559302"/>
                <a:gd name="connsiteY1" fmla="*/ 7896 h 807500"/>
                <a:gd name="connsiteX2" fmla="*/ 559302 w 559302"/>
                <a:gd name="connsiteY2" fmla="*/ 0 h 807500"/>
                <a:gd name="connsiteX3" fmla="*/ 384402 w 559302"/>
                <a:gd name="connsiteY3" fmla="*/ 803061 h 807500"/>
                <a:gd name="connsiteX4" fmla="*/ 45472 w 559302"/>
                <a:gd name="connsiteY4" fmla="*/ 807500 h 807500"/>
                <a:gd name="connsiteX0" fmla="*/ 21974 w 535804"/>
                <a:gd name="connsiteY0" fmla="*/ 807500 h 807500"/>
                <a:gd name="connsiteX1" fmla="*/ 29138 w 535804"/>
                <a:gd name="connsiteY1" fmla="*/ 7896 h 807500"/>
                <a:gd name="connsiteX2" fmla="*/ 535804 w 535804"/>
                <a:gd name="connsiteY2" fmla="*/ 0 h 807500"/>
                <a:gd name="connsiteX3" fmla="*/ 360904 w 535804"/>
                <a:gd name="connsiteY3" fmla="*/ 803061 h 807500"/>
                <a:gd name="connsiteX4" fmla="*/ 21974 w 535804"/>
                <a:gd name="connsiteY4" fmla="*/ 807500 h 807500"/>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80" h="578353">
                  <a:moveTo>
                    <a:pt x="135770" y="577341"/>
                  </a:moveTo>
                  <a:cubicBezTo>
                    <a:pt x="50587" y="214237"/>
                    <a:pt x="96631" y="442038"/>
                    <a:pt x="0" y="0"/>
                  </a:cubicBezTo>
                  <a:lnTo>
                    <a:pt x="514180" y="10891"/>
                  </a:lnTo>
                  <a:cubicBezTo>
                    <a:pt x="417353" y="348331"/>
                    <a:pt x="426658" y="280104"/>
                    <a:pt x="339280" y="576561"/>
                  </a:cubicBezTo>
                  <a:cubicBezTo>
                    <a:pt x="292835" y="580865"/>
                    <a:pt x="203869" y="575875"/>
                    <a:pt x="135770" y="577341"/>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5" name="Freeform 274"/>
            <p:cNvSpPr/>
            <p:nvPr/>
          </p:nvSpPr>
          <p:spPr>
            <a:xfrm>
              <a:off x="3521369" y="4919856"/>
              <a:ext cx="593675" cy="1215832"/>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621064"/>
                <a:gd name="connsiteY0" fmla="*/ 973305 h 973305"/>
                <a:gd name="connsiteX1" fmla="*/ 0 w 621064"/>
                <a:gd name="connsiteY1" fmla="*/ 11688 h 973305"/>
                <a:gd name="connsiteX2" fmla="*/ 499610 w 621064"/>
                <a:gd name="connsiteY2" fmla="*/ 0 h 973305"/>
                <a:gd name="connsiteX3" fmla="*/ 558839 w 621064"/>
                <a:gd name="connsiteY3" fmla="*/ 754682 h 973305"/>
                <a:gd name="connsiteX4" fmla="*/ 197928 w 621064"/>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1315828 h 1315828"/>
                <a:gd name="connsiteX1" fmla="*/ 0 w 558839"/>
                <a:gd name="connsiteY1" fmla="*/ 531414 h 1315828"/>
                <a:gd name="connsiteX2" fmla="*/ 506930 w 558839"/>
                <a:gd name="connsiteY2" fmla="*/ 0 h 1315828"/>
                <a:gd name="connsiteX3" fmla="*/ 558839 w 558839"/>
                <a:gd name="connsiteY3" fmla="*/ 1274408 h 1315828"/>
                <a:gd name="connsiteX4" fmla="*/ 370213 w 558839"/>
                <a:gd name="connsiteY4" fmla="*/ 1315828 h 1315828"/>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94113"/>
                <a:gd name="connsiteY0" fmla="*/ 1097905 h 1179971"/>
                <a:gd name="connsiteX1" fmla="*/ 0 w 594113"/>
                <a:gd name="connsiteY1" fmla="*/ 4757 h 1179971"/>
                <a:gd name="connsiteX2" fmla="*/ 502783 w 594113"/>
                <a:gd name="connsiteY2" fmla="*/ 0 h 1179971"/>
                <a:gd name="connsiteX3" fmla="*/ 594113 w 594113"/>
                <a:gd name="connsiteY3" fmla="*/ 1179818 h 1179971"/>
                <a:gd name="connsiteX4" fmla="*/ 366066 w 594113"/>
                <a:gd name="connsiteY4" fmla="*/ 1097905 h 1179971"/>
                <a:gd name="connsiteX0" fmla="*/ 403236 w 594113"/>
                <a:gd name="connsiteY0" fmla="*/ 1215612 h 1215612"/>
                <a:gd name="connsiteX1" fmla="*/ 0 w 594113"/>
                <a:gd name="connsiteY1" fmla="*/ 4757 h 1215612"/>
                <a:gd name="connsiteX2" fmla="*/ 502783 w 594113"/>
                <a:gd name="connsiteY2" fmla="*/ 0 h 1215612"/>
                <a:gd name="connsiteX3" fmla="*/ 594113 w 594113"/>
                <a:gd name="connsiteY3" fmla="*/ 1179818 h 1215612"/>
                <a:gd name="connsiteX4" fmla="*/ 403236 w 594113"/>
                <a:gd name="connsiteY4" fmla="*/ 1215612 h 1215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113" h="1215612">
                  <a:moveTo>
                    <a:pt x="403236" y="1215612"/>
                  </a:moveTo>
                  <a:cubicBezTo>
                    <a:pt x="223947" y="663007"/>
                    <a:pt x="295574" y="908506"/>
                    <a:pt x="0" y="4757"/>
                  </a:cubicBezTo>
                  <a:cubicBezTo>
                    <a:pt x="166537" y="861"/>
                    <a:pt x="336246" y="3896"/>
                    <a:pt x="502783" y="0"/>
                  </a:cubicBezTo>
                  <a:cubicBezTo>
                    <a:pt x="555943" y="995541"/>
                    <a:pt x="557486" y="515061"/>
                    <a:pt x="594113" y="1179818"/>
                  </a:cubicBezTo>
                  <a:cubicBezTo>
                    <a:pt x="496428" y="1184123"/>
                    <a:pt x="599434" y="1214146"/>
                    <a:pt x="403236" y="1215612"/>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47200" name="Group 17"/>
            <p:cNvGrpSpPr>
              <a:grpSpLocks/>
            </p:cNvGrpSpPr>
            <p:nvPr/>
          </p:nvGrpSpPr>
          <p:grpSpPr bwMode="auto">
            <a:xfrm>
              <a:off x="1757805" y="2331054"/>
              <a:ext cx="1079500" cy="2674334"/>
              <a:chOff x="1757805" y="2331054"/>
              <a:chExt cx="1079500" cy="2674334"/>
            </a:xfrm>
          </p:grpSpPr>
          <p:sp>
            <p:nvSpPr>
              <p:cNvPr id="108" name="Rectangle 107"/>
              <p:cNvSpPr/>
              <p:nvPr/>
            </p:nvSpPr>
            <p:spPr bwMode="auto">
              <a:xfrm rot="10800000">
                <a:off x="1789552" y="2580252"/>
                <a:ext cx="1027025" cy="1084090"/>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47296" name="Group 104"/>
              <p:cNvGrpSpPr>
                <a:grpSpLocks/>
              </p:cNvGrpSpPr>
              <p:nvPr/>
            </p:nvGrpSpPr>
            <p:grpSpPr bwMode="auto">
              <a:xfrm>
                <a:off x="1782739" y="4616206"/>
                <a:ext cx="1034710" cy="389182"/>
                <a:chOff x="4128636" y="3606589"/>
                <a:chExt cx="568145" cy="338667"/>
              </a:xfrm>
            </p:grpSpPr>
            <p:sp>
              <p:nvSpPr>
                <p:cNvPr id="119" name="Oval 118"/>
                <p:cNvSpPr/>
                <p:nvPr/>
              </p:nvSpPr>
              <p:spPr>
                <a:xfrm>
                  <a:off x="4128891" y="3720271"/>
                  <a:ext cx="565669" cy="225140"/>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0" name="Rectangle 119"/>
                <p:cNvSpPr/>
                <p:nvPr/>
              </p:nvSpPr>
              <p:spPr>
                <a:xfrm>
                  <a:off x="4128891" y="3720271"/>
                  <a:ext cx="565669" cy="11188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1" name="Oval 120"/>
                <p:cNvSpPr/>
                <p:nvPr/>
              </p:nvSpPr>
              <p:spPr>
                <a:xfrm>
                  <a:off x="4128891" y="3607011"/>
                  <a:ext cx="565669" cy="225140"/>
                </a:xfrm>
                <a:prstGeom prst="ellipse">
                  <a:avLst/>
                </a:prstGeom>
                <a:solidFill>
                  <a:schemeClr val="accent2">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22" name="Straight Connector 121"/>
                <p:cNvCxnSpPr/>
                <p:nvPr/>
              </p:nvCxnSpPr>
              <p:spPr>
                <a:xfrm>
                  <a:off x="4694560" y="3720271"/>
                  <a:ext cx="0" cy="11188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4128891" y="3720271"/>
                  <a:ext cx="0" cy="11188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bwMode="auto">
              <a:xfrm>
                <a:off x="1802251" y="3602440"/>
                <a:ext cx="1027025" cy="1163452"/>
              </a:xfrm>
              <a:prstGeom prst="rect">
                <a:avLst/>
              </a:prstGeom>
              <a:gradFill>
                <a:gsLst>
                  <a:gs pos="0">
                    <a:schemeClr val="accent2">
                      <a:lumMod val="60000"/>
                      <a:lumOff val="40000"/>
                      <a:alpha val="62000"/>
                    </a:schemeClr>
                  </a:gs>
                  <a:gs pos="54000">
                    <a:schemeClr val="accent2">
                      <a:lumMod val="40000"/>
                      <a:lumOff val="6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13" name="Straight Connector 112"/>
              <p:cNvCxnSpPr/>
              <p:nvPr/>
            </p:nvCxnSpPr>
            <p:spPr bwMode="auto">
              <a:xfrm>
                <a:off x="1781615" y="2805642"/>
                <a:ext cx="20636" cy="2020566"/>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bwMode="auto">
              <a:xfrm flipH="1">
                <a:off x="2818166" y="2805642"/>
                <a:ext cx="4762" cy="1976123"/>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300" name="Group 9"/>
              <p:cNvGrpSpPr>
                <a:grpSpLocks/>
              </p:cNvGrpSpPr>
              <p:nvPr/>
            </p:nvGrpSpPr>
            <p:grpSpPr bwMode="auto">
              <a:xfrm>
                <a:off x="1757805" y="2331054"/>
                <a:ext cx="1079500" cy="430213"/>
                <a:chOff x="2183302" y="1574638"/>
                <a:chExt cx="1200154" cy="430181"/>
              </a:xfrm>
            </p:grpSpPr>
            <p:sp>
              <p:nvSpPr>
                <p:cNvPr id="369" name="Oval 368"/>
                <p:cNvSpPr/>
                <p:nvPr/>
              </p:nvSpPr>
              <p:spPr bwMode="auto">
                <a:xfrm flipV="1">
                  <a:off x="2186832" y="1690499"/>
                  <a:ext cx="1194758" cy="314252"/>
                </a:xfrm>
                <a:prstGeom prst="ellipse">
                  <a:avLst/>
                </a:prstGeom>
                <a:gradFill flip="none" rotWithShape="1">
                  <a:gsLst>
                    <a:gs pos="0">
                      <a:schemeClr val="accent2">
                        <a:lumMod val="75000"/>
                      </a:schemeClr>
                    </a:gs>
                    <a:gs pos="31000">
                      <a:schemeClr val="accent2">
                        <a:lumMod val="60000"/>
                        <a:lumOff val="40000"/>
                      </a:schemeClr>
                    </a:gs>
                    <a:gs pos="100000">
                      <a:schemeClr val="accent2">
                        <a:lumMod val="20000"/>
                        <a:lumOff val="80000"/>
                      </a:schemeClr>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70" name="Rectangle 369"/>
                <p:cNvSpPr/>
                <p:nvPr/>
              </p:nvSpPr>
              <p:spPr bwMode="auto">
                <a:xfrm>
                  <a:off x="2183302" y="1734939"/>
                  <a:ext cx="1198287" cy="112686"/>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1" name="Oval 370"/>
                <p:cNvSpPr>
                  <a:spLocks noChangeArrowheads="1"/>
                </p:cNvSpPr>
                <p:nvPr/>
              </p:nvSpPr>
              <p:spPr bwMode="auto">
                <a:xfrm flipV="1">
                  <a:off x="2183302" y="1574638"/>
                  <a:ext cx="1196523" cy="314252"/>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372" name="Freeform 371"/>
                <p:cNvSpPr/>
                <p:nvPr/>
              </p:nvSpPr>
              <p:spPr bwMode="auto">
                <a:xfrm>
                  <a:off x="2490374" y="1671453"/>
                  <a:ext cx="582379" cy="15712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3" name="Freeform 372"/>
                <p:cNvSpPr>
                  <a:spLocks/>
                </p:cNvSpPr>
                <p:nvPr/>
              </p:nvSpPr>
              <p:spPr bwMode="auto">
                <a:xfrm>
                  <a:off x="2430372" y="1630188"/>
                  <a:ext cx="702384" cy="109512"/>
                </a:xfrm>
                <a:custGeom>
                  <a:avLst/>
                  <a:gdLst>
                    <a:gd name="T0" fmla="*/ 0 w 3723451"/>
                    <a:gd name="T1" fmla="*/ 26792 h 932950"/>
                    <a:gd name="T2" fmla="*/ 123590 w 3723451"/>
                    <a:gd name="T3" fmla="*/ 316 h 932950"/>
                    <a:gd name="T4" fmla="*/ 350070 w 3723451"/>
                    <a:gd name="T5" fmla="*/ 61105 h 932950"/>
                    <a:gd name="T6" fmla="*/ 566135 w 3723451"/>
                    <a:gd name="T7" fmla="*/ 0 h 932950"/>
                    <a:gd name="T8" fmla="*/ 702384 w 3723451"/>
                    <a:gd name="T9" fmla="*/ 24316 h 932950"/>
                    <a:gd name="T10" fmla="*/ 601015 w 3723451"/>
                    <a:gd name="T11" fmla="*/ 54216 h 932950"/>
                    <a:gd name="T12" fmla="*/ 568379 w 3723451"/>
                    <a:gd name="T13" fmla="*/ 46155 h 932950"/>
                    <a:gd name="T14" fmla="*/ 354049 w 3723451"/>
                    <a:gd name="T15" fmla="*/ 109512 h 932950"/>
                    <a:gd name="T16" fmla="*/ 134237 w 3723451"/>
                    <a:gd name="T17" fmla="*/ 48485 h 932950"/>
                    <a:gd name="T18" fmla="*/ 98698 w 3723451"/>
                    <a:gd name="T19" fmla="*/ 55072 h 932950"/>
                    <a:gd name="T20" fmla="*/ 0 w 3723451"/>
                    <a:gd name="T21" fmla="*/ 2679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74" name="Freeform 373"/>
                <p:cNvSpPr>
                  <a:spLocks/>
                </p:cNvSpPr>
                <p:nvPr/>
              </p:nvSpPr>
              <p:spPr bwMode="auto">
                <a:xfrm>
                  <a:off x="2892745" y="1723828"/>
                  <a:ext cx="257658" cy="95228"/>
                </a:xfrm>
                <a:custGeom>
                  <a:avLst/>
                  <a:gdLst>
                    <a:gd name="T0" fmla="*/ 0 w 1366596"/>
                    <a:gd name="T1" fmla="*/ 0 h 809868"/>
                    <a:gd name="T2" fmla="*/ 257658 w 1366596"/>
                    <a:gd name="T3" fmla="*/ 73585 h 809868"/>
                    <a:gd name="T4" fmla="*/ 163097 w 1366596"/>
                    <a:gd name="T5" fmla="*/ 95228 h 809868"/>
                    <a:gd name="T6" fmla="*/ 867 w 1366596"/>
                    <a:gd name="T7" fmla="*/ 5031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75" name="Freeform 374"/>
                <p:cNvSpPr>
                  <a:spLocks/>
                </p:cNvSpPr>
                <p:nvPr/>
              </p:nvSpPr>
              <p:spPr bwMode="auto">
                <a:xfrm>
                  <a:off x="2418018" y="1725416"/>
                  <a:ext cx="254129" cy="95228"/>
                </a:xfrm>
                <a:custGeom>
                  <a:avLst/>
                  <a:gdLst>
                    <a:gd name="T0" fmla="*/ 250660 w 1348191"/>
                    <a:gd name="T1" fmla="*/ 0 h 791462"/>
                    <a:gd name="T2" fmla="*/ 254129 w 1348191"/>
                    <a:gd name="T3" fmla="*/ 45953 h 791462"/>
                    <a:gd name="T4" fmla="*/ 91938 w 1348191"/>
                    <a:gd name="T5" fmla="*/ 95228 h 791462"/>
                    <a:gd name="T6" fmla="*/ 0 w 1348191"/>
                    <a:gd name="T7" fmla="*/ 73636 h 791462"/>
                    <a:gd name="T8" fmla="*/ 25066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376" name="Straight Connector 375"/>
                <p:cNvCxnSpPr>
                  <a:cxnSpLocks noChangeShapeType="1"/>
                  <a:endCxn id="371" idx="2"/>
                </p:cNvCxnSpPr>
                <p:nvPr/>
              </p:nvCxnSpPr>
              <p:spPr bwMode="auto">
                <a:xfrm flipH="1" flipV="1">
                  <a:off x="2183302" y="1731764"/>
                  <a:ext cx="3530" cy="122209"/>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77" name="Straight Connector 376"/>
                <p:cNvCxnSpPr>
                  <a:cxnSpLocks noChangeShapeType="1"/>
                </p:cNvCxnSpPr>
                <p:nvPr/>
              </p:nvCxnSpPr>
              <p:spPr bwMode="auto">
                <a:xfrm flipH="1" flipV="1">
                  <a:off x="3379825" y="1728590"/>
                  <a:ext cx="3530" cy="122209"/>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47201" name="Group 18"/>
            <p:cNvGrpSpPr>
              <a:grpSpLocks/>
            </p:cNvGrpSpPr>
            <p:nvPr/>
          </p:nvGrpSpPr>
          <p:grpSpPr bwMode="auto">
            <a:xfrm>
              <a:off x="3500438" y="3174091"/>
              <a:ext cx="522287" cy="1831297"/>
              <a:chOff x="3500438" y="3174091"/>
              <a:chExt cx="522287" cy="1831297"/>
            </a:xfrm>
          </p:grpSpPr>
          <p:sp>
            <p:nvSpPr>
              <p:cNvPr id="171" name="Rectangle 170"/>
              <p:cNvSpPr/>
              <p:nvPr/>
            </p:nvSpPr>
            <p:spPr bwMode="auto">
              <a:xfrm rot="10800000">
                <a:off x="3507320" y="3287221"/>
                <a:ext cx="498349" cy="306623"/>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90" name="Straight Connector 89"/>
              <p:cNvCxnSpPr/>
              <p:nvPr/>
            </p:nvCxnSpPr>
            <p:spPr bwMode="auto">
              <a:xfrm flipH="1">
                <a:off x="4019802" y="3321497"/>
                <a:ext cx="1588" cy="1536456"/>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pic>
            <p:nvPicPr>
              <p:cNvPr id="47276" name="Picture 86" descr="router_top.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00438" y="3194292"/>
                <a:ext cx="522287" cy="22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7277" name="Group 82"/>
              <p:cNvGrpSpPr>
                <a:grpSpLocks/>
              </p:cNvGrpSpPr>
              <p:nvPr/>
            </p:nvGrpSpPr>
            <p:grpSpPr bwMode="auto">
              <a:xfrm>
                <a:off x="3511442" y="4783543"/>
                <a:ext cx="507858" cy="221845"/>
                <a:chOff x="4128636" y="3606589"/>
                <a:chExt cx="568145" cy="338667"/>
              </a:xfrm>
            </p:grpSpPr>
            <p:sp>
              <p:nvSpPr>
                <p:cNvPr id="97" name="Oval 96"/>
                <p:cNvSpPr/>
                <p:nvPr/>
              </p:nvSpPr>
              <p:spPr>
                <a:xfrm>
                  <a:off x="4129087" y="3720182"/>
                  <a:ext cx="568256" cy="225348"/>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8" name="Rectangle 97"/>
                <p:cNvSpPr/>
                <p:nvPr/>
              </p:nvSpPr>
              <p:spPr>
                <a:xfrm>
                  <a:off x="4129087" y="3720182"/>
                  <a:ext cx="568256" cy="111462"/>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9" name="Oval 98"/>
                <p:cNvSpPr/>
                <p:nvPr/>
              </p:nvSpPr>
              <p:spPr>
                <a:xfrm>
                  <a:off x="4129087" y="3606297"/>
                  <a:ext cx="568256" cy="225346"/>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00" name="Straight Connector 99"/>
                <p:cNvCxnSpPr/>
                <p:nvPr/>
              </p:nvCxnSpPr>
              <p:spPr>
                <a:xfrm>
                  <a:off x="4697343" y="3720182"/>
                  <a:ext cx="0" cy="11146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4129087" y="3720182"/>
                  <a:ext cx="0" cy="11146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55" name="Rectangle 154"/>
              <p:cNvSpPr/>
              <p:nvPr/>
            </p:nvSpPr>
            <p:spPr bwMode="auto">
              <a:xfrm>
                <a:off x="3516608" y="3697675"/>
                <a:ext cx="498433" cy="1163452"/>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74" name="Straight Connector 173"/>
              <p:cNvCxnSpPr>
                <a:stCxn id="381" idx="2"/>
              </p:cNvCxnSpPr>
              <p:nvPr/>
            </p:nvCxnSpPr>
            <p:spPr bwMode="auto">
              <a:xfrm flipH="1">
                <a:off x="3507083" y="3262769"/>
                <a:ext cx="4762" cy="1688832"/>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280" name="Group 377"/>
              <p:cNvGrpSpPr>
                <a:grpSpLocks/>
              </p:cNvGrpSpPr>
              <p:nvPr/>
            </p:nvGrpSpPr>
            <p:grpSpPr bwMode="auto">
              <a:xfrm>
                <a:off x="3511057" y="3174091"/>
                <a:ext cx="504096" cy="242719"/>
                <a:chOff x="2183302" y="1574638"/>
                <a:chExt cx="1200154" cy="430218"/>
              </a:xfrm>
            </p:grpSpPr>
            <p:sp>
              <p:nvSpPr>
                <p:cNvPr id="379" name="Oval 378"/>
                <p:cNvSpPr/>
                <p:nvPr/>
              </p:nvSpPr>
              <p:spPr bwMode="auto">
                <a:xfrm flipV="1">
                  <a:off x="2188958" y="1689617"/>
                  <a:ext cx="1194231" cy="315099"/>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80" name="Rectangle 379"/>
                <p:cNvSpPr/>
                <p:nvPr/>
              </p:nvSpPr>
              <p:spPr bwMode="auto">
                <a:xfrm>
                  <a:off x="2185178" y="1734631"/>
                  <a:ext cx="1198011" cy="112535"/>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81" name="Oval 380"/>
                <p:cNvSpPr>
                  <a:spLocks noChangeArrowheads="1"/>
                </p:cNvSpPr>
                <p:nvPr/>
              </p:nvSpPr>
              <p:spPr bwMode="auto">
                <a:xfrm flipV="1">
                  <a:off x="2185178" y="1574269"/>
                  <a:ext cx="1194231" cy="315099"/>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382" name="Freeform 381"/>
                <p:cNvSpPr/>
                <p:nvPr/>
              </p:nvSpPr>
              <p:spPr bwMode="auto">
                <a:xfrm>
                  <a:off x="2491295" y="1669924"/>
                  <a:ext cx="581999" cy="15754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83" name="Freeform 382"/>
                <p:cNvSpPr>
                  <a:spLocks/>
                </p:cNvSpPr>
                <p:nvPr/>
              </p:nvSpPr>
              <p:spPr bwMode="auto">
                <a:xfrm>
                  <a:off x="2430828" y="1630537"/>
                  <a:ext cx="702933" cy="109721"/>
                </a:xfrm>
                <a:custGeom>
                  <a:avLst/>
                  <a:gdLst>
                    <a:gd name="T0" fmla="*/ 0 w 3723451"/>
                    <a:gd name="T1" fmla="*/ 26843 h 932950"/>
                    <a:gd name="T2" fmla="*/ 123686 w 3723451"/>
                    <a:gd name="T3" fmla="*/ 316 h 932950"/>
                    <a:gd name="T4" fmla="*/ 350344 w 3723451"/>
                    <a:gd name="T5" fmla="*/ 61221 h 932950"/>
                    <a:gd name="T6" fmla="*/ 566578 w 3723451"/>
                    <a:gd name="T7" fmla="*/ 0 h 932950"/>
                    <a:gd name="T8" fmla="*/ 702933 w 3723451"/>
                    <a:gd name="T9" fmla="*/ 24362 h 932950"/>
                    <a:gd name="T10" fmla="*/ 601485 w 3723451"/>
                    <a:gd name="T11" fmla="*/ 54319 h 932950"/>
                    <a:gd name="T12" fmla="*/ 568823 w 3723451"/>
                    <a:gd name="T13" fmla="*/ 46243 h 932950"/>
                    <a:gd name="T14" fmla="*/ 354326 w 3723451"/>
                    <a:gd name="T15" fmla="*/ 109721 h 932950"/>
                    <a:gd name="T16" fmla="*/ 134342 w 3723451"/>
                    <a:gd name="T17" fmla="*/ 48578 h 932950"/>
                    <a:gd name="T18" fmla="*/ 98775 w 3723451"/>
                    <a:gd name="T19" fmla="*/ 55177 h 932950"/>
                    <a:gd name="T20" fmla="*/ 0 w 3723451"/>
                    <a:gd name="T21" fmla="*/ 26843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84" name="Freeform 383"/>
                <p:cNvSpPr>
                  <a:spLocks/>
                </p:cNvSpPr>
                <p:nvPr/>
              </p:nvSpPr>
              <p:spPr bwMode="auto">
                <a:xfrm>
                  <a:off x="2891892" y="1723378"/>
                  <a:ext cx="260764" cy="95655"/>
                </a:xfrm>
                <a:custGeom>
                  <a:avLst/>
                  <a:gdLst>
                    <a:gd name="T0" fmla="*/ 0 w 1366596"/>
                    <a:gd name="T1" fmla="*/ 0 h 809868"/>
                    <a:gd name="T2" fmla="*/ 260764 w 1366596"/>
                    <a:gd name="T3" fmla="*/ 73915 h 809868"/>
                    <a:gd name="T4" fmla="*/ 165063 w 1366596"/>
                    <a:gd name="T5" fmla="*/ 95655 h 809868"/>
                    <a:gd name="T6" fmla="*/ 878 w 1366596"/>
                    <a:gd name="T7" fmla="*/ 5054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85" name="Freeform 384"/>
                <p:cNvSpPr>
                  <a:spLocks/>
                </p:cNvSpPr>
                <p:nvPr/>
              </p:nvSpPr>
              <p:spPr bwMode="auto">
                <a:xfrm>
                  <a:off x="2419489" y="1726192"/>
                  <a:ext cx="253208" cy="92841"/>
                </a:xfrm>
                <a:custGeom>
                  <a:avLst/>
                  <a:gdLst>
                    <a:gd name="T0" fmla="*/ 249751 w 1348191"/>
                    <a:gd name="T1" fmla="*/ 0 h 791462"/>
                    <a:gd name="T2" fmla="*/ 253208 w 1348191"/>
                    <a:gd name="T3" fmla="*/ 44801 h 791462"/>
                    <a:gd name="T4" fmla="*/ 91604 w 1348191"/>
                    <a:gd name="T5" fmla="*/ 92841 h 791462"/>
                    <a:gd name="T6" fmla="*/ 0 w 1348191"/>
                    <a:gd name="T7" fmla="*/ 71790 h 791462"/>
                    <a:gd name="T8" fmla="*/ 249751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386" name="Straight Connector 385"/>
                <p:cNvCxnSpPr>
                  <a:cxnSpLocks noChangeShapeType="1"/>
                  <a:endCxn id="381" idx="2"/>
                </p:cNvCxnSpPr>
                <p:nvPr/>
              </p:nvCxnSpPr>
              <p:spPr bwMode="auto">
                <a:xfrm flipH="1" flipV="1">
                  <a:off x="2185178" y="1731819"/>
                  <a:ext cx="3780" cy="120975"/>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87" name="Straight Connector 386"/>
                <p:cNvCxnSpPr>
                  <a:cxnSpLocks noChangeShapeType="1"/>
                </p:cNvCxnSpPr>
                <p:nvPr/>
              </p:nvCxnSpPr>
              <p:spPr bwMode="auto">
                <a:xfrm flipH="1" flipV="1">
                  <a:off x="3379409" y="1729005"/>
                  <a:ext cx="3780" cy="120976"/>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47202" name="Group 19"/>
            <p:cNvGrpSpPr>
              <a:grpSpLocks/>
            </p:cNvGrpSpPr>
            <p:nvPr/>
          </p:nvGrpSpPr>
          <p:grpSpPr bwMode="auto">
            <a:xfrm>
              <a:off x="4299212" y="2486508"/>
              <a:ext cx="528376" cy="2517292"/>
              <a:chOff x="4299212" y="2486508"/>
              <a:chExt cx="528376" cy="2517292"/>
            </a:xfrm>
          </p:grpSpPr>
          <p:sp>
            <p:nvSpPr>
              <p:cNvPr id="439" name="Rectangle 438"/>
              <p:cNvSpPr/>
              <p:nvPr/>
            </p:nvSpPr>
            <p:spPr bwMode="auto">
              <a:xfrm rot="10800000">
                <a:off x="4315358" y="2675960"/>
                <a:ext cx="498350" cy="916575"/>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40" name="Straight Connector 439"/>
              <p:cNvCxnSpPr/>
              <p:nvPr/>
            </p:nvCxnSpPr>
            <p:spPr bwMode="auto">
              <a:xfrm>
                <a:off x="4821424" y="2642154"/>
                <a:ext cx="6349" cy="2214211"/>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254" name="Group 442"/>
              <p:cNvGrpSpPr>
                <a:grpSpLocks/>
              </p:cNvGrpSpPr>
              <p:nvPr/>
            </p:nvGrpSpPr>
            <p:grpSpPr bwMode="auto">
              <a:xfrm>
                <a:off x="4319479" y="4781999"/>
                <a:ext cx="507859" cy="221801"/>
                <a:chOff x="4128636" y="3606589"/>
                <a:chExt cx="568145" cy="338667"/>
              </a:xfrm>
            </p:grpSpPr>
            <p:sp>
              <p:nvSpPr>
                <p:cNvPr id="452" name="Oval 451"/>
                <p:cNvSpPr/>
                <p:nvPr/>
              </p:nvSpPr>
              <p:spPr>
                <a:xfrm>
                  <a:off x="4129012" y="3720139"/>
                  <a:ext cx="568256" cy="225391"/>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53" name="Rectangle 452"/>
                <p:cNvSpPr/>
                <p:nvPr/>
              </p:nvSpPr>
              <p:spPr>
                <a:xfrm>
                  <a:off x="4129012" y="3720139"/>
                  <a:ext cx="568256" cy="111484"/>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54" name="Oval 453"/>
                <p:cNvSpPr/>
                <p:nvPr/>
              </p:nvSpPr>
              <p:spPr>
                <a:xfrm>
                  <a:off x="4129012" y="3606230"/>
                  <a:ext cx="568256" cy="225392"/>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55" name="Straight Connector 454"/>
                <p:cNvCxnSpPr/>
                <p:nvPr/>
              </p:nvCxnSpPr>
              <p:spPr>
                <a:xfrm>
                  <a:off x="4697268" y="3720139"/>
                  <a:ext cx="0" cy="11148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4129012" y="3720139"/>
                  <a:ext cx="0" cy="11148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444" name="Rectangle 443"/>
              <p:cNvSpPr/>
              <p:nvPr/>
            </p:nvSpPr>
            <p:spPr bwMode="auto">
              <a:xfrm>
                <a:off x="4324577" y="3696087"/>
                <a:ext cx="498433" cy="1163453"/>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47" name="Straight Connector 446"/>
              <p:cNvCxnSpPr>
                <a:stCxn id="458" idx="2"/>
              </p:cNvCxnSpPr>
              <p:nvPr/>
            </p:nvCxnSpPr>
            <p:spPr bwMode="auto">
              <a:xfrm>
                <a:off x="4300767" y="2640568"/>
                <a:ext cx="14286" cy="230944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257" name="Group 456"/>
              <p:cNvGrpSpPr>
                <a:grpSpLocks/>
              </p:cNvGrpSpPr>
              <p:nvPr/>
            </p:nvGrpSpPr>
            <p:grpSpPr bwMode="auto">
              <a:xfrm>
                <a:off x="4299212" y="2486508"/>
                <a:ext cx="504825" cy="242888"/>
                <a:chOff x="2183302" y="1574638"/>
                <a:chExt cx="1200154" cy="430218"/>
              </a:xfrm>
            </p:grpSpPr>
            <p:sp>
              <p:nvSpPr>
                <p:cNvPr id="458" name="Oval 457"/>
                <p:cNvSpPr/>
                <p:nvPr/>
              </p:nvSpPr>
              <p:spPr bwMode="auto">
                <a:xfrm flipV="1">
                  <a:off x="2186998" y="1690077"/>
                  <a:ext cx="1196279" cy="314880"/>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459" name="Rectangle 458"/>
                <p:cNvSpPr/>
                <p:nvPr/>
              </p:nvSpPr>
              <p:spPr bwMode="auto">
                <a:xfrm>
                  <a:off x="2183224" y="1735060"/>
                  <a:ext cx="1200054" cy="112457"/>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60" name="Oval 459"/>
                <p:cNvSpPr>
                  <a:spLocks noChangeArrowheads="1"/>
                </p:cNvSpPr>
                <p:nvPr/>
              </p:nvSpPr>
              <p:spPr bwMode="auto">
                <a:xfrm flipV="1">
                  <a:off x="2183224" y="1574808"/>
                  <a:ext cx="1196282" cy="31488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461" name="Freeform 460"/>
                <p:cNvSpPr/>
                <p:nvPr/>
              </p:nvSpPr>
              <p:spPr bwMode="auto">
                <a:xfrm>
                  <a:off x="2488899" y="1670396"/>
                  <a:ext cx="584931"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62" name="Freeform 461"/>
                <p:cNvSpPr>
                  <a:spLocks/>
                </p:cNvSpPr>
                <p:nvPr/>
              </p:nvSpPr>
              <p:spPr bwMode="auto">
                <a:xfrm>
                  <a:off x="2428519" y="1631037"/>
                  <a:ext cx="705691" cy="109646"/>
                </a:xfrm>
                <a:custGeom>
                  <a:avLst/>
                  <a:gdLst>
                    <a:gd name="T0" fmla="*/ 0 w 3723451"/>
                    <a:gd name="T1" fmla="*/ 26825 h 932950"/>
                    <a:gd name="T2" fmla="*/ 124171 w 3723451"/>
                    <a:gd name="T3" fmla="*/ 316 h 932950"/>
                    <a:gd name="T4" fmla="*/ 351718 w 3723451"/>
                    <a:gd name="T5" fmla="*/ 61180 h 932950"/>
                    <a:gd name="T6" fmla="*/ 568801 w 3723451"/>
                    <a:gd name="T7" fmla="*/ 0 h 932950"/>
                    <a:gd name="T8" fmla="*/ 705691 w 3723451"/>
                    <a:gd name="T9" fmla="*/ 24345 h 932950"/>
                    <a:gd name="T10" fmla="*/ 603845 w 3723451"/>
                    <a:gd name="T11" fmla="*/ 54282 h 932950"/>
                    <a:gd name="T12" fmla="*/ 571055 w 3723451"/>
                    <a:gd name="T13" fmla="*/ 46211 h 932950"/>
                    <a:gd name="T14" fmla="*/ 355716 w 3723451"/>
                    <a:gd name="T15" fmla="*/ 109646 h 932950"/>
                    <a:gd name="T16" fmla="*/ 134869 w 3723451"/>
                    <a:gd name="T17" fmla="*/ 48545 h 932950"/>
                    <a:gd name="T18" fmla="*/ 99163 w 3723451"/>
                    <a:gd name="T19" fmla="*/ 55139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463" name="Freeform 462"/>
                <p:cNvSpPr>
                  <a:spLocks/>
                </p:cNvSpPr>
                <p:nvPr/>
              </p:nvSpPr>
              <p:spPr bwMode="auto">
                <a:xfrm>
                  <a:off x="2892690" y="1723814"/>
                  <a:ext cx="256615" cy="95588"/>
                </a:xfrm>
                <a:custGeom>
                  <a:avLst/>
                  <a:gdLst>
                    <a:gd name="T0" fmla="*/ 0 w 1366596"/>
                    <a:gd name="T1" fmla="*/ 0 h 809868"/>
                    <a:gd name="T2" fmla="*/ 256615 w 1366596"/>
                    <a:gd name="T3" fmla="*/ 73863 h 809868"/>
                    <a:gd name="T4" fmla="*/ 162436 w 1366596"/>
                    <a:gd name="T5" fmla="*/ 95588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464" name="Freeform 463"/>
                <p:cNvSpPr>
                  <a:spLocks/>
                </p:cNvSpPr>
                <p:nvPr/>
              </p:nvSpPr>
              <p:spPr bwMode="auto">
                <a:xfrm>
                  <a:off x="2417196" y="1726625"/>
                  <a:ext cx="252843" cy="92778"/>
                </a:xfrm>
                <a:custGeom>
                  <a:avLst/>
                  <a:gdLst>
                    <a:gd name="T0" fmla="*/ 249391 w 1348191"/>
                    <a:gd name="T1" fmla="*/ 0 h 791462"/>
                    <a:gd name="T2" fmla="*/ 252843 w 1348191"/>
                    <a:gd name="T3" fmla="*/ 44771 h 791462"/>
                    <a:gd name="T4" fmla="*/ 91472 w 1348191"/>
                    <a:gd name="T5" fmla="*/ 92778 h 791462"/>
                    <a:gd name="T6" fmla="*/ 0 w 1348191"/>
                    <a:gd name="T7" fmla="*/ 71741 h 791462"/>
                    <a:gd name="T8" fmla="*/ 249391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465" name="Straight Connector 464"/>
                <p:cNvCxnSpPr>
                  <a:cxnSpLocks noChangeShapeType="1"/>
                  <a:endCxn id="460" idx="2"/>
                </p:cNvCxnSpPr>
                <p:nvPr/>
              </p:nvCxnSpPr>
              <p:spPr bwMode="auto">
                <a:xfrm flipH="1" flipV="1">
                  <a:off x="2183224" y="1732248"/>
                  <a:ext cx="3775" cy="120892"/>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66" name="Straight Connector 465"/>
                <p:cNvCxnSpPr>
                  <a:cxnSpLocks noChangeShapeType="1"/>
                </p:cNvCxnSpPr>
                <p:nvPr/>
              </p:nvCxnSpPr>
              <p:spPr bwMode="auto">
                <a:xfrm flipH="1" flipV="1">
                  <a:off x="3379505" y="1729437"/>
                  <a:ext cx="3773" cy="120890"/>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47203" name="Group 20"/>
            <p:cNvGrpSpPr>
              <a:grpSpLocks/>
            </p:cNvGrpSpPr>
            <p:nvPr/>
          </p:nvGrpSpPr>
          <p:grpSpPr bwMode="auto">
            <a:xfrm>
              <a:off x="5491163" y="3179295"/>
              <a:ext cx="522287" cy="1824505"/>
              <a:chOff x="5491163" y="3179295"/>
              <a:chExt cx="522287" cy="1824505"/>
            </a:xfrm>
          </p:grpSpPr>
          <p:sp>
            <p:nvSpPr>
              <p:cNvPr id="468" name="Rectangle 467"/>
              <p:cNvSpPr/>
              <p:nvPr/>
            </p:nvSpPr>
            <p:spPr bwMode="auto">
              <a:xfrm rot="10800000">
                <a:off x="5498044" y="3266845"/>
                <a:ext cx="498349" cy="325689"/>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69" name="Straight Connector 468"/>
              <p:cNvCxnSpPr>
                <a:stCxn id="489" idx="6"/>
              </p:cNvCxnSpPr>
              <p:nvPr/>
            </p:nvCxnSpPr>
            <p:spPr bwMode="auto">
              <a:xfrm>
                <a:off x="6004011" y="3267530"/>
                <a:ext cx="6349" cy="1582486"/>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pic>
            <p:nvPicPr>
              <p:cNvPr id="47231" name="Picture 469" descr="router_top.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91163" y="3206725"/>
                <a:ext cx="522287" cy="22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7232" name="Group 471"/>
              <p:cNvGrpSpPr>
                <a:grpSpLocks/>
              </p:cNvGrpSpPr>
              <p:nvPr/>
            </p:nvGrpSpPr>
            <p:grpSpPr bwMode="auto">
              <a:xfrm>
                <a:off x="5502167" y="4781999"/>
                <a:ext cx="507858" cy="221801"/>
                <a:chOff x="4128636" y="3606589"/>
                <a:chExt cx="568145" cy="338667"/>
              </a:xfrm>
            </p:grpSpPr>
            <p:sp>
              <p:nvSpPr>
                <p:cNvPr id="481" name="Oval 480"/>
                <p:cNvSpPr/>
                <p:nvPr/>
              </p:nvSpPr>
              <p:spPr>
                <a:xfrm>
                  <a:off x="4128900" y="3720139"/>
                  <a:ext cx="568256" cy="225391"/>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82" name="Rectangle 481"/>
                <p:cNvSpPr/>
                <p:nvPr/>
              </p:nvSpPr>
              <p:spPr>
                <a:xfrm>
                  <a:off x="4128900" y="3720139"/>
                  <a:ext cx="568256" cy="111484"/>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83" name="Oval 482"/>
                <p:cNvSpPr/>
                <p:nvPr/>
              </p:nvSpPr>
              <p:spPr>
                <a:xfrm>
                  <a:off x="4128900" y="3606230"/>
                  <a:ext cx="568256" cy="225392"/>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84" name="Straight Connector 483"/>
                <p:cNvCxnSpPr/>
                <p:nvPr/>
              </p:nvCxnSpPr>
              <p:spPr>
                <a:xfrm>
                  <a:off x="4697156" y="3720139"/>
                  <a:ext cx="0" cy="11148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4128900" y="3720139"/>
                  <a:ext cx="0" cy="11148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473" name="Rectangle 472"/>
              <p:cNvSpPr/>
              <p:nvPr/>
            </p:nvSpPr>
            <p:spPr bwMode="auto">
              <a:xfrm>
                <a:off x="5507166" y="3694500"/>
                <a:ext cx="498433" cy="1165040"/>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76" name="Straight Connector 475"/>
              <p:cNvCxnSpPr>
                <a:stCxn id="47231" idx="1"/>
              </p:cNvCxnSpPr>
              <p:nvPr/>
            </p:nvCxnSpPr>
            <p:spPr bwMode="auto">
              <a:xfrm>
                <a:off x="5491292" y="3316735"/>
                <a:ext cx="6349" cy="1633277"/>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235" name="Group 485"/>
              <p:cNvGrpSpPr>
                <a:grpSpLocks/>
              </p:cNvGrpSpPr>
              <p:nvPr/>
            </p:nvGrpSpPr>
            <p:grpSpPr bwMode="auto">
              <a:xfrm>
                <a:off x="5500688" y="3179295"/>
                <a:ext cx="504825" cy="242888"/>
                <a:chOff x="2183302" y="1574638"/>
                <a:chExt cx="1200154" cy="430218"/>
              </a:xfrm>
            </p:grpSpPr>
            <p:sp>
              <p:nvSpPr>
                <p:cNvPr id="487" name="Oval 486"/>
                <p:cNvSpPr/>
                <p:nvPr/>
              </p:nvSpPr>
              <p:spPr bwMode="auto">
                <a:xfrm flipV="1">
                  <a:off x="2187379" y="1688754"/>
                  <a:ext cx="1196279" cy="314880"/>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488" name="Rectangle 487"/>
                <p:cNvSpPr/>
                <p:nvPr/>
              </p:nvSpPr>
              <p:spPr bwMode="auto">
                <a:xfrm>
                  <a:off x="2183606" y="1733737"/>
                  <a:ext cx="1200052" cy="112457"/>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89" name="Oval 488"/>
                <p:cNvSpPr>
                  <a:spLocks noChangeArrowheads="1"/>
                </p:cNvSpPr>
                <p:nvPr/>
              </p:nvSpPr>
              <p:spPr bwMode="auto">
                <a:xfrm flipV="1">
                  <a:off x="2183606" y="1573485"/>
                  <a:ext cx="1196277" cy="31488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490" name="Freeform 489"/>
                <p:cNvSpPr/>
                <p:nvPr/>
              </p:nvSpPr>
              <p:spPr bwMode="auto">
                <a:xfrm>
                  <a:off x="2489279" y="1669074"/>
                  <a:ext cx="584932"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91" name="Freeform 490"/>
                <p:cNvSpPr>
                  <a:spLocks/>
                </p:cNvSpPr>
                <p:nvPr/>
              </p:nvSpPr>
              <p:spPr bwMode="auto">
                <a:xfrm>
                  <a:off x="2428899" y="1629714"/>
                  <a:ext cx="705692" cy="109646"/>
                </a:xfrm>
                <a:custGeom>
                  <a:avLst/>
                  <a:gdLst>
                    <a:gd name="T0" fmla="*/ 0 w 3723451"/>
                    <a:gd name="T1" fmla="*/ 26825 h 932950"/>
                    <a:gd name="T2" fmla="*/ 124172 w 3723451"/>
                    <a:gd name="T3" fmla="*/ 316 h 932950"/>
                    <a:gd name="T4" fmla="*/ 351719 w 3723451"/>
                    <a:gd name="T5" fmla="*/ 61180 h 932950"/>
                    <a:gd name="T6" fmla="*/ 568801 w 3723451"/>
                    <a:gd name="T7" fmla="*/ 0 h 932950"/>
                    <a:gd name="T8" fmla="*/ 705692 w 3723451"/>
                    <a:gd name="T9" fmla="*/ 24345 h 932950"/>
                    <a:gd name="T10" fmla="*/ 603846 w 3723451"/>
                    <a:gd name="T11" fmla="*/ 54282 h 932950"/>
                    <a:gd name="T12" fmla="*/ 571056 w 3723451"/>
                    <a:gd name="T13" fmla="*/ 46211 h 932950"/>
                    <a:gd name="T14" fmla="*/ 355717 w 3723451"/>
                    <a:gd name="T15" fmla="*/ 109646 h 932950"/>
                    <a:gd name="T16" fmla="*/ 134869 w 3723451"/>
                    <a:gd name="T17" fmla="*/ 48545 h 932950"/>
                    <a:gd name="T18" fmla="*/ 99163 w 3723451"/>
                    <a:gd name="T19" fmla="*/ 55139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492" name="Freeform 491"/>
                <p:cNvSpPr>
                  <a:spLocks/>
                </p:cNvSpPr>
                <p:nvPr/>
              </p:nvSpPr>
              <p:spPr bwMode="auto">
                <a:xfrm>
                  <a:off x="2893071" y="1722492"/>
                  <a:ext cx="256615" cy="95588"/>
                </a:xfrm>
                <a:custGeom>
                  <a:avLst/>
                  <a:gdLst>
                    <a:gd name="T0" fmla="*/ 0 w 1366596"/>
                    <a:gd name="T1" fmla="*/ 0 h 809868"/>
                    <a:gd name="T2" fmla="*/ 256615 w 1366596"/>
                    <a:gd name="T3" fmla="*/ 73863 h 809868"/>
                    <a:gd name="T4" fmla="*/ 162436 w 1366596"/>
                    <a:gd name="T5" fmla="*/ 95588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493" name="Freeform 492"/>
                <p:cNvSpPr>
                  <a:spLocks/>
                </p:cNvSpPr>
                <p:nvPr/>
              </p:nvSpPr>
              <p:spPr bwMode="auto">
                <a:xfrm>
                  <a:off x="2417579" y="1725302"/>
                  <a:ext cx="252840" cy="92778"/>
                </a:xfrm>
                <a:custGeom>
                  <a:avLst/>
                  <a:gdLst>
                    <a:gd name="T0" fmla="*/ 249388 w 1348191"/>
                    <a:gd name="T1" fmla="*/ 0 h 791462"/>
                    <a:gd name="T2" fmla="*/ 252840 w 1348191"/>
                    <a:gd name="T3" fmla="*/ 44771 h 791462"/>
                    <a:gd name="T4" fmla="*/ 91471 w 1348191"/>
                    <a:gd name="T5" fmla="*/ 92778 h 791462"/>
                    <a:gd name="T6" fmla="*/ 0 w 1348191"/>
                    <a:gd name="T7" fmla="*/ 71741 h 791462"/>
                    <a:gd name="T8" fmla="*/ 249388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494" name="Straight Connector 493"/>
                <p:cNvCxnSpPr>
                  <a:cxnSpLocks noChangeShapeType="1"/>
                  <a:endCxn id="489" idx="2"/>
                </p:cNvCxnSpPr>
                <p:nvPr/>
              </p:nvCxnSpPr>
              <p:spPr bwMode="auto">
                <a:xfrm flipH="1" flipV="1">
                  <a:off x="2183606" y="1730925"/>
                  <a:ext cx="3773" cy="120892"/>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95" name="Straight Connector 494"/>
                <p:cNvCxnSpPr>
                  <a:cxnSpLocks noChangeShapeType="1"/>
                </p:cNvCxnSpPr>
                <p:nvPr/>
              </p:nvCxnSpPr>
              <p:spPr bwMode="auto">
                <a:xfrm flipH="1" flipV="1">
                  <a:off x="3379883" y="1728114"/>
                  <a:ext cx="3775" cy="120890"/>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47204" name="Group 21"/>
            <p:cNvGrpSpPr>
              <a:grpSpLocks/>
            </p:cNvGrpSpPr>
            <p:nvPr/>
          </p:nvGrpSpPr>
          <p:grpSpPr bwMode="auto">
            <a:xfrm>
              <a:off x="6472366" y="2647932"/>
              <a:ext cx="522159" cy="2354282"/>
              <a:chOff x="6472366" y="2647932"/>
              <a:chExt cx="522159" cy="2354282"/>
            </a:xfrm>
          </p:grpSpPr>
          <p:sp>
            <p:nvSpPr>
              <p:cNvPr id="497" name="Rectangle 496"/>
              <p:cNvSpPr/>
              <p:nvPr/>
            </p:nvSpPr>
            <p:spPr bwMode="auto">
              <a:xfrm rot="10800000">
                <a:off x="6482296" y="2777838"/>
                <a:ext cx="498349" cy="722037"/>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98" name="Straight Connector 497"/>
              <p:cNvCxnSpPr/>
              <p:nvPr/>
            </p:nvCxnSpPr>
            <p:spPr bwMode="auto">
              <a:xfrm>
                <a:off x="6994528" y="2846910"/>
                <a:ext cx="0" cy="199834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209" name="Group 500"/>
              <p:cNvGrpSpPr>
                <a:grpSpLocks/>
              </p:cNvGrpSpPr>
              <p:nvPr/>
            </p:nvGrpSpPr>
            <p:grpSpPr bwMode="auto">
              <a:xfrm>
                <a:off x="6486417" y="4766099"/>
                <a:ext cx="507858" cy="236115"/>
                <a:chOff x="4128636" y="3606589"/>
                <a:chExt cx="568145" cy="338667"/>
              </a:xfrm>
            </p:grpSpPr>
            <p:sp>
              <p:nvSpPr>
                <p:cNvPr id="510" name="Oval 509"/>
                <p:cNvSpPr/>
                <p:nvPr/>
              </p:nvSpPr>
              <p:spPr>
                <a:xfrm>
                  <a:off x="4128808" y="3720125"/>
                  <a:ext cx="568256" cy="225387"/>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11" name="Rectangle 510"/>
                <p:cNvSpPr/>
                <p:nvPr/>
              </p:nvSpPr>
              <p:spPr>
                <a:xfrm>
                  <a:off x="4128808" y="3720125"/>
                  <a:ext cx="568256" cy="111556"/>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12" name="Oval 511"/>
                <p:cNvSpPr/>
                <p:nvPr/>
              </p:nvSpPr>
              <p:spPr>
                <a:xfrm>
                  <a:off x="4128808" y="3606294"/>
                  <a:ext cx="568256" cy="225387"/>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13" name="Straight Connector 512"/>
                <p:cNvCxnSpPr/>
                <p:nvPr/>
              </p:nvCxnSpPr>
              <p:spPr>
                <a:xfrm>
                  <a:off x="4697064" y="3720125"/>
                  <a:ext cx="0" cy="111556"/>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4128808" y="3720125"/>
                  <a:ext cx="0" cy="111556"/>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02" name="Rectangle 501"/>
              <p:cNvSpPr/>
              <p:nvPr/>
            </p:nvSpPr>
            <p:spPr bwMode="auto">
              <a:xfrm>
                <a:off x="6491333" y="3610376"/>
                <a:ext cx="498433" cy="1238053"/>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05" name="Straight Connector 504"/>
              <p:cNvCxnSpPr/>
              <p:nvPr/>
            </p:nvCxnSpPr>
            <p:spPr bwMode="auto">
              <a:xfrm>
                <a:off x="6472285" y="2818340"/>
                <a:ext cx="9524" cy="2126912"/>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212" name="Group 514"/>
              <p:cNvGrpSpPr>
                <a:grpSpLocks/>
              </p:cNvGrpSpPr>
              <p:nvPr/>
            </p:nvGrpSpPr>
            <p:grpSpPr bwMode="auto">
              <a:xfrm>
                <a:off x="6478146" y="2647932"/>
                <a:ext cx="504825" cy="242887"/>
                <a:chOff x="2183302" y="1574638"/>
                <a:chExt cx="1200154" cy="430218"/>
              </a:xfrm>
            </p:grpSpPr>
            <p:sp>
              <p:nvSpPr>
                <p:cNvPr id="516" name="Oval 515"/>
                <p:cNvSpPr/>
                <p:nvPr/>
              </p:nvSpPr>
              <p:spPr bwMode="auto">
                <a:xfrm flipV="1">
                  <a:off x="2188237" y="1690921"/>
                  <a:ext cx="1196279" cy="314881"/>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517" name="Rectangle 516"/>
                <p:cNvSpPr/>
                <p:nvPr/>
              </p:nvSpPr>
              <p:spPr bwMode="auto">
                <a:xfrm>
                  <a:off x="2184464" y="1735904"/>
                  <a:ext cx="1200052" cy="112457"/>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18" name="Oval 517"/>
                <p:cNvSpPr>
                  <a:spLocks noChangeArrowheads="1"/>
                </p:cNvSpPr>
                <p:nvPr/>
              </p:nvSpPr>
              <p:spPr bwMode="auto">
                <a:xfrm flipV="1">
                  <a:off x="2184464" y="1575651"/>
                  <a:ext cx="1196277" cy="314881"/>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519" name="Freeform 518"/>
                <p:cNvSpPr/>
                <p:nvPr/>
              </p:nvSpPr>
              <p:spPr bwMode="auto">
                <a:xfrm>
                  <a:off x="2490137" y="1671240"/>
                  <a:ext cx="584932"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20" name="Freeform 519"/>
                <p:cNvSpPr>
                  <a:spLocks/>
                </p:cNvSpPr>
                <p:nvPr/>
              </p:nvSpPr>
              <p:spPr bwMode="auto">
                <a:xfrm>
                  <a:off x="2429757" y="1631880"/>
                  <a:ext cx="705692" cy="109647"/>
                </a:xfrm>
                <a:custGeom>
                  <a:avLst/>
                  <a:gdLst>
                    <a:gd name="T0" fmla="*/ 0 w 3723451"/>
                    <a:gd name="T1" fmla="*/ 26825 h 932950"/>
                    <a:gd name="T2" fmla="*/ 124172 w 3723451"/>
                    <a:gd name="T3" fmla="*/ 316 h 932950"/>
                    <a:gd name="T4" fmla="*/ 351719 w 3723451"/>
                    <a:gd name="T5" fmla="*/ 61180 h 932950"/>
                    <a:gd name="T6" fmla="*/ 568801 w 3723451"/>
                    <a:gd name="T7" fmla="*/ 0 h 932950"/>
                    <a:gd name="T8" fmla="*/ 705692 w 3723451"/>
                    <a:gd name="T9" fmla="*/ 24346 h 932950"/>
                    <a:gd name="T10" fmla="*/ 603846 w 3723451"/>
                    <a:gd name="T11" fmla="*/ 54283 h 932950"/>
                    <a:gd name="T12" fmla="*/ 571056 w 3723451"/>
                    <a:gd name="T13" fmla="*/ 46212 h 932950"/>
                    <a:gd name="T14" fmla="*/ 355717 w 3723451"/>
                    <a:gd name="T15" fmla="*/ 109647 h 932950"/>
                    <a:gd name="T16" fmla="*/ 134869 w 3723451"/>
                    <a:gd name="T17" fmla="*/ 48545 h 932950"/>
                    <a:gd name="T18" fmla="*/ 99163 w 3723451"/>
                    <a:gd name="T19" fmla="*/ 55140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521" name="Freeform 520"/>
                <p:cNvSpPr>
                  <a:spLocks/>
                </p:cNvSpPr>
                <p:nvPr/>
              </p:nvSpPr>
              <p:spPr bwMode="auto">
                <a:xfrm>
                  <a:off x="2893929" y="1724658"/>
                  <a:ext cx="256615" cy="95589"/>
                </a:xfrm>
                <a:custGeom>
                  <a:avLst/>
                  <a:gdLst>
                    <a:gd name="T0" fmla="*/ 0 w 1366596"/>
                    <a:gd name="T1" fmla="*/ 0 h 809868"/>
                    <a:gd name="T2" fmla="*/ 256615 w 1366596"/>
                    <a:gd name="T3" fmla="*/ 73864 h 809868"/>
                    <a:gd name="T4" fmla="*/ 162436 w 1366596"/>
                    <a:gd name="T5" fmla="*/ 95589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522" name="Freeform 521"/>
                <p:cNvSpPr>
                  <a:spLocks/>
                </p:cNvSpPr>
                <p:nvPr/>
              </p:nvSpPr>
              <p:spPr bwMode="auto">
                <a:xfrm>
                  <a:off x="2418437" y="1727469"/>
                  <a:ext cx="252840" cy="92778"/>
                </a:xfrm>
                <a:custGeom>
                  <a:avLst/>
                  <a:gdLst>
                    <a:gd name="T0" fmla="*/ 249388 w 1348191"/>
                    <a:gd name="T1" fmla="*/ 0 h 791462"/>
                    <a:gd name="T2" fmla="*/ 252840 w 1348191"/>
                    <a:gd name="T3" fmla="*/ 44771 h 791462"/>
                    <a:gd name="T4" fmla="*/ 91471 w 1348191"/>
                    <a:gd name="T5" fmla="*/ 92778 h 791462"/>
                    <a:gd name="T6" fmla="*/ 0 w 1348191"/>
                    <a:gd name="T7" fmla="*/ 71741 h 791462"/>
                    <a:gd name="T8" fmla="*/ 249388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523" name="Straight Connector 522"/>
                <p:cNvCxnSpPr>
                  <a:cxnSpLocks noChangeShapeType="1"/>
                  <a:endCxn id="518" idx="2"/>
                </p:cNvCxnSpPr>
                <p:nvPr/>
              </p:nvCxnSpPr>
              <p:spPr bwMode="auto">
                <a:xfrm flipH="1" flipV="1">
                  <a:off x="2184464" y="1733091"/>
                  <a:ext cx="3773" cy="120893"/>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24" name="Straight Connector 523"/>
                <p:cNvCxnSpPr>
                  <a:cxnSpLocks noChangeShapeType="1"/>
                </p:cNvCxnSpPr>
                <p:nvPr/>
              </p:nvCxnSpPr>
              <p:spPr bwMode="auto">
                <a:xfrm flipH="1" flipV="1">
                  <a:off x="3380741" y="1730281"/>
                  <a:ext cx="3775" cy="120891"/>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sp>
        <p:nvSpPr>
          <p:cNvPr id="47120" name="Text Box 167"/>
          <p:cNvSpPr txBox="1">
            <a:spLocks noChangeArrowheads="1"/>
          </p:cNvSpPr>
          <p:nvPr/>
        </p:nvSpPr>
        <p:spPr bwMode="auto">
          <a:xfrm>
            <a:off x="2087564" y="277813"/>
            <a:ext cx="428835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4000" dirty="0">
                <a:solidFill>
                  <a:srgbClr val="000099"/>
                </a:solidFill>
                <a:latin typeface="+mn-ea"/>
                <a:ea typeface="+mn-ea"/>
              </a:rPr>
              <a:t>每路由器控制平面</a:t>
            </a:r>
          </a:p>
        </p:txBody>
      </p:sp>
      <p:grpSp>
        <p:nvGrpSpPr>
          <p:cNvPr id="229" name="Group 228"/>
          <p:cNvGrpSpPr>
            <a:grpSpLocks/>
          </p:cNvGrpSpPr>
          <p:nvPr/>
        </p:nvGrpSpPr>
        <p:grpSpPr bwMode="auto">
          <a:xfrm>
            <a:off x="3352800" y="2686051"/>
            <a:ext cx="5111750" cy="879475"/>
            <a:chOff x="1866825" y="707349"/>
            <a:chExt cx="5112820" cy="879389"/>
          </a:xfrm>
        </p:grpSpPr>
        <p:sp>
          <p:nvSpPr>
            <p:cNvPr id="233" name="Oval 232"/>
            <p:cNvSpPr/>
            <p:nvPr/>
          </p:nvSpPr>
          <p:spPr>
            <a:xfrm>
              <a:off x="1866825" y="785129"/>
              <a:ext cx="954288" cy="492077"/>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7182" name="TextBox 233"/>
            <p:cNvSpPr txBox="1">
              <a:spLocks noChangeArrowheads="1"/>
            </p:cNvSpPr>
            <p:nvPr/>
          </p:nvSpPr>
          <p:spPr bwMode="auto">
            <a:xfrm>
              <a:off x="2049509" y="783191"/>
              <a:ext cx="595160" cy="47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ts val="1475"/>
                </a:lnSpc>
              </a:pPr>
              <a:r>
                <a:rPr lang="zh-CN" altLang="en-US" sz="1600" dirty="0">
                  <a:solidFill>
                    <a:srgbClr val="FFFF00"/>
                  </a:solidFill>
                  <a:latin typeface="+mn-ea"/>
                  <a:ea typeface="+mn-ea"/>
                </a:rPr>
                <a:t>路由</a:t>
              </a:r>
              <a:endParaRPr lang="en-US" altLang="zh-CN" sz="1600" dirty="0">
                <a:solidFill>
                  <a:srgbClr val="FFFF00"/>
                </a:solidFill>
                <a:latin typeface="+mn-ea"/>
                <a:ea typeface="+mn-ea"/>
              </a:endParaRPr>
            </a:p>
            <a:p>
              <a:pPr algn="ctr">
                <a:lnSpc>
                  <a:spcPts val="1475"/>
                </a:lnSpc>
              </a:pPr>
              <a:r>
                <a:rPr lang="zh-CN" altLang="en-US" sz="1600" dirty="0">
                  <a:solidFill>
                    <a:srgbClr val="FFFF00"/>
                  </a:solidFill>
                  <a:latin typeface="+mn-ea"/>
                  <a:ea typeface="+mn-ea"/>
                </a:rPr>
                <a:t>算法</a:t>
              </a:r>
              <a:endParaRPr lang="en-US" altLang="zh-CN" sz="1600" dirty="0">
                <a:solidFill>
                  <a:srgbClr val="FFFF00"/>
                </a:solidFill>
                <a:latin typeface="+mn-ea"/>
                <a:ea typeface="+mn-ea"/>
              </a:endParaRPr>
            </a:p>
          </p:txBody>
        </p:sp>
        <p:cxnSp>
          <p:nvCxnSpPr>
            <p:cNvPr id="235" name="Straight Arrow Connector 234"/>
            <p:cNvCxnSpPr/>
            <p:nvPr/>
          </p:nvCxnSpPr>
          <p:spPr>
            <a:xfrm flipV="1">
              <a:off x="2833815" y="807352"/>
              <a:ext cx="1517968" cy="214291"/>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36" name="Straight Arrow Connector 235"/>
            <p:cNvCxnSpPr/>
            <p:nvPr/>
          </p:nvCxnSpPr>
          <p:spPr>
            <a:xfrm>
              <a:off x="2751248" y="1201014"/>
              <a:ext cx="797092" cy="279373"/>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37" name="Straight Arrow Connector 236"/>
            <p:cNvCxnSpPr/>
            <p:nvPr/>
          </p:nvCxnSpPr>
          <p:spPr>
            <a:xfrm>
              <a:off x="4685228" y="894656"/>
              <a:ext cx="892362" cy="509538"/>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38" name="Straight Arrow Connector 237"/>
            <p:cNvCxnSpPr/>
            <p:nvPr/>
          </p:nvCxnSpPr>
          <p:spPr>
            <a:xfrm>
              <a:off x="4801139" y="801003"/>
              <a:ext cx="1695805" cy="130162"/>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239" name="Oval 238"/>
            <p:cNvSpPr/>
            <p:nvPr/>
          </p:nvSpPr>
          <p:spPr>
            <a:xfrm>
              <a:off x="6558870" y="894656"/>
              <a:ext cx="420775" cy="180957"/>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0" name="Oval 239"/>
            <p:cNvSpPr/>
            <p:nvPr/>
          </p:nvSpPr>
          <p:spPr>
            <a:xfrm>
              <a:off x="5572826" y="1404194"/>
              <a:ext cx="420776" cy="182544"/>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1" name="Oval 240"/>
            <p:cNvSpPr/>
            <p:nvPr/>
          </p:nvSpPr>
          <p:spPr>
            <a:xfrm>
              <a:off x="4367661" y="707349"/>
              <a:ext cx="420775" cy="182545"/>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2" name="Oval 241"/>
            <p:cNvSpPr/>
            <p:nvPr/>
          </p:nvSpPr>
          <p:spPr>
            <a:xfrm>
              <a:off x="3572157" y="1402606"/>
              <a:ext cx="420776" cy="180957"/>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243" name="Straight Arrow Connector 242"/>
            <p:cNvCxnSpPr/>
            <p:nvPr/>
          </p:nvCxnSpPr>
          <p:spPr>
            <a:xfrm>
              <a:off x="2821113" y="1105773"/>
              <a:ext cx="2739010" cy="339692"/>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44" name="Straight Arrow Connector 243"/>
            <p:cNvCxnSpPr>
              <a:endCxn id="239" idx="2"/>
            </p:cNvCxnSpPr>
            <p:nvPr/>
          </p:nvCxnSpPr>
          <p:spPr>
            <a:xfrm flipV="1">
              <a:off x="3997696" y="985135"/>
              <a:ext cx="2561174" cy="469854"/>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45" name="Straight Arrow Connector 244"/>
            <p:cNvCxnSpPr/>
            <p:nvPr/>
          </p:nvCxnSpPr>
          <p:spPr>
            <a:xfrm flipV="1">
              <a:off x="3991345" y="1508959"/>
              <a:ext cx="1581481" cy="0"/>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46" name="Straight Arrow Connector 245"/>
            <p:cNvCxnSpPr/>
            <p:nvPr/>
          </p:nvCxnSpPr>
          <p:spPr>
            <a:xfrm flipV="1">
              <a:off x="5996777" y="1083550"/>
              <a:ext cx="751044" cy="396836"/>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grpSp>
      <p:grpSp>
        <p:nvGrpSpPr>
          <p:cNvPr id="23" name="Group 22"/>
          <p:cNvGrpSpPr>
            <a:grpSpLocks/>
          </p:cNvGrpSpPr>
          <p:nvPr/>
        </p:nvGrpSpPr>
        <p:grpSpPr bwMode="auto">
          <a:xfrm>
            <a:off x="3081338" y="3074988"/>
            <a:ext cx="6330811" cy="1146100"/>
            <a:chOff x="1557338" y="3074988"/>
            <a:chExt cx="6330811" cy="1146100"/>
          </a:xfrm>
        </p:grpSpPr>
        <p:sp>
          <p:nvSpPr>
            <p:cNvPr id="47178" name="TextBox 232"/>
            <p:cNvSpPr txBox="1">
              <a:spLocks noChangeArrowheads="1"/>
            </p:cNvSpPr>
            <p:nvPr/>
          </p:nvSpPr>
          <p:spPr bwMode="auto">
            <a:xfrm>
              <a:off x="7293114" y="3744034"/>
              <a:ext cx="59503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ts val="1463"/>
                </a:lnSpc>
              </a:pPr>
              <a:r>
                <a:rPr lang="zh-CN" altLang="en-US" sz="1600" dirty="0">
                  <a:solidFill>
                    <a:srgbClr val="0000FF"/>
                  </a:solidFill>
                  <a:latin typeface="+mn-ea"/>
                  <a:ea typeface="+mn-ea"/>
                </a:rPr>
                <a:t>数据</a:t>
              </a:r>
              <a:endParaRPr lang="en-US" altLang="zh-CN" sz="1600" dirty="0">
                <a:solidFill>
                  <a:srgbClr val="0000FF"/>
                </a:solidFill>
                <a:latin typeface="+mn-ea"/>
                <a:ea typeface="+mn-ea"/>
              </a:endParaRPr>
            </a:p>
            <a:p>
              <a:pPr algn="ctr">
                <a:lnSpc>
                  <a:spcPts val="1463"/>
                </a:lnSpc>
              </a:pPr>
              <a:r>
                <a:rPr lang="zh-CN" altLang="en-US" sz="1600" dirty="0">
                  <a:solidFill>
                    <a:srgbClr val="0000FF"/>
                  </a:solidFill>
                  <a:latin typeface="+mn-ea"/>
                  <a:ea typeface="+mn-ea"/>
                </a:rPr>
                <a:t>平面</a:t>
              </a:r>
              <a:endParaRPr lang="en-US" altLang="zh-CN" sz="1600" dirty="0">
                <a:solidFill>
                  <a:srgbClr val="0000FF"/>
                </a:solidFill>
                <a:latin typeface="+mn-ea"/>
                <a:ea typeface="+mn-ea"/>
              </a:endParaRPr>
            </a:p>
          </p:txBody>
        </p:sp>
        <p:sp>
          <p:nvSpPr>
            <p:cNvPr id="47179" name="TextBox 233"/>
            <p:cNvSpPr txBox="1">
              <a:spLocks noChangeArrowheads="1"/>
            </p:cNvSpPr>
            <p:nvPr/>
          </p:nvSpPr>
          <p:spPr bwMode="auto">
            <a:xfrm>
              <a:off x="7281210" y="3074988"/>
              <a:ext cx="59503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ts val="1463"/>
                </a:lnSpc>
              </a:pPr>
              <a:r>
                <a:rPr lang="zh-CN" altLang="en-US" sz="1600" dirty="0">
                  <a:solidFill>
                    <a:srgbClr val="0000FF"/>
                  </a:solidFill>
                  <a:latin typeface="+mn-ea"/>
                  <a:ea typeface="+mn-ea"/>
                </a:rPr>
                <a:t>控制</a:t>
              </a:r>
              <a:endParaRPr lang="en-US" altLang="zh-CN" sz="1600" dirty="0">
                <a:solidFill>
                  <a:srgbClr val="0000FF"/>
                </a:solidFill>
                <a:latin typeface="+mn-ea"/>
                <a:ea typeface="+mn-ea"/>
              </a:endParaRPr>
            </a:p>
            <a:p>
              <a:pPr algn="ctr">
                <a:lnSpc>
                  <a:spcPts val="1463"/>
                </a:lnSpc>
              </a:pPr>
              <a:r>
                <a:rPr lang="zh-CN" altLang="en-US" sz="1600" dirty="0">
                  <a:solidFill>
                    <a:srgbClr val="0000FF"/>
                  </a:solidFill>
                  <a:latin typeface="+mn-ea"/>
                  <a:ea typeface="+mn-ea"/>
                </a:rPr>
                <a:t>平面</a:t>
              </a:r>
              <a:endParaRPr lang="en-US" altLang="zh-CN" sz="1600" dirty="0">
                <a:solidFill>
                  <a:srgbClr val="0000FF"/>
                </a:solidFill>
                <a:latin typeface="+mn-ea"/>
                <a:ea typeface="+mn-ea"/>
              </a:endParaRPr>
            </a:p>
          </p:txBody>
        </p:sp>
        <p:cxnSp>
          <p:nvCxnSpPr>
            <p:cNvPr id="232" name="Straight Connector 231"/>
            <p:cNvCxnSpPr/>
            <p:nvPr/>
          </p:nvCxnSpPr>
          <p:spPr>
            <a:xfrm>
              <a:off x="1557338" y="3613150"/>
              <a:ext cx="6207125" cy="0"/>
            </a:xfrm>
            <a:prstGeom prst="line">
              <a:avLst/>
            </a:prstGeom>
            <a:ln w="25400">
              <a:solidFill>
                <a:srgbClr val="00B050"/>
              </a:solidFill>
              <a:prstDash val="dash"/>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a:grpSpLocks/>
          </p:cNvGrpSpPr>
          <p:nvPr/>
        </p:nvGrpSpPr>
        <p:grpSpPr bwMode="auto">
          <a:xfrm>
            <a:off x="3352800" y="3702051"/>
            <a:ext cx="5126038" cy="1120775"/>
            <a:chOff x="-4746102" y="4471477"/>
            <a:chExt cx="5126173" cy="1120753"/>
          </a:xfrm>
        </p:grpSpPr>
        <p:pic>
          <p:nvPicPr>
            <p:cNvPr id="47156" name="Picture 10" descr="fig42_table.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46102" y="4471477"/>
              <a:ext cx="966463" cy="966962"/>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pic>
        <p:grpSp>
          <p:nvGrpSpPr>
            <p:cNvPr id="47157" name="Group 25"/>
            <p:cNvGrpSpPr>
              <a:grpSpLocks/>
            </p:cNvGrpSpPr>
            <p:nvPr/>
          </p:nvGrpSpPr>
          <p:grpSpPr bwMode="auto">
            <a:xfrm>
              <a:off x="-3025264" y="5228984"/>
              <a:ext cx="3405335" cy="363246"/>
              <a:chOff x="-3025264" y="5228984"/>
              <a:chExt cx="3405335" cy="363246"/>
            </a:xfrm>
          </p:grpSpPr>
          <p:grpSp>
            <p:nvGrpSpPr>
              <p:cNvPr id="47158" name="Group 241"/>
              <p:cNvGrpSpPr>
                <a:grpSpLocks/>
              </p:cNvGrpSpPr>
              <p:nvPr/>
            </p:nvGrpSpPr>
            <p:grpSpPr bwMode="auto">
              <a:xfrm>
                <a:off x="-3025264" y="5262858"/>
                <a:ext cx="430360" cy="329372"/>
                <a:chOff x="2931664" y="3912603"/>
                <a:chExt cx="430450" cy="329314"/>
              </a:xfrm>
            </p:grpSpPr>
            <p:sp>
              <p:nvSpPr>
                <p:cNvPr id="92" name="Rectangle 91"/>
                <p:cNvSpPr/>
                <p:nvPr/>
              </p:nvSpPr>
              <p:spPr>
                <a:xfrm>
                  <a:off x="2936485" y="3908607"/>
                  <a:ext cx="425550" cy="333310"/>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0000FF"/>
                    </a:solidFill>
                  </a:endParaRPr>
                </a:p>
              </p:txBody>
            </p:sp>
            <p:cxnSp>
              <p:nvCxnSpPr>
                <p:cNvPr id="93" name="Straight Connector 92"/>
                <p:cNvCxnSpPr/>
                <p:nvPr/>
              </p:nvCxnSpPr>
              <p:spPr>
                <a:xfrm>
                  <a:off x="2931721" y="4003838"/>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2931721" y="4067326"/>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92" idx="2"/>
                </p:cNvCxnSpPr>
                <p:nvPr/>
              </p:nvCxnSpPr>
              <p:spPr>
                <a:xfrm flipH="1" flipV="1">
                  <a:off x="3147672" y="4003838"/>
                  <a:ext cx="1588" cy="238079"/>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7159" name="Group 444"/>
              <p:cNvGrpSpPr>
                <a:grpSpLocks/>
              </p:cNvGrpSpPr>
              <p:nvPr/>
            </p:nvGrpSpPr>
            <p:grpSpPr bwMode="auto">
              <a:xfrm>
                <a:off x="-2217227" y="5261364"/>
                <a:ext cx="430361" cy="329307"/>
                <a:chOff x="2931664" y="3912603"/>
                <a:chExt cx="430450" cy="329314"/>
              </a:xfrm>
            </p:grpSpPr>
            <p:sp>
              <p:nvSpPr>
                <p:cNvPr id="448" name="Rectangle 447"/>
                <p:cNvSpPr/>
                <p:nvPr/>
              </p:nvSpPr>
              <p:spPr>
                <a:xfrm>
                  <a:off x="2936506" y="3908513"/>
                  <a:ext cx="425549" cy="333376"/>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0000FF"/>
                    </a:solidFill>
                  </a:endParaRPr>
                </a:p>
              </p:txBody>
            </p:sp>
            <p:cxnSp>
              <p:nvCxnSpPr>
                <p:cNvPr id="449" name="Straight Connector 448"/>
                <p:cNvCxnSpPr/>
                <p:nvPr/>
              </p:nvCxnSpPr>
              <p:spPr>
                <a:xfrm>
                  <a:off x="2931743" y="4003763"/>
                  <a:ext cx="425549"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2931743" y="4067263"/>
                  <a:ext cx="425549"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51" name="Straight Connector 450"/>
                <p:cNvCxnSpPr>
                  <a:stCxn id="448" idx="2"/>
                </p:cNvCxnSpPr>
                <p:nvPr/>
              </p:nvCxnSpPr>
              <p:spPr>
                <a:xfrm flipH="1" flipV="1">
                  <a:off x="3147693" y="4003763"/>
                  <a:ext cx="1587" cy="238126"/>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7160" name="Group 473"/>
              <p:cNvGrpSpPr>
                <a:grpSpLocks/>
              </p:cNvGrpSpPr>
              <p:nvPr/>
            </p:nvGrpSpPr>
            <p:grpSpPr bwMode="auto">
              <a:xfrm>
                <a:off x="-1034539" y="5261364"/>
                <a:ext cx="430360" cy="329307"/>
                <a:chOff x="2931664" y="3912603"/>
                <a:chExt cx="430450" cy="329314"/>
              </a:xfrm>
            </p:grpSpPr>
            <p:sp>
              <p:nvSpPr>
                <p:cNvPr id="477" name="Rectangle 476"/>
                <p:cNvSpPr/>
                <p:nvPr/>
              </p:nvSpPr>
              <p:spPr>
                <a:xfrm>
                  <a:off x="2936538" y="3908513"/>
                  <a:ext cx="425550" cy="333376"/>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0000FF"/>
                    </a:solidFill>
                  </a:endParaRPr>
                </a:p>
              </p:txBody>
            </p:sp>
            <p:cxnSp>
              <p:nvCxnSpPr>
                <p:cNvPr id="478" name="Straight Connector 477"/>
                <p:cNvCxnSpPr/>
                <p:nvPr/>
              </p:nvCxnSpPr>
              <p:spPr>
                <a:xfrm>
                  <a:off x="2931774" y="4003763"/>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2931774" y="4067263"/>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0" name="Straight Connector 479"/>
                <p:cNvCxnSpPr>
                  <a:stCxn id="477" idx="2"/>
                </p:cNvCxnSpPr>
                <p:nvPr/>
              </p:nvCxnSpPr>
              <p:spPr>
                <a:xfrm flipH="1" flipV="1">
                  <a:off x="3147725" y="4003763"/>
                  <a:ext cx="1588" cy="238126"/>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7161" name="Group 502"/>
              <p:cNvGrpSpPr>
                <a:grpSpLocks/>
              </p:cNvGrpSpPr>
              <p:nvPr/>
            </p:nvGrpSpPr>
            <p:grpSpPr bwMode="auto">
              <a:xfrm>
                <a:off x="-50289" y="5228984"/>
                <a:ext cx="430360" cy="350559"/>
                <a:chOff x="2931664" y="3912603"/>
                <a:chExt cx="430450" cy="329314"/>
              </a:xfrm>
            </p:grpSpPr>
            <p:sp>
              <p:nvSpPr>
                <p:cNvPr id="506" name="Rectangle 505"/>
                <p:cNvSpPr/>
                <p:nvPr/>
              </p:nvSpPr>
              <p:spPr>
                <a:xfrm>
                  <a:off x="2936564" y="3912336"/>
                  <a:ext cx="425550" cy="329569"/>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0000FF"/>
                    </a:solidFill>
                  </a:endParaRPr>
                </a:p>
              </p:txBody>
            </p:sp>
            <p:cxnSp>
              <p:nvCxnSpPr>
                <p:cNvPr id="507" name="Straight Connector 506"/>
                <p:cNvCxnSpPr/>
                <p:nvPr/>
              </p:nvCxnSpPr>
              <p:spPr>
                <a:xfrm>
                  <a:off x="2931800" y="4003303"/>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8" name="Straight Connector 507"/>
                <p:cNvCxnSpPr/>
                <p:nvPr/>
              </p:nvCxnSpPr>
              <p:spPr>
                <a:xfrm>
                  <a:off x="2931800" y="4067428"/>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9" name="Straight Connector 508"/>
                <p:cNvCxnSpPr>
                  <a:stCxn id="506" idx="2"/>
                </p:cNvCxnSpPr>
                <p:nvPr/>
              </p:nvCxnSpPr>
              <p:spPr>
                <a:xfrm flipH="1" flipV="1">
                  <a:off x="3147751" y="4003303"/>
                  <a:ext cx="1588" cy="238602"/>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grpSp>
      <p:grpSp>
        <p:nvGrpSpPr>
          <p:cNvPr id="25" name="Group 24"/>
          <p:cNvGrpSpPr>
            <a:grpSpLocks/>
          </p:cNvGrpSpPr>
          <p:nvPr/>
        </p:nvGrpSpPr>
        <p:grpSpPr bwMode="auto">
          <a:xfrm>
            <a:off x="3806826" y="2882901"/>
            <a:ext cx="4437063" cy="1577975"/>
            <a:chOff x="-4267279" y="3655204"/>
            <a:chExt cx="4437063" cy="1578510"/>
          </a:xfrm>
        </p:grpSpPr>
        <p:cxnSp>
          <p:nvCxnSpPr>
            <p:cNvPr id="111" name="Straight Arrow Connector 110"/>
            <p:cNvCxnSpPr/>
            <p:nvPr/>
          </p:nvCxnSpPr>
          <p:spPr bwMode="auto">
            <a:xfrm>
              <a:off x="-4267279" y="4047450"/>
              <a:ext cx="0" cy="422418"/>
            </a:xfrm>
            <a:prstGeom prst="straightConnector1">
              <a:avLst/>
            </a:prstGeom>
            <a:ln w="12700">
              <a:solidFill>
                <a:srgbClr val="CC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a:cxnSpLocks noChangeShapeType="1"/>
            </p:cNvCxnSpPr>
            <p:nvPr/>
          </p:nvCxnSpPr>
          <p:spPr bwMode="auto">
            <a:xfrm flipH="1">
              <a:off x="-2808366" y="4361882"/>
              <a:ext cx="0" cy="87183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6" name="Straight Arrow Connector 445"/>
            <p:cNvCxnSpPr>
              <a:cxnSpLocks noChangeShapeType="1"/>
            </p:cNvCxnSpPr>
            <p:nvPr/>
          </p:nvCxnSpPr>
          <p:spPr bwMode="auto">
            <a:xfrm>
              <a:off x="-2006679" y="3655204"/>
              <a:ext cx="6350" cy="157692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75" name="Straight Arrow Connector 474"/>
            <p:cNvCxnSpPr>
              <a:cxnSpLocks noChangeShapeType="1"/>
            </p:cNvCxnSpPr>
            <p:nvPr/>
          </p:nvCxnSpPr>
          <p:spPr bwMode="auto">
            <a:xfrm>
              <a:off x="-823991" y="4326945"/>
              <a:ext cx="6350" cy="90518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04" name="Straight Arrow Connector 503"/>
            <p:cNvCxnSpPr>
              <a:cxnSpLocks noChangeShapeType="1"/>
            </p:cNvCxnSpPr>
            <p:nvPr/>
          </p:nvCxnSpPr>
          <p:spPr bwMode="auto">
            <a:xfrm flipH="1">
              <a:off x="166609" y="3798127"/>
              <a:ext cx="3175" cy="139906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cxnSp>
        <p:nvCxnSpPr>
          <p:cNvPr id="227" name="Straight Connector 226"/>
          <p:cNvCxnSpPr/>
          <p:nvPr/>
        </p:nvCxnSpPr>
        <p:spPr>
          <a:xfrm flipH="1">
            <a:off x="2806701" y="5802314"/>
            <a:ext cx="1508125" cy="1587"/>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7129" name="TextBox 265"/>
          <p:cNvSpPr txBox="1">
            <a:spLocks noChangeArrowheads="1"/>
          </p:cNvSpPr>
          <p:nvPr/>
        </p:nvSpPr>
        <p:spPr bwMode="auto">
          <a:xfrm>
            <a:off x="4722813" y="5473701"/>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FFFF00"/>
                </a:solidFill>
              </a:rPr>
              <a:t>1</a:t>
            </a:r>
          </a:p>
        </p:txBody>
      </p:sp>
      <p:sp>
        <p:nvSpPr>
          <p:cNvPr id="47130" name="TextBox 281"/>
          <p:cNvSpPr txBox="1">
            <a:spLocks noChangeArrowheads="1"/>
          </p:cNvSpPr>
          <p:nvPr/>
        </p:nvSpPr>
        <p:spPr bwMode="auto">
          <a:xfrm>
            <a:off x="4897438" y="5761039"/>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FFFF00"/>
                </a:solidFill>
              </a:rPr>
              <a:t>2</a:t>
            </a:r>
          </a:p>
        </p:txBody>
      </p:sp>
      <p:grpSp>
        <p:nvGrpSpPr>
          <p:cNvPr id="47131" name="Group 5"/>
          <p:cNvGrpSpPr>
            <a:grpSpLocks/>
          </p:cNvGrpSpPr>
          <p:nvPr/>
        </p:nvGrpSpPr>
        <p:grpSpPr bwMode="auto">
          <a:xfrm>
            <a:off x="2462214" y="5237164"/>
            <a:ext cx="1616075" cy="524151"/>
            <a:chOff x="-4079003" y="2717403"/>
            <a:chExt cx="1616718" cy="525348"/>
          </a:xfrm>
        </p:grpSpPr>
        <p:sp>
          <p:nvSpPr>
            <p:cNvPr id="47145" name="Rectangle 97"/>
            <p:cNvSpPr>
              <a:spLocks noChangeArrowheads="1"/>
            </p:cNvSpPr>
            <p:nvPr/>
          </p:nvSpPr>
          <p:spPr bwMode="auto">
            <a:xfrm>
              <a:off x="-4052413" y="2965119"/>
              <a:ext cx="1290538" cy="2087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FFFF00"/>
                </a:solidFill>
              </a:endParaRPr>
            </a:p>
          </p:txBody>
        </p:sp>
        <p:sp>
          <p:nvSpPr>
            <p:cNvPr id="47146" name="Rectangle 98"/>
            <p:cNvSpPr>
              <a:spLocks noChangeArrowheads="1"/>
            </p:cNvSpPr>
            <p:nvPr/>
          </p:nvSpPr>
          <p:spPr bwMode="auto">
            <a:xfrm>
              <a:off x="-4079003" y="2985994"/>
              <a:ext cx="1281675" cy="208750"/>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FFFF00"/>
                </a:solidFill>
              </a:endParaRPr>
            </a:p>
          </p:txBody>
        </p:sp>
        <p:sp>
          <p:nvSpPr>
            <p:cNvPr id="47147" name="Line 99"/>
            <p:cNvSpPr>
              <a:spLocks noChangeShapeType="1"/>
            </p:cNvSpPr>
            <p:nvPr/>
          </p:nvSpPr>
          <p:spPr bwMode="auto">
            <a:xfrm>
              <a:off x="-2933828" y="3101502"/>
              <a:ext cx="471543"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FFFF00"/>
                </a:solidFill>
              </a:endParaRPr>
            </a:p>
          </p:txBody>
        </p:sp>
        <p:sp>
          <p:nvSpPr>
            <p:cNvPr id="47148" name="Rectangle 104"/>
            <p:cNvSpPr>
              <a:spLocks noChangeArrowheads="1"/>
            </p:cNvSpPr>
            <p:nvPr/>
          </p:nvSpPr>
          <p:spPr bwMode="auto">
            <a:xfrm>
              <a:off x="-3377007" y="2988777"/>
              <a:ext cx="476861" cy="210142"/>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FFFF00"/>
                </a:solidFill>
              </a:endParaRPr>
            </a:p>
          </p:txBody>
        </p:sp>
        <p:sp>
          <p:nvSpPr>
            <p:cNvPr id="47149" name="Text Box 105"/>
            <p:cNvSpPr txBox="1">
              <a:spLocks noChangeArrowheads="1"/>
            </p:cNvSpPr>
            <p:nvPr/>
          </p:nvSpPr>
          <p:spPr bwMode="auto">
            <a:xfrm>
              <a:off x="-3430189" y="2965119"/>
              <a:ext cx="501876" cy="277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1200">
                  <a:solidFill>
                    <a:srgbClr val="FFFF00"/>
                  </a:solidFill>
                </a:rPr>
                <a:t>0111</a:t>
              </a:r>
            </a:p>
          </p:txBody>
        </p:sp>
        <p:sp>
          <p:nvSpPr>
            <p:cNvPr id="47150" name="Line 119"/>
            <p:cNvSpPr>
              <a:spLocks noChangeShapeType="1"/>
            </p:cNvSpPr>
            <p:nvPr/>
          </p:nvSpPr>
          <p:spPr bwMode="auto">
            <a:xfrm>
              <a:off x="-3621642" y="2717403"/>
              <a:ext cx="405953" cy="30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FFFF00"/>
                </a:solidFill>
              </a:endParaRPr>
            </a:p>
          </p:txBody>
        </p:sp>
      </p:grpSp>
      <p:sp>
        <p:nvSpPr>
          <p:cNvPr id="47132" name="Freeform 120"/>
          <p:cNvSpPr>
            <a:spLocks/>
          </p:cNvSpPr>
          <p:nvPr/>
        </p:nvSpPr>
        <p:spPr bwMode="auto">
          <a:xfrm>
            <a:off x="4017963" y="5668963"/>
            <a:ext cx="982662" cy="23336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FFFF00"/>
              </a:solidFill>
            </a:endParaRPr>
          </a:p>
        </p:txBody>
      </p:sp>
      <p:grpSp>
        <p:nvGrpSpPr>
          <p:cNvPr id="47133" name="Group 357"/>
          <p:cNvGrpSpPr>
            <a:grpSpLocks/>
          </p:cNvGrpSpPr>
          <p:nvPr/>
        </p:nvGrpSpPr>
        <p:grpSpPr bwMode="auto">
          <a:xfrm>
            <a:off x="4238625" y="5659439"/>
            <a:ext cx="565150" cy="293687"/>
            <a:chOff x="1871277" y="1576300"/>
            <a:chExt cx="1128371" cy="437861"/>
          </a:xfrm>
        </p:grpSpPr>
        <p:sp>
          <p:nvSpPr>
            <p:cNvPr id="359" name="Oval 358"/>
            <p:cNvSpPr>
              <a:spLocks noChangeArrowheads="1"/>
            </p:cNvSpPr>
            <p:nvPr/>
          </p:nvSpPr>
          <p:spPr bwMode="auto">
            <a:xfrm flipV="1">
              <a:off x="1874448" y="1694641"/>
              <a:ext cx="1125200"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00"/>
                </a:solidFill>
                <a:latin typeface="Gill Sans MT" panose="020B0502020104020203" pitchFamily="34" charset="0"/>
              </a:endParaRPr>
            </a:p>
          </p:txBody>
        </p:sp>
        <p:sp>
          <p:nvSpPr>
            <p:cNvPr id="360" name="Rectangle 359"/>
            <p:cNvSpPr/>
            <p:nvPr/>
          </p:nvSpPr>
          <p:spPr bwMode="auto">
            <a:xfrm>
              <a:off x="1871277" y="1739610"/>
              <a:ext cx="1128371" cy="11597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00"/>
                </a:solidFill>
              </a:endParaRPr>
            </a:p>
          </p:txBody>
        </p:sp>
        <p:sp>
          <p:nvSpPr>
            <p:cNvPr id="361" name="Oval 360"/>
            <p:cNvSpPr>
              <a:spLocks noChangeArrowheads="1"/>
            </p:cNvSpPr>
            <p:nvPr/>
          </p:nvSpPr>
          <p:spPr bwMode="auto">
            <a:xfrm flipV="1">
              <a:off x="1871277" y="1576300"/>
              <a:ext cx="1125202"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00"/>
                </a:solidFill>
                <a:latin typeface="Gill Sans MT" panose="020B0502020104020203" pitchFamily="34" charset="0"/>
              </a:endParaRPr>
            </a:p>
          </p:txBody>
        </p:sp>
        <p:sp>
          <p:nvSpPr>
            <p:cNvPr id="362" name="Freeform 361"/>
            <p:cNvSpPr/>
            <p:nvPr/>
          </p:nvSpPr>
          <p:spPr bwMode="auto">
            <a:xfrm>
              <a:off x="2159710" y="1673339"/>
              <a:ext cx="548337"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00"/>
                </a:solidFill>
              </a:endParaRPr>
            </a:p>
          </p:txBody>
        </p:sp>
        <p:sp>
          <p:nvSpPr>
            <p:cNvPr id="363" name="Freeform 362"/>
            <p:cNvSpPr>
              <a:spLocks/>
            </p:cNvSpPr>
            <p:nvPr/>
          </p:nvSpPr>
          <p:spPr bwMode="auto">
            <a:xfrm>
              <a:off x="2102657" y="1633104"/>
              <a:ext cx="662442" cy="111240"/>
            </a:xfrm>
            <a:custGeom>
              <a:avLst/>
              <a:gdLst>
                <a:gd name="T0" fmla="*/ 0 w 3723451"/>
                <a:gd name="T1" fmla="*/ 27215 h 932950"/>
                <a:gd name="T2" fmla="*/ 116561 w 3723451"/>
                <a:gd name="T3" fmla="*/ 321 h 932950"/>
                <a:gd name="T4" fmla="*/ 330163 w 3723451"/>
                <a:gd name="T5" fmla="*/ 62069 h 932950"/>
                <a:gd name="T6" fmla="*/ 533941 w 3723451"/>
                <a:gd name="T7" fmla="*/ 0 h 932950"/>
                <a:gd name="T8" fmla="*/ 662442 w 3723451"/>
                <a:gd name="T9" fmla="*/ 24699 h 932950"/>
                <a:gd name="T10" fmla="*/ 566838 w 3723451"/>
                <a:gd name="T11" fmla="*/ 55071 h 932950"/>
                <a:gd name="T12" fmla="*/ 536057 w 3723451"/>
                <a:gd name="T13" fmla="*/ 46883 h 932950"/>
                <a:gd name="T14" fmla="*/ 333916 w 3723451"/>
                <a:gd name="T15" fmla="*/ 111240 h 932950"/>
                <a:gd name="T16" fmla="*/ 126604 w 3723451"/>
                <a:gd name="T17" fmla="*/ 49250 h 932950"/>
                <a:gd name="T18" fmla="*/ 93085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FFFF00"/>
                </a:solidFill>
              </a:endParaRPr>
            </a:p>
          </p:txBody>
        </p:sp>
        <p:sp>
          <p:nvSpPr>
            <p:cNvPr id="364" name="Freeform 363"/>
            <p:cNvSpPr>
              <a:spLocks/>
            </p:cNvSpPr>
            <p:nvPr/>
          </p:nvSpPr>
          <p:spPr bwMode="auto">
            <a:xfrm>
              <a:off x="2536889" y="1727776"/>
              <a:ext cx="244059" cy="97039"/>
            </a:xfrm>
            <a:custGeom>
              <a:avLst/>
              <a:gdLst>
                <a:gd name="T0" fmla="*/ 0 w 1366596"/>
                <a:gd name="T1" fmla="*/ 0 h 809868"/>
                <a:gd name="T2" fmla="*/ 244059 w 1366596"/>
                <a:gd name="T3" fmla="*/ 74985 h 809868"/>
                <a:gd name="T4" fmla="*/ 154488 w 1366596"/>
                <a:gd name="T5" fmla="*/ 97039 h 809868"/>
                <a:gd name="T6" fmla="*/ 822 w 1366596"/>
                <a:gd name="T7" fmla="*/ 5127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FFFF00"/>
                </a:solidFill>
              </a:endParaRPr>
            </a:p>
          </p:txBody>
        </p:sp>
        <p:sp>
          <p:nvSpPr>
            <p:cNvPr id="365" name="Freeform 364"/>
            <p:cNvSpPr>
              <a:spLocks/>
            </p:cNvSpPr>
            <p:nvPr/>
          </p:nvSpPr>
          <p:spPr bwMode="auto">
            <a:xfrm>
              <a:off x="2089979" y="1730143"/>
              <a:ext cx="240888" cy="97040"/>
            </a:xfrm>
            <a:custGeom>
              <a:avLst/>
              <a:gdLst>
                <a:gd name="T0" fmla="*/ 237599 w 1348191"/>
                <a:gd name="T1" fmla="*/ 0 h 791462"/>
                <a:gd name="T2" fmla="*/ 240888 w 1348191"/>
                <a:gd name="T3" fmla="*/ 46827 h 791462"/>
                <a:gd name="T4" fmla="*/ 87147 w 1348191"/>
                <a:gd name="T5" fmla="*/ 97040 h 791462"/>
                <a:gd name="T6" fmla="*/ 0 w 1348191"/>
                <a:gd name="T7" fmla="*/ 75037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FFFF00"/>
                </a:solidFill>
              </a:endParaRPr>
            </a:p>
          </p:txBody>
        </p:sp>
        <p:cxnSp>
          <p:nvCxnSpPr>
            <p:cNvPr id="366" name="Straight Connector 365"/>
            <p:cNvCxnSpPr>
              <a:cxnSpLocks noChangeShapeType="1"/>
              <a:endCxn id="361" idx="2"/>
            </p:cNvCxnSpPr>
            <p:nvPr/>
          </p:nvCxnSpPr>
          <p:spPr bwMode="auto">
            <a:xfrm flipH="1" flipV="1">
              <a:off x="1871277" y="1737244"/>
              <a:ext cx="3171" cy="123075"/>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67" name="Straight Connector 366"/>
            <p:cNvCxnSpPr>
              <a:cxnSpLocks noChangeShapeType="1"/>
            </p:cNvCxnSpPr>
            <p:nvPr/>
          </p:nvCxnSpPr>
          <p:spPr bwMode="auto">
            <a:xfrm flipH="1" flipV="1">
              <a:off x="2996479" y="1734876"/>
              <a:ext cx="3169" cy="123075"/>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47134" name="TextBox 6"/>
          <p:cNvSpPr txBox="1">
            <a:spLocks noChangeArrowheads="1"/>
          </p:cNvSpPr>
          <p:nvPr/>
        </p:nvSpPr>
        <p:spPr bwMode="auto">
          <a:xfrm>
            <a:off x="1225550" y="4914392"/>
            <a:ext cx="19923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algn="ctr"/>
            <a:r>
              <a:rPr lang="zh-CN" altLang="en-US" sz="1600" dirty="0">
                <a:solidFill>
                  <a:srgbClr val="0000FF"/>
                </a:solidFill>
                <a:latin typeface="微软雅黑"/>
                <a:ea typeface="微软雅黑"/>
              </a:rPr>
              <a:t>到达分组首部的值</a:t>
            </a:r>
            <a:endParaRPr lang="en-US" altLang="zh-CN" sz="1600" dirty="0">
              <a:solidFill>
                <a:srgbClr val="0000FF"/>
              </a:solidFill>
              <a:latin typeface="微软雅黑"/>
              <a:ea typeface="微软雅黑"/>
            </a:endParaRPr>
          </a:p>
        </p:txBody>
      </p:sp>
      <p:sp>
        <p:nvSpPr>
          <p:cNvPr id="47135" name="TextBox 282"/>
          <p:cNvSpPr txBox="1">
            <a:spLocks noChangeArrowheads="1"/>
          </p:cNvSpPr>
          <p:nvPr/>
        </p:nvSpPr>
        <p:spPr bwMode="auto">
          <a:xfrm>
            <a:off x="4592638" y="5862639"/>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FFFF00"/>
                </a:solidFill>
              </a:rPr>
              <a:t>3</a:t>
            </a:r>
          </a:p>
        </p:txBody>
      </p:sp>
      <p:sp>
        <p:nvSpPr>
          <p:cNvPr id="247" name="Rectangle 7"/>
          <p:cNvSpPr txBox="1">
            <a:spLocks noChangeArrowheads="1"/>
          </p:cNvSpPr>
          <p:nvPr/>
        </p:nvSpPr>
        <p:spPr>
          <a:xfrm>
            <a:off x="10344472" y="6624784"/>
            <a:ext cx="1440160"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rgbClr val="FF0000"/>
                </a:solidFill>
                <a:cs typeface="Arial" panose="020B0604020202020204" pitchFamily="34" charset="0"/>
              </a:rPr>
              <a:t>4.1 Overview</a:t>
            </a:r>
          </a:p>
        </p:txBody>
      </p:sp>
      <p:sp>
        <p:nvSpPr>
          <p:cNvPr id="248" name="TextBox 257">
            <a:extLst>
              <a:ext uri="{FF2B5EF4-FFF2-40B4-BE49-F238E27FC236}">
                <a16:creationId xmlns:a16="http://schemas.microsoft.com/office/drawing/2014/main" id="{FF19071D-6827-4E6B-A3A1-1834BCD765F9}"/>
              </a:ext>
            </a:extLst>
          </p:cNvPr>
          <p:cNvSpPr txBox="1">
            <a:spLocks noChangeArrowheads="1"/>
          </p:cNvSpPr>
          <p:nvPr/>
        </p:nvSpPr>
        <p:spPr bwMode="auto">
          <a:xfrm>
            <a:off x="3836019" y="1155088"/>
            <a:ext cx="470773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a:r>
              <a:rPr lang="en-US" sz="2800" b="0" i="0" u="none" dirty="0">
                <a:solidFill>
                  <a:srgbClr val="0000FF"/>
                </a:solidFill>
                <a:latin typeface="+mn-ea"/>
                <a:ea typeface="+mn-ea"/>
              </a:rPr>
              <a:t>每</a:t>
            </a:r>
            <a:r>
              <a:rPr lang="zh-CN" altLang="en-US" sz="2800" b="0" i="0" u="none" dirty="0">
                <a:solidFill>
                  <a:srgbClr val="0000FF"/>
                </a:solidFill>
                <a:latin typeface="+mn-ea"/>
                <a:ea typeface="+mn-ea"/>
              </a:rPr>
              <a:t>一</a:t>
            </a:r>
            <a:r>
              <a:rPr lang="en-US" sz="2800" b="0" i="0" u="none" dirty="0" err="1">
                <a:solidFill>
                  <a:srgbClr val="000099"/>
                </a:solidFill>
                <a:latin typeface="+mn-ea"/>
                <a:ea typeface="+mn-ea"/>
              </a:rPr>
              <a:t>路由器中</a:t>
            </a:r>
            <a:r>
              <a:rPr lang="zh-CN" altLang="en-US" sz="2800" dirty="0">
                <a:solidFill>
                  <a:srgbClr val="000099"/>
                </a:solidFill>
                <a:latin typeface="+mn-ea"/>
                <a:ea typeface="+mn-ea"/>
              </a:rPr>
              <a:t>各自</a:t>
            </a:r>
            <a:r>
              <a:rPr lang="en-US" sz="2800" b="0" i="0" u="none" dirty="0" err="1">
                <a:solidFill>
                  <a:srgbClr val="000099"/>
                </a:solidFill>
                <a:latin typeface="+mn-ea"/>
                <a:ea typeface="+mn-ea"/>
              </a:rPr>
              <a:t>的路由算法</a:t>
            </a:r>
            <a:r>
              <a:rPr lang="zh-CN" altLang="en-US" sz="2800" b="0" i="0" u="none" dirty="0">
                <a:solidFill>
                  <a:srgbClr val="000099"/>
                </a:solidFill>
                <a:latin typeface="+mn-ea"/>
                <a:ea typeface="+mn-ea"/>
              </a:rPr>
              <a:t>在</a:t>
            </a:r>
            <a:r>
              <a:rPr lang="en-US" altLang="zh-CN" sz="2800" dirty="0" err="1">
                <a:solidFill>
                  <a:srgbClr val="000099"/>
                </a:solidFill>
                <a:latin typeface="+mn-ea"/>
                <a:ea typeface="+mn-ea"/>
              </a:rPr>
              <a:t>控制平面中</a:t>
            </a:r>
            <a:r>
              <a:rPr lang="zh-CN" altLang="en-US" sz="2800" dirty="0">
                <a:solidFill>
                  <a:srgbClr val="000099"/>
                </a:solidFill>
                <a:latin typeface="+mn-ea"/>
                <a:ea typeface="+mn-ea"/>
              </a:rPr>
              <a:t>相互作用</a:t>
            </a:r>
            <a:endParaRPr lang="en-US" sz="2800" b="0" i="0" u="none" dirty="0">
              <a:solidFill>
                <a:srgbClr val="000099"/>
              </a:solidFill>
              <a:latin typeface="+mn-ea"/>
              <a:ea typeface="+mn-ea"/>
            </a:endParaRPr>
          </a:p>
        </p:txBody>
      </p:sp>
      <p:sp>
        <p:nvSpPr>
          <p:cNvPr id="2" name="标注: 线形 1">
            <a:extLst>
              <a:ext uri="{FF2B5EF4-FFF2-40B4-BE49-F238E27FC236}">
                <a16:creationId xmlns:a16="http://schemas.microsoft.com/office/drawing/2014/main" id="{BCCDD285-3C8E-4889-A975-DBBD0B470257}"/>
              </a:ext>
            </a:extLst>
          </p:cNvPr>
          <p:cNvSpPr/>
          <p:nvPr/>
        </p:nvSpPr>
        <p:spPr bwMode="auto">
          <a:xfrm>
            <a:off x="868552" y="2817813"/>
            <a:ext cx="2059096" cy="409575"/>
          </a:xfrm>
          <a:prstGeom prst="borderCallout1">
            <a:avLst>
              <a:gd name="adj1" fmla="val 50006"/>
              <a:gd name="adj2" fmla="val 100658"/>
              <a:gd name="adj3" fmla="val 52075"/>
              <a:gd name="adj4" fmla="val 122362"/>
            </a:avLst>
          </a:prstGeom>
          <a:ln>
            <a:solidFill>
              <a:schemeClr val="accent4">
                <a:lumMod val="7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noAutofit/>
          </a:bodyPr>
          <a:lstStyle/>
          <a:p>
            <a:pPr marL="0" marR="0" indent="0" algn="l" defTabSz="914400" rtl="0" eaLnBrk="0" fontAlgn="base" latinLnBrk="0" hangingPunct="0">
              <a:lnSpc>
                <a:spcPct val="100000"/>
              </a:lnSpc>
              <a:spcBef>
                <a:spcPct val="0"/>
              </a:spcBef>
              <a:spcAft>
                <a:spcPct val="0"/>
              </a:spcAft>
              <a:buClrTx/>
              <a:buSzTx/>
              <a:buFontTx/>
              <a:buNone/>
            </a:pPr>
            <a:r>
              <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rPr>
              <a:t>决定端到端的路径</a:t>
            </a:r>
          </a:p>
        </p:txBody>
      </p:sp>
      <p:sp>
        <p:nvSpPr>
          <p:cNvPr id="249" name="标注: 线形 248">
            <a:extLst>
              <a:ext uri="{FF2B5EF4-FFF2-40B4-BE49-F238E27FC236}">
                <a16:creationId xmlns:a16="http://schemas.microsoft.com/office/drawing/2014/main" id="{FD765CC3-2993-475E-857B-12C1FD72C1CB}"/>
              </a:ext>
            </a:extLst>
          </p:cNvPr>
          <p:cNvSpPr/>
          <p:nvPr/>
        </p:nvSpPr>
        <p:spPr bwMode="auto">
          <a:xfrm>
            <a:off x="242676" y="3675190"/>
            <a:ext cx="2756980" cy="409575"/>
          </a:xfrm>
          <a:prstGeom prst="borderCallout1">
            <a:avLst>
              <a:gd name="adj1" fmla="val 50006"/>
              <a:gd name="adj2" fmla="val 100658"/>
              <a:gd name="adj3" fmla="val 52075"/>
              <a:gd name="adj4" fmla="val 122362"/>
            </a:avLst>
          </a:prstGeom>
          <a:ln>
            <a:solidFill>
              <a:schemeClr val="accent4">
                <a:lumMod val="7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noAutofit/>
          </a:bodyPr>
          <a:lstStyle/>
          <a:p>
            <a:pPr marL="0" marR="0" indent="0" algn="l" defTabSz="914400" rtl="0" eaLnBrk="0" fontAlgn="base" latinLnBrk="0" hangingPunct="0">
              <a:lnSpc>
                <a:spcPct val="100000"/>
              </a:lnSpc>
              <a:spcBef>
                <a:spcPct val="0"/>
              </a:spcBef>
              <a:spcAft>
                <a:spcPct val="0"/>
              </a:spcAft>
              <a:buClrTx/>
              <a:buSzTx/>
              <a:buFontTx/>
              <a:buNone/>
            </a:pPr>
            <a:r>
              <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rPr>
              <a:t>决定当前路由器如何转发</a:t>
            </a:r>
          </a:p>
        </p:txBody>
      </p:sp>
    </p:spTree>
    <p:extLst>
      <p:ext uri="{BB962C8B-B14F-4D97-AF65-F5344CB8AC3E}">
        <p14:creationId xmlns:p14="http://schemas.microsoft.com/office/powerpoint/2010/main" val="40092153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10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29"/>
                                        </p:tgtEl>
                                        <p:attrNameLst>
                                          <p:attrName>style.visibility</p:attrName>
                                        </p:attrNameLst>
                                      </p:cBhvr>
                                      <p:to>
                                        <p:strVal val="visible"/>
                                      </p:to>
                                    </p:set>
                                    <p:animEffect transition="in" filter="dissolve">
                                      <p:cBhvr>
                                        <p:cTn id="12" dur="500"/>
                                        <p:tgtEl>
                                          <p:spTgt spid="229"/>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up)">
                                      <p:cBhvr>
                                        <p:cTn id="21" dur="500"/>
                                        <p:tgtEl>
                                          <p:spTgt spid="25"/>
                                        </p:tgtEl>
                                      </p:cBhvr>
                                    </p:animEffec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dissolve">
                                      <p:cBhvr>
                                        <p:cTn id="25" dur="500"/>
                                        <p:tgtEl>
                                          <p:spTgt spid="27"/>
                                        </p:tgtEl>
                                      </p:cBhvr>
                                    </p:animEffect>
                                  </p:childTnLst>
                                </p:cTn>
                              </p:par>
                            </p:childTnLst>
                          </p:cTn>
                        </p:par>
                        <p:par>
                          <p:cTn id="26" fill="hold" nodeType="withGroup">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249"/>
                                        </p:tgtEl>
                                        <p:attrNameLst>
                                          <p:attrName>style.visibility</p:attrName>
                                        </p:attrNameLst>
                                      </p:cBhvr>
                                      <p:to>
                                        <p:strVal val="visible"/>
                                      </p:to>
                                    </p:set>
                                    <p:animEffect transition="in" filter="wipe(left)">
                                      <p:cBhvr>
                                        <p:cTn id="29" dur="500"/>
                                        <p:tgtEl>
                                          <p:spTgt spid="249"/>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dissolve">
                                      <p:cBhvr>
                                        <p:cTn id="3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9" grpId="0" animBg="1"/>
    </p:bldLst>
  </p:timing>
</p:sld>
</file>

<file path=ppt/theme/theme1.xml><?xml version="1.0" encoding="utf-8"?>
<a:theme xmlns:a="http://schemas.openxmlformats.org/drawingml/2006/main" name="INPAGE">
  <a:themeElements>
    <a:clrScheme name="PPTSHOP-ORANGE">
      <a:dk1>
        <a:srgbClr val="4C4C4C"/>
      </a:dk1>
      <a:lt1>
        <a:srgbClr val="FFFFFF"/>
      </a:lt1>
      <a:dk2>
        <a:srgbClr val="777777"/>
      </a:dk2>
      <a:lt2>
        <a:srgbClr val="B2B2B2"/>
      </a:lt2>
      <a:accent1>
        <a:srgbClr val="E45327"/>
      </a:accent1>
      <a:accent2>
        <a:srgbClr val="FF6600"/>
      </a:accent2>
      <a:accent3>
        <a:srgbClr val="FFBA37"/>
      </a:accent3>
      <a:accent4>
        <a:srgbClr val="FFF65C"/>
      </a:accent4>
      <a:accent5>
        <a:srgbClr val="B2B2B2"/>
      </a:accent5>
      <a:accent6>
        <a:srgbClr val="16C6CC"/>
      </a:accent6>
      <a:hlink>
        <a:srgbClr val="373737"/>
      </a:hlink>
      <a:folHlink>
        <a:srgbClr val="6E6E6E"/>
      </a:folHlink>
    </a:clrScheme>
    <a:fontScheme name="PPTSHOP">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2"/>
            </a:gs>
            <a:gs pos="100000">
              <a:schemeClr val="accent2">
                <a:lumMod val="50000"/>
                <a:alpha val="31000"/>
              </a:schemeClr>
            </a:gs>
          </a:gsLst>
          <a:path path="circle">
            <a:fillToRect r="100000" b="100000"/>
          </a:path>
          <a:tileRect l="-100000" t="-100000"/>
        </a:gradFill>
        <a:ln w="9525" cap="flat" cmpd="sng" algn="ctr">
          <a:noFill/>
          <a:prstDash val="solid"/>
          <a:round/>
          <a:headEnd type="none" w="med" len="med"/>
          <a:tailEnd type="none" w="med" len="med"/>
        </a:ln>
      </a:spPr>
      <a:bodyPr vert="horz" wrap="square" lIns="91440" tIns="45720" rIns="91440" bIns="45720" numCol="1" rtlCol="0" anchor="ctr" anchorCtr="0" compatLnSpc="1">
        <a:noAutofit/>
      </a:bodyPr>
      <a:lstStyle>
        <a:defPPr marL="0" marR="0" indent="0" algn="l" defTabSz="914400" rtl="0" eaLnBrk="0" fontAlgn="base" latinLnBrk="0" hangingPunct="0">
          <a:lnSpc>
            <a:spcPct val="100000"/>
          </a:lnSpc>
          <a:spcBef>
            <a:spcPct val="0"/>
          </a:spcBef>
          <a:spcAft>
            <a:spcPct val="0"/>
          </a:spcAft>
          <a:buClrTx/>
          <a:buSzTx/>
          <a:buFontTx/>
          <a:buNone/>
          <a:defRPr kumimoji="0" sz="4000" b="0" i="0" u="none" strike="noStrike" cap="none" normalizeH="0" baseline="0" smtClean="0">
            <a:ln>
              <a:noFill/>
            </a:ln>
            <a:solidFill>
              <a:schemeClr val="bg1"/>
            </a:solidFill>
            <a:effectLst/>
            <a:latin typeface="Stone Sans" pitchFamily="2" charset="0"/>
            <a:ea typeface="宋体" panose="02010600030101010101" pitchFamily="2"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ww.SlideTo.Me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ww.SlideTo.Me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17605</TotalTime>
  <Words>7031</Words>
  <Application>Microsoft Office PowerPoint</Application>
  <PresentationFormat>宽屏</PresentationFormat>
  <Paragraphs>2010</Paragraphs>
  <Slides>87</Slides>
  <Notes>46</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87</vt:i4>
      </vt:variant>
    </vt:vector>
  </HeadingPairs>
  <TitlesOfParts>
    <vt:vector size="107" baseType="lpstr">
      <vt:lpstr>&amp;quot</vt:lpstr>
      <vt:lpstr>Microsoft YaHei UI</vt:lpstr>
      <vt:lpstr>MS PGothic</vt:lpstr>
      <vt:lpstr>MS PGothic</vt:lpstr>
      <vt:lpstr>PingFangSC-Light</vt:lpstr>
      <vt:lpstr>Stone Sans</vt:lpstr>
      <vt:lpstr>ヒラギノ角ゴ Pro W3</vt:lpstr>
      <vt:lpstr>宋体</vt:lpstr>
      <vt:lpstr>微软雅黑</vt:lpstr>
      <vt:lpstr>Arial</vt:lpstr>
      <vt:lpstr>Arial Black</vt:lpstr>
      <vt:lpstr>Calibri</vt:lpstr>
      <vt:lpstr>Cambria Math</vt:lpstr>
      <vt:lpstr>Comic Sans MS</vt:lpstr>
      <vt:lpstr>Dubai Light</vt:lpstr>
      <vt:lpstr>Gill Sans MT</vt:lpstr>
      <vt:lpstr>Tahoma</vt:lpstr>
      <vt:lpstr>Times New Roman</vt:lpstr>
      <vt:lpstr>Wingdings</vt:lpstr>
      <vt:lpstr>INPAGE</vt:lpstr>
      <vt:lpstr>武汉大学2019研究生入学考试考题</vt:lpstr>
      <vt:lpstr>第四章 网络层: 数据平面</vt:lpstr>
      <vt:lpstr>第四章 网络层</vt:lpstr>
      <vt:lpstr>PowerPoint 演示文稿</vt:lpstr>
      <vt:lpstr>PowerPoint 演示文稿</vt:lpstr>
      <vt:lpstr>网络层</vt:lpstr>
      <vt:lpstr>网络层的两个关键功能</vt:lpstr>
      <vt:lpstr>网络层: 数据平面、控制平面</vt:lpstr>
      <vt:lpstr>PowerPoint 演示文稿</vt:lpstr>
      <vt:lpstr>PowerPoint 演示文稿</vt:lpstr>
      <vt:lpstr>网络服务模型</vt:lpstr>
      <vt:lpstr>网络服务模型</vt:lpstr>
      <vt:lpstr>PowerPoint 演示文稿</vt:lpstr>
      <vt:lpstr>PowerPoint 演示文稿</vt:lpstr>
      <vt:lpstr>路由器架构概述</vt:lpstr>
      <vt:lpstr>输入端口功能</vt:lpstr>
      <vt:lpstr>输入端口功能</vt:lpstr>
      <vt:lpstr>基于目的地转发</vt:lpstr>
      <vt:lpstr>最长前缀匹配</vt:lpstr>
      <vt:lpstr>最长前缀匹配</vt:lpstr>
      <vt:lpstr>交换机构</vt:lpstr>
      <vt:lpstr>经内存交换</vt:lpstr>
      <vt:lpstr>经总线交换</vt:lpstr>
      <vt:lpstr>经互连线网络交换</vt:lpstr>
      <vt:lpstr>输入端口排队</vt:lpstr>
      <vt:lpstr>输出端口</vt:lpstr>
      <vt:lpstr>输出端口排队</vt:lpstr>
      <vt:lpstr>需要多少缓存 ?</vt:lpstr>
      <vt:lpstr>调度机制</vt:lpstr>
      <vt:lpstr>调度策略：优先级</vt:lpstr>
      <vt:lpstr>调度策略：更多</vt:lpstr>
      <vt:lpstr>调度策略：更多</vt:lpstr>
      <vt:lpstr>PowerPoint 演示文稿</vt:lpstr>
      <vt:lpstr>PowerPoint 演示文稿</vt:lpstr>
      <vt:lpstr>PowerPoint 演示文稿</vt:lpstr>
      <vt:lpstr>PowerPoint 演示文稿</vt:lpstr>
      <vt:lpstr>互联网网络层</vt:lpstr>
      <vt:lpstr>IPv4 数据报格式</vt:lpstr>
      <vt:lpstr>IP 数据报分片、重新组装</vt:lpstr>
      <vt:lpstr>IP 数据报分片、重新组装</vt:lpstr>
      <vt:lpstr>作业</vt:lpstr>
      <vt:lpstr>PowerPoint 演示文稿</vt:lpstr>
      <vt:lpstr>PowerPoint 演示文稿</vt:lpstr>
      <vt:lpstr>IPv4 编址: 介绍</vt:lpstr>
      <vt:lpstr>IPv4 编址: 介绍</vt:lpstr>
      <vt:lpstr>子  网</vt:lpstr>
      <vt:lpstr>PowerPoint 演示文稿</vt:lpstr>
      <vt:lpstr>PowerPoint 演示文稿</vt:lpstr>
      <vt:lpstr>IPv4 寻址: CIDR</vt:lpstr>
      <vt:lpstr>IP地址：如何获取？</vt:lpstr>
      <vt:lpstr>DHCP: 动态主机配置协议</vt:lpstr>
      <vt:lpstr>DHCP 客户-服务器场景</vt:lpstr>
      <vt:lpstr>DHCP 客户-服务器场景</vt:lpstr>
      <vt:lpstr>DHCP: IP 地址之外</vt:lpstr>
      <vt:lpstr>DHCP: 例子</vt:lpstr>
      <vt:lpstr>DHCP: 例子</vt:lpstr>
      <vt:lpstr>DHCP: Wireshark 输出 (家庭局域网)</vt:lpstr>
      <vt:lpstr>IP 地址: 如何获取?</vt:lpstr>
      <vt:lpstr>层次编址: 路由汇聚</vt:lpstr>
      <vt:lpstr>分层寻址: 更明确的路径</vt:lpstr>
      <vt:lpstr>IP 寻址: 再啰嗦几句...</vt:lpstr>
      <vt:lpstr>NAT: 网络地址转换</vt:lpstr>
      <vt:lpstr>NAT:网络地址转换</vt:lpstr>
      <vt:lpstr>NAT:网络地址转换</vt:lpstr>
      <vt:lpstr>NAT:网络地址转换</vt:lpstr>
      <vt:lpstr>NAT:网络地址转换</vt:lpstr>
      <vt:lpstr>PowerPoint 演示文稿</vt:lpstr>
      <vt:lpstr>PowerPoint 演示文稿</vt:lpstr>
      <vt:lpstr>IPv6: 动机</vt:lpstr>
      <vt:lpstr>IPv6 数据报格式</vt:lpstr>
      <vt:lpstr>对 IPv4 的其它改变</vt:lpstr>
      <vt:lpstr>从 IPv4 过渡到 IPv6</vt:lpstr>
      <vt:lpstr>隧道法</vt:lpstr>
      <vt:lpstr>隧道法</vt:lpstr>
      <vt:lpstr>IPv6: 施用状况</vt:lpstr>
      <vt:lpstr>PowerPoint 演示文稿</vt:lpstr>
      <vt:lpstr>PowerPoint 演示文稿</vt:lpstr>
      <vt:lpstr>PowerPoint 演示文稿</vt:lpstr>
      <vt:lpstr>OpenFlow 数据平面抽象</vt:lpstr>
      <vt:lpstr>OpenFlow 数据平面抽象</vt:lpstr>
      <vt:lpstr>OpenFlow: 流表项</vt:lpstr>
      <vt:lpstr>PowerPoint 演示文稿</vt:lpstr>
      <vt:lpstr>PowerPoint 演示文稿</vt:lpstr>
      <vt:lpstr>OpenFlow 抽象</vt:lpstr>
      <vt:lpstr>OpenFlow 实例</vt:lpstr>
      <vt:lpstr>PowerPoint 演示文稿</vt:lpstr>
      <vt:lpstr>作业</vt:lpstr>
    </vt:vector>
  </TitlesOfParts>
  <Company>Wuhan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Networking</dc:title>
  <dc:creator>Jicheng Hu</dc:creator>
  <cp:keywords>Wuhan University</cp:keywords>
  <cp:lastModifiedBy>Jicheng Hu</cp:lastModifiedBy>
  <cp:revision>1051</cp:revision>
  <dcterms:created xsi:type="dcterms:W3CDTF">2015-05-07T17:29:00Z</dcterms:created>
  <dcterms:modified xsi:type="dcterms:W3CDTF">2020-04-20T02:56:27Z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