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6" r:id="rId2"/>
    <p:sldId id="343" r:id="rId3"/>
    <p:sldId id="341" r:id="rId4"/>
    <p:sldId id="342" r:id="rId5"/>
    <p:sldId id="350" r:id="rId6"/>
    <p:sldId id="345" r:id="rId7"/>
    <p:sldId id="335" r:id="rId8"/>
    <p:sldId id="347" r:id="rId9"/>
    <p:sldId id="300" r:id="rId10"/>
    <p:sldId id="351" r:id="rId11"/>
    <p:sldId id="352" r:id="rId12"/>
    <p:sldId id="353" r:id="rId13"/>
    <p:sldId id="340" r:id="rId14"/>
    <p:sldId id="344" r:id="rId15"/>
    <p:sldId id="333" r:id="rId16"/>
    <p:sldId id="336" r:id="rId17"/>
    <p:sldId id="339" r:id="rId18"/>
    <p:sldId id="348" r:id="rId19"/>
    <p:sldId id="338" r:id="rId20"/>
    <p:sldId id="349" r:id="rId2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Chuo" initials="TC" lastIdx="1" clrIdx="0">
    <p:extLst>
      <p:ext uri="{19B8F6BF-5375-455C-9EA6-DF929625EA0E}">
        <p15:presenceInfo xmlns:p15="http://schemas.microsoft.com/office/powerpoint/2012/main" userId="15b04b4c3c86f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1EFC8"/>
    <a:srgbClr val="2F5897"/>
    <a:srgbClr val="E17F47"/>
    <a:srgbClr val="00FFFF"/>
    <a:srgbClr val="FFC000"/>
    <a:srgbClr val="FFCCFF"/>
    <a:srgbClr val="33CCFF"/>
    <a:srgbClr val="8B85B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9" autoAdjust="0"/>
    <p:restoredTop sz="97217" autoAdjust="0"/>
  </p:normalViewPr>
  <p:slideViewPr>
    <p:cSldViewPr>
      <p:cViewPr varScale="1">
        <p:scale>
          <a:sx n="96" d="100"/>
          <a:sy n="96" d="100"/>
        </p:scale>
        <p:origin x="102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E928-1E07-4C91-B2ED-4E319EBA1D21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C43D-57D4-4451-8E99-3EFAB04C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4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864096"/>
          </a:xfrm>
        </p:spPr>
        <p:txBody>
          <a:bodyPr anchor="ctr"/>
          <a:lstStyle>
            <a:lvl1pPr>
              <a:defRPr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FFCC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rgbClr val="FF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200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35360" y="6453336"/>
            <a:ext cx="3936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R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語言：機率統計與商業實務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(2019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春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中山大學 管理學院  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168341" y="6453336"/>
            <a:ext cx="268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Unit06</a:t>
            </a:r>
            <a:r>
              <a:rPr lang="zh-TW" altLang="en-US" sz="1000" kern="12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n-cs"/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P.</a:t>
            </a:r>
            <a:fld id="{97DB3A49-F316-47D1-A5B6-BC112A9BDBF6}" type="slidenum">
              <a:rPr lang="zh-TW" altLang="en-US" sz="100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pPr algn="r"/>
              <a:t>‹#›</a:t>
            </a:fld>
            <a:endParaRPr lang="zh-TW" altLang="en-US" sz="1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7.69.135:4949/tonychuo/Faith.Rm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mazon.com/Discrete-Data-Analysis-Visualization-Categorical/dp/149872583X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list.com/" TargetMode="External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7.69.135:4949/tonychuo/Faith.Rmd#dashboard-8" TargetMode="External"/><Relationship Id="rId2" Type="http://schemas.openxmlformats.org/officeDocument/2006/relationships/hyperlink" Target="https://github.com/RPB19/Group#/unit0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50.pn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機率密度與直方</a:t>
            </a:r>
            <a:r>
              <a:rPr lang="zh-TW" altLang="en-US" dirty="0"/>
              <a:t>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420888"/>
            <a:ext cx="10801200" cy="2060848"/>
          </a:xfrm>
        </p:spPr>
        <p:txBody>
          <a:bodyPr/>
          <a:lstStyle/>
          <a:p>
            <a:r>
              <a:rPr lang="zh-TW" altLang="en-US" dirty="0" smtClean="0"/>
              <a:t>實證分布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000" dirty="0" smtClean="0"/>
              <a:t>Empirical Distribution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28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1196752"/>
            <a:ext cx="864096" cy="4320480"/>
          </a:xfrm>
        </p:spPr>
        <p:txBody>
          <a:bodyPr vert="eaVert"/>
          <a:lstStyle/>
          <a:p>
            <a:r>
              <a:rPr lang="zh-TW" altLang="en-US" sz="4000" dirty="0" smtClean="0"/>
              <a:t>資料案例：老忠實</a:t>
            </a:r>
            <a:endParaRPr 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7" y="548680"/>
            <a:ext cx="6264696" cy="58700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13955" y="116632"/>
            <a:ext cx="5492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hlinkClick r:id="rId3"/>
              </a:rPr>
              <a:t>http://140.117.69.135:4949/tonychuo/Faith.Rmd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Rugs as Pulse Function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1199456" y="5013176"/>
            <a:ext cx="9649072" cy="7200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3863752" y="3861048"/>
            <a:ext cx="0" cy="12241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727848" y="3861048"/>
            <a:ext cx="0" cy="12241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7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420888"/>
            <a:ext cx="10801200" cy="2060848"/>
          </a:xfrm>
        </p:spPr>
        <p:txBody>
          <a:bodyPr/>
          <a:lstStyle/>
          <a:p>
            <a:r>
              <a:rPr lang="zh-TW" altLang="en-US" dirty="0" smtClean="0"/>
              <a:t>理論分布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000" dirty="0" smtClean="0"/>
              <a:t>Theoretical Distribution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4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17224" cy="864096"/>
          </a:xfrm>
        </p:spPr>
        <p:txBody>
          <a:bodyPr/>
          <a:lstStyle/>
          <a:p>
            <a:r>
              <a:rPr lang="zh-TW" altLang="en-US" dirty="0" smtClean="0"/>
              <a:t>內建理論分布  </a:t>
            </a:r>
            <a:r>
              <a:rPr lang="en-US" dirty="0" smtClean="0">
                <a:latin typeface="Consolas" panose="020B0609020204030204" pitchFamily="49" charset="0"/>
              </a:rPr>
              <a:t>?distributions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848" y="1196752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The functions for the density/mass function, cumulative distribution function, quantile function and random variate generation are named in the form dxxx, </a:t>
            </a:r>
            <a:r>
              <a:rPr lang="en-US" sz="1400" dirty="0" err="1">
                <a:latin typeface="Consolas" panose="020B0609020204030204" pitchFamily="49" charset="0"/>
              </a:rPr>
              <a:t>pxxx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qxxx</a:t>
            </a:r>
            <a:r>
              <a:rPr lang="en-US" sz="1400" dirty="0">
                <a:latin typeface="Consolas" panose="020B0609020204030204" pitchFamily="49" charset="0"/>
              </a:rPr>
              <a:t> and </a:t>
            </a:r>
            <a:r>
              <a:rPr lang="en-US" sz="1400" dirty="0" err="1">
                <a:latin typeface="Consolas" panose="020B0609020204030204" pitchFamily="49" charset="0"/>
              </a:rPr>
              <a:t>rxxx</a:t>
            </a:r>
            <a:r>
              <a:rPr lang="en-US" sz="1400" dirty="0">
                <a:latin typeface="Consolas" panose="020B0609020204030204" pitchFamily="49" charset="0"/>
              </a:rPr>
              <a:t> respectively.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beta distribution see </a:t>
            </a:r>
            <a:r>
              <a:rPr lang="en-US" sz="1400" dirty="0" err="1">
                <a:latin typeface="Consolas" panose="020B0609020204030204" pitchFamily="49" charset="0"/>
              </a:rPr>
              <a:t>dbeta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binomial (including Bernoulli) distribution see </a:t>
            </a:r>
            <a:r>
              <a:rPr lang="en-US" sz="1400" dirty="0" err="1">
                <a:latin typeface="Consolas" panose="020B0609020204030204" pitchFamily="49" charset="0"/>
              </a:rPr>
              <a:t>dbinom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Cauchy distribution see </a:t>
            </a:r>
            <a:r>
              <a:rPr lang="en-US" sz="1400" dirty="0" err="1">
                <a:latin typeface="Consolas" panose="020B0609020204030204" pitchFamily="49" charset="0"/>
              </a:rPr>
              <a:t>dcauchy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chi-squared distribution see </a:t>
            </a:r>
            <a:r>
              <a:rPr lang="en-US" sz="1400" dirty="0" err="1">
                <a:latin typeface="Consolas" panose="020B0609020204030204" pitchFamily="49" charset="0"/>
              </a:rPr>
              <a:t>dchisq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exponential distribution see </a:t>
            </a:r>
            <a:r>
              <a:rPr lang="en-US" sz="1400" dirty="0" err="1">
                <a:latin typeface="Consolas" panose="020B0609020204030204" pitchFamily="49" charset="0"/>
              </a:rPr>
              <a:t>dexp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F distribution see </a:t>
            </a:r>
            <a:r>
              <a:rPr lang="en-US" sz="1400" dirty="0" err="1">
                <a:latin typeface="Consolas" panose="020B0609020204030204" pitchFamily="49" charset="0"/>
              </a:rPr>
              <a:t>df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gamma distribution see </a:t>
            </a:r>
            <a:r>
              <a:rPr lang="en-US" sz="1400" dirty="0" err="1">
                <a:latin typeface="Consolas" panose="020B0609020204030204" pitchFamily="49" charset="0"/>
              </a:rPr>
              <a:t>dgamma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geometric distribution see </a:t>
            </a:r>
            <a:r>
              <a:rPr lang="en-US" sz="1400" dirty="0" err="1">
                <a:latin typeface="Consolas" panose="020B0609020204030204" pitchFamily="49" charset="0"/>
              </a:rPr>
              <a:t>dgeom</a:t>
            </a:r>
            <a:r>
              <a:rPr lang="en-US" sz="1400" dirty="0">
                <a:latin typeface="Consolas" panose="020B0609020204030204" pitchFamily="49" charset="0"/>
              </a:rPr>
              <a:t>. (This is also a special case of the negative binomial</a:t>
            </a:r>
            <a:r>
              <a:rPr lang="en-US" sz="1400" dirty="0" smtClean="0">
                <a:latin typeface="Consolas" panose="020B0609020204030204" pitchFamily="49" charset="0"/>
              </a:rPr>
              <a:t>.)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0056" y="1196752"/>
            <a:ext cx="526406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</a:rPr>
              <a:t>the hypergeometric distribution see </a:t>
            </a:r>
            <a:r>
              <a:rPr lang="en-US" sz="1400" dirty="0" err="1">
                <a:latin typeface="Consolas" panose="020B0609020204030204" pitchFamily="49" charset="0"/>
              </a:rPr>
              <a:t>dhyper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log-normal distribution see </a:t>
            </a:r>
            <a:r>
              <a:rPr lang="en-US" sz="1400" dirty="0" err="1">
                <a:latin typeface="Consolas" panose="020B0609020204030204" pitchFamily="49" charset="0"/>
              </a:rPr>
              <a:t>dlnorm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multinomial distribution see </a:t>
            </a:r>
            <a:r>
              <a:rPr lang="en-US" sz="1400" dirty="0" err="1">
                <a:latin typeface="Consolas" panose="020B0609020204030204" pitchFamily="49" charset="0"/>
              </a:rPr>
              <a:t>dmultinom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negative binomial distribution see </a:t>
            </a:r>
            <a:r>
              <a:rPr lang="en-US" sz="1400" dirty="0" err="1">
                <a:latin typeface="Consolas" panose="020B0609020204030204" pitchFamily="49" charset="0"/>
              </a:rPr>
              <a:t>dnbinom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normal distribution see </a:t>
            </a:r>
            <a:r>
              <a:rPr lang="en-US" sz="1400" dirty="0" err="1">
                <a:latin typeface="Consolas" panose="020B0609020204030204" pitchFamily="49" charset="0"/>
              </a:rPr>
              <a:t>dnorm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Poisson distribution see </a:t>
            </a:r>
            <a:r>
              <a:rPr lang="en-US" sz="1400" dirty="0" err="1">
                <a:latin typeface="Consolas" panose="020B0609020204030204" pitchFamily="49" charset="0"/>
              </a:rPr>
              <a:t>dpois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Student's t distribution see </a:t>
            </a:r>
            <a:r>
              <a:rPr lang="en-US" sz="1400" dirty="0" err="1">
                <a:latin typeface="Consolas" panose="020B0609020204030204" pitchFamily="49" charset="0"/>
              </a:rPr>
              <a:t>dt.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uniform distribution see </a:t>
            </a:r>
            <a:r>
              <a:rPr lang="en-US" sz="1400" dirty="0" err="1">
                <a:latin typeface="Consolas" panose="020B0609020204030204" pitchFamily="49" charset="0"/>
              </a:rPr>
              <a:t>dunif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the Weibull distribution see </a:t>
            </a:r>
            <a:r>
              <a:rPr lang="en-US" sz="1400" dirty="0" err="1">
                <a:latin typeface="Consolas" panose="020B0609020204030204" pitchFamily="49" charset="0"/>
              </a:rPr>
              <a:t>dweibull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055440" y="2636912"/>
            <a:ext cx="98650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j-ea"/>
                <a:ea typeface="+mj-ea"/>
              </a:rPr>
              <a:t>有分布、就有外掛</a:t>
            </a:r>
            <a:endParaRPr lang="zh-TW" altLang="en-US" sz="8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81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476672"/>
            <a:ext cx="7776864" cy="1008112"/>
          </a:xfrm>
        </p:spPr>
        <p:txBody>
          <a:bodyPr/>
          <a:lstStyle/>
          <a:p>
            <a:r>
              <a:rPr lang="en-US" altLang="zh-TW" sz="2400" dirty="0"/>
              <a:t>DataCamp</a:t>
            </a:r>
            <a:r>
              <a:rPr lang="zh-TW" altLang="en-US" sz="2400" dirty="0"/>
              <a:t>：</a:t>
            </a:r>
            <a:r>
              <a:rPr lang="en-US" altLang="zh-TW" sz="2400" dirty="0"/>
              <a:t>Foundations of Probability in R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zh-TW" altLang="en-US" dirty="0" smtClean="0"/>
              <a:t>課程大綱</a:t>
            </a:r>
            <a:endParaRPr 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11424" y="1556792"/>
            <a:ext cx="10009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The binomial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distribution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二項分布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Laws 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of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probability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基本機率運算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隨機變數的代數運算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Bayesian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statistics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貝氏機率簡介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Related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distributions  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其他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重要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機率分布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7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2F5897"/>
                </a:solidFill>
              </a:rPr>
              <a:t>機率</a:t>
            </a:r>
            <a:r>
              <a:rPr lang="zh-TW" altLang="en-US" dirty="0">
                <a:solidFill>
                  <a:srgbClr val="2F5897"/>
                </a:solidFill>
              </a:rPr>
              <a:t>分布</a:t>
            </a:r>
            <a:r>
              <a:rPr lang="zh-TW" altLang="en-US" dirty="0" smtClean="0">
                <a:solidFill>
                  <a:srgbClr val="2F5897"/>
                </a:solidFill>
              </a:rPr>
              <a:t>功能的語法</a:t>
            </a:r>
            <a:endParaRPr lang="zh-TW" altLang="en-US" dirty="0">
              <a:solidFill>
                <a:srgbClr val="2F5897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7285" y="2038196"/>
            <a:ext cx="10729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dbinom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(x, size, 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…)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變數值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 點機率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密度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), pdf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pbinom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(q, size,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…)</a:t>
            </a: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變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數值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累計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機率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cdf</a:t>
            </a:r>
            <a:endParaRPr lang="en-US" altLang="zh-TW" sz="24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qbinom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(p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size, 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…)</a:t>
            </a: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累計機率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變數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臨界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值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rbinom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(n, size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prob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理論抽樣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理論分布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 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sym typeface="Wingdings" panose="05000000000000000000" pitchFamily="2" charset="2"/>
              </a:rPr>
              <a:t>實際向量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922" y="2303441"/>
            <a:ext cx="167825" cy="2639036"/>
          </a:xfrm>
          <a:prstGeom prst="rect">
            <a:avLst/>
          </a:prstGeom>
          <a:solidFill>
            <a:srgbClr val="FFC000">
              <a:alpha val="30196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951524" y="2303441"/>
            <a:ext cx="167825" cy="2639036"/>
          </a:xfrm>
          <a:prstGeom prst="rect">
            <a:avLst/>
          </a:prstGeom>
          <a:solidFill>
            <a:srgbClr val="FFC000">
              <a:alpha val="30196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51854" y="2303441"/>
            <a:ext cx="791561" cy="2639036"/>
          </a:xfrm>
          <a:prstGeom prst="rect">
            <a:avLst/>
          </a:prstGeom>
          <a:solidFill>
            <a:schemeClr val="accent5">
              <a:lumMod val="40000"/>
              <a:lumOff val="60000"/>
              <a:alpha val="30196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455580" y="2311424"/>
            <a:ext cx="1668089" cy="2639036"/>
          </a:xfrm>
          <a:prstGeom prst="rect">
            <a:avLst/>
          </a:prstGeom>
          <a:solidFill>
            <a:schemeClr val="accent5">
              <a:lumMod val="40000"/>
              <a:lumOff val="60000"/>
              <a:alpha val="30196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3219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+mj-ea"/>
              </a:rPr>
              <a:t>機率分布</a:t>
            </a:r>
            <a:endParaRPr lang="en-US" sz="2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339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3"/>
                </a:solidFill>
                <a:latin typeface="Arial Rounded MT Bold" panose="020F0704030504030204" pitchFamily="34" charset="0"/>
                <a:ea typeface="+mj-ea"/>
              </a:rPr>
              <a:t>功能</a:t>
            </a:r>
            <a:endParaRPr lang="en-US" sz="2000" b="1" dirty="0" smtClean="0">
              <a:solidFill>
                <a:schemeClr val="accent3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81284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3"/>
                </a:solidFill>
                <a:latin typeface="Arial Rounded MT Bold" panose="020F0704030504030204" pitchFamily="34" charset="0"/>
                <a:ea typeface="+mj-ea"/>
              </a:rPr>
              <a:t>功能參數</a:t>
            </a:r>
            <a:endParaRPr lang="en-US" sz="2000" b="1" dirty="0" smtClean="0">
              <a:solidFill>
                <a:schemeClr val="accent3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74182" y="1124744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+mj-ea"/>
              </a:rPr>
              <a:t>分布參數</a:t>
            </a:r>
            <a:endParaRPr lang="en-US" sz="2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585325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實驗次數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21845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成功機率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01441" y="5013176"/>
            <a:ext cx="492443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92D050"/>
                </a:solidFill>
                <a:latin typeface="Arial Rounded MT Bold" panose="020F0704030504030204" pitchFamily="34" charset="0"/>
                <a:ea typeface="+mj-ea"/>
              </a:rPr>
              <a:t>二項分布</a:t>
            </a:r>
            <a:endParaRPr lang="en-US" sz="2000" b="1" dirty="0" smtClean="0">
              <a:solidFill>
                <a:srgbClr val="92D050"/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90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729192" cy="864096"/>
          </a:xfrm>
        </p:spPr>
        <p:txBody>
          <a:bodyPr/>
          <a:lstStyle/>
          <a:p>
            <a:r>
              <a:rPr lang="en-US" altLang="zh-TW" dirty="0" smtClean="0"/>
              <a:t>Discrete Data Analysis with R</a:t>
            </a:r>
            <a:endParaRPr lang="en-US" dirty="0"/>
          </a:p>
        </p:txBody>
      </p:sp>
      <p:pic>
        <p:nvPicPr>
          <p:cNvPr id="4" name="圖片 3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915" y="1268760"/>
            <a:ext cx="9336161" cy="48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92171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期中資料分析競賽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5400" y="1300283"/>
            <a:ext cx="1065718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Data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E-Commerce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  <a:hlinkClick r:id="rId2"/>
              </a:rPr>
              <a:t>Public Dataset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by Olist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Not-so-Big, Somewhat Complicated, Commercial Data </a:t>
            </a:r>
          </a:p>
          <a:p>
            <a:pPr marL="800100" lvl="1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dirty="0" err="1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Olist</a:t>
            </a:r>
            <a:r>
              <a:rPr lang="en-US" altLang="zh-TW" dirty="0" err="1">
                <a:latin typeface="Arial Rounded MT Bold" panose="020F0704030504030204" pitchFamily="34" charset="0"/>
                <a:ea typeface="標楷體" panose="03000509000000000000" pitchFamily="65" charset="-120"/>
              </a:rPr>
              <a:t>'s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Missions and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Objectives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Objective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Practice Data Processing and Exploration in Real Commercial Data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Mission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Explore the Data and Present Business Insights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比賽型式：每一組準備一段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7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分鐘的影片配合投影片和網頁筆記，呈現你的分析程序、主要發現和商業意涵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6560" y="4365104"/>
            <a:ext cx="5667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影片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首映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會 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(04/17)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評審委員 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+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小組互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評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獎金、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獎品、作品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發表、推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播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7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548680"/>
            <a:ext cx="8829675" cy="5610225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127448" y="1700808"/>
            <a:ext cx="648072" cy="1872208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直條圖</a:t>
            </a:r>
            <a:endParaRPr 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99456" y="4077072"/>
            <a:ext cx="648072" cy="1872208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直方圖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92171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第六周小組作業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83432" y="1196752"/>
            <a:ext cx="10369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小組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作業上傳  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  <a:hlinkClick r:id="rId2"/>
              </a:rPr>
              <a:t>https://github.com/RPB19/Group#/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2"/>
              </a:rPr>
              <a:t>unit06</a:t>
            </a:r>
            <a:endParaRPr lang="en-US" altLang="zh-TW" sz="16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檔名：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AS6-1.Rmd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AS6-1.HTML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  </a:t>
            </a:r>
            <a:endParaRPr lang="en-US" altLang="zh-TW" sz="16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將課堂筆記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(unit06.Rmd)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加上你的註解和回答</a:t>
            </a:r>
            <a:endParaRPr lang="en-US" altLang="zh-TW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檔名： 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AS6-2.Rmd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、 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AS6-2.HTML  </a:t>
            </a:r>
          </a:p>
          <a:p>
            <a:pPr marL="1257300" lvl="2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將 </a:t>
            </a:r>
            <a:r>
              <a:rPr lang="en-US" altLang="zh-TW" sz="1600" dirty="0" err="1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Faith.R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改寫成分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析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err="1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faithful$waiting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</a:p>
          <a:p>
            <a:pPr marL="1257300" lvl="2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用它來回答 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老忠實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_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變數分布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_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問題討論</a:t>
            </a:r>
            <a:endParaRPr lang="en-US" altLang="zh-TW" sz="16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做成</a:t>
            </a:r>
            <a:r>
              <a:rPr lang="en-US" altLang="zh-TW" sz="1600" dirty="0" err="1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Rmd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和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HTML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上傳</a:t>
            </a:r>
            <a:endParaRPr lang="en-US" altLang="zh-TW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作業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截止時間  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04/02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  (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二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  12:00</a:t>
            </a:r>
          </a:p>
          <a:p>
            <a:pPr marL="342900" indent="-342900">
              <a:lnSpc>
                <a:spcPct val="20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互評截止時間  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04/03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  (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三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  12:00</a:t>
            </a:r>
          </a:p>
        </p:txBody>
      </p:sp>
    </p:spTree>
    <p:extLst>
      <p:ext uri="{BB962C8B-B14F-4D97-AF65-F5344CB8AC3E}">
        <p14:creationId xmlns:p14="http://schemas.microsoft.com/office/powerpoint/2010/main" val="14666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82179" y="1556792"/>
            <a:ext cx="7344816" cy="219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「機率」和「機率密度」是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不相同的兩個概念：</a:t>
            </a:r>
            <a:endParaRPr lang="zh-TW" altLang="en-US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=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機率密度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(density)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×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欄寬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(binwidth)</a:t>
            </a:r>
            <a:endParaRPr lang="zh-TW" altLang="en-US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機率密度 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= 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欄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寬 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; 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每單位欄寬所承載的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</a:t>
            </a:r>
            <a:endParaRPr lang="zh-TW" altLang="en-US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63914" y="514730"/>
            <a:ext cx="7776864" cy="864096"/>
          </a:xfrm>
        </p:spPr>
        <p:txBody>
          <a:bodyPr/>
          <a:lstStyle/>
          <a:p>
            <a:r>
              <a:rPr lang="zh-TW" altLang="en-US" dirty="0" smtClean="0"/>
              <a:t>欄寬、機率、密度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3878" y="1844824"/>
            <a:ext cx="3733800" cy="27051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8411334" y="2433516"/>
            <a:ext cx="3096344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651804" y="1484784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0.069 </a:t>
            </a:r>
            <a:r>
              <a:rPr lang="en-US" altLang="zh-TW" sz="2400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× 5 = 0.345</a:t>
            </a:r>
            <a:endParaRPr lang="en-US" sz="2400" b="1" dirty="0" smtClean="0">
              <a:solidFill>
                <a:srgbClr val="FF00FF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50740" y="228933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0.069</a:t>
            </a:r>
          </a:p>
        </p:txBody>
      </p:sp>
      <p:sp>
        <p:nvSpPr>
          <p:cNvPr id="13" name="矩形 12"/>
          <p:cNvSpPr/>
          <p:nvPr/>
        </p:nvSpPr>
        <p:spPr>
          <a:xfrm>
            <a:off x="9514580" y="2481365"/>
            <a:ext cx="435648" cy="116959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601599" y="347081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FF"/>
                </a:solidFill>
                <a:latin typeface="Arial Rounded MT Bold" panose="020F0704030504030204" pitchFamily="34" charset="0"/>
                <a:ea typeface="+mj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64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63914" y="373435"/>
            <a:ext cx="7776864" cy="864096"/>
          </a:xfrm>
        </p:spPr>
        <p:txBody>
          <a:bodyPr/>
          <a:lstStyle/>
          <a:p>
            <a:r>
              <a:rPr lang="zh-TW" altLang="en-US" dirty="0" smtClean="0"/>
              <a:t>直</a:t>
            </a:r>
            <a:r>
              <a:rPr lang="zh-TW" altLang="en-US" dirty="0"/>
              <a:t>條</a:t>
            </a:r>
            <a:r>
              <a:rPr lang="zh-TW" altLang="en-US" dirty="0" smtClean="0"/>
              <a:t>圖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直方圖</a:t>
            </a:r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38534" y="2039456"/>
          <a:ext cx="7344815" cy="405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5379">
                  <a:extLst>
                    <a:ext uri="{9D8B030D-6E8A-4147-A177-3AD203B41FA5}">
                      <a16:colId xmlns:a16="http://schemas.microsoft.com/office/drawing/2014/main" val="3195703192"/>
                    </a:ext>
                  </a:extLst>
                </a:gridCol>
                <a:gridCol w="3009718">
                  <a:extLst>
                    <a:ext uri="{9D8B030D-6E8A-4147-A177-3AD203B41FA5}">
                      <a16:colId xmlns:a16="http://schemas.microsoft.com/office/drawing/2014/main" val="594950316"/>
                    </a:ext>
                  </a:extLst>
                </a:gridCol>
                <a:gridCol w="3009718">
                  <a:extLst>
                    <a:ext uri="{9D8B030D-6E8A-4147-A177-3AD203B41FA5}">
                      <a16:colId xmlns:a16="http://schemas.microsoft.com/office/drawing/2014/main" val="26136343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直條圖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直方圖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057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變數種類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離散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連續</a:t>
                      </a:r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683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 Rounded MT Bold" panose="020F0704030504030204" pitchFamily="34" charset="0"/>
                          <a:ea typeface="+mj-ea"/>
                        </a:rPr>
                        <a:t>X</a:t>
                      </a:r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軸</a:t>
                      </a:r>
                      <a:r>
                        <a:rPr lang="en-US" altLang="zh-TW" sz="1600" dirty="0" smtClean="0">
                          <a:latin typeface="Arial Rounded MT Bold" panose="020F0704030504030204" pitchFamily="34" charset="0"/>
                          <a:ea typeface="+mj-ea"/>
                        </a:rPr>
                        <a:t>(</a:t>
                      </a:r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底</a:t>
                      </a:r>
                      <a:r>
                        <a:rPr lang="en-US" altLang="zh-TW" sz="1600" dirty="0" smtClean="0">
                          <a:latin typeface="Arial Rounded MT Bold" panose="020F0704030504030204" pitchFamily="34" charset="0"/>
                          <a:ea typeface="+mj-ea"/>
                        </a:rPr>
                        <a:t>)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離散的類別</a:t>
                      </a:r>
                      <a:r>
                        <a:rPr lang="en-US" altLang="zh-TW" sz="1600" dirty="0" smtClean="0">
                          <a:latin typeface="Arial Rounded MT Bold" panose="020F0704030504030204" pitchFamily="34" charset="0"/>
                          <a:ea typeface="+mj-ea"/>
                        </a:rPr>
                        <a:t>(</a:t>
                      </a:r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整數</a:t>
                      </a:r>
                      <a:r>
                        <a:rPr lang="en-US" altLang="zh-TW" sz="1600" dirty="0" smtClean="0">
                          <a:latin typeface="Arial Rounded MT Bold" panose="020F0704030504030204" pitchFamily="34" charset="0"/>
                          <a:ea typeface="+mj-ea"/>
                        </a:rPr>
                        <a:t>)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連續的數值區間</a:t>
                      </a:r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3134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 Rounded MT Bold" panose="020F0704030504030204" pitchFamily="34" charset="0"/>
                          <a:ea typeface="+mj-ea"/>
                        </a:rPr>
                        <a:t>Y</a:t>
                      </a:r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軸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機率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密度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399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欄寬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 Rounded MT Bold" panose="020F0704030504030204" pitchFamily="34" charset="0"/>
                          <a:ea typeface="+mj-ea"/>
                        </a:rPr>
                        <a:t>NA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可調整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9807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分布資訊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完整呈現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Arial Rounded MT Bold" panose="020F0704030504030204" pitchFamily="34" charset="0"/>
                          <a:ea typeface="+mj-ea"/>
                        </a:rPr>
                        <a:t>不完全、會隨欄寬而變</a:t>
                      </a:r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748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  <a:p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  <a:p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  <a:p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  <a:p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  <a:p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  <a:p>
                      <a:endParaRPr lang="en-US" sz="1600" dirty="0" smtClean="0">
                        <a:latin typeface="Arial Rounded MT Bold" panose="020F0704030504030204" pitchFamily="34" charset="0"/>
                        <a:ea typeface="+mj-ea"/>
                      </a:endParaRPr>
                    </a:p>
                    <a:p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Rounded MT Bold" panose="020F0704030504030204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6352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11424" y="1407661"/>
            <a:ext cx="9687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Arial Rounded MT Bold" panose="020F0704030504030204" pitchFamily="34" charset="0"/>
                <a:ea typeface="+mj-ea"/>
              </a:rPr>
              <a:t>使用直條</a:t>
            </a:r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圖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(</a:t>
            </a:r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直</a:t>
            </a:r>
            <a:r>
              <a:rPr lang="zh-TW" altLang="en-US" sz="2400" b="1" dirty="0">
                <a:latin typeface="Arial Rounded MT Bold" panose="020F0704030504030204" pitchFamily="34" charset="0"/>
                <a:ea typeface="+mj-ea"/>
              </a:rPr>
              <a:t>方</a:t>
            </a:r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圖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)</a:t>
            </a:r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來觀察離散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(</a:t>
            </a:r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連續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)</a:t>
            </a:r>
            <a:r>
              <a:rPr lang="zh-TW" altLang="en-US" sz="2400" b="1" dirty="0">
                <a:latin typeface="Arial Rounded MT Bold" panose="020F0704030504030204" pitchFamily="34" charset="0"/>
                <a:ea typeface="+mj-ea"/>
              </a:rPr>
              <a:t> </a:t>
            </a:r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變數的機率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(</a:t>
            </a:r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密度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)</a:t>
            </a:r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分布的時候 </a:t>
            </a:r>
            <a:r>
              <a:rPr lang="en-US" altLang="zh-TW" sz="2400" b="1" dirty="0" smtClean="0">
                <a:latin typeface="Arial Rounded MT Bold" panose="020F0704030504030204" pitchFamily="34" charset="0"/>
                <a:ea typeface="+mj-ea"/>
              </a:rPr>
              <a:t>… 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5989" y="4149079"/>
            <a:ext cx="2804111" cy="19468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7504" y="4130165"/>
            <a:ext cx="2777320" cy="19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機率分布的應用方式</a:t>
            </a:r>
          </a:p>
        </p:txBody>
      </p:sp>
    </p:spTree>
    <p:extLst>
      <p:ext uri="{BB962C8B-B14F-4D97-AF65-F5344CB8AC3E}">
        <p14:creationId xmlns:p14="http://schemas.microsoft.com/office/powerpoint/2010/main" val="5612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15680" y="184482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latin typeface="Arial Rounded MT Bold" panose="020F0704030504030204" pitchFamily="34" charset="0"/>
                <a:ea typeface="+mj-ea"/>
              </a:rPr>
              <a:t>變數</a:t>
            </a:r>
            <a:endParaRPr lang="en-US" sz="60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15680" y="322719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latin typeface="Arial Rounded MT Bold" panose="020F0704030504030204" pitchFamily="34" charset="0"/>
                <a:ea typeface="+mj-ea"/>
              </a:rPr>
              <a:t>分布</a:t>
            </a:r>
            <a:endParaRPr lang="en-US" sz="60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135560" y="476672"/>
            <a:ext cx="7776864" cy="864096"/>
          </a:xfrm>
        </p:spPr>
        <p:txBody>
          <a:bodyPr/>
          <a:lstStyle/>
          <a:p>
            <a:r>
              <a:rPr lang="zh-TW" altLang="en-US" dirty="0" smtClean="0"/>
              <a:t>機率統計的核心名詞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35960" y="184482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latin typeface="Arial Rounded MT Bold" panose="020F0704030504030204" pitchFamily="34" charset="0"/>
                <a:ea typeface="+mj-ea"/>
              </a:rPr>
              <a:t>隨機變</a:t>
            </a:r>
            <a:r>
              <a:rPr lang="zh-TW" altLang="en-US" sz="6000" b="1" dirty="0">
                <a:latin typeface="Arial Rounded MT Bold" panose="020F0704030504030204" pitchFamily="34" charset="0"/>
                <a:ea typeface="+mj-ea"/>
              </a:rPr>
              <a:t>數</a:t>
            </a:r>
            <a:endParaRPr lang="en-US" sz="60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960" y="322719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latin typeface="Arial Rounded MT Bold" panose="020F0704030504030204" pitchFamily="34" charset="0"/>
                <a:ea typeface="+mj-ea"/>
              </a:rPr>
              <a:t>機率分布</a:t>
            </a:r>
            <a:endParaRPr lang="en-US" sz="6000" b="1" dirty="0" smtClean="0"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2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8394010" y="774128"/>
            <a:ext cx="2917200" cy="5257175"/>
            <a:chOff x="8394010" y="774128"/>
            <a:chExt cx="2917200" cy="5257175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4010" y="3604289"/>
              <a:ext cx="2917200" cy="2427014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9144724" y="36024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模擬結果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016397" y="7741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程式模擬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pic>
          <p:nvPicPr>
            <p:cNvPr id="1028" name="Picture 4" descr="ãr studio screenshot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022" y="1302385"/>
              <a:ext cx="2128522" cy="1580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9395754" y="5598986"/>
              <a:ext cx="91371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1" dirty="0" smtClean="0">
                  <a:latin typeface="Arial Rounded MT Bold" panose="020F0704030504030204" pitchFamily="34" charset="0"/>
                  <a:ea typeface="+mj-ea"/>
                </a:rPr>
                <a:t>match?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911424" y="703814"/>
            <a:ext cx="2917200" cy="5327489"/>
            <a:chOff x="911424" y="703814"/>
            <a:chExt cx="2917200" cy="532748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646" y="839023"/>
              <a:ext cx="2359968" cy="2359968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1341856" y="70381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實驗、觀察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1424" y="3604289"/>
              <a:ext cx="2917200" cy="2427014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1662138" y="36024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實證數據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1312272" y="5692253"/>
                  <a:ext cx="19215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𝒃𝒊𝒏𝒐𝒎</m:t>
                        </m:r>
                        <m:r>
                          <a:rPr lang="en-US" altLang="zh-TW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?[</m:t>
                        </m:r>
                        <m:r>
                          <a:rPr lang="en-US" altLang="zh-TW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en-US" altLang="zh-TW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?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, </m:t>
                        </m:r>
                        <m:r>
                          <a:rPr lang="en-US" altLang="zh-TW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  <m:r>
                          <a:rPr lang="en-US" altLang="zh-TW" sz="20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?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0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272" y="5692253"/>
                  <a:ext cx="192155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40" r="-444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4461082" y="703814"/>
            <a:ext cx="3147086" cy="5533498"/>
            <a:chOff x="4461082" y="703814"/>
            <a:chExt cx="3147086" cy="5533498"/>
          </a:xfrm>
        </p:grpSpPr>
        <p:pic>
          <p:nvPicPr>
            <p:cNvPr id="1026" name="Picture 2" descr="ãmathematiciansãçåçæå°çµæ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082" y="1075504"/>
              <a:ext cx="2715038" cy="2034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5110715" y="7038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數學推論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11824" y="3573016"/>
              <a:ext cx="3024336" cy="2427014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5236141" y="36024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rial Rounded MT Bold" panose="020F0704030504030204" pitchFamily="34" charset="0"/>
                  <a:ea typeface="+mj-ea"/>
                </a:rPr>
                <a:t>理論分布</a:t>
              </a:r>
              <a:endParaRPr lang="en-US" sz="24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4730585" y="5598987"/>
                  <a:ext cx="28775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𝒃𝒊𝒏𝒐𝒎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𝟏𝟎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, 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.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sz="20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585" y="5598987"/>
                  <a:ext cx="287758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059" r="-2119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字方塊 20"/>
            <p:cNvSpPr txBox="1"/>
            <p:nvPr/>
          </p:nvSpPr>
          <p:spPr>
            <a:xfrm>
              <a:off x="4938623" y="589875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Arial Rounded MT Bold" panose="020F0704030504030204" pitchFamily="34" charset="0"/>
                  <a:ea typeface="+mj-ea"/>
                </a:rPr>
                <a:t>分布</a:t>
              </a:r>
              <a:endParaRPr lang="en-US" sz="16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169376" y="589875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Arial Rounded MT Bold" panose="020F0704030504030204" pitchFamily="34" charset="0"/>
                  <a:ea typeface="+mj-ea"/>
                </a:rPr>
                <a:t>參數</a:t>
              </a:r>
              <a:endParaRPr lang="en-US" sz="1600" b="1" dirty="0" smtClean="0">
                <a:latin typeface="Arial Rounded MT Bold" panose="020F07040305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0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74682" y="757084"/>
            <a:ext cx="10333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u="sng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800" u="sng" dirty="0" smtClean="0">
                <a:solidFill>
                  <a:schemeClr val="accent5">
                    <a:lumMod val="75000"/>
                  </a:schemeClr>
                </a:solidFill>
                <a:ea typeface="標楷體" panose="03000509000000000000" pitchFamily="65" charset="-120"/>
              </a:rPr>
              <a:t>程式語言、機率統計、商業實務 </a:t>
            </a:r>
            <a:r>
              <a:rPr lang="en-US" altLang="zh-TW" sz="2400" u="sng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(2019</a:t>
            </a:r>
            <a:r>
              <a:rPr lang="zh-TW" altLang="en-US" sz="2400" u="sng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春</a:t>
            </a:r>
            <a:r>
              <a:rPr lang="en-US" altLang="zh-TW" sz="2400" u="sng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 lvl="0" algn="ctr"/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  <a:ea typeface="標楷體" panose="03000509000000000000" pitchFamily="65" charset="-120"/>
              </a:rPr>
              <a:t>國立中山大學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  <a:ea typeface="標楷體" panose="03000509000000000000" pitchFamily="65" charset="-120"/>
              </a:rPr>
              <a:t>管理學院</a:t>
            </a:r>
            <a:endParaRPr lang="en-US" altLang="zh-TW" sz="4400" u="sng" dirty="0">
              <a:solidFill>
                <a:schemeClr val="accent5">
                  <a:lumMod val="75000"/>
                </a:schemeClr>
              </a:solidFill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4682" y="2636912"/>
            <a:ext cx="10333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第六單元</a:t>
            </a:r>
            <a:endParaRPr lang="en-US" altLang="zh-TW" sz="3600" dirty="0" smtClean="0">
              <a:solidFill>
                <a:schemeClr val="accent5">
                  <a:lumMod val="75000"/>
                </a:schemeClr>
              </a:solidFill>
              <a:latin typeface="+mj-lt"/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44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44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：機率、統計</a:t>
            </a:r>
            <a:endParaRPr lang="en-US" altLang="zh-TW" sz="4400" dirty="0" smtClean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99456" y="5589240"/>
            <a:ext cx="99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卓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雍然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中山大學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管理學術研究中心</a:t>
            </a:r>
            <a:endParaRPr lang="en-US" altLang="zh-TW" dirty="0">
              <a:solidFill>
                <a:schemeClr val="accent5">
                  <a:lumMod val="75000"/>
                </a:schemeClr>
              </a:solidFill>
              <a:latin typeface="+mj-lt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tonychuo@mail.nsysu.edu.tw</a:t>
            </a:r>
          </a:p>
        </p:txBody>
      </p:sp>
    </p:spTree>
    <p:extLst>
      <p:ext uri="{BB962C8B-B14F-4D97-AF65-F5344CB8AC3E}">
        <p14:creationId xmlns:p14="http://schemas.microsoft.com/office/powerpoint/2010/main" val="42947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5400" y="332656"/>
            <a:ext cx="107291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24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第六單元 </a:t>
            </a:r>
            <a:r>
              <a:rPr lang="en-US" altLang="zh-TW" sz="2400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400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：機率、統計</a:t>
            </a:r>
            <a:endParaRPr lang="en-US" altLang="zh-TW" sz="2400" dirty="0" smtClean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4800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學習重點</a:t>
            </a:r>
            <a:endParaRPr lang="en-US" altLang="zh-TW" sz="4800" dirty="0" smtClean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7448" y="1772816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機率分布的應用方式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實證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(Empirical)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分布的應用案例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理論分布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連續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(Continuous)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機率分布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離散</a:t>
            </a: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(Discrete)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機率分布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的內建機率分布功能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理論分布的抽樣模擬</a:t>
            </a:r>
            <a:endParaRPr lang="en-US" altLang="zh-TW" sz="20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理論分布</a:t>
            </a:r>
            <a:r>
              <a:rPr lang="zh-TW" altLang="en-US" sz="20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的實證應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用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40016" y="1772816"/>
            <a:ext cx="482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CFF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推論統計</a:t>
            </a:r>
            <a:endParaRPr lang="en-US" altLang="zh-TW" sz="2000" dirty="0" smtClean="0">
              <a:solidFill>
                <a:srgbClr val="00B0F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FFCCFF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抽樣分布</a:t>
            </a:r>
            <a:endParaRPr lang="en-US" altLang="zh-TW" sz="2000" dirty="0" smtClean="0">
              <a:solidFill>
                <a:srgbClr val="00B0F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FFCCFF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大數法則、中央極限定理</a:t>
            </a:r>
            <a:endParaRPr lang="en-US" altLang="zh-TW" sz="2000" dirty="0" smtClean="0">
              <a:solidFill>
                <a:srgbClr val="00B0F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FFCCFF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統計檢定</a:t>
            </a:r>
            <a:endParaRPr lang="en-US" altLang="zh-TW" sz="2000" dirty="0" smtClean="0">
              <a:solidFill>
                <a:srgbClr val="00B0F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FFCCFF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推論統計 </a:t>
            </a:r>
            <a:r>
              <a:rPr lang="en-US" altLang="zh-TW" sz="20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in R</a:t>
            </a:r>
          </a:p>
          <a:p>
            <a:pPr marL="342900" indent="-342900">
              <a:lnSpc>
                <a:spcPct val="150000"/>
              </a:lnSpc>
              <a:buClr>
                <a:srgbClr val="FFCCFF"/>
              </a:buClr>
              <a:buFont typeface="Wingdings" panose="05000000000000000000" pitchFamily="2" charset="2"/>
              <a:buChar char="§"/>
            </a:pPr>
            <a:r>
              <a:rPr lang="zh-TW" altLang="en-US" sz="2000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推論統計的商業應用</a:t>
            </a:r>
            <a:endParaRPr lang="en-US" altLang="zh-TW" sz="2000" dirty="0" smtClean="0">
              <a:solidFill>
                <a:srgbClr val="00B0F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0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9050">
          <a:solidFill>
            <a:schemeClr val="bg1">
              <a:lumMod val="6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Arial Rounded MT Bold" panose="020F0704030504030204" pitchFamily="34" charset="0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35488</TotalTime>
  <Words>776</Words>
  <Application>Microsoft Office PowerPoint</Application>
  <PresentationFormat>寬螢幕</PresentationFormat>
  <Paragraphs>154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5" baseType="lpstr">
      <vt:lpstr>微軟正黑體</vt:lpstr>
      <vt:lpstr>新細明體</vt:lpstr>
      <vt:lpstr>標楷體</vt:lpstr>
      <vt:lpstr>Arial</vt:lpstr>
      <vt:lpstr>Arial Black</vt:lpstr>
      <vt:lpstr>Arial Rounded MT Bold</vt:lpstr>
      <vt:lpstr>Calibri</vt:lpstr>
      <vt:lpstr>Cambria</vt:lpstr>
      <vt:lpstr>Cambria Math</vt:lpstr>
      <vt:lpstr>Consolas</vt:lpstr>
      <vt:lpstr>Courier New</vt:lpstr>
      <vt:lpstr>Maiandra GD</vt:lpstr>
      <vt:lpstr>Times New Roman</vt:lpstr>
      <vt:lpstr>Wingdings</vt:lpstr>
      <vt:lpstr>高階主管</vt:lpstr>
      <vt:lpstr>機率密度與直方圖</vt:lpstr>
      <vt:lpstr>PowerPoint 簡報</vt:lpstr>
      <vt:lpstr>欄寬、機率、密度</vt:lpstr>
      <vt:lpstr>直條圖 vs. 直方圖</vt:lpstr>
      <vt:lpstr>機率分布的應用方式</vt:lpstr>
      <vt:lpstr>機率統計的核心名詞</vt:lpstr>
      <vt:lpstr>PowerPoint 簡報</vt:lpstr>
      <vt:lpstr>PowerPoint 簡報</vt:lpstr>
      <vt:lpstr>PowerPoint 簡報</vt:lpstr>
      <vt:lpstr>實證分布 Empirical Distribution</vt:lpstr>
      <vt:lpstr>資料案例：老忠實</vt:lpstr>
      <vt:lpstr>Rugs as Pulse Function</vt:lpstr>
      <vt:lpstr>理論分布 Theoretical Distribution</vt:lpstr>
      <vt:lpstr>內建理論分布  ?distributions</vt:lpstr>
      <vt:lpstr>DataCamp：Foundations of Probability in R 課程大綱</vt:lpstr>
      <vt:lpstr>機率分布功能的語法</vt:lpstr>
      <vt:lpstr>Discrete Data Analysis with R</vt:lpstr>
      <vt:lpstr>作業</vt:lpstr>
      <vt:lpstr>期中資料分析競賽</vt:lpstr>
      <vt:lpstr>第六周小組作業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Tony Chuo</cp:lastModifiedBy>
  <cp:revision>1752</cp:revision>
  <cp:lastPrinted>2018-08-29T05:11:40Z</cp:lastPrinted>
  <dcterms:created xsi:type="dcterms:W3CDTF">2013-10-30T19:17:01Z</dcterms:created>
  <dcterms:modified xsi:type="dcterms:W3CDTF">2019-03-27T07:34:46Z</dcterms:modified>
</cp:coreProperties>
</file>