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2"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3" r:id="rId17"/>
    <p:sldId id="274" r:id="rId18"/>
    <p:sldId id="275" r:id="rId19"/>
    <p:sldId id="276" r:id="rId20"/>
    <p:sldId id="283" r:id="rId21"/>
    <p:sldId id="284" r:id="rId22"/>
    <p:sldId id="277" r:id="rId23"/>
    <p:sldId id="278" r:id="rId24"/>
    <p:sldId id="285" r:id="rId25"/>
    <p:sldId id="286" r:id="rId26"/>
    <p:sldId id="287"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21CFC2B-95E1-49D3-BB0C-A84C28AAD901}" type="datetimeFigureOut">
              <a:rPr lang="en-US" smtClean="0"/>
              <a:t>4/28/2020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4E3A8A5-C06F-4482-87F2-A3F807265B0C}"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1CFC2B-95E1-49D3-BB0C-A84C28AAD901}"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A8A5-C06F-4482-87F2-A3F807265B0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1CFC2B-95E1-49D3-BB0C-A84C28AAD901}"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A8A5-C06F-4482-87F2-A3F807265B0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21CFC2B-95E1-49D3-BB0C-A84C28AAD901}"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A8A5-C06F-4482-87F2-A3F807265B0C}"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21CFC2B-95E1-49D3-BB0C-A84C28AAD901}" type="datetimeFigureOut">
              <a:rPr lang="en-US" smtClean="0"/>
              <a:t>4/28/2020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4E3A8A5-C06F-4482-87F2-A3F807265B0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21CFC2B-95E1-49D3-BB0C-A84C28AAD901}"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3A8A5-C06F-4482-87F2-A3F807265B0C}"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21CFC2B-95E1-49D3-BB0C-A84C28AAD901}"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E3A8A5-C06F-4482-87F2-A3F807265B0C}"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21CFC2B-95E1-49D3-BB0C-A84C28AAD901}"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E3A8A5-C06F-4482-87F2-A3F807265B0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1CFC2B-95E1-49D3-BB0C-A84C28AAD901}" type="datetimeFigureOut">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3A8A5-C06F-4482-87F2-A3F807265B0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21CFC2B-95E1-49D3-BB0C-A84C28AAD901}"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3A8A5-C06F-4482-87F2-A3F807265B0C}"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21CFC2B-95E1-49D3-BB0C-A84C28AAD901}" type="datetimeFigureOut">
              <a:rPr lang="en-US" smtClean="0"/>
              <a:t>4/28/2020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4E3A8A5-C06F-4482-87F2-A3F807265B0C}"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21CFC2B-95E1-49D3-BB0C-A84C28AAD901}" type="datetimeFigureOut">
              <a:rPr lang="en-US" smtClean="0"/>
              <a:t>4/28/2020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4E3A8A5-C06F-4482-87F2-A3F807265B0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4380" y="3657600"/>
            <a:ext cx="7406640" cy="1752600"/>
          </a:xfrm>
        </p:spPr>
        <p:txBody>
          <a:bodyPr>
            <a:normAutofit/>
          </a:bodyPr>
          <a:lstStyle/>
          <a:p>
            <a:pPr algn="ctr"/>
            <a:endParaRPr lang="en-US" sz="3000" dirty="0" smtClean="0">
              <a:solidFill>
                <a:schemeClr val="tx1"/>
              </a:solidFill>
            </a:endParaRPr>
          </a:p>
          <a:p>
            <a:pPr algn="ctr"/>
            <a:r>
              <a:rPr lang="en-US" sz="3000" dirty="0" err="1" smtClean="0">
                <a:solidFill>
                  <a:schemeClr val="tx1"/>
                </a:solidFill>
              </a:rPr>
              <a:t>Walchand</a:t>
            </a:r>
            <a:r>
              <a:rPr lang="en-US" sz="3000" dirty="0" smtClean="0">
                <a:solidFill>
                  <a:schemeClr val="tx1"/>
                </a:solidFill>
              </a:rPr>
              <a:t> </a:t>
            </a:r>
            <a:r>
              <a:rPr lang="en-US" sz="3000" dirty="0">
                <a:solidFill>
                  <a:schemeClr val="tx1"/>
                </a:solidFill>
              </a:rPr>
              <a:t>College of Engineering, </a:t>
            </a:r>
            <a:r>
              <a:rPr lang="en-US" sz="3000" dirty="0" err="1">
                <a:solidFill>
                  <a:schemeClr val="tx1"/>
                </a:solidFill>
              </a:rPr>
              <a:t>Sangli</a:t>
            </a:r>
            <a:r>
              <a:rPr lang="en-US" sz="3000" dirty="0">
                <a:solidFill>
                  <a:schemeClr val="tx1"/>
                </a:solidFill>
              </a:rPr>
              <a:t>.</a:t>
            </a:r>
          </a:p>
          <a:p>
            <a:pPr algn="ctr"/>
            <a:endParaRPr lang="en-US" sz="2500" dirty="0"/>
          </a:p>
        </p:txBody>
      </p:sp>
      <p:sp>
        <p:nvSpPr>
          <p:cNvPr id="2" name="Title 1"/>
          <p:cNvSpPr>
            <a:spLocks noGrp="1"/>
          </p:cNvSpPr>
          <p:nvPr>
            <p:ph type="ctrTitle"/>
          </p:nvPr>
        </p:nvSpPr>
        <p:spPr>
          <a:xfrm>
            <a:off x="1447800" y="228600"/>
            <a:ext cx="6284422" cy="1246909"/>
          </a:xfrm>
        </p:spPr>
        <p:txBody>
          <a:bodyPr>
            <a:noAutofit/>
          </a:bodyPr>
          <a:lstStyle/>
          <a:p>
            <a:pPr marL="27432" lvl="0" algn="ctr">
              <a:spcBef>
                <a:spcPts val="600"/>
              </a:spcBef>
            </a:pPr>
            <a:r>
              <a:rPr lang="en-US" sz="3500" b="1" dirty="0" smtClean="0">
                <a:latin typeface="Times New Roman" pitchFamily="18" charset="0"/>
                <a:cs typeface="Times New Roman" pitchFamily="18" charset="0"/>
              </a:rPr>
              <a:t/>
            </a:r>
            <a:br>
              <a:rPr lang="en-US" sz="3500" b="1" dirty="0" smtClean="0">
                <a:latin typeface="Times New Roman" pitchFamily="18" charset="0"/>
                <a:cs typeface="Times New Roman" pitchFamily="18" charset="0"/>
              </a:rPr>
            </a:br>
            <a:r>
              <a:rPr lang="en-US" sz="3500" b="1" dirty="0" smtClean="0">
                <a:latin typeface="Times New Roman" pitchFamily="18" charset="0"/>
                <a:cs typeface="Times New Roman" pitchFamily="18" charset="0"/>
              </a:rPr>
              <a:t/>
            </a:r>
            <a:br>
              <a:rPr lang="en-US" sz="3500" b="1" dirty="0" smtClean="0">
                <a:latin typeface="Times New Roman" pitchFamily="18" charset="0"/>
                <a:cs typeface="Times New Roman" pitchFamily="18" charset="0"/>
              </a:rPr>
            </a:br>
            <a:r>
              <a:rPr lang="en-US" b="1" dirty="0" smtClean="0">
                <a:solidFill>
                  <a:srgbClr val="4F271C">
                    <a:shade val="30000"/>
                    <a:satMod val="150000"/>
                  </a:srgbClr>
                </a:solidFill>
                <a:ea typeface="+mn-ea"/>
                <a:cs typeface="+mn-cs"/>
              </a:rPr>
              <a:t>Special machines </a:t>
            </a:r>
            <a:r>
              <a:rPr lang="en-US" sz="2500" dirty="0">
                <a:solidFill>
                  <a:srgbClr val="4F271C">
                    <a:shade val="30000"/>
                    <a:satMod val="150000"/>
                  </a:srgbClr>
                </a:solidFill>
                <a:effectLst/>
                <a:ea typeface="+mn-ea"/>
                <a:cs typeface="+mn-cs"/>
              </a:rPr>
              <a:t/>
            </a:r>
            <a:br>
              <a:rPr lang="en-US" sz="2500" dirty="0">
                <a:solidFill>
                  <a:srgbClr val="4F271C">
                    <a:shade val="30000"/>
                    <a:satMod val="150000"/>
                  </a:srgbClr>
                </a:solidFill>
                <a:effectLst/>
                <a:ea typeface="+mn-ea"/>
                <a:cs typeface="+mn-cs"/>
              </a:rPr>
            </a:br>
            <a:r>
              <a:rPr lang="en-US" sz="3500" b="1" dirty="0" smtClean="0">
                <a:latin typeface="Times New Roman" pitchFamily="18" charset="0"/>
                <a:cs typeface="Times New Roman" pitchFamily="18" charset="0"/>
              </a:rPr>
              <a:t/>
            </a:r>
            <a:br>
              <a:rPr lang="en-US" sz="3500" b="1" dirty="0" smtClean="0">
                <a:latin typeface="Times New Roman" pitchFamily="18" charset="0"/>
                <a:cs typeface="Times New Roman" pitchFamily="18" charset="0"/>
              </a:rPr>
            </a:br>
            <a:endParaRPr lang="en-US" sz="3500" b="1" dirty="0">
              <a:latin typeface="Times New Roman" pitchFamily="18" charset="0"/>
              <a:cs typeface="Times New Roman" pitchFamily="18" charset="0"/>
            </a:endParaRPr>
          </a:p>
        </p:txBody>
      </p:sp>
      <p:pic>
        <p:nvPicPr>
          <p:cNvPr id="4" name="Picture 2" descr="Image result for www.walchandsangli.ac.in"/>
          <p:cNvPicPr>
            <a:picLocks noChangeAspect="1" noChangeArrowheads="1"/>
          </p:cNvPicPr>
          <p:nvPr/>
        </p:nvPicPr>
        <p:blipFill>
          <a:blip r:embed="rId2"/>
          <a:srcRect/>
          <a:stretch>
            <a:fillRect/>
          </a:stretch>
        </p:blipFill>
        <p:spPr bwMode="auto">
          <a:xfrm>
            <a:off x="3581400" y="1524000"/>
            <a:ext cx="1752600" cy="1533525"/>
          </a:xfrm>
          <a:prstGeom prst="rect">
            <a:avLst/>
          </a:prstGeom>
          <a:noFill/>
        </p:spPr>
      </p:pic>
    </p:spTree>
    <p:extLst>
      <p:ext uri="{BB962C8B-B14F-4D97-AF65-F5344CB8AC3E}">
        <p14:creationId xmlns:p14="http://schemas.microsoft.com/office/powerpoint/2010/main" val="2457738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90600" y="152400"/>
            <a:ext cx="6705600" cy="1036638"/>
          </a:xfrm>
        </p:spPr>
        <p:txBody>
          <a:bodyPr>
            <a:normAutofit/>
          </a:bodyPr>
          <a:lstStyle/>
          <a:p>
            <a:r>
              <a:rPr lang="en-US" sz="3600" b="1" dirty="0">
                <a:effectLst/>
              </a:rPr>
              <a:t>b) 2-phase-ON Mode</a:t>
            </a:r>
            <a:endParaRPr lang="en-US" sz="3600" dirty="0"/>
          </a:p>
        </p:txBody>
      </p:sp>
      <p:sp>
        <p:nvSpPr>
          <p:cNvPr id="4" name="Content Placeholder 3"/>
          <p:cNvSpPr>
            <a:spLocks noGrp="1"/>
          </p:cNvSpPr>
          <p:nvPr>
            <p:ph sz="quarter" idx="1"/>
          </p:nvPr>
        </p:nvSpPr>
        <p:spPr>
          <a:xfrm>
            <a:off x="533400" y="1447800"/>
            <a:ext cx="8382000" cy="4572000"/>
          </a:xfrm>
        </p:spPr>
        <p:txBody>
          <a:bodyPr>
            <a:normAutofit/>
          </a:bodyPr>
          <a:lstStyle/>
          <a:p>
            <a:r>
              <a:rPr lang="en-US" dirty="0"/>
              <a:t>In this mode of operation, two stator phases are excited simultaneously. When phases </a:t>
            </a:r>
            <a:r>
              <a:rPr lang="en-US" i="1" dirty="0"/>
              <a:t>A </a:t>
            </a:r>
            <a:r>
              <a:rPr lang="en-US" dirty="0"/>
              <a:t>and </a:t>
            </a:r>
            <a:r>
              <a:rPr lang="en-US" i="1" dirty="0"/>
              <a:t>B </a:t>
            </a:r>
            <a:r>
              <a:rPr lang="en-US" dirty="0"/>
              <a:t>are energized together, the rotor experiences torques from both phases and comes to rest at a point mid-way between the two adjacent full-step positions. </a:t>
            </a:r>
            <a:endParaRPr lang="en-US" dirty="0" smtClean="0"/>
          </a:p>
          <a:p>
            <a:pPr marL="0" indent="0">
              <a:buNone/>
            </a:pPr>
            <a:endParaRPr lang="en-US" dirty="0" smtClean="0"/>
          </a:p>
          <a:p>
            <a:r>
              <a:rPr lang="en-US" dirty="0" smtClean="0"/>
              <a:t>If </a:t>
            </a:r>
            <a:r>
              <a:rPr lang="en-US" dirty="0"/>
              <a:t>the stator phases are switched in </a:t>
            </a:r>
            <a:r>
              <a:rPr lang="en-US" dirty="0" smtClean="0"/>
              <a:t>the sequence</a:t>
            </a:r>
            <a:r>
              <a:rPr lang="en-US" dirty="0"/>
              <a:t> </a:t>
            </a:r>
            <a:r>
              <a:rPr lang="en-US" i="1" dirty="0" smtClean="0"/>
              <a:t>AB</a:t>
            </a:r>
            <a:r>
              <a:rPr lang="en-US" dirty="0"/>
              <a:t>, </a:t>
            </a:r>
            <a:r>
              <a:rPr lang="en-US" i="1" dirty="0"/>
              <a:t>BC</a:t>
            </a:r>
            <a:r>
              <a:rPr lang="en-US" dirty="0"/>
              <a:t>, </a:t>
            </a:r>
            <a:r>
              <a:rPr lang="en-US" i="1" dirty="0" smtClean="0"/>
              <a:t>CA</a:t>
            </a:r>
            <a:r>
              <a:rPr lang="en-US" dirty="0"/>
              <a:t>, </a:t>
            </a:r>
            <a:r>
              <a:rPr lang="en-US" i="1" dirty="0"/>
              <a:t>AB </a:t>
            </a:r>
            <a:r>
              <a:rPr lang="en-US" dirty="0"/>
              <a:t>etc., the motor will take full steps of 30º each (as in the 1-phase-</a:t>
            </a:r>
            <a:r>
              <a:rPr lang="en-US" i="1" dirty="0"/>
              <a:t>ON </a:t>
            </a:r>
            <a:r>
              <a:rPr lang="en-US" dirty="0"/>
              <a:t>mode) but its equilibrium positions will be interleaved between the full-step positions</a:t>
            </a:r>
          </a:p>
        </p:txBody>
      </p:sp>
    </p:spTree>
    <p:extLst>
      <p:ext uri="{BB962C8B-B14F-4D97-AF65-F5344CB8AC3E}">
        <p14:creationId xmlns:p14="http://schemas.microsoft.com/office/powerpoint/2010/main" val="3568381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8.png]"/>
          <p:cNvPicPr>
            <a:picLocks noChangeAspect="1" noChangeArrowheads="1"/>
          </p:cNvPicPr>
          <p:nvPr/>
        </p:nvPicPr>
        <p:blipFill rotWithShape="1">
          <a:blip r:embed="rId2">
            <a:extLst>
              <a:ext uri="{28A0092B-C50C-407E-A947-70E740481C1C}">
                <a14:useLocalDpi xmlns:a14="http://schemas.microsoft.com/office/drawing/2010/main" val="0"/>
              </a:ext>
            </a:extLst>
          </a:blip>
          <a:srcRect l="2160" r="2465" b="7134"/>
          <a:stretch/>
        </p:blipFill>
        <p:spPr bwMode="auto">
          <a:xfrm>
            <a:off x="381000" y="381000"/>
            <a:ext cx="8264236" cy="5965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433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1143000"/>
          </a:xfrm>
        </p:spPr>
        <p:txBody>
          <a:bodyPr>
            <a:normAutofit/>
          </a:bodyPr>
          <a:lstStyle/>
          <a:p>
            <a:r>
              <a:rPr lang="en-US" sz="3800" b="1" i="1" dirty="0">
                <a:effectLst/>
              </a:rPr>
              <a:t>c</a:t>
            </a:r>
            <a:r>
              <a:rPr lang="en-US" sz="3800" b="1" dirty="0">
                <a:effectLst/>
              </a:rPr>
              <a:t>) Half-step Operation</a:t>
            </a:r>
            <a:endParaRPr lang="en-US" sz="3800" dirty="0"/>
          </a:p>
        </p:txBody>
      </p:sp>
      <p:sp>
        <p:nvSpPr>
          <p:cNvPr id="3" name="Content Placeholder 2"/>
          <p:cNvSpPr>
            <a:spLocks noGrp="1"/>
          </p:cNvSpPr>
          <p:nvPr>
            <p:ph sz="quarter" idx="1"/>
          </p:nvPr>
        </p:nvSpPr>
        <p:spPr>
          <a:xfrm>
            <a:off x="685800" y="1447800"/>
            <a:ext cx="8001000" cy="4876800"/>
          </a:xfrm>
        </p:spPr>
        <p:txBody>
          <a:bodyPr>
            <a:normAutofit fontScale="92500" lnSpcReduction="10000"/>
          </a:bodyPr>
          <a:lstStyle/>
          <a:p>
            <a:pPr fontAlgn="base"/>
            <a:r>
              <a:rPr lang="en-US" dirty="0"/>
              <a:t>Half-step operation or ‘half-stepping’ can be obtained by exciting the three phases in </a:t>
            </a:r>
            <a:r>
              <a:rPr lang="en-US" dirty="0" smtClean="0"/>
              <a:t>the sequence</a:t>
            </a:r>
            <a:r>
              <a:rPr lang="en-US" dirty="0"/>
              <a:t> </a:t>
            </a:r>
            <a:r>
              <a:rPr lang="en-US" i="1" dirty="0"/>
              <a:t>A</a:t>
            </a:r>
            <a:r>
              <a:rPr lang="en-US" dirty="0"/>
              <a:t>, </a:t>
            </a:r>
            <a:r>
              <a:rPr lang="en-US" i="1" dirty="0"/>
              <a:t>AB</a:t>
            </a:r>
            <a:r>
              <a:rPr lang="en-US" dirty="0"/>
              <a:t>, </a:t>
            </a:r>
            <a:r>
              <a:rPr lang="en-US" i="1" dirty="0"/>
              <a:t>B</a:t>
            </a:r>
            <a:r>
              <a:rPr lang="en-US" dirty="0"/>
              <a:t>, </a:t>
            </a:r>
            <a:r>
              <a:rPr lang="en-US" i="1" dirty="0"/>
              <a:t>BC</a:t>
            </a:r>
            <a:r>
              <a:rPr lang="en-US" dirty="0"/>
              <a:t>, </a:t>
            </a:r>
            <a:r>
              <a:rPr lang="en-US" i="1" dirty="0"/>
              <a:t>C </a:t>
            </a:r>
            <a:r>
              <a:rPr lang="en-US" dirty="0"/>
              <a:t>etc. </a:t>
            </a:r>
            <a:r>
              <a:rPr lang="en-US" i="1" dirty="0"/>
              <a:t>i</a:t>
            </a:r>
            <a:r>
              <a:rPr lang="en-US" dirty="0"/>
              <a:t>.</a:t>
            </a:r>
            <a:r>
              <a:rPr lang="en-US" i="1" dirty="0"/>
              <a:t>e</a:t>
            </a:r>
            <a:r>
              <a:rPr lang="en-US" dirty="0"/>
              <a:t>. alternately in the 1-phase-ON and 2-phase-ON modes. It is sometime known as ‘wave’ excitation and it causes the rotor to advance in steps of 15º </a:t>
            </a:r>
            <a:r>
              <a:rPr lang="en-US" i="1" dirty="0"/>
              <a:t>i</a:t>
            </a:r>
            <a:r>
              <a:rPr lang="en-US" dirty="0"/>
              <a:t>.</a:t>
            </a:r>
            <a:r>
              <a:rPr lang="en-US" i="1" dirty="0"/>
              <a:t>e</a:t>
            </a:r>
            <a:r>
              <a:rPr lang="en-US" dirty="0"/>
              <a:t>. half the full-step angle. The truth table for the phase pulsing sequence in half-stepping is shown in </a:t>
            </a:r>
            <a:r>
              <a:rPr lang="en-US" dirty="0" smtClean="0"/>
              <a:t>Fig.</a:t>
            </a:r>
            <a:endParaRPr lang="en-US" dirty="0"/>
          </a:p>
          <a:p>
            <a:pPr fontAlgn="base"/>
            <a:r>
              <a:rPr lang="en-US" dirty="0"/>
              <a:t>Half-stepping can be illustrated with the help of </a:t>
            </a:r>
            <a:r>
              <a:rPr lang="en-US" dirty="0" smtClean="0"/>
              <a:t>Fig. where only </a:t>
            </a:r>
            <a:r>
              <a:rPr lang="en-US" dirty="0"/>
              <a:t>three successive pulses have been considered. Energizing only phase </a:t>
            </a:r>
            <a:r>
              <a:rPr lang="en-US" i="1" dirty="0"/>
              <a:t>A </a:t>
            </a:r>
            <a:r>
              <a:rPr lang="en-US" dirty="0"/>
              <a:t>causes the rotor position shown in </a:t>
            </a:r>
            <a:r>
              <a:rPr lang="en-US" dirty="0" smtClean="0"/>
              <a:t>Fig(</a:t>
            </a:r>
            <a:r>
              <a:rPr lang="en-US" i="1" dirty="0" smtClean="0"/>
              <a:t>a</a:t>
            </a:r>
            <a:r>
              <a:rPr lang="en-US" dirty="0" smtClean="0"/>
              <a:t>). </a:t>
            </a:r>
            <a:r>
              <a:rPr lang="en-US" dirty="0" err="1"/>
              <a:t>Energising</a:t>
            </a:r>
            <a:r>
              <a:rPr lang="en-US" dirty="0"/>
              <a:t> phases </a:t>
            </a:r>
            <a:r>
              <a:rPr lang="en-US" i="1" dirty="0"/>
              <a:t>A </a:t>
            </a:r>
            <a:r>
              <a:rPr lang="en-US" dirty="0"/>
              <a:t>and </a:t>
            </a:r>
            <a:r>
              <a:rPr lang="en-US" i="1" dirty="0"/>
              <a:t>B </a:t>
            </a:r>
            <a:r>
              <a:rPr lang="en-US" dirty="0"/>
              <a:t>simultaneously moves the rotor to the position shown in </a:t>
            </a:r>
            <a:r>
              <a:rPr lang="en-US" dirty="0" smtClean="0"/>
              <a:t>Fig(</a:t>
            </a:r>
            <a:r>
              <a:rPr lang="en-US" i="1" dirty="0" smtClean="0"/>
              <a:t>b</a:t>
            </a:r>
            <a:r>
              <a:rPr lang="en-US" dirty="0" smtClean="0"/>
              <a:t>) </a:t>
            </a:r>
            <a:r>
              <a:rPr lang="en-US" dirty="0"/>
              <a:t>where rotor has moved through half a step only. </a:t>
            </a:r>
            <a:r>
              <a:rPr lang="en-US" dirty="0" err="1"/>
              <a:t>Energising</a:t>
            </a:r>
            <a:r>
              <a:rPr lang="en-US" dirty="0"/>
              <a:t> only phase </a:t>
            </a:r>
            <a:r>
              <a:rPr lang="en-US" i="1" dirty="0"/>
              <a:t>B </a:t>
            </a:r>
            <a:r>
              <a:rPr lang="en-US" dirty="0"/>
              <a:t>moves the rotor through another half-step as shown in </a:t>
            </a:r>
            <a:r>
              <a:rPr lang="en-US" dirty="0" smtClean="0"/>
              <a:t>Fig (</a:t>
            </a:r>
            <a:r>
              <a:rPr lang="en-US" i="1" dirty="0" smtClean="0"/>
              <a:t>c</a:t>
            </a:r>
            <a:r>
              <a:rPr lang="en-US" dirty="0" smtClean="0"/>
              <a:t>). With </a:t>
            </a:r>
            <a:r>
              <a:rPr lang="en-US" dirty="0"/>
              <a:t>each pulse, the rotor moves 30 / 2 = 15º in the CCW </a:t>
            </a:r>
            <a:r>
              <a:rPr lang="en-US" dirty="0" smtClean="0"/>
              <a:t>direction</a:t>
            </a:r>
            <a:endParaRPr lang="en-US" dirty="0"/>
          </a:p>
          <a:p>
            <a:endParaRPr lang="en-US" dirty="0"/>
          </a:p>
        </p:txBody>
      </p:sp>
    </p:spTree>
    <p:extLst>
      <p:ext uri="{BB962C8B-B14F-4D97-AF65-F5344CB8AC3E}">
        <p14:creationId xmlns:p14="http://schemas.microsoft.com/office/powerpoint/2010/main" val="2125394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14.png]"/>
          <p:cNvPicPr>
            <a:picLocks noChangeAspect="1" noChangeArrowheads="1"/>
          </p:cNvPicPr>
          <p:nvPr/>
        </p:nvPicPr>
        <p:blipFill rotWithShape="1">
          <a:blip r:embed="rId2">
            <a:extLst>
              <a:ext uri="{28A0092B-C50C-407E-A947-70E740481C1C}">
                <a14:useLocalDpi xmlns:a14="http://schemas.microsoft.com/office/drawing/2010/main" val="0"/>
              </a:ext>
            </a:extLst>
          </a:blip>
          <a:srcRect t="3761" b="7837"/>
          <a:stretch/>
        </p:blipFill>
        <p:spPr bwMode="auto">
          <a:xfrm>
            <a:off x="391093" y="1143000"/>
            <a:ext cx="8752907"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973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228600"/>
            <a:ext cx="7010400" cy="884238"/>
          </a:xfrm>
        </p:spPr>
        <p:txBody>
          <a:bodyPr/>
          <a:lstStyle/>
          <a:p>
            <a:r>
              <a:rPr lang="en-US" dirty="0" smtClean="0"/>
              <a:t>d)Micro-stepping</a:t>
            </a:r>
            <a:endParaRPr lang="en-US" dirty="0"/>
          </a:p>
        </p:txBody>
      </p:sp>
      <p:sp>
        <p:nvSpPr>
          <p:cNvPr id="3" name="Content Placeholder 2"/>
          <p:cNvSpPr>
            <a:spLocks noGrp="1"/>
          </p:cNvSpPr>
          <p:nvPr>
            <p:ph sz="quarter" idx="1"/>
          </p:nvPr>
        </p:nvSpPr>
        <p:spPr>
          <a:xfrm>
            <a:off x="914400" y="1143000"/>
            <a:ext cx="7848600" cy="5410200"/>
          </a:xfrm>
        </p:spPr>
        <p:txBody>
          <a:bodyPr>
            <a:normAutofit/>
          </a:bodyPr>
          <a:lstStyle/>
          <a:p>
            <a:r>
              <a:rPr lang="en-US" dirty="0"/>
              <a:t>It is also known as mini-stepping. It utilizes two phases simultaneously as in 2-phase-</a:t>
            </a:r>
            <a:r>
              <a:rPr lang="en-US" i="1" dirty="0"/>
              <a:t>ON </a:t>
            </a:r>
            <a:r>
              <a:rPr lang="en-US" dirty="0"/>
              <a:t>mode but with the two currents deliberately made unequal (unlike in half-stepping where the two phase currents have to be kept equal). The current in phase </a:t>
            </a:r>
            <a:r>
              <a:rPr lang="en-US" i="1" dirty="0"/>
              <a:t>A </a:t>
            </a:r>
            <a:r>
              <a:rPr lang="en-US" dirty="0"/>
              <a:t>is held constant while that in phase </a:t>
            </a:r>
            <a:r>
              <a:rPr lang="en-US" i="1" dirty="0"/>
              <a:t>B </a:t>
            </a:r>
            <a:r>
              <a:rPr lang="en-US" dirty="0"/>
              <a:t>is increased in very small increments until maximum current is reached. The current in phase </a:t>
            </a:r>
            <a:r>
              <a:rPr lang="en-US" i="1" dirty="0"/>
              <a:t>A </a:t>
            </a:r>
            <a:r>
              <a:rPr lang="en-US" dirty="0"/>
              <a:t>is then reduced to zero using the same very small increments. In this way, the resultant step becomes very small and is called a </a:t>
            </a:r>
            <a:r>
              <a:rPr lang="en-US" dirty="0" err="1"/>
              <a:t>microstep</a:t>
            </a:r>
            <a:r>
              <a:rPr lang="en-US" dirty="0"/>
              <a:t>. </a:t>
            </a:r>
            <a:endParaRPr lang="en-US" dirty="0" smtClean="0"/>
          </a:p>
          <a:p>
            <a:r>
              <a:rPr lang="en-US" dirty="0"/>
              <a:t>Stepper motors employing </a:t>
            </a:r>
            <a:r>
              <a:rPr lang="en-US" dirty="0" err="1"/>
              <a:t>microstepping</a:t>
            </a:r>
            <a:r>
              <a:rPr lang="en-US" dirty="0"/>
              <a:t> technique are used in printing and phototypesetting where very fine resolution is called for. As seen, </a:t>
            </a:r>
            <a:r>
              <a:rPr lang="en-US" dirty="0" err="1"/>
              <a:t>microstepping</a:t>
            </a:r>
            <a:r>
              <a:rPr lang="en-US" dirty="0"/>
              <a:t> provides smooth low-speed operation and high resolution</a:t>
            </a:r>
          </a:p>
          <a:p>
            <a:endParaRPr lang="en-US" dirty="0"/>
          </a:p>
        </p:txBody>
      </p:sp>
    </p:spTree>
    <p:extLst>
      <p:ext uri="{BB962C8B-B14F-4D97-AF65-F5344CB8AC3E}">
        <p14:creationId xmlns:p14="http://schemas.microsoft.com/office/powerpoint/2010/main" val="5247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Application</a:t>
            </a:r>
            <a:endParaRPr lang="en-US" dirty="0"/>
          </a:p>
        </p:txBody>
      </p:sp>
      <p:sp>
        <p:nvSpPr>
          <p:cNvPr id="6" name="Content Placeholder 5"/>
          <p:cNvSpPr>
            <a:spLocks noGrp="1"/>
          </p:cNvSpPr>
          <p:nvPr>
            <p:ph sz="quarter" idx="1"/>
          </p:nvPr>
        </p:nvSpPr>
        <p:spPr>
          <a:xfrm>
            <a:off x="457200" y="1752600"/>
            <a:ext cx="8229600" cy="4572000"/>
          </a:xfrm>
        </p:spPr>
        <p:txBody>
          <a:bodyPr>
            <a:normAutofit/>
          </a:bodyPr>
          <a:lstStyle/>
          <a:p>
            <a:r>
              <a:rPr lang="en-US" dirty="0"/>
              <a:t>Due to the precise control of speed, rotation, direction, and angular position, these are of particular interest in industrial process control systems, CNC machines, robotics, manufacturing automation </a:t>
            </a:r>
            <a:r>
              <a:rPr lang="en-US" dirty="0" smtClean="0"/>
              <a:t>systems, instrumentation, antennas</a:t>
            </a:r>
            <a:r>
              <a:rPr lang="en-US" dirty="0"/>
              <a:t>, telescopes, and some toys.</a:t>
            </a:r>
          </a:p>
        </p:txBody>
      </p:sp>
    </p:spTree>
    <p:extLst>
      <p:ext uri="{BB962C8B-B14F-4D97-AF65-F5344CB8AC3E}">
        <p14:creationId xmlns:p14="http://schemas.microsoft.com/office/powerpoint/2010/main" val="33812983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449" y="304800"/>
            <a:ext cx="6565392" cy="579438"/>
          </a:xfrm>
        </p:spPr>
        <p:txBody>
          <a:bodyPr>
            <a:noAutofit/>
          </a:bodyPr>
          <a:lstStyle/>
          <a:p>
            <a:pPr algn="ctr"/>
            <a:r>
              <a:rPr lang="en-US" sz="3600" b="1" dirty="0" smtClean="0">
                <a:effectLst/>
              </a:rPr>
              <a:t>Universal motor</a:t>
            </a:r>
            <a:endParaRPr lang="en-US" sz="3600" b="1" dirty="0">
              <a:effectLst/>
            </a:endParaRPr>
          </a:p>
        </p:txBody>
      </p:sp>
      <p:sp>
        <p:nvSpPr>
          <p:cNvPr id="3" name="Content Placeholder 2"/>
          <p:cNvSpPr>
            <a:spLocks noGrp="1"/>
          </p:cNvSpPr>
          <p:nvPr>
            <p:ph sz="quarter" idx="1"/>
          </p:nvPr>
        </p:nvSpPr>
        <p:spPr>
          <a:xfrm>
            <a:off x="838200" y="1143000"/>
            <a:ext cx="7848600" cy="5867400"/>
          </a:xfrm>
        </p:spPr>
        <p:txBody>
          <a:bodyPr>
            <a:normAutofit/>
          </a:bodyPr>
          <a:lstStyle/>
          <a:p>
            <a:r>
              <a:rPr lang="en-US" sz="2800" dirty="0" smtClean="0"/>
              <a:t>It </a:t>
            </a:r>
            <a:r>
              <a:rPr lang="en-US" sz="2800" dirty="0"/>
              <a:t>is a single-phase </a:t>
            </a:r>
            <a:r>
              <a:rPr lang="en-US" sz="2800" dirty="0" smtClean="0"/>
              <a:t> motor </a:t>
            </a:r>
            <a:r>
              <a:rPr lang="en-US" sz="2800" dirty="0"/>
              <a:t>which can run on either DC or single-phase AC supply</a:t>
            </a:r>
            <a:r>
              <a:rPr lang="en-US" sz="2800" dirty="0" smtClean="0"/>
              <a:t>.</a:t>
            </a:r>
          </a:p>
          <a:p>
            <a:r>
              <a:rPr lang="en-US" sz="2800" dirty="0" smtClean="0"/>
              <a:t>The </a:t>
            </a:r>
            <a:r>
              <a:rPr lang="en-US" sz="2800" dirty="0"/>
              <a:t>armature and field winding of this motor are connected in series and hence, it has a high starting </a:t>
            </a:r>
            <a:r>
              <a:rPr lang="en-US" sz="2800" dirty="0" smtClean="0"/>
              <a:t>torque.</a:t>
            </a:r>
          </a:p>
        </p:txBody>
      </p:sp>
      <p:pic>
        <p:nvPicPr>
          <p:cNvPr id="1026" name="Picture 2" descr="C:\Users\exam\Desktop\Untitled.jpg"/>
          <p:cNvPicPr>
            <a:picLocks noChangeAspect="1" noChangeArrowheads="1"/>
          </p:cNvPicPr>
          <p:nvPr/>
        </p:nvPicPr>
        <p:blipFill rotWithShape="1">
          <a:blip r:embed="rId2">
            <a:extLst>
              <a:ext uri="{28A0092B-C50C-407E-A947-70E740481C1C}">
                <a14:useLocalDpi xmlns:a14="http://schemas.microsoft.com/office/drawing/2010/main" val="0"/>
              </a:ext>
            </a:extLst>
          </a:blip>
          <a:srcRect l="5978" t="5696" r="5604"/>
          <a:stretch/>
        </p:blipFill>
        <p:spPr bwMode="auto">
          <a:xfrm>
            <a:off x="2590800" y="3366655"/>
            <a:ext cx="4918365" cy="2982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461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1143000"/>
          </a:xfrm>
        </p:spPr>
        <p:txBody>
          <a:bodyPr>
            <a:normAutofit/>
          </a:bodyPr>
          <a:lstStyle/>
          <a:p>
            <a:pPr algn="ctr"/>
            <a:r>
              <a:rPr lang="en-US" sz="3600" b="1" dirty="0" smtClean="0">
                <a:effectLst/>
              </a:rPr>
              <a:t>Construction of Universal motor</a:t>
            </a:r>
            <a:endParaRPr lang="en-US" sz="3600" dirty="0"/>
          </a:p>
        </p:txBody>
      </p:sp>
      <p:sp>
        <p:nvSpPr>
          <p:cNvPr id="3" name="Content Placeholder 2"/>
          <p:cNvSpPr>
            <a:spLocks noGrp="1"/>
          </p:cNvSpPr>
          <p:nvPr>
            <p:ph sz="quarter" idx="1"/>
          </p:nvPr>
        </p:nvSpPr>
        <p:spPr/>
        <p:txBody>
          <a:bodyPr/>
          <a:lstStyle/>
          <a:p>
            <a:r>
              <a:rPr lang="en-US" dirty="0"/>
              <a:t>The armature of the universal motor is similar to that of a small DC motor with laminated core having either straight slots or skewed slots and a </a:t>
            </a:r>
            <a:r>
              <a:rPr lang="en-US" dirty="0" err="1"/>
              <a:t>commutator</a:t>
            </a:r>
            <a:r>
              <a:rPr lang="en-US" dirty="0"/>
              <a:t> to which the leads of the armature winding are connected. Both the core and </a:t>
            </a:r>
            <a:r>
              <a:rPr lang="en-US" dirty="0" err="1"/>
              <a:t>commutator</a:t>
            </a:r>
            <a:r>
              <a:rPr lang="en-US" dirty="0"/>
              <a:t> are pressed on the shaft.</a:t>
            </a:r>
          </a:p>
          <a:p>
            <a:endParaRPr lang="en-US" dirty="0"/>
          </a:p>
        </p:txBody>
      </p:sp>
    </p:spTree>
    <p:extLst>
      <p:ext uri="{BB962C8B-B14F-4D97-AF65-F5344CB8AC3E}">
        <p14:creationId xmlns:p14="http://schemas.microsoft.com/office/powerpoint/2010/main" val="38126437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772400" cy="1143000"/>
          </a:xfrm>
        </p:spPr>
        <p:txBody>
          <a:bodyPr>
            <a:normAutofit/>
          </a:bodyPr>
          <a:lstStyle/>
          <a:p>
            <a:pPr algn="ctr"/>
            <a:r>
              <a:rPr lang="en-US" sz="3600" b="1" dirty="0" smtClean="0">
                <a:effectLst/>
              </a:rPr>
              <a:t>Working of Universal motor</a:t>
            </a:r>
            <a:endParaRPr lang="en-US" sz="3600" dirty="0"/>
          </a:p>
        </p:txBody>
      </p:sp>
      <p:sp>
        <p:nvSpPr>
          <p:cNvPr id="3" name="Content Placeholder 2"/>
          <p:cNvSpPr>
            <a:spLocks noGrp="1"/>
          </p:cNvSpPr>
          <p:nvPr>
            <p:ph sz="quarter" idx="1"/>
          </p:nvPr>
        </p:nvSpPr>
        <p:spPr>
          <a:xfrm>
            <a:off x="914400" y="1524000"/>
            <a:ext cx="7772400" cy="4572000"/>
          </a:xfrm>
        </p:spPr>
        <p:txBody>
          <a:bodyPr/>
          <a:lstStyle/>
          <a:p>
            <a:r>
              <a:rPr lang="en-US" dirty="0"/>
              <a:t>When the universal motor is fed with DC supply, it works as a DC series motor</a:t>
            </a:r>
            <a:r>
              <a:rPr lang="en-US" dirty="0" smtClean="0"/>
              <a:t>.</a:t>
            </a:r>
          </a:p>
          <a:p>
            <a:endParaRPr lang="en-US" dirty="0"/>
          </a:p>
          <a:p>
            <a:r>
              <a:rPr lang="en-US" dirty="0" smtClean="0"/>
              <a:t>When </a:t>
            </a:r>
            <a:r>
              <a:rPr lang="en-US" dirty="0"/>
              <a:t>fed with AC supply, it still produces unidirectional torque. Since armature winding and field winding are connected in series, they are in same phase.</a:t>
            </a:r>
          </a:p>
        </p:txBody>
      </p:sp>
    </p:spTree>
    <p:extLst>
      <p:ext uri="{BB962C8B-B14F-4D97-AF65-F5344CB8AC3E}">
        <p14:creationId xmlns:p14="http://schemas.microsoft.com/office/powerpoint/2010/main" val="29123133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effectLst/>
              </a:rPr>
              <a:t>Applications Of Universal Motor</a:t>
            </a:r>
            <a:r>
              <a:rPr lang="en-US" sz="3200" b="1" dirty="0">
                <a:effectLst/>
              </a:rPr>
              <a:t/>
            </a:r>
            <a:br>
              <a:rPr lang="en-US" sz="3200" b="1" dirty="0">
                <a:effectLst/>
              </a:rPr>
            </a:br>
            <a:endParaRPr lang="en-US" sz="3200" dirty="0"/>
          </a:p>
        </p:txBody>
      </p:sp>
      <p:sp>
        <p:nvSpPr>
          <p:cNvPr id="3" name="Content Placeholder 2"/>
          <p:cNvSpPr>
            <a:spLocks noGrp="1"/>
          </p:cNvSpPr>
          <p:nvPr>
            <p:ph sz="quarter" idx="1"/>
          </p:nvPr>
        </p:nvSpPr>
        <p:spPr/>
        <p:txBody>
          <a:bodyPr/>
          <a:lstStyle/>
          <a:p>
            <a:r>
              <a:rPr lang="en-US" dirty="0"/>
              <a:t>Universal motors find their use in various home appliances like vacuum cleaners, drink and food mixers, domestic sewing machine etc</a:t>
            </a:r>
            <a:r>
              <a:rPr lang="en-US" dirty="0" smtClean="0"/>
              <a:t>.</a:t>
            </a:r>
          </a:p>
          <a:p>
            <a:endParaRPr lang="en-US" dirty="0"/>
          </a:p>
          <a:p>
            <a:r>
              <a:rPr lang="en-US" dirty="0"/>
              <a:t>The higher rating universal motors are used in portable drills, blenders etc.</a:t>
            </a:r>
          </a:p>
          <a:p>
            <a:endParaRPr lang="en-US" dirty="0"/>
          </a:p>
        </p:txBody>
      </p:sp>
    </p:spTree>
    <p:extLst>
      <p:ext uri="{BB962C8B-B14F-4D97-AF65-F5344CB8AC3E}">
        <p14:creationId xmlns:p14="http://schemas.microsoft.com/office/powerpoint/2010/main" val="493234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smtClean="0">
                <a:effectLst/>
              </a:rPr>
              <a:t>Stepper motor</a:t>
            </a:r>
            <a:endParaRPr lang="en-US" sz="3800" b="1" dirty="0">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14400" y="1447800"/>
                <a:ext cx="7772400" cy="4876800"/>
              </a:xfrm>
            </p:spPr>
            <p:txBody>
              <a:bodyPr>
                <a:normAutofit/>
              </a:bodyPr>
              <a:lstStyle/>
              <a:p>
                <a:pPr marL="82296" indent="0">
                  <a:buNone/>
                </a:pPr>
                <a:r>
                  <a:rPr lang="en-US" sz="2500" dirty="0" smtClean="0"/>
                  <a:t>This motor rotates at fixed angular steps in response to input current pulse. When a series of pulses are supplied, the motor rotates through a definite known angle. The angle through which the motor shaft rotates for each pulse input is called a step angle. </a:t>
                </a:r>
              </a:p>
              <a:p>
                <a:pPr marL="82296" indent="0">
                  <a:buNone/>
                </a:pPr>
                <a:r>
                  <a:rPr lang="en-US" sz="2500" dirty="0" smtClean="0"/>
                  <a:t>The step angle is given by the expression </a:t>
                </a:r>
              </a:p>
              <a:p>
                <a:pPr marL="82296" indent="0">
                  <a:buNone/>
                </a:pPr>
                <a:endParaRPr lang="en-US" sz="2500" dirty="0" smtClean="0"/>
              </a:p>
              <a:p>
                <a:pPr marL="82296" indent="0">
                  <a:buNone/>
                </a:pPr>
                <a:r>
                  <a:rPr lang="en-US" sz="2500" dirty="0" smtClean="0"/>
                  <a:t>𝛃 =  </a:t>
                </a:r>
                <a14:m>
                  <m:oMath xmlns:m="http://schemas.openxmlformats.org/officeDocument/2006/math">
                    <m:f>
                      <m:fPr>
                        <m:ctrlPr>
                          <a:rPr lang="en-US" sz="2500" i="1" smtClean="0">
                            <a:latin typeface="Cambria Math" panose="02040503050406030204" pitchFamily="18" charset="0"/>
                          </a:rPr>
                        </m:ctrlPr>
                      </m:fPr>
                      <m:num>
                        <m:r>
                          <a:rPr lang="en-US" sz="2500" b="0" i="1" smtClean="0">
                            <a:latin typeface="Cambria Math"/>
                          </a:rPr>
                          <m:t>𝑁</m:t>
                        </m:r>
                        <m:r>
                          <a:rPr lang="en-US" sz="2500" b="0" i="1" baseline="-25000" smtClean="0">
                            <a:latin typeface="Cambria Math"/>
                          </a:rPr>
                          <m:t>𝑠</m:t>
                        </m:r>
                        <m:r>
                          <a:rPr lang="en-US" sz="2500" b="0" i="1" smtClean="0">
                            <a:latin typeface="Cambria Math"/>
                          </a:rPr>
                          <m:t>−</m:t>
                        </m:r>
                        <m:r>
                          <a:rPr lang="en-US" sz="2500" b="0" i="1" smtClean="0">
                            <a:latin typeface="Cambria Math"/>
                          </a:rPr>
                          <m:t>𝑁𝑟</m:t>
                        </m:r>
                      </m:num>
                      <m:den>
                        <m:r>
                          <a:rPr lang="en-US" sz="2500" b="0" i="1" smtClean="0">
                            <a:latin typeface="Cambria Math"/>
                          </a:rPr>
                          <m:t>𝑁</m:t>
                        </m:r>
                        <m:r>
                          <a:rPr lang="en-US" sz="2500" b="0" i="1" baseline="-25000" smtClean="0">
                            <a:latin typeface="Cambria Math"/>
                          </a:rPr>
                          <m:t>𝑠</m:t>
                        </m:r>
                        <m:r>
                          <a:rPr lang="en-US" sz="2500" b="0" i="1" smtClean="0">
                            <a:latin typeface="Cambria Math"/>
                          </a:rPr>
                          <m:t>𝑁</m:t>
                        </m:r>
                        <m:r>
                          <a:rPr lang="en-US" sz="2500" b="0" i="1" baseline="-25000" smtClean="0">
                            <a:latin typeface="Cambria Math"/>
                          </a:rPr>
                          <m:t>𝑟</m:t>
                        </m:r>
                      </m:den>
                    </m:f>
                    <m:r>
                      <a:rPr lang="en-US" sz="2500" b="0" i="0" smtClean="0">
                        <a:latin typeface="Cambria Math"/>
                      </a:rPr>
                      <m:t> ∗360</m:t>
                    </m:r>
                  </m:oMath>
                </a14:m>
                <a:r>
                  <a:rPr lang="en-US" sz="2500" dirty="0"/>
                  <a:t>˚ </a:t>
                </a:r>
                <a:r>
                  <a:rPr lang="en-US" sz="2500" dirty="0" smtClean="0"/>
                  <a:t>or    </a:t>
                </a:r>
                <a:r>
                  <a:rPr lang="en-US" sz="2500" dirty="0" smtClean="0">
                    <a:latin typeface="Cambria Math"/>
                    <a:ea typeface="Cambria Math"/>
                  </a:rPr>
                  <a:t>𝛃</a:t>
                </a:r>
                <a:r>
                  <a:rPr lang="en-US" sz="2500" dirty="0">
                    <a:latin typeface="Cambria Math"/>
                    <a:ea typeface="Cambria Math"/>
                  </a:rPr>
                  <a:t>=</a:t>
                </a:r>
                <a14:m>
                  <m:oMath xmlns:m="http://schemas.openxmlformats.org/officeDocument/2006/math">
                    <m:f>
                      <m:fPr>
                        <m:ctrlPr>
                          <a:rPr lang="en-US" sz="2500" i="1">
                            <a:latin typeface="Cambria Math" panose="02040503050406030204" pitchFamily="18" charset="0"/>
                            <a:ea typeface="Cambria Math"/>
                          </a:rPr>
                        </m:ctrlPr>
                      </m:fPr>
                      <m:num>
                        <m:r>
                          <a:rPr lang="en-US" sz="2500" i="1">
                            <a:latin typeface="Cambria Math"/>
                            <a:ea typeface="Cambria Math"/>
                          </a:rPr>
                          <m:t>360˚</m:t>
                        </m:r>
                      </m:num>
                      <m:den>
                        <m:r>
                          <a:rPr lang="en-US" sz="2500" i="1">
                            <a:latin typeface="Cambria Math"/>
                            <a:ea typeface="Cambria Math"/>
                          </a:rPr>
                          <m:t>𝑚𝑁𝑟</m:t>
                        </m:r>
                      </m:den>
                    </m:f>
                  </m:oMath>
                </a14:m>
                <a:endParaRPr lang="en-US" sz="2500" dirty="0" smtClean="0"/>
              </a:p>
              <a:p>
                <a:pPr marL="82296" indent="0">
                  <a:buNone/>
                </a:pPr>
                <a:endParaRPr lang="en-US" sz="2500" dirty="0" smtClean="0"/>
              </a:p>
              <a:p>
                <a:pPr marL="82296" indent="0">
                  <a:buNone/>
                </a:pPr>
                <a:r>
                  <a:rPr lang="en-US" sz="2500" dirty="0" smtClean="0"/>
                  <a:t> Ns, Nr are number of poles(teeth) on the stator and on the rotor respectively, and m is the number of stator phases.</a:t>
                </a:r>
              </a:p>
              <a:p>
                <a:pPr marL="82296" indent="0">
                  <a:buNone/>
                </a:pPr>
                <a:endParaRPr lang="en-US" sz="2500" dirty="0" smtClean="0"/>
              </a:p>
              <a:p>
                <a:pPr marL="82296"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14400" y="1447800"/>
                <a:ext cx="7772400" cy="4876800"/>
              </a:xfrm>
              <a:blipFill rotWithShape="1">
                <a:blip r:embed="rId2"/>
                <a:stretch>
                  <a:fillRect l="-235" t="-875" r="-1647" b="-13625"/>
                </a:stretch>
              </a:blipFill>
            </p:spPr>
            <p:txBody>
              <a:bodyPr/>
              <a:lstStyle/>
              <a:p>
                <a:r>
                  <a:rPr lang="en-US">
                    <a:noFill/>
                  </a:rPr>
                  <a:t> </a:t>
                </a:r>
              </a:p>
            </p:txBody>
          </p:sp>
        </mc:Fallback>
      </mc:AlternateContent>
    </p:spTree>
    <p:extLst>
      <p:ext uri="{BB962C8B-B14F-4D97-AF65-F5344CB8AC3E}">
        <p14:creationId xmlns:p14="http://schemas.microsoft.com/office/powerpoint/2010/main" val="9067470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4876800" cy="808038"/>
          </a:xfrm>
        </p:spPr>
        <p:txBody>
          <a:bodyPr>
            <a:normAutofit fontScale="90000"/>
          </a:bodyPr>
          <a:lstStyle/>
          <a:p>
            <a:r>
              <a:rPr lang="en-US" b="1" dirty="0"/>
              <a:t>Servomechanism</a:t>
            </a:r>
            <a:r>
              <a:rPr lang="en-US" dirty="0"/>
              <a:t/>
            </a:r>
            <a:br>
              <a:rPr lang="en-US" dirty="0"/>
            </a:br>
            <a:endParaRPr lang="en-US" dirty="0"/>
          </a:p>
        </p:txBody>
      </p:sp>
      <p:sp>
        <p:nvSpPr>
          <p:cNvPr id="3" name="Content Placeholder 2"/>
          <p:cNvSpPr>
            <a:spLocks noGrp="1"/>
          </p:cNvSpPr>
          <p:nvPr>
            <p:ph sz="quarter" idx="1"/>
          </p:nvPr>
        </p:nvSpPr>
        <p:spPr>
          <a:xfrm>
            <a:off x="914400" y="838200"/>
            <a:ext cx="7772400" cy="5638800"/>
          </a:xfrm>
        </p:spPr>
        <p:txBody>
          <a:bodyPr>
            <a:normAutofit/>
          </a:bodyPr>
          <a:lstStyle/>
          <a:p>
            <a:r>
              <a:rPr lang="en-US" dirty="0" smtClean="0"/>
              <a:t>A </a:t>
            </a:r>
            <a:r>
              <a:rPr lang="en-US" dirty="0"/>
              <a:t>servo system mainly consists of three basic components - a controlled device, a output sensor, a feedback system.</a:t>
            </a:r>
          </a:p>
          <a:p>
            <a:r>
              <a:rPr lang="en-US" dirty="0"/>
              <a:t>This is an automatic closed loop control system. Here instead of controlling a device by applying variable input signal, the device is controlled by a feedback signal generated by comparing output signal and reference input signal.</a:t>
            </a:r>
          </a:p>
          <a:p>
            <a:r>
              <a:rPr lang="en-US" dirty="0"/>
              <a:t>When reference input signal or command signal is applied to the system, it is compared with output reference signal of the system produced by output sensor, and a third signal produced by feedback system. This third signal acts as input signal of controlled device. This input signal to the device presents as long as there is a logical difference between reference input signal and output signal of the system. </a:t>
            </a:r>
          </a:p>
        </p:txBody>
      </p:sp>
    </p:spTree>
    <p:extLst>
      <p:ext uri="{BB962C8B-B14F-4D97-AF65-F5344CB8AC3E}">
        <p14:creationId xmlns:p14="http://schemas.microsoft.com/office/powerpoint/2010/main" val="27283905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72836" y="2819400"/>
            <a:ext cx="7620000" cy="3505200"/>
          </a:xfrm>
        </p:spPr>
        <p:txBody>
          <a:bodyPr>
            <a:normAutofit fontScale="92500"/>
          </a:bodyPr>
          <a:lstStyle/>
          <a:p>
            <a:r>
              <a:rPr lang="en-US" dirty="0"/>
              <a:t>After the device achieves its desired output, there will be no longer logical difference between reference input signal and reference output signal of the system. Then, third signal produced by comparing theses above said signals will not remain enough to operate the device further and to produce further output of the system until the next reference input signal or command signal is applied to the system. Hence the primary task of a servomechanism is to maintain the output of a system at the desired value in the presence of disturbances.</a:t>
            </a:r>
          </a:p>
          <a:p>
            <a:endParaRPr lang="en-US" dirty="0"/>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127" y="304800"/>
            <a:ext cx="76200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7504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90600" y="152400"/>
            <a:ext cx="7772400" cy="1143000"/>
          </a:xfrm>
        </p:spPr>
        <p:txBody>
          <a:bodyPr/>
          <a:lstStyle/>
          <a:p>
            <a:r>
              <a:rPr lang="en-US" dirty="0" smtClean="0"/>
              <a:t>Servo motor</a:t>
            </a:r>
            <a:endParaRPr lang="en-US" dirty="0"/>
          </a:p>
        </p:txBody>
      </p:sp>
      <p:sp>
        <p:nvSpPr>
          <p:cNvPr id="6" name="Content Placeholder 5"/>
          <p:cNvSpPr>
            <a:spLocks noGrp="1"/>
          </p:cNvSpPr>
          <p:nvPr>
            <p:ph sz="quarter" idx="1"/>
          </p:nvPr>
        </p:nvSpPr>
        <p:spPr/>
        <p:txBody>
          <a:bodyPr>
            <a:normAutofit/>
          </a:bodyPr>
          <a:lstStyle/>
          <a:p>
            <a:r>
              <a:rPr lang="en-US" dirty="0" smtClean="0"/>
              <a:t> </a:t>
            </a:r>
            <a:r>
              <a:rPr lang="en-US" dirty="0"/>
              <a:t>A servomotor is a rotary actuator that allows for precise control of angular position, velocity and acceleration. It consists of a suitable motor coupled to a sensor for position feedback. It also requires a relatively sophisticated controller, often a dedicated module designed specifically for use with servomotors. </a:t>
            </a:r>
            <a:endParaRPr lang="en-US" dirty="0" smtClean="0"/>
          </a:p>
          <a:p>
            <a:r>
              <a:rPr lang="en-US" dirty="0" smtClean="0"/>
              <a:t>Servomotors </a:t>
            </a:r>
            <a:r>
              <a:rPr lang="en-US" dirty="0"/>
              <a:t>are used in applications such as robotics, CNC machinery or automated manufacturing.</a:t>
            </a:r>
          </a:p>
        </p:txBody>
      </p:sp>
    </p:spTree>
    <p:extLst>
      <p:ext uri="{BB962C8B-B14F-4D97-AF65-F5344CB8AC3E}">
        <p14:creationId xmlns:p14="http://schemas.microsoft.com/office/powerpoint/2010/main" val="40927080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servo motor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8286750" cy="621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1814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potentiometer input and outp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24000"/>
            <a:ext cx="5414269"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5863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81000"/>
            <a:ext cx="7924800" cy="6096000"/>
          </a:xfrm>
        </p:spPr>
        <p:txBody>
          <a:bodyPr>
            <a:noAutofit/>
          </a:bodyPr>
          <a:lstStyle/>
          <a:p>
            <a:r>
              <a:rPr lang="en-US" sz="2500" dirty="0" smtClean="0"/>
              <a:t>Suppose, we have given a signal to rotate servomotor by an angle of 45° and then stop and wait for further instruction.</a:t>
            </a:r>
          </a:p>
          <a:p>
            <a:r>
              <a:rPr lang="en-US" sz="2500" dirty="0" smtClean="0"/>
              <a:t>The shaft of the DC motor is coupled with another shaft called output shaft, with help of gear assembly. This gear assembly is used to step down the high rpm of the motor's shaft to low rpm at output shaft of the servo system.</a:t>
            </a:r>
          </a:p>
          <a:p>
            <a:r>
              <a:rPr lang="en-US" sz="2500" dirty="0" smtClean="0"/>
              <a:t>The voltage adjusting knob of a potentiometer is so arranged with the output shaft by means of another gear assembly, that during rotation of the shaft, the knob also rotates and creates an varying electrical potential. This signal i.e. electrical potential is increased with angular movement of potentiometer knob along with the system shaft from 0° to 45°. This electrical potential or voltage is taken to the error detector feedback amplifier along with the input reference commends i.e. input signal voltage.</a:t>
            </a:r>
          </a:p>
          <a:p>
            <a:endParaRPr lang="en-US" sz="2000" dirty="0"/>
          </a:p>
        </p:txBody>
      </p:sp>
    </p:spTree>
    <p:extLst>
      <p:ext uri="{BB962C8B-B14F-4D97-AF65-F5344CB8AC3E}">
        <p14:creationId xmlns:p14="http://schemas.microsoft.com/office/powerpoint/2010/main" val="12651630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381000"/>
            <a:ext cx="8763000" cy="6096000"/>
          </a:xfrm>
        </p:spPr>
        <p:txBody>
          <a:bodyPr>
            <a:noAutofit/>
          </a:bodyPr>
          <a:lstStyle/>
          <a:p>
            <a:r>
              <a:rPr lang="en-US" sz="2500" dirty="0"/>
              <a:t>As the angle of rotation of the shaft increases from 0° to 45° the voltage from potentiometer increases. At 45° this voltage reaches to a value which is equal to the given input command voltage to the system. As at this position of the shaft, there is no difference between the signal voltage coming from the potentiometer and reference input </a:t>
            </a:r>
            <a:r>
              <a:rPr lang="en-US" sz="2500" dirty="0" smtClean="0"/>
              <a:t>voltage(command </a:t>
            </a:r>
            <a:r>
              <a:rPr lang="en-US" sz="2500" dirty="0"/>
              <a:t>signal) to the system, the output voltage of the amplifier becomes zero.</a:t>
            </a:r>
          </a:p>
          <a:p>
            <a:endParaRPr lang="en-US" sz="2500" dirty="0" smtClean="0"/>
          </a:p>
          <a:p>
            <a:r>
              <a:rPr lang="en-US" sz="2500" dirty="0" smtClean="0"/>
              <a:t>From Figure it can be observed that the output electrical</a:t>
            </a:r>
            <a:r>
              <a:rPr lang="en-US" sz="2500" dirty="0"/>
              <a:t> voltage signal of the amplifier, acts as input voltage of the DC motor. Hence the motor will stop rotating after the shaft rotates by 45°. The motor will be at this rest position until another command is given to the system for further movement of the shaft in desired direction. </a:t>
            </a:r>
          </a:p>
        </p:txBody>
      </p:sp>
    </p:spTree>
    <p:extLst>
      <p:ext uri="{BB962C8B-B14F-4D97-AF65-F5344CB8AC3E}">
        <p14:creationId xmlns:p14="http://schemas.microsoft.com/office/powerpoint/2010/main" val="27720755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servo motors</a:t>
            </a:r>
            <a:endParaRPr lang="en-US" dirty="0"/>
          </a:p>
        </p:txBody>
      </p:sp>
      <p:sp>
        <p:nvSpPr>
          <p:cNvPr id="3" name="Content Placeholder 2"/>
          <p:cNvSpPr>
            <a:spLocks noGrp="1"/>
          </p:cNvSpPr>
          <p:nvPr>
            <p:ph sz="quarter" idx="1"/>
          </p:nvPr>
        </p:nvSpPr>
        <p:spPr/>
        <p:txBody>
          <a:bodyPr numCol="2">
            <a:normAutofit/>
          </a:bodyPr>
          <a:lstStyle/>
          <a:p>
            <a:r>
              <a:rPr lang="en-US" dirty="0"/>
              <a:t>Machine Tool (Metal Cutting) </a:t>
            </a:r>
            <a:endParaRPr lang="en-US" dirty="0" smtClean="0"/>
          </a:p>
          <a:p>
            <a:r>
              <a:rPr lang="en-US" dirty="0" smtClean="0"/>
              <a:t> </a:t>
            </a:r>
            <a:r>
              <a:rPr lang="en-US" dirty="0"/>
              <a:t>Machine Tool (Metal forming) </a:t>
            </a:r>
            <a:endParaRPr lang="en-US" dirty="0" smtClean="0"/>
          </a:p>
          <a:p>
            <a:r>
              <a:rPr lang="en-US" dirty="0" smtClean="0"/>
              <a:t> </a:t>
            </a:r>
            <a:r>
              <a:rPr lang="en-US" dirty="0"/>
              <a:t>Antenna Positioning </a:t>
            </a:r>
            <a:r>
              <a:rPr lang="en-US" dirty="0" smtClean="0"/>
              <a:t>•</a:t>
            </a:r>
          </a:p>
          <a:p>
            <a:r>
              <a:rPr lang="en-US" dirty="0" smtClean="0"/>
              <a:t>Packaging </a:t>
            </a:r>
            <a:endParaRPr lang="en-US" dirty="0"/>
          </a:p>
          <a:p>
            <a:r>
              <a:rPr lang="en-US" dirty="0" smtClean="0"/>
              <a:t> </a:t>
            </a:r>
            <a:r>
              <a:rPr lang="en-US" dirty="0"/>
              <a:t>Woodworking </a:t>
            </a:r>
            <a:endParaRPr lang="en-US" dirty="0" smtClean="0"/>
          </a:p>
          <a:p>
            <a:r>
              <a:rPr lang="en-US" dirty="0" smtClean="0"/>
              <a:t> </a:t>
            </a:r>
            <a:r>
              <a:rPr lang="en-US" dirty="0"/>
              <a:t>Textiles </a:t>
            </a:r>
            <a:endParaRPr lang="en-US" dirty="0" smtClean="0"/>
          </a:p>
          <a:p>
            <a:r>
              <a:rPr lang="en-US" dirty="0" smtClean="0"/>
              <a:t> </a:t>
            </a:r>
            <a:r>
              <a:rPr lang="en-US" dirty="0"/>
              <a:t>Printing</a:t>
            </a:r>
          </a:p>
          <a:p>
            <a:r>
              <a:rPr lang="en-US" dirty="0" smtClean="0"/>
              <a:t>Rope/Twine </a:t>
            </a:r>
            <a:r>
              <a:rPr lang="en-US" dirty="0"/>
              <a:t>manufacturing </a:t>
            </a:r>
            <a:endParaRPr lang="en-US" dirty="0" smtClean="0"/>
          </a:p>
          <a:p>
            <a:r>
              <a:rPr lang="en-US" dirty="0" smtClean="0"/>
              <a:t>Floor </a:t>
            </a:r>
            <a:r>
              <a:rPr lang="en-US" dirty="0"/>
              <a:t>polishing </a:t>
            </a:r>
            <a:endParaRPr lang="en-US" dirty="0" smtClean="0"/>
          </a:p>
          <a:p>
            <a:r>
              <a:rPr lang="en-US" dirty="0" smtClean="0"/>
              <a:t>Material </a:t>
            </a:r>
            <a:r>
              <a:rPr lang="en-US" dirty="0"/>
              <a:t>Handling </a:t>
            </a:r>
          </a:p>
          <a:p>
            <a:r>
              <a:rPr lang="en-US" dirty="0" smtClean="0"/>
              <a:t>Door </a:t>
            </a:r>
            <a:r>
              <a:rPr lang="en-US" dirty="0"/>
              <a:t>Opening </a:t>
            </a:r>
          </a:p>
          <a:p>
            <a:r>
              <a:rPr lang="en-US" dirty="0" smtClean="0"/>
              <a:t> Water </a:t>
            </a:r>
            <a:r>
              <a:rPr lang="en-US" dirty="0"/>
              <a:t>spinning </a:t>
            </a:r>
            <a:endParaRPr lang="en-US" dirty="0" smtClean="0"/>
          </a:p>
          <a:p>
            <a:r>
              <a:rPr lang="en-US" dirty="0" smtClean="0"/>
              <a:t> </a:t>
            </a:r>
            <a:r>
              <a:rPr lang="en-US" dirty="0"/>
              <a:t>Medical equipment</a:t>
            </a:r>
          </a:p>
          <a:p>
            <a:endParaRPr lang="en-US" dirty="0"/>
          </a:p>
        </p:txBody>
      </p:sp>
    </p:spTree>
    <p:extLst>
      <p:ext uri="{BB962C8B-B14F-4D97-AF65-F5344CB8AC3E}">
        <p14:creationId xmlns:p14="http://schemas.microsoft.com/office/powerpoint/2010/main" val="2630476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772400" cy="1143000"/>
          </a:xfrm>
        </p:spPr>
        <p:txBody>
          <a:bodyPr>
            <a:noAutofit/>
          </a:bodyPr>
          <a:lstStyle/>
          <a:p>
            <a:r>
              <a:rPr lang="en-US" sz="3800" dirty="0">
                <a:solidFill>
                  <a:schemeClr val="tx1"/>
                </a:solidFill>
                <a:effectLst/>
              </a:rPr>
              <a:t>Classification of Stepper Motor</a:t>
            </a:r>
            <a:r>
              <a:rPr lang="en-US" sz="3800" dirty="0">
                <a:solidFill>
                  <a:schemeClr val="tx1"/>
                </a:solidFill>
              </a:rPr>
              <a:t/>
            </a:r>
            <a:br>
              <a:rPr lang="en-US" sz="3800" dirty="0">
                <a:solidFill>
                  <a:schemeClr val="tx1"/>
                </a:solidFill>
              </a:rPr>
            </a:br>
            <a:endParaRPr lang="en-US" sz="3800" dirty="0"/>
          </a:p>
        </p:txBody>
      </p:sp>
      <p:sp>
        <p:nvSpPr>
          <p:cNvPr id="3" name="Content Placeholder 2"/>
          <p:cNvSpPr>
            <a:spLocks noGrp="1"/>
          </p:cNvSpPr>
          <p:nvPr>
            <p:ph sz="quarter" idx="1"/>
          </p:nvPr>
        </p:nvSpPr>
        <p:spPr>
          <a:xfrm>
            <a:off x="1066800" y="1219200"/>
            <a:ext cx="7403592" cy="5181600"/>
          </a:xfrm>
        </p:spPr>
        <p:txBody>
          <a:bodyPr>
            <a:normAutofit/>
          </a:bodyPr>
          <a:lstStyle/>
          <a:p>
            <a:pPr marL="82296" indent="0">
              <a:buNone/>
            </a:pPr>
            <a:endParaRPr lang="en-US" dirty="0" smtClean="0"/>
          </a:p>
          <a:p>
            <a:pPr marL="82296" indent="0">
              <a:buNone/>
            </a:pPr>
            <a:r>
              <a:rPr lang="en-US" dirty="0" smtClean="0"/>
              <a:t>Stepper </a:t>
            </a:r>
            <a:r>
              <a:rPr lang="en-US" dirty="0"/>
              <a:t>motors are classified as follows: </a:t>
            </a:r>
            <a:endParaRPr lang="en-US" dirty="0" smtClean="0"/>
          </a:p>
          <a:p>
            <a:pPr marL="82296" indent="0">
              <a:buNone/>
            </a:pPr>
            <a:endParaRPr lang="en-US" dirty="0"/>
          </a:p>
          <a:p>
            <a:pPr marL="82296" indent="0">
              <a:buNone/>
            </a:pPr>
            <a:r>
              <a:rPr lang="en-US" dirty="0"/>
              <a:t>i) Variable reluctance stepper motor </a:t>
            </a:r>
          </a:p>
          <a:p>
            <a:pPr marL="82296" indent="0">
              <a:buNone/>
            </a:pPr>
            <a:r>
              <a:rPr lang="en-US" dirty="0"/>
              <a:t>ii) Permanent magnet stepper motor </a:t>
            </a:r>
          </a:p>
          <a:p>
            <a:pPr marL="82296" indent="0">
              <a:buNone/>
            </a:pPr>
            <a:r>
              <a:rPr lang="en-US" dirty="0"/>
              <a:t>iii) Hybrid stepper motor</a:t>
            </a:r>
          </a:p>
          <a:p>
            <a:pPr marL="82296" indent="0">
              <a:buNone/>
            </a:pPr>
            <a:endParaRPr lang="en-US" dirty="0"/>
          </a:p>
        </p:txBody>
      </p:sp>
    </p:spTree>
    <p:extLst>
      <p:ext uri="{BB962C8B-B14F-4D97-AF65-F5344CB8AC3E}">
        <p14:creationId xmlns:p14="http://schemas.microsoft.com/office/powerpoint/2010/main" val="3851943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457200"/>
            <a:ext cx="7772400" cy="1143000"/>
          </a:xfrm>
        </p:spPr>
        <p:txBody>
          <a:bodyPr>
            <a:normAutofit fontScale="90000"/>
          </a:bodyPr>
          <a:lstStyle/>
          <a:p>
            <a:r>
              <a:rPr lang="en-US" sz="4200" b="1" dirty="0">
                <a:solidFill>
                  <a:schemeClr val="tx1"/>
                </a:solidFill>
                <a:effectLst/>
              </a:rPr>
              <a:t>Variable Reluctance Stepper Motor</a:t>
            </a:r>
            <a:r>
              <a:rPr lang="en-US" sz="3200" dirty="0">
                <a:solidFill>
                  <a:schemeClr val="tx1"/>
                </a:solidFill>
                <a:effectLst/>
              </a:rPr>
              <a:t/>
            </a:r>
            <a:br>
              <a:rPr lang="en-US" sz="3200" dirty="0">
                <a:solidFill>
                  <a:schemeClr val="tx1"/>
                </a:solidFill>
                <a:effectLst/>
              </a:rPr>
            </a:br>
            <a:endParaRPr lang="en-US" sz="3200" dirty="0">
              <a:effectLst/>
            </a:endParaRPr>
          </a:p>
        </p:txBody>
      </p:sp>
      <p:sp>
        <p:nvSpPr>
          <p:cNvPr id="4" name="Content Placeholder 3"/>
          <p:cNvSpPr>
            <a:spLocks noGrp="1"/>
          </p:cNvSpPr>
          <p:nvPr>
            <p:ph sz="quarter" idx="1"/>
          </p:nvPr>
        </p:nvSpPr>
        <p:spPr/>
        <p:txBody>
          <a:bodyPr>
            <a:normAutofit/>
          </a:bodyPr>
          <a:lstStyle/>
          <a:p>
            <a:pPr algn="just">
              <a:buFont typeface="Arial" pitchFamily="34" charset="0"/>
              <a:buChar char="•"/>
            </a:pPr>
            <a:r>
              <a:rPr lang="en-US" dirty="0"/>
              <a:t>The stator have an even number of poles and the windings of opposite poles are connected in series to form one phase.</a:t>
            </a:r>
          </a:p>
          <a:p>
            <a:pPr algn="just">
              <a:buFont typeface="Arial" pitchFamily="34" charset="0"/>
              <a:buChar char="•"/>
            </a:pPr>
            <a:r>
              <a:rPr lang="en-US" dirty="0"/>
              <a:t> Rotor is made up of laminated silicon steel or solid silicon steel.</a:t>
            </a:r>
          </a:p>
          <a:p>
            <a:pPr algn="just">
              <a:buFont typeface="Arial" pitchFamily="34" charset="0"/>
              <a:buChar char="•"/>
            </a:pPr>
            <a:r>
              <a:rPr lang="en-US" dirty="0"/>
              <a:t> The number of poles on stator differs to that of rotor poles, which provides the ability to self start and bidirectional rotation of the </a:t>
            </a:r>
            <a:r>
              <a:rPr lang="en-US" dirty="0" smtClean="0"/>
              <a:t>motor</a:t>
            </a:r>
            <a:endParaRPr lang="en-US" dirty="0"/>
          </a:p>
        </p:txBody>
      </p:sp>
    </p:spTree>
    <p:extLst>
      <p:ext uri="{BB962C8B-B14F-4D97-AF65-F5344CB8AC3E}">
        <p14:creationId xmlns:p14="http://schemas.microsoft.com/office/powerpoint/2010/main" val="467606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914400" y="533400"/>
            <a:ext cx="7696200" cy="5486400"/>
          </a:xfrm>
        </p:spPr>
        <p:txBody>
          <a:bodyPr>
            <a:normAutofit/>
          </a:bodyPr>
          <a:lstStyle/>
          <a:p>
            <a:r>
              <a:rPr lang="en-US" dirty="0" smtClean="0"/>
              <a:t>In all these motors excitation windings are employed in stator where the number of windings refer to the number of phases.</a:t>
            </a:r>
          </a:p>
          <a:p>
            <a:r>
              <a:rPr lang="en-US" dirty="0" smtClean="0"/>
              <a:t>A DC voltage is applied as an excitation to the coils of windings and each winding terminal is connected to the source through a solid state switch</a:t>
            </a:r>
          </a:p>
          <a:p>
            <a:r>
              <a:rPr lang="en-US" dirty="0" smtClean="0"/>
              <a:t>Whenever </a:t>
            </a:r>
            <a:r>
              <a:rPr lang="en-US" dirty="0"/>
              <a:t>power is applied to the motor and by exciting a particular winding, it produces its magnetic field and develops its own magnetic </a:t>
            </a:r>
            <a:r>
              <a:rPr lang="en-US" dirty="0" smtClean="0"/>
              <a:t>poles</a:t>
            </a:r>
          </a:p>
          <a:p>
            <a:r>
              <a:rPr lang="en-US" dirty="0"/>
              <a:t>Diametrically opposite pairs of stator coils are connected in series such that when one tooth becomes a </a:t>
            </a:r>
            <a:r>
              <a:rPr lang="en-US" i="1" dirty="0"/>
              <a:t>N</a:t>
            </a:r>
            <a:r>
              <a:rPr lang="en-US" dirty="0"/>
              <a:t>-pole, the other one becomes a </a:t>
            </a:r>
            <a:r>
              <a:rPr lang="en-US" i="1" dirty="0"/>
              <a:t>S</a:t>
            </a:r>
            <a:r>
              <a:rPr lang="en-US" dirty="0"/>
              <a:t>-pole. </a:t>
            </a:r>
          </a:p>
          <a:p>
            <a:endParaRPr lang="en-US" dirty="0"/>
          </a:p>
          <a:p>
            <a:endParaRPr lang="en-US" dirty="0" smtClean="0"/>
          </a:p>
        </p:txBody>
      </p:sp>
    </p:spTree>
    <p:extLst>
      <p:ext uri="{BB962C8B-B14F-4D97-AF65-F5344CB8AC3E}">
        <p14:creationId xmlns:p14="http://schemas.microsoft.com/office/powerpoint/2010/main" val="4176049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7772400" cy="1143000"/>
          </a:xfrm>
        </p:spPr>
        <p:txBody>
          <a:bodyPr>
            <a:normAutofit fontScale="90000"/>
          </a:bodyPr>
          <a:lstStyle/>
          <a:p>
            <a:r>
              <a:rPr lang="en-US" b="1" dirty="0">
                <a:effectLst/>
              </a:rPr>
              <a:t>Working Variable Reluctance Stepper Motor</a:t>
            </a:r>
            <a:endParaRPr lang="en-US" dirty="0"/>
          </a:p>
        </p:txBody>
      </p:sp>
      <p:sp>
        <p:nvSpPr>
          <p:cNvPr id="3" name="Content Placeholder 2"/>
          <p:cNvSpPr>
            <a:spLocks noGrp="1"/>
          </p:cNvSpPr>
          <p:nvPr>
            <p:ph sz="quarter" idx="1"/>
          </p:nvPr>
        </p:nvSpPr>
        <p:spPr>
          <a:xfrm>
            <a:off x="990600" y="1752600"/>
            <a:ext cx="7772400" cy="4572000"/>
          </a:xfrm>
        </p:spPr>
        <p:txBody>
          <a:bodyPr>
            <a:normAutofit/>
          </a:bodyPr>
          <a:lstStyle/>
          <a:p>
            <a:endParaRPr lang="en-US" dirty="0" smtClean="0"/>
          </a:p>
          <a:p>
            <a:pPr marL="0" indent="0">
              <a:buNone/>
            </a:pPr>
            <a:r>
              <a:rPr lang="en-US" dirty="0" smtClean="0"/>
              <a:t>When </a:t>
            </a:r>
            <a:r>
              <a:rPr lang="en-US" dirty="0"/>
              <a:t>there is no current in the stator coils, the rotor is completely free to rotate</a:t>
            </a:r>
            <a:r>
              <a:rPr lang="en-US" b="1" dirty="0"/>
              <a:t>. </a:t>
            </a:r>
            <a:r>
              <a:rPr lang="en-US" b="1" dirty="0" smtClean="0"/>
              <a:t>Energizing </a:t>
            </a:r>
            <a:r>
              <a:rPr lang="en-US" b="1" dirty="0"/>
              <a:t>one or more stator coils causes the rotor to step forward (or backward) to a position that forms a path of least reluctance with the magnetized stator teeth</a:t>
            </a:r>
            <a:r>
              <a:rPr lang="en-US" b="1" dirty="0" smtClean="0"/>
              <a:t>.</a:t>
            </a:r>
          </a:p>
          <a:p>
            <a:pPr marL="0" indent="0">
              <a:buNone/>
            </a:pPr>
            <a:r>
              <a:rPr lang="en-US" b="1" dirty="0" smtClean="0"/>
              <a:t> </a:t>
            </a:r>
            <a:r>
              <a:rPr lang="en-US" dirty="0"/>
              <a:t>The step angle of this 3-phase 4-pole rotor teeth stepper motor is expressed as, 360/ (4 × 3) = 30 degrees </a:t>
            </a:r>
            <a:endParaRPr lang="en-US" dirty="0" smtClean="0"/>
          </a:p>
        </p:txBody>
      </p:sp>
    </p:spTree>
    <p:extLst>
      <p:ext uri="{BB962C8B-B14F-4D97-AF65-F5344CB8AC3E}">
        <p14:creationId xmlns:p14="http://schemas.microsoft.com/office/powerpoint/2010/main" val="3865131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1143000"/>
          </a:xfrm>
        </p:spPr>
        <p:txBody>
          <a:bodyPr>
            <a:normAutofit fontScale="90000"/>
          </a:bodyPr>
          <a:lstStyle/>
          <a:p>
            <a:r>
              <a:rPr lang="en-US" b="1" dirty="0">
                <a:effectLst/>
              </a:rPr>
              <a:t> </a:t>
            </a:r>
            <a:r>
              <a:rPr lang="en-US" b="1" dirty="0" smtClean="0">
                <a:effectLst/>
              </a:rPr>
              <a:t>a) 1-phase-ON </a:t>
            </a:r>
            <a:r>
              <a:rPr lang="en-US" b="1" dirty="0">
                <a:effectLst/>
              </a:rPr>
              <a:t>or Full-step Operation</a:t>
            </a:r>
            <a:endParaRPr lang="en-US" dirty="0"/>
          </a:p>
        </p:txBody>
      </p:sp>
      <p:sp>
        <p:nvSpPr>
          <p:cNvPr id="3" name="Content Placeholder 2"/>
          <p:cNvSpPr>
            <a:spLocks noGrp="1"/>
          </p:cNvSpPr>
          <p:nvPr>
            <p:ph sz="quarter" idx="1"/>
          </p:nvPr>
        </p:nvSpPr>
        <p:spPr/>
        <p:txBody>
          <a:bodyPr>
            <a:normAutofit lnSpcReduction="10000"/>
          </a:bodyPr>
          <a:lstStyle/>
          <a:p>
            <a:r>
              <a:rPr lang="en-US" dirty="0"/>
              <a:t>Consider the schematic diagram of a 3-phase, 6 stator poles and 4 rotor teeth is shown in figure below. When the phase A-A’ is supplied with a DC supply by closing the switch -1, the winding become a magnet which results one tooth become North and other South. So the stator magnetic axis lies along these poles.</a:t>
            </a:r>
          </a:p>
          <a:p>
            <a:r>
              <a:rPr lang="en-US" dirty="0"/>
              <a:t>Due to the force of attraction, stator coil North Pole attracts nearest rotor tooth of opposite polarity, i.e., South  and South Pole attract nearest rotor tooth of opposite polarity, i.e., North. The rotor then adjusts to its minimum reluctance position where the rotor magnetic axis exactly matches with stator magnetic axis.</a:t>
            </a:r>
          </a:p>
          <a:p>
            <a:endParaRPr lang="en-US" dirty="0"/>
          </a:p>
        </p:txBody>
      </p:sp>
    </p:spTree>
    <p:extLst>
      <p:ext uri="{BB962C8B-B14F-4D97-AF65-F5344CB8AC3E}">
        <p14:creationId xmlns:p14="http://schemas.microsoft.com/office/powerpoint/2010/main" val="1849279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457200"/>
            <a:ext cx="7848600" cy="5791200"/>
          </a:xfrm>
        </p:spPr>
        <p:txBody>
          <a:bodyPr>
            <a:normAutofit/>
          </a:bodyPr>
          <a:lstStyle/>
          <a:p>
            <a:r>
              <a:rPr lang="en-US" dirty="0"/>
              <a:t>When the phase B-B’ is energized by closing switch -2 keeping phase A-A’ remain de-energized by opening switch-1, winding B-B’ will produce the magnetic flux and hence the stator magnetic axis shifts along the poles thus formed by it. Hence the rotor shifts to the least reluctance with magnetized stator teeth and rotates through an angle of 30 degrees in the clockwise </a:t>
            </a:r>
            <a:r>
              <a:rPr lang="en-US" dirty="0" smtClean="0"/>
              <a:t>direction.</a:t>
            </a:r>
          </a:p>
          <a:p>
            <a:pPr marL="0" indent="0">
              <a:buNone/>
            </a:pPr>
            <a:endParaRPr lang="en-US" dirty="0" smtClean="0"/>
          </a:p>
          <a:p>
            <a:r>
              <a:rPr lang="en-US" dirty="0"/>
              <a:t>When the switch-3 is energized after opening switch-2, the phase C-C’ is energized, the rotor teeth align with new position by moving through an additional angle of 30 degrees. </a:t>
            </a:r>
          </a:p>
          <a:p>
            <a:endParaRPr lang="en-US" dirty="0"/>
          </a:p>
        </p:txBody>
      </p:sp>
    </p:spTree>
    <p:extLst>
      <p:ext uri="{BB962C8B-B14F-4D97-AF65-F5344CB8AC3E}">
        <p14:creationId xmlns:p14="http://schemas.microsoft.com/office/powerpoint/2010/main" val="1712061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5.png]"/>
          <p:cNvPicPr>
            <a:picLocks noChangeAspect="1" noChangeArrowheads="1"/>
          </p:cNvPicPr>
          <p:nvPr/>
        </p:nvPicPr>
        <p:blipFill rotWithShape="1">
          <a:blip r:embed="rId2">
            <a:extLst>
              <a:ext uri="{28A0092B-C50C-407E-A947-70E740481C1C}">
                <a14:useLocalDpi xmlns:a14="http://schemas.microsoft.com/office/drawing/2010/main" val="0"/>
              </a:ext>
            </a:extLst>
          </a:blip>
          <a:srcRect l="1684" t="1816" r="3366" b="3098"/>
          <a:stretch/>
        </p:blipFill>
        <p:spPr bwMode="auto">
          <a:xfrm>
            <a:off x="464127" y="228600"/>
            <a:ext cx="8104909" cy="6394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3512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164</TotalTime>
  <Words>1221</Words>
  <Application>Microsoft Office PowerPoint</Application>
  <PresentationFormat>On-screen Show (4:3)</PresentationFormat>
  <Paragraphs>88</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Cambria Math</vt:lpstr>
      <vt:lpstr>Franklin Gothic Book</vt:lpstr>
      <vt:lpstr>Perpetua</vt:lpstr>
      <vt:lpstr>Times New Roman</vt:lpstr>
      <vt:lpstr>Wingdings 2</vt:lpstr>
      <vt:lpstr>Equity</vt:lpstr>
      <vt:lpstr>  Special machines   </vt:lpstr>
      <vt:lpstr>Stepper motor</vt:lpstr>
      <vt:lpstr>Classification of Stepper Motor </vt:lpstr>
      <vt:lpstr>Variable Reluctance Stepper Motor </vt:lpstr>
      <vt:lpstr>PowerPoint Presentation</vt:lpstr>
      <vt:lpstr>Working Variable Reluctance Stepper Motor</vt:lpstr>
      <vt:lpstr> a) 1-phase-ON or Full-step Operation</vt:lpstr>
      <vt:lpstr>PowerPoint Presentation</vt:lpstr>
      <vt:lpstr>PowerPoint Presentation</vt:lpstr>
      <vt:lpstr>b) 2-phase-ON Mode</vt:lpstr>
      <vt:lpstr>PowerPoint Presentation</vt:lpstr>
      <vt:lpstr>c) Half-step Operation</vt:lpstr>
      <vt:lpstr>PowerPoint Presentation</vt:lpstr>
      <vt:lpstr>d)Micro-stepping</vt:lpstr>
      <vt:lpstr>Application</vt:lpstr>
      <vt:lpstr>Universal motor</vt:lpstr>
      <vt:lpstr>Construction of Universal motor</vt:lpstr>
      <vt:lpstr>Working of Universal motor</vt:lpstr>
      <vt:lpstr>Applications Of Universal Motor </vt:lpstr>
      <vt:lpstr>Servomechanism </vt:lpstr>
      <vt:lpstr>PowerPoint Presentation</vt:lpstr>
      <vt:lpstr>Servo motor</vt:lpstr>
      <vt:lpstr>PowerPoint Presentation</vt:lpstr>
      <vt:lpstr>PowerPoint Presentation</vt:lpstr>
      <vt:lpstr>PowerPoint Presentation</vt:lpstr>
      <vt:lpstr>PowerPoint Presentation</vt:lpstr>
      <vt:lpstr>Applications of servo motors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exam</dc:creator>
  <cp:lastModifiedBy>Microsoft account</cp:lastModifiedBy>
  <cp:revision>24</cp:revision>
  <dcterms:created xsi:type="dcterms:W3CDTF">2018-10-03T20:24:57Z</dcterms:created>
  <dcterms:modified xsi:type="dcterms:W3CDTF">2020-04-28T14:26:27Z</dcterms:modified>
</cp:coreProperties>
</file>