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80" r:id="rId5"/>
    <p:sldId id="281" r:id="rId6"/>
    <p:sldId id="282" r:id="rId7"/>
    <p:sldId id="283" r:id="rId8"/>
    <p:sldId id="284" r:id="rId9"/>
    <p:sldId id="285" r:id="rId10"/>
    <p:sldId id="260" r:id="rId11"/>
    <p:sldId id="286" r:id="rId12"/>
    <p:sldId id="261" r:id="rId13"/>
    <p:sldId id="262" r:id="rId14"/>
    <p:sldId id="263" r:id="rId15"/>
    <p:sldId id="264"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C67A02-DFB6-4DBA-B347-3F77B3DEA1E6}" type="datetimeFigureOut">
              <a:rPr lang="en-GB" smtClean="0"/>
              <a:t>23/12/2020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5A9B9C-4DFF-4C49-8E6F-A2108B558757}" type="slidenum">
              <a:rPr lang="en-GB" smtClean="0"/>
              <a:t>‹#›</a:t>
            </a:fld>
            <a:endParaRPr lang="en-GB"/>
          </a:p>
        </p:txBody>
      </p:sp>
    </p:spTree>
    <p:extLst>
      <p:ext uri="{BB962C8B-B14F-4D97-AF65-F5344CB8AC3E}">
        <p14:creationId xmlns:p14="http://schemas.microsoft.com/office/powerpoint/2010/main" val="3821665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65A9B9C-4DFF-4C49-8E6F-A2108B558757}" type="slidenum">
              <a:rPr lang="en-GB" smtClean="0"/>
              <a:t>1</a:t>
            </a:fld>
            <a:endParaRPr lang="en-GB"/>
          </a:p>
        </p:txBody>
      </p:sp>
    </p:spTree>
    <p:extLst>
      <p:ext uri="{BB962C8B-B14F-4D97-AF65-F5344CB8AC3E}">
        <p14:creationId xmlns:p14="http://schemas.microsoft.com/office/powerpoint/2010/main" val="1451453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6CF3D8B-6531-4E3B-81CD-E6F6F554E458}" type="datetimeFigureOut">
              <a:rPr lang="en-GB" smtClean="0"/>
              <a:t>23/12/2020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54462F-1D5F-4ABB-9365-130F67E75028}" type="slidenum">
              <a:rPr lang="en-GB" smtClean="0"/>
              <a:t>‹#›</a:t>
            </a:fld>
            <a:endParaRPr lang="en-GB"/>
          </a:p>
        </p:txBody>
      </p:sp>
    </p:spTree>
    <p:extLst>
      <p:ext uri="{BB962C8B-B14F-4D97-AF65-F5344CB8AC3E}">
        <p14:creationId xmlns:p14="http://schemas.microsoft.com/office/powerpoint/2010/main" val="4260897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6CF3D8B-6531-4E3B-81CD-E6F6F554E458}" type="datetimeFigureOut">
              <a:rPr lang="en-GB" smtClean="0"/>
              <a:t>23/12/2020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54462F-1D5F-4ABB-9365-130F67E75028}" type="slidenum">
              <a:rPr lang="en-GB" smtClean="0"/>
              <a:t>‹#›</a:t>
            </a:fld>
            <a:endParaRPr lang="en-GB"/>
          </a:p>
        </p:txBody>
      </p:sp>
    </p:spTree>
    <p:extLst>
      <p:ext uri="{BB962C8B-B14F-4D97-AF65-F5344CB8AC3E}">
        <p14:creationId xmlns:p14="http://schemas.microsoft.com/office/powerpoint/2010/main" val="1978786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6CF3D8B-6531-4E3B-81CD-E6F6F554E458}" type="datetimeFigureOut">
              <a:rPr lang="en-GB" smtClean="0"/>
              <a:t>23/12/2020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54462F-1D5F-4ABB-9365-130F67E75028}" type="slidenum">
              <a:rPr lang="en-GB" smtClean="0"/>
              <a:t>‹#›</a:t>
            </a:fld>
            <a:endParaRPr lang="en-GB"/>
          </a:p>
        </p:txBody>
      </p:sp>
    </p:spTree>
    <p:extLst>
      <p:ext uri="{BB962C8B-B14F-4D97-AF65-F5344CB8AC3E}">
        <p14:creationId xmlns:p14="http://schemas.microsoft.com/office/powerpoint/2010/main" val="4040904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6CF3D8B-6531-4E3B-81CD-E6F6F554E458}" type="datetimeFigureOut">
              <a:rPr lang="en-GB" smtClean="0"/>
              <a:t>23/12/2020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54462F-1D5F-4ABB-9365-130F67E75028}" type="slidenum">
              <a:rPr lang="en-GB" smtClean="0"/>
              <a:t>‹#›</a:t>
            </a:fld>
            <a:endParaRPr lang="en-GB"/>
          </a:p>
        </p:txBody>
      </p:sp>
    </p:spTree>
    <p:extLst>
      <p:ext uri="{BB962C8B-B14F-4D97-AF65-F5344CB8AC3E}">
        <p14:creationId xmlns:p14="http://schemas.microsoft.com/office/powerpoint/2010/main" val="331919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CF3D8B-6531-4E3B-81CD-E6F6F554E458}" type="datetimeFigureOut">
              <a:rPr lang="en-GB" smtClean="0"/>
              <a:t>23/12/2020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54462F-1D5F-4ABB-9365-130F67E75028}" type="slidenum">
              <a:rPr lang="en-GB" smtClean="0"/>
              <a:t>‹#›</a:t>
            </a:fld>
            <a:endParaRPr lang="en-GB"/>
          </a:p>
        </p:txBody>
      </p:sp>
    </p:spTree>
    <p:extLst>
      <p:ext uri="{BB962C8B-B14F-4D97-AF65-F5344CB8AC3E}">
        <p14:creationId xmlns:p14="http://schemas.microsoft.com/office/powerpoint/2010/main" val="2070236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6CF3D8B-6531-4E3B-81CD-E6F6F554E458}" type="datetimeFigureOut">
              <a:rPr lang="en-GB" smtClean="0"/>
              <a:t>23/12/2020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154462F-1D5F-4ABB-9365-130F67E75028}" type="slidenum">
              <a:rPr lang="en-GB" smtClean="0"/>
              <a:t>‹#›</a:t>
            </a:fld>
            <a:endParaRPr lang="en-GB"/>
          </a:p>
        </p:txBody>
      </p:sp>
    </p:spTree>
    <p:extLst>
      <p:ext uri="{BB962C8B-B14F-4D97-AF65-F5344CB8AC3E}">
        <p14:creationId xmlns:p14="http://schemas.microsoft.com/office/powerpoint/2010/main" val="510693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6CF3D8B-6531-4E3B-81CD-E6F6F554E458}" type="datetimeFigureOut">
              <a:rPr lang="en-GB" smtClean="0"/>
              <a:t>23/12/2020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154462F-1D5F-4ABB-9365-130F67E75028}" type="slidenum">
              <a:rPr lang="en-GB" smtClean="0"/>
              <a:t>‹#›</a:t>
            </a:fld>
            <a:endParaRPr lang="en-GB"/>
          </a:p>
        </p:txBody>
      </p:sp>
    </p:spTree>
    <p:extLst>
      <p:ext uri="{BB962C8B-B14F-4D97-AF65-F5344CB8AC3E}">
        <p14:creationId xmlns:p14="http://schemas.microsoft.com/office/powerpoint/2010/main" val="1323103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6CF3D8B-6531-4E3B-81CD-E6F6F554E458}" type="datetimeFigureOut">
              <a:rPr lang="en-GB" smtClean="0"/>
              <a:t>23/12/2020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154462F-1D5F-4ABB-9365-130F67E75028}" type="slidenum">
              <a:rPr lang="en-GB" smtClean="0"/>
              <a:t>‹#›</a:t>
            </a:fld>
            <a:endParaRPr lang="en-GB"/>
          </a:p>
        </p:txBody>
      </p:sp>
    </p:spTree>
    <p:extLst>
      <p:ext uri="{BB962C8B-B14F-4D97-AF65-F5344CB8AC3E}">
        <p14:creationId xmlns:p14="http://schemas.microsoft.com/office/powerpoint/2010/main" val="676235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CF3D8B-6531-4E3B-81CD-E6F6F554E458}" type="datetimeFigureOut">
              <a:rPr lang="en-GB" smtClean="0"/>
              <a:t>23/12/2020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154462F-1D5F-4ABB-9365-130F67E75028}" type="slidenum">
              <a:rPr lang="en-GB" smtClean="0"/>
              <a:t>‹#›</a:t>
            </a:fld>
            <a:endParaRPr lang="en-GB"/>
          </a:p>
        </p:txBody>
      </p:sp>
    </p:spTree>
    <p:extLst>
      <p:ext uri="{BB962C8B-B14F-4D97-AF65-F5344CB8AC3E}">
        <p14:creationId xmlns:p14="http://schemas.microsoft.com/office/powerpoint/2010/main" val="1167972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CF3D8B-6531-4E3B-81CD-E6F6F554E458}" type="datetimeFigureOut">
              <a:rPr lang="en-GB" smtClean="0"/>
              <a:t>23/12/2020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154462F-1D5F-4ABB-9365-130F67E75028}" type="slidenum">
              <a:rPr lang="en-GB" smtClean="0"/>
              <a:t>‹#›</a:t>
            </a:fld>
            <a:endParaRPr lang="en-GB"/>
          </a:p>
        </p:txBody>
      </p:sp>
    </p:spTree>
    <p:extLst>
      <p:ext uri="{BB962C8B-B14F-4D97-AF65-F5344CB8AC3E}">
        <p14:creationId xmlns:p14="http://schemas.microsoft.com/office/powerpoint/2010/main" val="4255324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CF3D8B-6531-4E3B-81CD-E6F6F554E458}" type="datetimeFigureOut">
              <a:rPr lang="en-GB" smtClean="0"/>
              <a:t>23/12/2020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154462F-1D5F-4ABB-9365-130F67E75028}" type="slidenum">
              <a:rPr lang="en-GB" smtClean="0"/>
              <a:t>‹#›</a:t>
            </a:fld>
            <a:endParaRPr lang="en-GB"/>
          </a:p>
        </p:txBody>
      </p:sp>
    </p:spTree>
    <p:extLst>
      <p:ext uri="{BB962C8B-B14F-4D97-AF65-F5344CB8AC3E}">
        <p14:creationId xmlns:p14="http://schemas.microsoft.com/office/powerpoint/2010/main" val="2370806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CF3D8B-6531-4E3B-81CD-E6F6F554E458}" type="datetimeFigureOut">
              <a:rPr lang="en-GB" smtClean="0"/>
              <a:t>23/12/2020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54462F-1D5F-4ABB-9365-130F67E75028}" type="slidenum">
              <a:rPr lang="en-GB" smtClean="0"/>
              <a:t>‹#›</a:t>
            </a:fld>
            <a:endParaRPr lang="en-GB"/>
          </a:p>
        </p:txBody>
      </p:sp>
    </p:spTree>
    <p:extLst>
      <p:ext uri="{BB962C8B-B14F-4D97-AF65-F5344CB8AC3E}">
        <p14:creationId xmlns:p14="http://schemas.microsoft.com/office/powerpoint/2010/main" val="37794297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968991"/>
            <a:ext cx="9144000" cy="4626591"/>
          </a:xfrm>
        </p:spPr>
        <p:txBody>
          <a:bodyPr>
            <a:normAutofit/>
          </a:bodyPr>
          <a:lstStyle/>
          <a:p>
            <a:pPr algn="just"/>
            <a:r>
              <a:rPr lang="en-GB" sz="2800" b="1" dirty="0"/>
              <a:t>Python</a:t>
            </a:r>
            <a:r>
              <a:rPr lang="en-GB" sz="2800" dirty="0"/>
              <a:t> was created by Guido van Rossum during 1985- 1990.(Released 1991)</a:t>
            </a:r>
          </a:p>
          <a:p>
            <a:pPr algn="just"/>
            <a:r>
              <a:rPr lang="en-GB" sz="2800" b="1" dirty="0"/>
              <a:t>Python</a:t>
            </a:r>
            <a:r>
              <a:rPr lang="en-GB" sz="2800" dirty="0"/>
              <a:t> is a high-level, interpreted, interactive and object-oriented scripting language. Python is designed to be highly readable. It uses English keywords frequently where as other languages use punctuation, and it has fewer syntactical constructions than other languages.</a:t>
            </a:r>
          </a:p>
        </p:txBody>
      </p:sp>
    </p:spTree>
    <p:extLst>
      <p:ext uri="{BB962C8B-B14F-4D97-AF65-F5344CB8AC3E}">
        <p14:creationId xmlns:p14="http://schemas.microsoft.com/office/powerpoint/2010/main" val="985386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v"/>
            </a:pPr>
            <a:r>
              <a:rPr lang="en-US" dirty="0"/>
              <a:t>Flavors of python-</a:t>
            </a:r>
            <a:endParaRPr lang="en-GB" dirty="0"/>
          </a:p>
        </p:txBody>
      </p:sp>
      <p:sp>
        <p:nvSpPr>
          <p:cNvPr id="3" name="Content Placeholder 2"/>
          <p:cNvSpPr>
            <a:spLocks noGrp="1"/>
          </p:cNvSpPr>
          <p:nvPr>
            <p:ph idx="1"/>
          </p:nvPr>
        </p:nvSpPr>
        <p:spPr>
          <a:xfrm>
            <a:off x="838200" y="1690688"/>
            <a:ext cx="10515600" cy="4486275"/>
          </a:xfrm>
        </p:spPr>
        <p:txBody>
          <a:bodyPr>
            <a:normAutofit fontScale="85000" lnSpcReduction="20000"/>
          </a:bodyPr>
          <a:lstStyle/>
          <a:p>
            <a:pPr algn="just"/>
            <a:r>
              <a:rPr lang="en-US" dirty="0"/>
              <a:t>Types of Python compilers are referred as flavors of Python. They help to integrate various types of programming languages in Python some of them are:</a:t>
            </a:r>
          </a:p>
          <a:p>
            <a:pPr algn="just"/>
            <a:r>
              <a:rPr lang="en-US" b="1" dirty="0"/>
              <a:t>1. </a:t>
            </a:r>
            <a:r>
              <a:rPr lang="en-US" b="1" dirty="0" err="1"/>
              <a:t>CPython</a:t>
            </a:r>
            <a:r>
              <a:rPr lang="en-US" b="1" dirty="0"/>
              <a:t>:</a:t>
            </a:r>
            <a:endParaRPr lang="en-US" dirty="0"/>
          </a:p>
          <a:p>
            <a:pPr algn="just"/>
            <a:r>
              <a:rPr lang="en-US" dirty="0"/>
              <a:t>It is a Python compiler that was implemented in C language. Even C++ code can be execute using </a:t>
            </a:r>
            <a:r>
              <a:rPr lang="en-US" dirty="0" err="1"/>
              <a:t>CPython</a:t>
            </a:r>
            <a:r>
              <a:rPr lang="en-US" dirty="0"/>
              <a:t>.</a:t>
            </a:r>
          </a:p>
          <a:p>
            <a:pPr algn="just"/>
            <a:r>
              <a:rPr lang="en-US" b="1" dirty="0"/>
              <a:t>2. </a:t>
            </a:r>
            <a:r>
              <a:rPr lang="en-US" b="1" dirty="0" err="1"/>
              <a:t>JPython</a:t>
            </a:r>
            <a:r>
              <a:rPr lang="en-US" b="1" dirty="0"/>
              <a:t>:</a:t>
            </a:r>
            <a:endParaRPr lang="en-US" dirty="0"/>
          </a:p>
          <a:p>
            <a:pPr algn="just"/>
            <a:r>
              <a:rPr lang="en-US" dirty="0"/>
              <a:t>It is enables Python implementation to be run on Java platform. It runs on JVM.</a:t>
            </a:r>
          </a:p>
          <a:p>
            <a:pPr algn="just"/>
            <a:r>
              <a:rPr lang="en-US" b="1" dirty="0"/>
              <a:t>3. </a:t>
            </a:r>
            <a:r>
              <a:rPr lang="en-US" b="1" dirty="0" err="1"/>
              <a:t>IronPython</a:t>
            </a:r>
            <a:r>
              <a:rPr lang="en-US" b="1" dirty="0"/>
              <a:t>:</a:t>
            </a:r>
            <a:endParaRPr lang="en-US" dirty="0"/>
          </a:p>
          <a:p>
            <a:pPr algn="just"/>
            <a:r>
              <a:rPr lang="en-US" dirty="0"/>
              <a:t>It is compiler designed for .NET framework, but it is written in C#. It can run on CLR(Common Language Run time).</a:t>
            </a:r>
          </a:p>
          <a:p>
            <a:pPr algn="just"/>
            <a:r>
              <a:rPr lang="en-US" b="1" dirty="0"/>
              <a:t>4. </a:t>
            </a:r>
            <a:r>
              <a:rPr lang="en-US" b="1" dirty="0" err="1"/>
              <a:t>PyPy</a:t>
            </a:r>
            <a:r>
              <a:rPr lang="en-US" b="1" dirty="0"/>
              <a:t>:</a:t>
            </a:r>
            <a:endParaRPr lang="en-US" dirty="0"/>
          </a:p>
          <a:p>
            <a:pPr algn="just"/>
            <a:r>
              <a:rPr lang="en-US" dirty="0"/>
              <a:t>It is a Python implemented by using Python language itself. It runs fast since JIT is incorporated to PVM.</a:t>
            </a:r>
          </a:p>
        </p:txBody>
      </p:sp>
    </p:spTree>
    <p:extLst>
      <p:ext uri="{BB962C8B-B14F-4D97-AF65-F5344CB8AC3E}">
        <p14:creationId xmlns:p14="http://schemas.microsoft.com/office/powerpoint/2010/main" val="1557074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9684"/>
            <a:ext cx="10515600" cy="5467279"/>
          </a:xfrm>
        </p:spPr>
        <p:txBody>
          <a:bodyPr>
            <a:normAutofit fontScale="92500" lnSpcReduction="20000"/>
          </a:bodyPr>
          <a:lstStyle/>
          <a:p>
            <a:pPr algn="just"/>
            <a:r>
              <a:rPr lang="en-US" b="1" dirty="0"/>
              <a:t>5. Ruby Python:</a:t>
            </a:r>
            <a:endParaRPr lang="en-US" dirty="0"/>
          </a:p>
          <a:p>
            <a:pPr algn="just"/>
            <a:r>
              <a:rPr lang="en-US" dirty="0"/>
              <a:t>It acts as a bridge from Ruby to Python interpreter. It embeds the Python interpreter inside the Ruby application</a:t>
            </a:r>
          </a:p>
          <a:p>
            <a:pPr algn="just"/>
            <a:r>
              <a:rPr lang="en-US" b="1" dirty="0"/>
              <a:t>6. </a:t>
            </a:r>
            <a:r>
              <a:rPr lang="en-US" b="1" dirty="0" err="1"/>
              <a:t>Pythonxy</a:t>
            </a:r>
            <a:r>
              <a:rPr lang="en-US" b="1" dirty="0"/>
              <a:t>:</a:t>
            </a:r>
            <a:endParaRPr lang="en-US" dirty="0"/>
          </a:p>
          <a:p>
            <a:pPr algn="just"/>
            <a:r>
              <a:rPr lang="en-US" dirty="0"/>
              <a:t>It is written in the form of Python(X,Y). It is designed by adding scientific and engineering related packages.</a:t>
            </a:r>
          </a:p>
          <a:p>
            <a:pPr algn="just"/>
            <a:r>
              <a:rPr lang="en-US" b="1" dirty="0"/>
              <a:t>7.Anaconda Python:</a:t>
            </a:r>
            <a:endParaRPr lang="en-US" dirty="0"/>
          </a:p>
          <a:p>
            <a:pPr algn="just"/>
            <a:r>
              <a:rPr lang="en-US" dirty="0"/>
              <a:t>The name Anaconda Python is obtained after redeveloping it to handle large scale data processing, predictive analytics and scientific computing. It handles huge amount of data.</a:t>
            </a:r>
          </a:p>
          <a:p>
            <a:pPr algn="just"/>
            <a:r>
              <a:rPr lang="en-US" b="1" dirty="0"/>
              <a:t>8. </a:t>
            </a:r>
            <a:r>
              <a:rPr lang="en-US" b="1" dirty="0" err="1"/>
              <a:t>Stackless</a:t>
            </a:r>
            <a:r>
              <a:rPr lang="en-US" b="1" dirty="0"/>
              <a:t> Python:</a:t>
            </a:r>
            <a:endParaRPr lang="en-US" dirty="0"/>
          </a:p>
          <a:p>
            <a:pPr algn="just"/>
            <a:r>
              <a:rPr lang="en-US" dirty="0" err="1"/>
              <a:t>Tasklets</a:t>
            </a:r>
            <a:r>
              <a:rPr lang="en-US" dirty="0"/>
              <a:t> are the small tasks that are run independently. The communication is done  with each by using channels. They schedule, control and suspend the </a:t>
            </a:r>
            <a:r>
              <a:rPr lang="en-US" dirty="0" err="1"/>
              <a:t>tasklets</a:t>
            </a:r>
            <a:r>
              <a:rPr lang="en-US" dirty="0"/>
              <a:t>. Hundreds of </a:t>
            </a:r>
            <a:r>
              <a:rPr lang="en-US" dirty="0" err="1"/>
              <a:t>tasklets</a:t>
            </a:r>
            <a:r>
              <a:rPr lang="en-US" dirty="0"/>
              <a:t> can run by a thread. The thread and </a:t>
            </a:r>
            <a:r>
              <a:rPr lang="en-US" dirty="0" err="1"/>
              <a:t>tasklets</a:t>
            </a:r>
            <a:r>
              <a:rPr lang="en-US" dirty="0"/>
              <a:t> can be created in </a:t>
            </a:r>
            <a:r>
              <a:rPr lang="en-US" dirty="0" err="1"/>
              <a:t>stackless</a:t>
            </a:r>
            <a:r>
              <a:rPr lang="en-US" dirty="0"/>
              <a:t> python. It is a re-implementation of python.</a:t>
            </a:r>
          </a:p>
          <a:p>
            <a:pPr algn="just"/>
            <a:endParaRPr lang="en-US" dirty="0"/>
          </a:p>
        </p:txBody>
      </p:sp>
    </p:spTree>
    <p:extLst>
      <p:ext uri="{BB962C8B-B14F-4D97-AF65-F5344CB8AC3E}">
        <p14:creationId xmlns:p14="http://schemas.microsoft.com/office/powerpoint/2010/main" val="3493939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9018" y="887105"/>
            <a:ext cx="10515600" cy="5617405"/>
          </a:xfrm>
        </p:spPr>
        <p:txBody>
          <a:bodyPr>
            <a:normAutofit lnSpcReduction="10000"/>
          </a:bodyPr>
          <a:lstStyle/>
          <a:p>
            <a:pPr>
              <a:buFont typeface="Wingdings" panose="05000000000000000000" pitchFamily="2" charset="2"/>
              <a:buChar char="v"/>
            </a:pPr>
            <a:r>
              <a:rPr lang="en-US" dirty="0"/>
              <a:t> Data Types-</a:t>
            </a:r>
          </a:p>
          <a:p>
            <a:pPr marL="514350" indent="-514350">
              <a:buAutoNum type="arabicParenR"/>
            </a:pPr>
            <a:r>
              <a:rPr lang="en-US" dirty="0"/>
              <a:t>None</a:t>
            </a:r>
          </a:p>
          <a:p>
            <a:pPr marL="514350" indent="-514350">
              <a:buAutoNum type="arabicParenR"/>
            </a:pPr>
            <a:r>
              <a:rPr lang="en-US" dirty="0"/>
              <a:t>Numeric</a:t>
            </a:r>
          </a:p>
          <a:p>
            <a:pPr lvl="1"/>
            <a:r>
              <a:rPr lang="en-US" dirty="0"/>
              <a:t>Int</a:t>
            </a:r>
          </a:p>
          <a:p>
            <a:pPr lvl="1"/>
            <a:r>
              <a:rPr lang="en-US" dirty="0"/>
              <a:t>Float</a:t>
            </a:r>
          </a:p>
          <a:p>
            <a:pPr lvl="1"/>
            <a:r>
              <a:rPr lang="en-US" dirty="0"/>
              <a:t>Complex</a:t>
            </a:r>
          </a:p>
          <a:p>
            <a:pPr lvl="1"/>
            <a:r>
              <a:rPr lang="en-US" dirty="0"/>
              <a:t>Binary, Octal and Hexadecimal</a:t>
            </a:r>
          </a:p>
          <a:p>
            <a:pPr marL="514350" indent="-514350">
              <a:buAutoNum type="arabicParenR"/>
            </a:pPr>
            <a:r>
              <a:rPr lang="en-US" dirty="0"/>
              <a:t>Sequences</a:t>
            </a:r>
          </a:p>
          <a:p>
            <a:pPr lvl="1"/>
            <a:r>
              <a:rPr lang="en-US" dirty="0"/>
              <a:t>str, bytes, bytearray, list, tuple, range</a:t>
            </a:r>
          </a:p>
          <a:p>
            <a:pPr marL="514350" indent="-514350">
              <a:buAutoNum type="arabicParenR"/>
            </a:pPr>
            <a:r>
              <a:rPr lang="en-US" dirty="0"/>
              <a:t>Sets</a:t>
            </a:r>
          </a:p>
          <a:p>
            <a:pPr lvl="1"/>
            <a:r>
              <a:rPr lang="en-US" dirty="0"/>
              <a:t>Set, frozenset      </a:t>
            </a:r>
          </a:p>
          <a:p>
            <a:pPr marL="514350" indent="-514350">
              <a:buAutoNum type="arabicParenR"/>
            </a:pPr>
            <a:r>
              <a:rPr lang="en-US" dirty="0"/>
              <a:t>Mappings</a:t>
            </a:r>
          </a:p>
          <a:p>
            <a:pPr marL="0" indent="0">
              <a:buNone/>
            </a:pPr>
            <a:r>
              <a:rPr lang="en-US" dirty="0"/>
              <a:t>6)   Boolean </a:t>
            </a:r>
          </a:p>
          <a:p>
            <a:pPr marL="514350" indent="-514350" algn="ctr">
              <a:buAutoNum type="arabicParenR"/>
            </a:pPr>
            <a:endParaRPr lang="en-GB" dirty="0"/>
          </a:p>
        </p:txBody>
      </p:sp>
    </p:spTree>
    <p:extLst>
      <p:ext uri="{BB962C8B-B14F-4D97-AF65-F5344CB8AC3E}">
        <p14:creationId xmlns:p14="http://schemas.microsoft.com/office/powerpoint/2010/main" val="2231080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1) None</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a:t>The None keyword is used to define a null value, or no value at all.</a:t>
            </a:r>
          </a:p>
          <a:p>
            <a:pPr algn="just"/>
            <a:r>
              <a:rPr lang="en-US" dirty="0"/>
              <a:t>None is not the same as 0, False, or an empty string. </a:t>
            </a:r>
          </a:p>
          <a:p>
            <a:pPr algn="just"/>
            <a:r>
              <a:rPr lang="en-US" dirty="0"/>
              <a:t>None is a data type of its own (NoneType).</a:t>
            </a:r>
          </a:p>
          <a:p>
            <a:pPr marL="0" indent="0">
              <a:buNone/>
            </a:pPr>
            <a:r>
              <a:rPr lang="en-US" dirty="0"/>
              <a:t>x = None</a:t>
            </a:r>
            <a:br>
              <a:rPr lang="en-US" dirty="0"/>
            </a:br>
            <a:br>
              <a:rPr lang="en-US" dirty="0"/>
            </a:br>
            <a:r>
              <a:rPr lang="en-US" dirty="0"/>
              <a:t>if x:</a:t>
            </a:r>
            <a:br>
              <a:rPr lang="en-US" dirty="0"/>
            </a:br>
            <a:r>
              <a:rPr lang="en-US" dirty="0"/>
              <a:t>  print("Do you think None is True")</a:t>
            </a:r>
            <a:br>
              <a:rPr lang="en-US" dirty="0"/>
            </a:br>
            <a:r>
              <a:rPr lang="en-US" dirty="0"/>
              <a:t>else:</a:t>
            </a:r>
            <a:br>
              <a:rPr lang="en-US" dirty="0"/>
            </a:br>
            <a:r>
              <a:rPr lang="en-US" dirty="0"/>
              <a:t>  print("None is not True...")</a:t>
            </a:r>
          </a:p>
          <a:p>
            <a:endParaRPr lang="en-GB" dirty="0"/>
          </a:p>
        </p:txBody>
      </p:sp>
    </p:spTree>
    <p:extLst>
      <p:ext uri="{BB962C8B-B14F-4D97-AF65-F5344CB8AC3E}">
        <p14:creationId xmlns:p14="http://schemas.microsoft.com/office/powerpoint/2010/main" val="954901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2) Numeric</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 </a:t>
            </a:r>
            <a:r>
              <a:rPr lang="en-GB" sz="3600" dirty="0">
                <a:latin typeface="Times New Roman" panose="02020603050405020304" pitchFamily="18" charset="0"/>
                <a:cs typeface="Times New Roman" panose="02020603050405020304" pitchFamily="18" charset="0"/>
              </a:rPr>
              <a:t>Integers</a:t>
            </a:r>
          </a:p>
        </p:txBody>
      </p:sp>
      <p:sp>
        <p:nvSpPr>
          <p:cNvPr id="3" name="Content Placeholder 2"/>
          <p:cNvSpPr>
            <a:spLocks noGrp="1"/>
          </p:cNvSpPr>
          <p:nvPr>
            <p:ph idx="1"/>
          </p:nvPr>
        </p:nvSpPr>
        <p:spPr/>
        <p:txBody>
          <a:bodyPr/>
          <a:lstStyle/>
          <a:p>
            <a:r>
              <a:rPr lang="en-GB" dirty="0"/>
              <a:t>In Python 3, there is effectively no limit to how long an integer value can be. Of course, it is constrained by the amount of memory your system has, as are all things, but beyond that an integer can be as long as you need it to be:</a:t>
            </a:r>
          </a:p>
          <a:p>
            <a:endParaRPr lang="en-GB" dirty="0"/>
          </a:p>
        </p:txBody>
      </p:sp>
      <p:pic>
        <p:nvPicPr>
          <p:cNvPr id="5" name="Picture 4"/>
          <p:cNvPicPr>
            <a:picLocks noChangeAspect="1"/>
          </p:cNvPicPr>
          <p:nvPr/>
        </p:nvPicPr>
        <p:blipFill>
          <a:blip r:embed="rId2"/>
          <a:stretch>
            <a:fillRect/>
          </a:stretch>
        </p:blipFill>
        <p:spPr>
          <a:xfrm>
            <a:off x="1009934" y="3729038"/>
            <a:ext cx="9703559" cy="2447925"/>
          </a:xfrm>
          <a:prstGeom prst="rect">
            <a:avLst/>
          </a:prstGeom>
        </p:spPr>
      </p:pic>
    </p:spTree>
    <p:extLst>
      <p:ext uri="{BB962C8B-B14F-4D97-AF65-F5344CB8AC3E}">
        <p14:creationId xmlns:p14="http://schemas.microsoft.com/office/powerpoint/2010/main" val="566618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b) Floating point number</a:t>
            </a:r>
            <a:br>
              <a:rPr lang="en-US"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GB" dirty="0"/>
              <a:t>The float type in Python designates a floating-point number. float values are specified with a decimal point. Optionally, the character e or E followed by a positive or negative integer may be appended to specify scientific notation.</a:t>
            </a:r>
          </a:p>
          <a:p>
            <a:pPr marL="0" indent="0">
              <a:buNone/>
            </a:pPr>
            <a:endParaRPr lang="en-GB" u="sng" dirty="0"/>
          </a:p>
        </p:txBody>
      </p:sp>
      <p:pic>
        <p:nvPicPr>
          <p:cNvPr id="6" name="Picture 5"/>
          <p:cNvPicPr>
            <a:picLocks noChangeAspect="1"/>
          </p:cNvPicPr>
          <p:nvPr/>
        </p:nvPicPr>
        <p:blipFill>
          <a:blip r:embed="rId2"/>
          <a:stretch>
            <a:fillRect/>
          </a:stretch>
        </p:blipFill>
        <p:spPr>
          <a:xfrm>
            <a:off x="1050878" y="3551546"/>
            <a:ext cx="10031104" cy="2972084"/>
          </a:xfrm>
          <a:prstGeom prst="rect">
            <a:avLst/>
          </a:prstGeom>
        </p:spPr>
      </p:pic>
    </p:spTree>
    <p:extLst>
      <p:ext uri="{BB962C8B-B14F-4D97-AF65-F5344CB8AC3E}">
        <p14:creationId xmlns:p14="http://schemas.microsoft.com/office/powerpoint/2010/main" val="3159597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42197"/>
            <a:ext cx="10515600" cy="4634766"/>
          </a:xfrm>
        </p:spPr>
        <p:txBody>
          <a:bodyPr>
            <a:normAutofit/>
          </a:bodyPr>
          <a:lstStyle/>
          <a:p>
            <a:r>
              <a:rPr lang="en-US" altLang="en-US" dirty="0">
                <a:solidFill>
                  <a:srgbClr val="222222"/>
                </a:solidFill>
                <a:latin typeface="source sans pro"/>
              </a:rPr>
              <a:t>Complex numbers are specified as </a:t>
            </a:r>
            <a:r>
              <a:rPr lang="en-US" altLang="en-US" dirty="0">
                <a:solidFill>
                  <a:srgbClr val="222222"/>
                </a:solidFill>
                <a:latin typeface="SFMono-Regular"/>
              </a:rPr>
              <a:t>&lt;real part&gt;+&lt;imaginary part&gt;j</a:t>
            </a:r>
            <a:r>
              <a:rPr lang="en-US" altLang="en-US" dirty="0">
                <a:solidFill>
                  <a:srgbClr val="222222"/>
                </a:solidFill>
                <a:latin typeface="source sans pro"/>
              </a:rPr>
              <a:t>.</a:t>
            </a:r>
          </a:p>
          <a:p>
            <a:r>
              <a:rPr lang="en-US" dirty="0">
                <a:solidFill>
                  <a:srgbClr val="222222"/>
                </a:solidFill>
                <a:latin typeface="source sans pro"/>
              </a:rPr>
              <a:t>j indicates square root of -1.</a:t>
            </a:r>
          </a:p>
          <a:p>
            <a:r>
              <a:rPr lang="en-US" dirty="0">
                <a:solidFill>
                  <a:srgbClr val="222222"/>
                </a:solidFill>
                <a:latin typeface="source sans pro"/>
              </a:rPr>
              <a:t>Real and imaginary part may contain integers or floats.</a:t>
            </a:r>
          </a:p>
          <a:p>
            <a:pPr marL="0" indent="0">
              <a:buNone/>
            </a:pPr>
            <a:endParaRPr lang="en-GB" sz="1600" dirty="0"/>
          </a:p>
        </p:txBody>
      </p:sp>
      <p:sp>
        <p:nvSpPr>
          <p:cNvPr id="4" name="Rectangle 1"/>
          <p:cNvSpPr>
            <a:spLocks noGrp="1" noChangeArrowheads="1"/>
          </p:cNvSpPr>
          <p:nvPr>
            <p:ph type="title"/>
          </p:nvPr>
        </p:nvSpPr>
        <p:spPr bwMode="auto">
          <a:xfrm>
            <a:off x="838199" y="643186"/>
            <a:ext cx="9261143" cy="7694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c) Complex Numbers</a:t>
            </a:r>
          </a:p>
        </p:txBody>
      </p:sp>
      <p:pic>
        <p:nvPicPr>
          <p:cNvPr id="5" name="Picture 4"/>
          <p:cNvPicPr>
            <a:picLocks noChangeAspect="1"/>
          </p:cNvPicPr>
          <p:nvPr/>
        </p:nvPicPr>
        <p:blipFill>
          <a:blip r:embed="rId2"/>
          <a:stretch>
            <a:fillRect/>
          </a:stretch>
        </p:blipFill>
        <p:spPr>
          <a:xfrm>
            <a:off x="838199" y="3620140"/>
            <a:ext cx="9561395" cy="2152863"/>
          </a:xfrm>
          <a:prstGeom prst="rect">
            <a:avLst/>
          </a:prstGeom>
        </p:spPr>
      </p:pic>
    </p:spTree>
    <p:extLst>
      <p:ext uri="{BB962C8B-B14F-4D97-AF65-F5344CB8AC3E}">
        <p14:creationId xmlns:p14="http://schemas.microsoft.com/office/powerpoint/2010/main" val="2743507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 Binary, Octal and Hexadecimal</a:t>
            </a:r>
            <a:endParaRPr lang="en-GB"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838200" y="3016251"/>
            <a:ext cx="8128379" cy="2743200"/>
          </a:xfrm>
          <a:prstGeom prst="rect">
            <a:avLst/>
          </a:prstGeom>
        </p:spPr>
      </p:pic>
      <p:sp>
        <p:nvSpPr>
          <p:cNvPr id="5" name="Rectangle 4"/>
          <p:cNvSpPr/>
          <p:nvPr/>
        </p:nvSpPr>
        <p:spPr>
          <a:xfrm>
            <a:off x="838200" y="1690688"/>
            <a:ext cx="10953466" cy="830997"/>
          </a:xfrm>
          <a:prstGeom prst="rect">
            <a:avLst/>
          </a:prstGeom>
        </p:spPr>
        <p:txBody>
          <a:bodyPr wrap="square">
            <a:spAutoFit/>
          </a:bodyPr>
          <a:lstStyle/>
          <a:p>
            <a:r>
              <a:rPr lang="en-GB" sz="2400" dirty="0">
                <a:solidFill>
                  <a:srgbClr val="222222"/>
                </a:solidFill>
                <a:latin typeface="source sans pro"/>
              </a:rPr>
              <a:t>The following strings can be prepended to an integer value to indicate a base other than 10:</a:t>
            </a:r>
            <a:endParaRPr lang="en-GB" sz="2400" dirty="0"/>
          </a:p>
        </p:txBody>
      </p:sp>
    </p:spTree>
    <p:extLst>
      <p:ext uri="{BB962C8B-B14F-4D97-AF65-F5344CB8AC3E}">
        <p14:creationId xmlns:p14="http://schemas.microsoft.com/office/powerpoint/2010/main" val="2652539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3) Sequences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 </a:t>
            </a:r>
            <a:r>
              <a:rPr lang="en-US" sz="3600" dirty="0">
                <a:latin typeface="Times New Roman" panose="02020603050405020304" pitchFamily="18" charset="0"/>
                <a:cs typeface="Times New Roman" panose="02020603050405020304" pitchFamily="18" charset="0"/>
              </a:rPr>
              <a:t>String</a:t>
            </a:r>
            <a:endParaRPr lang="en-GB"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GB" dirty="0"/>
              <a:t>Strings are sequences of character data. The string type in Python is called str.</a:t>
            </a:r>
          </a:p>
          <a:p>
            <a:r>
              <a:rPr lang="en-GB" dirty="0"/>
              <a:t>String literals may be delimited using either single or double quotes. All the characters between the opening delimiter and matching closing delimiter are part of the string:</a:t>
            </a:r>
          </a:p>
          <a:p>
            <a:endParaRPr lang="en-GB" dirty="0"/>
          </a:p>
        </p:txBody>
      </p:sp>
      <p:pic>
        <p:nvPicPr>
          <p:cNvPr id="5" name="Picture 4"/>
          <p:cNvPicPr>
            <a:picLocks noChangeAspect="1"/>
          </p:cNvPicPr>
          <p:nvPr/>
        </p:nvPicPr>
        <p:blipFill>
          <a:blip r:embed="rId2"/>
          <a:stretch>
            <a:fillRect/>
          </a:stretch>
        </p:blipFill>
        <p:spPr>
          <a:xfrm>
            <a:off x="1023582" y="4001294"/>
            <a:ext cx="9921922" cy="2219325"/>
          </a:xfrm>
          <a:prstGeom prst="rect">
            <a:avLst/>
          </a:prstGeom>
        </p:spPr>
      </p:pic>
    </p:spTree>
    <p:extLst>
      <p:ext uri="{BB962C8B-B14F-4D97-AF65-F5344CB8AC3E}">
        <p14:creationId xmlns:p14="http://schemas.microsoft.com/office/powerpoint/2010/main" val="1220732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73457"/>
            <a:ext cx="10515600" cy="5303506"/>
          </a:xfrm>
        </p:spPr>
        <p:txBody>
          <a:bodyPr/>
          <a:lstStyle/>
          <a:p>
            <a:r>
              <a:rPr lang="en-GB" dirty="0"/>
              <a:t>Triple-Quoted Strings</a:t>
            </a:r>
          </a:p>
          <a:p>
            <a:r>
              <a:rPr lang="en-GB" dirty="0"/>
              <a:t>There is yet another way of delimiting strings in Python. Triple-quoted strings are delimited by matching groups of three single quotes or three double quotes. Escape sequences still work in triple-quoted strings, but single quotes, double quotes, and newlines can be included without escaping them. This provides a convenient way to create a string with both single and double quotes in it:</a:t>
            </a:r>
          </a:p>
          <a:p>
            <a:endParaRPr lang="en-GB" dirty="0"/>
          </a:p>
        </p:txBody>
      </p:sp>
      <p:pic>
        <p:nvPicPr>
          <p:cNvPr id="4" name="Picture 3"/>
          <p:cNvPicPr>
            <a:picLocks noChangeAspect="1"/>
          </p:cNvPicPr>
          <p:nvPr/>
        </p:nvPicPr>
        <p:blipFill>
          <a:blip r:embed="rId2"/>
          <a:stretch>
            <a:fillRect/>
          </a:stretch>
        </p:blipFill>
        <p:spPr>
          <a:xfrm>
            <a:off x="1160061" y="4075989"/>
            <a:ext cx="9867330" cy="1901730"/>
          </a:xfrm>
          <a:prstGeom prst="rect">
            <a:avLst/>
          </a:prstGeom>
        </p:spPr>
      </p:pic>
    </p:spTree>
    <p:extLst>
      <p:ext uri="{BB962C8B-B14F-4D97-AF65-F5344CB8AC3E}">
        <p14:creationId xmlns:p14="http://schemas.microsoft.com/office/powerpoint/2010/main" val="3053713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v"/>
            </a:pPr>
            <a:r>
              <a:rPr lang="en-US" dirty="0"/>
              <a:t>Features of python-</a:t>
            </a:r>
            <a:endParaRPr lang="en-GB" dirty="0"/>
          </a:p>
        </p:txBody>
      </p:sp>
      <p:sp>
        <p:nvSpPr>
          <p:cNvPr id="3" name="Content Placeholder 2"/>
          <p:cNvSpPr>
            <a:spLocks noGrp="1"/>
          </p:cNvSpPr>
          <p:nvPr>
            <p:ph idx="1"/>
          </p:nvPr>
        </p:nvSpPr>
        <p:spPr>
          <a:xfrm>
            <a:off x="838200" y="1514901"/>
            <a:ext cx="10515600" cy="4798539"/>
          </a:xfrm>
        </p:spPr>
        <p:txBody>
          <a:bodyPr/>
          <a:lstStyle/>
          <a:p>
            <a:r>
              <a:rPr lang="en-US" dirty="0"/>
              <a:t>Simple</a:t>
            </a:r>
          </a:p>
          <a:p>
            <a:r>
              <a:rPr lang="en-US" dirty="0"/>
              <a:t>Easy to learn</a:t>
            </a:r>
          </a:p>
          <a:p>
            <a:r>
              <a:rPr lang="en-US" dirty="0"/>
              <a:t>Open source</a:t>
            </a:r>
          </a:p>
          <a:p>
            <a:r>
              <a:rPr lang="en-US" dirty="0"/>
              <a:t>High level language</a:t>
            </a:r>
          </a:p>
          <a:p>
            <a:r>
              <a:rPr lang="en-US" dirty="0"/>
              <a:t>Platform independent</a:t>
            </a:r>
          </a:p>
          <a:p>
            <a:r>
              <a:rPr lang="en-US" dirty="0"/>
              <a:t>Portable</a:t>
            </a:r>
          </a:p>
          <a:p>
            <a:r>
              <a:rPr lang="en-US" dirty="0"/>
              <a:t>Procedure and object oriented</a:t>
            </a:r>
          </a:p>
          <a:p>
            <a:r>
              <a:rPr lang="en-US" dirty="0"/>
              <a:t>Interpreted</a:t>
            </a:r>
          </a:p>
          <a:p>
            <a:r>
              <a:rPr lang="en-US" dirty="0"/>
              <a:t>Embeddable</a:t>
            </a:r>
          </a:p>
          <a:p>
            <a:pPr marL="0" indent="0">
              <a:buNone/>
            </a:pPr>
            <a:endParaRPr lang="en-US" dirty="0"/>
          </a:p>
        </p:txBody>
      </p:sp>
    </p:spTree>
    <p:extLst>
      <p:ext uri="{BB962C8B-B14F-4D97-AF65-F5344CB8AC3E}">
        <p14:creationId xmlns:p14="http://schemas.microsoft.com/office/powerpoint/2010/main" val="1480215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738329"/>
          </a:xfrm>
        </p:spPr>
        <p:txBody>
          <a:bodyPr/>
          <a:lstStyle/>
          <a:p>
            <a:r>
              <a:rPr lang="en-US" dirty="0">
                <a:latin typeface="Times New Roman" panose="02020603050405020304" pitchFamily="18" charset="0"/>
                <a:cs typeface="Times New Roman" panose="02020603050405020304" pitchFamily="18" charset="0"/>
              </a:rPr>
              <a:t>b) list</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738330"/>
            <a:ext cx="10515600" cy="5438633"/>
          </a:xfrm>
        </p:spPr>
        <p:txBody>
          <a:bodyPr/>
          <a:lstStyle/>
          <a:p>
            <a:r>
              <a:rPr lang="en-US" dirty="0"/>
              <a:t>Similar to arrays in C or Java. It contains group of elements.</a:t>
            </a:r>
          </a:p>
          <a:p>
            <a:r>
              <a:rPr lang="en-US" dirty="0"/>
              <a:t>Main difference in list and array is that list can store elements of different types.</a:t>
            </a:r>
          </a:p>
          <a:p>
            <a:r>
              <a:rPr lang="en-US" dirty="0"/>
              <a:t>List can grow dynamically. Represented using square brackets [ ].</a:t>
            </a:r>
          </a:p>
          <a:p>
            <a:r>
              <a:rPr lang="en-US" dirty="0"/>
              <a:t>Lst=[10,-20,15.5,’Vijay’,”Merry”]</a:t>
            </a:r>
          </a:p>
          <a:p>
            <a:endParaRPr lang="en-US" dirty="0"/>
          </a:p>
          <a:p>
            <a:endParaRPr lang="en-GB" dirty="0"/>
          </a:p>
        </p:txBody>
      </p:sp>
      <p:pic>
        <p:nvPicPr>
          <p:cNvPr id="5" name="Picture 4"/>
          <p:cNvPicPr>
            <a:picLocks noChangeAspect="1"/>
          </p:cNvPicPr>
          <p:nvPr/>
        </p:nvPicPr>
        <p:blipFill>
          <a:blip r:embed="rId2"/>
          <a:stretch>
            <a:fillRect/>
          </a:stretch>
        </p:blipFill>
        <p:spPr>
          <a:xfrm>
            <a:off x="1009934" y="3197983"/>
            <a:ext cx="10343865" cy="3409950"/>
          </a:xfrm>
          <a:prstGeom prst="rect">
            <a:avLst/>
          </a:prstGeom>
        </p:spPr>
      </p:pic>
    </p:spTree>
    <p:extLst>
      <p:ext uri="{BB962C8B-B14F-4D97-AF65-F5344CB8AC3E}">
        <p14:creationId xmlns:p14="http://schemas.microsoft.com/office/powerpoint/2010/main" val="1185670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72356"/>
          </a:xfrm>
        </p:spPr>
        <p:txBody>
          <a:bodyPr/>
          <a:lstStyle/>
          <a:p>
            <a:r>
              <a:rPr lang="en-US" dirty="0">
                <a:latin typeface="Times New Roman" panose="02020603050405020304" pitchFamily="18" charset="0"/>
                <a:cs typeface="Times New Roman" panose="02020603050405020304" pitchFamily="18" charset="0"/>
              </a:rPr>
              <a:t>c) bytes</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7355"/>
            <a:ext cx="10515600" cy="4989608"/>
          </a:xfrm>
        </p:spPr>
        <p:txBody>
          <a:bodyPr/>
          <a:lstStyle/>
          <a:p>
            <a:r>
              <a:rPr lang="en-US" dirty="0"/>
              <a:t>Group of byte numbers just like an array</a:t>
            </a:r>
          </a:p>
          <a:p>
            <a:r>
              <a:rPr lang="en-US" dirty="0"/>
              <a:t>It is any positive integer between 0 to 255</a:t>
            </a:r>
          </a:p>
          <a:p>
            <a:r>
              <a:rPr lang="en-US" dirty="0"/>
              <a:t>Cannot store negative number.</a:t>
            </a:r>
          </a:p>
          <a:p>
            <a:endParaRPr lang="en-US" dirty="0"/>
          </a:p>
          <a:p>
            <a:endParaRPr lang="en-US" dirty="0"/>
          </a:p>
          <a:p>
            <a:endParaRPr lang="en-US" dirty="0"/>
          </a:p>
          <a:p>
            <a:endParaRPr lang="en-US" dirty="0"/>
          </a:p>
          <a:p>
            <a:endParaRPr lang="en-US" dirty="0"/>
          </a:p>
          <a:p>
            <a:r>
              <a:rPr lang="en-US" dirty="0"/>
              <a:t>for I in x: print(</a:t>
            </a:r>
            <a:r>
              <a:rPr lang="en-US" dirty="0" err="1"/>
              <a:t>i</a:t>
            </a:r>
            <a:r>
              <a:rPr lang="en-US" dirty="0"/>
              <a:t>)</a:t>
            </a:r>
          </a:p>
          <a:p>
            <a:endParaRPr lang="en-GB" dirty="0"/>
          </a:p>
        </p:txBody>
      </p:sp>
      <p:pic>
        <p:nvPicPr>
          <p:cNvPr id="4" name="Picture 3"/>
          <p:cNvPicPr>
            <a:picLocks noChangeAspect="1"/>
          </p:cNvPicPr>
          <p:nvPr/>
        </p:nvPicPr>
        <p:blipFill>
          <a:blip r:embed="rId2"/>
          <a:stretch>
            <a:fillRect/>
          </a:stretch>
        </p:blipFill>
        <p:spPr>
          <a:xfrm>
            <a:off x="982639" y="3038616"/>
            <a:ext cx="10371161" cy="2133885"/>
          </a:xfrm>
          <a:prstGeom prst="rect">
            <a:avLst/>
          </a:prstGeom>
        </p:spPr>
      </p:pic>
    </p:spTree>
    <p:extLst>
      <p:ext uri="{BB962C8B-B14F-4D97-AF65-F5344CB8AC3E}">
        <p14:creationId xmlns:p14="http://schemas.microsoft.com/office/powerpoint/2010/main" val="20014234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 </a:t>
            </a:r>
            <a:r>
              <a:rPr lang="en-US" dirty="0" err="1">
                <a:latin typeface="Times New Roman" panose="02020603050405020304" pitchFamily="18" charset="0"/>
                <a:cs typeface="Times New Roman" panose="02020603050405020304" pitchFamily="18" charset="0"/>
              </a:rPr>
              <a:t>bytearray</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73958"/>
            <a:ext cx="10515600" cy="4703005"/>
          </a:xfrm>
        </p:spPr>
        <p:txBody>
          <a:bodyPr/>
          <a:lstStyle/>
          <a:p>
            <a:r>
              <a:rPr lang="en-US" dirty="0"/>
              <a:t>Bytes type array cannot be modified but bytearray type can be modified.</a:t>
            </a:r>
          </a:p>
          <a:p>
            <a:r>
              <a:rPr lang="en-US" dirty="0"/>
              <a:t>Any element or all elements can be modified.</a:t>
            </a:r>
          </a:p>
          <a:p>
            <a:endParaRPr lang="en-GB" dirty="0"/>
          </a:p>
        </p:txBody>
      </p:sp>
      <p:pic>
        <p:nvPicPr>
          <p:cNvPr id="4" name="Picture 3"/>
          <p:cNvPicPr>
            <a:picLocks noChangeAspect="1"/>
          </p:cNvPicPr>
          <p:nvPr/>
        </p:nvPicPr>
        <p:blipFill>
          <a:blip r:embed="rId2"/>
          <a:stretch>
            <a:fillRect/>
          </a:stretch>
        </p:blipFill>
        <p:spPr>
          <a:xfrm>
            <a:off x="1023582" y="3185899"/>
            <a:ext cx="9457899" cy="3126001"/>
          </a:xfrm>
          <a:prstGeom prst="rect">
            <a:avLst/>
          </a:prstGeom>
        </p:spPr>
      </p:pic>
    </p:spTree>
    <p:extLst>
      <p:ext uri="{BB962C8B-B14F-4D97-AF65-F5344CB8AC3E}">
        <p14:creationId xmlns:p14="http://schemas.microsoft.com/office/powerpoint/2010/main" val="3558047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8582"/>
          </a:xfrm>
        </p:spPr>
        <p:txBody>
          <a:bodyPr/>
          <a:lstStyle/>
          <a:p>
            <a:r>
              <a:rPr lang="en-US" dirty="0">
                <a:latin typeface="Times New Roman" panose="02020603050405020304" pitchFamily="18" charset="0"/>
                <a:cs typeface="Times New Roman" panose="02020603050405020304" pitchFamily="18" charset="0"/>
              </a:rPr>
              <a:t>e) tuple</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50878"/>
            <a:ext cx="10515600" cy="5126085"/>
          </a:xfrm>
        </p:spPr>
        <p:txBody>
          <a:bodyPr/>
          <a:lstStyle/>
          <a:p>
            <a:r>
              <a:rPr lang="en-US" dirty="0"/>
              <a:t>Similar to list, enclosed by parenthesis ( ).</a:t>
            </a:r>
          </a:p>
          <a:p>
            <a:r>
              <a:rPr lang="en-US" dirty="0"/>
              <a:t>Main difference is that list can be modified but tuple element we cannot modify.</a:t>
            </a:r>
          </a:p>
          <a:p>
            <a:pPr marL="0" indent="0">
              <a:buNone/>
            </a:pPr>
            <a:endParaRPr lang="en-GB" dirty="0"/>
          </a:p>
        </p:txBody>
      </p:sp>
      <p:pic>
        <p:nvPicPr>
          <p:cNvPr id="4" name="Picture 3"/>
          <p:cNvPicPr>
            <a:picLocks noChangeAspect="1"/>
          </p:cNvPicPr>
          <p:nvPr/>
        </p:nvPicPr>
        <p:blipFill>
          <a:blip r:embed="rId2"/>
          <a:stretch>
            <a:fillRect/>
          </a:stretch>
        </p:blipFill>
        <p:spPr>
          <a:xfrm>
            <a:off x="838199" y="2567698"/>
            <a:ext cx="9629633" cy="3478260"/>
          </a:xfrm>
          <a:prstGeom prst="rect">
            <a:avLst/>
          </a:prstGeom>
        </p:spPr>
      </p:pic>
    </p:spTree>
    <p:extLst>
      <p:ext uri="{BB962C8B-B14F-4D97-AF65-F5344CB8AC3E}">
        <p14:creationId xmlns:p14="http://schemas.microsoft.com/office/powerpoint/2010/main" val="1056962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8582"/>
          </a:xfrm>
        </p:spPr>
        <p:txBody>
          <a:bodyPr/>
          <a:lstStyle/>
          <a:p>
            <a:r>
              <a:rPr lang="en-US" dirty="0">
                <a:latin typeface="Times New Roman" panose="02020603050405020304" pitchFamily="18" charset="0"/>
                <a:cs typeface="Times New Roman" panose="02020603050405020304" pitchFamily="18" charset="0"/>
              </a:rPr>
              <a:t>f) range</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73708"/>
            <a:ext cx="10515600" cy="5003255"/>
          </a:xfrm>
        </p:spPr>
        <p:txBody>
          <a:bodyPr/>
          <a:lstStyle/>
          <a:p>
            <a:r>
              <a:rPr lang="en-US" dirty="0"/>
              <a:t>It represents sequence of numbers.</a:t>
            </a:r>
          </a:p>
          <a:p>
            <a:r>
              <a:rPr lang="en-US" dirty="0"/>
              <a:t>Numbers in a range are not modifiable</a:t>
            </a:r>
          </a:p>
          <a:p>
            <a:r>
              <a:rPr lang="en-US" dirty="0"/>
              <a:t>Used for repeating a for loop for a specific number of times.</a:t>
            </a:r>
          </a:p>
          <a:p>
            <a:endParaRPr lang="en-GB" dirty="0"/>
          </a:p>
        </p:txBody>
      </p:sp>
      <p:pic>
        <p:nvPicPr>
          <p:cNvPr id="4" name="Picture 3"/>
          <p:cNvPicPr>
            <a:picLocks noChangeAspect="1"/>
          </p:cNvPicPr>
          <p:nvPr/>
        </p:nvPicPr>
        <p:blipFill>
          <a:blip r:embed="rId2"/>
          <a:stretch>
            <a:fillRect/>
          </a:stretch>
        </p:blipFill>
        <p:spPr>
          <a:xfrm>
            <a:off x="838200" y="2767439"/>
            <a:ext cx="7637060" cy="3409524"/>
          </a:xfrm>
          <a:prstGeom prst="rect">
            <a:avLst/>
          </a:prstGeom>
        </p:spPr>
      </p:pic>
    </p:spTree>
    <p:extLst>
      <p:ext uri="{BB962C8B-B14F-4D97-AF65-F5344CB8AC3E}">
        <p14:creationId xmlns:p14="http://schemas.microsoft.com/office/powerpoint/2010/main" val="37971368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4) Set</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69242"/>
            <a:ext cx="10515600" cy="4907721"/>
          </a:xfrm>
        </p:spPr>
        <p:txBody>
          <a:bodyPr/>
          <a:lstStyle/>
          <a:p>
            <a:r>
              <a:rPr lang="en-US" dirty="0">
                <a:latin typeface="Times New Roman" panose="02020603050405020304" pitchFamily="18" charset="0"/>
                <a:cs typeface="Times New Roman" panose="02020603050405020304" pitchFamily="18" charset="0"/>
              </a:rPr>
              <a:t>1) </a:t>
            </a:r>
            <a:r>
              <a:rPr lang="en-US" b="1" dirty="0">
                <a:latin typeface="Times New Roman" panose="02020603050405020304" pitchFamily="18" charset="0"/>
                <a:cs typeface="Times New Roman" panose="02020603050405020304" pitchFamily="18" charset="0"/>
              </a:rPr>
              <a:t>set</a:t>
            </a:r>
          </a:p>
          <a:p>
            <a:r>
              <a:rPr lang="en-US" dirty="0"/>
              <a:t>Unordered elements</a:t>
            </a:r>
          </a:p>
          <a:p>
            <a:r>
              <a:rPr lang="en-US" dirty="0"/>
              <a:t>Does not accept duplicate elements</a:t>
            </a:r>
          </a:p>
          <a:p>
            <a:r>
              <a:rPr lang="en-US" dirty="0"/>
              <a:t>Elements are separated by commas and enclosed under curly braces</a:t>
            </a:r>
          </a:p>
          <a:p>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838200" y="3300696"/>
            <a:ext cx="8728881" cy="3359411"/>
          </a:xfrm>
          <a:prstGeom prst="rect">
            <a:avLst/>
          </a:prstGeom>
        </p:spPr>
      </p:pic>
    </p:spTree>
    <p:extLst>
      <p:ext uri="{BB962C8B-B14F-4D97-AF65-F5344CB8AC3E}">
        <p14:creationId xmlns:p14="http://schemas.microsoft.com/office/powerpoint/2010/main" val="2084944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5878"/>
          </a:xfrm>
        </p:spPr>
        <p:txBody>
          <a:bodyPr/>
          <a:lstStyle/>
          <a:p>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frozenset</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01004"/>
            <a:ext cx="10515600" cy="4975959"/>
          </a:xfrm>
        </p:spPr>
        <p:txBody>
          <a:bodyPr/>
          <a:lstStyle/>
          <a:p>
            <a:r>
              <a:rPr lang="en-US" dirty="0"/>
              <a:t>Elements in the set can be modified.</a:t>
            </a:r>
          </a:p>
          <a:p>
            <a:r>
              <a:rPr lang="en-US" dirty="0"/>
              <a:t>But elements in frozenset cannot be modified.</a:t>
            </a:r>
          </a:p>
          <a:p>
            <a:endParaRPr lang="en-GB" dirty="0"/>
          </a:p>
        </p:txBody>
      </p:sp>
      <p:pic>
        <p:nvPicPr>
          <p:cNvPr id="4" name="Picture 3"/>
          <p:cNvPicPr>
            <a:picLocks noChangeAspect="1"/>
          </p:cNvPicPr>
          <p:nvPr/>
        </p:nvPicPr>
        <p:blipFill>
          <a:blip r:embed="rId2"/>
          <a:stretch>
            <a:fillRect/>
          </a:stretch>
        </p:blipFill>
        <p:spPr>
          <a:xfrm>
            <a:off x="838199" y="2340165"/>
            <a:ext cx="9847997" cy="3836798"/>
          </a:xfrm>
          <a:prstGeom prst="rect">
            <a:avLst/>
          </a:prstGeom>
        </p:spPr>
      </p:pic>
    </p:spTree>
    <p:extLst>
      <p:ext uri="{BB962C8B-B14F-4D97-AF65-F5344CB8AC3E}">
        <p14:creationId xmlns:p14="http://schemas.microsoft.com/office/powerpoint/2010/main" val="38820358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1287"/>
          </a:xfrm>
        </p:spPr>
        <p:txBody>
          <a:bodyPr/>
          <a:lstStyle/>
          <a:p>
            <a:r>
              <a:rPr lang="en-US" dirty="0">
                <a:latin typeface="Times New Roman" panose="02020603050405020304" pitchFamily="18" charset="0"/>
                <a:cs typeface="Times New Roman" panose="02020603050405020304" pitchFamily="18" charset="0"/>
              </a:rPr>
              <a:t>5) Mapping</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01253"/>
            <a:ext cx="10515600" cy="5167029"/>
          </a:xfrm>
        </p:spPr>
        <p:txBody>
          <a:bodyPr/>
          <a:lstStyle/>
          <a:p>
            <a:r>
              <a:rPr lang="en-US" dirty="0"/>
              <a:t>Map represents a group of elements in the form of key value pairs, so that when key is given, we can retrieve the value associated with it.</a:t>
            </a:r>
          </a:p>
          <a:p>
            <a:r>
              <a:rPr lang="en-US" b="1" dirty="0"/>
              <a:t>dict </a:t>
            </a:r>
            <a:r>
              <a:rPr lang="en-US" dirty="0"/>
              <a:t>datatype is an example for a map.</a:t>
            </a:r>
          </a:p>
          <a:p>
            <a:r>
              <a:rPr lang="en-US" dirty="0"/>
              <a:t>Dict represents a </a:t>
            </a:r>
            <a:r>
              <a:rPr lang="en-US" b="1" dirty="0"/>
              <a:t>directory</a:t>
            </a:r>
            <a:r>
              <a:rPr lang="en-US" dirty="0"/>
              <a:t> that contains pairs of elements such that first element represents key and the next one becomes its value.</a:t>
            </a:r>
          </a:p>
          <a:p>
            <a:r>
              <a:rPr lang="en-US" dirty="0"/>
              <a:t>The key and value should be separated by a colon (:) and pair by comma.</a:t>
            </a:r>
          </a:p>
          <a:p>
            <a:r>
              <a:rPr lang="en-US" dirty="0"/>
              <a:t>All elements should be inside curly braces.</a:t>
            </a:r>
          </a:p>
          <a:p>
            <a:endParaRPr lang="en-US" dirty="0"/>
          </a:p>
          <a:p>
            <a:endParaRPr lang="en-US" dirty="0"/>
          </a:p>
          <a:p>
            <a:endParaRPr lang="en-US" dirty="0"/>
          </a:p>
          <a:p>
            <a:endParaRPr lang="en-GB" dirty="0"/>
          </a:p>
        </p:txBody>
      </p:sp>
    </p:spTree>
    <p:extLst>
      <p:ext uri="{BB962C8B-B14F-4D97-AF65-F5344CB8AC3E}">
        <p14:creationId xmlns:p14="http://schemas.microsoft.com/office/powerpoint/2010/main" val="899288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41696" y="996287"/>
            <a:ext cx="9744501" cy="4938582"/>
          </a:xfrm>
          <a:prstGeom prst="rect">
            <a:avLst/>
          </a:prstGeom>
        </p:spPr>
      </p:pic>
    </p:spTree>
    <p:extLst>
      <p:ext uri="{BB962C8B-B14F-4D97-AF65-F5344CB8AC3E}">
        <p14:creationId xmlns:p14="http://schemas.microsoft.com/office/powerpoint/2010/main" val="6942764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6) Boolean</a:t>
            </a:r>
          </a:p>
        </p:txBody>
      </p:sp>
      <p:sp>
        <p:nvSpPr>
          <p:cNvPr id="5" name="Content Placeholder 4"/>
          <p:cNvSpPr>
            <a:spLocks noGrp="1"/>
          </p:cNvSpPr>
          <p:nvPr>
            <p:ph idx="1"/>
          </p:nvPr>
        </p:nvSpPr>
        <p:spPr>
          <a:xfrm>
            <a:off x="838200" y="1487606"/>
            <a:ext cx="10515600" cy="4689357"/>
          </a:xfrm>
        </p:spPr>
        <p:txBody>
          <a:bodyPr/>
          <a:lstStyle/>
          <a:p>
            <a:r>
              <a:rPr lang="en-US" dirty="0"/>
              <a:t>The boolean data type is either True or False. </a:t>
            </a:r>
          </a:p>
          <a:p>
            <a:pPr algn="just"/>
            <a:r>
              <a:rPr lang="en-US" dirty="0"/>
              <a:t>In Python, boolean variables are defined by the True and False keywords. </a:t>
            </a:r>
          </a:p>
          <a:p>
            <a:pPr algn="just"/>
            <a:r>
              <a:rPr lang="en-US" dirty="0"/>
              <a:t>&gt;&gt;&gt; a = True </a:t>
            </a:r>
          </a:p>
          <a:p>
            <a:pPr algn="just"/>
            <a:r>
              <a:rPr lang="en-US" dirty="0"/>
              <a:t>&gt;&gt;&gt; type(a)</a:t>
            </a:r>
          </a:p>
          <a:p>
            <a:pPr algn="just"/>
            <a:r>
              <a:rPr lang="en-US" dirty="0"/>
              <a:t> &lt;class '</a:t>
            </a:r>
            <a:r>
              <a:rPr lang="en-US" dirty="0" err="1"/>
              <a:t>bool</a:t>
            </a:r>
            <a:r>
              <a:rPr lang="en-US" dirty="0"/>
              <a:t>'&gt; </a:t>
            </a:r>
          </a:p>
          <a:p>
            <a:pPr algn="just"/>
            <a:r>
              <a:rPr lang="en-US" dirty="0"/>
              <a:t>&gt;&gt;&gt; b = False </a:t>
            </a:r>
          </a:p>
          <a:p>
            <a:pPr algn="just"/>
            <a:r>
              <a:rPr lang="en-US" dirty="0"/>
              <a:t>&gt;&gt;&gt; type(b) </a:t>
            </a:r>
          </a:p>
          <a:p>
            <a:pPr algn="just"/>
            <a:r>
              <a:rPr lang="en-US" dirty="0"/>
              <a:t>&lt;class '</a:t>
            </a:r>
            <a:r>
              <a:rPr lang="en-US" dirty="0" err="1"/>
              <a:t>bool</a:t>
            </a:r>
            <a:r>
              <a:rPr lang="en-US" dirty="0"/>
              <a:t>'&gt;</a:t>
            </a:r>
          </a:p>
          <a:p>
            <a:endParaRPr lang="en-US" dirty="0"/>
          </a:p>
        </p:txBody>
      </p:sp>
    </p:spTree>
    <p:extLst>
      <p:ext uri="{BB962C8B-B14F-4D97-AF65-F5344CB8AC3E}">
        <p14:creationId xmlns:p14="http://schemas.microsoft.com/office/powerpoint/2010/main" val="860112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23331"/>
            <a:ext cx="10515600" cy="5453632"/>
          </a:xfrm>
        </p:spPr>
        <p:txBody>
          <a:bodyPr/>
          <a:lstStyle/>
          <a:p>
            <a:r>
              <a:rPr lang="en-US" dirty="0"/>
              <a:t>Huge library</a:t>
            </a:r>
          </a:p>
          <a:p>
            <a:r>
              <a:rPr lang="en-US" dirty="0"/>
              <a:t>Scripting Language</a:t>
            </a:r>
          </a:p>
          <a:p>
            <a:r>
              <a:rPr lang="en-US" dirty="0"/>
              <a:t>Database connectivity</a:t>
            </a:r>
          </a:p>
          <a:p>
            <a:r>
              <a:rPr lang="en-US" dirty="0"/>
              <a:t>Scalable</a:t>
            </a:r>
          </a:p>
          <a:p>
            <a:pPr marL="0" indent="0">
              <a:buNone/>
            </a:pPr>
            <a:endParaRPr lang="en-US" dirty="0"/>
          </a:p>
        </p:txBody>
      </p:sp>
    </p:spTree>
    <p:extLst>
      <p:ext uri="{BB962C8B-B14F-4D97-AF65-F5344CB8AC3E}">
        <p14:creationId xmlns:p14="http://schemas.microsoft.com/office/powerpoint/2010/main" val="1895678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9526"/>
          </a:xfrm>
        </p:spPr>
        <p:txBody>
          <a:bodyPr>
            <a:normAutofit fontScale="90000"/>
          </a:bodyPr>
          <a:lstStyle/>
          <a:p>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Understanding the Execution of Python Program</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60310"/>
            <a:ext cx="10515600" cy="4716653"/>
          </a:xfrm>
        </p:spPr>
        <p:txBody>
          <a:bodyPr/>
          <a:lstStyle/>
          <a:p>
            <a:pPr marL="0" indent="0">
              <a:buNone/>
            </a:pPr>
            <a:r>
              <a:rPr lang="en-US" dirty="0"/>
              <a:t>a = 10</a:t>
            </a:r>
          </a:p>
          <a:p>
            <a:pPr marL="0" indent="0">
              <a:buNone/>
            </a:pPr>
            <a:r>
              <a:rPr lang="en-US" dirty="0"/>
              <a:t>b = 10</a:t>
            </a:r>
          </a:p>
          <a:p>
            <a:pPr marL="0" indent="0">
              <a:buNone/>
            </a:pPr>
            <a:r>
              <a:rPr lang="en-US" dirty="0"/>
              <a:t>print("Sum ", (</a:t>
            </a:r>
            <a:r>
              <a:rPr lang="en-US" dirty="0" err="1"/>
              <a:t>a+b</a:t>
            </a:r>
            <a:r>
              <a:rPr lang="en-US" dirty="0"/>
              <a:t>)) </a:t>
            </a:r>
          </a:p>
          <a:p>
            <a:pPr marL="0" indent="0">
              <a:buNone/>
            </a:pPr>
            <a:endParaRPr lang="en-US" dirty="0"/>
          </a:p>
          <a:p>
            <a:pPr marL="0" indent="0">
              <a:buNone/>
            </a:pPr>
            <a:r>
              <a:rPr lang="en-US" dirty="0"/>
              <a:t>Output:</a:t>
            </a:r>
          </a:p>
          <a:p>
            <a:pPr marL="0" indent="0">
              <a:buNone/>
            </a:pPr>
            <a:r>
              <a:rPr lang="en-US" dirty="0"/>
              <a:t>Sum=20</a:t>
            </a:r>
          </a:p>
          <a:p>
            <a:endParaRPr lang="en-US" dirty="0"/>
          </a:p>
        </p:txBody>
      </p:sp>
    </p:spTree>
    <p:extLst>
      <p:ext uri="{BB962C8B-B14F-4D97-AF65-F5344CB8AC3E}">
        <p14:creationId xmlns:p14="http://schemas.microsoft.com/office/powerpoint/2010/main" val="507737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176963"/>
          </a:xfrm>
        </p:spPr>
        <p:txBody>
          <a:bodyPr/>
          <a:lstStyle/>
          <a:p>
            <a:pPr algn="just" fontAlgn="base"/>
            <a:r>
              <a:rPr lang="en-US" dirty="0"/>
              <a:t>Suppose the above python program is saved as </a:t>
            </a:r>
            <a:r>
              <a:rPr lang="en-US" b="1" dirty="0"/>
              <a:t>first.py</a:t>
            </a:r>
            <a:r>
              <a:rPr lang="en-US" dirty="0"/>
              <a:t>. Here first is the name and .</a:t>
            </a:r>
            <a:r>
              <a:rPr lang="en-US" dirty="0" err="1"/>
              <a:t>py</a:t>
            </a:r>
            <a:r>
              <a:rPr lang="en-US" dirty="0"/>
              <a:t> is the extension. The execution of the Python program involves 2 Steps:</a:t>
            </a:r>
          </a:p>
          <a:p>
            <a:pPr algn="just" fontAlgn="base"/>
            <a:r>
              <a:rPr lang="en-US" dirty="0"/>
              <a:t>Compilation</a:t>
            </a:r>
          </a:p>
          <a:p>
            <a:pPr algn="just" fontAlgn="base"/>
            <a:r>
              <a:rPr lang="en-US" dirty="0"/>
              <a:t>Interpreter</a:t>
            </a:r>
          </a:p>
          <a:p>
            <a:pPr fontAlgn="base"/>
            <a:r>
              <a:rPr lang="en-US" b="1" dirty="0"/>
              <a:t>Compilation</a:t>
            </a:r>
          </a:p>
          <a:p>
            <a:pPr algn="just" fontAlgn="base"/>
            <a:r>
              <a:rPr lang="en-US" dirty="0"/>
              <a:t>The program is converted into </a:t>
            </a:r>
            <a:r>
              <a:rPr lang="en-US" b="1" dirty="0"/>
              <a:t>byte code. </a:t>
            </a:r>
            <a:r>
              <a:rPr lang="en-US" dirty="0"/>
              <a:t>Byte code is a fixed set of instructions that represent arithmetic, comparison, memory operations, etc. It can run on any operating system and hardware. The byte code instructions are created in the </a:t>
            </a:r>
            <a:r>
              <a:rPr lang="en-US" b="1" dirty="0"/>
              <a:t>.pyc </a:t>
            </a:r>
            <a:r>
              <a:rPr lang="en-US" dirty="0"/>
              <a:t>file. </a:t>
            </a:r>
          </a:p>
          <a:p>
            <a:endParaRPr lang="en-US" dirty="0"/>
          </a:p>
        </p:txBody>
      </p:sp>
      <p:pic>
        <p:nvPicPr>
          <p:cNvPr id="4" name="Picture 3"/>
          <p:cNvPicPr>
            <a:picLocks noChangeAspect="1"/>
          </p:cNvPicPr>
          <p:nvPr/>
        </p:nvPicPr>
        <p:blipFill>
          <a:blip r:embed="rId2"/>
          <a:stretch>
            <a:fillRect/>
          </a:stretch>
        </p:blipFill>
        <p:spPr>
          <a:xfrm>
            <a:off x="1128215" y="4874454"/>
            <a:ext cx="7315200" cy="1476375"/>
          </a:xfrm>
          <a:prstGeom prst="rect">
            <a:avLst/>
          </a:prstGeom>
        </p:spPr>
      </p:pic>
    </p:spTree>
    <p:extLst>
      <p:ext uri="{BB962C8B-B14F-4D97-AF65-F5344CB8AC3E}">
        <p14:creationId xmlns:p14="http://schemas.microsoft.com/office/powerpoint/2010/main" val="2919556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5910"/>
            <a:ext cx="10515600" cy="5631053"/>
          </a:xfrm>
        </p:spPr>
        <p:txBody>
          <a:bodyPr/>
          <a:lstStyle/>
          <a:p>
            <a:pPr fontAlgn="base"/>
            <a:r>
              <a:rPr lang="en-US" b="1" dirty="0"/>
              <a:t>Interpreter</a:t>
            </a:r>
          </a:p>
          <a:p>
            <a:pPr algn="just" fontAlgn="base"/>
            <a:r>
              <a:rPr lang="en-US" dirty="0"/>
              <a:t>The next step involves converting the byte code (.pyc file) into machine code. This step is necessary as the computer can understand only machine code (binary code). Python Virtual Machine (PVM) first understands the operating system and processor in the computer and then converts it into machine code. Further, these machine code instructions are executed by processor and the results are displayed.</a:t>
            </a:r>
          </a:p>
          <a:p>
            <a:pPr algn="just" fontAlgn="base"/>
            <a:endParaRPr lang="en-US" dirty="0"/>
          </a:p>
          <a:p>
            <a:endParaRPr lang="en-US" dirty="0"/>
          </a:p>
        </p:txBody>
      </p:sp>
      <p:pic>
        <p:nvPicPr>
          <p:cNvPr id="4" name="Picture 3"/>
          <p:cNvPicPr>
            <a:picLocks noChangeAspect="1"/>
          </p:cNvPicPr>
          <p:nvPr/>
        </p:nvPicPr>
        <p:blipFill>
          <a:blip r:embed="rId2"/>
          <a:stretch>
            <a:fillRect/>
          </a:stretch>
        </p:blipFill>
        <p:spPr>
          <a:xfrm>
            <a:off x="838200" y="3656890"/>
            <a:ext cx="10515600" cy="2621080"/>
          </a:xfrm>
          <a:prstGeom prst="rect">
            <a:avLst/>
          </a:prstGeom>
        </p:spPr>
      </p:pic>
    </p:spTree>
    <p:extLst>
      <p:ext uri="{BB962C8B-B14F-4D97-AF65-F5344CB8AC3E}">
        <p14:creationId xmlns:p14="http://schemas.microsoft.com/office/powerpoint/2010/main" val="966514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5910"/>
            <a:ext cx="10515600" cy="5631053"/>
          </a:xfrm>
        </p:spPr>
        <p:txBody>
          <a:bodyPr/>
          <a:lstStyle/>
          <a:p>
            <a:pPr algn="just" fontAlgn="base"/>
            <a:r>
              <a:rPr lang="en-US" dirty="0"/>
              <a:t>However, the interpreter inside the PVM translates the program line by line thereby consuming a lot of time. To overcome this, a compiler known as Just In Time (JIT) is added to PVM. JIT compiler improves the execution speed of the Python program. This compiler is not used in all Python environments like </a:t>
            </a:r>
            <a:r>
              <a:rPr lang="en-US" dirty="0" err="1"/>
              <a:t>CPython</a:t>
            </a:r>
            <a:r>
              <a:rPr lang="en-US" dirty="0"/>
              <a:t> which is standard Python software.</a:t>
            </a:r>
          </a:p>
          <a:p>
            <a:pPr algn="just" fontAlgn="base"/>
            <a:r>
              <a:rPr lang="en-US" dirty="0"/>
              <a:t>To execute the first.cpython-38.pyc we can use the following command:</a:t>
            </a:r>
          </a:p>
          <a:p>
            <a:endParaRPr lang="en-US" dirty="0"/>
          </a:p>
        </p:txBody>
      </p:sp>
      <p:pic>
        <p:nvPicPr>
          <p:cNvPr id="5" name="Picture 4"/>
          <p:cNvPicPr>
            <a:picLocks noChangeAspect="1"/>
          </p:cNvPicPr>
          <p:nvPr/>
        </p:nvPicPr>
        <p:blipFill>
          <a:blip r:embed="rId2"/>
          <a:stretch>
            <a:fillRect/>
          </a:stretch>
        </p:blipFill>
        <p:spPr>
          <a:xfrm>
            <a:off x="970670" y="4065377"/>
            <a:ext cx="10520729" cy="1046324"/>
          </a:xfrm>
          <a:prstGeom prst="rect">
            <a:avLst/>
          </a:prstGeom>
        </p:spPr>
      </p:pic>
    </p:spTree>
    <p:extLst>
      <p:ext uri="{BB962C8B-B14F-4D97-AF65-F5344CB8AC3E}">
        <p14:creationId xmlns:p14="http://schemas.microsoft.com/office/powerpoint/2010/main" val="3950051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5785"/>
            <a:ext cx="10515600" cy="5781178"/>
          </a:xfrm>
        </p:spPr>
        <p:txBody>
          <a:bodyPr/>
          <a:lstStyle/>
          <a:p>
            <a:pPr algn="just"/>
            <a:r>
              <a:rPr lang="en-US" dirty="0"/>
              <a:t>To view the byte code of the file – first.py we can type the following command as :</a:t>
            </a:r>
          </a:p>
          <a:p>
            <a:pPr algn="just"/>
            <a:endParaRPr lang="en-US" dirty="0"/>
          </a:p>
        </p:txBody>
      </p:sp>
      <p:pic>
        <p:nvPicPr>
          <p:cNvPr id="4" name="Picture 3"/>
          <p:cNvPicPr>
            <a:picLocks noChangeAspect="1"/>
          </p:cNvPicPr>
          <p:nvPr/>
        </p:nvPicPr>
        <p:blipFill>
          <a:blip r:embed="rId2"/>
          <a:stretch>
            <a:fillRect/>
          </a:stretch>
        </p:blipFill>
        <p:spPr>
          <a:xfrm>
            <a:off x="3124200" y="1490662"/>
            <a:ext cx="5943600" cy="3876675"/>
          </a:xfrm>
          <a:prstGeom prst="rect">
            <a:avLst/>
          </a:prstGeom>
        </p:spPr>
      </p:pic>
    </p:spTree>
    <p:extLst>
      <p:ext uri="{BB962C8B-B14F-4D97-AF65-F5344CB8AC3E}">
        <p14:creationId xmlns:p14="http://schemas.microsoft.com/office/powerpoint/2010/main" val="2006795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87104"/>
            <a:ext cx="10515600" cy="5289859"/>
          </a:xfrm>
        </p:spPr>
        <p:txBody>
          <a:bodyPr/>
          <a:lstStyle/>
          <a:p>
            <a:pPr algn="just" fontAlgn="base"/>
            <a:r>
              <a:rPr lang="en-US" dirty="0"/>
              <a:t>The </a:t>
            </a:r>
            <a:r>
              <a:rPr lang="en-US" b="1" dirty="0"/>
              <a:t>dis</a:t>
            </a:r>
            <a:r>
              <a:rPr lang="en-US" dirty="0"/>
              <a:t> command is known as “disassembler” that displays the byte code in an understandable format. The code represents 5 columns:</a:t>
            </a:r>
          </a:p>
          <a:p>
            <a:pPr algn="just" fontAlgn="base"/>
            <a:r>
              <a:rPr lang="en-US" dirty="0"/>
              <a:t>Line Number</a:t>
            </a:r>
          </a:p>
          <a:p>
            <a:pPr algn="just" fontAlgn="base"/>
            <a:r>
              <a:rPr lang="en-US" dirty="0"/>
              <a:t>offset position of byte code</a:t>
            </a:r>
          </a:p>
          <a:p>
            <a:pPr algn="just" fontAlgn="base"/>
            <a:r>
              <a:rPr lang="en-US" dirty="0"/>
              <a:t>name of byte code instruction</a:t>
            </a:r>
          </a:p>
          <a:p>
            <a:pPr algn="just" fontAlgn="base"/>
            <a:r>
              <a:rPr lang="en-US" dirty="0"/>
              <a:t>instruction’s argument</a:t>
            </a:r>
          </a:p>
          <a:p>
            <a:pPr algn="just" fontAlgn="base"/>
            <a:r>
              <a:rPr lang="en-US" dirty="0"/>
              <a:t>constants or names (in brackets)</a:t>
            </a:r>
          </a:p>
          <a:p>
            <a:endParaRPr lang="en-US" dirty="0"/>
          </a:p>
        </p:txBody>
      </p:sp>
    </p:spTree>
    <p:extLst>
      <p:ext uri="{BB962C8B-B14F-4D97-AF65-F5344CB8AC3E}">
        <p14:creationId xmlns:p14="http://schemas.microsoft.com/office/powerpoint/2010/main" val="16552074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918</TotalTime>
  <Words>1104</Words>
  <Application>Microsoft Office PowerPoint</Application>
  <PresentationFormat>Widescreen</PresentationFormat>
  <Paragraphs>141</Paragraphs>
  <Slides>29</Slides>
  <Notes>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PowerPoint Presentation</vt:lpstr>
      <vt:lpstr>Features of python-</vt:lpstr>
      <vt:lpstr>PowerPoint Presentation</vt:lpstr>
      <vt:lpstr> Understanding the Execution of Python Program </vt:lpstr>
      <vt:lpstr>PowerPoint Presentation</vt:lpstr>
      <vt:lpstr>PowerPoint Presentation</vt:lpstr>
      <vt:lpstr>PowerPoint Presentation</vt:lpstr>
      <vt:lpstr>PowerPoint Presentation</vt:lpstr>
      <vt:lpstr>PowerPoint Presentation</vt:lpstr>
      <vt:lpstr>Flavors of python-</vt:lpstr>
      <vt:lpstr>PowerPoint Presentation</vt:lpstr>
      <vt:lpstr>PowerPoint Presentation</vt:lpstr>
      <vt:lpstr>1) None</vt:lpstr>
      <vt:lpstr>2) Numeric    a) Integers</vt:lpstr>
      <vt:lpstr>     b) Floating point number </vt:lpstr>
      <vt:lpstr>c) Complex Numbers</vt:lpstr>
      <vt:lpstr>d) Binary, Octal and Hexadecimal</vt:lpstr>
      <vt:lpstr>3) Sequences     a) String</vt:lpstr>
      <vt:lpstr>PowerPoint Presentation</vt:lpstr>
      <vt:lpstr>b) list</vt:lpstr>
      <vt:lpstr>c) bytes</vt:lpstr>
      <vt:lpstr>d) bytearray</vt:lpstr>
      <vt:lpstr>e) tuple</vt:lpstr>
      <vt:lpstr>f) range</vt:lpstr>
      <vt:lpstr>4) Set</vt:lpstr>
      <vt:lpstr>2) frozenset</vt:lpstr>
      <vt:lpstr>5) Mapping</vt:lpstr>
      <vt:lpstr>PowerPoint Presentation</vt:lpstr>
      <vt:lpstr>6) Boolean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2019BTECS00022 prachi Chobhare</cp:lastModifiedBy>
  <cp:revision>71</cp:revision>
  <dcterms:created xsi:type="dcterms:W3CDTF">2019-09-20T08:15:20Z</dcterms:created>
  <dcterms:modified xsi:type="dcterms:W3CDTF">2020-12-22T19:53:19Z</dcterms:modified>
</cp:coreProperties>
</file>