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0FEA2E-1CF2-42FF-A0E2-DC4207E90DFD}"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39519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0FEA2E-1CF2-42FF-A0E2-DC4207E90DFD}"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67450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0FEA2E-1CF2-42FF-A0E2-DC4207E90DFD}"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399784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0FEA2E-1CF2-42FF-A0E2-DC4207E90DFD}"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10768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FEA2E-1CF2-42FF-A0E2-DC4207E90DFD}"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56874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0FEA2E-1CF2-42FF-A0E2-DC4207E90DFD}"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201393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0FEA2E-1CF2-42FF-A0E2-DC4207E90DFD}"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366164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0FEA2E-1CF2-42FF-A0E2-DC4207E90DFD}"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380367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EA2E-1CF2-42FF-A0E2-DC4207E90DFD}"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328548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FEA2E-1CF2-42FF-A0E2-DC4207E90DFD}"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96589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FEA2E-1CF2-42FF-A0E2-DC4207E90DFD}"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155D-B148-40B4-8DF7-ABE8182178BF}" type="slidenum">
              <a:rPr lang="en-US" smtClean="0"/>
              <a:t>‹#›</a:t>
            </a:fld>
            <a:endParaRPr lang="en-US"/>
          </a:p>
        </p:txBody>
      </p:sp>
    </p:spTree>
    <p:extLst>
      <p:ext uri="{BB962C8B-B14F-4D97-AF65-F5344CB8AC3E}">
        <p14:creationId xmlns:p14="http://schemas.microsoft.com/office/powerpoint/2010/main" val="156345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FEA2E-1CF2-42FF-A0E2-DC4207E90DFD}" type="datetimeFigureOut">
              <a:rPr lang="en-US" smtClean="0"/>
              <a:t>12/23/2020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4155D-B148-40B4-8DF7-ABE8182178BF}" type="slidenum">
              <a:rPr lang="en-US" smtClean="0"/>
              <a:t>‹#›</a:t>
            </a:fld>
            <a:endParaRPr lang="en-US"/>
          </a:p>
        </p:txBody>
      </p:sp>
    </p:spTree>
    <p:extLst>
      <p:ext uri="{BB962C8B-B14F-4D97-AF65-F5344CB8AC3E}">
        <p14:creationId xmlns:p14="http://schemas.microsoft.com/office/powerpoint/2010/main" val="341495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www.jython.org/" TargetMode="External" /><Relationship Id="rId2" Type="http://schemas.openxmlformats.org/officeDocument/2006/relationships/hyperlink" Target="http://wxpython.org/"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GUI</a:t>
            </a:r>
          </a:p>
        </p:txBody>
      </p:sp>
    </p:spTree>
    <p:extLst>
      <p:ext uri="{BB962C8B-B14F-4D97-AF65-F5344CB8AC3E}">
        <p14:creationId xmlns:p14="http://schemas.microsoft.com/office/powerpoint/2010/main" val="386024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514"/>
          </a:xfrm>
        </p:spPr>
        <p:txBody>
          <a:bodyPr>
            <a:normAutofit fontScale="90000"/>
          </a:bodyPr>
          <a:lstStyle/>
          <a:p>
            <a:r>
              <a:rPr lang="en-US" dirty="0"/>
              <a:t>5. </a:t>
            </a:r>
            <a:r>
              <a:rPr lang="en-US" b="1" dirty="0"/>
              <a:t>Frame</a:t>
            </a:r>
            <a:endParaRPr lang="en-US" dirty="0"/>
          </a:p>
        </p:txBody>
      </p:sp>
      <p:sp>
        <p:nvSpPr>
          <p:cNvPr id="3" name="Content Placeholder 2"/>
          <p:cNvSpPr>
            <a:spLocks noGrp="1"/>
          </p:cNvSpPr>
          <p:nvPr>
            <p:ph idx="1"/>
          </p:nvPr>
        </p:nvSpPr>
        <p:spPr>
          <a:xfrm>
            <a:off x="838200" y="1241946"/>
            <a:ext cx="10515600" cy="4935017"/>
          </a:xfrm>
        </p:spPr>
        <p:txBody>
          <a:bodyPr/>
          <a:lstStyle/>
          <a:p>
            <a:pPr algn="just"/>
            <a:r>
              <a:rPr lang="en-US" dirty="0"/>
              <a:t>It acts as a container to hold the widgets. It is used for grouping and organizing the widgets. The general syntax is:</a:t>
            </a:r>
          </a:p>
          <a:p>
            <a:pPr algn="just"/>
            <a:r>
              <a:rPr lang="en-US" b="1" dirty="0"/>
              <a:t>w = Frame(master, option=value)</a:t>
            </a:r>
          </a:p>
          <a:p>
            <a:pPr algn="just"/>
            <a:r>
              <a:rPr lang="en-US" dirty="0"/>
              <a:t>master is the parameter used to represent the parent window.</a:t>
            </a:r>
          </a:p>
          <a:p>
            <a:pPr algn="just"/>
            <a:r>
              <a:rPr lang="en-US" dirty="0"/>
              <a:t>There are number of options which are used to change the format of the widget. Number of options can be passed as parameters separated by commas. Some of them are listed below.</a:t>
            </a:r>
          </a:p>
          <a:p>
            <a:pPr algn="just"/>
            <a:endParaRPr lang="en-US" dirty="0"/>
          </a:p>
        </p:txBody>
      </p:sp>
      <p:pic>
        <p:nvPicPr>
          <p:cNvPr id="4" name="Picture 3"/>
          <p:cNvPicPr>
            <a:picLocks noChangeAspect="1"/>
          </p:cNvPicPr>
          <p:nvPr/>
        </p:nvPicPr>
        <p:blipFill>
          <a:blip r:embed="rId2"/>
          <a:stretch>
            <a:fillRect/>
          </a:stretch>
        </p:blipFill>
        <p:spPr>
          <a:xfrm>
            <a:off x="838200" y="4577331"/>
            <a:ext cx="5181600" cy="2137368"/>
          </a:xfrm>
          <a:prstGeom prst="rect">
            <a:avLst/>
          </a:prstGeom>
        </p:spPr>
      </p:pic>
      <p:pic>
        <p:nvPicPr>
          <p:cNvPr id="5" name="Picture 4"/>
          <p:cNvPicPr>
            <a:picLocks noChangeAspect="1"/>
          </p:cNvPicPr>
          <p:nvPr/>
        </p:nvPicPr>
        <p:blipFill>
          <a:blip r:embed="rId3"/>
          <a:stretch>
            <a:fillRect/>
          </a:stretch>
        </p:blipFill>
        <p:spPr>
          <a:xfrm>
            <a:off x="6362700" y="4282269"/>
            <a:ext cx="4991100" cy="2933700"/>
          </a:xfrm>
          <a:prstGeom prst="rect">
            <a:avLst/>
          </a:prstGeom>
        </p:spPr>
      </p:pic>
    </p:spTree>
    <p:extLst>
      <p:ext uri="{BB962C8B-B14F-4D97-AF65-F5344CB8AC3E}">
        <p14:creationId xmlns:p14="http://schemas.microsoft.com/office/powerpoint/2010/main" val="261856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fontScale="90000"/>
          </a:bodyPr>
          <a:lstStyle/>
          <a:p>
            <a:r>
              <a:rPr lang="en-US" dirty="0"/>
              <a:t>6. </a:t>
            </a:r>
            <a:r>
              <a:rPr lang="en-US" b="1" dirty="0"/>
              <a:t>Label</a:t>
            </a:r>
            <a:endParaRPr lang="en-US" dirty="0"/>
          </a:p>
        </p:txBody>
      </p:sp>
      <p:sp>
        <p:nvSpPr>
          <p:cNvPr id="3" name="Content Placeholder 2"/>
          <p:cNvSpPr>
            <a:spLocks noGrp="1"/>
          </p:cNvSpPr>
          <p:nvPr>
            <p:ph idx="1"/>
          </p:nvPr>
        </p:nvSpPr>
        <p:spPr>
          <a:xfrm>
            <a:off x="838200" y="1105469"/>
            <a:ext cx="10515600" cy="5071494"/>
          </a:xfrm>
        </p:spPr>
        <p:txBody>
          <a:bodyPr/>
          <a:lstStyle/>
          <a:p>
            <a:r>
              <a:rPr lang="en-US" dirty="0"/>
              <a:t>It refers to the display box where you can put any text or image which can be updated any time as per the code.</a:t>
            </a:r>
          </a:p>
          <a:p>
            <a:r>
              <a:rPr lang="en-US" dirty="0"/>
              <a:t>The general syntax is:</a:t>
            </a:r>
          </a:p>
          <a:p>
            <a:r>
              <a:rPr lang="en-US" b="1" dirty="0"/>
              <a:t>w=Label(master, option=value)</a:t>
            </a:r>
          </a:p>
          <a:p>
            <a:r>
              <a:rPr lang="en-US" dirty="0"/>
              <a:t>master is the parameter used to represent the parent window.</a:t>
            </a:r>
          </a:p>
          <a:p>
            <a:r>
              <a:rPr lang="en-US" dirty="0"/>
              <a:t>There are number of options which are used to change the format of the widget. Number of options can be passed as parameters separated by commas. Some of them are listed below.</a:t>
            </a:r>
          </a:p>
          <a:p>
            <a:endParaRPr lang="en-US" dirty="0"/>
          </a:p>
        </p:txBody>
      </p:sp>
      <p:pic>
        <p:nvPicPr>
          <p:cNvPr id="4" name="Picture 3"/>
          <p:cNvPicPr>
            <a:picLocks noChangeAspect="1"/>
          </p:cNvPicPr>
          <p:nvPr/>
        </p:nvPicPr>
        <p:blipFill>
          <a:blip r:embed="rId2"/>
          <a:stretch>
            <a:fillRect/>
          </a:stretch>
        </p:blipFill>
        <p:spPr>
          <a:xfrm>
            <a:off x="838199" y="4843960"/>
            <a:ext cx="3419901" cy="1899945"/>
          </a:xfrm>
          <a:prstGeom prst="rect">
            <a:avLst/>
          </a:prstGeom>
        </p:spPr>
      </p:pic>
      <p:pic>
        <p:nvPicPr>
          <p:cNvPr id="5" name="Picture 4"/>
          <p:cNvPicPr>
            <a:picLocks noChangeAspect="1"/>
          </p:cNvPicPr>
          <p:nvPr/>
        </p:nvPicPr>
        <p:blipFill>
          <a:blip r:embed="rId3"/>
          <a:stretch>
            <a:fillRect/>
          </a:stretch>
        </p:blipFill>
        <p:spPr>
          <a:xfrm>
            <a:off x="5883038" y="4843960"/>
            <a:ext cx="3619500" cy="1899945"/>
          </a:xfrm>
          <a:prstGeom prst="rect">
            <a:avLst/>
          </a:prstGeom>
        </p:spPr>
      </p:pic>
    </p:spTree>
    <p:extLst>
      <p:ext uri="{BB962C8B-B14F-4D97-AF65-F5344CB8AC3E}">
        <p14:creationId xmlns:p14="http://schemas.microsoft.com/office/powerpoint/2010/main" val="38946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27"/>
          </a:xfrm>
        </p:spPr>
        <p:txBody>
          <a:bodyPr>
            <a:normAutofit fontScale="90000"/>
          </a:bodyPr>
          <a:lstStyle/>
          <a:p>
            <a:r>
              <a:rPr lang="en-US" dirty="0"/>
              <a:t>7. </a:t>
            </a:r>
            <a:r>
              <a:rPr lang="en-US" b="1" dirty="0" err="1"/>
              <a:t>Listbox</a:t>
            </a:r>
            <a:endParaRPr lang="en-US" dirty="0"/>
          </a:p>
        </p:txBody>
      </p:sp>
      <p:sp>
        <p:nvSpPr>
          <p:cNvPr id="3" name="Content Placeholder 2"/>
          <p:cNvSpPr>
            <a:spLocks noGrp="1"/>
          </p:cNvSpPr>
          <p:nvPr>
            <p:ph idx="1"/>
          </p:nvPr>
        </p:nvSpPr>
        <p:spPr>
          <a:xfrm>
            <a:off x="838200" y="900752"/>
            <a:ext cx="10515600" cy="5276211"/>
          </a:xfrm>
        </p:spPr>
        <p:txBody>
          <a:bodyPr/>
          <a:lstStyle/>
          <a:p>
            <a:r>
              <a:rPr lang="en-US" dirty="0"/>
              <a:t>It offers a list to the user from which the user can accept any number of options.</a:t>
            </a:r>
          </a:p>
          <a:p>
            <a:r>
              <a:rPr lang="en-US" dirty="0"/>
              <a:t>The general syntax is:</a:t>
            </a:r>
          </a:p>
          <a:p>
            <a:r>
              <a:rPr lang="en-US" b="1" dirty="0"/>
              <a:t>w = </a:t>
            </a:r>
            <a:r>
              <a:rPr lang="en-US" b="1" dirty="0" err="1"/>
              <a:t>Listbox</a:t>
            </a:r>
            <a:r>
              <a:rPr lang="en-US" b="1" dirty="0"/>
              <a:t>(master, option=value)</a:t>
            </a:r>
          </a:p>
          <a:p>
            <a:r>
              <a:rPr lang="en-US" dirty="0"/>
              <a:t>master is the parameter used to represent the parent window.</a:t>
            </a:r>
          </a:p>
          <a:p>
            <a:r>
              <a:rPr lang="en-US" dirty="0"/>
              <a:t>There are number of options which are used to change the format of the widget. Number of options can be passed as parameters separated by commas. Some of them are listed below.</a:t>
            </a:r>
          </a:p>
        </p:txBody>
      </p:sp>
      <p:pic>
        <p:nvPicPr>
          <p:cNvPr id="4" name="Picture 3"/>
          <p:cNvPicPr>
            <a:picLocks noChangeAspect="1"/>
          </p:cNvPicPr>
          <p:nvPr/>
        </p:nvPicPr>
        <p:blipFill>
          <a:blip r:embed="rId2"/>
          <a:stretch>
            <a:fillRect/>
          </a:stretch>
        </p:blipFill>
        <p:spPr>
          <a:xfrm>
            <a:off x="681678" y="4731390"/>
            <a:ext cx="5314950" cy="1981200"/>
          </a:xfrm>
          <a:prstGeom prst="rect">
            <a:avLst/>
          </a:prstGeom>
        </p:spPr>
      </p:pic>
      <p:pic>
        <p:nvPicPr>
          <p:cNvPr id="5" name="Picture 4"/>
          <p:cNvPicPr>
            <a:picLocks noChangeAspect="1"/>
          </p:cNvPicPr>
          <p:nvPr/>
        </p:nvPicPr>
        <p:blipFill>
          <a:blip r:embed="rId3"/>
          <a:stretch>
            <a:fillRect/>
          </a:stretch>
        </p:blipFill>
        <p:spPr>
          <a:xfrm>
            <a:off x="7250870" y="4731390"/>
            <a:ext cx="3326145" cy="2126610"/>
          </a:xfrm>
          <a:prstGeom prst="rect">
            <a:avLst/>
          </a:prstGeom>
        </p:spPr>
      </p:pic>
    </p:spTree>
    <p:extLst>
      <p:ext uri="{BB962C8B-B14F-4D97-AF65-F5344CB8AC3E}">
        <p14:creationId xmlns:p14="http://schemas.microsoft.com/office/powerpoint/2010/main" val="64264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979"/>
          </a:xfrm>
        </p:spPr>
        <p:txBody>
          <a:bodyPr>
            <a:normAutofit fontScale="90000"/>
          </a:bodyPr>
          <a:lstStyle/>
          <a:p>
            <a:r>
              <a:rPr lang="en-US" dirty="0"/>
              <a:t>8. </a:t>
            </a:r>
            <a:r>
              <a:rPr lang="en-US" b="1" dirty="0" err="1"/>
              <a:t>MenuButton</a:t>
            </a:r>
            <a:endParaRPr lang="en-US" dirty="0"/>
          </a:p>
        </p:txBody>
      </p:sp>
      <p:sp>
        <p:nvSpPr>
          <p:cNvPr id="3" name="Content Placeholder 2"/>
          <p:cNvSpPr>
            <a:spLocks noGrp="1"/>
          </p:cNvSpPr>
          <p:nvPr>
            <p:ph idx="1"/>
          </p:nvPr>
        </p:nvSpPr>
        <p:spPr>
          <a:xfrm>
            <a:off x="838200" y="1091821"/>
            <a:ext cx="10515600" cy="5085142"/>
          </a:xfrm>
        </p:spPr>
        <p:txBody>
          <a:bodyPr/>
          <a:lstStyle/>
          <a:p>
            <a:pPr algn="just"/>
            <a:r>
              <a:rPr lang="en-US" dirty="0"/>
              <a:t>It is a part of top-down menu which stays on the window all the time. Every </a:t>
            </a:r>
            <a:r>
              <a:rPr lang="en-US" dirty="0" err="1"/>
              <a:t>menubutton</a:t>
            </a:r>
            <a:r>
              <a:rPr lang="en-US" dirty="0"/>
              <a:t> has its own functionality. The general syntax is:</a:t>
            </a:r>
          </a:p>
          <a:p>
            <a:pPr algn="just"/>
            <a:r>
              <a:rPr lang="en-US" b="1" dirty="0"/>
              <a:t>w = </a:t>
            </a:r>
            <a:r>
              <a:rPr lang="en-US" b="1" dirty="0" err="1"/>
              <a:t>MenuButton</a:t>
            </a:r>
            <a:r>
              <a:rPr lang="en-US" b="1" dirty="0"/>
              <a:t>(master, option=value)</a:t>
            </a:r>
          </a:p>
          <a:p>
            <a:pPr algn="just"/>
            <a:r>
              <a:rPr lang="en-US" dirty="0"/>
              <a:t>master is the parameter used to represent the parent window.</a:t>
            </a:r>
          </a:p>
          <a:p>
            <a:pPr algn="just"/>
            <a:r>
              <a:rPr lang="en-US" dirty="0"/>
              <a:t>There are number of options which are used to change the format of the widget. Number of options can be passed as parameters separated by commas. Some of them are listed below.</a:t>
            </a:r>
          </a:p>
        </p:txBody>
      </p:sp>
      <p:pic>
        <p:nvPicPr>
          <p:cNvPr id="4" name="Picture 3"/>
          <p:cNvPicPr>
            <a:picLocks noChangeAspect="1"/>
          </p:cNvPicPr>
          <p:nvPr/>
        </p:nvPicPr>
        <p:blipFill>
          <a:blip r:embed="rId2"/>
          <a:stretch>
            <a:fillRect/>
          </a:stretch>
        </p:blipFill>
        <p:spPr>
          <a:xfrm>
            <a:off x="838200" y="4295064"/>
            <a:ext cx="5181600" cy="2362200"/>
          </a:xfrm>
          <a:prstGeom prst="rect">
            <a:avLst/>
          </a:prstGeom>
        </p:spPr>
      </p:pic>
      <p:pic>
        <p:nvPicPr>
          <p:cNvPr id="5" name="Picture 4"/>
          <p:cNvPicPr>
            <a:picLocks noChangeAspect="1"/>
          </p:cNvPicPr>
          <p:nvPr/>
        </p:nvPicPr>
        <p:blipFill>
          <a:blip r:embed="rId3"/>
          <a:stretch>
            <a:fillRect/>
          </a:stretch>
        </p:blipFill>
        <p:spPr>
          <a:xfrm>
            <a:off x="6457950" y="4295064"/>
            <a:ext cx="4895850" cy="2343150"/>
          </a:xfrm>
          <a:prstGeom prst="rect">
            <a:avLst/>
          </a:prstGeom>
        </p:spPr>
      </p:pic>
    </p:spTree>
    <p:extLst>
      <p:ext uri="{BB962C8B-B14F-4D97-AF65-F5344CB8AC3E}">
        <p14:creationId xmlns:p14="http://schemas.microsoft.com/office/powerpoint/2010/main" val="37544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036"/>
          </a:xfrm>
        </p:spPr>
        <p:txBody>
          <a:bodyPr>
            <a:normAutofit fontScale="90000"/>
          </a:bodyPr>
          <a:lstStyle/>
          <a:p>
            <a:r>
              <a:rPr lang="en-US" dirty="0"/>
              <a:t>9. </a:t>
            </a:r>
            <a:r>
              <a:rPr lang="en-US" b="1" dirty="0"/>
              <a:t>Menu</a:t>
            </a:r>
            <a:endParaRPr lang="en-US" dirty="0"/>
          </a:p>
        </p:txBody>
      </p:sp>
      <p:sp>
        <p:nvSpPr>
          <p:cNvPr id="3" name="Content Placeholder 2"/>
          <p:cNvSpPr>
            <a:spLocks noGrp="1"/>
          </p:cNvSpPr>
          <p:nvPr>
            <p:ph idx="1"/>
          </p:nvPr>
        </p:nvSpPr>
        <p:spPr>
          <a:xfrm>
            <a:off x="838200" y="982639"/>
            <a:ext cx="10515600" cy="5194324"/>
          </a:xfrm>
        </p:spPr>
        <p:txBody>
          <a:bodyPr/>
          <a:lstStyle/>
          <a:p>
            <a:pPr algn="just"/>
            <a:r>
              <a:rPr lang="en-US" dirty="0"/>
              <a:t>It is used to create all kinds of menus used by the application.</a:t>
            </a:r>
          </a:p>
          <a:p>
            <a:pPr algn="just"/>
            <a:r>
              <a:rPr lang="en-US" dirty="0"/>
              <a:t>The general syntax is:</a:t>
            </a:r>
          </a:p>
          <a:p>
            <a:pPr algn="just"/>
            <a:r>
              <a:rPr lang="en-US" b="1" dirty="0"/>
              <a:t>w = Menu(master, option=value)</a:t>
            </a:r>
          </a:p>
          <a:p>
            <a:pPr algn="just"/>
            <a:r>
              <a:rPr lang="en-US" dirty="0"/>
              <a:t>master is the parameter used to represent the parent window.</a:t>
            </a:r>
          </a:p>
          <a:p>
            <a:pPr algn="just"/>
            <a:r>
              <a:rPr lang="en-US" dirty="0"/>
              <a:t>There are number of options which are used to change the format of this widget. Number of options can be passed as parameters separated by commas. Some of them are listed below.</a:t>
            </a:r>
          </a:p>
          <a:p>
            <a:pPr algn="just"/>
            <a:endParaRPr lang="en-US" dirty="0"/>
          </a:p>
        </p:txBody>
      </p:sp>
      <p:pic>
        <p:nvPicPr>
          <p:cNvPr id="4" name="Picture 3"/>
          <p:cNvPicPr>
            <a:picLocks noChangeAspect="1"/>
          </p:cNvPicPr>
          <p:nvPr/>
        </p:nvPicPr>
        <p:blipFill>
          <a:blip r:embed="rId2"/>
          <a:stretch>
            <a:fillRect/>
          </a:stretch>
        </p:blipFill>
        <p:spPr>
          <a:xfrm>
            <a:off x="838200" y="4405313"/>
            <a:ext cx="5495925" cy="2309386"/>
          </a:xfrm>
          <a:prstGeom prst="rect">
            <a:avLst/>
          </a:prstGeom>
        </p:spPr>
      </p:pic>
      <p:pic>
        <p:nvPicPr>
          <p:cNvPr id="5" name="Picture 4"/>
          <p:cNvPicPr>
            <a:picLocks noChangeAspect="1"/>
          </p:cNvPicPr>
          <p:nvPr/>
        </p:nvPicPr>
        <p:blipFill>
          <a:blip r:embed="rId3"/>
          <a:stretch>
            <a:fillRect/>
          </a:stretch>
        </p:blipFill>
        <p:spPr>
          <a:xfrm>
            <a:off x="6794453" y="4405313"/>
            <a:ext cx="4362450" cy="2714625"/>
          </a:xfrm>
          <a:prstGeom prst="rect">
            <a:avLst/>
          </a:prstGeom>
        </p:spPr>
      </p:pic>
    </p:spTree>
    <p:extLst>
      <p:ext uri="{BB962C8B-B14F-4D97-AF65-F5344CB8AC3E}">
        <p14:creationId xmlns:p14="http://schemas.microsoft.com/office/powerpoint/2010/main" val="235531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fontScale="90000"/>
          </a:bodyPr>
          <a:lstStyle/>
          <a:p>
            <a:r>
              <a:rPr lang="en-US" dirty="0"/>
              <a:t>10. </a:t>
            </a:r>
            <a:r>
              <a:rPr lang="en-US" b="1" dirty="0"/>
              <a:t>Message</a:t>
            </a:r>
            <a:endParaRPr lang="en-US" dirty="0"/>
          </a:p>
        </p:txBody>
      </p:sp>
      <p:sp>
        <p:nvSpPr>
          <p:cNvPr id="3" name="Content Placeholder 2"/>
          <p:cNvSpPr>
            <a:spLocks noGrp="1"/>
          </p:cNvSpPr>
          <p:nvPr>
            <p:ph idx="1"/>
          </p:nvPr>
        </p:nvSpPr>
        <p:spPr>
          <a:xfrm>
            <a:off x="838200" y="941696"/>
            <a:ext cx="10515600" cy="5235267"/>
          </a:xfrm>
        </p:spPr>
        <p:txBody>
          <a:bodyPr/>
          <a:lstStyle/>
          <a:p>
            <a:pPr algn="just"/>
            <a:r>
              <a:rPr lang="en-US" dirty="0"/>
              <a:t>It refers to the multi-line and non-editable text. It works same as that of Label.</a:t>
            </a:r>
            <a:br>
              <a:rPr lang="en-US" dirty="0"/>
            </a:br>
            <a:r>
              <a:rPr lang="en-US" dirty="0"/>
              <a:t>The general syntax is:</a:t>
            </a:r>
          </a:p>
          <a:p>
            <a:pPr algn="just"/>
            <a:r>
              <a:rPr lang="en-US" b="1" dirty="0"/>
              <a:t>w = Message(master, option=value)</a:t>
            </a:r>
          </a:p>
          <a:p>
            <a:pPr algn="just"/>
            <a:r>
              <a:rPr lang="en-US" dirty="0"/>
              <a:t>master is the parameter used to represent the parent window.</a:t>
            </a:r>
          </a:p>
          <a:p>
            <a:pPr algn="just"/>
            <a:r>
              <a:rPr lang="en-US" dirty="0"/>
              <a:t>There are number of options which are used to change the format of the widget. Number of options can be passed as parameters separated by commas. Some of them are listed below.</a:t>
            </a:r>
          </a:p>
          <a:p>
            <a:pPr algn="just"/>
            <a:endParaRPr lang="en-US" dirty="0"/>
          </a:p>
        </p:txBody>
      </p:sp>
      <p:pic>
        <p:nvPicPr>
          <p:cNvPr id="4" name="Picture 3"/>
          <p:cNvPicPr>
            <a:picLocks noChangeAspect="1"/>
          </p:cNvPicPr>
          <p:nvPr/>
        </p:nvPicPr>
        <p:blipFill>
          <a:blip r:embed="rId2"/>
          <a:stretch>
            <a:fillRect/>
          </a:stretch>
        </p:blipFill>
        <p:spPr>
          <a:xfrm>
            <a:off x="838200" y="4569440"/>
            <a:ext cx="3979460" cy="2063371"/>
          </a:xfrm>
          <a:prstGeom prst="rect">
            <a:avLst/>
          </a:prstGeom>
        </p:spPr>
      </p:pic>
      <p:pic>
        <p:nvPicPr>
          <p:cNvPr id="5" name="Picture 4"/>
          <p:cNvPicPr>
            <a:picLocks noChangeAspect="1"/>
          </p:cNvPicPr>
          <p:nvPr/>
        </p:nvPicPr>
        <p:blipFill>
          <a:blip r:embed="rId3"/>
          <a:stretch>
            <a:fillRect/>
          </a:stretch>
        </p:blipFill>
        <p:spPr>
          <a:xfrm>
            <a:off x="6096000" y="4569439"/>
            <a:ext cx="4249003" cy="2063371"/>
          </a:xfrm>
          <a:prstGeom prst="rect">
            <a:avLst/>
          </a:prstGeom>
        </p:spPr>
      </p:pic>
    </p:spTree>
    <p:extLst>
      <p:ext uri="{BB962C8B-B14F-4D97-AF65-F5344CB8AC3E}">
        <p14:creationId xmlns:p14="http://schemas.microsoft.com/office/powerpoint/2010/main" val="120565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fontScale="90000"/>
          </a:bodyPr>
          <a:lstStyle/>
          <a:p>
            <a:r>
              <a:rPr lang="en-US" dirty="0"/>
              <a:t>11. </a:t>
            </a:r>
            <a:r>
              <a:rPr lang="en-US" b="1" dirty="0" err="1"/>
              <a:t>RadioButton</a:t>
            </a:r>
            <a:endParaRPr lang="en-US" dirty="0"/>
          </a:p>
        </p:txBody>
      </p:sp>
      <p:sp>
        <p:nvSpPr>
          <p:cNvPr id="3" name="Content Placeholder 2"/>
          <p:cNvSpPr>
            <a:spLocks noGrp="1"/>
          </p:cNvSpPr>
          <p:nvPr>
            <p:ph idx="1"/>
          </p:nvPr>
        </p:nvSpPr>
        <p:spPr>
          <a:xfrm>
            <a:off x="838200" y="968992"/>
            <a:ext cx="10515600" cy="5207971"/>
          </a:xfrm>
        </p:spPr>
        <p:txBody>
          <a:bodyPr/>
          <a:lstStyle/>
          <a:p>
            <a:pPr algn="just"/>
            <a:r>
              <a:rPr lang="en-US" dirty="0"/>
              <a:t>It is used to offer multi-choice option to the user. It offers several options to the user and the user has to choose one option.</a:t>
            </a:r>
          </a:p>
          <a:p>
            <a:pPr algn="just"/>
            <a:r>
              <a:rPr lang="en-US" dirty="0"/>
              <a:t>The general syntax is:</a:t>
            </a:r>
          </a:p>
          <a:p>
            <a:pPr algn="just"/>
            <a:r>
              <a:rPr lang="en-US" b="1" dirty="0"/>
              <a:t>w = </a:t>
            </a:r>
            <a:r>
              <a:rPr lang="en-US" b="1" dirty="0" err="1"/>
              <a:t>RadioButton</a:t>
            </a:r>
            <a:r>
              <a:rPr lang="en-US" b="1" dirty="0"/>
              <a:t>(master, option=value)</a:t>
            </a:r>
          </a:p>
          <a:p>
            <a:pPr algn="just"/>
            <a:r>
              <a:rPr lang="en-US" dirty="0"/>
              <a:t>There are number of options which are used to change the format of this widget. Number of options can be passed as parameters separated by commas. Some of them are listed below.</a:t>
            </a:r>
          </a:p>
          <a:p>
            <a:pPr algn="just"/>
            <a:endParaRPr lang="en-US" dirty="0"/>
          </a:p>
        </p:txBody>
      </p:sp>
      <p:pic>
        <p:nvPicPr>
          <p:cNvPr id="5" name="Picture 4"/>
          <p:cNvPicPr>
            <a:picLocks noChangeAspect="1"/>
          </p:cNvPicPr>
          <p:nvPr/>
        </p:nvPicPr>
        <p:blipFill>
          <a:blip r:embed="rId2"/>
          <a:stretch>
            <a:fillRect/>
          </a:stretch>
        </p:blipFill>
        <p:spPr>
          <a:xfrm>
            <a:off x="838200" y="4195762"/>
            <a:ext cx="5514975" cy="2314219"/>
          </a:xfrm>
          <a:prstGeom prst="rect">
            <a:avLst/>
          </a:prstGeom>
        </p:spPr>
      </p:pic>
      <p:pic>
        <p:nvPicPr>
          <p:cNvPr id="6" name="Picture 5"/>
          <p:cNvPicPr>
            <a:picLocks noChangeAspect="1"/>
          </p:cNvPicPr>
          <p:nvPr/>
        </p:nvPicPr>
        <p:blipFill>
          <a:blip r:embed="rId3"/>
          <a:stretch>
            <a:fillRect/>
          </a:stretch>
        </p:blipFill>
        <p:spPr>
          <a:xfrm>
            <a:off x="6575306" y="4195761"/>
            <a:ext cx="5210175" cy="2314219"/>
          </a:xfrm>
          <a:prstGeom prst="rect">
            <a:avLst/>
          </a:prstGeom>
        </p:spPr>
      </p:pic>
    </p:spTree>
    <p:extLst>
      <p:ext uri="{BB962C8B-B14F-4D97-AF65-F5344CB8AC3E}">
        <p14:creationId xmlns:p14="http://schemas.microsoft.com/office/powerpoint/2010/main" val="14958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a:t>
            </a:r>
          </a:p>
        </p:txBody>
      </p:sp>
      <p:sp>
        <p:nvSpPr>
          <p:cNvPr id="3" name="Content Placeholder 2"/>
          <p:cNvSpPr>
            <a:spLocks noGrp="1"/>
          </p:cNvSpPr>
          <p:nvPr>
            <p:ph idx="1"/>
          </p:nvPr>
        </p:nvSpPr>
        <p:spPr/>
        <p:txBody>
          <a:bodyPr/>
          <a:lstStyle/>
          <a:p>
            <a:pPr algn="just"/>
            <a:r>
              <a:rPr lang="en-US" dirty="0"/>
              <a:t>Python provides various options for developing graphical user interfaces (GUIs). Most important are listed below.</a:t>
            </a:r>
          </a:p>
          <a:p>
            <a:pPr algn="just"/>
            <a:r>
              <a:rPr lang="en-US" b="1" dirty="0"/>
              <a:t>Tkinter</a:t>
            </a:r>
            <a:r>
              <a:rPr lang="en-US" dirty="0"/>
              <a:t> − Tkinter is the Python interface to the Tk GUI toolkit shipped with Python. We would look this option in this chapter.</a:t>
            </a:r>
          </a:p>
          <a:p>
            <a:pPr algn="just"/>
            <a:r>
              <a:rPr lang="en-US" b="1" dirty="0"/>
              <a:t>wxPython</a:t>
            </a:r>
            <a:r>
              <a:rPr lang="en-US" dirty="0"/>
              <a:t> − This is an open-source Python interface for wxWindows </a:t>
            </a:r>
            <a:r>
              <a:rPr lang="en-US" dirty="0">
                <a:hlinkClick r:id="rId2"/>
              </a:rPr>
              <a:t>http://wxpython.org</a:t>
            </a:r>
            <a:r>
              <a:rPr lang="en-US" dirty="0"/>
              <a:t>.</a:t>
            </a:r>
          </a:p>
          <a:p>
            <a:pPr algn="just"/>
            <a:r>
              <a:rPr lang="en-US" b="1" dirty="0"/>
              <a:t>JPython</a:t>
            </a:r>
            <a:r>
              <a:rPr lang="en-US" dirty="0"/>
              <a:t> − JPython is a Python port for Java which gives Python scripts seamless access to Java class libraries on the local machine </a:t>
            </a:r>
            <a:r>
              <a:rPr lang="en-US" dirty="0">
                <a:hlinkClick r:id="rId3"/>
              </a:rPr>
              <a:t>http://www.jython.org</a:t>
            </a:r>
            <a:endParaRPr lang="en-US" dirty="0"/>
          </a:p>
          <a:p>
            <a:endParaRPr lang="en-US" dirty="0"/>
          </a:p>
        </p:txBody>
      </p:sp>
    </p:spTree>
    <p:extLst>
      <p:ext uri="{BB962C8B-B14F-4D97-AF65-F5344CB8AC3E}">
        <p14:creationId xmlns:p14="http://schemas.microsoft.com/office/powerpoint/2010/main" val="412218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GUI – tkinter</a:t>
            </a:r>
            <a:br>
              <a:rPr lang="en-US" dirty="0"/>
            </a:br>
            <a:endParaRPr lang="en-US" dirty="0"/>
          </a:p>
        </p:txBody>
      </p:sp>
      <p:sp>
        <p:nvSpPr>
          <p:cNvPr id="3" name="Content Placeholder 2"/>
          <p:cNvSpPr>
            <a:spLocks noGrp="1"/>
          </p:cNvSpPr>
          <p:nvPr>
            <p:ph idx="1"/>
          </p:nvPr>
        </p:nvSpPr>
        <p:spPr>
          <a:xfrm>
            <a:off x="838200" y="1064525"/>
            <a:ext cx="10515600" cy="5112438"/>
          </a:xfrm>
        </p:spPr>
        <p:txBody>
          <a:bodyPr>
            <a:normAutofit/>
          </a:bodyPr>
          <a:lstStyle/>
          <a:p>
            <a:pPr fontAlgn="base"/>
            <a:r>
              <a:rPr lang="en-US" dirty="0"/>
              <a:t>Python offers multiple options for developing GUI (Graphical User Interface). Out of all the GUI methods, tkinter is the most commonly used method. It is a standard Python interface to the Tk GUI toolkit shipped with Python. Python with tkinter is the fastest and easiest way to create the GUI applications. Creating a GUI using tkinter is an easy task.</a:t>
            </a:r>
            <a:br>
              <a:rPr lang="en-US" dirty="0"/>
            </a:br>
            <a:r>
              <a:rPr lang="en-US" b="1" dirty="0"/>
              <a:t>To create a tkinter app:</a:t>
            </a:r>
            <a:endParaRPr lang="en-US" dirty="0"/>
          </a:p>
          <a:p>
            <a:pPr algn="just" fontAlgn="base"/>
            <a:r>
              <a:rPr lang="en-US" dirty="0"/>
              <a:t>Importing the module – tkinter</a:t>
            </a:r>
          </a:p>
          <a:p>
            <a:pPr algn="just" fontAlgn="base"/>
            <a:r>
              <a:rPr lang="en-US" dirty="0"/>
              <a:t>Create the main window (container)</a:t>
            </a:r>
          </a:p>
          <a:p>
            <a:pPr algn="just" fontAlgn="base"/>
            <a:r>
              <a:rPr lang="en-US" dirty="0"/>
              <a:t>Add any number of widgets to the main window</a:t>
            </a:r>
          </a:p>
          <a:p>
            <a:pPr algn="just" fontAlgn="base"/>
            <a:r>
              <a:rPr lang="en-US" dirty="0"/>
              <a:t>Apply the event Trigger on the widgets.</a:t>
            </a:r>
          </a:p>
          <a:p>
            <a:endParaRPr lang="en-US" dirty="0"/>
          </a:p>
        </p:txBody>
      </p:sp>
    </p:spTree>
    <p:extLst>
      <p:ext uri="{BB962C8B-B14F-4D97-AF65-F5344CB8AC3E}">
        <p14:creationId xmlns:p14="http://schemas.microsoft.com/office/powerpoint/2010/main" val="22445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6"/>
            <a:ext cx="10515600" cy="6353033"/>
          </a:xfrm>
        </p:spPr>
        <p:txBody>
          <a:bodyPr>
            <a:normAutofit fontScale="77500" lnSpcReduction="20000"/>
          </a:bodyPr>
          <a:lstStyle/>
          <a:p>
            <a:pPr algn="just"/>
            <a:r>
              <a:rPr lang="en-US" dirty="0"/>
              <a:t>Importing tkinter is same as importing any other module in the Python code. Note that the name of the module in Python 2.x is ‘Tkinter’ and in Python 3.x it is ‘tkinter’.</a:t>
            </a:r>
          </a:p>
          <a:p>
            <a:pPr algn="just"/>
            <a:endParaRPr lang="en-US" dirty="0"/>
          </a:p>
          <a:p>
            <a:pPr algn="just"/>
            <a:r>
              <a:rPr lang="en-US" b="1" dirty="0"/>
              <a:t>import tkinter</a:t>
            </a:r>
          </a:p>
          <a:p>
            <a:pPr algn="just"/>
            <a:r>
              <a:rPr lang="en-US" dirty="0"/>
              <a:t>There are two main methods used which the user needs to remember while creating the Python application with GUI.</a:t>
            </a:r>
          </a:p>
          <a:p>
            <a:pPr algn="just"/>
            <a:endParaRPr lang="en-US" dirty="0"/>
          </a:p>
          <a:p>
            <a:pPr algn="just"/>
            <a:r>
              <a:rPr lang="en-US" dirty="0"/>
              <a:t>Tk(</a:t>
            </a:r>
            <a:r>
              <a:rPr lang="en-US" dirty="0" err="1"/>
              <a:t>screenName</a:t>
            </a:r>
            <a:r>
              <a:rPr lang="en-US" dirty="0"/>
              <a:t>=None,  </a:t>
            </a:r>
            <a:r>
              <a:rPr lang="en-US" dirty="0" err="1"/>
              <a:t>baseName</a:t>
            </a:r>
            <a:r>
              <a:rPr lang="en-US" dirty="0"/>
              <a:t>=None,  </a:t>
            </a:r>
            <a:r>
              <a:rPr lang="en-US" dirty="0" err="1"/>
              <a:t>className</a:t>
            </a:r>
            <a:r>
              <a:rPr lang="en-US" dirty="0"/>
              <a:t>=’</a:t>
            </a:r>
            <a:r>
              <a:rPr lang="en-US" dirty="0" err="1"/>
              <a:t>Tk</a:t>
            </a:r>
            <a:r>
              <a:rPr lang="en-US" dirty="0"/>
              <a:t>’,  </a:t>
            </a:r>
            <a:r>
              <a:rPr lang="en-US" dirty="0" err="1"/>
              <a:t>useTk</a:t>
            </a:r>
            <a:r>
              <a:rPr lang="en-US" dirty="0"/>
              <a:t>=1): </a:t>
            </a:r>
          </a:p>
          <a:p>
            <a:pPr algn="just"/>
            <a:r>
              <a:rPr lang="en-US" dirty="0"/>
              <a:t>To create a main window, tkinter offers a method ‘Tk(</a:t>
            </a:r>
            <a:r>
              <a:rPr lang="en-US" dirty="0" err="1"/>
              <a:t>screenName</a:t>
            </a:r>
            <a:r>
              <a:rPr lang="en-US" dirty="0"/>
              <a:t>=None,  </a:t>
            </a:r>
            <a:r>
              <a:rPr lang="en-US" dirty="0" err="1"/>
              <a:t>baseName</a:t>
            </a:r>
            <a:r>
              <a:rPr lang="en-US" dirty="0"/>
              <a:t>=None,  </a:t>
            </a:r>
            <a:r>
              <a:rPr lang="en-US" dirty="0" err="1"/>
              <a:t>className</a:t>
            </a:r>
            <a:r>
              <a:rPr lang="en-US" dirty="0"/>
              <a:t>=’</a:t>
            </a:r>
            <a:r>
              <a:rPr lang="en-US" dirty="0" err="1"/>
              <a:t>Tk</a:t>
            </a:r>
            <a:r>
              <a:rPr lang="en-US" dirty="0"/>
              <a:t>’,  </a:t>
            </a:r>
            <a:r>
              <a:rPr lang="en-US" dirty="0" err="1"/>
              <a:t>useTk</a:t>
            </a:r>
            <a:r>
              <a:rPr lang="en-US" dirty="0"/>
              <a:t>=1)’. </a:t>
            </a:r>
          </a:p>
          <a:p>
            <a:pPr algn="just"/>
            <a:r>
              <a:rPr lang="en-US" dirty="0"/>
              <a:t>To change the name of the window, you can change the </a:t>
            </a:r>
            <a:r>
              <a:rPr lang="en-US" dirty="0" err="1"/>
              <a:t>className</a:t>
            </a:r>
            <a:r>
              <a:rPr lang="en-US" dirty="0"/>
              <a:t> to the desired one. The basic code used to create the main window of the application is:</a:t>
            </a:r>
          </a:p>
          <a:p>
            <a:pPr algn="just"/>
            <a:r>
              <a:rPr lang="en-US" dirty="0"/>
              <a:t>m=</a:t>
            </a:r>
            <a:r>
              <a:rPr lang="en-US" dirty="0" err="1"/>
              <a:t>tkinter.Tk</a:t>
            </a:r>
            <a:r>
              <a:rPr lang="en-US" dirty="0"/>
              <a:t>() where m is the name of the main window object</a:t>
            </a:r>
          </a:p>
          <a:p>
            <a:pPr algn="just"/>
            <a:r>
              <a:rPr lang="en-US" b="1" dirty="0" err="1"/>
              <a:t>mainloop</a:t>
            </a:r>
            <a:r>
              <a:rPr lang="en-US" b="1" dirty="0"/>
              <a:t>(): </a:t>
            </a:r>
          </a:p>
          <a:p>
            <a:pPr algn="just"/>
            <a:r>
              <a:rPr lang="en-US" dirty="0"/>
              <a:t>There is a method known by the name </a:t>
            </a:r>
            <a:r>
              <a:rPr lang="en-US" dirty="0" err="1"/>
              <a:t>mainloop</a:t>
            </a:r>
            <a:r>
              <a:rPr lang="en-US" dirty="0"/>
              <a:t>() is used when your application is ready to run. </a:t>
            </a:r>
            <a:r>
              <a:rPr lang="en-US" dirty="0" err="1"/>
              <a:t>mainloop</a:t>
            </a:r>
            <a:r>
              <a:rPr lang="en-US" dirty="0"/>
              <a:t>() is an infinite loop used to run the application, wait for an event to occur and process the event as long as the window is not closed.</a:t>
            </a:r>
          </a:p>
          <a:p>
            <a:pPr algn="just"/>
            <a:r>
              <a:rPr lang="en-US" dirty="0" err="1"/>
              <a:t>m.mainloop</a:t>
            </a:r>
            <a:r>
              <a:rPr lang="en-US" dirty="0"/>
              <a:t>()</a:t>
            </a:r>
          </a:p>
        </p:txBody>
      </p:sp>
    </p:spTree>
    <p:extLst>
      <p:ext uri="{BB962C8B-B14F-4D97-AF65-F5344CB8AC3E}">
        <p14:creationId xmlns:p14="http://schemas.microsoft.com/office/powerpoint/2010/main" val="397232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There are mainly three geometry manager classes class.</a:t>
            </a:r>
          </a:p>
          <a:p>
            <a:pPr fontAlgn="base"/>
            <a:r>
              <a:rPr lang="en-US" b="1" dirty="0"/>
              <a:t>pack() method: </a:t>
            </a:r>
            <a:r>
              <a:rPr lang="en-US" dirty="0"/>
              <a:t>It organizes the widgets in blocks before placing in the parent widget.</a:t>
            </a:r>
          </a:p>
          <a:p>
            <a:pPr fontAlgn="base"/>
            <a:r>
              <a:rPr lang="en-US" b="1" dirty="0"/>
              <a:t>grid() method: </a:t>
            </a:r>
            <a:r>
              <a:rPr lang="en-US" dirty="0"/>
              <a:t>It organizes the widgets in grid (table-like structure) before placing in the parent widget.</a:t>
            </a:r>
          </a:p>
          <a:p>
            <a:pPr fontAlgn="base"/>
            <a:r>
              <a:rPr lang="en-US" b="1" dirty="0"/>
              <a:t>place() method: </a:t>
            </a:r>
            <a:r>
              <a:rPr lang="en-US" dirty="0"/>
              <a:t>It organizes the widgets by placing them on specific positions directed by the programmer.</a:t>
            </a:r>
          </a:p>
          <a:p>
            <a:endParaRPr lang="en-US" dirty="0"/>
          </a:p>
        </p:txBody>
      </p:sp>
    </p:spTree>
    <p:extLst>
      <p:ext uri="{BB962C8B-B14F-4D97-AF65-F5344CB8AC3E}">
        <p14:creationId xmlns:p14="http://schemas.microsoft.com/office/powerpoint/2010/main" val="347457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r>
              <a:rPr lang="en-US" b="1" dirty="0"/>
              <a:t>1. Button</a:t>
            </a:r>
            <a:endParaRPr lang="en-US" dirty="0"/>
          </a:p>
        </p:txBody>
      </p:sp>
      <p:sp>
        <p:nvSpPr>
          <p:cNvPr id="3" name="Content Placeholder 2"/>
          <p:cNvSpPr>
            <a:spLocks noGrp="1"/>
          </p:cNvSpPr>
          <p:nvPr>
            <p:ph idx="1"/>
          </p:nvPr>
        </p:nvSpPr>
        <p:spPr>
          <a:xfrm>
            <a:off x="838200" y="1296537"/>
            <a:ext cx="10515600" cy="4880426"/>
          </a:xfrm>
        </p:spPr>
        <p:txBody>
          <a:bodyPr/>
          <a:lstStyle/>
          <a:p>
            <a:pPr algn="just"/>
            <a:r>
              <a:rPr lang="en-US" dirty="0"/>
              <a:t>To add a button in your application, this widget is used.</a:t>
            </a:r>
          </a:p>
          <a:p>
            <a:pPr algn="just"/>
            <a:r>
              <a:rPr lang="en-US" dirty="0"/>
              <a:t>The general syntax is:</a:t>
            </a:r>
          </a:p>
          <a:p>
            <a:pPr algn="just"/>
            <a:r>
              <a:rPr lang="en-US" b="1" dirty="0"/>
              <a:t>w=Button(master, option=value)</a:t>
            </a:r>
          </a:p>
          <a:p>
            <a:pPr algn="just"/>
            <a:r>
              <a:rPr lang="en-US" dirty="0"/>
              <a:t>master is the parameter used to represent the parent window.</a:t>
            </a:r>
          </a:p>
          <a:p>
            <a:pPr algn="just"/>
            <a:r>
              <a:rPr lang="en-US" dirty="0"/>
              <a:t>There are number of options which are used to change the format of the Buttons. Number of options can be passed as parameters separated by commas. Some of them are listed below.</a:t>
            </a:r>
          </a:p>
        </p:txBody>
      </p:sp>
      <p:pic>
        <p:nvPicPr>
          <p:cNvPr id="5" name="Picture 4"/>
          <p:cNvPicPr>
            <a:picLocks noChangeAspect="1"/>
          </p:cNvPicPr>
          <p:nvPr/>
        </p:nvPicPr>
        <p:blipFill>
          <a:blip r:embed="rId2"/>
          <a:stretch>
            <a:fillRect/>
          </a:stretch>
        </p:blipFill>
        <p:spPr>
          <a:xfrm>
            <a:off x="996500" y="4622681"/>
            <a:ext cx="5476875" cy="1952625"/>
          </a:xfrm>
          <a:prstGeom prst="rect">
            <a:avLst/>
          </a:prstGeom>
        </p:spPr>
      </p:pic>
      <p:pic>
        <p:nvPicPr>
          <p:cNvPr id="6" name="Picture 5"/>
          <p:cNvPicPr>
            <a:picLocks noChangeAspect="1"/>
          </p:cNvPicPr>
          <p:nvPr/>
        </p:nvPicPr>
        <p:blipFill>
          <a:blip r:embed="rId3"/>
          <a:stretch>
            <a:fillRect/>
          </a:stretch>
        </p:blipFill>
        <p:spPr>
          <a:xfrm>
            <a:off x="6631675" y="4622680"/>
            <a:ext cx="5124450" cy="1952625"/>
          </a:xfrm>
          <a:prstGeom prst="rect">
            <a:avLst/>
          </a:prstGeom>
        </p:spPr>
      </p:pic>
    </p:spTree>
    <p:extLst>
      <p:ext uri="{BB962C8B-B14F-4D97-AF65-F5344CB8AC3E}">
        <p14:creationId xmlns:p14="http://schemas.microsoft.com/office/powerpoint/2010/main" val="24502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fontScale="90000"/>
          </a:bodyPr>
          <a:lstStyle/>
          <a:p>
            <a:r>
              <a:rPr lang="en-US" dirty="0"/>
              <a:t>2. </a:t>
            </a:r>
            <a:r>
              <a:rPr lang="en-US" b="1" dirty="0"/>
              <a:t>Canvas</a:t>
            </a:r>
            <a:endParaRPr lang="en-US" dirty="0"/>
          </a:p>
        </p:txBody>
      </p:sp>
      <p:sp>
        <p:nvSpPr>
          <p:cNvPr id="3" name="Content Placeholder 2"/>
          <p:cNvSpPr>
            <a:spLocks noGrp="1"/>
          </p:cNvSpPr>
          <p:nvPr>
            <p:ph idx="1"/>
          </p:nvPr>
        </p:nvSpPr>
        <p:spPr>
          <a:xfrm>
            <a:off x="838200" y="873458"/>
            <a:ext cx="10515600" cy="5303505"/>
          </a:xfrm>
        </p:spPr>
        <p:txBody>
          <a:bodyPr/>
          <a:lstStyle/>
          <a:p>
            <a:pPr algn="just"/>
            <a:r>
              <a:rPr lang="en-US" dirty="0"/>
              <a:t>It is used to draw pictures and other complex layout like graphics, text and widgets.</a:t>
            </a:r>
          </a:p>
          <a:p>
            <a:pPr algn="just"/>
            <a:r>
              <a:rPr lang="en-US" dirty="0"/>
              <a:t>The general syntax is:</a:t>
            </a:r>
          </a:p>
          <a:p>
            <a:pPr algn="just"/>
            <a:r>
              <a:rPr lang="en-US" dirty="0"/>
              <a:t>w = Canvas(master, option=value)</a:t>
            </a:r>
          </a:p>
          <a:p>
            <a:pPr algn="just"/>
            <a:r>
              <a:rPr lang="en-US" dirty="0"/>
              <a:t>master is the parameter used to represent the parent window.</a:t>
            </a:r>
          </a:p>
          <a:p>
            <a:pPr algn="just"/>
            <a:r>
              <a:rPr lang="en-US" dirty="0"/>
              <a:t>There are number of options which are used to change the format of the widget. Number of options can be passed as parameters separated by commas. Some of them are listed below.</a:t>
            </a:r>
          </a:p>
          <a:p>
            <a:pPr algn="just"/>
            <a:endParaRPr lang="en-US" dirty="0"/>
          </a:p>
        </p:txBody>
      </p:sp>
      <p:pic>
        <p:nvPicPr>
          <p:cNvPr id="4" name="Picture 3"/>
          <p:cNvPicPr>
            <a:picLocks noChangeAspect="1"/>
          </p:cNvPicPr>
          <p:nvPr/>
        </p:nvPicPr>
        <p:blipFill>
          <a:blip r:embed="rId2"/>
          <a:stretch>
            <a:fillRect/>
          </a:stretch>
        </p:blipFill>
        <p:spPr>
          <a:xfrm>
            <a:off x="838200" y="4700588"/>
            <a:ext cx="4811973" cy="1984707"/>
          </a:xfrm>
          <a:prstGeom prst="rect">
            <a:avLst/>
          </a:prstGeom>
        </p:spPr>
      </p:pic>
      <p:pic>
        <p:nvPicPr>
          <p:cNvPr id="5" name="Picture 4"/>
          <p:cNvPicPr>
            <a:picLocks noChangeAspect="1"/>
          </p:cNvPicPr>
          <p:nvPr/>
        </p:nvPicPr>
        <p:blipFill>
          <a:blip r:embed="rId3"/>
          <a:stretch>
            <a:fillRect/>
          </a:stretch>
        </p:blipFill>
        <p:spPr>
          <a:xfrm>
            <a:off x="6457239" y="4700588"/>
            <a:ext cx="4242606" cy="2049394"/>
          </a:xfrm>
          <a:prstGeom prst="rect">
            <a:avLst/>
          </a:prstGeom>
        </p:spPr>
      </p:pic>
    </p:spTree>
    <p:extLst>
      <p:ext uri="{BB962C8B-B14F-4D97-AF65-F5344CB8AC3E}">
        <p14:creationId xmlns:p14="http://schemas.microsoft.com/office/powerpoint/2010/main" val="329824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8457"/>
          </a:xfrm>
        </p:spPr>
        <p:txBody>
          <a:bodyPr>
            <a:normAutofit fontScale="90000"/>
          </a:bodyPr>
          <a:lstStyle/>
          <a:p>
            <a:r>
              <a:rPr lang="en-US" dirty="0"/>
              <a:t>3.</a:t>
            </a:r>
            <a:r>
              <a:rPr lang="en-US" b="1" dirty="0"/>
              <a:t> </a:t>
            </a:r>
            <a:r>
              <a:rPr lang="en-US" b="1" dirty="0" err="1"/>
              <a:t>CheckButton</a:t>
            </a:r>
            <a:endParaRPr lang="en-US" dirty="0"/>
          </a:p>
        </p:txBody>
      </p:sp>
      <p:sp>
        <p:nvSpPr>
          <p:cNvPr id="3" name="Content Placeholder 2"/>
          <p:cNvSpPr>
            <a:spLocks noGrp="1"/>
          </p:cNvSpPr>
          <p:nvPr>
            <p:ph idx="1"/>
          </p:nvPr>
        </p:nvSpPr>
        <p:spPr>
          <a:xfrm>
            <a:off x="838200" y="1160060"/>
            <a:ext cx="10515600" cy="5016903"/>
          </a:xfrm>
        </p:spPr>
        <p:txBody>
          <a:bodyPr/>
          <a:lstStyle/>
          <a:p>
            <a:pPr algn="just"/>
            <a:r>
              <a:rPr lang="en-US" dirty="0"/>
              <a:t>To select any number of options by displaying a number of options to a user as toggle buttons. The general syntax is:</a:t>
            </a:r>
          </a:p>
          <a:p>
            <a:pPr algn="just"/>
            <a:r>
              <a:rPr lang="en-US" b="1" dirty="0"/>
              <a:t>w = </a:t>
            </a:r>
            <a:r>
              <a:rPr lang="en-US" b="1" dirty="0" err="1"/>
              <a:t>CheckButton</a:t>
            </a:r>
            <a:r>
              <a:rPr lang="en-US" b="1" dirty="0"/>
              <a:t>(master, option=value)</a:t>
            </a:r>
          </a:p>
          <a:p>
            <a:pPr algn="just"/>
            <a:r>
              <a:rPr lang="en-US" dirty="0"/>
              <a:t>There are number of options which are used to change the format of this widget. Number of options can be passed as parameters separated by commas. Some of them are listed below.</a:t>
            </a:r>
          </a:p>
          <a:p>
            <a:pPr algn="just"/>
            <a:endParaRPr lang="en-US" dirty="0"/>
          </a:p>
        </p:txBody>
      </p:sp>
      <p:pic>
        <p:nvPicPr>
          <p:cNvPr id="4" name="Picture 3"/>
          <p:cNvPicPr>
            <a:picLocks noChangeAspect="1"/>
          </p:cNvPicPr>
          <p:nvPr/>
        </p:nvPicPr>
        <p:blipFill>
          <a:blip r:embed="rId2"/>
          <a:stretch>
            <a:fillRect/>
          </a:stretch>
        </p:blipFill>
        <p:spPr>
          <a:xfrm>
            <a:off x="838200" y="3876675"/>
            <a:ext cx="5438775" cy="2762250"/>
          </a:xfrm>
          <a:prstGeom prst="rect">
            <a:avLst/>
          </a:prstGeom>
        </p:spPr>
      </p:pic>
      <p:pic>
        <p:nvPicPr>
          <p:cNvPr id="5" name="Picture 4"/>
          <p:cNvPicPr>
            <a:picLocks noChangeAspect="1"/>
          </p:cNvPicPr>
          <p:nvPr/>
        </p:nvPicPr>
        <p:blipFill>
          <a:blip r:embed="rId3"/>
          <a:stretch>
            <a:fillRect/>
          </a:stretch>
        </p:blipFill>
        <p:spPr>
          <a:xfrm>
            <a:off x="6619875" y="3876675"/>
            <a:ext cx="5572125" cy="2436766"/>
          </a:xfrm>
          <a:prstGeom prst="rect">
            <a:avLst/>
          </a:prstGeom>
        </p:spPr>
      </p:pic>
    </p:spTree>
    <p:extLst>
      <p:ext uri="{BB962C8B-B14F-4D97-AF65-F5344CB8AC3E}">
        <p14:creationId xmlns:p14="http://schemas.microsoft.com/office/powerpoint/2010/main" val="203506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lstStyle/>
          <a:p>
            <a:r>
              <a:rPr lang="en-US" dirty="0"/>
              <a:t>4. </a:t>
            </a:r>
            <a:r>
              <a:rPr lang="en-US" b="1" dirty="0"/>
              <a:t>Entry</a:t>
            </a:r>
            <a:endParaRPr lang="en-US" dirty="0"/>
          </a:p>
        </p:txBody>
      </p:sp>
      <p:sp>
        <p:nvSpPr>
          <p:cNvPr id="3" name="Content Placeholder 2"/>
          <p:cNvSpPr>
            <a:spLocks noGrp="1"/>
          </p:cNvSpPr>
          <p:nvPr>
            <p:ph idx="1"/>
          </p:nvPr>
        </p:nvSpPr>
        <p:spPr>
          <a:xfrm>
            <a:off x="838200" y="1064526"/>
            <a:ext cx="10515600" cy="5112437"/>
          </a:xfrm>
        </p:spPr>
        <p:txBody>
          <a:bodyPr/>
          <a:lstStyle/>
          <a:p>
            <a:r>
              <a:rPr lang="en-US" dirty="0"/>
              <a:t>It is used to input the single line text entry from the user.. For multi-line text input, Text widget is used.</a:t>
            </a:r>
          </a:p>
          <a:p>
            <a:r>
              <a:rPr lang="en-US" dirty="0"/>
              <a:t>The general syntax is:</a:t>
            </a:r>
          </a:p>
          <a:p>
            <a:pPr marL="0" indent="0">
              <a:buNone/>
            </a:pPr>
            <a:r>
              <a:rPr lang="en-US" b="1" dirty="0"/>
              <a:t>w=Entry(master, option=value)</a:t>
            </a:r>
          </a:p>
          <a:p>
            <a:pPr marL="0" indent="0">
              <a:buNone/>
            </a:pPr>
            <a:r>
              <a:rPr lang="en-US" dirty="0"/>
              <a:t>master is the parameter used to represent the parent window.</a:t>
            </a:r>
          </a:p>
          <a:p>
            <a:r>
              <a:rPr lang="en-US" dirty="0"/>
              <a:t>There are number of options which are used to change the format of the widget. </a:t>
            </a:r>
          </a:p>
          <a:p>
            <a:r>
              <a:rPr lang="en-US" dirty="0"/>
              <a:t>Number of options can be passed as parameters separated by commas. Some of them are listed below.</a:t>
            </a:r>
            <a:endParaRPr lang="en-US" b="1" dirty="0"/>
          </a:p>
        </p:txBody>
      </p:sp>
      <p:pic>
        <p:nvPicPr>
          <p:cNvPr id="5" name="Picture 4"/>
          <p:cNvPicPr>
            <a:picLocks noChangeAspect="1"/>
          </p:cNvPicPr>
          <p:nvPr/>
        </p:nvPicPr>
        <p:blipFill>
          <a:blip r:embed="rId2"/>
          <a:stretch>
            <a:fillRect/>
          </a:stretch>
        </p:blipFill>
        <p:spPr>
          <a:xfrm>
            <a:off x="838200" y="5142813"/>
            <a:ext cx="4229100" cy="1733550"/>
          </a:xfrm>
          <a:prstGeom prst="rect">
            <a:avLst/>
          </a:prstGeom>
        </p:spPr>
      </p:pic>
      <p:pic>
        <p:nvPicPr>
          <p:cNvPr id="6" name="Picture 5"/>
          <p:cNvPicPr>
            <a:picLocks noChangeAspect="1"/>
          </p:cNvPicPr>
          <p:nvPr/>
        </p:nvPicPr>
        <p:blipFill>
          <a:blip r:embed="rId3"/>
          <a:stretch>
            <a:fillRect/>
          </a:stretch>
        </p:blipFill>
        <p:spPr>
          <a:xfrm>
            <a:off x="6353175" y="5142813"/>
            <a:ext cx="4128306" cy="1685925"/>
          </a:xfrm>
          <a:prstGeom prst="rect">
            <a:avLst/>
          </a:prstGeom>
        </p:spPr>
      </p:pic>
    </p:spTree>
    <p:extLst>
      <p:ext uri="{BB962C8B-B14F-4D97-AF65-F5344CB8AC3E}">
        <p14:creationId xmlns:p14="http://schemas.microsoft.com/office/powerpoint/2010/main" val="115938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1140</Words>
  <Application>Microsoft Office PowerPoint</Application>
  <PresentationFormat>Widescreen</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Python GUI</vt:lpstr>
      <vt:lpstr>GUI</vt:lpstr>
      <vt:lpstr>Python GUI – tkinter </vt:lpstr>
      <vt:lpstr>PowerPoint Presentation</vt:lpstr>
      <vt:lpstr>PowerPoint Presentation</vt:lpstr>
      <vt:lpstr>1. Button</vt:lpstr>
      <vt:lpstr>2. Canvas</vt:lpstr>
      <vt:lpstr>3. CheckButton</vt:lpstr>
      <vt:lpstr>4. Entry</vt:lpstr>
      <vt:lpstr>5. Frame</vt:lpstr>
      <vt:lpstr>6. Label</vt:lpstr>
      <vt:lpstr>7. Listbox</vt:lpstr>
      <vt:lpstr>8. MenuButton</vt:lpstr>
      <vt:lpstr>9. Menu</vt:lpstr>
      <vt:lpstr>10. Message</vt:lpstr>
      <vt:lpstr>11. RadioButton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GUI</dc:title>
  <dc:creator>Siddharaj</dc:creator>
  <cp:lastModifiedBy>2019BTECS00022 prachi Chobhare</cp:lastModifiedBy>
  <cp:revision>24</cp:revision>
  <dcterms:created xsi:type="dcterms:W3CDTF">2020-12-14T09:35:48Z</dcterms:created>
  <dcterms:modified xsi:type="dcterms:W3CDTF">2020-12-22T19:51:56Z</dcterms:modified>
</cp:coreProperties>
</file>