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0"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538CE-993C-48DC-98FE-C8029565D00C}" type="datetimeFigureOut">
              <a:rPr lang="en-IN" smtClean="0"/>
              <a:t>14-07-2019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EC62C-C146-40AA-9B62-34C9BA89BFC9}" type="slidenum">
              <a:rPr lang="en-IN" smtClean="0"/>
              <a:t>‹#›</a:t>
            </a:fld>
            <a:endParaRPr lang="en-IN"/>
          </a:p>
        </p:txBody>
      </p:sp>
    </p:spTree>
    <p:extLst>
      <p:ext uri="{BB962C8B-B14F-4D97-AF65-F5344CB8AC3E}">
        <p14:creationId xmlns:p14="http://schemas.microsoft.com/office/powerpoint/2010/main" val="326281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C68453-027A-4B75-9137-AE8C172B541A}" type="slidenum">
              <a:rPr lang="en-US" sz="1200"/>
              <a:pPr/>
              <a:t>7</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6246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D661DB-8CC6-4498-93FF-9993DD03CE55}" type="slidenum">
              <a:rPr lang="en-US" sz="1200"/>
              <a:pPr/>
              <a:t>8</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3206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BEE146-C62C-4BDA-AF6A-2CF60CE09E67}" type="slidenum">
              <a:rPr lang="en-US" sz="1200"/>
              <a:pPr/>
              <a:t>14</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1799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5EF05E-2F8F-4914-B2A4-23A6C5D7A1AA}" type="slidenum">
              <a:rPr lang="en-US" sz="1200"/>
              <a:pPr/>
              <a:t>15</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One solution is for Alice and Bob to exchange a digital key, so they both know it, but it's otherwise secret. Alice uses this key to encrypt messages she sends, and Bob reconstructs the original messages by decrypting with the same key. The encrypted messages (ciphertexts) are useless to Eve, who doesn't know the key, and so can't reconstruct the original messages. With a good encryption algorithm, this scheme can work well, but exchanging the key while keeping it secret from Eve is a problem. This really requires a face to face meeting, which is not always practical. </a:t>
            </a:r>
          </a:p>
        </p:txBody>
      </p:sp>
    </p:spTree>
    <p:extLst>
      <p:ext uri="{BB962C8B-B14F-4D97-AF65-F5344CB8AC3E}">
        <p14:creationId xmlns:p14="http://schemas.microsoft.com/office/powerpoint/2010/main" val="3977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ED28DB-E19E-42DD-AA68-15683A6E881A}" type="slidenum">
              <a:rPr lang="en-US" sz="1200"/>
              <a:pPr/>
              <a:t>16</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Public key encryption is different, because it splits the key up into a public key for encryption and a secret key for decrpytion. It's not possible to determine the secret key from the public key. In the diagram, Bob generates a pair of keys and tells everybody (including Eve) his public key, while only he knows his secret key. Anyone can use Bob's public key to send him an encrypted message, but only Bob knows the secret key to decrypt it. This scheme allows Alice and Bob to communicate in secret without having to meet. </a:t>
            </a:r>
          </a:p>
          <a:p>
            <a:endParaRPr lang="en-US" smtClean="0"/>
          </a:p>
          <a:p>
            <a:r>
              <a:rPr lang="en-US" smtClean="0"/>
              <a:t>RSA rivest, shamir and adleman</a:t>
            </a:r>
          </a:p>
        </p:txBody>
      </p:sp>
    </p:spTree>
    <p:extLst>
      <p:ext uri="{BB962C8B-B14F-4D97-AF65-F5344CB8AC3E}">
        <p14:creationId xmlns:p14="http://schemas.microsoft.com/office/powerpoint/2010/main" val="297326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DF0EB6-0DEA-4CC7-8525-8C89DA2AC0E4}" type="slidenum">
              <a:rPr lang="en-US" sz="1200"/>
              <a:pPr/>
              <a:t>17</a:t>
            </a:fld>
            <a:endParaRPr lang="en-US" sz="1200"/>
          </a:p>
        </p:txBody>
      </p:sp>
      <p:sp>
        <p:nvSpPr>
          <p:cNvPr id="90115" name="Rectangle 2"/>
          <p:cNvSpPr>
            <a:spLocks noGrp="1" noRot="1" noChangeAspect="1" noChangeArrowheads="1" noTextEdit="1"/>
          </p:cNvSpPr>
          <p:nvPr>
            <p:ph type="sldImg"/>
          </p:nvPr>
        </p:nvSpPr>
        <p:spPr>
          <a:xfrm>
            <a:off x="381000" y="685800"/>
            <a:ext cx="6097588" cy="3430588"/>
          </a:xfrm>
          <a:ln/>
        </p:spPr>
      </p:sp>
      <p:sp>
        <p:nvSpPr>
          <p:cNvPr id="90116" name="Rectangle 3"/>
          <p:cNvSpPr>
            <a:spLocks noGrp="1" noChangeArrowheads="1"/>
          </p:cNvSpPr>
          <p:nvPr>
            <p:ph type="body" idx="1"/>
          </p:nvPr>
        </p:nvSpPr>
        <p:spPr>
          <a:xfrm>
            <a:off x="915988" y="4344988"/>
            <a:ext cx="50260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69319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0788D6-A0EC-456D-86C3-FD7FC450C3AC}" type="slidenum">
              <a:rPr lang="en-US" sz="1200"/>
              <a:pPr/>
              <a:t>18</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4993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A64411-A44F-4226-8648-D94A08FDF97E}" type="slidenum">
              <a:rPr lang="en-US" sz="1200"/>
              <a:pPr/>
              <a:t>19</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4631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0F09EB-B21A-4AC6-A663-2B3F3141CAE9}" type="datetimeFigureOut">
              <a:rPr lang="en-IN" smtClean="0"/>
              <a:t>14-07-2019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139863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0F09EB-B21A-4AC6-A663-2B3F3141CAE9}" type="datetimeFigureOut">
              <a:rPr lang="en-IN" smtClean="0"/>
              <a:t>14-07-2019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39038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0F09EB-B21A-4AC6-A663-2B3F3141CAE9}" type="datetimeFigureOut">
              <a:rPr lang="en-IN" smtClean="0"/>
              <a:t>14-07-2019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9616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0F09EB-B21A-4AC6-A663-2B3F3141CAE9}" type="datetimeFigureOut">
              <a:rPr lang="en-IN" smtClean="0"/>
              <a:t>14-07-2019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169906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0F09EB-B21A-4AC6-A663-2B3F3141CAE9}" type="datetimeFigureOut">
              <a:rPr lang="en-IN" smtClean="0"/>
              <a:t>14-07-2019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272523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0F09EB-B21A-4AC6-A663-2B3F3141CAE9}" type="datetimeFigureOut">
              <a:rPr lang="en-IN" smtClean="0"/>
              <a:t>14-07-2019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11258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0F09EB-B21A-4AC6-A663-2B3F3141CAE9}" type="datetimeFigureOut">
              <a:rPr lang="en-IN" smtClean="0"/>
              <a:t>14-07-2019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32774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0F09EB-B21A-4AC6-A663-2B3F3141CAE9}" type="datetimeFigureOut">
              <a:rPr lang="en-IN" smtClean="0"/>
              <a:t>14-07-2019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429350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F09EB-B21A-4AC6-A663-2B3F3141CAE9}" type="datetimeFigureOut">
              <a:rPr lang="en-IN" smtClean="0"/>
              <a:t>14-07-2019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214779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F09EB-B21A-4AC6-A663-2B3F3141CAE9}" type="datetimeFigureOut">
              <a:rPr lang="en-IN" smtClean="0"/>
              <a:t>14-07-2019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80803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F09EB-B21A-4AC6-A663-2B3F3141CAE9}" type="datetimeFigureOut">
              <a:rPr lang="en-IN" smtClean="0"/>
              <a:t>14-07-2019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2952E-866B-49D4-AE85-64F982D10BB0}" type="slidenum">
              <a:rPr lang="en-IN" smtClean="0"/>
              <a:t>‹#›</a:t>
            </a:fld>
            <a:endParaRPr lang="en-IN"/>
          </a:p>
        </p:txBody>
      </p:sp>
    </p:spTree>
    <p:extLst>
      <p:ext uri="{BB962C8B-B14F-4D97-AF65-F5344CB8AC3E}">
        <p14:creationId xmlns:p14="http://schemas.microsoft.com/office/powerpoint/2010/main" val="310706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F09EB-B21A-4AC6-A663-2B3F3141CAE9}" type="datetimeFigureOut">
              <a:rPr lang="en-IN" smtClean="0"/>
              <a:t>14-07-2019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952E-866B-49D4-AE85-64F982D10BB0}" type="slidenum">
              <a:rPr lang="en-IN" smtClean="0"/>
              <a:t>‹#›</a:t>
            </a:fld>
            <a:endParaRPr lang="en-IN"/>
          </a:p>
        </p:txBody>
      </p:sp>
    </p:spTree>
    <p:extLst>
      <p:ext uri="{BB962C8B-B14F-4D97-AF65-F5344CB8AC3E}">
        <p14:creationId xmlns:p14="http://schemas.microsoft.com/office/powerpoint/2010/main" val="641292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DM%20Final.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92573"/>
            <a:ext cx="9144000" cy="1517389"/>
          </a:xfrm>
        </p:spPr>
        <p:txBody>
          <a:bodyPr>
            <a:normAutofit fontScale="90000"/>
          </a:bodyPr>
          <a:lstStyle/>
          <a:p>
            <a:r>
              <a:rPr lang="en-IN" dirty="0" smtClean="0">
                <a:solidFill>
                  <a:srgbClr val="7030A0"/>
                </a:solidFill>
              </a:rPr>
              <a:t>L0: Introduction </a:t>
            </a:r>
            <a:r>
              <a:rPr lang="en-IN" dirty="0" smtClean="0">
                <a:solidFill>
                  <a:srgbClr val="7030A0"/>
                </a:solidFill>
              </a:rPr>
              <a:t>to the </a:t>
            </a:r>
            <a:r>
              <a:rPr lang="en-IN" dirty="0" smtClean="0">
                <a:solidFill>
                  <a:srgbClr val="7030A0"/>
                </a:solidFill>
              </a:rPr>
              <a:t>Subject</a:t>
            </a:r>
            <a:r>
              <a:rPr lang="en-IN" dirty="0" smtClean="0"/>
              <a:t/>
            </a:r>
            <a:br>
              <a:rPr lang="en-IN" dirty="0" smtClean="0"/>
            </a:br>
            <a:r>
              <a:rPr lang="en-IN" dirty="0" smtClean="0">
                <a:solidFill>
                  <a:srgbClr val="C00000"/>
                </a:solidFill>
              </a:rPr>
              <a:t>Discrete Mathematics</a:t>
            </a:r>
            <a:endParaRPr lang="en-IN" dirty="0">
              <a:solidFill>
                <a:srgbClr val="C00000"/>
              </a:solidFill>
            </a:endParaRPr>
          </a:p>
        </p:txBody>
      </p:sp>
      <p:sp>
        <p:nvSpPr>
          <p:cNvPr id="3" name="Subtitle 2"/>
          <p:cNvSpPr>
            <a:spLocks noGrp="1"/>
          </p:cNvSpPr>
          <p:nvPr>
            <p:ph type="subTitle" idx="1"/>
          </p:nvPr>
        </p:nvSpPr>
        <p:spPr/>
        <p:txBody>
          <a:bodyPr/>
          <a:lstStyle/>
          <a:p>
            <a:r>
              <a:rPr lang="en-IN" dirty="0" smtClean="0"/>
              <a:t>By</a:t>
            </a:r>
          </a:p>
          <a:p>
            <a:r>
              <a:rPr lang="en-IN" dirty="0" err="1" smtClean="0"/>
              <a:t>Prof.</a:t>
            </a:r>
            <a:r>
              <a:rPr lang="en-IN" dirty="0" smtClean="0"/>
              <a:t> M.B. </a:t>
            </a:r>
            <a:r>
              <a:rPr lang="en-IN" dirty="0" err="1" smtClean="0"/>
              <a:t>Narnaware</a:t>
            </a:r>
            <a:endParaRPr lang="en-IN" dirty="0" smtClean="0"/>
          </a:p>
          <a:p>
            <a:r>
              <a:rPr lang="en-IN" dirty="0" smtClean="0"/>
              <a:t>(Assistant </a:t>
            </a:r>
            <a:r>
              <a:rPr lang="en-IN" dirty="0" err="1" smtClean="0"/>
              <a:t>Prof.</a:t>
            </a:r>
            <a:r>
              <a:rPr lang="en-IN" dirty="0" smtClean="0"/>
              <a:t> @IT-WCE)</a:t>
            </a:r>
            <a:endParaRPr lang="en-IN" dirty="0"/>
          </a:p>
        </p:txBody>
      </p:sp>
    </p:spTree>
    <p:extLst>
      <p:ext uri="{BB962C8B-B14F-4D97-AF65-F5344CB8AC3E}">
        <p14:creationId xmlns:p14="http://schemas.microsoft.com/office/powerpoint/2010/main" val="1637760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Why Discrete Mathematics? (I)</a:t>
            </a:r>
          </a:p>
        </p:txBody>
      </p:sp>
      <p:sp>
        <p:nvSpPr>
          <p:cNvPr id="20483" name="Content Placeholder 2"/>
          <p:cNvSpPr>
            <a:spLocks noGrp="1"/>
          </p:cNvSpPr>
          <p:nvPr>
            <p:ph idx="1"/>
          </p:nvPr>
        </p:nvSpPr>
        <p:spPr/>
        <p:txBody>
          <a:bodyPr/>
          <a:lstStyle/>
          <a:p>
            <a:pPr eaLnBrk="1" hangingPunct="1">
              <a:lnSpc>
                <a:spcPct val="80000"/>
              </a:lnSpc>
            </a:pPr>
            <a:r>
              <a:rPr lang="en-US" sz="3000" dirty="0"/>
              <a:t>Computers use discrete structures to represent and manipulate data.</a:t>
            </a:r>
          </a:p>
          <a:p>
            <a:pPr eaLnBrk="1" hangingPunct="1">
              <a:lnSpc>
                <a:spcPct val="80000"/>
              </a:lnSpc>
            </a:pPr>
            <a:r>
              <a:rPr lang="en-US" sz="3000" dirty="0"/>
              <a:t>The subject Discrete Mathematics is the most fundamental subject for becoming a Computer Scientist.</a:t>
            </a:r>
          </a:p>
          <a:p>
            <a:pPr eaLnBrk="1" hangingPunct="1">
              <a:lnSpc>
                <a:spcPct val="80000"/>
              </a:lnSpc>
            </a:pPr>
            <a:r>
              <a:rPr lang="en-US" sz="3000" dirty="0"/>
              <a:t>Computer Science is not Programming.</a:t>
            </a:r>
          </a:p>
          <a:p>
            <a:pPr eaLnBrk="1" hangingPunct="1">
              <a:lnSpc>
                <a:spcPct val="80000"/>
              </a:lnSpc>
            </a:pPr>
            <a:r>
              <a:rPr lang="en-US" sz="3000" dirty="0"/>
              <a:t>Computer Science is about </a:t>
            </a:r>
            <a:r>
              <a:rPr lang="en-US" sz="3000" b="1" dirty="0">
                <a:solidFill>
                  <a:srgbClr val="C00000"/>
                </a:solidFill>
              </a:rPr>
              <a:t>problem solving</a:t>
            </a:r>
            <a:r>
              <a:rPr lang="en-US" sz="3000" dirty="0"/>
              <a:t>.</a:t>
            </a:r>
          </a:p>
        </p:txBody>
      </p:sp>
    </p:spTree>
    <p:extLst>
      <p:ext uri="{BB962C8B-B14F-4D97-AF65-F5344CB8AC3E}">
        <p14:creationId xmlns:p14="http://schemas.microsoft.com/office/powerpoint/2010/main" val="369562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Why Discrete Mathematics? (II)</a:t>
            </a:r>
          </a:p>
        </p:txBody>
      </p:sp>
      <p:sp>
        <p:nvSpPr>
          <p:cNvPr id="3" name="Content Placeholder 2"/>
          <p:cNvSpPr>
            <a:spLocks noGrp="1"/>
          </p:cNvSpPr>
          <p:nvPr>
            <p:ph idx="1"/>
          </p:nvPr>
        </p:nvSpPr>
        <p:spPr/>
        <p:txBody>
          <a:bodyPr>
            <a:normAutofit/>
          </a:bodyPr>
          <a:lstStyle/>
          <a:p>
            <a:pPr eaLnBrk="1" hangingPunct="1"/>
            <a:r>
              <a:rPr lang="en-US" sz="3000"/>
              <a:t>Mathematics is at the heart of problem solving</a:t>
            </a:r>
          </a:p>
          <a:p>
            <a:pPr eaLnBrk="1" hangingPunct="1"/>
            <a:r>
              <a:rPr lang="en-US" sz="3000"/>
              <a:t>Defining a problem requires mathematical rigor</a:t>
            </a:r>
          </a:p>
          <a:p>
            <a:pPr eaLnBrk="1" hangingPunct="1"/>
            <a:r>
              <a:rPr lang="en-US" sz="3000"/>
              <a:t>Use and analysis of models, data structures, algorithms requires a solid foundation of mathematics</a:t>
            </a:r>
          </a:p>
          <a:p>
            <a:pPr eaLnBrk="1" hangingPunct="1"/>
            <a:r>
              <a:rPr lang="en-US" sz="3000"/>
              <a:t>To justify </a:t>
            </a:r>
            <a:r>
              <a:rPr lang="en-US" sz="3000" u="sng"/>
              <a:t>why</a:t>
            </a:r>
            <a:r>
              <a:rPr lang="en-US" sz="3000"/>
              <a:t> a particular way of solving a problem is </a:t>
            </a:r>
            <a:r>
              <a:rPr lang="en-US" sz="3000">
                <a:solidFill>
                  <a:srgbClr val="C00000"/>
                </a:solidFill>
              </a:rPr>
              <a:t>correct</a:t>
            </a:r>
            <a:r>
              <a:rPr lang="en-US" sz="3000"/>
              <a:t> or </a:t>
            </a:r>
            <a:r>
              <a:rPr lang="en-US" sz="3000">
                <a:solidFill>
                  <a:srgbClr val="C00000"/>
                </a:solidFill>
              </a:rPr>
              <a:t>efficient</a:t>
            </a:r>
            <a:r>
              <a:rPr lang="en-US" sz="3000"/>
              <a:t> (i.e., better than another way) requires analysis with a well-defined mathematical model.</a:t>
            </a:r>
          </a:p>
        </p:txBody>
      </p:sp>
    </p:spTree>
    <p:extLst>
      <p:ext uri="{BB962C8B-B14F-4D97-AF65-F5344CB8AC3E}">
        <p14:creationId xmlns:p14="http://schemas.microsoft.com/office/powerpoint/2010/main" val="117932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3200"/>
              <a:t>Problem Solving requires mathematical </a:t>
            </a:r>
            <a:r>
              <a:rPr lang="en-US" sz="3200">
                <a:solidFill>
                  <a:srgbClr val="FF0000"/>
                </a:solidFill>
              </a:rPr>
              <a:t>rigor</a:t>
            </a:r>
            <a:endParaRPr lang="en-US" sz="4000">
              <a:solidFill>
                <a:srgbClr val="FF0000"/>
              </a:solidFill>
            </a:endParaRPr>
          </a:p>
        </p:txBody>
      </p:sp>
      <p:sp>
        <p:nvSpPr>
          <p:cNvPr id="22531" name="Content Placeholder 2"/>
          <p:cNvSpPr>
            <a:spLocks noGrp="1"/>
          </p:cNvSpPr>
          <p:nvPr>
            <p:ph idx="1"/>
          </p:nvPr>
        </p:nvSpPr>
        <p:spPr/>
        <p:txBody>
          <a:bodyPr/>
          <a:lstStyle/>
          <a:p>
            <a:pPr eaLnBrk="1" hangingPunct="1">
              <a:lnSpc>
                <a:spcPct val="80000"/>
              </a:lnSpc>
            </a:pPr>
            <a:r>
              <a:rPr lang="en-US" sz="3000"/>
              <a:t>Your boss is not going to ask you to solve </a:t>
            </a:r>
          </a:p>
          <a:p>
            <a:pPr lvl="1" eaLnBrk="1" hangingPunct="1">
              <a:lnSpc>
                <a:spcPct val="80000"/>
              </a:lnSpc>
            </a:pPr>
            <a:r>
              <a:rPr lang="en-US" sz="2600">
                <a:ea typeface="ＭＳ Ｐゴシック" panose="020B0600070205080204" pitchFamily="34" charset="-128"/>
              </a:rPr>
              <a:t>an MST (Minimal Spanning Tree) or </a:t>
            </a:r>
          </a:p>
          <a:p>
            <a:pPr lvl="1" eaLnBrk="1" hangingPunct="1">
              <a:lnSpc>
                <a:spcPct val="80000"/>
              </a:lnSpc>
            </a:pPr>
            <a:r>
              <a:rPr lang="en-US" sz="2600">
                <a:ea typeface="ＭＳ Ｐゴシック" panose="020B0600070205080204" pitchFamily="34" charset="-128"/>
              </a:rPr>
              <a:t>a TSP (Travelling Salesperson Problem)</a:t>
            </a:r>
          </a:p>
          <a:p>
            <a:pPr eaLnBrk="1" hangingPunct="1">
              <a:lnSpc>
                <a:spcPct val="80000"/>
              </a:lnSpc>
            </a:pPr>
            <a:r>
              <a:rPr lang="en-US" sz="3000"/>
              <a:t>Rarely will you encounter a problem in an abstract setting</a:t>
            </a:r>
          </a:p>
          <a:p>
            <a:pPr eaLnBrk="1" hangingPunct="1">
              <a:lnSpc>
                <a:spcPct val="80000"/>
              </a:lnSpc>
            </a:pPr>
            <a:r>
              <a:rPr lang="en-US" sz="3000"/>
              <a:t>However,  he/she may ask you to build a rotation of the company’s delivery trucks to minimize fuel usage</a:t>
            </a:r>
          </a:p>
          <a:p>
            <a:pPr eaLnBrk="1" hangingPunct="1">
              <a:lnSpc>
                <a:spcPct val="80000"/>
              </a:lnSpc>
            </a:pPr>
            <a:r>
              <a:rPr lang="en-US" sz="3000"/>
              <a:t>It is up to you to determine </a:t>
            </a:r>
          </a:p>
          <a:p>
            <a:pPr lvl="1" eaLnBrk="1" hangingPunct="1">
              <a:lnSpc>
                <a:spcPct val="80000"/>
              </a:lnSpc>
            </a:pPr>
            <a:r>
              <a:rPr lang="en-US" sz="2600">
                <a:ea typeface="ＭＳ Ｐゴシック" panose="020B0600070205080204" pitchFamily="34" charset="-128"/>
              </a:rPr>
              <a:t>a proper model for representing the problem and </a:t>
            </a:r>
          </a:p>
          <a:p>
            <a:pPr lvl="1" eaLnBrk="1" hangingPunct="1">
              <a:lnSpc>
                <a:spcPct val="80000"/>
              </a:lnSpc>
            </a:pPr>
            <a:r>
              <a:rPr lang="en-US" sz="2600">
                <a:ea typeface="ＭＳ Ｐゴシック" panose="020B0600070205080204" pitchFamily="34" charset="-128"/>
              </a:rPr>
              <a:t>a correct or efficient algorithm for solving it</a:t>
            </a:r>
          </a:p>
        </p:txBody>
      </p:sp>
    </p:spTree>
    <p:extLst>
      <p:ext uri="{BB962C8B-B14F-4D97-AF65-F5344CB8AC3E}">
        <p14:creationId xmlns:p14="http://schemas.microsoft.com/office/powerpoint/2010/main" val="1582682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What’s your job?</a:t>
            </a:r>
          </a:p>
        </p:txBody>
      </p:sp>
      <p:sp>
        <p:nvSpPr>
          <p:cNvPr id="26627" name="Content Placeholder 2"/>
          <p:cNvSpPr>
            <a:spLocks noGrp="1"/>
          </p:cNvSpPr>
          <p:nvPr>
            <p:ph idx="1"/>
          </p:nvPr>
        </p:nvSpPr>
        <p:spPr/>
        <p:txBody>
          <a:bodyPr/>
          <a:lstStyle/>
          <a:p>
            <a:pPr eaLnBrk="1" hangingPunct="1">
              <a:lnSpc>
                <a:spcPct val="80000"/>
              </a:lnSpc>
            </a:pPr>
            <a:r>
              <a:rPr lang="en-US" sz="2700"/>
              <a:t>Build a mathematical model for each scenario </a:t>
            </a:r>
          </a:p>
          <a:p>
            <a:pPr eaLnBrk="1" hangingPunct="1">
              <a:lnSpc>
                <a:spcPct val="80000"/>
              </a:lnSpc>
            </a:pPr>
            <a:r>
              <a:rPr lang="en-US" sz="2700"/>
              <a:t>Develop an algorithm for solving each task</a:t>
            </a:r>
          </a:p>
          <a:p>
            <a:pPr eaLnBrk="1" hangingPunct="1">
              <a:lnSpc>
                <a:spcPct val="80000"/>
              </a:lnSpc>
            </a:pPr>
            <a:r>
              <a:rPr lang="en-US" sz="2700"/>
              <a:t>Justify that your solutions work</a:t>
            </a:r>
          </a:p>
          <a:p>
            <a:pPr lvl="1" eaLnBrk="1" hangingPunct="1">
              <a:lnSpc>
                <a:spcPct val="80000"/>
              </a:lnSpc>
            </a:pPr>
            <a:r>
              <a:rPr lang="en-US">
                <a:ea typeface="ＭＳ Ｐゴシック" panose="020B0600070205080204" pitchFamily="34" charset="-128"/>
              </a:rPr>
              <a:t>Prove that your algorithms terminate.	</a:t>
            </a:r>
            <a:r>
              <a:rPr lang="en-US">
                <a:solidFill>
                  <a:srgbClr val="C00000"/>
                </a:solidFill>
                <a:ea typeface="ＭＳ Ｐゴシック" panose="020B0600070205080204" pitchFamily="34" charset="-128"/>
              </a:rPr>
              <a:t>Termination</a:t>
            </a:r>
          </a:p>
          <a:p>
            <a:pPr lvl="1" eaLnBrk="1" hangingPunct="1">
              <a:lnSpc>
                <a:spcPct val="80000"/>
              </a:lnSpc>
            </a:pPr>
            <a:r>
              <a:rPr lang="en-US">
                <a:ea typeface="ＭＳ Ｐゴシック" panose="020B0600070205080204" pitchFamily="34" charset="-128"/>
              </a:rPr>
              <a:t>Prove that your algorithms find a solution when there is one.	</a:t>
            </a:r>
            <a:r>
              <a:rPr lang="en-US">
                <a:solidFill>
                  <a:srgbClr val="C00000"/>
                </a:solidFill>
                <a:ea typeface="ＭＳ Ｐゴシック" panose="020B0600070205080204" pitchFamily="34" charset="-128"/>
              </a:rPr>
              <a:t>Completeness</a:t>
            </a:r>
          </a:p>
          <a:p>
            <a:pPr lvl="1" eaLnBrk="1" hangingPunct="1">
              <a:lnSpc>
                <a:spcPct val="80000"/>
              </a:lnSpc>
            </a:pPr>
            <a:r>
              <a:rPr lang="en-US">
                <a:ea typeface="ＭＳ Ｐゴシック" panose="020B0600070205080204" pitchFamily="34" charset="-128"/>
              </a:rPr>
              <a:t>Prove that the solution of your algorithms is correct	  	</a:t>
            </a:r>
            <a:r>
              <a:rPr lang="en-US">
                <a:solidFill>
                  <a:srgbClr val="C00000"/>
                </a:solidFill>
                <a:ea typeface="ＭＳ Ｐゴシック" panose="020B0600070205080204" pitchFamily="34" charset="-128"/>
              </a:rPr>
              <a:t>Soundness</a:t>
            </a:r>
          </a:p>
          <a:p>
            <a:pPr lvl="1" eaLnBrk="1" hangingPunct="1">
              <a:lnSpc>
                <a:spcPct val="80000"/>
              </a:lnSpc>
            </a:pPr>
            <a:r>
              <a:rPr lang="en-US">
                <a:ea typeface="ＭＳ Ｐゴシック" panose="020B0600070205080204" pitchFamily="34" charset="-128"/>
              </a:rPr>
              <a:t>Prove that your algorithms find the best solution (i.e., maximize profit).	</a:t>
            </a:r>
            <a:r>
              <a:rPr lang="en-US">
                <a:solidFill>
                  <a:srgbClr val="C00000"/>
                </a:solidFill>
                <a:ea typeface="ＭＳ Ｐゴシック" panose="020B0600070205080204" pitchFamily="34" charset="-128"/>
              </a:rPr>
              <a:t>Optimality (of the solution)</a:t>
            </a:r>
          </a:p>
          <a:p>
            <a:pPr lvl="1" eaLnBrk="1" hangingPunct="1">
              <a:lnSpc>
                <a:spcPct val="80000"/>
              </a:lnSpc>
            </a:pPr>
            <a:r>
              <a:rPr lang="en-US">
                <a:ea typeface="ＭＳ Ｐゴシック" panose="020B0600070205080204" pitchFamily="34" charset="-128"/>
              </a:rPr>
              <a:t>Prove that your algorithms finish before the end of life on earth.</a:t>
            </a:r>
            <a:r>
              <a:rPr lang="en-US">
                <a:solidFill>
                  <a:srgbClr val="C00000"/>
                </a:solidFill>
                <a:ea typeface="ＭＳ Ｐゴシック" panose="020B0600070205080204" pitchFamily="34" charset="-128"/>
              </a:rPr>
              <a:t>	Efficiency, time &amp; space complexity</a:t>
            </a:r>
            <a:endParaRPr lang="en-US">
              <a:ea typeface="ＭＳ Ｐゴシック" panose="020B0600070205080204" pitchFamily="34" charset="-128"/>
            </a:endParaRPr>
          </a:p>
        </p:txBody>
      </p:sp>
    </p:spTree>
    <p:extLst>
      <p:ext uri="{BB962C8B-B14F-4D97-AF65-F5344CB8AC3E}">
        <p14:creationId xmlns:p14="http://schemas.microsoft.com/office/powerpoint/2010/main" val="176410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059169-A087-4545-93F6-1B946AA6EAD1}" type="slidenum">
              <a:rPr lang="en-US" sz="1400"/>
              <a:pPr eaLnBrk="1" hangingPunct="1"/>
              <a:t>14</a:t>
            </a:fld>
            <a:endParaRPr lang="en-US" sz="1400"/>
          </a:p>
        </p:txBody>
      </p:sp>
      <p:sp>
        <p:nvSpPr>
          <p:cNvPr id="46083" name="Rectangle 22"/>
          <p:cNvSpPr>
            <a:spLocks noChangeArrowheads="1"/>
          </p:cNvSpPr>
          <p:nvPr/>
        </p:nvSpPr>
        <p:spPr bwMode="auto">
          <a:xfrm>
            <a:off x="1524000" y="4419600"/>
            <a:ext cx="9144000" cy="2438400"/>
          </a:xfrm>
          <a:prstGeom prst="rect">
            <a:avLst/>
          </a:prstGeom>
          <a:solidFill>
            <a:srgbClr val="CCFFFF"/>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6084" name="Rectangle 2"/>
          <p:cNvSpPr>
            <a:spLocks noGrp="1" noChangeArrowheads="1"/>
          </p:cNvSpPr>
          <p:nvPr>
            <p:ph type="title"/>
          </p:nvPr>
        </p:nvSpPr>
        <p:spPr>
          <a:xfrm>
            <a:off x="2895600" y="533400"/>
            <a:ext cx="7772400" cy="1143000"/>
          </a:xfrm>
        </p:spPr>
        <p:txBody>
          <a:bodyPr>
            <a:normAutofit fontScale="90000"/>
          </a:bodyPr>
          <a:lstStyle/>
          <a:p>
            <a:pPr eaLnBrk="1" hangingPunct="1"/>
            <a:r>
              <a:rPr lang="en-US" sz="2800">
                <a:solidFill>
                  <a:srgbClr val="FF0000"/>
                </a:solidFill>
              </a:rPr>
              <a:t>Logic:</a:t>
            </a:r>
            <a:r>
              <a:rPr lang="en-US" sz="2800"/>
              <a:t/>
            </a:r>
            <a:br>
              <a:rPr lang="en-US" sz="2800"/>
            </a:br>
            <a:r>
              <a:rPr lang="en-US" sz="2800"/>
              <a:t>Hardware and software  specifications</a:t>
            </a:r>
            <a:br>
              <a:rPr lang="en-US" sz="2800"/>
            </a:br>
            <a:endParaRPr lang="en-US" sz="2800"/>
          </a:p>
        </p:txBody>
      </p:sp>
      <p:pic>
        <p:nvPicPr>
          <p:cNvPr id="4608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981201"/>
            <a:ext cx="1143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28800"/>
            <a:ext cx="6873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1" y="2667000"/>
            <a:ext cx="27717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 Box 15"/>
          <p:cNvSpPr txBox="1">
            <a:spLocks noChangeArrowheads="1"/>
          </p:cNvSpPr>
          <p:nvPr/>
        </p:nvSpPr>
        <p:spPr bwMode="auto">
          <a:xfrm>
            <a:off x="2286001" y="3200400"/>
            <a:ext cx="1641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000" b="1"/>
              <a:t>One-bit Full Adder with</a:t>
            </a:r>
          </a:p>
          <a:p>
            <a:pPr eaLnBrk="1" hangingPunct="1"/>
            <a:r>
              <a:rPr lang="en-US" sz="1000" b="1"/>
              <a:t> Carry-In and Carry-Out</a:t>
            </a:r>
            <a:r>
              <a:rPr lang="en-US"/>
              <a:t> </a:t>
            </a:r>
          </a:p>
        </p:txBody>
      </p:sp>
      <p:sp>
        <p:nvSpPr>
          <p:cNvPr id="46089" name="Rectangle 16"/>
          <p:cNvSpPr>
            <a:spLocks noChangeArrowheads="1"/>
          </p:cNvSpPr>
          <p:nvPr/>
        </p:nvSpPr>
        <p:spPr bwMode="auto">
          <a:xfrm>
            <a:off x="5257800" y="3886200"/>
            <a:ext cx="222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a:t>4-bit full adder</a:t>
            </a:r>
            <a:r>
              <a:rPr lang="en-US"/>
              <a:t> </a:t>
            </a:r>
          </a:p>
        </p:txBody>
      </p:sp>
      <p:sp>
        <p:nvSpPr>
          <p:cNvPr id="46090" name="Rectangle 19"/>
          <p:cNvSpPr>
            <a:spLocks noChangeArrowheads="1"/>
          </p:cNvSpPr>
          <p:nvPr/>
        </p:nvSpPr>
        <p:spPr bwMode="auto">
          <a:xfrm>
            <a:off x="1141413" y="4343401"/>
            <a:ext cx="9472613"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20000"/>
              </a:spcBef>
            </a:pPr>
            <a:r>
              <a:rPr lang="en-US" sz="1800"/>
              <a:t>Example 2: System Specification</a:t>
            </a:r>
            <a:r>
              <a:rPr lang="en-US" sz="1600"/>
              <a:t>:</a:t>
            </a:r>
          </a:p>
          <a:p>
            <a:pPr lvl="1" eaLnBrk="1" hangingPunct="1">
              <a:spcBef>
                <a:spcPct val="20000"/>
              </a:spcBef>
            </a:pPr>
            <a:endParaRPr lang="en-US" sz="1600"/>
          </a:p>
          <a:p>
            <a:pPr lvl="1" eaLnBrk="1" hangingPunct="1">
              <a:spcBef>
                <a:spcPct val="20000"/>
              </a:spcBef>
              <a:buFontTx/>
              <a:buChar char="–"/>
            </a:pPr>
            <a:r>
              <a:rPr lang="en-US" sz="1600"/>
              <a:t>The router can send packets to the edge system only if it supports the new address space. </a:t>
            </a:r>
          </a:p>
          <a:p>
            <a:pPr lvl="1" eaLnBrk="1" hangingPunct="1">
              <a:spcBef>
                <a:spcPct val="20000"/>
              </a:spcBef>
              <a:buFontTx/>
              <a:buChar char="–"/>
            </a:pPr>
            <a:r>
              <a:rPr lang="en-US" sz="1600"/>
              <a:t> For the router to support the new address space it’s necessary that the latest software release be installed. </a:t>
            </a:r>
          </a:p>
          <a:p>
            <a:pPr lvl="1" eaLnBrk="1" hangingPunct="1">
              <a:spcBef>
                <a:spcPct val="20000"/>
              </a:spcBef>
              <a:buFontTx/>
              <a:buChar char="–"/>
            </a:pPr>
            <a:r>
              <a:rPr lang="en-US" sz="1600"/>
              <a:t>The router can send packets to the edge system if the latest software release is installed. </a:t>
            </a:r>
          </a:p>
          <a:p>
            <a:pPr lvl="1" eaLnBrk="1" hangingPunct="1">
              <a:spcBef>
                <a:spcPct val="20000"/>
              </a:spcBef>
              <a:buFontTx/>
              <a:buChar char="–"/>
            </a:pPr>
            <a:r>
              <a:rPr lang="en-US" sz="1600"/>
              <a:t>The router does not support the new address space.</a:t>
            </a:r>
          </a:p>
        </p:txBody>
      </p:sp>
      <p:sp>
        <p:nvSpPr>
          <p:cNvPr id="46091" name="Rectangle 20"/>
          <p:cNvSpPr>
            <a:spLocks noChangeArrowheads="1"/>
          </p:cNvSpPr>
          <p:nvPr/>
        </p:nvSpPr>
        <p:spPr bwMode="auto">
          <a:xfrm>
            <a:off x="7850188" y="3124200"/>
            <a:ext cx="2589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Example 1: Adder</a:t>
            </a:r>
          </a:p>
        </p:txBody>
      </p:sp>
      <p:sp>
        <p:nvSpPr>
          <p:cNvPr id="46092" name="Text Box 21"/>
          <p:cNvSpPr txBox="1">
            <a:spLocks noChangeArrowheads="1"/>
          </p:cNvSpPr>
          <p:nvPr/>
        </p:nvSpPr>
        <p:spPr bwMode="auto">
          <a:xfrm>
            <a:off x="1524000" y="6248401"/>
            <a:ext cx="9126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rgbClr val="FF0000"/>
                </a:solidFill>
              </a:rPr>
              <a:t>How to write these specifications in a rigorous / formal way? </a:t>
            </a:r>
            <a:r>
              <a:rPr lang="en-US" b="1" i="1">
                <a:solidFill>
                  <a:schemeClr val="accent2"/>
                </a:solidFill>
              </a:rPr>
              <a:t>Use Logic</a:t>
            </a:r>
            <a:r>
              <a:rPr lang="en-US" b="1">
                <a:solidFill>
                  <a:schemeClr val="accent2"/>
                </a:solidFill>
              </a:rPr>
              <a:t>.</a:t>
            </a:r>
          </a:p>
        </p:txBody>
      </p:sp>
      <p:sp>
        <p:nvSpPr>
          <p:cNvPr id="46093" name="Text Box 23"/>
          <p:cNvSpPr txBox="1">
            <a:spLocks noChangeArrowheads="1"/>
          </p:cNvSpPr>
          <p:nvPr/>
        </p:nvSpPr>
        <p:spPr bwMode="auto">
          <a:xfrm>
            <a:off x="7239001" y="1828801"/>
            <a:ext cx="30764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Formal: Input_wire_A</a:t>
            </a:r>
          </a:p>
          <a:p>
            <a:pPr eaLnBrk="1" hangingPunct="1"/>
            <a:r>
              <a:rPr lang="en-US"/>
              <a:t>              value in {0, 1}</a:t>
            </a:r>
          </a:p>
        </p:txBody>
      </p:sp>
    </p:spTree>
    <p:extLst>
      <p:ext uri="{BB962C8B-B14F-4D97-AF65-F5344CB8AC3E}">
        <p14:creationId xmlns:p14="http://schemas.microsoft.com/office/powerpoint/2010/main" val="3354238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EC9CA4-27E7-4D24-A143-60EEBDC504ED}" type="slidenum">
              <a:rPr lang="en-US" sz="1400"/>
              <a:pPr eaLnBrk="1" hangingPunct="1"/>
              <a:t>15</a:t>
            </a:fld>
            <a:endParaRPr lang="en-US" sz="1400"/>
          </a:p>
        </p:txBody>
      </p:sp>
      <p:sp>
        <p:nvSpPr>
          <p:cNvPr id="47107" name="Rectangle 2"/>
          <p:cNvSpPr>
            <a:spLocks noGrp="1" noChangeArrowheads="1"/>
          </p:cNvSpPr>
          <p:nvPr>
            <p:ph type="title"/>
          </p:nvPr>
        </p:nvSpPr>
        <p:spPr/>
        <p:txBody>
          <a:bodyPr/>
          <a:lstStyle/>
          <a:p>
            <a:pPr eaLnBrk="1" hangingPunct="1"/>
            <a:r>
              <a:rPr lang="en-US" sz="2800">
                <a:solidFill>
                  <a:srgbClr val="FF0000"/>
                </a:solidFill>
              </a:rPr>
              <a:t>Number Theory:</a:t>
            </a:r>
            <a:r>
              <a:rPr lang="en-US" sz="2800"/>
              <a:t/>
            </a:r>
            <a:br>
              <a:rPr lang="en-US" sz="2800"/>
            </a:br>
            <a:r>
              <a:rPr lang="en-US" sz="2800"/>
              <a:t>RSA and Public-key Cryptography </a:t>
            </a:r>
            <a:br>
              <a:rPr lang="en-US" sz="2800"/>
            </a:br>
            <a:r>
              <a:rPr lang="en-US" sz="2800"/>
              <a:t>  </a:t>
            </a:r>
          </a:p>
        </p:txBody>
      </p:sp>
      <p:pic>
        <p:nvPicPr>
          <p:cNvPr id="471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1200"/>
            <a:ext cx="34290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6"/>
          <p:cNvSpPr txBox="1">
            <a:spLocks noChangeArrowheads="1"/>
          </p:cNvSpPr>
          <p:nvPr/>
        </p:nvSpPr>
        <p:spPr bwMode="auto">
          <a:xfrm>
            <a:off x="5051426" y="1981201"/>
            <a:ext cx="5616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a:t>Alice and Bob have never met but they would like to </a:t>
            </a:r>
          </a:p>
          <a:p>
            <a:pPr eaLnBrk="1" hangingPunct="1"/>
            <a:r>
              <a:rPr lang="en-US" sz="2000"/>
              <a:t>exchange a message. Eve would like to eavesdrop.</a:t>
            </a:r>
          </a:p>
        </p:txBody>
      </p:sp>
      <p:pic>
        <p:nvPicPr>
          <p:cNvPr id="471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962401"/>
            <a:ext cx="497046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 Box 8"/>
          <p:cNvSpPr txBox="1">
            <a:spLocks noChangeArrowheads="1"/>
          </p:cNvSpPr>
          <p:nvPr/>
        </p:nvSpPr>
        <p:spPr bwMode="auto">
          <a:xfrm>
            <a:off x="6249988" y="3352801"/>
            <a:ext cx="4189412"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a:t>They could come up with a good encryption algorithm and exchange the </a:t>
            </a:r>
            <a:r>
              <a:rPr lang="en-US" sz="1800">
                <a:solidFill>
                  <a:srgbClr val="FF0000"/>
                </a:solidFill>
              </a:rPr>
              <a:t>encryption key</a:t>
            </a:r>
            <a:r>
              <a:rPr lang="en-US" sz="1800"/>
              <a:t> – but how to do it without</a:t>
            </a:r>
          </a:p>
          <a:p>
            <a:pPr eaLnBrk="1" hangingPunct="1"/>
            <a:r>
              <a:rPr lang="en-US" sz="1800"/>
              <a:t>Eve getting it? (If Eve gets it, all security</a:t>
            </a:r>
          </a:p>
          <a:p>
            <a:pPr eaLnBrk="1" hangingPunct="1"/>
            <a:r>
              <a:rPr lang="en-US" sz="1800"/>
              <a:t>is lost.)</a:t>
            </a:r>
          </a:p>
        </p:txBody>
      </p:sp>
      <p:sp>
        <p:nvSpPr>
          <p:cNvPr id="692235" name="Text Box 11"/>
          <p:cNvSpPr txBox="1">
            <a:spLocks noChangeArrowheads="1"/>
          </p:cNvSpPr>
          <p:nvPr/>
        </p:nvSpPr>
        <p:spPr bwMode="auto">
          <a:xfrm>
            <a:off x="4876800" y="5611814"/>
            <a:ext cx="42608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a:t>CS folks found the solution:</a:t>
            </a:r>
          </a:p>
          <a:p>
            <a:pPr eaLnBrk="1" hangingPunct="1"/>
            <a:r>
              <a:rPr lang="en-US" sz="2000" i="1">
                <a:solidFill>
                  <a:schemeClr val="accent2"/>
                </a:solidFill>
              </a:rPr>
              <a:t>public key encryption</a:t>
            </a:r>
            <a:r>
              <a:rPr lang="en-US" sz="2000"/>
              <a:t>. Quite remarkable</a:t>
            </a:r>
          </a:p>
          <a:p>
            <a:pPr eaLnBrk="1" hangingPunct="1"/>
            <a:r>
              <a:rPr lang="en-US" sz="2000"/>
              <a:t>that that is feasible.</a:t>
            </a:r>
          </a:p>
        </p:txBody>
      </p:sp>
      <p:sp>
        <p:nvSpPr>
          <p:cNvPr id="47113" name="TextBox 8"/>
          <p:cNvSpPr txBox="1">
            <a:spLocks noChangeArrowheads="1"/>
          </p:cNvSpPr>
          <p:nvPr/>
        </p:nvSpPr>
        <p:spPr bwMode="auto">
          <a:xfrm flipH="1">
            <a:off x="5105400" y="2667000"/>
            <a:ext cx="510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a:solidFill>
                  <a:schemeClr val="accent2"/>
                </a:solidFill>
              </a:rPr>
              <a:t>E.g. between you and the Bank of America.</a:t>
            </a:r>
          </a:p>
        </p:txBody>
      </p:sp>
    </p:spTree>
    <p:extLst>
      <p:ext uri="{BB962C8B-B14F-4D97-AF65-F5344CB8AC3E}">
        <p14:creationId xmlns:p14="http://schemas.microsoft.com/office/powerpoint/2010/main" val="2016832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2235"/>
                                        </p:tgtEl>
                                        <p:attrNameLst>
                                          <p:attrName>style.visibility</p:attrName>
                                        </p:attrNameLst>
                                      </p:cBhvr>
                                      <p:to>
                                        <p:strVal val="visible"/>
                                      </p:to>
                                    </p:set>
                                    <p:anim calcmode="lin" valueType="num">
                                      <p:cBhvr additive="base">
                                        <p:cTn id="7" dur="500" fill="hold"/>
                                        <p:tgtEl>
                                          <p:spTgt spid="692235"/>
                                        </p:tgtEl>
                                        <p:attrNameLst>
                                          <p:attrName>ppt_x</p:attrName>
                                        </p:attrNameLst>
                                      </p:cBhvr>
                                      <p:tavLst>
                                        <p:tav tm="0">
                                          <p:val>
                                            <p:strVal val="1+#ppt_w/2"/>
                                          </p:val>
                                        </p:tav>
                                        <p:tav tm="100000">
                                          <p:val>
                                            <p:strVal val="#ppt_x"/>
                                          </p:val>
                                        </p:tav>
                                      </p:tavLst>
                                    </p:anim>
                                    <p:anim calcmode="lin" valueType="num">
                                      <p:cBhvr additive="base">
                                        <p:cTn id="8" dur="500" fill="hold"/>
                                        <p:tgtEl>
                                          <p:spTgt spid="6922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ECDAAD-AE08-499E-9630-AFBF36715A7B}" type="slidenum">
              <a:rPr lang="en-US" sz="1400"/>
              <a:pPr eaLnBrk="1" hangingPunct="1"/>
              <a:t>16</a:t>
            </a:fld>
            <a:endParaRPr lang="en-US" sz="1400"/>
          </a:p>
        </p:txBody>
      </p:sp>
      <p:sp>
        <p:nvSpPr>
          <p:cNvPr id="48131" name="Rectangle 2"/>
          <p:cNvSpPr>
            <a:spLocks noGrp="1" noChangeArrowheads="1"/>
          </p:cNvSpPr>
          <p:nvPr>
            <p:ph type="title"/>
          </p:nvPr>
        </p:nvSpPr>
        <p:spPr/>
        <p:txBody>
          <a:bodyPr/>
          <a:lstStyle/>
          <a:p>
            <a:pPr eaLnBrk="1" hangingPunct="1"/>
            <a:r>
              <a:rPr lang="en-US" smtClean="0"/>
              <a:t>Number Theory:</a:t>
            </a:r>
            <a:br>
              <a:rPr lang="en-US" smtClean="0"/>
            </a:br>
            <a:r>
              <a:rPr lang="en-US" smtClean="0"/>
              <a:t>Public Key Encryption</a:t>
            </a:r>
          </a:p>
        </p:txBody>
      </p:sp>
      <p:pic>
        <p:nvPicPr>
          <p:cNvPr id="481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981201"/>
            <a:ext cx="5486400"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7"/>
          <p:cNvSpPr>
            <a:spLocks noChangeArrowheads="1"/>
          </p:cNvSpPr>
          <p:nvPr/>
        </p:nvSpPr>
        <p:spPr bwMode="auto">
          <a:xfrm>
            <a:off x="1752600" y="556260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tx2"/>
                </a:solidFill>
              </a:rPr>
              <a:t>RSA – Public Key Cryptosystem (why RSA?)</a:t>
            </a:r>
          </a:p>
        </p:txBody>
      </p:sp>
      <p:sp>
        <p:nvSpPr>
          <p:cNvPr id="48134" name="Rectangle 8"/>
          <p:cNvSpPr>
            <a:spLocks noChangeArrowheads="1"/>
          </p:cNvSpPr>
          <p:nvPr/>
        </p:nvSpPr>
        <p:spPr bwMode="auto">
          <a:xfrm>
            <a:off x="2286000" y="6032501"/>
            <a:ext cx="8250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a:t>Uses  modular arithmetic and large primes </a:t>
            </a:r>
            <a:r>
              <a:rPr lang="en-US" sz="1600">
                <a:sym typeface="Wingdings" panose="05000000000000000000" pitchFamily="2" charset="2"/>
              </a:rPr>
              <a:t> </a:t>
            </a:r>
            <a:r>
              <a:rPr lang="en-US" sz="1600"/>
              <a:t>Its security comes from the computational difficulty </a:t>
            </a:r>
          </a:p>
          <a:p>
            <a:pPr eaLnBrk="1" hangingPunct="1"/>
            <a:r>
              <a:rPr lang="en-US" sz="1600"/>
              <a:t>of factoring large numbers.</a:t>
            </a:r>
            <a:r>
              <a:rPr lang="en-US" sz="1600">
                <a:sym typeface="Wingdings" panose="05000000000000000000" pitchFamily="2" charset="2"/>
              </a:rPr>
              <a:t> </a:t>
            </a:r>
          </a:p>
        </p:txBody>
      </p:sp>
      <p:sp>
        <p:nvSpPr>
          <p:cNvPr id="7" name="Oval 6"/>
          <p:cNvSpPr/>
          <p:nvPr/>
        </p:nvSpPr>
        <p:spPr>
          <a:xfrm>
            <a:off x="7239000" y="3352800"/>
            <a:ext cx="1371600" cy="838200"/>
          </a:xfrm>
          <a:prstGeom prst="ellipse">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539976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62DDD1-17B6-4C7D-A7DA-F96B4AE34259}" type="slidenum">
              <a:rPr lang="en-US" sz="1400"/>
              <a:pPr eaLnBrk="1" hangingPunct="1"/>
              <a:t>17</a:t>
            </a:fld>
            <a:endParaRPr lang="en-US" sz="1400"/>
          </a:p>
        </p:txBody>
      </p:sp>
      <p:sp>
        <p:nvSpPr>
          <p:cNvPr id="52227" name="Rectangle 2"/>
          <p:cNvSpPr>
            <a:spLocks noGrp="1" noChangeArrowheads="1"/>
          </p:cNvSpPr>
          <p:nvPr>
            <p:ph type="title"/>
          </p:nvPr>
        </p:nvSpPr>
        <p:spPr>
          <a:xfrm>
            <a:off x="2667000" y="228600"/>
            <a:ext cx="7772400" cy="1143000"/>
          </a:xfrm>
        </p:spPr>
        <p:txBody>
          <a:bodyPr/>
          <a:lstStyle/>
          <a:p>
            <a:pPr eaLnBrk="1" hangingPunct="1"/>
            <a:r>
              <a:rPr lang="en-US" smtClean="0">
                <a:solidFill>
                  <a:schemeClr val="tx1"/>
                </a:solidFill>
              </a:rPr>
              <a:t>Graphs and Networks</a:t>
            </a:r>
          </a:p>
        </p:txBody>
      </p:sp>
      <p:sp>
        <p:nvSpPr>
          <p:cNvPr id="52228" name="Rectangle 3"/>
          <p:cNvSpPr>
            <a:spLocks noGrp="1" noChangeArrowheads="1"/>
          </p:cNvSpPr>
          <p:nvPr>
            <p:ph type="body" idx="1"/>
          </p:nvPr>
        </p:nvSpPr>
        <p:spPr>
          <a:xfrm>
            <a:off x="1676400" y="2133600"/>
            <a:ext cx="5105400" cy="577850"/>
          </a:xfrm>
        </p:spPr>
        <p:txBody>
          <a:bodyPr>
            <a:normAutofit fontScale="92500" lnSpcReduction="10000"/>
          </a:bodyPr>
          <a:lstStyle/>
          <a:p>
            <a:pPr marL="0" indent="0"/>
            <a:r>
              <a:rPr lang="en-US" sz="2000"/>
              <a:t>Many   problems can be represented by a graphical network representation.</a:t>
            </a:r>
          </a:p>
        </p:txBody>
      </p:sp>
      <p:graphicFrame>
        <p:nvGraphicFramePr>
          <p:cNvPr id="52229" name="Object 4"/>
          <p:cNvGraphicFramePr>
            <a:graphicFrameLocks noChangeAspect="1"/>
          </p:cNvGraphicFramePr>
          <p:nvPr/>
        </p:nvGraphicFramePr>
        <p:xfrm>
          <a:off x="5791200" y="2362200"/>
          <a:ext cx="4356100" cy="1612900"/>
        </p:xfrm>
        <a:graphic>
          <a:graphicData uri="http://schemas.openxmlformats.org/presentationml/2006/ole">
            <mc:AlternateContent xmlns:mc="http://schemas.openxmlformats.org/markup-compatibility/2006">
              <mc:Choice xmlns:v="urn:schemas-microsoft-com:vml" Requires="v">
                <p:oleObj spid="_x0000_s1031" name="Document" r:id="rId4" imgW="4355592" imgH="1612392" progId="Word.Document.8">
                  <p:embed/>
                </p:oleObj>
              </mc:Choice>
              <mc:Fallback>
                <p:oleObj name="Document" r:id="rId4" imgW="4355592" imgH="161239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362200"/>
                        <a:ext cx="43561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0" name="Rectangle 5"/>
          <p:cNvSpPr>
            <a:spLocks noChangeArrowheads="1"/>
          </p:cNvSpPr>
          <p:nvPr/>
        </p:nvSpPr>
        <p:spPr bwMode="auto">
          <a:xfrm>
            <a:off x="1752600" y="3962400"/>
            <a:ext cx="8915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511175"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US" sz="1800"/>
              <a:t>Examples:</a:t>
            </a:r>
          </a:p>
          <a:p>
            <a:pPr lvl="1" eaLnBrk="1" hangingPunct="1">
              <a:spcBef>
                <a:spcPct val="20000"/>
              </a:spcBef>
              <a:buFontTx/>
              <a:buChar char="–"/>
            </a:pPr>
            <a:r>
              <a:rPr lang="en-US" sz="1800"/>
              <a:t>Distribution problems</a:t>
            </a:r>
          </a:p>
          <a:p>
            <a:pPr lvl="1" eaLnBrk="1" hangingPunct="1">
              <a:spcBef>
                <a:spcPct val="20000"/>
              </a:spcBef>
              <a:buFontTx/>
              <a:buChar char="–"/>
            </a:pPr>
            <a:r>
              <a:rPr lang="en-US" sz="1800"/>
              <a:t>Routing problems</a:t>
            </a:r>
          </a:p>
          <a:p>
            <a:pPr lvl="1" eaLnBrk="1" hangingPunct="1">
              <a:spcBef>
                <a:spcPct val="20000"/>
              </a:spcBef>
              <a:buFontTx/>
              <a:buChar char="–"/>
            </a:pPr>
            <a:r>
              <a:rPr lang="en-US" sz="1800"/>
              <a:t>Maximum flow problems</a:t>
            </a:r>
          </a:p>
          <a:p>
            <a:pPr lvl="1" eaLnBrk="1" hangingPunct="1">
              <a:spcBef>
                <a:spcPct val="20000"/>
              </a:spcBef>
              <a:buFontTx/>
              <a:buChar char="–"/>
            </a:pPr>
            <a:r>
              <a:rPr lang="en-US" sz="1800"/>
              <a:t>Designing computer / phone / road networks</a:t>
            </a:r>
          </a:p>
          <a:p>
            <a:pPr lvl="1" eaLnBrk="1" hangingPunct="1">
              <a:spcBef>
                <a:spcPct val="20000"/>
              </a:spcBef>
              <a:buFontTx/>
              <a:buChar char="–"/>
            </a:pPr>
            <a:r>
              <a:rPr lang="en-US" sz="1800"/>
              <a:t>Equipment replacement</a:t>
            </a:r>
          </a:p>
          <a:p>
            <a:pPr lvl="1" eaLnBrk="1" hangingPunct="1">
              <a:spcBef>
                <a:spcPct val="20000"/>
              </a:spcBef>
              <a:buFontTx/>
              <a:buChar char="–"/>
            </a:pPr>
            <a:r>
              <a:rPr lang="en-US" sz="1800"/>
              <a:t>And of course the Internet</a:t>
            </a:r>
          </a:p>
        </p:txBody>
      </p:sp>
      <p:sp>
        <p:nvSpPr>
          <p:cNvPr id="732166" name="Text Box 6"/>
          <p:cNvSpPr txBox="1">
            <a:spLocks noChangeArrowheads="1"/>
          </p:cNvSpPr>
          <p:nvPr/>
        </p:nvSpPr>
        <p:spPr bwMode="auto">
          <a:xfrm>
            <a:off x="6904039" y="4391025"/>
            <a:ext cx="3184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u="sng">
                <a:solidFill>
                  <a:srgbClr val="FF0000"/>
                </a:solidFill>
              </a:rPr>
              <a:t>Aside</a:t>
            </a:r>
            <a:r>
              <a:rPr lang="en-US">
                <a:solidFill>
                  <a:srgbClr val="FF0000"/>
                </a:solidFill>
              </a:rPr>
              <a:t>: finding the right</a:t>
            </a:r>
          </a:p>
          <a:p>
            <a:pPr eaLnBrk="1" hangingPunct="1"/>
            <a:r>
              <a:rPr lang="en-US">
                <a:solidFill>
                  <a:srgbClr val="FF0000"/>
                </a:solidFill>
              </a:rPr>
              <a:t>problem representation</a:t>
            </a:r>
          </a:p>
          <a:p>
            <a:pPr eaLnBrk="1" hangingPunct="1"/>
            <a:r>
              <a:rPr lang="en-US">
                <a:solidFill>
                  <a:srgbClr val="FF0000"/>
                </a:solidFill>
              </a:rPr>
              <a:t>is one of the key issues.</a:t>
            </a:r>
          </a:p>
        </p:txBody>
      </p:sp>
    </p:spTree>
    <p:extLst>
      <p:ext uri="{BB962C8B-B14F-4D97-AF65-F5344CB8AC3E}">
        <p14:creationId xmlns:p14="http://schemas.microsoft.com/office/powerpoint/2010/main" val="2563940272"/>
      </p:ext>
    </p:extLst>
  </p:cSld>
  <p:clrMapOvr>
    <a:masterClrMapping/>
  </p:clrMapOvr>
  <mc:AlternateContent xmlns:mc="http://schemas.openxmlformats.org/markup-compatibility/2006" xmlns:p14="http://schemas.microsoft.com/office/powerpoint/2010/main">
    <mc:Choice Requires="p14">
      <p:transition spd="slow" p14:dur="2000" advTm="64"/>
    </mc:Choice>
    <mc:Fallback xmlns="">
      <p:transition spd="slow" advTm="6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2166"/>
                                        </p:tgtEl>
                                        <p:attrNameLst>
                                          <p:attrName>style.visibility</p:attrName>
                                        </p:attrNameLst>
                                      </p:cBhvr>
                                      <p:to>
                                        <p:strVal val="visible"/>
                                      </p:to>
                                    </p:set>
                                    <p:anim calcmode="lin" valueType="num">
                                      <p:cBhvr additive="base">
                                        <p:cTn id="7" dur="500" fill="hold"/>
                                        <p:tgtEl>
                                          <p:spTgt spid="732166"/>
                                        </p:tgtEl>
                                        <p:attrNameLst>
                                          <p:attrName>ppt_x</p:attrName>
                                        </p:attrNameLst>
                                      </p:cBhvr>
                                      <p:tavLst>
                                        <p:tav tm="0">
                                          <p:val>
                                            <p:strVal val="1+#ppt_w/2"/>
                                          </p:val>
                                        </p:tav>
                                        <p:tav tm="100000">
                                          <p:val>
                                            <p:strVal val="#ppt_x"/>
                                          </p:val>
                                        </p:tav>
                                      </p:tavLst>
                                    </p:anim>
                                    <p:anim calcmode="lin" valueType="num">
                                      <p:cBhvr additive="base">
                                        <p:cTn id="8" dur="500" fill="hold"/>
                                        <p:tgtEl>
                                          <p:spTgt spid="732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B8C81D4-CC78-4EA5-B0F1-112561A81764}" type="slidenum">
              <a:rPr lang="en-US" sz="1400"/>
              <a:pPr eaLnBrk="1" hangingPunct="1"/>
              <a:t>18</a:t>
            </a:fld>
            <a:endParaRPr lang="en-US" sz="1400"/>
          </a:p>
        </p:txBody>
      </p:sp>
      <p:sp>
        <p:nvSpPr>
          <p:cNvPr id="54275" name="Rectangle 2"/>
          <p:cNvSpPr>
            <a:spLocks noChangeArrowheads="1"/>
          </p:cNvSpPr>
          <p:nvPr/>
        </p:nvSpPr>
        <p:spPr bwMode="auto">
          <a:xfrm>
            <a:off x="1905000" y="1219200"/>
            <a:ext cx="2133600" cy="838200"/>
          </a:xfrm>
          <a:prstGeom prst="rect">
            <a:avLst/>
          </a:prstGeom>
          <a:solidFill>
            <a:srgbClr val="FFFF00"/>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Applications</a:t>
            </a:r>
          </a:p>
        </p:txBody>
      </p:sp>
      <p:sp>
        <p:nvSpPr>
          <p:cNvPr id="54276" name="Rectangle 3"/>
          <p:cNvSpPr>
            <a:spLocks noChangeArrowheads="1"/>
          </p:cNvSpPr>
          <p:nvPr/>
        </p:nvSpPr>
        <p:spPr bwMode="auto">
          <a:xfrm>
            <a:off x="4038600" y="1219200"/>
            <a:ext cx="2133600" cy="838200"/>
          </a:xfrm>
          <a:prstGeom prst="rect">
            <a:avLst/>
          </a:prstGeom>
          <a:solidFill>
            <a:srgbClr val="FFFF00"/>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Physical analog</a:t>
            </a:r>
            <a:br>
              <a:rPr lang="en-US" sz="2000" b="1"/>
            </a:br>
            <a:r>
              <a:rPr lang="en-US" sz="2000" b="1"/>
              <a:t>of nodes </a:t>
            </a:r>
          </a:p>
        </p:txBody>
      </p:sp>
      <p:sp>
        <p:nvSpPr>
          <p:cNvPr id="54277" name="Rectangle 4"/>
          <p:cNvSpPr>
            <a:spLocks noChangeArrowheads="1"/>
          </p:cNvSpPr>
          <p:nvPr/>
        </p:nvSpPr>
        <p:spPr bwMode="auto">
          <a:xfrm>
            <a:off x="6172200" y="1219200"/>
            <a:ext cx="2133600" cy="838200"/>
          </a:xfrm>
          <a:prstGeom prst="rect">
            <a:avLst/>
          </a:prstGeom>
          <a:solidFill>
            <a:srgbClr val="FFFF00"/>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Physical analog</a:t>
            </a:r>
            <a:br>
              <a:rPr lang="en-US" sz="2000" b="1"/>
            </a:br>
            <a:r>
              <a:rPr lang="en-US" sz="2000" b="1"/>
              <a:t>of arcs</a:t>
            </a:r>
          </a:p>
        </p:txBody>
      </p:sp>
      <p:sp>
        <p:nvSpPr>
          <p:cNvPr id="54278" name="Rectangle 5"/>
          <p:cNvSpPr>
            <a:spLocks noChangeArrowheads="1"/>
          </p:cNvSpPr>
          <p:nvPr/>
        </p:nvSpPr>
        <p:spPr bwMode="auto">
          <a:xfrm>
            <a:off x="8305800" y="1219200"/>
            <a:ext cx="2133600" cy="838200"/>
          </a:xfrm>
          <a:prstGeom prst="rect">
            <a:avLst/>
          </a:prstGeom>
          <a:solidFill>
            <a:srgbClr val="FFFF00"/>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Flow</a:t>
            </a:r>
          </a:p>
        </p:txBody>
      </p:sp>
      <p:sp>
        <p:nvSpPr>
          <p:cNvPr id="54279" name="Rectangle 6"/>
          <p:cNvSpPr>
            <a:spLocks noChangeArrowheads="1"/>
          </p:cNvSpPr>
          <p:nvPr/>
        </p:nvSpPr>
        <p:spPr bwMode="auto">
          <a:xfrm>
            <a:off x="1905000" y="2057401"/>
            <a:ext cx="2133600" cy="1349375"/>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Communication</a:t>
            </a:r>
            <a:br>
              <a:rPr lang="en-US" sz="2000" b="1"/>
            </a:br>
            <a:r>
              <a:rPr lang="en-US" sz="2000" b="1"/>
              <a:t>systems</a:t>
            </a:r>
          </a:p>
        </p:txBody>
      </p:sp>
      <p:sp>
        <p:nvSpPr>
          <p:cNvPr id="54280" name="Rectangle 7"/>
          <p:cNvSpPr>
            <a:spLocks noChangeArrowheads="1"/>
          </p:cNvSpPr>
          <p:nvPr/>
        </p:nvSpPr>
        <p:spPr bwMode="auto">
          <a:xfrm>
            <a:off x="4038600" y="2057401"/>
            <a:ext cx="2133600" cy="1349375"/>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phone exchanges, </a:t>
            </a:r>
          </a:p>
          <a:p>
            <a:pPr algn="ctr"/>
            <a:r>
              <a:rPr lang="en-US" sz="2000" b="1"/>
              <a:t>computers, </a:t>
            </a:r>
          </a:p>
          <a:p>
            <a:pPr algn="ctr"/>
            <a:r>
              <a:rPr lang="en-US" sz="2000" b="1"/>
              <a:t>transmission</a:t>
            </a:r>
          </a:p>
          <a:p>
            <a:pPr algn="ctr"/>
            <a:r>
              <a:rPr lang="en-US" sz="2000" b="1"/>
              <a:t>facilities, satellites </a:t>
            </a:r>
          </a:p>
        </p:txBody>
      </p:sp>
      <p:sp>
        <p:nvSpPr>
          <p:cNvPr id="54281" name="Rectangle 8"/>
          <p:cNvSpPr>
            <a:spLocks noChangeArrowheads="1"/>
          </p:cNvSpPr>
          <p:nvPr/>
        </p:nvSpPr>
        <p:spPr bwMode="auto">
          <a:xfrm>
            <a:off x="6172200" y="2057401"/>
            <a:ext cx="2133600" cy="1349375"/>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Cables, fiber optic </a:t>
            </a:r>
          </a:p>
          <a:p>
            <a:pPr algn="ctr"/>
            <a:r>
              <a:rPr lang="en-US" sz="2000" b="1"/>
              <a:t>links, microwave </a:t>
            </a:r>
          </a:p>
          <a:p>
            <a:pPr algn="ctr"/>
            <a:r>
              <a:rPr lang="en-US" sz="2000" b="1"/>
              <a:t>relay links </a:t>
            </a:r>
          </a:p>
        </p:txBody>
      </p:sp>
      <p:sp>
        <p:nvSpPr>
          <p:cNvPr id="54282" name="Rectangle 9"/>
          <p:cNvSpPr>
            <a:spLocks noChangeArrowheads="1"/>
          </p:cNvSpPr>
          <p:nvPr/>
        </p:nvSpPr>
        <p:spPr bwMode="auto">
          <a:xfrm>
            <a:off x="8305800" y="2057401"/>
            <a:ext cx="2133600" cy="1349375"/>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Voice messages, </a:t>
            </a:r>
            <a:br>
              <a:rPr lang="en-US" sz="2000" b="1"/>
            </a:br>
            <a:r>
              <a:rPr lang="en-US" sz="2000" b="1"/>
              <a:t>Data, </a:t>
            </a:r>
            <a:br>
              <a:rPr lang="en-US" sz="2000" b="1"/>
            </a:br>
            <a:r>
              <a:rPr lang="en-US" sz="2000" b="1"/>
              <a:t>Video transmissions</a:t>
            </a:r>
          </a:p>
        </p:txBody>
      </p:sp>
      <p:sp>
        <p:nvSpPr>
          <p:cNvPr id="54283" name="Rectangle 10"/>
          <p:cNvSpPr>
            <a:spLocks noChangeArrowheads="1"/>
          </p:cNvSpPr>
          <p:nvPr/>
        </p:nvSpPr>
        <p:spPr bwMode="auto">
          <a:xfrm>
            <a:off x="1905000" y="34290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Hydraulic systems</a:t>
            </a:r>
          </a:p>
        </p:txBody>
      </p:sp>
      <p:sp>
        <p:nvSpPr>
          <p:cNvPr id="54284" name="Rectangle 11"/>
          <p:cNvSpPr>
            <a:spLocks noChangeArrowheads="1"/>
          </p:cNvSpPr>
          <p:nvPr/>
        </p:nvSpPr>
        <p:spPr bwMode="auto">
          <a:xfrm>
            <a:off x="4038600" y="34290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Pumping stations</a:t>
            </a:r>
            <a:br>
              <a:rPr lang="en-US" sz="2000" b="1"/>
            </a:br>
            <a:r>
              <a:rPr lang="en-US" sz="2000" b="1"/>
              <a:t>Reservoirs, Lakes</a:t>
            </a:r>
          </a:p>
        </p:txBody>
      </p:sp>
      <p:sp>
        <p:nvSpPr>
          <p:cNvPr id="54285" name="Rectangle 12"/>
          <p:cNvSpPr>
            <a:spLocks noChangeArrowheads="1"/>
          </p:cNvSpPr>
          <p:nvPr/>
        </p:nvSpPr>
        <p:spPr bwMode="auto">
          <a:xfrm>
            <a:off x="6172200" y="34290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Pipelines</a:t>
            </a:r>
          </a:p>
        </p:txBody>
      </p:sp>
      <p:sp>
        <p:nvSpPr>
          <p:cNvPr id="54286" name="Rectangle 13"/>
          <p:cNvSpPr>
            <a:spLocks noChangeArrowheads="1"/>
          </p:cNvSpPr>
          <p:nvPr/>
        </p:nvSpPr>
        <p:spPr bwMode="auto">
          <a:xfrm>
            <a:off x="8305800" y="34290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Water, Gas, Oil,</a:t>
            </a:r>
            <a:br>
              <a:rPr lang="en-US" sz="2000" b="1"/>
            </a:br>
            <a:r>
              <a:rPr lang="en-US" sz="2000" b="1"/>
              <a:t>Hydraulic fluids</a:t>
            </a:r>
          </a:p>
        </p:txBody>
      </p:sp>
      <p:sp>
        <p:nvSpPr>
          <p:cNvPr id="54287" name="Rectangle 14"/>
          <p:cNvSpPr>
            <a:spLocks noChangeArrowheads="1"/>
          </p:cNvSpPr>
          <p:nvPr/>
        </p:nvSpPr>
        <p:spPr bwMode="auto">
          <a:xfrm>
            <a:off x="1905000" y="4038600"/>
            <a:ext cx="2133600" cy="6858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Integrated </a:t>
            </a:r>
            <a:br>
              <a:rPr lang="en-US" sz="2000" b="1"/>
            </a:br>
            <a:r>
              <a:rPr lang="en-US" sz="2000" b="1"/>
              <a:t>computer circuits</a:t>
            </a:r>
          </a:p>
        </p:txBody>
      </p:sp>
      <p:sp>
        <p:nvSpPr>
          <p:cNvPr id="54288" name="Rectangle 15"/>
          <p:cNvSpPr>
            <a:spLocks noChangeArrowheads="1"/>
          </p:cNvSpPr>
          <p:nvPr/>
        </p:nvSpPr>
        <p:spPr bwMode="auto">
          <a:xfrm>
            <a:off x="4038600" y="4038600"/>
            <a:ext cx="2133600" cy="6858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Gates, registers,</a:t>
            </a:r>
            <a:br>
              <a:rPr lang="en-US" sz="2000" b="1"/>
            </a:br>
            <a:r>
              <a:rPr lang="en-US" sz="2000" b="1"/>
              <a:t>processors</a:t>
            </a:r>
          </a:p>
        </p:txBody>
      </p:sp>
      <p:sp>
        <p:nvSpPr>
          <p:cNvPr id="54289" name="Rectangle 16"/>
          <p:cNvSpPr>
            <a:spLocks noChangeArrowheads="1"/>
          </p:cNvSpPr>
          <p:nvPr/>
        </p:nvSpPr>
        <p:spPr bwMode="auto">
          <a:xfrm>
            <a:off x="6172200" y="4038600"/>
            <a:ext cx="2133600" cy="6858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Wires</a:t>
            </a:r>
          </a:p>
        </p:txBody>
      </p:sp>
      <p:sp>
        <p:nvSpPr>
          <p:cNvPr id="54290" name="Rectangle 17"/>
          <p:cNvSpPr>
            <a:spLocks noChangeArrowheads="1"/>
          </p:cNvSpPr>
          <p:nvPr/>
        </p:nvSpPr>
        <p:spPr bwMode="auto">
          <a:xfrm>
            <a:off x="8305800" y="4038600"/>
            <a:ext cx="2133600" cy="6858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Electrical current</a:t>
            </a:r>
          </a:p>
        </p:txBody>
      </p:sp>
      <p:sp>
        <p:nvSpPr>
          <p:cNvPr id="54291" name="Rectangle 18"/>
          <p:cNvSpPr>
            <a:spLocks noChangeArrowheads="1"/>
          </p:cNvSpPr>
          <p:nvPr/>
        </p:nvSpPr>
        <p:spPr bwMode="auto">
          <a:xfrm>
            <a:off x="1905000" y="47244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Mechanical systems</a:t>
            </a:r>
          </a:p>
        </p:txBody>
      </p:sp>
      <p:sp>
        <p:nvSpPr>
          <p:cNvPr id="54292" name="Rectangle 19"/>
          <p:cNvSpPr>
            <a:spLocks noChangeArrowheads="1"/>
          </p:cNvSpPr>
          <p:nvPr/>
        </p:nvSpPr>
        <p:spPr bwMode="auto">
          <a:xfrm>
            <a:off x="4038600" y="47244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Joints</a:t>
            </a:r>
          </a:p>
        </p:txBody>
      </p:sp>
      <p:sp>
        <p:nvSpPr>
          <p:cNvPr id="54293" name="Rectangle 20"/>
          <p:cNvSpPr>
            <a:spLocks noChangeArrowheads="1"/>
          </p:cNvSpPr>
          <p:nvPr/>
        </p:nvSpPr>
        <p:spPr bwMode="auto">
          <a:xfrm>
            <a:off x="6172200" y="47244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Rods, Beams, </a:t>
            </a:r>
            <a:br>
              <a:rPr lang="en-US" sz="2000" b="1"/>
            </a:br>
            <a:r>
              <a:rPr lang="en-US" sz="2000" b="1"/>
              <a:t>Springs</a:t>
            </a:r>
          </a:p>
        </p:txBody>
      </p:sp>
      <p:sp>
        <p:nvSpPr>
          <p:cNvPr id="54294" name="Rectangle 21"/>
          <p:cNvSpPr>
            <a:spLocks noChangeArrowheads="1"/>
          </p:cNvSpPr>
          <p:nvPr/>
        </p:nvSpPr>
        <p:spPr bwMode="auto">
          <a:xfrm>
            <a:off x="8305800" y="4724400"/>
            <a:ext cx="2133600" cy="609600"/>
          </a:xfrm>
          <a:prstGeom prst="rect">
            <a:avLst/>
          </a:prstGeom>
          <a:solidFill>
            <a:srgbClr val="FFFF66"/>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Heat, Energy</a:t>
            </a:r>
          </a:p>
        </p:txBody>
      </p:sp>
      <p:sp>
        <p:nvSpPr>
          <p:cNvPr id="54295" name="Rectangle 22"/>
          <p:cNvSpPr>
            <a:spLocks noChangeArrowheads="1"/>
          </p:cNvSpPr>
          <p:nvPr/>
        </p:nvSpPr>
        <p:spPr bwMode="auto">
          <a:xfrm>
            <a:off x="1905000" y="5334000"/>
            <a:ext cx="2133600" cy="11430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Transportation</a:t>
            </a:r>
            <a:br>
              <a:rPr lang="en-US" sz="2000" b="1"/>
            </a:br>
            <a:r>
              <a:rPr lang="en-US" sz="2000" b="1"/>
              <a:t>systems</a:t>
            </a:r>
          </a:p>
        </p:txBody>
      </p:sp>
      <p:sp>
        <p:nvSpPr>
          <p:cNvPr id="54296" name="Rectangle 23"/>
          <p:cNvSpPr>
            <a:spLocks noChangeArrowheads="1"/>
          </p:cNvSpPr>
          <p:nvPr/>
        </p:nvSpPr>
        <p:spPr bwMode="auto">
          <a:xfrm>
            <a:off x="4038600" y="5334000"/>
            <a:ext cx="2133600" cy="11430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Intersections, </a:t>
            </a:r>
            <a:br>
              <a:rPr lang="en-US" sz="2000" b="1"/>
            </a:br>
            <a:r>
              <a:rPr lang="en-US" sz="2000" b="1"/>
              <a:t>Airports,</a:t>
            </a:r>
            <a:br>
              <a:rPr lang="en-US" sz="2000" b="1"/>
            </a:br>
            <a:r>
              <a:rPr lang="en-US" sz="2000" b="1"/>
              <a:t>Rail yards</a:t>
            </a:r>
          </a:p>
        </p:txBody>
      </p:sp>
      <p:sp>
        <p:nvSpPr>
          <p:cNvPr id="54297" name="Rectangle 24"/>
          <p:cNvSpPr>
            <a:spLocks noChangeArrowheads="1"/>
          </p:cNvSpPr>
          <p:nvPr/>
        </p:nvSpPr>
        <p:spPr bwMode="auto">
          <a:xfrm>
            <a:off x="6172200" y="5334000"/>
            <a:ext cx="2133600" cy="11430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Highways,</a:t>
            </a:r>
            <a:br>
              <a:rPr lang="en-US" sz="2000" b="1"/>
            </a:br>
            <a:r>
              <a:rPr lang="en-US" sz="2000" b="1"/>
              <a:t>Airline routes </a:t>
            </a:r>
            <a:br>
              <a:rPr lang="en-US" sz="2000" b="1"/>
            </a:br>
            <a:r>
              <a:rPr lang="en-US" sz="2000" b="1"/>
              <a:t>Railbeds</a:t>
            </a:r>
          </a:p>
        </p:txBody>
      </p:sp>
      <p:sp>
        <p:nvSpPr>
          <p:cNvPr id="54298" name="Rectangle 25"/>
          <p:cNvSpPr>
            <a:spLocks noChangeArrowheads="1"/>
          </p:cNvSpPr>
          <p:nvPr/>
        </p:nvSpPr>
        <p:spPr bwMode="auto">
          <a:xfrm>
            <a:off x="8305800" y="5334000"/>
            <a:ext cx="2133600" cy="1143000"/>
          </a:xfrm>
          <a:prstGeom prst="rect">
            <a:avLst/>
          </a:prstGeom>
          <a:solidFill>
            <a:srgbClr val="FFFFFF"/>
          </a:solidFill>
          <a:ln w="28575"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2000" b="1"/>
              <a:t>Passengers, </a:t>
            </a:r>
          </a:p>
          <a:p>
            <a:pPr algn="ctr"/>
            <a:r>
              <a:rPr lang="en-US" sz="2000" b="1"/>
              <a:t>freight,</a:t>
            </a:r>
          </a:p>
          <a:p>
            <a:pPr algn="ctr"/>
            <a:r>
              <a:rPr lang="en-US" sz="2000" b="1"/>
              <a:t>vehicles, </a:t>
            </a:r>
          </a:p>
          <a:p>
            <a:pPr algn="ctr"/>
            <a:r>
              <a:rPr lang="en-US" sz="2000" b="1"/>
              <a:t>operators </a:t>
            </a:r>
          </a:p>
        </p:txBody>
      </p:sp>
      <p:sp>
        <p:nvSpPr>
          <p:cNvPr id="54299" name="Rectangle 26"/>
          <p:cNvSpPr>
            <a:spLocks noGrp="1" noChangeArrowheads="1"/>
          </p:cNvSpPr>
          <p:nvPr>
            <p:ph type="title"/>
          </p:nvPr>
        </p:nvSpPr>
        <p:spPr>
          <a:xfrm>
            <a:off x="1905000" y="381000"/>
            <a:ext cx="8763000" cy="381000"/>
          </a:xfrm>
        </p:spPr>
        <p:txBody>
          <a:bodyPr>
            <a:normAutofit fontScale="90000"/>
          </a:bodyPr>
          <a:lstStyle/>
          <a:p>
            <a:pPr eaLnBrk="1" hangingPunct="1"/>
            <a:r>
              <a:rPr lang="en-US" smtClean="0">
                <a:solidFill>
                  <a:schemeClr val="tx1"/>
                </a:solidFill>
              </a:rPr>
              <a:t>Applications of Networks</a:t>
            </a:r>
          </a:p>
        </p:txBody>
      </p:sp>
    </p:spTree>
    <p:extLst>
      <p:ext uri="{BB962C8B-B14F-4D97-AF65-F5344CB8AC3E}">
        <p14:creationId xmlns:p14="http://schemas.microsoft.com/office/powerpoint/2010/main" val="1098957016"/>
      </p:ext>
    </p:extLst>
  </p:cSld>
  <p:clrMapOvr>
    <a:masterClrMapping/>
  </p:clrMapOvr>
  <mc:AlternateContent xmlns:mc="http://schemas.openxmlformats.org/markup-compatibility/2006" xmlns:p14="http://schemas.microsoft.com/office/powerpoint/2010/main">
    <mc:Choice Requires="p14">
      <p:transition spd="slow" p14:dur="2000" advTm="64"/>
    </mc:Choice>
    <mc:Fallback xmlns="">
      <p:transition spd="slow" advTm="6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t>Goals of 3IT202</a:t>
            </a:r>
          </a:p>
        </p:txBody>
      </p:sp>
      <p:sp>
        <p:nvSpPr>
          <p:cNvPr id="76803" name="Rectangle 3"/>
          <p:cNvSpPr>
            <a:spLocks noGrp="1" noChangeArrowheads="1"/>
          </p:cNvSpPr>
          <p:nvPr>
            <p:ph type="body" idx="1"/>
          </p:nvPr>
        </p:nvSpPr>
        <p:spPr>
          <a:xfrm>
            <a:off x="2209800" y="1295400"/>
            <a:ext cx="8001000" cy="5029200"/>
          </a:xfrm>
        </p:spPr>
        <p:txBody>
          <a:bodyPr>
            <a:normAutofit fontScale="92500" lnSpcReduction="20000"/>
          </a:bodyPr>
          <a:lstStyle/>
          <a:p>
            <a:pPr lvl="1" eaLnBrk="1" hangingPunct="1">
              <a:lnSpc>
                <a:spcPct val="80000"/>
              </a:lnSpc>
              <a:buFontTx/>
              <a:buNone/>
            </a:pPr>
            <a:r>
              <a:rPr lang="en-US" sz="2000" b="1" dirty="0">
                <a:solidFill>
                  <a:srgbClr val="FF0000"/>
                </a:solidFill>
              </a:rPr>
              <a:t>Introduce students to a range of mathematical tools from discrete mathematics that are key in computer science</a:t>
            </a:r>
          </a:p>
          <a:p>
            <a:pPr lvl="1" eaLnBrk="1" hangingPunct="1">
              <a:lnSpc>
                <a:spcPct val="80000"/>
              </a:lnSpc>
              <a:buFontTx/>
              <a:buNone/>
            </a:pPr>
            <a:endParaRPr lang="en-US" sz="2000" b="1" dirty="0">
              <a:solidFill>
                <a:srgbClr val="FF0000"/>
              </a:solidFill>
            </a:endParaRPr>
          </a:p>
          <a:p>
            <a:pPr eaLnBrk="1" hangingPunct="1">
              <a:lnSpc>
                <a:spcPct val="80000"/>
              </a:lnSpc>
              <a:buFontTx/>
              <a:buNone/>
            </a:pPr>
            <a:r>
              <a:rPr lang="en-US" sz="2000" dirty="0"/>
              <a:t>Mathematical Sophistication</a:t>
            </a:r>
          </a:p>
          <a:p>
            <a:pPr eaLnBrk="1" hangingPunct="1">
              <a:lnSpc>
                <a:spcPct val="80000"/>
              </a:lnSpc>
              <a:buFontTx/>
              <a:buNone/>
            </a:pPr>
            <a:r>
              <a:rPr lang="en-US" sz="2000" dirty="0"/>
              <a:t>	</a:t>
            </a:r>
            <a:r>
              <a:rPr lang="en-US" sz="2000" b="1" i="1" dirty="0"/>
              <a:t>How to write statements rigorously</a:t>
            </a:r>
          </a:p>
          <a:p>
            <a:pPr eaLnBrk="1" hangingPunct="1">
              <a:lnSpc>
                <a:spcPct val="80000"/>
              </a:lnSpc>
              <a:buFontTx/>
              <a:buNone/>
            </a:pPr>
            <a:r>
              <a:rPr lang="en-US" sz="2000" dirty="0"/>
              <a:t>	</a:t>
            </a:r>
            <a:r>
              <a:rPr lang="en-US" sz="2000" b="1" i="1" dirty="0"/>
              <a:t>How to read and write theorems, lemmas, etc.</a:t>
            </a:r>
            <a:r>
              <a:rPr lang="en-US" sz="2000" dirty="0">
                <a:solidFill>
                  <a:srgbClr val="FF0000"/>
                </a:solidFill>
              </a:rPr>
              <a:t> </a:t>
            </a:r>
          </a:p>
          <a:p>
            <a:pPr eaLnBrk="1" hangingPunct="1">
              <a:lnSpc>
                <a:spcPct val="80000"/>
              </a:lnSpc>
              <a:buFontTx/>
              <a:buNone/>
            </a:pPr>
            <a:r>
              <a:rPr lang="en-US" sz="2000" b="1" i="1" dirty="0"/>
              <a:t>     How to write rigorous proofs</a:t>
            </a:r>
          </a:p>
          <a:p>
            <a:pPr eaLnBrk="1" hangingPunct="1">
              <a:lnSpc>
                <a:spcPct val="80000"/>
              </a:lnSpc>
              <a:buFontTx/>
              <a:buNone/>
            </a:pPr>
            <a:r>
              <a:rPr lang="en-US" sz="1400" dirty="0"/>
              <a:t>	</a:t>
            </a:r>
          </a:p>
          <a:p>
            <a:pPr eaLnBrk="1" hangingPunct="1">
              <a:lnSpc>
                <a:spcPct val="80000"/>
              </a:lnSpc>
              <a:buFontTx/>
              <a:buNone/>
            </a:pPr>
            <a:r>
              <a:rPr lang="en-US" sz="2000" dirty="0"/>
              <a:t>Areas we will cover:</a:t>
            </a:r>
          </a:p>
          <a:p>
            <a:pPr eaLnBrk="1" hangingPunct="1">
              <a:lnSpc>
                <a:spcPct val="80000"/>
              </a:lnSpc>
              <a:buFontTx/>
              <a:buNone/>
            </a:pPr>
            <a:r>
              <a:rPr lang="en-US" sz="1400" dirty="0"/>
              <a:t>	</a:t>
            </a:r>
          </a:p>
          <a:p>
            <a:pPr eaLnBrk="1" hangingPunct="1">
              <a:lnSpc>
                <a:spcPct val="80000"/>
              </a:lnSpc>
              <a:buFontTx/>
              <a:buNone/>
            </a:pPr>
            <a:r>
              <a:rPr lang="en-US" sz="1400" dirty="0"/>
              <a:t>	</a:t>
            </a:r>
            <a:r>
              <a:rPr lang="en-US" sz="1800" dirty="0"/>
              <a:t>Logic and proofs</a:t>
            </a:r>
          </a:p>
          <a:p>
            <a:pPr eaLnBrk="1" hangingPunct="1">
              <a:lnSpc>
                <a:spcPct val="80000"/>
              </a:lnSpc>
              <a:buFontTx/>
              <a:buNone/>
            </a:pPr>
            <a:r>
              <a:rPr lang="en-US" sz="1800" dirty="0"/>
              <a:t>	Set Theory</a:t>
            </a:r>
          </a:p>
          <a:p>
            <a:pPr eaLnBrk="1" hangingPunct="1">
              <a:lnSpc>
                <a:spcPct val="80000"/>
              </a:lnSpc>
              <a:buFontTx/>
              <a:buNone/>
            </a:pPr>
            <a:r>
              <a:rPr lang="en-US" sz="1800" dirty="0"/>
              <a:t>	Induction and Recursion</a:t>
            </a:r>
          </a:p>
          <a:p>
            <a:pPr eaLnBrk="1" hangingPunct="1">
              <a:lnSpc>
                <a:spcPct val="80000"/>
              </a:lnSpc>
              <a:buFontTx/>
              <a:buNone/>
            </a:pPr>
            <a:r>
              <a:rPr lang="en-US" sz="1800" dirty="0"/>
              <a:t>	Counting and </a:t>
            </a:r>
            <a:r>
              <a:rPr lang="en-US" sz="1800" dirty="0" err="1"/>
              <a:t>combinatorics</a:t>
            </a:r>
            <a:endParaRPr lang="en-US" sz="1800" dirty="0"/>
          </a:p>
          <a:p>
            <a:pPr eaLnBrk="1" hangingPunct="1">
              <a:lnSpc>
                <a:spcPct val="80000"/>
              </a:lnSpc>
              <a:buFontTx/>
              <a:buNone/>
            </a:pPr>
            <a:r>
              <a:rPr lang="en-US" sz="1800" dirty="0"/>
              <a:t>	</a:t>
            </a:r>
            <a:r>
              <a:rPr lang="en-US" sz="1800" dirty="0" smtClean="0"/>
              <a:t>Graph Theory &amp; Boolean Algebra</a:t>
            </a:r>
            <a:endParaRPr lang="en-US" sz="1800" dirty="0"/>
          </a:p>
          <a:p>
            <a:pPr eaLnBrk="1" hangingPunct="1">
              <a:lnSpc>
                <a:spcPct val="80000"/>
              </a:lnSpc>
              <a:buFontTx/>
              <a:buNone/>
            </a:pPr>
            <a:r>
              <a:rPr lang="en-US" sz="1800" dirty="0"/>
              <a:t>     </a:t>
            </a:r>
            <a:r>
              <a:rPr lang="en-US" sz="1800" dirty="0" smtClean="0"/>
              <a:t>Number </a:t>
            </a:r>
            <a:r>
              <a:rPr lang="en-US" sz="1800" dirty="0"/>
              <a:t>Theory (if time permits)</a:t>
            </a:r>
            <a:endParaRPr lang="en-US" sz="1400" dirty="0"/>
          </a:p>
          <a:p>
            <a:pPr eaLnBrk="1" hangingPunct="1">
              <a:lnSpc>
                <a:spcPct val="80000"/>
              </a:lnSpc>
              <a:buFontTx/>
              <a:buNone/>
            </a:pPr>
            <a:r>
              <a:rPr lang="en-US" sz="1400" dirty="0"/>
              <a:t>	</a:t>
            </a:r>
          </a:p>
        </p:txBody>
      </p:sp>
      <p:sp>
        <p:nvSpPr>
          <p:cNvPr id="679941" name="Text Box 5"/>
          <p:cNvSpPr txBox="1">
            <a:spLocks noChangeArrowheads="1"/>
          </p:cNvSpPr>
          <p:nvPr/>
        </p:nvSpPr>
        <p:spPr bwMode="auto">
          <a:xfrm>
            <a:off x="7620001" y="2438400"/>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rgbClr val="FF0000"/>
                </a:solidFill>
              </a:rPr>
              <a:t>Practice works!</a:t>
            </a:r>
          </a:p>
        </p:txBody>
      </p:sp>
      <p:sp>
        <p:nvSpPr>
          <p:cNvPr id="6" name="Text Box 5"/>
          <p:cNvSpPr txBox="1">
            <a:spLocks noChangeArrowheads="1"/>
          </p:cNvSpPr>
          <p:nvPr/>
        </p:nvSpPr>
        <p:spPr bwMode="auto">
          <a:xfrm>
            <a:off x="4419601" y="3286126"/>
            <a:ext cx="4772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800" b="1">
                <a:solidFill>
                  <a:srgbClr val="FF0000"/>
                </a:solidFill>
              </a:rPr>
              <a:t>Actually, </a:t>
            </a:r>
            <a:r>
              <a:rPr lang="en-US" sz="2800" b="1" i="1">
                <a:solidFill>
                  <a:srgbClr val="FF0000"/>
                </a:solidFill>
              </a:rPr>
              <a:t>only</a:t>
            </a:r>
            <a:r>
              <a:rPr lang="en-US" sz="2800" b="1">
                <a:solidFill>
                  <a:srgbClr val="FF0000"/>
                </a:solidFill>
              </a:rPr>
              <a:t> practice works!</a:t>
            </a:r>
          </a:p>
        </p:txBody>
      </p:sp>
      <p:sp>
        <p:nvSpPr>
          <p:cNvPr id="8" name="TextBox 7"/>
          <p:cNvSpPr txBox="1">
            <a:spLocks noChangeArrowheads="1"/>
          </p:cNvSpPr>
          <p:nvPr/>
        </p:nvSpPr>
        <p:spPr bwMode="auto">
          <a:xfrm>
            <a:off x="5715001" y="3886200"/>
            <a:ext cx="4537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2"/>
                </a:solidFill>
              </a:rPr>
              <a:t>Note: Learning to do proofs from</a:t>
            </a:r>
          </a:p>
          <a:p>
            <a:pPr eaLnBrk="1" hangingPunct="1"/>
            <a:r>
              <a:rPr lang="en-US">
                <a:solidFill>
                  <a:schemeClr val="accent2"/>
                </a:solidFill>
              </a:rPr>
              <a:t>watching the slides is like trying to</a:t>
            </a:r>
          </a:p>
          <a:p>
            <a:pPr eaLnBrk="1" hangingPunct="1"/>
            <a:r>
              <a:rPr lang="en-US">
                <a:solidFill>
                  <a:schemeClr val="accent2"/>
                </a:solidFill>
              </a:rPr>
              <a:t>learn to play tennis from watching</a:t>
            </a:r>
          </a:p>
          <a:p>
            <a:pPr eaLnBrk="1" hangingPunct="1"/>
            <a:r>
              <a:rPr lang="en-US">
                <a:solidFill>
                  <a:schemeClr val="accent2"/>
                </a:solidFill>
              </a:rPr>
              <a:t>it on TV! So, do the exercises!</a:t>
            </a:r>
          </a:p>
        </p:txBody>
      </p:sp>
    </p:spTree>
    <p:extLst>
      <p:ext uri="{BB962C8B-B14F-4D97-AF65-F5344CB8AC3E}">
        <p14:creationId xmlns:p14="http://schemas.microsoft.com/office/powerpoint/2010/main" val="2267843336"/>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9941"/>
                                        </p:tgtEl>
                                        <p:attrNameLst>
                                          <p:attrName>style.visibility</p:attrName>
                                        </p:attrNameLst>
                                      </p:cBhvr>
                                      <p:to>
                                        <p:strVal val="visible"/>
                                      </p:to>
                                    </p:set>
                                    <p:anim calcmode="lin" valueType="num">
                                      <p:cBhvr additive="base">
                                        <p:cTn id="7" dur="500" fill="hold"/>
                                        <p:tgtEl>
                                          <p:spTgt spid="679941"/>
                                        </p:tgtEl>
                                        <p:attrNameLst>
                                          <p:attrName>ppt_x</p:attrName>
                                        </p:attrNameLst>
                                      </p:cBhvr>
                                      <p:tavLst>
                                        <p:tav tm="0">
                                          <p:val>
                                            <p:strVal val="1+#ppt_w/2"/>
                                          </p:val>
                                        </p:tav>
                                        <p:tav tm="100000">
                                          <p:val>
                                            <p:strVal val="#ppt_x"/>
                                          </p:val>
                                        </p:tav>
                                      </p:tavLst>
                                    </p:anim>
                                    <p:anim calcmode="lin" valueType="num">
                                      <p:cBhvr additive="base">
                                        <p:cTn id="8" dur="500" fill="hold"/>
                                        <p:tgtEl>
                                          <p:spTgt spid="679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1"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mph" presetSubtype="0" fill="hold" grpId="0" nodeType="clickEffect">
                                  <p:stCondLst>
                                    <p:cond delay="0"/>
                                  </p:stCondLst>
                                  <p:childTnLst>
                                    <p:animRot by="21600000">
                                      <p:cBhvr>
                                        <p:cTn id="24" dur="2000" fill="hold"/>
                                        <p:tgtEl>
                                          <p:spTgt spid="8"/>
                                        </p:tgtEl>
                                        <p:attrNameLst>
                                          <p:attrName>r</p:attrName>
                                        </p:attrNameLst>
                                      </p:cBhvr>
                                    </p:animRo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grpId="0" nodeType="clickEffect">
                                  <p:stCondLst>
                                    <p:cond delay="0"/>
                                  </p:stCondLst>
                                  <p:childTnLst>
                                    <p:anim calcmode="lin" valueType="num">
                                      <p:cBhvr additive="base">
                                        <p:cTn id="28" dur="500"/>
                                        <p:tgtEl>
                                          <p:spTgt spid="76802"/>
                                        </p:tgtEl>
                                        <p:attrNameLst>
                                          <p:attrName>ppt_x</p:attrName>
                                        </p:attrNameLst>
                                      </p:cBhvr>
                                      <p:tavLst>
                                        <p:tav tm="0">
                                          <p:val>
                                            <p:strVal val="ppt_x"/>
                                          </p:val>
                                        </p:tav>
                                        <p:tav tm="100000">
                                          <p:val>
                                            <p:strVal val="ppt_x"/>
                                          </p:val>
                                        </p:tav>
                                      </p:tavLst>
                                    </p:anim>
                                    <p:anim calcmode="lin" valueType="num">
                                      <p:cBhvr additive="base">
                                        <p:cTn id="29" dur="500"/>
                                        <p:tgtEl>
                                          <p:spTgt spid="76802"/>
                                        </p:tgtEl>
                                        <p:attrNameLst>
                                          <p:attrName>ppt_y</p:attrName>
                                        </p:attrNameLst>
                                      </p:cBhvr>
                                      <p:tavLst>
                                        <p:tav tm="0">
                                          <p:val>
                                            <p:strVal val="ppt_y"/>
                                          </p:val>
                                        </p:tav>
                                        <p:tav tm="100000">
                                          <p:val>
                                            <p:strVal val="1+ppt_h/2"/>
                                          </p:val>
                                        </p:tav>
                                      </p:tavLst>
                                    </p:anim>
                                    <p:set>
                                      <p:cBhvr>
                                        <p:cTn id="30" dur="1" fill="hold">
                                          <p:stCondLst>
                                            <p:cond delay="499"/>
                                          </p:stCondLst>
                                        </p:cTn>
                                        <p:tgtEl>
                                          <p:spTgt spid="76802"/>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6803">
                                            <p:txEl>
                                              <p:pRg st="0" end="0"/>
                                            </p:txEl>
                                          </p:spTgt>
                                        </p:tgtEl>
                                        <p:attrNameLst>
                                          <p:attrName>ppt_x</p:attrName>
                                        </p:attrNameLst>
                                      </p:cBhvr>
                                      <p:tavLst>
                                        <p:tav tm="0">
                                          <p:val>
                                            <p:strVal val="ppt_x"/>
                                          </p:val>
                                        </p:tav>
                                        <p:tav tm="100000">
                                          <p:val>
                                            <p:strVal val="ppt_x"/>
                                          </p:val>
                                        </p:tav>
                                      </p:tavLst>
                                    </p:anim>
                                    <p:anim calcmode="lin" valueType="num">
                                      <p:cBhvr additive="base">
                                        <p:cTn id="33" dur="500"/>
                                        <p:tgtEl>
                                          <p:spTgt spid="76803">
                                            <p:txEl>
                                              <p:pRg st="0" end="0"/>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76803">
                                            <p:txEl>
                                              <p:pRg st="0" end="0"/>
                                            </p:txEl>
                                          </p:spTgt>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37" dur="500"/>
                                        <p:tgtEl>
                                          <p:spTgt spid="76803">
                                            <p:txEl>
                                              <p:pRg st="2" end="2"/>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76803">
                                            <p:txEl>
                                              <p:pRg st="2" end="2"/>
                                            </p:txEl>
                                          </p:spTgt>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41" dur="500"/>
                                        <p:tgtEl>
                                          <p:spTgt spid="76803">
                                            <p:txEl>
                                              <p:pRg st="3" end="3"/>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76803">
                                            <p:txEl>
                                              <p:pRg st="3" end="3"/>
                                            </p:txEl>
                                          </p:spTgt>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45" dur="500"/>
                                        <p:tgtEl>
                                          <p:spTgt spid="76803">
                                            <p:txEl>
                                              <p:pRg st="4" end="4"/>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76803">
                                            <p:txEl>
                                              <p:pRg st="4" end="4"/>
                                            </p:txEl>
                                          </p:spTgt>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49" dur="500"/>
                                        <p:tgtEl>
                                          <p:spTgt spid="76803">
                                            <p:txEl>
                                              <p:pRg st="5" end="5"/>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76803">
                                            <p:txEl>
                                              <p:pRg st="5" end="5"/>
                                            </p:txEl>
                                          </p:spTgt>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76803">
                                            <p:txEl>
                                              <p:pRg st="6" end="6"/>
                                            </p:txEl>
                                          </p:spTgt>
                                        </p:tgtEl>
                                        <p:attrNameLst>
                                          <p:attrName>ppt_x</p:attrName>
                                        </p:attrNameLst>
                                      </p:cBhvr>
                                      <p:tavLst>
                                        <p:tav tm="0">
                                          <p:val>
                                            <p:strVal val="ppt_x"/>
                                          </p:val>
                                        </p:tav>
                                        <p:tav tm="100000">
                                          <p:val>
                                            <p:strVal val="ppt_x"/>
                                          </p:val>
                                        </p:tav>
                                      </p:tavLst>
                                    </p:anim>
                                    <p:anim calcmode="lin" valueType="num">
                                      <p:cBhvr additive="base">
                                        <p:cTn id="53" dur="500"/>
                                        <p:tgtEl>
                                          <p:spTgt spid="76803">
                                            <p:txEl>
                                              <p:pRg st="6" end="6"/>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76803">
                                            <p:txEl>
                                              <p:pRg st="6" end="6"/>
                                            </p:txEl>
                                          </p:spTgt>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76803">
                                            <p:txEl>
                                              <p:pRg st="7" end="7"/>
                                            </p:txEl>
                                          </p:spTgt>
                                        </p:tgtEl>
                                        <p:attrNameLst>
                                          <p:attrName>ppt_x</p:attrName>
                                        </p:attrNameLst>
                                      </p:cBhvr>
                                      <p:tavLst>
                                        <p:tav tm="0">
                                          <p:val>
                                            <p:strVal val="ppt_x"/>
                                          </p:val>
                                        </p:tav>
                                        <p:tav tm="100000">
                                          <p:val>
                                            <p:strVal val="ppt_x"/>
                                          </p:val>
                                        </p:tav>
                                      </p:tavLst>
                                    </p:anim>
                                    <p:anim calcmode="lin" valueType="num">
                                      <p:cBhvr additive="base">
                                        <p:cTn id="57" dur="500"/>
                                        <p:tgtEl>
                                          <p:spTgt spid="76803">
                                            <p:txEl>
                                              <p:pRg st="7" end="7"/>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76803">
                                            <p:txEl>
                                              <p:pRg st="7" end="7"/>
                                            </p:txEl>
                                          </p:spTgt>
                                        </p:tgtEl>
                                        <p:attrNameLst>
                                          <p:attrName>style.visibility</p:attrName>
                                        </p:attrNameLst>
                                      </p:cBhvr>
                                      <p:to>
                                        <p:strVal val="hidden"/>
                                      </p:to>
                                    </p:set>
                                  </p:childTnLst>
                                </p:cTn>
                              </p:par>
                              <p:par>
                                <p:cTn id="59" presetID="2" presetClass="exit" presetSubtype="4" fill="hold" grpId="0" nodeType="withEffect">
                                  <p:stCondLst>
                                    <p:cond delay="0"/>
                                  </p:stCondLst>
                                  <p:childTnLst>
                                    <p:anim calcmode="lin" valueType="num">
                                      <p:cBhvr additive="base">
                                        <p:cTn id="60" dur="500"/>
                                        <p:tgtEl>
                                          <p:spTgt spid="76803">
                                            <p:txEl>
                                              <p:pRg st="8" end="8"/>
                                            </p:txEl>
                                          </p:spTgt>
                                        </p:tgtEl>
                                        <p:attrNameLst>
                                          <p:attrName>ppt_x</p:attrName>
                                        </p:attrNameLst>
                                      </p:cBhvr>
                                      <p:tavLst>
                                        <p:tav tm="0">
                                          <p:val>
                                            <p:strVal val="ppt_x"/>
                                          </p:val>
                                        </p:tav>
                                        <p:tav tm="100000">
                                          <p:val>
                                            <p:strVal val="ppt_x"/>
                                          </p:val>
                                        </p:tav>
                                      </p:tavLst>
                                    </p:anim>
                                    <p:anim calcmode="lin" valueType="num">
                                      <p:cBhvr additive="base">
                                        <p:cTn id="61" dur="500"/>
                                        <p:tgtEl>
                                          <p:spTgt spid="76803">
                                            <p:txEl>
                                              <p:pRg st="8" end="8"/>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76803">
                                            <p:txEl>
                                              <p:pRg st="8" end="8"/>
                                            </p:txEl>
                                          </p:spTgt>
                                        </p:tgtEl>
                                        <p:attrNameLst>
                                          <p:attrName>style.visibility</p:attrName>
                                        </p:attrNameLst>
                                      </p:cBhvr>
                                      <p:to>
                                        <p:strVal val="hidden"/>
                                      </p:to>
                                    </p:set>
                                  </p:childTnLst>
                                </p:cTn>
                              </p:par>
                              <p:par>
                                <p:cTn id="63" presetID="2" presetClass="exit" presetSubtype="4" fill="hold" grpId="0" nodeType="withEffect">
                                  <p:stCondLst>
                                    <p:cond delay="0"/>
                                  </p:stCondLst>
                                  <p:childTnLst>
                                    <p:anim calcmode="lin" valueType="num">
                                      <p:cBhvr additive="base">
                                        <p:cTn id="64" dur="500"/>
                                        <p:tgtEl>
                                          <p:spTgt spid="76803">
                                            <p:txEl>
                                              <p:pRg st="9" end="9"/>
                                            </p:txEl>
                                          </p:spTgt>
                                        </p:tgtEl>
                                        <p:attrNameLst>
                                          <p:attrName>ppt_x</p:attrName>
                                        </p:attrNameLst>
                                      </p:cBhvr>
                                      <p:tavLst>
                                        <p:tav tm="0">
                                          <p:val>
                                            <p:strVal val="ppt_x"/>
                                          </p:val>
                                        </p:tav>
                                        <p:tav tm="100000">
                                          <p:val>
                                            <p:strVal val="ppt_x"/>
                                          </p:val>
                                        </p:tav>
                                      </p:tavLst>
                                    </p:anim>
                                    <p:anim calcmode="lin" valueType="num">
                                      <p:cBhvr additive="base">
                                        <p:cTn id="65" dur="500"/>
                                        <p:tgtEl>
                                          <p:spTgt spid="76803">
                                            <p:txEl>
                                              <p:pRg st="9" end="9"/>
                                            </p:txEl>
                                          </p:spTgt>
                                        </p:tgtEl>
                                        <p:attrNameLst>
                                          <p:attrName>ppt_y</p:attrName>
                                        </p:attrNameLst>
                                      </p:cBhvr>
                                      <p:tavLst>
                                        <p:tav tm="0">
                                          <p:val>
                                            <p:strVal val="ppt_y"/>
                                          </p:val>
                                        </p:tav>
                                        <p:tav tm="100000">
                                          <p:val>
                                            <p:strVal val="1+ppt_h/2"/>
                                          </p:val>
                                        </p:tav>
                                      </p:tavLst>
                                    </p:anim>
                                    <p:set>
                                      <p:cBhvr>
                                        <p:cTn id="66" dur="1" fill="hold">
                                          <p:stCondLst>
                                            <p:cond delay="499"/>
                                          </p:stCondLst>
                                        </p:cTn>
                                        <p:tgtEl>
                                          <p:spTgt spid="76803">
                                            <p:txEl>
                                              <p:pRg st="9" end="9"/>
                                            </p:txEl>
                                          </p:spTgt>
                                        </p:tgtEl>
                                        <p:attrNameLst>
                                          <p:attrName>style.visibility</p:attrName>
                                        </p:attrNameLst>
                                      </p:cBhvr>
                                      <p:to>
                                        <p:strVal val="hidden"/>
                                      </p:to>
                                    </p:set>
                                  </p:childTnLst>
                                </p:cTn>
                              </p:par>
                              <p:par>
                                <p:cTn id="67" presetID="2" presetClass="exit" presetSubtype="4" fill="hold" grpId="0" nodeType="withEffect">
                                  <p:stCondLst>
                                    <p:cond delay="0"/>
                                  </p:stCondLst>
                                  <p:childTnLst>
                                    <p:anim calcmode="lin" valueType="num">
                                      <p:cBhvr additive="base">
                                        <p:cTn id="68" dur="500"/>
                                        <p:tgtEl>
                                          <p:spTgt spid="76803">
                                            <p:txEl>
                                              <p:pRg st="10" end="10"/>
                                            </p:txEl>
                                          </p:spTgt>
                                        </p:tgtEl>
                                        <p:attrNameLst>
                                          <p:attrName>ppt_x</p:attrName>
                                        </p:attrNameLst>
                                      </p:cBhvr>
                                      <p:tavLst>
                                        <p:tav tm="0">
                                          <p:val>
                                            <p:strVal val="ppt_x"/>
                                          </p:val>
                                        </p:tav>
                                        <p:tav tm="100000">
                                          <p:val>
                                            <p:strVal val="ppt_x"/>
                                          </p:val>
                                        </p:tav>
                                      </p:tavLst>
                                    </p:anim>
                                    <p:anim calcmode="lin" valueType="num">
                                      <p:cBhvr additive="base">
                                        <p:cTn id="69" dur="500"/>
                                        <p:tgtEl>
                                          <p:spTgt spid="76803">
                                            <p:txEl>
                                              <p:pRg st="10" end="10"/>
                                            </p:txEl>
                                          </p:spTgt>
                                        </p:tgtEl>
                                        <p:attrNameLst>
                                          <p:attrName>ppt_y</p:attrName>
                                        </p:attrNameLst>
                                      </p:cBhvr>
                                      <p:tavLst>
                                        <p:tav tm="0">
                                          <p:val>
                                            <p:strVal val="ppt_y"/>
                                          </p:val>
                                        </p:tav>
                                        <p:tav tm="100000">
                                          <p:val>
                                            <p:strVal val="1+ppt_h/2"/>
                                          </p:val>
                                        </p:tav>
                                      </p:tavLst>
                                    </p:anim>
                                    <p:set>
                                      <p:cBhvr>
                                        <p:cTn id="70" dur="1" fill="hold">
                                          <p:stCondLst>
                                            <p:cond delay="499"/>
                                          </p:stCondLst>
                                        </p:cTn>
                                        <p:tgtEl>
                                          <p:spTgt spid="76803">
                                            <p:txEl>
                                              <p:pRg st="10" end="10"/>
                                            </p:txEl>
                                          </p:spTgt>
                                        </p:tgtEl>
                                        <p:attrNameLst>
                                          <p:attrName>style.visibility</p:attrName>
                                        </p:attrNameLst>
                                      </p:cBhvr>
                                      <p:to>
                                        <p:strVal val="hidden"/>
                                      </p:to>
                                    </p:set>
                                  </p:childTnLst>
                                </p:cTn>
                              </p:par>
                              <p:par>
                                <p:cTn id="71" presetID="2" presetClass="exit" presetSubtype="4" fill="hold" grpId="0" nodeType="withEffect">
                                  <p:stCondLst>
                                    <p:cond delay="0"/>
                                  </p:stCondLst>
                                  <p:childTnLst>
                                    <p:anim calcmode="lin" valueType="num">
                                      <p:cBhvr additive="base">
                                        <p:cTn id="72" dur="500"/>
                                        <p:tgtEl>
                                          <p:spTgt spid="76803">
                                            <p:txEl>
                                              <p:pRg st="11" end="11"/>
                                            </p:txEl>
                                          </p:spTgt>
                                        </p:tgtEl>
                                        <p:attrNameLst>
                                          <p:attrName>ppt_x</p:attrName>
                                        </p:attrNameLst>
                                      </p:cBhvr>
                                      <p:tavLst>
                                        <p:tav tm="0">
                                          <p:val>
                                            <p:strVal val="ppt_x"/>
                                          </p:val>
                                        </p:tav>
                                        <p:tav tm="100000">
                                          <p:val>
                                            <p:strVal val="ppt_x"/>
                                          </p:val>
                                        </p:tav>
                                      </p:tavLst>
                                    </p:anim>
                                    <p:anim calcmode="lin" valueType="num">
                                      <p:cBhvr additive="base">
                                        <p:cTn id="73" dur="500"/>
                                        <p:tgtEl>
                                          <p:spTgt spid="76803">
                                            <p:txEl>
                                              <p:pRg st="11" end="11"/>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76803">
                                            <p:txEl>
                                              <p:pRg st="11" end="11"/>
                                            </p:txEl>
                                          </p:spTgt>
                                        </p:tgtEl>
                                        <p:attrNameLst>
                                          <p:attrName>style.visibility</p:attrName>
                                        </p:attrNameLst>
                                      </p:cBhvr>
                                      <p:to>
                                        <p:strVal val="hidden"/>
                                      </p:to>
                                    </p:set>
                                  </p:childTnLst>
                                </p:cTn>
                              </p:par>
                              <p:par>
                                <p:cTn id="75" presetID="2" presetClass="exit" presetSubtype="4" fill="hold" grpId="0" nodeType="withEffect">
                                  <p:stCondLst>
                                    <p:cond delay="0"/>
                                  </p:stCondLst>
                                  <p:childTnLst>
                                    <p:anim calcmode="lin" valueType="num">
                                      <p:cBhvr additive="base">
                                        <p:cTn id="76" dur="500"/>
                                        <p:tgtEl>
                                          <p:spTgt spid="76803">
                                            <p:txEl>
                                              <p:pRg st="12" end="12"/>
                                            </p:txEl>
                                          </p:spTgt>
                                        </p:tgtEl>
                                        <p:attrNameLst>
                                          <p:attrName>ppt_x</p:attrName>
                                        </p:attrNameLst>
                                      </p:cBhvr>
                                      <p:tavLst>
                                        <p:tav tm="0">
                                          <p:val>
                                            <p:strVal val="ppt_x"/>
                                          </p:val>
                                        </p:tav>
                                        <p:tav tm="100000">
                                          <p:val>
                                            <p:strVal val="ppt_x"/>
                                          </p:val>
                                        </p:tav>
                                      </p:tavLst>
                                    </p:anim>
                                    <p:anim calcmode="lin" valueType="num">
                                      <p:cBhvr additive="base">
                                        <p:cTn id="77" dur="500"/>
                                        <p:tgtEl>
                                          <p:spTgt spid="76803">
                                            <p:txEl>
                                              <p:pRg st="12" end="12"/>
                                            </p:txEl>
                                          </p:spTgt>
                                        </p:tgtEl>
                                        <p:attrNameLst>
                                          <p:attrName>ppt_y</p:attrName>
                                        </p:attrNameLst>
                                      </p:cBhvr>
                                      <p:tavLst>
                                        <p:tav tm="0">
                                          <p:val>
                                            <p:strVal val="ppt_y"/>
                                          </p:val>
                                        </p:tav>
                                        <p:tav tm="100000">
                                          <p:val>
                                            <p:strVal val="1+ppt_h/2"/>
                                          </p:val>
                                        </p:tav>
                                      </p:tavLst>
                                    </p:anim>
                                    <p:set>
                                      <p:cBhvr>
                                        <p:cTn id="78" dur="1" fill="hold">
                                          <p:stCondLst>
                                            <p:cond delay="499"/>
                                          </p:stCondLst>
                                        </p:cTn>
                                        <p:tgtEl>
                                          <p:spTgt spid="76803">
                                            <p:txEl>
                                              <p:pRg st="12" end="12"/>
                                            </p:txEl>
                                          </p:spTgt>
                                        </p:tgtEl>
                                        <p:attrNameLst>
                                          <p:attrName>style.visibility</p:attrName>
                                        </p:attrNameLst>
                                      </p:cBhvr>
                                      <p:to>
                                        <p:strVal val="hidden"/>
                                      </p:to>
                                    </p:set>
                                  </p:childTnLst>
                                </p:cTn>
                              </p:par>
                              <p:par>
                                <p:cTn id="79" presetID="2" presetClass="exit" presetSubtype="4" fill="hold" grpId="0" nodeType="withEffect">
                                  <p:stCondLst>
                                    <p:cond delay="0"/>
                                  </p:stCondLst>
                                  <p:childTnLst>
                                    <p:anim calcmode="lin" valueType="num">
                                      <p:cBhvr additive="base">
                                        <p:cTn id="80" dur="500"/>
                                        <p:tgtEl>
                                          <p:spTgt spid="76803">
                                            <p:txEl>
                                              <p:pRg st="13" end="13"/>
                                            </p:txEl>
                                          </p:spTgt>
                                        </p:tgtEl>
                                        <p:attrNameLst>
                                          <p:attrName>ppt_x</p:attrName>
                                        </p:attrNameLst>
                                      </p:cBhvr>
                                      <p:tavLst>
                                        <p:tav tm="0">
                                          <p:val>
                                            <p:strVal val="ppt_x"/>
                                          </p:val>
                                        </p:tav>
                                        <p:tav tm="100000">
                                          <p:val>
                                            <p:strVal val="ppt_x"/>
                                          </p:val>
                                        </p:tav>
                                      </p:tavLst>
                                    </p:anim>
                                    <p:anim calcmode="lin" valueType="num">
                                      <p:cBhvr additive="base">
                                        <p:cTn id="81" dur="500"/>
                                        <p:tgtEl>
                                          <p:spTgt spid="76803">
                                            <p:txEl>
                                              <p:pRg st="13" end="13"/>
                                            </p:txEl>
                                          </p:spTgt>
                                        </p:tgtEl>
                                        <p:attrNameLst>
                                          <p:attrName>ppt_y</p:attrName>
                                        </p:attrNameLst>
                                      </p:cBhvr>
                                      <p:tavLst>
                                        <p:tav tm="0">
                                          <p:val>
                                            <p:strVal val="ppt_y"/>
                                          </p:val>
                                        </p:tav>
                                        <p:tav tm="100000">
                                          <p:val>
                                            <p:strVal val="1+ppt_h/2"/>
                                          </p:val>
                                        </p:tav>
                                      </p:tavLst>
                                    </p:anim>
                                    <p:set>
                                      <p:cBhvr>
                                        <p:cTn id="82" dur="1" fill="hold">
                                          <p:stCondLst>
                                            <p:cond delay="499"/>
                                          </p:stCondLst>
                                        </p:cTn>
                                        <p:tgtEl>
                                          <p:spTgt spid="76803">
                                            <p:txEl>
                                              <p:pRg st="13" end="13"/>
                                            </p:txEl>
                                          </p:spTgt>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xit" presetSubtype="4" fill="hold" grpId="0" nodeType="clickEffect">
                                  <p:stCondLst>
                                    <p:cond delay="0"/>
                                  </p:stCondLst>
                                  <p:childTnLst>
                                    <p:anim calcmode="lin" valueType="num">
                                      <p:cBhvr additive="base">
                                        <p:cTn id="86" dur="500"/>
                                        <p:tgtEl>
                                          <p:spTgt spid="76803">
                                            <p:txEl>
                                              <p:pRg st="14" end="14"/>
                                            </p:txEl>
                                          </p:spTgt>
                                        </p:tgtEl>
                                        <p:attrNameLst>
                                          <p:attrName>ppt_x</p:attrName>
                                        </p:attrNameLst>
                                      </p:cBhvr>
                                      <p:tavLst>
                                        <p:tav tm="0">
                                          <p:val>
                                            <p:strVal val="ppt_x"/>
                                          </p:val>
                                        </p:tav>
                                        <p:tav tm="100000">
                                          <p:val>
                                            <p:strVal val="ppt_x"/>
                                          </p:val>
                                        </p:tav>
                                      </p:tavLst>
                                    </p:anim>
                                    <p:anim calcmode="lin" valueType="num">
                                      <p:cBhvr additive="base">
                                        <p:cTn id="87" dur="500"/>
                                        <p:tgtEl>
                                          <p:spTgt spid="76803">
                                            <p:txEl>
                                              <p:pRg st="14" end="14"/>
                                            </p:txEl>
                                          </p:spTgt>
                                        </p:tgtEl>
                                        <p:attrNameLst>
                                          <p:attrName>ppt_y</p:attrName>
                                        </p:attrNameLst>
                                      </p:cBhvr>
                                      <p:tavLst>
                                        <p:tav tm="0">
                                          <p:val>
                                            <p:strVal val="ppt_y"/>
                                          </p:val>
                                        </p:tav>
                                        <p:tav tm="100000">
                                          <p:val>
                                            <p:strVal val="1+ppt_h/2"/>
                                          </p:val>
                                        </p:tav>
                                      </p:tavLst>
                                    </p:anim>
                                    <p:set>
                                      <p:cBhvr>
                                        <p:cTn id="88" dur="1" fill="hold">
                                          <p:stCondLst>
                                            <p:cond delay="499"/>
                                          </p:stCondLst>
                                        </p:cTn>
                                        <p:tgtEl>
                                          <p:spTgt spid="76803">
                                            <p:txEl>
                                              <p:pRg st="14" end="14"/>
                                            </p:txEl>
                                          </p:spTgt>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76803">
                                            <p:txEl>
                                              <p:pRg st="15" end="15"/>
                                            </p:txEl>
                                          </p:spTgt>
                                        </p:tgtEl>
                                        <p:attrNameLst>
                                          <p:attrName>ppt_x</p:attrName>
                                        </p:attrNameLst>
                                      </p:cBhvr>
                                      <p:tavLst>
                                        <p:tav tm="0">
                                          <p:val>
                                            <p:strVal val="ppt_x"/>
                                          </p:val>
                                        </p:tav>
                                        <p:tav tm="100000">
                                          <p:val>
                                            <p:strVal val="ppt_x"/>
                                          </p:val>
                                        </p:tav>
                                      </p:tavLst>
                                    </p:anim>
                                    <p:anim calcmode="lin" valueType="num">
                                      <p:cBhvr additive="base">
                                        <p:cTn id="91" dur="500"/>
                                        <p:tgtEl>
                                          <p:spTgt spid="76803">
                                            <p:txEl>
                                              <p:pRg st="15" end="15"/>
                                            </p:txEl>
                                          </p:spTgt>
                                        </p:tgtEl>
                                        <p:attrNameLst>
                                          <p:attrName>ppt_y</p:attrName>
                                        </p:attrNameLst>
                                      </p:cBhvr>
                                      <p:tavLst>
                                        <p:tav tm="0">
                                          <p:val>
                                            <p:strVal val="ppt_y"/>
                                          </p:val>
                                        </p:tav>
                                        <p:tav tm="100000">
                                          <p:val>
                                            <p:strVal val="1+ppt_h/2"/>
                                          </p:val>
                                        </p:tav>
                                      </p:tavLst>
                                    </p:anim>
                                    <p:set>
                                      <p:cBhvr>
                                        <p:cTn id="92" dur="1" fill="hold">
                                          <p:stCondLst>
                                            <p:cond delay="499"/>
                                          </p:stCondLst>
                                        </p:cTn>
                                        <p:tgtEl>
                                          <p:spTgt spid="76803">
                                            <p:txEl>
                                              <p:pRg st="15" end="15"/>
                                            </p:txEl>
                                          </p:spTgt>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679941"/>
                                        </p:tgtEl>
                                        <p:attrNameLst>
                                          <p:attrName>ppt_x</p:attrName>
                                        </p:attrNameLst>
                                      </p:cBhvr>
                                      <p:tavLst>
                                        <p:tav tm="0">
                                          <p:val>
                                            <p:strVal val="ppt_x"/>
                                          </p:val>
                                        </p:tav>
                                        <p:tav tm="100000">
                                          <p:val>
                                            <p:strVal val="ppt_x"/>
                                          </p:val>
                                        </p:tav>
                                      </p:tavLst>
                                    </p:anim>
                                    <p:anim calcmode="lin" valueType="num">
                                      <p:cBhvr additive="base">
                                        <p:cTn id="95" dur="500"/>
                                        <p:tgtEl>
                                          <p:spTgt spid="679941"/>
                                        </p:tgtEl>
                                        <p:attrNameLst>
                                          <p:attrName>ppt_y</p:attrName>
                                        </p:attrNameLst>
                                      </p:cBhvr>
                                      <p:tavLst>
                                        <p:tav tm="0">
                                          <p:val>
                                            <p:strVal val="ppt_y"/>
                                          </p:val>
                                        </p:tav>
                                        <p:tav tm="100000">
                                          <p:val>
                                            <p:strVal val="1+ppt_h/2"/>
                                          </p:val>
                                        </p:tav>
                                      </p:tavLst>
                                    </p:anim>
                                    <p:set>
                                      <p:cBhvr>
                                        <p:cTn id="96" dur="1" fill="hold">
                                          <p:stCondLst>
                                            <p:cond delay="499"/>
                                          </p:stCondLst>
                                        </p:cTn>
                                        <p:tgtEl>
                                          <p:spTgt spid="679941"/>
                                        </p:tgtEl>
                                        <p:attrNameLst>
                                          <p:attrName>style.visibility</p:attrName>
                                        </p:attrNameLst>
                                      </p:cBhvr>
                                      <p:to>
                                        <p:strVal val="hidden"/>
                                      </p:to>
                                    </p:set>
                                  </p:childTnLst>
                                </p:cTn>
                              </p:par>
                              <p:par>
                                <p:cTn id="97" presetID="2" presetClass="exit" presetSubtype="4" fill="hold" grpId="2" nodeType="withEffect">
                                  <p:stCondLst>
                                    <p:cond delay="0"/>
                                  </p:stCondLst>
                                  <p:childTnLst>
                                    <p:anim calcmode="lin" valueType="num">
                                      <p:cBhvr additive="base">
                                        <p:cTn id="98" dur="500"/>
                                        <p:tgtEl>
                                          <p:spTgt spid="8"/>
                                        </p:tgtEl>
                                        <p:attrNameLst>
                                          <p:attrName>ppt_x</p:attrName>
                                        </p:attrNameLst>
                                      </p:cBhvr>
                                      <p:tavLst>
                                        <p:tav tm="0">
                                          <p:val>
                                            <p:strVal val="ppt_x"/>
                                          </p:val>
                                        </p:tav>
                                        <p:tav tm="100000">
                                          <p:val>
                                            <p:strVal val="ppt_x"/>
                                          </p:val>
                                        </p:tav>
                                      </p:tavLst>
                                    </p:anim>
                                    <p:anim calcmode="lin" valueType="num">
                                      <p:cBhvr additive="base">
                                        <p:cTn id="99" dur="500"/>
                                        <p:tgtEl>
                                          <p:spTgt spid="8"/>
                                        </p:tgtEl>
                                        <p:attrNameLst>
                                          <p:attrName>ppt_y</p:attrName>
                                        </p:attrNameLst>
                                      </p:cBhvr>
                                      <p:tavLst>
                                        <p:tav tm="0">
                                          <p:val>
                                            <p:strVal val="ppt_y"/>
                                          </p:val>
                                        </p:tav>
                                        <p:tav tm="100000">
                                          <p:val>
                                            <p:strVal val="1+ppt_h/2"/>
                                          </p:val>
                                        </p:tav>
                                      </p:tavLst>
                                    </p:anim>
                                    <p:set>
                                      <p:cBhvr>
                                        <p:cTn id="100" dur="1" fill="hold">
                                          <p:stCondLst>
                                            <p:cond delay="499"/>
                                          </p:stCondLst>
                                        </p:cTn>
                                        <p:tgtEl>
                                          <p:spTgt spid="8"/>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6" presetClass="emph" presetSubtype="0" fill="hold" grpId="1" nodeType="clickEffect">
                                  <p:stCondLst>
                                    <p:cond delay="0"/>
                                  </p:stCondLst>
                                  <p:childTnLst>
                                    <p:animScale>
                                      <p:cBhvr>
                                        <p:cTn id="104"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bldP spid="679941" grpId="0"/>
      <p:bldP spid="679941" grpId="1"/>
      <p:bldP spid="6" grpId="0"/>
      <p:bldP spid="6" grpId="1"/>
      <p:bldP spid="8" grpId="0"/>
      <p:bldP spid="8" grpId="1"/>
      <p:bldP spid="8"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Today’s Agenda</a:t>
            </a:r>
            <a:endParaRPr lang="en-IN" dirty="0"/>
          </a:p>
        </p:txBody>
      </p:sp>
      <p:sp>
        <p:nvSpPr>
          <p:cNvPr id="3" name="Content Placeholder 2"/>
          <p:cNvSpPr>
            <a:spLocks noGrp="1"/>
          </p:cNvSpPr>
          <p:nvPr>
            <p:ph idx="1"/>
          </p:nvPr>
        </p:nvSpPr>
        <p:spPr/>
        <p:txBody>
          <a:bodyPr>
            <a:normAutofit/>
          </a:bodyPr>
          <a:lstStyle/>
          <a:p>
            <a:r>
              <a:rPr lang="en-IN" dirty="0" smtClean="0"/>
              <a:t>Discussion on Syllabus</a:t>
            </a:r>
          </a:p>
          <a:p>
            <a:r>
              <a:rPr lang="en-IN" dirty="0" smtClean="0"/>
              <a:t>About Tutorials</a:t>
            </a:r>
          </a:p>
          <a:p>
            <a:r>
              <a:rPr lang="en-IN" dirty="0" smtClean="0"/>
              <a:t>About MSE &amp; ESE</a:t>
            </a:r>
          </a:p>
          <a:p>
            <a:r>
              <a:rPr lang="en-IN" dirty="0" smtClean="0"/>
              <a:t>About ISE</a:t>
            </a:r>
          </a:p>
          <a:p>
            <a:r>
              <a:rPr lang="en-IN" dirty="0" smtClean="0"/>
              <a:t>Why to study Discrete Mathematics.</a:t>
            </a:r>
          </a:p>
          <a:p>
            <a:pPr marL="457200" lvl="1" indent="0">
              <a:buNone/>
            </a:pPr>
            <a:endParaRPr lang="en-IN" dirty="0"/>
          </a:p>
        </p:txBody>
      </p:sp>
    </p:spTree>
    <p:extLst>
      <p:ext uri="{BB962C8B-B14F-4D97-AF65-F5344CB8AC3E}">
        <p14:creationId xmlns:p14="http://schemas.microsoft.com/office/powerpoint/2010/main" val="3838671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will try to solve the problems from:</a:t>
            </a:r>
            <a:endParaRPr lang="en-IN" dirty="0"/>
          </a:p>
        </p:txBody>
      </p:sp>
      <p:sp>
        <p:nvSpPr>
          <p:cNvPr id="3" name="Content Placeholder 2"/>
          <p:cNvSpPr>
            <a:spLocks noGrp="1"/>
          </p:cNvSpPr>
          <p:nvPr>
            <p:ph idx="1"/>
          </p:nvPr>
        </p:nvSpPr>
        <p:spPr/>
        <p:txBody>
          <a:bodyPr/>
          <a:lstStyle/>
          <a:p>
            <a:r>
              <a:rPr lang="en-IN" dirty="0" smtClean="0"/>
              <a:t>GATE Exam.</a:t>
            </a:r>
          </a:p>
          <a:p>
            <a:r>
              <a:rPr lang="en-IN" dirty="0" smtClean="0"/>
              <a:t>CMI Exam for </a:t>
            </a:r>
            <a:r>
              <a:rPr lang="en-IN" smtClean="0"/>
              <a:t>Computer </a:t>
            </a:r>
            <a:r>
              <a:rPr lang="en-IN" smtClean="0"/>
              <a:t>Scientist.</a:t>
            </a:r>
            <a:endParaRPr lang="en-IN" dirty="0" smtClean="0"/>
          </a:p>
          <a:p>
            <a:r>
              <a:rPr lang="en-IN" dirty="0" smtClean="0"/>
              <a:t>JEST Exam.</a:t>
            </a:r>
            <a:endParaRPr lang="en-IN" dirty="0"/>
          </a:p>
        </p:txBody>
      </p:sp>
    </p:spTree>
    <p:extLst>
      <p:ext uri="{BB962C8B-B14F-4D97-AF65-F5344CB8AC3E}">
        <p14:creationId xmlns:p14="http://schemas.microsoft.com/office/powerpoint/2010/main" val="603639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Welcome to the </a:t>
            </a:r>
            <a:r>
              <a:rPr lang="en-IN" smtClean="0"/>
              <a:t>course </a:t>
            </a:r>
            <a:br>
              <a:rPr lang="en-IN" smtClean="0"/>
            </a:br>
            <a:r>
              <a:rPr lang="en-IN" smtClean="0"/>
              <a:t>Discrete </a:t>
            </a:r>
            <a:r>
              <a:rPr lang="en-IN" dirty="0" smtClean="0"/>
              <a:t>Mathematics.</a:t>
            </a:r>
            <a:endParaRPr lang="en-IN" dirty="0"/>
          </a:p>
        </p:txBody>
      </p:sp>
      <p:sp>
        <p:nvSpPr>
          <p:cNvPr id="3" name="Content Placeholder 2"/>
          <p:cNvSpPr>
            <a:spLocks noGrp="1"/>
          </p:cNvSpPr>
          <p:nvPr>
            <p:ph idx="1"/>
          </p:nvPr>
        </p:nvSpPr>
        <p:spPr/>
        <p:txBody>
          <a:bodyPr/>
          <a:lstStyle/>
          <a:p>
            <a:r>
              <a:rPr lang="en-IN" dirty="0" smtClean="0"/>
              <a:t>Let us make the course:</a:t>
            </a:r>
            <a:endParaRPr lang="en-IN" dirty="0"/>
          </a:p>
          <a:p>
            <a:pPr lvl="1"/>
            <a:r>
              <a:rPr lang="en-IN" dirty="0"/>
              <a:t>C</a:t>
            </a:r>
            <a:r>
              <a:rPr lang="en-IN" dirty="0" smtClean="0"/>
              <a:t>oncept oriented.</a:t>
            </a:r>
          </a:p>
          <a:p>
            <a:pPr lvl="1"/>
            <a:r>
              <a:rPr lang="en-IN" dirty="0" smtClean="0"/>
              <a:t>Informative.</a:t>
            </a:r>
          </a:p>
          <a:p>
            <a:pPr lvl="1"/>
            <a:r>
              <a:rPr lang="en-IN" dirty="0" smtClean="0"/>
              <a:t>Enjoyable.</a:t>
            </a:r>
          </a:p>
          <a:p>
            <a:pPr lvl="1"/>
            <a:r>
              <a:rPr lang="en-IN" dirty="0" smtClean="0">
                <a:solidFill>
                  <a:srgbClr val="C00000"/>
                </a:solidFill>
              </a:rPr>
              <a:t>But NOT </a:t>
            </a:r>
            <a:r>
              <a:rPr lang="en-IN" smtClean="0">
                <a:solidFill>
                  <a:srgbClr val="C00000"/>
                </a:solidFill>
              </a:rPr>
              <a:t>EXAM ORIENTED.</a:t>
            </a:r>
            <a:endParaRPr lang="en-IN" dirty="0" smtClean="0">
              <a:solidFill>
                <a:srgbClr val="C00000"/>
              </a:solidFill>
            </a:endParaRPr>
          </a:p>
          <a:p>
            <a:pPr marL="457200" lvl="1" indent="0">
              <a:buNone/>
            </a:pPr>
            <a:endParaRPr lang="en-IN" dirty="0">
              <a:solidFill>
                <a:srgbClr val="C00000"/>
              </a:solidFill>
            </a:endParaRPr>
          </a:p>
        </p:txBody>
      </p:sp>
    </p:spTree>
    <p:extLst>
      <p:ext uri="{BB962C8B-B14F-4D97-AF65-F5344CB8AC3E}">
        <p14:creationId xmlns:p14="http://schemas.microsoft.com/office/powerpoint/2010/main" val="321859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hlinkClick r:id="rId2" action="ppaction://hlinkfile"/>
              </a:rPr>
              <a:t>Syllabus</a:t>
            </a:r>
            <a:endParaRPr lang="en-IN" dirty="0"/>
          </a:p>
        </p:txBody>
      </p:sp>
    </p:spTree>
    <p:extLst>
      <p:ext uri="{BB962C8B-B14F-4D97-AF65-F5344CB8AC3E}">
        <p14:creationId xmlns:p14="http://schemas.microsoft.com/office/powerpoint/2010/main" val="61204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Tutorials</a:t>
            </a:r>
            <a:endParaRPr lang="en-IN" dirty="0"/>
          </a:p>
        </p:txBody>
      </p:sp>
      <p:sp>
        <p:nvSpPr>
          <p:cNvPr id="3" name="Content Placeholder 2"/>
          <p:cNvSpPr>
            <a:spLocks noGrp="1"/>
          </p:cNvSpPr>
          <p:nvPr>
            <p:ph idx="1"/>
          </p:nvPr>
        </p:nvSpPr>
        <p:spPr/>
        <p:txBody>
          <a:bodyPr/>
          <a:lstStyle/>
          <a:p>
            <a:r>
              <a:rPr lang="en-IN" dirty="0" smtClean="0"/>
              <a:t>Tutorials are very important.</a:t>
            </a:r>
          </a:p>
          <a:p>
            <a:r>
              <a:rPr lang="en-IN" dirty="0" smtClean="0"/>
              <a:t>High weightage to Tutorial Questions in MSE &amp; ESE.</a:t>
            </a:r>
          </a:p>
        </p:txBody>
      </p:sp>
    </p:spTree>
    <p:extLst>
      <p:ext uri="{BB962C8B-B14F-4D97-AF65-F5344CB8AC3E}">
        <p14:creationId xmlns:p14="http://schemas.microsoft.com/office/powerpoint/2010/main" val="81797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ISE</a:t>
            </a:r>
            <a:endParaRPr lang="en-IN" dirty="0"/>
          </a:p>
        </p:txBody>
      </p:sp>
      <p:sp>
        <p:nvSpPr>
          <p:cNvPr id="3" name="Content Placeholder 2"/>
          <p:cNvSpPr>
            <a:spLocks noGrp="1"/>
          </p:cNvSpPr>
          <p:nvPr>
            <p:ph idx="1"/>
          </p:nvPr>
        </p:nvSpPr>
        <p:spPr/>
        <p:txBody>
          <a:bodyPr/>
          <a:lstStyle/>
          <a:p>
            <a:r>
              <a:rPr lang="en-IN" dirty="0" smtClean="0"/>
              <a:t>ISE-1A will be online objective exam.</a:t>
            </a:r>
          </a:p>
          <a:p>
            <a:r>
              <a:rPr lang="en-IN" dirty="0" smtClean="0"/>
              <a:t>ISE-1B will be on modelling some Discrete Mathematics object.</a:t>
            </a:r>
          </a:p>
          <a:p>
            <a:r>
              <a:rPr lang="en-IN" dirty="0" smtClean="0"/>
              <a:t>ISE-2A will be online objective exam.</a:t>
            </a:r>
          </a:p>
          <a:p>
            <a:r>
              <a:rPr lang="en-IN" dirty="0" smtClean="0"/>
              <a:t>ISE-2B will be PPT presentation on application of concept/s in Discrete Mathematics by the group of three students.</a:t>
            </a:r>
          </a:p>
          <a:p>
            <a:endParaRPr lang="en-IN" dirty="0"/>
          </a:p>
        </p:txBody>
      </p:sp>
    </p:spTree>
    <p:extLst>
      <p:ext uri="{BB962C8B-B14F-4D97-AF65-F5344CB8AC3E}">
        <p14:creationId xmlns:p14="http://schemas.microsoft.com/office/powerpoint/2010/main" val="1183724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to study Discrete Mathematics.</a:t>
            </a:r>
            <a:endParaRPr lang="en-IN"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677510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21CCE3-E7A2-4C27-8FDA-CBC1AE23D75E}" type="slidenum">
              <a:rPr lang="en-US" sz="1400"/>
              <a:pPr eaLnBrk="1" hangingPunct="1"/>
              <a:t>7</a:t>
            </a:fld>
            <a:endParaRPr lang="en-US" sz="1400"/>
          </a:p>
        </p:txBody>
      </p:sp>
      <p:sp>
        <p:nvSpPr>
          <p:cNvPr id="43011" name="Rectangle 2"/>
          <p:cNvSpPr>
            <a:spLocks noGrp="1" noChangeArrowheads="1"/>
          </p:cNvSpPr>
          <p:nvPr>
            <p:ph type="title"/>
          </p:nvPr>
        </p:nvSpPr>
        <p:spPr/>
        <p:txBody>
          <a:bodyPr/>
          <a:lstStyle/>
          <a:p>
            <a:pPr eaLnBrk="1" hangingPunct="1"/>
            <a:r>
              <a:rPr lang="en-US" smtClean="0"/>
              <a:t>Discrete vs. Continuous Mathematics</a:t>
            </a:r>
          </a:p>
        </p:txBody>
      </p:sp>
      <p:sp>
        <p:nvSpPr>
          <p:cNvPr id="43012" name="Rectangle 4"/>
          <p:cNvSpPr>
            <a:spLocks noGrp="1" noChangeArrowheads="1"/>
          </p:cNvSpPr>
          <p:nvPr>
            <p:ph type="body" idx="1"/>
          </p:nvPr>
        </p:nvSpPr>
        <p:spPr>
          <a:noFill/>
        </p:spPr>
        <p:txBody>
          <a:bodyPr>
            <a:normAutofit/>
          </a:bodyPr>
          <a:lstStyle/>
          <a:p>
            <a:pPr lvl="1" eaLnBrk="1" hangingPunct="1">
              <a:lnSpc>
                <a:spcPct val="90000"/>
              </a:lnSpc>
              <a:spcBef>
                <a:spcPct val="50000"/>
              </a:spcBef>
              <a:buFontTx/>
              <a:buNone/>
            </a:pPr>
            <a:r>
              <a:rPr lang="en-US" sz="2000" b="1" dirty="0"/>
              <a:t>Continuous Mathematics</a:t>
            </a:r>
          </a:p>
          <a:p>
            <a:pPr lvl="1" eaLnBrk="1" hangingPunct="1">
              <a:lnSpc>
                <a:spcPct val="90000"/>
              </a:lnSpc>
              <a:spcBef>
                <a:spcPct val="50000"/>
              </a:spcBef>
              <a:buFontTx/>
              <a:buNone/>
            </a:pPr>
            <a:r>
              <a:rPr lang="en-US" sz="2000" dirty="0"/>
              <a:t>It  considers objects that vary </a:t>
            </a:r>
            <a:r>
              <a:rPr lang="en-US" sz="2000" dirty="0">
                <a:solidFill>
                  <a:srgbClr val="FF0000"/>
                </a:solidFill>
              </a:rPr>
              <a:t>continuously</a:t>
            </a:r>
            <a:r>
              <a:rPr lang="en-US" sz="2000" i="1" dirty="0">
                <a:solidFill>
                  <a:srgbClr val="FF0000"/>
                </a:solidFill>
              </a:rPr>
              <a:t>;</a:t>
            </a:r>
            <a:r>
              <a:rPr lang="en-US" sz="2000" i="1" dirty="0"/>
              <a:t> </a:t>
            </a:r>
            <a:r>
              <a:rPr lang="en-US" sz="2000" dirty="0"/>
              <a:t> </a:t>
            </a:r>
          </a:p>
          <a:p>
            <a:pPr lvl="1" eaLnBrk="1" hangingPunct="1">
              <a:lnSpc>
                <a:spcPct val="90000"/>
              </a:lnSpc>
              <a:spcBef>
                <a:spcPct val="50000"/>
              </a:spcBef>
              <a:buFontTx/>
              <a:buNone/>
            </a:pPr>
            <a:r>
              <a:rPr lang="en-US" sz="2000" dirty="0"/>
              <a:t>Example:   </a:t>
            </a:r>
            <a:r>
              <a:rPr lang="en-US" sz="2000" dirty="0">
                <a:solidFill>
                  <a:srgbClr val="FF0000"/>
                </a:solidFill>
              </a:rPr>
              <a:t>analog wristwatch</a:t>
            </a:r>
            <a:r>
              <a:rPr lang="en-US" sz="2000" dirty="0"/>
              <a:t> (separate hour, minute, and second hands). </a:t>
            </a:r>
          </a:p>
          <a:p>
            <a:pPr lvl="1" eaLnBrk="1" hangingPunct="1">
              <a:lnSpc>
                <a:spcPct val="90000"/>
              </a:lnSpc>
              <a:spcBef>
                <a:spcPct val="50000"/>
              </a:spcBef>
              <a:buFontTx/>
              <a:buNone/>
            </a:pPr>
            <a:r>
              <a:rPr lang="en-US" sz="2000" dirty="0"/>
              <a:t>From an analog watch perspective, between 1 :25 p.m. and 1 :26 p.m. </a:t>
            </a:r>
          </a:p>
          <a:p>
            <a:pPr lvl="1" eaLnBrk="1" hangingPunct="1">
              <a:lnSpc>
                <a:spcPct val="90000"/>
              </a:lnSpc>
              <a:spcBef>
                <a:spcPct val="50000"/>
              </a:spcBef>
              <a:buFontTx/>
              <a:buNone/>
            </a:pPr>
            <a:r>
              <a:rPr lang="en-US" sz="2000" dirty="0"/>
              <a:t>there are infinitely many possible different  times as the second hand moves  </a:t>
            </a:r>
          </a:p>
          <a:p>
            <a:pPr lvl="1" eaLnBrk="1" hangingPunct="1">
              <a:lnSpc>
                <a:spcPct val="90000"/>
              </a:lnSpc>
              <a:spcBef>
                <a:spcPct val="50000"/>
              </a:spcBef>
              <a:buFontTx/>
              <a:buNone/>
            </a:pPr>
            <a:r>
              <a:rPr lang="en-US" sz="2000" dirty="0"/>
              <a:t>around the watch face.  </a:t>
            </a:r>
          </a:p>
          <a:p>
            <a:pPr lvl="1" eaLnBrk="1" hangingPunct="1">
              <a:lnSpc>
                <a:spcPct val="90000"/>
              </a:lnSpc>
              <a:spcBef>
                <a:spcPct val="50000"/>
              </a:spcBef>
              <a:buFontTx/>
              <a:buNone/>
            </a:pPr>
            <a:endParaRPr lang="en-US" sz="2000" dirty="0"/>
          </a:p>
          <a:p>
            <a:pPr lvl="1" eaLnBrk="1" hangingPunct="1">
              <a:lnSpc>
                <a:spcPct val="90000"/>
              </a:lnSpc>
              <a:spcBef>
                <a:spcPct val="50000"/>
              </a:spcBef>
              <a:buFontTx/>
              <a:buNone/>
            </a:pPr>
            <a:r>
              <a:rPr lang="en-US" sz="2000" dirty="0">
                <a:solidFill>
                  <a:srgbClr val="FF0000"/>
                </a:solidFill>
              </a:rPr>
              <a:t>Real-number system</a:t>
            </a:r>
            <a:r>
              <a:rPr lang="en-US" sz="2000" dirty="0"/>
              <a:t>  ---  core of continuous mathematics;</a:t>
            </a:r>
          </a:p>
          <a:p>
            <a:pPr lvl="1" eaLnBrk="1" hangingPunct="1">
              <a:lnSpc>
                <a:spcPct val="90000"/>
              </a:lnSpc>
              <a:spcBef>
                <a:spcPct val="50000"/>
              </a:spcBef>
              <a:buFontTx/>
              <a:buNone/>
            </a:pPr>
            <a:r>
              <a:rPr lang="en-US" sz="2000" dirty="0"/>
              <a:t>Continuous mathematics  --- models and tools for analyzing real-world </a:t>
            </a:r>
          </a:p>
          <a:p>
            <a:pPr lvl="1" eaLnBrk="1" hangingPunct="1">
              <a:lnSpc>
                <a:spcPct val="90000"/>
              </a:lnSpc>
              <a:spcBef>
                <a:spcPct val="50000"/>
              </a:spcBef>
              <a:buFontTx/>
              <a:buNone/>
            </a:pPr>
            <a:r>
              <a:rPr lang="en-US" sz="2000" dirty="0"/>
              <a:t>phenomena that change smoothly over time. (Differential equations etc.)</a:t>
            </a:r>
          </a:p>
        </p:txBody>
      </p:sp>
    </p:spTree>
    <p:extLst>
      <p:ext uri="{BB962C8B-B14F-4D97-AF65-F5344CB8AC3E}">
        <p14:creationId xmlns:p14="http://schemas.microsoft.com/office/powerpoint/2010/main" val="91855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E4E1EE-FAA2-4A37-93F8-D5CA30A66C0C}" type="slidenum">
              <a:rPr lang="en-US" sz="1400"/>
              <a:pPr eaLnBrk="1" hangingPunct="1"/>
              <a:t>8</a:t>
            </a:fld>
            <a:endParaRPr lang="en-US" sz="1400"/>
          </a:p>
        </p:txBody>
      </p:sp>
      <p:sp>
        <p:nvSpPr>
          <p:cNvPr id="44035" name="Rectangle 2"/>
          <p:cNvSpPr>
            <a:spLocks noGrp="1" noChangeArrowheads="1"/>
          </p:cNvSpPr>
          <p:nvPr>
            <p:ph type="title"/>
          </p:nvPr>
        </p:nvSpPr>
        <p:spPr/>
        <p:txBody>
          <a:bodyPr/>
          <a:lstStyle/>
          <a:p>
            <a:pPr eaLnBrk="1" hangingPunct="1"/>
            <a:r>
              <a:rPr lang="en-US" smtClean="0"/>
              <a:t>Discrete vs. Continuous Mathematics</a:t>
            </a:r>
          </a:p>
        </p:txBody>
      </p:sp>
      <p:sp>
        <p:nvSpPr>
          <p:cNvPr id="44036" name="Rectangle 3"/>
          <p:cNvSpPr>
            <a:spLocks noGrp="1" noChangeArrowheads="1"/>
          </p:cNvSpPr>
          <p:nvPr>
            <p:ph type="body" idx="1"/>
          </p:nvPr>
        </p:nvSpPr>
        <p:spPr>
          <a:xfrm>
            <a:off x="1" y="1433015"/>
            <a:ext cx="12192000" cy="5424985"/>
          </a:xfrm>
          <a:noFill/>
        </p:spPr>
        <p:txBody>
          <a:bodyPr>
            <a:noAutofit/>
          </a:bodyPr>
          <a:lstStyle/>
          <a:p>
            <a:pPr lvl="1" eaLnBrk="1" hangingPunct="1">
              <a:lnSpc>
                <a:spcPct val="80000"/>
              </a:lnSpc>
              <a:spcBef>
                <a:spcPct val="50000"/>
              </a:spcBef>
              <a:buFontTx/>
              <a:buNone/>
            </a:pPr>
            <a:r>
              <a:rPr lang="en-US" b="1" dirty="0" smtClean="0">
                <a:solidFill>
                  <a:srgbClr val="FF0000"/>
                </a:solidFill>
              </a:rPr>
              <a:t>Discrete Mathematics</a:t>
            </a:r>
          </a:p>
          <a:p>
            <a:pPr lvl="1" eaLnBrk="1" hangingPunct="1">
              <a:lnSpc>
                <a:spcPct val="80000"/>
              </a:lnSpc>
              <a:spcBef>
                <a:spcPct val="50000"/>
              </a:spcBef>
              <a:buFontTx/>
              <a:buNone/>
            </a:pPr>
            <a:r>
              <a:rPr lang="en-US" dirty="0"/>
              <a:t>It  considers objects that vary in a </a:t>
            </a:r>
            <a:r>
              <a:rPr lang="en-US" dirty="0">
                <a:solidFill>
                  <a:srgbClr val="FF0000"/>
                </a:solidFill>
              </a:rPr>
              <a:t>discrete</a:t>
            </a:r>
            <a:r>
              <a:rPr lang="en-US" dirty="0"/>
              <a:t> way.</a:t>
            </a:r>
          </a:p>
          <a:p>
            <a:pPr lvl="1" eaLnBrk="1" hangingPunct="1">
              <a:lnSpc>
                <a:spcPct val="80000"/>
              </a:lnSpc>
              <a:spcBef>
                <a:spcPct val="50000"/>
              </a:spcBef>
              <a:buFontTx/>
              <a:buNone/>
            </a:pPr>
            <a:r>
              <a:rPr lang="en-US" dirty="0"/>
              <a:t>Example:   </a:t>
            </a:r>
            <a:r>
              <a:rPr lang="en-US" dirty="0">
                <a:solidFill>
                  <a:srgbClr val="FF0000"/>
                </a:solidFill>
              </a:rPr>
              <a:t>digital wristwatch.</a:t>
            </a:r>
            <a:endParaRPr lang="en-US" dirty="0"/>
          </a:p>
          <a:p>
            <a:pPr lvl="1" eaLnBrk="1" hangingPunct="1">
              <a:lnSpc>
                <a:spcPct val="80000"/>
              </a:lnSpc>
              <a:spcBef>
                <a:spcPct val="50000"/>
              </a:spcBef>
              <a:buFontTx/>
              <a:buNone/>
            </a:pPr>
            <a:r>
              <a:rPr lang="en-US" dirty="0"/>
              <a:t>On a digital watch, there are only finitely many possible different  times </a:t>
            </a:r>
          </a:p>
          <a:p>
            <a:pPr lvl="1" eaLnBrk="1" hangingPunct="1">
              <a:lnSpc>
                <a:spcPct val="80000"/>
              </a:lnSpc>
              <a:spcBef>
                <a:spcPct val="50000"/>
              </a:spcBef>
              <a:buFontTx/>
              <a:buNone/>
            </a:pPr>
            <a:r>
              <a:rPr lang="en-US" dirty="0"/>
              <a:t>between 1 :25  P.M. and 1:27 P.M. A digital watch does not  show  split </a:t>
            </a:r>
          </a:p>
          <a:p>
            <a:pPr lvl="1" eaLnBrk="1" hangingPunct="1">
              <a:lnSpc>
                <a:spcPct val="80000"/>
              </a:lnSpc>
              <a:spcBef>
                <a:spcPct val="50000"/>
              </a:spcBef>
              <a:buFontTx/>
              <a:buNone/>
            </a:pPr>
            <a:r>
              <a:rPr lang="en-US" dirty="0"/>
              <a:t>seconds: - no time between 1 :25:03 and 1 :25:04. The watch moves from one </a:t>
            </a:r>
          </a:p>
          <a:p>
            <a:pPr lvl="1" eaLnBrk="1" hangingPunct="1">
              <a:lnSpc>
                <a:spcPct val="80000"/>
              </a:lnSpc>
              <a:spcBef>
                <a:spcPct val="50000"/>
              </a:spcBef>
              <a:buFontTx/>
              <a:buNone/>
            </a:pPr>
            <a:r>
              <a:rPr lang="en-US" dirty="0"/>
              <a:t>time to the next. </a:t>
            </a:r>
          </a:p>
          <a:p>
            <a:pPr lvl="1" eaLnBrk="1" hangingPunct="1">
              <a:lnSpc>
                <a:spcPct val="80000"/>
              </a:lnSpc>
              <a:spcBef>
                <a:spcPct val="50000"/>
              </a:spcBef>
              <a:buFontTx/>
              <a:buNone/>
            </a:pPr>
            <a:r>
              <a:rPr lang="en-US" b="1" dirty="0">
                <a:solidFill>
                  <a:srgbClr val="FF0000"/>
                </a:solidFill>
              </a:rPr>
              <a:t>Integers</a:t>
            </a:r>
            <a:r>
              <a:rPr lang="en-US" dirty="0"/>
              <a:t>   ---  </a:t>
            </a:r>
            <a:r>
              <a:rPr lang="en-US" i="1" dirty="0"/>
              <a:t>core of discrete mathematics</a:t>
            </a:r>
          </a:p>
          <a:p>
            <a:pPr lvl="1" eaLnBrk="1" hangingPunct="1">
              <a:lnSpc>
                <a:spcPct val="80000"/>
              </a:lnSpc>
              <a:spcBef>
                <a:spcPct val="50000"/>
              </a:spcBef>
              <a:buFontTx/>
              <a:buNone/>
            </a:pPr>
            <a:r>
              <a:rPr lang="en-US" dirty="0"/>
              <a:t>Discrete  mathematics  --- models and tools for analyzing real-world </a:t>
            </a:r>
          </a:p>
          <a:p>
            <a:pPr lvl="1" eaLnBrk="1" hangingPunct="1">
              <a:lnSpc>
                <a:spcPct val="80000"/>
              </a:lnSpc>
              <a:spcBef>
                <a:spcPct val="50000"/>
              </a:spcBef>
              <a:buFontTx/>
              <a:buNone/>
            </a:pPr>
            <a:r>
              <a:rPr lang="en-US" dirty="0"/>
              <a:t>phenomena that change discretely over time and therefore ideal for studying  </a:t>
            </a:r>
          </a:p>
          <a:p>
            <a:pPr lvl="1" eaLnBrk="1" hangingPunct="1">
              <a:lnSpc>
                <a:spcPct val="80000"/>
              </a:lnSpc>
              <a:spcBef>
                <a:spcPct val="50000"/>
              </a:spcBef>
              <a:buFontTx/>
              <a:buNone/>
            </a:pPr>
            <a:r>
              <a:rPr lang="en-US" dirty="0">
                <a:solidFill>
                  <a:srgbClr val="FF0000"/>
                </a:solidFill>
              </a:rPr>
              <a:t>computer science – computers are digital!</a:t>
            </a:r>
            <a:r>
              <a:rPr lang="en-US" dirty="0"/>
              <a:t> (numbers as finite bit strings; data structures, all discrete</a:t>
            </a:r>
            <a:r>
              <a:rPr lang="en-US" dirty="0" smtClean="0"/>
              <a:t>!)</a:t>
            </a:r>
            <a:endParaRPr lang="en-US" dirty="0"/>
          </a:p>
        </p:txBody>
      </p:sp>
    </p:spTree>
    <p:extLst>
      <p:ext uri="{BB962C8B-B14F-4D97-AF65-F5344CB8AC3E}">
        <p14:creationId xmlns:p14="http://schemas.microsoft.com/office/powerpoint/2010/main" val="164300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computer science?</a:t>
            </a:r>
            <a:br>
              <a:rPr lang="en-US" dirty="0" smtClean="0"/>
            </a:br>
            <a:r>
              <a:rPr lang="en-US" dirty="0" smtClean="0"/>
              <a:t>(examples)</a:t>
            </a:r>
            <a:endParaRPr lang="en-IN" dirty="0"/>
          </a:p>
        </p:txBody>
      </p:sp>
    </p:spTree>
    <p:extLst>
      <p:ext uri="{BB962C8B-B14F-4D97-AF65-F5344CB8AC3E}">
        <p14:creationId xmlns:p14="http://schemas.microsoft.com/office/powerpoint/2010/main" val="4168923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1248</Words>
  <Application>Microsoft Office PowerPoint</Application>
  <PresentationFormat>Widescreen</PresentationFormat>
  <Paragraphs>197</Paragraphs>
  <Slides>21</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ＭＳ Ｐゴシック</vt:lpstr>
      <vt:lpstr>Arial</vt:lpstr>
      <vt:lpstr>Calibri</vt:lpstr>
      <vt:lpstr>Calibri Light</vt:lpstr>
      <vt:lpstr>Times New Roman</vt:lpstr>
      <vt:lpstr>Wingdings</vt:lpstr>
      <vt:lpstr>Office Theme</vt:lpstr>
      <vt:lpstr>Document</vt:lpstr>
      <vt:lpstr>L0: Introduction to the Subject Discrete Mathematics</vt:lpstr>
      <vt:lpstr>Today’s Agenda</vt:lpstr>
      <vt:lpstr>Syllabus</vt:lpstr>
      <vt:lpstr>About Tutorials</vt:lpstr>
      <vt:lpstr>About ISE</vt:lpstr>
      <vt:lpstr>Why to study Discrete Mathematics.</vt:lpstr>
      <vt:lpstr>Discrete vs. Continuous Mathematics</vt:lpstr>
      <vt:lpstr>Discrete vs. Continuous Mathematics</vt:lpstr>
      <vt:lpstr>What is computer science? (examples)</vt:lpstr>
      <vt:lpstr>Why Discrete Mathematics? (I)</vt:lpstr>
      <vt:lpstr>Why Discrete Mathematics? (II)</vt:lpstr>
      <vt:lpstr>Problem Solving requires mathematical rigor</vt:lpstr>
      <vt:lpstr>What’s your job?</vt:lpstr>
      <vt:lpstr>Logic: Hardware and software  specifications </vt:lpstr>
      <vt:lpstr>Number Theory: RSA and Public-key Cryptography    </vt:lpstr>
      <vt:lpstr>Number Theory: Public Key Encryption</vt:lpstr>
      <vt:lpstr>Graphs and Networks</vt:lpstr>
      <vt:lpstr>Applications of Networks</vt:lpstr>
      <vt:lpstr>Goals of 3IT202</vt:lpstr>
      <vt:lpstr>We will try to solve the problems from:</vt:lpstr>
      <vt:lpstr>Welcome to the course  Discrete Mathematics.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Subject Discrete Mathematics</dc:title>
  <dc:creator>dell</dc:creator>
  <cp:lastModifiedBy>dell</cp:lastModifiedBy>
  <cp:revision>10</cp:revision>
  <dcterms:created xsi:type="dcterms:W3CDTF">2019-07-12T11:36:44Z</dcterms:created>
  <dcterms:modified xsi:type="dcterms:W3CDTF">2019-07-14T01:33:58Z</dcterms:modified>
</cp:coreProperties>
</file>