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3" r:id="rId25"/>
    <p:sldId id="281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DB493-55C5-43B4-AD83-FE9278946359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05023-458B-4A78-9129-7E83A0193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0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5023-458B-4A78-9129-7E83A019321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2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218-B4E5-43F8-9815-761FEA1A2AB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7EE-EC3E-4669-A2EB-6C04CB78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6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218-B4E5-43F8-9815-761FEA1A2AB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7EE-EC3E-4669-A2EB-6C04CB78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218-B4E5-43F8-9815-761FEA1A2AB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7EE-EC3E-4669-A2EB-6C04CB78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3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218-B4E5-43F8-9815-761FEA1A2AB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7EE-EC3E-4669-A2EB-6C04CB78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0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218-B4E5-43F8-9815-761FEA1A2AB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7EE-EC3E-4669-A2EB-6C04CB78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6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218-B4E5-43F8-9815-761FEA1A2AB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7EE-EC3E-4669-A2EB-6C04CB78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5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218-B4E5-43F8-9815-761FEA1A2AB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7EE-EC3E-4669-A2EB-6C04CB78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218-B4E5-43F8-9815-761FEA1A2AB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7EE-EC3E-4669-A2EB-6C04CB78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218-B4E5-43F8-9815-761FEA1A2AB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7EE-EC3E-4669-A2EB-6C04CB78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8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218-B4E5-43F8-9815-761FEA1A2AB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7EE-EC3E-4669-A2EB-6C04CB78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2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218-B4E5-43F8-9815-761FEA1A2AB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17EE-EC3E-4669-A2EB-6C04CB78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4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4218-B4E5-43F8-9815-761FEA1A2AB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17EE-EC3E-4669-A2EB-6C04CB78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Lecture 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00B0F0"/>
                </a:solidFill>
              </a:rPr>
              <a:t>Propositional Logic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By</a:t>
            </a:r>
          </a:p>
          <a:p>
            <a:r>
              <a:rPr lang="en-IN" dirty="0" err="1" smtClean="0">
                <a:solidFill>
                  <a:srgbClr val="00B0F0"/>
                </a:solidFill>
              </a:rPr>
              <a:t>Prof.</a:t>
            </a:r>
            <a:r>
              <a:rPr lang="en-IN" dirty="0" smtClean="0">
                <a:solidFill>
                  <a:srgbClr val="00B0F0"/>
                </a:solidFill>
              </a:rPr>
              <a:t> M B </a:t>
            </a:r>
            <a:r>
              <a:rPr lang="en-IN" dirty="0" err="1" smtClean="0">
                <a:solidFill>
                  <a:srgbClr val="00B0F0"/>
                </a:solidFill>
              </a:rPr>
              <a:t>Narnaware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 err="1" smtClean="0">
                <a:solidFill>
                  <a:srgbClr val="00B050"/>
                </a:solidFill>
              </a:rPr>
              <a:t>Assit</a:t>
            </a:r>
            <a:r>
              <a:rPr lang="en-IN" dirty="0" smtClean="0">
                <a:solidFill>
                  <a:srgbClr val="00B050"/>
                </a:solidFill>
              </a:rPr>
              <a:t>. </a:t>
            </a:r>
            <a:r>
              <a:rPr lang="en-IN" dirty="0" err="1" smtClean="0">
                <a:solidFill>
                  <a:srgbClr val="00B050"/>
                </a:solidFill>
              </a:rPr>
              <a:t>Prof.</a:t>
            </a:r>
            <a:r>
              <a:rPr lang="en-IN" dirty="0" smtClean="0">
                <a:solidFill>
                  <a:srgbClr val="00B050"/>
                </a:solidFill>
              </a:rPr>
              <a:t> @IT-WCE)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Some Popular Boolean Operators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982"/>
            <a:ext cx="10805107" cy="5072534"/>
          </a:xfrm>
        </p:spPr>
      </p:pic>
    </p:spTree>
    <p:extLst>
      <p:ext uri="{BB962C8B-B14F-4D97-AF65-F5344CB8AC3E}">
        <p14:creationId xmlns:p14="http://schemas.microsoft.com/office/powerpoint/2010/main" val="5650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The Negation Operator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68338"/>
            <a:ext cx="9970827" cy="5388941"/>
          </a:xfrm>
        </p:spPr>
      </p:pic>
    </p:spTree>
    <p:extLst>
      <p:ext uri="{BB962C8B-B14F-4D97-AF65-F5344CB8AC3E}">
        <p14:creationId xmlns:p14="http://schemas.microsoft.com/office/powerpoint/2010/main" val="3978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0026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The Conjunction Operator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5589"/>
            <a:ext cx="10134599" cy="5061142"/>
          </a:xfrm>
        </p:spPr>
      </p:pic>
    </p:spTree>
    <p:extLst>
      <p:ext uri="{BB962C8B-B14F-4D97-AF65-F5344CB8AC3E}">
        <p14:creationId xmlns:p14="http://schemas.microsoft.com/office/powerpoint/2010/main" val="8211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Conjunction Truth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17" y="1825625"/>
            <a:ext cx="7387566" cy="4351338"/>
          </a:xfrm>
        </p:spPr>
      </p:pic>
    </p:spTree>
    <p:extLst>
      <p:ext uri="{BB962C8B-B14F-4D97-AF65-F5344CB8AC3E}">
        <p14:creationId xmlns:p14="http://schemas.microsoft.com/office/powerpoint/2010/main" val="39744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The Disjunction Operator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599" cy="4958106"/>
          </a:xfrm>
        </p:spPr>
      </p:pic>
    </p:spTree>
    <p:extLst>
      <p:ext uri="{BB962C8B-B14F-4D97-AF65-F5344CB8AC3E}">
        <p14:creationId xmlns:p14="http://schemas.microsoft.com/office/powerpoint/2010/main" val="9738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Disjunction Truth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9850207" cy="5032375"/>
          </a:xfrm>
        </p:spPr>
      </p:pic>
    </p:spTree>
    <p:extLst>
      <p:ext uri="{BB962C8B-B14F-4D97-AF65-F5344CB8AC3E}">
        <p14:creationId xmlns:p14="http://schemas.microsoft.com/office/powerpoint/2010/main" val="25650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The Exclusive -Or </a:t>
            </a:r>
            <a:r>
              <a:rPr lang="en-IN" dirty="0" smtClean="0">
                <a:solidFill>
                  <a:srgbClr val="7030A0"/>
                </a:solidFill>
              </a:rPr>
              <a:t>Operator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1991238"/>
            <a:ext cx="8040222" cy="4020111"/>
          </a:xfrm>
        </p:spPr>
      </p:pic>
    </p:spTree>
    <p:extLst>
      <p:ext uri="{BB962C8B-B14F-4D97-AF65-F5344CB8AC3E}">
        <p14:creationId xmlns:p14="http://schemas.microsoft.com/office/powerpoint/2010/main" val="12832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Exclusive-Or Truth Table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66" y="1825625"/>
            <a:ext cx="6740467" cy="4351338"/>
          </a:xfrm>
        </p:spPr>
      </p:pic>
    </p:spTree>
    <p:extLst>
      <p:ext uri="{BB962C8B-B14F-4D97-AF65-F5344CB8AC3E}">
        <p14:creationId xmlns:p14="http://schemas.microsoft.com/office/powerpoint/2010/main" val="31038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Natural Language is </a:t>
            </a:r>
            <a:r>
              <a:rPr lang="en-IN" dirty="0" smtClean="0">
                <a:solidFill>
                  <a:srgbClr val="7030A0"/>
                </a:solidFill>
              </a:rPr>
              <a:t>Ambiguous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38" y="1825625"/>
            <a:ext cx="7882723" cy="4351338"/>
          </a:xfrm>
        </p:spPr>
      </p:pic>
    </p:spTree>
    <p:extLst>
      <p:ext uri="{BB962C8B-B14F-4D97-AF65-F5344CB8AC3E}">
        <p14:creationId xmlns:p14="http://schemas.microsoft.com/office/powerpoint/2010/main" val="505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The Implication Operator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725"/>
            <a:ext cx="10515600" cy="5149065"/>
          </a:xfrm>
        </p:spPr>
      </p:pic>
    </p:spTree>
    <p:extLst>
      <p:ext uri="{BB962C8B-B14F-4D97-AF65-F5344CB8AC3E}">
        <p14:creationId xmlns:p14="http://schemas.microsoft.com/office/powerpoint/2010/main" val="9836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What is Mathematics, really?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It’s not just about numbers and symbols!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Mathematics is much more than that: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Mathematics is, most generally, the study of any and all absolutely certain truths about any and all perfectly well-defined concepts.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It is a way to interpret the world around you for Machines.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3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Implication Truth </a:t>
            </a:r>
            <a:r>
              <a:rPr lang="en-IN" dirty="0" smtClean="0">
                <a:solidFill>
                  <a:srgbClr val="7030A0"/>
                </a:solidFill>
              </a:rPr>
              <a:t>Table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26" y="1825625"/>
            <a:ext cx="8257548" cy="4351338"/>
          </a:xfrm>
        </p:spPr>
      </p:pic>
    </p:spTree>
    <p:extLst>
      <p:ext uri="{BB962C8B-B14F-4D97-AF65-F5344CB8AC3E}">
        <p14:creationId xmlns:p14="http://schemas.microsoft.com/office/powerpoint/2010/main" val="35139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Phrases Meaning p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q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79" y="1825625"/>
            <a:ext cx="7614841" cy="4351338"/>
          </a:xfrm>
        </p:spPr>
      </p:pic>
    </p:spTree>
    <p:extLst>
      <p:ext uri="{BB962C8B-B14F-4D97-AF65-F5344CB8AC3E}">
        <p14:creationId xmlns:p14="http://schemas.microsoft.com/office/powerpoint/2010/main" val="38253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Converse, Inverse, Contrapositive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12" y="1825625"/>
            <a:ext cx="6204975" cy="4351338"/>
          </a:xfrm>
        </p:spPr>
      </p:pic>
    </p:spTree>
    <p:extLst>
      <p:ext uri="{BB962C8B-B14F-4D97-AF65-F5344CB8AC3E}">
        <p14:creationId xmlns:p14="http://schemas.microsoft.com/office/powerpoint/2010/main" val="2251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04" y="1825625"/>
            <a:ext cx="7821392" cy="4351338"/>
          </a:xfrm>
        </p:spPr>
      </p:pic>
    </p:spTree>
    <p:extLst>
      <p:ext uri="{BB962C8B-B14F-4D97-AF65-F5344CB8AC3E}">
        <p14:creationId xmlns:p14="http://schemas.microsoft.com/office/powerpoint/2010/main" val="40324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42" y="2434213"/>
            <a:ext cx="6916115" cy="3134162"/>
          </a:xfrm>
        </p:spPr>
      </p:pic>
    </p:spTree>
    <p:extLst>
      <p:ext uri="{BB962C8B-B14F-4D97-AF65-F5344CB8AC3E}">
        <p14:creationId xmlns:p14="http://schemas.microsoft.com/office/powerpoint/2010/main" val="10507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Biconditional</a:t>
            </a:r>
            <a:r>
              <a:rPr lang="en-IN" dirty="0"/>
              <a:t> Operator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57" y="1825625"/>
            <a:ext cx="6610686" cy="4351338"/>
          </a:xfrm>
        </p:spPr>
      </p:pic>
    </p:spTree>
    <p:extLst>
      <p:ext uri="{BB962C8B-B14F-4D97-AF65-F5344CB8AC3E}">
        <p14:creationId xmlns:p14="http://schemas.microsoft.com/office/powerpoint/2010/main" val="36458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Biconditional</a:t>
            </a:r>
            <a:r>
              <a:rPr lang="en-IN" dirty="0" smtClean="0"/>
              <a:t> </a:t>
            </a:r>
            <a:r>
              <a:rPr lang="en-IN" dirty="0"/>
              <a:t>Truth </a:t>
            </a:r>
            <a:r>
              <a:rPr lang="en-IN" dirty="0" smtClean="0"/>
              <a:t>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45" y="1825625"/>
            <a:ext cx="7246310" cy="4351338"/>
          </a:xfrm>
        </p:spPr>
      </p:pic>
    </p:spTree>
    <p:extLst>
      <p:ext uri="{BB962C8B-B14F-4D97-AF65-F5344CB8AC3E}">
        <p14:creationId xmlns:p14="http://schemas.microsoft.com/office/powerpoint/2010/main" val="11661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US" sz="6000" dirty="0">
                <a:solidFill>
                  <a:srgbClr val="00B0F0"/>
                </a:solidFill>
                <a:latin typeface="Calibri" panose="020F0502020204030204"/>
              </a:rPr>
              <a:t>So, what ’s this class about</a:t>
            </a:r>
            <a:r>
              <a:rPr lang="en-US" sz="6000" dirty="0" smtClean="0">
                <a:solidFill>
                  <a:srgbClr val="00B0F0"/>
                </a:solidFill>
                <a:latin typeface="Calibri" panose="020F0502020204030204"/>
              </a:rPr>
              <a:t>?</a:t>
            </a:r>
            <a:endParaRPr lang="en-IN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What are “discrete structures” anyway?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“Discrete” - Composed of distinct, separable parts. (Opposite of continuous.) 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discrete:continuous</a:t>
            </a:r>
            <a:r>
              <a:rPr lang="en-US" dirty="0" smtClean="0">
                <a:solidFill>
                  <a:srgbClr val="00B050"/>
                </a:solidFill>
              </a:rPr>
              <a:t> :: </a:t>
            </a:r>
            <a:r>
              <a:rPr lang="en-US" dirty="0" err="1" smtClean="0">
                <a:solidFill>
                  <a:srgbClr val="00B050"/>
                </a:solidFill>
              </a:rPr>
              <a:t>digital:analog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“Structures” - Objects built up from simpler objects according to some definite pattern.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“Discrete Mathematics” - The study of discrete, mathematical (i.e. well-defined conceptual) objects and structures.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Why Study Discrete Math?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The basis of all of digital information processing is: Discrete manipulations of discrete structures represented in memory.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It’s the basic language and conceptual foundation for all of computer science.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Discrete math concepts are also widely used throughout math, science, engineering, economics, biology, etc., …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 generally useful tool for rational thought!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Propositional Logic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Logic</a:t>
            </a: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Study of reasoning.</a:t>
            </a: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Specifically concerned with whether reasoning is correct.</a:t>
            </a: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Focuses on the relationship among statements, not on the content of any particular statement.</a:t>
            </a: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Gives precise meaning to mathematical statements.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Propositional Logic </a:t>
            </a:r>
            <a:r>
              <a:rPr lang="en-US" sz="2600" dirty="0" smtClean="0">
                <a:solidFill>
                  <a:srgbClr val="00B0F0"/>
                </a:solidFill>
              </a:rPr>
              <a:t>is the logic that deals with statements (propositions) and compound statements built from simpler statements using so-called Boolean connectives.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Some applications in computer science:</a:t>
            </a: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Design of digital electronic circuits.</a:t>
            </a: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Expressing conditions in programs.</a:t>
            </a: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Queries to databases &amp; search engines.</a:t>
            </a:r>
            <a:endParaRPr lang="en-IN" sz="2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Definition of a Proposition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Definition: A proposition (denoted p, q, r, …) is simply: 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 statement (i.e., a declarative sentence)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with some definite meaning, (not vague or ambiguous)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having a truth value that’s either true (T) or false (F)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it is never both, neither, or somewhere “in between!”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However, you might not know the actual truth value,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and, the truth value might depend on the situation or context.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probability theory, in which we assign degrees of certainty (“between” T and F) to propositions.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But for now: think True/False only! (or in terms of 1 and 0)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Examples of Propositions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It is raining.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Beijing is the capital of China.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 + 2 = 5.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1 + 2 = 3. 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fact-based declaration is a proposition, even if no one knows whether it is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11213 is prime.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>
                <a:solidFill>
                  <a:srgbClr val="00B050"/>
                </a:solidFill>
              </a:rPr>
              <a:t>Examples of Non -Propositions</a:t>
            </a:r>
            <a:endParaRPr lang="en-IN" sz="6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4400" dirty="0" smtClean="0">
                <a:solidFill>
                  <a:srgbClr val="FF0000"/>
                </a:solidFill>
              </a:rPr>
              <a:t>The following are NOT propositions: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3200" dirty="0" smtClean="0"/>
              <a:t>Who’s there? (interrogative, question)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3200" dirty="0" smtClean="0">
                <a:solidFill>
                  <a:srgbClr val="00B050"/>
                </a:solidFill>
              </a:rPr>
              <a:t>Just do it! (imperative, command)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3200" dirty="0" smtClean="0"/>
              <a:t>La </a:t>
            </a:r>
            <a:r>
              <a:rPr lang="en-IN" sz="3200" dirty="0" err="1" smtClean="0"/>
              <a:t>la</a:t>
            </a:r>
            <a:r>
              <a:rPr lang="en-IN" sz="3200" dirty="0" smtClean="0"/>
              <a:t> </a:t>
            </a:r>
            <a:r>
              <a:rPr lang="en-IN" sz="3200" dirty="0" err="1" smtClean="0"/>
              <a:t>la</a:t>
            </a:r>
            <a:r>
              <a:rPr lang="en-IN" sz="3200" dirty="0" smtClean="0"/>
              <a:t> </a:t>
            </a:r>
            <a:r>
              <a:rPr lang="en-IN" sz="3200" dirty="0" err="1" smtClean="0"/>
              <a:t>la</a:t>
            </a:r>
            <a:r>
              <a:rPr lang="en-IN" sz="3200" dirty="0" smtClean="0"/>
              <a:t> </a:t>
            </a:r>
            <a:r>
              <a:rPr lang="en-IN" sz="3200" dirty="0" err="1" smtClean="0"/>
              <a:t>la</a:t>
            </a:r>
            <a:r>
              <a:rPr lang="en-IN" sz="3200" dirty="0" smtClean="0"/>
              <a:t>. (meaningless interjection)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3200" dirty="0" smtClean="0">
                <a:solidFill>
                  <a:srgbClr val="00B050"/>
                </a:solidFill>
              </a:rPr>
              <a:t>Yeah, I </a:t>
            </a:r>
            <a:r>
              <a:rPr lang="en-IN" sz="3200" dirty="0" err="1" smtClean="0">
                <a:solidFill>
                  <a:srgbClr val="00B050"/>
                </a:solidFill>
              </a:rPr>
              <a:t>sorta</a:t>
            </a:r>
            <a:r>
              <a:rPr lang="en-IN" sz="3200" dirty="0" smtClean="0">
                <a:solidFill>
                  <a:srgbClr val="00B050"/>
                </a:solidFill>
              </a:rPr>
              <a:t> </a:t>
            </a:r>
            <a:r>
              <a:rPr lang="en-IN" sz="3200" dirty="0" err="1" smtClean="0">
                <a:solidFill>
                  <a:srgbClr val="00B050"/>
                </a:solidFill>
              </a:rPr>
              <a:t>dunno</a:t>
            </a:r>
            <a:r>
              <a:rPr lang="en-IN" sz="3200" dirty="0" smtClean="0">
                <a:solidFill>
                  <a:srgbClr val="00B050"/>
                </a:solidFill>
              </a:rPr>
              <a:t>, whatever... (vague)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3200" dirty="0" smtClean="0"/>
              <a:t>1 + 2 (expression with a non-true/false value)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3200" dirty="0" smtClean="0">
                <a:solidFill>
                  <a:srgbClr val="00B050"/>
                </a:solidFill>
              </a:rPr>
              <a:t>x + 2 = 5 (declaration about semantic tokens of non-constant value)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Truth Tables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54045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An operator or connective combines one or more operand expressions into a larger expression.  (e.g., “+” in numeric expressions.)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Unary operators take one operand (e.g., −3);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Binary operators take two operands (e.g. 3 + 4).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Propositional or Boolean operators operate on propositions (or their truth values) instead of on numbers.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The Boolean domain is the set {T, F}. Either of its elements is called a Boolean value.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 n-tuple (p1,…,</a:t>
            </a:r>
            <a:r>
              <a:rPr lang="en-US" dirty="0" err="1" smtClean="0">
                <a:solidFill>
                  <a:srgbClr val="FF0000"/>
                </a:solidFill>
              </a:rPr>
              <a:t>pn</a:t>
            </a:r>
            <a:r>
              <a:rPr lang="en-US" dirty="0" smtClean="0">
                <a:solidFill>
                  <a:srgbClr val="FF0000"/>
                </a:solidFill>
              </a:rPr>
              <a:t>) of Boolean values is called a Boolean n-tuple.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An n-operand truth table is a table that assigns a Boolean value to the set of all Boolean n-tuples. 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726</Words>
  <Application>Microsoft Office PowerPoint</Application>
  <PresentationFormat>Widescreen</PresentationFormat>
  <Paragraphs>82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Lecture 1 Propositional Logic</vt:lpstr>
      <vt:lpstr>What is Mathematics, really?</vt:lpstr>
      <vt:lpstr>So, what ’s this class about?</vt:lpstr>
      <vt:lpstr>Why Study Discrete Math?</vt:lpstr>
      <vt:lpstr>Propositional Logic</vt:lpstr>
      <vt:lpstr>Definition of a Proposition</vt:lpstr>
      <vt:lpstr>Examples of Propositions</vt:lpstr>
      <vt:lpstr>Examples of Non -Propositions</vt:lpstr>
      <vt:lpstr>Truth Tables</vt:lpstr>
      <vt:lpstr>Some Popular Boolean Operators</vt:lpstr>
      <vt:lpstr>The Negation Operator</vt:lpstr>
      <vt:lpstr>The Conjunction Operator </vt:lpstr>
      <vt:lpstr>Conjunction Truth Table</vt:lpstr>
      <vt:lpstr>The Disjunction Operator</vt:lpstr>
      <vt:lpstr>Disjunction Truth Table</vt:lpstr>
      <vt:lpstr>The Exclusive -Or Operator</vt:lpstr>
      <vt:lpstr>Exclusive-Or Truth Table </vt:lpstr>
      <vt:lpstr>Natural Language is Ambiguous</vt:lpstr>
      <vt:lpstr>The Implication Operator</vt:lpstr>
      <vt:lpstr>Implication Truth Table</vt:lpstr>
      <vt:lpstr>English Phrases Meaning p  q</vt:lpstr>
      <vt:lpstr>Converse, Inverse, Contrapositive</vt:lpstr>
      <vt:lpstr>Examples</vt:lpstr>
      <vt:lpstr>Examples</vt:lpstr>
      <vt:lpstr>The Biconditional Operator</vt:lpstr>
      <vt:lpstr>Biconditional Truth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Propositional Logic</dc:title>
  <dc:creator>dell</dc:creator>
  <cp:lastModifiedBy>dell</cp:lastModifiedBy>
  <cp:revision>19</cp:revision>
  <dcterms:created xsi:type="dcterms:W3CDTF">2019-07-16T02:56:58Z</dcterms:created>
  <dcterms:modified xsi:type="dcterms:W3CDTF">2019-07-18T04:54:52Z</dcterms:modified>
</cp:coreProperties>
</file>