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70" r:id="rId12"/>
    <p:sldId id="271" r:id="rId13"/>
    <p:sldId id="264" r:id="rId14"/>
    <p:sldId id="268" r:id="rId15"/>
    <p:sldId id="269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EAA2-43FF-4175-A5A7-589A3E3AFD6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ECFB-CF9F-4C68-98E8-80C172DB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ilsons-theore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ermat's_little_theor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Fermat's little theorem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6872282" cy="990600"/>
          </a:xfrm>
        </p:spPr>
      </p:pic>
      <p:sp>
        <p:nvSpPr>
          <p:cNvPr id="5" name="Rectangle 4"/>
          <p:cNvSpPr/>
          <p:nvPr/>
        </p:nvSpPr>
        <p:spPr>
          <a:xfrm>
            <a:off x="457200" y="26670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Either 221 is prime, or 38 is a Fermat liar, so we take another </a:t>
            </a:r>
            <a:r>
              <a:rPr lang="en-US" sz="2400" i="1" dirty="0"/>
              <a:t>a</a:t>
            </a:r>
            <a:r>
              <a:rPr lang="en-US" sz="2400" dirty="0"/>
              <a:t>, say 24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3634758"/>
            <a:ext cx="6664827" cy="937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8264" y="4800600"/>
            <a:ext cx="3181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221 is composite</a:t>
            </a:r>
          </a:p>
        </p:txBody>
      </p:sp>
    </p:spTree>
    <p:extLst>
      <p:ext uri="{BB962C8B-B14F-4D97-AF65-F5344CB8AC3E}">
        <p14:creationId xmlns:p14="http://schemas.microsoft.com/office/powerpoint/2010/main" val="299964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Wilson </a:t>
            </a:r>
            <a:r>
              <a:rPr lang="en-US" dirty="0" err="1"/>
              <a:t>Primality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Given a number N, the task is to check if it is prime or not using</a:t>
            </a:r>
            <a:r>
              <a:rPr lang="en-US" dirty="0">
                <a:hlinkClick r:id="rId2"/>
              </a:rPr>
              <a:t> Wilson </a:t>
            </a:r>
            <a:r>
              <a:rPr lang="en-US" dirty="0" err="1">
                <a:hlinkClick r:id="rId2"/>
              </a:rPr>
              <a:t>Primality</a:t>
            </a:r>
            <a:r>
              <a:rPr lang="en-US" dirty="0">
                <a:hlinkClick r:id="rId2"/>
              </a:rPr>
              <a:t> Test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Wilson’s theorem states that a natural number p &gt; 1 is a prime number if and only </a:t>
            </a:r>
            <a:r>
              <a:rPr lang="en-US" dirty="0" smtClean="0"/>
              <a:t>if</a:t>
            </a:r>
          </a:p>
          <a:p>
            <a:pPr lvl="1" fontAlgn="base"/>
            <a:r>
              <a:rPr lang="en-US" dirty="0" smtClean="0"/>
              <a:t>(p - 1) ! ≡ -1 mod p </a:t>
            </a:r>
          </a:p>
          <a:p>
            <a:pPr lvl="2" fontAlgn="base"/>
            <a:r>
              <a:rPr lang="en-US" dirty="0" smtClean="0"/>
              <a:t>OR </a:t>
            </a:r>
          </a:p>
          <a:p>
            <a:pPr lvl="1" fontAlgn="base"/>
            <a:r>
              <a:rPr lang="en-US" dirty="0" smtClean="0"/>
              <a:t>(</a:t>
            </a:r>
            <a:r>
              <a:rPr lang="en-US" dirty="0" smtClean="0"/>
              <a:t>p - 1) ! ≡ (p-1) mod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5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Wilson </a:t>
            </a:r>
            <a:r>
              <a:rPr lang="en-US" dirty="0" err="1"/>
              <a:t>Primality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Input: p = 5</a:t>
            </a:r>
          </a:p>
          <a:p>
            <a:pPr fontAlgn="base"/>
            <a:r>
              <a:rPr lang="en-US" dirty="0" smtClean="0"/>
              <a:t>Output: Yes </a:t>
            </a:r>
          </a:p>
          <a:p>
            <a:pPr lvl="1" fontAlgn="base"/>
            <a:r>
              <a:rPr lang="en-US" dirty="0" smtClean="0"/>
              <a:t>(p - 1)! = 24</a:t>
            </a:r>
          </a:p>
          <a:p>
            <a:pPr lvl="1" fontAlgn="base"/>
            <a:r>
              <a:rPr lang="en-US" dirty="0" smtClean="0"/>
              <a:t> 24 % 5 = 4 </a:t>
            </a:r>
          </a:p>
          <a:p>
            <a:pPr fontAlgn="base"/>
            <a:r>
              <a:rPr lang="en-US" dirty="0" smtClean="0"/>
              <a:t>Input: p = 7 </a:t>
            </a:r>
          </a:p>
          <a:p>
            <a:pPr fontAlgn="base"/>
            <a:r>
              <a:rPr lang="en-US" dirty="0" smtClean="0"/>
              <a:t>Output: Yes </a:t>
            </a:r>
          </a:p>
          <a:p>
            <a:pPr lvl="1" fontAlgn="base"/>
            <a:r>
              <a:rPr lang="en-US" dirty="0" smtClean="0"/>
              <a:t>(p-1)! = 6! = 720 </a:t>
            </a:r>
          </a:p>
          <a:p>
            <a:pPr lvl="1" fontAlgn="base"/>
            <a:r>
              <a:rPr lang="en-US" dirty="0" smtClean="0"/>
              <a:t>720 % 7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 multiplicative inverse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Given two integers ‘a’ and ‘m’, find modular multiplicative inverse of ‘a’ under modulo ‘m</a:t>
            </a:r>
            <a:r>
              <a:rPr lang="en-US" dirty="0" smtClean="0"/>
              <a:t>’. The </a:t>
            </a:r>
            <a:r>
              <a:rPr lang="en-US" dirty="0"/>
              <a:t>modular multiplicative inverse is an integer ‘x’ such that.</a:t>
            </a:r>
          </a:p>
          <a:p>
            <a:pPr lvl="1"/>
            <a:r>
              <a:rPr lang="da-DK" dirty="0" smtClean="0"/>
              <a:t>a x ≡ 1 (mod m)</a:t>
            </a:r>
          </a:p>
          <a:p>
            <a:pPr marL="457200" lvl="1" indent="0">
              <a:buNone/>
            </a:pPr>
            <a:r>
              <a:rPr lang="en-US" b="1" dirty="0"/>
              <a:t>The value of x should be in {0, 1, 2, … m-1}, i.e., in the range of integer modulo m</a:t>
            </a:r>
          </a:p>
        </p:txBody>
      </p:sp>
    </p:spTree>
    <p:extLst>
      <p:ext uri="{BB962C8B-B14F-4D97-AF65-F5344CB8AC3E}">
        <p14:creationId xmlns:p14="http://schemas.microsoft.com/office/powerpoint/2010/main" val="386054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 multiplicative inverse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Examples:</a:t>
            </a:r>
            <a:endParaRPr lang="en-US" dirty="0"/>
          </a:p>
          <a:p>
            <a:pPr lvl="1"/>
            <a:r>
              <a:rPr lang="en-US" dirty="0" smtClean="0"/>
              <a:t>Input: a = 3, m = 11 </a:t>
            </a:r>
          </a:p>
          <a:p>
            <a:pPr lvl="1"/>
            <a:r>
              <a:rPr lang="en-US" dirty="0" smtClean="0"/>
              <a:t>Output: 4 Since (4*3) mod 11 = 1, 4 is modulo inverse of 3 </a:t>
            </a:r>
          </a:p>
          <a:p>
            <a:pPr lvl="1"/>
            <a:r>
              <a:rPr lang="en-US" dirty="0" smtClean="0"/>
              <a:t>15 also as a valid output as "(15*3) mod 11" is also 1, but 15 is not in ring {0, 1, 2, ... 10}, so not valid. </a:t>
            </a:r>
          </a:p>
          <a:p>
            <a:pPr lvl="1"/>
            <a:r>
              <a:rPr lang="en-US" dirty="0" smtClean="0"/>
              <a:t>Input: a = 10, m = 17 </a:t>
            </a:r>
          </a:p>
          <a:p>
            <a:pPr lvl="1"/>
            <a:r>
              <a:rPr lang="en-US" dirty="0" smtClean="0"/>
              <a:t>Output: 12 Since (10*12) mod 17 = 1, 12 is modulo inverse of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08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 multiplicative inverse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multiplicative inverse of “a modulo m” exists if and only if a and m are relatively prime (i.e., if </a:t>
            </a:r>
            <a:r>
              <a:rPr lang="en-US" dirty="0" err="1"/>
              <a:t>gcd</a:t>
            </a:r>
            <a:r>
              <a:rPr lang="en-US" dirty="0"/>
              <a:t>(a, m) = 1).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98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Primitive root of a prime number n modulo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72000"/>
          </a:xfrm>
        </p:spPr>
        <p:txBody>
          <a:bodyPr/>
          <a:lstStyle/>
          <a:p>
            <a:r>
              <a:rPr lang="en-US" dirty="0"/>
              <a:t>Given a prime number n, the task is to find its primitive root under modulo n. Primitive root of a prime number n is an integer r between[1, n-1] such that the values of </a:t>
            </a:r>
            <a:r>
              <a:rPr lang="en-US" dirty="0" err="1"/>
              <a:t>r^x</a:t>
            </a:r>
            <a:r>
              <a:rPr lang="en-US" dirty="0"/>
              <a:t>(mod n) where x is in range[0, n-2] are different. </a:t>
            </a:r>
          </a:p>
        </p:txBody>
      </p:sp>
    </p:spTree>
    <p:extLst>
      <p:ext uri="{BB962C8B-B14F-4D97-AF65-F5344CB8AC3E}">
        <p14:creationId xmlns:p14="http://schemas.microsoft.com/office/powerpoint/2010/main" val="311364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Primitive root of a prime number n modulo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Examples:</a:t>
            </a:r>
            <a:endParaRPr lang="en-US" dirty="0"/>
          </a:p>
          <a:p>
            <a:pPr lvl="1"/>
            <a:r>
              <a:rPr lang="en-US" dirty="0" smtClean="0"/>
              <a:t>Input : 7 </a:t>
            </a:r>
          </a:p>
          <a:p>
            <a:pPr lvl="1"/>
            <a:r>
              <a:rPr lang="en-US" dirty="0" smtClean="0"/>
              <a:t>Output : Smallest primitive root = 3 </a:t>
            </a:r>
          </a:p>
          <a:p>
            <a:pPr lvl="1"/>
            <a:r>
              <a:rPr lang="en-US" dirty="0" smtClean="0"/>
              <a:t>Explanation: n = 7 </a:t>
            </a:r>
          </a:p>
          <a:p>
            <a:pPr lvl="1"/>
            <a:r>
              <a:rPr lang="en-US" dirty="0" smtClean="0"/>
              <a:t>3^0(mod 7) = 1 </a:t>
            </a:r>
          </a:p>
          <a:p>
            <a:pPr lvl="1"/>
            <a:r>
              <a:rPr lang="en-US" dirty="0" smtClean="0"/>
              <a:t>3^1(mod 7) = 3 </a:t>
            </a:r>
          </a:p>
          <a:p>
            <a:pPr lvl="1"/>
            <a:r>
              <a:rPr lang="en-US" dirty="0" smtClean="0"/>
              <a:t>3^2(mod 7) = 2,  3^3(mod 7) = 6,  3^4(mod 7) = 4 3^5(mod 7) = 5 Input : 761 Output : Smallest primitive root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Quadratic </a:t>
            </a:r>
            <a:r>
              <a:rPr lang="en-US" dirty="0"/>
              <a:t>residues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a prime p. An integer a not divisible by p is a quadratic residue modulo p if ‘a’ is a square modulo p; otherwise, a is a quadratic </a:t>
            </a:r>
            <a:r>
              <a:rPr lang="en-US" dirty="0" err="1" smtClean="0"/>
              <a:t>nonresidue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Primality</a:t>
            </a:r>
            <a:r>
              <a:rPr lang="en-US" dirty="0"/>
              <a:t> Testing: </a:t>
            </a:r>
            <a:r>
              <a:rPr lang="en-US" dirty="0" err="1" smtClean="0"/>
              <a:t>Primality</a:t>
            </a:r>
            <a:r>
              <a:rPr lang="en-US" dirty="0" smtClean="0"/>
              <a:t> </a:t>
            </a:r>
            <a:r>
              <a:rPr lang="en-US" dirty="0"/>
              <a:t>Tests, Pseudo primes, </a:t>
            </a:r>
            <a:endParaRPr lang="en-US" dirty="0" smtClean="0"/>
          </a:p>
          <a:p>
            <a:r>
              <a:rPr lang="en-US" dirty="0" smtClean="0"/>
              <a:t>Fermat’s </a:t>
            </a:r>
            <a:r>
              <a:rPr lang="en-US" dirty="0"/>
              <a:t>pseudo primes, </a:t>
            </a:r>
            <a:endParaRPr lang="en-US" dirty="0" smtClean="0"/>
          </a:p>
          <a:p>
            <a:r>
              <a:rPr lang="en-US" dirty="0" smtClean="0"/>
              <a:t>Factorization </a:t>
            </a:r>
            <a:r>
              <a:rPr lang="en-US" dirty="0"/>
              <a:t>techniques, Multiplicative inverse. </a:t>
            </a:r>
            <a:endParaRPr lang="en-US" dirty="0" smtClean="0"/>
          </a:p>
          <a:p>
            <a:r>
              <a:rPr lang="en-US" dirty="0" smtClean="0"/>
              <a:t>Euclidean algorithm.</a:t>
            </a:r>
          </a:p>
          <a:p>
            <a:r>
              <a:rPr lang="en-US" dirty="0" smtClean="0"/>
              <a:t>Chinese </a:t>
            </a:r>
            <a:r>
              <a:rPr lang="en-US" dirty="0"/>
              <a:t>remainder </a:t>
            </a:r>
            <a:r>
              <a:rPr lang="en-US" dirty="0" smtClean="0"/>
              <a:t>theorem</a:t>
            </a:r>
          </a:p>
          <a:p>
            <a:r>
              <a:rPr lang="en-US" dirty="0" smtClean="0"/>
              <a:t>Fermat’s </a:t>
            </a:r>
            <a:r>
              <a:rPr lang="en-US" dirty="0"/>
              <a:t>little </a:t>
            </a:r>
            <a:r>
              <a:rPr lang="en-US" dirty="0" smtClean="0"/>
              <a:t>theorem</a:t>
            </a:r>
          </a:p>
          <a:p>
            <a:r>
              <a:rPr lang="en-US" dirty="0" smtClean="0"/>
              <a:t>Wilson’s </a:t>
            </a:r>
            <a:r>
              <a:rPr lang="en-US" dirty="0"/>
              <a:t>theorem, Primitive roots, Quadratic residues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Primality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primality</a:t>
            </a:r>
            <a:r>
              <a:rPr lang="en-US" dirty="0"/>
              <a:t> test is an algorithm for determining whether an input number is </a:t>
            </a:r>
            <a:r>
              <a:rPr lang="en-US" dirty="0" smtClean="0"/>
              <a:t>prime</a:t>
            </a:r>
          </a:p>
          <a:p>
            <a:r>
              <a:rPr lang="en-US" dirty="0" smtClean="0"/>
              <a:t>For cryptography</a:t>
            </a:r>
          </a:p>
          <a:p>
            <a:r>
              <a:rPr lang="en-US" dirty="0" smtClean="0"/>
              <a:t>Input </a:t>
            </a:r>
            <a:r>
              <a:rPr lang="en-US" dirty="0"/>
              <a:t>number is prime or not</a:t>
            </a:r>
          </a:p>
        </p:txBody>
      </p:sp>
    </p:spTree>
    <p:extLst>
      <p:ext uri="{BB962C8B-B14F-4D97-AF65-F5344CB8AC3E}">
        <p14:creationId xmlns:p14="http://schemas.microsoft.com/office/powerpoint/2010/main" val="209113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Primality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School </a:t>
            </a:r>
            <a:r>
              <a:rPr lang="en-US" b="1" dirty="0" smtClean="0"/>
              <a:t>Method</a:t>
            </a:r>
          </a:p>
          <a:p>
            <a:pPr lvl="1"/>
            <a:r>
              <a:rPr lang="en-US" dirty="0"/>
              <a:t>A simple solution is to iterate through all numbers from 2 to n-1 and for every number check if it divides n. If we find any number that divides, we return false</a:t>
            </a:r>
            <a:r>
              <a:rPr lang="en-US" dirty="0" smtClean="0"/>
              <a:t>.</a:t>
            </a:r>
          </a:p>
          <a:p>
            <a:r>
              <a:rPr lang="en-US" b="1" dirty="0"/>
              <a:t>Optimized School </a:t>
            </a:r>
            <a:r>
              <a:rPr lang="en-US" b="1" dirty="0" smtClean="0"/>
              <a:t>Method</a:t>
            </a:r>
          </a:p>
          <a:p>
            <a:pPr lvl="1"/>
            <a:r>
              <a:rPr lang="en-US" dirty="0"/>
              <a:t>Instead of checking till n, we can check till √n</a:t>
            </a:r>
          </a:p>
        </p:txBody>
      </p:sp>
    </p:spTree>
    <p:extLst>
      <p:ext uri="{BB962C8B-B14F-4D97-AF65-F5344CB8AC3E}">
        <p14:creationId xmlns:p14="http://schemas.microsoft.com/office/powerpoint/2010/main" val="197641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Fermat </a:t>
            </a:r>
            <a:r>
              <a:rPr lang="en-US" dirty="0" err="1"/>
              <a:t>primality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is a prime number, then for every a,</a:t>
            </a:r>
          </a:p>
          <a:p>
            <a:pPr marL="0" indent="0">
              <a:buNone/>
            </a:pPr>
            <a:r>
              <a:rPr lang="en-US" dirty="0" smtClean="0"/>
              <a:t>    1 &lt; a &lt; n-1,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 a</a:t>
            </a:r>
            <a:r>
              <a:rPr lang="en-US" b="1" baseline="30000" dirty="0" smtClean="0">
                <a:effectLst/>
              </a:rPr>
              <a:t>n-1</a:t>
            </a:r>
            <a:r>
              <a:rPr lang="en-US" b="1" dirty="0" smtClean="0">
                <a:effectLst/>
              </a:rPr>
              <a:t> ≡ 1 (mod n)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effectLst/>
              </a:rPr>
              <a:t>OR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 a</a:t>
            </a:r>
            <a:r>
              <a:rPr lang="en-US" b="1" baseline="30000" dirty="0" smtClean="0">
                <a:effectLst/>
              </a:rPr>
              <a:t>n-1</a:t>
            </a:r>
            <a:r>
              <a:rPr lang="en-US" b="1" dirty="0" smtClean="0">
                <a:effectLst/>
              </a:rPr>
              <a:t> % n =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Fermat </a:t>
            </a:r>
            <a:r>
              <a:rPr lang="en-US" dirty="0" err="1" smtClean="0"/>
              <a:t>primality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 Since 5 is prime,</a:t>
            </a:r>
          </a:p>
          <a:p>
            <a:pPr lvl="2"/>
            <a:r>
              <a:rPr lang="en-US" dirty="0" smtClean="0"/>
              <a:t> 2</a:t>
            </a:r>
            <a:r>
              <a:rPr lang="en-US" baseline="30000" dirty="0" smtClean="0">
                <a:effectLst/>
              </a:rPr>
              <a:t>4</a:t>
            </a:r>
            <a:r>
              <a:rPr lang="en-US" dirty="0" smtClean="0"/>
              <a:t> ≡ 1 (mod 5) [or 2</a:t>
            </a:r>
            <a:r>
              <a:rPr lang="en-US" baseline="30000" dirty="0" smtClean="0">
                <a:effectLst/>
              </a:rPr>
              <a:t>4</a:t>
            </a:r>
            <a:r>
              <a:rPr lang="en-US" dirty="0" smtClean="0"/>
              <a:t>%5 = 1], 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>
                <a:effectLst/>
              </a:rPr>
              <a:t>4</a:t>
            </a:r>
            <a:r>
              <a:rPr lang="en-US" dirty="0" smtClean="0"/>
              <a:t> ≡ 1 (mod 5) and  4</a:t>
            </a:r>
            <a:r>
              <a:rPr lang="en-US" baseline="30000" dirty="0" smtClean="0">
                <a:effectLst/>
              </a:rPr>
              <a:t>4</a:t>
            </a:r>
            <a:r>
              <a:rPr lang="en-US" dirty="0" smtClean="0"/>
              <a:t> ≡ 1 (mod 5) </a:t>
            </a:r>
          </a:p>
          <a:p>
            <a:pPr lvl="1"/>
            <a:r>
              <a:rPr lang="en-US" dirty="0" smtClean="0"/>
              <a:t>Since 7 is prime,</a:t>
            </a:r>
          </a:p>
          <a:p>
            <a:pPr lvl="2"/>
            <a:r>
              <a:rPr lang="en-US" dirty="0" smtClean="0"/>
              <a:t> 2</a:t>
            </a:r>
            <a:r>
              <a:rPr lang="en-US" baseline="30000" dirty="0" smtClean="0">
                <a:effectLst/>
              </a:rPr>
              <a:t>6</a:t>
            </a:r>
            <a:r>
              <a:rPr lang="en-US" dirty="0" smtClean="0"/>
              <a:t> ≡ 1 (mod 7), 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>
                <a:effectLst/>
              </a:rPr>
              <a:t>6</a:t>
            </a:r>
            <a:r>
              <a:rPr lang="en-US" dirty="0" smtClean="0"/>
              <a:t> ≡ 1 (mod 7), </a:t>
            </a:r>
          </a:p>
          <a:p>
            <a:pPr lvl="2"/>
            <a:r>
              <a:rPr lang="en-US" dirty="0" smtClean="0"/>
              <a:t>4</a:t>
            </a:r>
            <a:r>
              <a:rPr lang="en-US" baseline="30000" dirty="0" smtClean="0">
                <a:effectLst/>
              </a:rPr>
              <a:t>6</a:t>
            </a:r>
            <a:r>
              <a:rPr lang="en-US" dirty="0" smtClean="0"/>
              <a:t> ≡ 1 (mod 7) </a:t>
            </a:r>
          </a:p>
          <a:p>
            <a:pPr lvl="2"/>
            <a:r>
              <a:rPr lang="en-US" dirty="0" smtClean="0"/>
              <a:t>5</a:t>
            </a:r>
            <a:r>
              <a:rPr lang="en-US" baseline="30000" dirty="0" smtClean="0">
                <a:effectLst/>
              </a:rPr>
              <a:t>6</a:t>
            </a:r>
            <a:r>
              <a:rPr lang="en-US" dirty="0" smtClean="0"/>
              <a:t> ≡ 1 (mod 7) and 6</a:t>
            </a:r>
            <a:r>
              <a:rPr lang="en-US" baseline="30000" dirty="0" smtClean="0">
                <a:effectLst/>
              </a:rPr>
              <a:t>6</a:t>
            </a:r>
            <a:r>
              <a:rPr lang="en-US" dirty="0" smtClean="0"/>
              <a:t> ≡ 1 (mod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5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Fermat's little theorem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Fermat’s little theorem</a:t>
            </a:r>
            <a:r>
              <a:rPr lang="en-US" dirty="0"/>
              <a:t> states that if p is a prime number, then for any integer a, the number a </a:t>
            </a:r>
            <a:r>
              <a:rPr lang="en-US" baseline="30000" dirty="0"/>
              <a:t>p</a:t>
            </a:r>
            <a:r>
              <a:rPr lang="en-US" dirty="0"/>
              <a:t> – a is an integer multiple of p</a:t>
            </a:r>
            <a:r>
              <a:rPr lang="en-US" dirty="0" smtClean="0"/>
              <a:t>.</a:t>
            </a:r>
          </a:p>
          <a:p>
            <a:r>
              <a:rPr lang="en-US" b="1" dirty="0"/>
              <a:t>Special Case:</a:t>
            </a:r>
            <a:r>
              <a:rPr lang="en-US" dirty="0"/>
              <a:t> If a is not divisible by p, Fermat’s little theorem is equivalent to the statement that a </a:t>
            </a:r>
            <a:r>
              <a:rPr lang="en-US" baseline="30000" dirty="0"/>
              <a:t>p-1</a:t>
            </a:r>
            <a:r>
              <a:rPr lang="en-US" dirty="0"/>
              <a:t>-1 is an integer multiple of p.</a:t>
            </a:r>
          </a:p>
        </p:txBody>
      </p:sp>
    </p:spTree>
    <p:extLst>
      <p:ext uri="{BB962C8B-B14F-4D97-AF65-F5344CB8AC3E}">
        <p14:creationId xmlns:p14="http://schemas.microsoft.com/office/powerpoint/2010/main" val="149798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Fermat's little theorem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if </a:t>
            </a:r>
            <a:r>
              <a:rPr lang="en-US" i="1" dirty="0"/>
              <a:t>a</a:t>
            </a:r>
            <a:r>
              <a:rPr lang="en-US" dirty="0"/>
              <a:t> = 2 and </a:t>
            </a:r>
            <a:r>
              <a:rPr lang="en-US" i="1" dirty="0"/>
              <a:t>p</a:t>
            </a:r>
            <a:r>
              <a:rPr lang="en-US" dirty="0"/>
              <a:t> = 7, 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 = 128, and 128 − 2 = 126 = 7 × 18 is an integer multiple of 7.</a:t>
            </a:r>
          </a:p>
          <a:p>
            <a:r>
              <a:rPr lang="en-US" dirty="0"/>
              <a:t>If </a:t>
            </a:r>
            <a:r>
              <a:rPr lang="en-US" i="1" dirty="0"/>
              <a:t>a</a:t>
            </a:r>
            <a:r>
              <a:rPr lang="en-US" dirty="0"/>
              <a:t> is not divisible by </a:t>
            </a:r>
            <a:r>
              <a:rPr lang="en-US" i="1" dirty="0" smtClean="0"/>
              <a:t>p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if </a:t>
            </a:r>
            <a:r>
              <a:rPr lang="en-US" i="1" dirty="0"/>
              <a:t>a</a:t>
            </a:r>
            <a:r>
              <a:rPr lang="en-US" dirty="0"/>
              <a:t> = 2 and </a:t>
            </a:r>
            <a:r>
              <a:rPr lang="en-US" i="1" dirty="0"/>
              <a:t>p</a:t>
            </a:r>
            <a:r>
              <a:rPr lang="en-US" dirty="0"/>
              <a:t> = 7, then 2</a:t>
            </a:r>
            <a:r>
              <a:rPr lang="en-US" baseline="30000" dirty="0"/>
              <a:t>6</a:t>
            </a:r>
            <a:r>
              <a:rPr lang="en-US" dirty="0"/>
              <a:t> = 64, and 64 − 1 = 63 = 7 × 9 is thus a multiple of 7.</a:t>
            </a:r>
          </a:p>
        </p:txBody>
      </p:sp>
    </p:spTree>
    <p:extLst>
      <p:ext uri="{BB962C8B-B14F-4D97-AF65-F5344CB8AC3E}">
        <p14:creationId xmlns:p14="http://schemas.microsoft.com/office/powerpoint/2010/main" val="228926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Fermat's little theorem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one wants to test whether </a:t>
            </a:r>
            <a:r>
              <a:rPr lang="en-US" i="1" dirty="0"/>
              <a:t>p</a:t>
            </a:r>
            <a:r>
              <a:rPr lang="en-US" dirty="0"/>
              <a:t> is prime, then we can pick random integers </a:t>
            </a:r>
            <a:r>
              <a:rPr lang="en-US" i="1" dirty="0"/>
              <a:t>a</a:t>
            </a:r>
            <a:r>
              <a:rPr lang="en-US" dirty="0"/>
              <a:t> not divisible by </a:t>
            </a:r>
            <a:r>
              <a:rPr lang="en-US" i="1" dirty="0"/>
              <a:t>p</a:t>
            </a:r>
            <a:r>
              <a:rPr lang="en-US" dirty="0"/>
              <a:t> and see whether the equality holds. If the equality does not hold for a value of </a:t>
            </a:r>
            <a:r>
              <a:rPr lang="en-US" i="1" dirty="0"/>
              <a:t>a</a:t>
            </a:r>
            <a:r>
              <a:rPr lang="en-US" dirty="0"/>
              <a:t>, then </a:t>
            </a:r>
            <a:r>
              <a:rPr lang="en-US" i="1" dirty="0"/>
              <a:t>p</a:t>
            </a:r>
            <a:r>
              <a:rPr lang="en-US" dirty="0"/>
              <a:t> is </a:t>
            </a:r>
            <a:r>
              <a:rPr lang="en-US" b="1" dirty="0" smtClean="0"/>
              <a:t>composite</a:t>
            </a:r>
          </a:p>
          <a:p>
            <a:r>
              <a:rPr lang="en-US" b="1" dirty="0" smtClean="0"/>
              <a:t>Example: </a:t>
            </a:r>
            <a:r>
              <a:rPr lang="en-US" dirty="0"/>
              <a:t>Suppose we wish to determine whether </a:t>
            </a:r>
            <a:r>
              <a:rPr lang="en-US" i="1" dirty="0"/>
              <a:t>n</a:t>
            </a:r>
            <a:r>
              <a:rPr lang="en-US" dirty="0"/>
              <a:t> = 221 is prime. Randomly pick 1 &lt; </a:t>
            </a:r>
            <a:r>
              <a:rPr lang="en-US" i="1" dirty="0"/>
              <a:t>a</a:t>
            </a:r>
            <a:r>
              <a:rPr lang="en-US" dirty="0"/>
              <a:t> &lt; 221, say </a:t>
            </a:r>
            <a:r>
              <a:rPr lang="en-US" i="1" dirty="0"/>
              <a:t>a</a:t>
            </a:r>
            <a:r>
              <a:rPr lang="en-US" dirty="0"/>
              <a:t> = 38. We check the above equality and find that it holds: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052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714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Module 6</vt:lpstr>
      <vt:lpstr>PowerPoint Presentation</vt:lpstr>
      <vt:lpstr>Primality test</vt:lpstr>
      <vt:lpstr>Primality test</vt:lpstr>
      <vt:lpstr>Fermat primality test</vt:lpstr>
      <vt:lpstr>Fermat primality test</vt:lpstr>
      <vt:lpstr>Fermat's little theorem </vt:lpstr>
      <vt:lpstr>Fermat's little theorem </vt:lpstr>
      <vt:lpstr>Fermat's little theorem </vt:lpstr>
      <vt:lpstr>Fermat's little theorem </vt:lpstr>
      <vt:lpstr>Wilson Primality test </vt:lpstr>
      <vt:lpstr>Wilson Primality test </vt:lpstr>
      <vt:lpstr>Modular multiplicative inverse </vt:lpstr>
      <vt:lpstr>Modular multiplicative inverse </vt:lpstr>
      <vt:lpstr>Modular multiplicative inverse </vt:lpstr>
      <vt:lpstr>Primitive root of a prime number n modulo n</vt:lpstr>
      <vt:lpstr>Primitive root of a prime number n modulo n</vt:lpstr>
      <vt:lpstr> Quadratic residues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Wilson’s Theorem</dc:title>
  <dc:creator>Admin</dc:creator>
  <cp:lastModifiedBy>Admin</cp:lastModifiedBy>
  <cp:revision>24</cp:revision>
  <dcterms:created xsi:type="dcterms:W3CDTF">2019-11-09T08:18:02Z</dcterms:created>
  <dcterms:modified xsi:type="dcterms:W3CDTF">2019-11-13T08:44:38Z</dcterms:modified>
</cp:coreProperties>
</file>