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169494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304902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275431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117320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78153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38221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248290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145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387174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114744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7E7A2-9044-458A-AFFB-3A31A852FB0C}" type="datetimeFigureOut">
              <a:rPr lang="en-IN" smtClean="0"/>
              <a:pPr/>
              <a:t>21-04-2020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247778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7E7A2-9044-458A-AFFB-3A31A852FB0C}" type="datetimeFigureOut">
              <a:rPr lang="en-IN" smtClean="0"/>
              <a:pPr/>
              <a:t>21-04-2020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201EDA-A4E0-4871-B3AA-7731C8D2AD2C}" type="slidenum">
              <a:rPr lang="en-IN" smtClean="0"/>
              <a:pPr/>
              <a:t>‹#›</a:t>
            </a:fld>
            <a:endParaRPr lang="en-IN"/>
          </a:p>
        </p:txBody>
      </p:sp>
    </p:spTree>
    <p:extLst>
      <p:ext uri="{BB962C8B-B14F-4D97-AF65-F5344CB8AC3E}">
        <p14:creationId xmlns:p14="http://schemas.microsoft.com/office/powerpoint/2010/main" xmlns="" val="345525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
            </a:r>
            <a:br>
              <a:rPr lang="en-US" dirty="0" smtClean="0">
                <a:solidFill>
                  <a:srgbClr val="0070C0"/>
                </a:solidFill>
              </a:rPr>
            </a:br>
            <a:r>
              <a:rPr lang="en-US" sz="3600" b="1" dirty="0" smtClean="0">
                <a:solidFill>
                  <a:srgbClr val="0070C0"/>
                </a:solidFill>
              </a:rPr>
              <a:t>Subject: Physics for Computer Professionals</a:t>
            </a:r>
            <a:r>
              <a:rPr lang="en-US" sz="3600" b="1" dirty="0" smtClean="0"/>
              <a:t/>
            </a:r>
            <a:br>
              <a:rPr lang="en-US" sz="3600" b="1" dirty="0" smtClean="0"/>
            </a:br>
            <a:endParaRPr lang="en-US" sz="3600" b="1" dirty="0"/>
          </a:p>
        </p:txBody>
      </p:sp>
      <p:sp>
        <p:nvSpPr>
          <p:cNvPr id="3" name="Content Placeholder 2"/>
          <p:cNvSpPr>
            <a:spLocks noGrp="1"/>
          </p:cNvSpPr>
          <p:nvPr>
            <p:ph idx="1"/>
          </p:nvPr>
        </p:nvSpPr>
        <p:spPr/>
        <p:txBody>
          <a:bodyPr/>
          <a:lstStyle/>
          <a:p>
            <a:pPr algn="ctr">
              <a:buNone/>
            </a:pPr>
            <a:r>
              <a:rPr lang="en-US" sz="4400" b="1" dirty="0" smtClean="0">
                <a:solidFill>
                  <a:srgbClr val="FF0000"/>
                </a:solidFill>
              </a:rPr>
              <a:t>Module: </a:t>
            </a:r>
            <a:r>
              <a:rPr lang="en-US" sz="4400" b="1" smtClean="0">
                <a:solidFill>
                  <a:srgbClr val="FF0000"/>
                </a:solidFill>
              </a:rPr>
              <a:t>Communication Channels</a:t>
            </a:r>
            <a:endParaRPr lang="en-US" sz="4400" b="1" dirty="0" smtClean="0">
              <a:solidFill>
                <a:srgbClr val="FF0000"/>
              </a:solidFill>
            </a:endParaRPr>
          </a:p>
          <a:p>
            <a:pPr algn="ctr">
              <a:buNone/>
            </a:pPr>
            <a:r>
              <a:rPr lang="en-US" dirty="0" smtClean="0"/>
              <a:t>(</a:t>
            </a:r>
            <a:r>
              <a:rPr lang="en-US" dirty="0" err="1" smtClean="0"/>
              <a:t>F.Y.B.Tech</a:t>
            </a:r>
            <a:r>
              <a:rPr lang="en-US" dirty="0" smtClean="0"/>
              <a:t> I.T and CSE Students</a:t>
            </a:r>
            <a:r>
              <a:rPr lang="en-US" dirty="0" smtClean="0"/>
              <a:t>)</a:t>
            </a:r>
          </a:p>
          <a:p>
            <a:pPr algn="ctr">
              <a:buNone/>
            </a:pPr>
            <a:endParaRPr lang="en-US" dirty="0" smtClean="0"/>
          </a:p>
          <a:p>
            <a:pPr algn="ctr">
              <a:buNone/>
            </a:pPr>
            <a:r>
              <a:rPr lang="en-US" dirty="0" err="1" smtClean="0"/>
              <a:t>Prof.Kiran</a:t>
            </a:r>
            <a:r>
              <a:rPr lang="en-US" dirty="0" smtClean="0"/>
              <a:t> </a:t>
            </a:r>
            <a:r>
              <a:rPr lang="en-US" dirty="0" err="1" smtClean="0"/>
              <a:t>Madhale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Types of coaxial cables</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endParaRPr lang="en-IN" dirty="0"/>
          </a:p>
          <a:p>
            <a:pPr marL="0" indent="0">
              <a:buNone/>
            </a:pPr>
            <a:r>
              <a:rPr lang="en-IN" dirty="0">
                <a:solidFill>
                  <a:srgbClr val="0070C0"/>
                </a:solidFill>
              </a:rPr>
              <a:t>There two types of coaxial </a:t>
            </a:r>
            <a:r>
              <a:rPr lang="en-IN" dirty="0" smtClean="0">
                <a:solidFill>
                  <a:srgbClr val="0070C0"/>
                </a:solidFill>
              </a:rPr>
              <a:t>cables</a:t>
            </a:r>
          </a:p>
          <a:p>
            <a:pPr marL="0" indent="0">
              <a:buNone/>
            </a:pPr>
            <a:endParaRPr lang="en-IN" dirty="0" smtClean="0">
              <a:solidFill>
                <a:srgbClr val="0070C0"/>
              </a:solidFill>
            </a:endParaRPr>
          </a:p>
          <a:p>
            <a:pPr marL="0" indent="0">
              <a:buNone/>
            </a:pPr>
            <a:r>
              <a:rPr lang="en-IN" dirty="0" smtClean="0">
                <a:solidFill>
                  <a:srgbClr val="0070C0"/>
                </a:solidFill>
              </a:rPr>
              <a:t>  </a:t>
            </a:r>
            <a:r>
              <a:rPr lang="en-IN" b="1" dirty="0" smtClean="0">
                <a:solidFill>
                  <a:srgbClr val="0070C0"/>
                </a:solidFill>
              </a:rPr>
              <a:t>1</a:t>
            </a:r>
            <a:r>
              <a:rPr lang="en-IN" b="1" dirty="0">
                <a:solidFill>
                  <a:srgbClr val="0070C0"/>
                </a:solidFill>
              </a:rPr>
              <a:t>) Thicknet (10Base5)</a:t>
            </a:r>
          </a:p>
          <a:p>
            <a:pPr marL="0" indent="0">
              <a:buNone/>
            </a:pPr>
            <a:r>
              <a:rPr lang="en-IN" dirty="0" smtClean="0">
                <a:solidFill>
                  <a:srgbClr val="0070C0"/>
                </a:solidFill>
              </a:rPr>
              <a:t>                                                    </a:t>
            </a:r>
          </a:p>
          <a:p>
            <a:pPr marL="0" indent="0">
              <a:buNone/>
            </a:pPr>
            <a:r>
              <a:rPr lang="en-IN" b="1" dirty="0" smtClean="0">
                <a:solidFill>
                  <a:srgbClr val="0070C0"/>
                </a:solidFill>
              </a:rPr>
              <a:t> </a:t>
            </a:r>
            <a:r>
              <a:rPr lang="en-IN" b="1" dirty="0">
                <a:solidFill>
                  <a:srgbClr val="0070C0"/>
                </a:solidFill>
              </a:rPr>
              <a:t>2) Thinnet cable (10Base2)</a:t>
            </a:r>
          </a:p>
          <a:p>
            <a:endParaRPr lang="en-IN" dirty="0"/>
          </a:p>
        </p:txBody>
      </p:sp>
    </p:spTree>
    <p:extLst>
      <p:ext uri="{BB962C8B-B14F-4D97-AF65-F5344CB8AC3E}">
        <p14:creationId xmlns:p14="http://schemas.microsoft.com/office/powerpoint/2010/main" xmlns="" val="51711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Thicknet (10Base5)</a:t>
            </a:r>
            <a:endParaRPr lang="en-IN" dirty="0">
              <a:solidFill>
                <a:srgbClr val="FF0000"/>
              </a:solidFill>
            </a:endParaRP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marL="0" indent="0">
              <a:buNone/>
            </a:pPr>
            <a:r>
              <a:rPr lang="en-IN" dirty="0" smtClean="0">
                <a:solidFill>
                  <a:srgbClr val="0070C0"/>
                </a:solidFill>
              </a:rPr>
              <a:t>Here</a:t>
            </a:r>
          </a:p>
          <a:p>
            <a:pPr marL="0" indent="0" algn="just">
              <a:buNone/>
            </a:pPr>
            <a:r>
              <a:rPr lang="en-IN" dirty="0" smtClean="0">
                <a:solidFill>
                  <a:srgbClr val="0070C0"/>
                </a:solidFill>
              </a:rPr>
              <a:t> </a:t>
            </a:r>
            <a:r>
              <a:rPr lang="en-IN" dirty="0">
                <a:solidFill>
                  <a:srgbClr val="FF0000"/>
                </a:solidFill>
              </a:rPr>
              <a:t>10</a:t>
            </a:r>
            <a:r>
              <a:rPr lang="en-IN" dirty="0">
                <a:solidFill>
                  <a:srgbClr val="0070C0"/>
                </a:solidFill>
              </a:rPr>
              <a:t> refer the rate data transmission i.e. 10Mbps. (Megabits per second). </a:t>
            </a:r>
            <a:endParaRPr lang="en-IN" dirty="0" smtClean="0">
              <a:solidFill>
                <a:srgbClr val="0070C0"/>
              </a:solidFill>
            </a:endParaRPr>
          </a:p>
          <a:p>
            <a:pPr marL="0" indent="0" algn="just">
              <a:buNone/>
            </a:pPr>
            <a:r>
              <a:rPr lang="en-IN" dirty="0" smtClean="0">
                <a:solidFill>
                  <a:srgbClr val="FF0000"/>
                </a:solidFill>
              </a:rPr>
              <a:t>Base</a:t>
            </a:r>
            <a:r>
              <a:rPr lang="en-IN" dirty="0" smtClean="0">
                <a:solidFill>
                  <a:srgbClr val="0070C0"/>
                </a:solidFill>
              </a:rPr>
              <a:t> refers baseband</a:t>
            </a:r>
          </a:p>
          <a:p>
            <a:pPr marL="0" indent="0" algn="just">
              <a:buNone/>
            </a:pPr>
            <a:r>
              <a:rPr lang="en-IN" dirty="0" smtClean="0">
                <a:solidFill>
                  <a:srgbClr val="FF0000"/>
                </a:solidFill>
              </a:rPr>
              <a:t>5</a:t>
            </a:r>
            <a:r>
              <a:rPr lang="en-IN" dirty="0" smtClean="0">
                <a:solidFill>
                  <a:srgbClr val="0070C0"/>
                </a:solidFill>
              </a:rPr>
              <a:t> </a:t>
            </a:r>
            <a:r>
              <a:rPr lang="en-IN" dirty="0">
                <a:solidFill>
                  <a:srgbClr val="0070C0"/>
                </a:solidFill>
              </a:rPr>
              <a:t>refer the distance between computers should not more than 5 meters. </a:t>
            </a:r>
            <a:endParaRPr lang="en-IN" dirty="0" smtClean="0">
              <a:solidFill>
                <a:srgbClr val="0070C0"/>
              </a:solidFill>
            </a:endParaRPr>
          </a:p>
          <a:p>
            <a:pPr marL="0" indent="0" algn="just">
              <a:buNone/>
            </a:pPr>
            <a:r>
              <a:rPr lang="en-IN" dirty="0" smtClean="0">
                <a:solidFill>
                  <a:srgbClr val="0070C0"/>
                </a:solidFill>
              </a:rPr>
              <a:t>Maximum </a:t>
            </a:r>
            <a:r>
              <a:rPr lang="en-IN" dirty="0">
                <a:solidFill>
                  <a:srgbClr val="0070C0"/>
                </a:solidFill>
              </a:rPr>
              <a:t>of 100 network devices are allowed. </a:t>
            </a:r>
            <a:endParaRPr lang="en-IN" dirty="0" smtClean="0">
              <a:solidFill>
                <a:srgbClr val="0070C0"/>
              </a:solidFill>
            </a:endParaRPr>
          </a:p>
          <a:p>
            <a:pPr marL="0" indent="0" algn="just">
              <a:buNone/>
            </a:pPr>
            <a:r>
              <a:rPr lang="en-IN" u="sng" dirty="0" smtClean="0">
                <a:solidFill>
                  <a:srgbClr val="0070C0"/>
                </a:solidFill>
              </a:rPr>
              <a:t>Maximum</a:t>
            </a:r>
            <a:r>
              <a:rPr lang="en-IN" u="sng" dirty="0">
                <a:solidFill>
                  <a:srgbClr val="0070C0"/>
                </a:solidFill>
              </a:rPr>
              <a:t> cable length is 500 meter</a:t>
            </a:r>
            <a:r>
              <a:rPr lang="en-IN" dirty="0">
                <a:solidFill>
                  <a:srgbClr val="0070C0"/>
                </a:solidFill>
              </a:rPr>
              <a:t>. </a:t>
            </a:r>
            <a:endParaRPr lang="en-IN" dirty="0" smtClean="0">
              <a:solidFill>
                <a:srgbClr val="0070C0"/>
              </a:solidFill>
            </a:endParaRPr>
          </a:p>
          <a:p>
            <a:pPr marL="0" indent="0" algn="just">
              <a:buNone/>
            </a:pPr>
            <a:r>
              <a:rPr lang="en-IN" dirty="0" smtClean="0">
                <a:solidFill>
                  <a:srgbClr val="0070C0"/>
                </a:solidFill>
              </a:rPr>
              <a:t>The </a:t>
            </a:r>
            <a:r>
              <a:rPr lang="en-IN" dirty="0">
                <a:solidFill>
                  <a:srgbClr val="0070C0"/>
                </a:solidFill>
              </a:rPr>
              <a:t>diameter of central wire is </a:t>
            </a:r>
            <a:r>
              <a:rPr lang="en-IN" dirty="0" smtClean="0">
                <a:solidFill>
                  <a:srgbClr val="0070C0"/>
                </a:solidFill>
              </a:rPr>
              <a:t>1.27cm.</a:t>
            </a:r>
            <a:endParaRPr lang="en-IN" dirty="0">
              <a:solidFill>
                <a:srgbClr val="0070C0"/>
              </a:solidFill>
            </a:endParaRPr>
          </a:p>
          <a:p>
            <a:endParaRPr lang="en-IN" dirty="0"/>
          </a:p>
        </p:txBody>
      </p:sp>
    </p:spTree>
    <p:extLst>
      <p:ext uri="{BB962C8B-B14F-4D97-AF65-F5344CB8AC3E}">
        <p14:creationId xmlns:p14="http://schemas.microsoft.com/office/powerpoint/2010/main" xmlns="" val="1787537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Thinnet cable (10Base2)</a:t>
            </a: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solidFill>
                  <a:srgbClr val="0070C0"/>
                </a:solidFill>
              </a:rPr>
              <a:t>10 </a:t>
            </a:r>
            <a:r>
              <a:rPr lang="en-IN" dirty="0">
                <a:solidFill>
                  <a:srgbClr val="0070C0"/>
                </a:solidFill>
              </a:rPr>
              <a:t>refer the rate data transmission i.e. 10Mbps. (Megabits per second). </a:t>
            </a:r>
            <a:endParaRPr lang="en-IN" dirty="0" smtClean="0">
              <a:solidFill>
                <a:srgbClr val="0070C0"/>
              </a:solidFill>
            </a:endParaRPr>
          </a:p>
          <a:p>
            <a:pPr marL="0" indent="0">
              <a:buNone/>
            </a:pPr>
            <a:endParaRPr lang="en-IN" dirty="0" smtClean="0">
              <a:solidFill>
                <a:srgbClr val="0070C0"/>
              </a:solidFill>
            </a:endParaRPr>
          </a:p>
          <a:p>
            <a:pPr marL="0" indent="0">
              <a:buNone/>
            </a:pPr>
            <a:r>
              <a:rPr lang="en-IN" dirty="0" smtClean="0">
                <a:solidFill>
                  <a:srgbClr val="0070C0"/>
                </a:solidFill>
              </a:rPr>
              <a:t>2 </a:t>
            </a:r>
            <a:r>
              <a:rPr lang="en-IN" dirty="0">
                <a:solidFill>
                  <a:srgbClr val="0070C0"/>
                </a:solidFill>
              </a:rPr>
              <a:t>refer the distance between computers should not more than 2 meters. </a:t>
            </a:r>
            <a:endParaRPr lang="en-IN" dirty="0" smtClean="0">
              <a:solidFill>
                <a:srgbClr val="0070C0"/>
              </a:solidFill>
            </a:endParaRPr>
          </a:p>
          <a:p>
            <a:pPr marL="0" indent="0">
              <a:buNone/>
            </a:pPr>
            <a:endParaRPr lang="en-IN" dirty="0" smtClean="0">
              <a:solidFill>
                <a:srgbClr val="0070C0"/>
              </a:solidFill>
            </a:endParaRPr>
          </a:p>
          <a:p>
            <a:pPr marL="0" indent="0">
              <a:buNone/>
            </a:pPr>
            <a:r>
              <a:rPr lang="en-IN" dirty="0" smtClean="0">
                <a:solidFill>
                  <a:srgbClr val="0070C0"/>
                </a:solidFill>
              </a:rPr>
              <a:t>Maximum </a:t>
            </a:r>
            <a:r>
              <a:rPr lang="en-IN" dirty="0">
                <a:solidFill>
                  <a:srgbClr val="0070C0"/>
                </a:solidFill>
              </a:rPr>
              <a:t>of 30 network devices are allowed. </a:t>
            </a:r>
            <a:endParaRPr lang="en-IN" dirty="0" smtClean="0">
              <a:solidFill>
                <a:srgbClr val="0070C0"/>
              </a:solidFill>
            </a:endParaRPr>
          </a:p>
          <a:p>
            <a:pPr marL="0" indent="0">
              <a:buNone/>
            </a:pPr>
            <a:endParaRPr lang="en-IN" u="sng" dirty="0">
              <a:solidFill>
                <a:srgbClr val="0070C0"/>
              </a:solidFill>
            </a:endParaRPr>
          </a:p>
          <a:p>
            <a:pPr marL="0" indent="0">
              <a:buNone/>
            </a:pPr>
            <a:r>
              <a:rPr lang="en-IN" u="sng" dirty="0" smtClean="0">
                <a:solidFill>
                  <a:srgbClr val="0070C0"/>
                </a:solidFill>
              </a:rPr>
              <a:t>Maximum</a:t>
            </a:r>
            <a:r>
              <a:rPr lang="en-IN" u="sng" dirty="0">
                <a:solidFill>
                  <a:srgbClr val="0070C0"/>
                </a:solidFill>
              </a:rPr>
              <a:t> cable length is 185 meter</a:t>
            </a:r>
            <a:r>
              <a:rPr lang="en-IN" dirty="0" smtClean="0">
                <a:solidFill>
                  <a:srgbClr val="0070C0"/>
                </a:solidFill>
              </a:rPr>
              <a:t>.</a:t>
            </a:r>
          </a:p>
          <a:p>
            <a:pPr marL="0" indent="0">
              <a:buNone/>
            </a:pPr>
            <a:endParaRPr lang="en-IN" dirty="0" smtClean="0">
              <a:solidFill>
                <a:srgbClr val="0070C0"/>
              </a:solidFill>
            </a:endParaRPr>
          </a:p>
          <a:p>
            <a:pPr marL="0" indent="0">
              <a:buNone/>
            </a:pPr>
            <a:r>
              <a:rPr lang="en-IN" dirty="0" smtClean="0">
                <a:solidFill>
                  <a:srgbClr val="0070C0"/>
                </a:solidFill>
              </a:rPr>
              <a:t>The </a:t>
            </a:r>
            <a:r>
              <a:rPr lang="en-IN" dirty="0">
                <a:solidFill>
                  <a:srgbClr val="0070C0"/>
                </a:solidFill>
              </a:rPr>
              <a:t>diameter of central wire is 0.64cm</a:t>
            </a:r>
            <a:r>
              <a:rPr lang="en-IN" dirty="0"/>
              <a:t>.</a:t>
            </a:r>
          </a:p>
          <a:p>
            <a:pPr marL="0" indent="0">
              <a:buNone/>
            </a:pPr>
            <a:endParaRPr lang="en-IN" dirty="0"/>
          </a:p>
        </p:txBody>
      </p:sp>
    </p:spTree>
    <p:extLst>
      <p:ext uri="{BB962C8B-B14F-4D97-AF65-F5344CB8AC3E}">
        <p14:creationId xmlns:p14="http://schemas.microsoft.com/office/powerpoint/2010/main" xmlns="" val="2219720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Coaxial cable</a:t>
            </a:r>
            <a:endParaRPr lang="en-IN" dirty="0"/>
          </a:p>
        </p:txBody>
      </p:sp>
      <p:sp>
        <p:nvSpPr>
          <p:cNvPr id="3" name="Content Placeholder 2"/>
          <p:cNvSpPr>
            <a:spLocks noGrp="1"/>
          </p:cNvSpPr>
          <p:nvPr>
            <p:ph idx="1"/>
          </p:nvPr>
        </p:nvSpPr>
        <p:spPr/>
        <p:txBody>
          <a:bodyPr/>
          <a:lstStyle/>
          <a:p>
            <a:r>
              <a:rPr lang="en-IN" dirty="0"/>
              <a:t>Coaxial cables are also categorised by RG (Radio Guide) number. Higher is the RG number thinner is central diameter. </a:t>
            </a:r>
          </a:p>
          <a:p>
            <a:endParaRPr lang="en-IN"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3419872" y="3284984"/>
            <a:ext cx="1986280" cy="1238250"/>
          </a:xfrm>
          <a:prstGeom prst="rect">
            <a:avLst/>
          </a:prstGeom>
          <a:noFill/>
          <a:ln>
            <a:noFill/>
          </a:ln>
        </p:spPr>
      </p:pic>
    </p:spTree>
    <p:extLst>
      <p:ext uri="{BB962C8B-B14F-4D97-AF65-F5344CB8AC3E}">
        <p14:creationId xmlns:p14="http://schemas.microsoft.com/office/powerpoint/2010/main" xmlns="" val="2160021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Coaxial cable</a:t>
            </a:r>
            <a:endParaRPr lang="en-IN" dirty="0"/>
          </a:p>
        </p:txBody>
      </p:sp>
      <p:sp>
        <p:nvSpPr>
          <p:cNvPr id="3" name="Content Placeholder 2"/>
          <p:cNvSpPr>
            <a:spLocks noGrp="1"/>
          </p:cNvSpPr>
          <p:nvPr>
            <p:ph idx="1"/>
          </p:nvPr>
        </p:nvSpPr>
        <p:spPr>
          <a:xfrm>
            <a:off x="395536" y="1600200"/>
            <a:ext cx="8568952" cy="4525963"/>
          </a:xfrm>
        </p:spPr>
        <p:txBody>
          <a:bodyPr>
            <a:normAutofit fontScale="92500"/>
          </a:bodyPr>
          <a:lstStyle/>
          <a:p>
            <a:pPr marL="0" indent="0" algn="ctr">
              <a:buNone/>
            </a:pPr>
            <a:r>
              <a:rPr lang="en-IN" b="1" dirty="0">
                <a:solidFill>
                  <a:srgbClr val="0070C0"/>
                </a:solidFill>
              </a:rPr>
              <a:t>Advantages and disadvantages of coaxial </a:t>
            </a:r>
            <a:r>
              <a:rPr lang="en-IN" b="1" dirty="0" smtClean="0">
                <a:solidFill>
                  <a:srgbClr val="0070C0"/>
                </a:solidFill>
              </a:rPr>
              <a:t>cable</a:t>
            </a:r>
            <a:endParaRPr lang="en-IN" b="1" dirty="0">
              <a:solidFill>
                <a:srgbClr val="0070C0"/>
              </a:solidFill>
            </a:endParaRPr>
          </a:p>
          <a:p>
            <a:pPr marL="0" indent="0">
              <a:buNone/>
            </a:pPr>
            <a:r>
              <a:rPr lang="en-IN" dirty="0">
                <a:solidFill>
                  <a:srgbClr val="C00000"/>
                </a:solidFill>
              </a:rPr>
              <a:t>Advantages</a:t>
            </a:r>
            <a:r>
              <a:rPr lang="en-IN" dirty="0">
                <a:solidFill>
                  <a:srgbClr val="0070C0"/>
                </a:solidFill>
              </a:rPr>
              <a:t>: </a:t>
            </a:r>
            <a:endParaRPr lang="en-IN" dirty="0" smtClean="0">
              <a:solidFill>
                <a:srgbClr val="0070C0"/>
              </a:solidFill>
            </a:endParaRPr>
          </a:p>
          <a:p>
            <a:pPr marL="0" indent="0">
              <a:buNone/>
            </a:pPr>
            <a:r>
              <a:rPr lang="en-IN" dirty="0" smtClean="0">
                <a:solidFill>
                  <a:srgbClr val="0070C0"/>
                </a:solidFill>
              </a:rPr>
              <a:t>1</a:t>
            </a:r>
            <a:r>
              <a:rPr lang="en-IN" dirty="0">
                <a:solidFill>
                  <a:srgbClr val="0070C0"/>
                </a:solidFill>
              </a:rPr>
              <a:t>) Transmission is much better than twisted pair </a:t>
            </a:r>
            <a:r>
              <a:rPr lang="en-IN" dirty="0" smtClean="0">
                <a:solidFill>
                  <a:srgbClr val="0070C0"/>
                </a:solidFill>
              </a:rPr>
              <a:t>cable</a:t>
            </a:r>
          </a:p>
          <a:p>
            <a:pPr marL="0" indent="0">
              <a:buNone/>
            </a:pPr>
            <a:r>
              <a:rPr lang="en-IN" dirty="0" smtClean="0">
                <a:solidFill>
                  <a:srgbClr val="0070C0"/>
                </a:solidFill>
              </a:rPr>
              <a:t>2) It can be used on the basis of shared cable </a:t>
            </a:r>
            <a:r>
              <a:rPr lang="en-IN" sz="3000" dirty="0" smtClean="0">
                <a:solidFill>
                  <a:srgbClr val="0070C0"/>
                </a:solidFill>
              </a:rPr>
              <a:t>network.</a:t>
            </a:r>
            <a:endParaRPr lang="en-IN" dirty="0" smtClean="0">
              <a:solidFill>
                <a:srgbClr val="0070C0"/>
              </a:solidFill>
            </a:endParaRPr>
          </a:p>
          <a:p>
            <a:pPr marL="0" indent="0">
              <a:buNone/>
            </a:pPr>
            <a:r>
              <a:rPr lang="en-IN" dirty="0" smtClean="0">
                <a:solidFill>
                  <a:srgbClr val="0070C0"/>
                </a:solidFill>
              </a:rPr>
              <a:t>3) High bandwidth 400 Mbps.</a:t>
            </a:r>
          </a:p>
          <a:p>
            <a:pPr marL="0" indent="0">
              <a:buNone/>
            </a:pPr>
            <a:r>
              <a:rPr lang="en-IN" dirty="0" smtClean="0">
                <a:solidFill>
                  <a:srgbClr val="C00000"/>
                </a:solidFill>
              </a:rPr>
              <a:t>Disadvantages</a:t>
            </a:r>
            <a:r>
              <a:rPr lang="en-IN" dirty="0">
                <a:solidFill>
                  <a:srgbClr val="C00000"/>
                </a:solidFill>
              </a:rPr>
              <a:t>: </a:t>
            </a:r>
            <a:endParaRPr lang="en-IN" dirty="0" smtClean="0">
              <a:solidFill>
                <a:srgbClr val="C00000"/>
              </a:solidFill>
            </a:endParaRPr>
          </a:p>
          <a:p>
            <a:pPr marL="514350" indent="-514350">
              <a:buAutoNum type="arabicParenR"/>
            </a:pPr>
            <a:r>
              <a:rPr lang="en-IN" dirty="0" smtClean="0">
                <a:solidFill>
                  <a:srgbClr val="0070C0"/>
                </a:solidFill>
              </a:rPr>
              <a:t>Very </a:t>
            </a:r>
            <a:r>
              <a:rPr lang="en-IN" dirty="0">
                <a:solidFill>
                  <a:srgbClr val="0070C0"/>
                </a:solidFill>
              </a:rPr>
              <a:t>expensive as compare to twisted pair cable</a:t>
            </a:r>
            <a:r>
              <a:rPr lang="en-IN" dirty="0" smtClean="0">
                <a:solidFill>
                  <a:srgbClr val="0070C0"/>
                </a:solidFill>
              </a:rPr>
              <a:t>.</a:t>
            </a:r>
          </a:p>
          <a:p>
            <a:pPr marL="514350" indent="-514350">
              <a:buAutoNum type="arabicParenR"/>
            </a:pPr>
            <a:r>
              <a:rPr lang="en-IN" dirty="0" smtClean="0">
                <a:solidFill>
                  <a:srgbClr val="0070C0"/>
                </a:solidFill>
              </a:rPr>
              <a:t> </a:t>
            </a:r>
            <a:r>
              <a:rPr lang="en-IN" dirty="0">
                <a:solidFill>
                  <a:srgbClr val="0070C0"/>
                </a:solidFill>
              </a:rPr>
              <a:t>Not compatible with other cables.</a:t>
            </a:r>
          </a:p>
          <a:p>
            <a:endParaRPr lang="en-IN" dirty="0"/>
          </a:p>
        </p:txBody>
      </p:sp>
    </p:spTree>
    <p:extLst>
      <p:ext uri="{BB962C8B-B14F-4D97-AF65-F5344CB8AC3E}">
        <p14:creationId xmlns:p14="http://schemas.microsoft.com/office/powerpoint/2010/main" xmlns="" val="2795151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Coaxial cable : Applications</a:t>
            </a:r>
            <a:endParaRPr lang="en-IN"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IN" dirty="0" smtClean="0">
                <a:solidFill>
                  <a:srgbClr val="0070C0"/>
                </a:solidFill>
              </a:rPr>
              <a:t>It </a:t>
            </a:r>
            <a:r>
              <a:rPr lang="en-IN" dirty="0">
                <a:solidFill>
                  <a:srgbClr val="0070C0"/>
                </a:solidFill>
              </a:rPr>
              <a:t>is used to carry television signals and connect video equipment together.</a:t>
            </a:r>
          </a:p>
          <a:p>
            <a:r>
              <a:rPr lang="en-IN" dirty="0" smtClean="0">
                <a:solidFill>
                  <a:srgbClr val="0070C0"/>
                </a:solidFill>
              </a:rPr>
              <a:t>It </a:t>
            </a:r>
            <a:r>
              <a:rPr lang="en-IN" dirty="0">
                <a:solidFill>
                  <a:srgbClr val="0070C0"/>
                </a:solidFill>
              </a:rPr>
              <a:t>carries radio signal and connects the receiver, transmitter and antenna together.</a:t>
            </a:r>
          </a:p>
          <a:p>
            <a:r>
              <a:rPr lang="en-IN" dirty="0" smtClean="0">
                <a:solidFill>
                  <a:srgbClr val="0070C0"/>
                </a:solidFill>
              </a:rPr>
              <a:t> </a:t>
            </a:r>
            <a:r>
              <a:rPr lang="en-IN" dirty="0">
                <a:solidFill>
                  <a:srgbClr val="0070C0"/>
                </a:solidFill>
              </a:rPr>
              <a:t>Short lengths of a coaxial cable are used for connecting devices with test equipment such as signal generators.</a:t>
            </a:r>
          </a:p>
          <a:p>
            <a:r>
              <a:rPr lang="en-IN" dirty="0" smtClean="0">
                <a:solidFill>
                  <a:srgbClr val="0070C0"/>
                </a:solidFill>
              </a:rPr>
              <a:t>It </a:t>
            </a:r>
            <a:r>
              <a:rPr lang="en-IN" dirty="0">
                <a:solidFill>
                  <a:srgbClr val="0070C0"/>
                </a:solidFill>
              </a:rPr>
              <a:t>is used for connecting computers in local area networks and is widely used in cable broadband.</a:t>
            </a:r>
          </a:p>
          <a:p>
            <a:r>
              <a:rPr lang="en-IN" dirty="0">
                <a:solidFill>
                  <a:srgbClr val="0070C0"/>
                </a:solidFill>
              </a:rPr>
              <a:t>RG-59 coaxial cable is the best type for CCTV systems. RG-6 is better for digital video signals </a:t>
            </a:r>
          </a:p>
          <a:p>
            <a:endParaRPr lang="en-IN" dirty="0">
              <a:solidFill>
                <a:srgbClr val="0070C0"/>
              </a:solidFill>
            </a:endParaRPr>
          </a:p>
        </p:txBody>
      </p:sp>
    </p:spTree>
    <p:extLst>
      <p:ext uri="{BB962C8B-B14F-4D97-AF65-F5344CB8AC3E}">
        <p14:creationId xmlns:p14="http://schemas.microsoft.com/office/powerpoint/2010/main" xmlns="" val="64992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Optical Fiber</a:t>
            </a:r>
            <a:r>
              <a:rPr lang="en-IN" dirty="0" smtClean="0">
                <a:solidFill>
                  <a:srgbClr val="FF0000"/>
                </a:solidFill>
              </a:rPr>
              <a:t/>
            </a:r>
            <a:br>
              <a:rPr lang="en-IN" dirty="0" smtClean="0">
                <a:solidFill>
                  <a:srgbClr val="FF0000"/>
                </a:solidFill>
              </a:rPr>
            </a:br>
            <a:r>
              <a:rPr lang="en-IN" dirty="0" smtClean="0">
                <a:solidFill>
                  <a:srgbClr val="0070C0"/>
                </a:solidFill>
              </a:rPr>
              <a:t>Structure</a:t>
            </a:r>
            <a:endParaRPr lang="en-IN" dirty="0">
              <a:solidFill>
                <a:srgbClr val="0070C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23528" y="1844824"/>
            <a:ext cx="4104456" cy="288032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4788024" y="3284984"/>
            <a:ext cx="3810000" cy="2276475"/>
          </a:xfrm>
          <a:prstGeom prst="rect">
            <a:avLst/>
          </a:prstGeom>
          <a:noFill/>
          <a:ln>
            <a:noFill/>
          </a:ln>
        </p:spPr>
      </p:pic>
    </p:spTree>
    <p:extLst>
      <p:ext uri="{BB962C8B-B14F-4D97-AF65-F5344CB8AC3E}">
        <p14:creationId xmlns:p14="http://schemas.microsoft.com/office/powerpoint/2010/main" xmlns="" val="199211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Types of Optical fiber</a:t>
            </a:r>
            <a:endParaRPr lang="en-IN" b="1" dirty="0">
              <a:solidFill>
                <a:srgbClr val="FF000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62476" y="1810257"/>
            <a:ext cx="5619048" cy="4105848"/>
          </a:xfrm>
          <a:prstGeom prst="rect">
            <a:avLst/>
          </a:prstGeom>
          <a:noFill/>
          <a:ln>
            <a:noFill/>
          </a:ln>
        </p:spPr>
      </p:pic>
    </p:spTree>
    <p:extLst>
      <p:ext uri="{BB962C8B-B14F-4D97-AF65-F5344CB8AC3E}">
        <p14:creationId xmlns:p14="http://schemas.microsoft.com/office/powerpoint/2010/main" xmlns="" val="3943035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Notes of remaining part of this module will be given very soon.</a:t>
            </a:r>
          </a:p>
          <a:p>
            <a:r>
              <a:rPr lang="en-US" dirty="0" smtClean="0"/>
              <a:t>Stay Home Stay </a:t>
            </a:r>
            <a:r>
              <a:rPr lang="en-US" dirty="0" smtClean="0"/>
              <a:t>S</a:t>
            </a:r>
            <a:r>
              <a:rPr lang="en-US" dirty="0" smtClean="0"/>
              <a:t>afe </a:t>
            </a:r>
            <a:r>
              <a:rPr lang="en-US" dirty="0" smtClean="0"/>
              <a:t>T</a:t>
            </a:r>
            <a:r>
              <a:rPr lang="en-US" dirty="0" smtClean="0"/>
              <a:t>ake </a:t>
            </a:r>
            <a:r>
              <a:rPr lang="en-US" dirty="0" smtClean="0"/>
              <a:t>C</a:t>
            </a:r>
            <a:r>
              <a:rPr lang="en-US" dirty="0" smtClean="0"/>
              <a:t>are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116632"/>
            <a:ext cx="5760640" cy="792088"/>
          </a:xfrm>
        </p:spPr>
        <p:txBody>
          <a:bodyPr>
            <a:normAutofit fontScale="90000"/>
          </a:bodyPr>
          <a:lstStyle/>
          <a:p>
            <a:r>
              <a:rPr lang="en-IN" b="1" dirty="0" smtClean="0">
                <a:solidFill>
                  <a:srgbClr val="FF0000"/>
                </a:solidFill>
              </a:rPr>
              <a:t>Communication Channels</a:t>
            </a:r>
            <a:endParaRPr lang="en-IN" b="1" dirty="0">
              <a:solidFill>
                <a:srgbClr val="FF0000"/>
              </a:solidFill>
            </a:endParaRPr>
          </a:p>
        </p:txBody>
      </p:sp>
      <p:sp>
        <p:nvSpPr>
          <p:cNvPr id="3" name="Subtitle 2"/>
          <p:cNvSpPr>
            <a:spLocks noGrp="1"/>
          </p:cNvSpPr>
          <p:nvPr>
            <p:ph type="subTitle" idx="1"/>
          </p:nvPr>
        </p:nvSpPr>
        <p:spPr>
          <a:xfrm>
            <a:off x="251520" y="764704"/>
            <a:ext cx="8640960" cy="5688632"/>
          </a:xfrm>
        </p:spPr>
        <p:txBody>
          <a:bodyPr>
            <a:noAutofit/>
          </a:bodyPr>
          <a:lstStyle/>
          <a:p>
            <a:pPr algn="just">
              <a:lnSpc>
                <a:spcPct val="170000"/>
              </a:lnSpc>
            </a:pPr>
            <a:r>
              <a:rPr lang="en-IN" sz="2000" b="1" dirty="0" smtClean="0">
                <a:solidFill>
                  <a:srgbClr val="0070C0"/>
                </a:solidFill>
                <a:latin typeface="Arial" pitchFamily="34" charset="0"/>
                <a:ea typeface="Cambria Math" pitchFamily="18" charset="0"/>
                <a:cs typeface="Arial" pitchFamily="34" charset="0"/>
              </a:rPr>
              <a:t>Communication</a:t>
            </a:r>
            <a:r>
              <a:rPr lang="en-IN" sz="2000" dirty="0" smtClean="0">
                <a:solidFill>
                  <a:srgbClr val="0070C0"/>
                </a:solidFill>
                <a:latin typeface="Arial" pitchFamily="34" charset="0"/>
                <a:ea typeface="Cambria Math" pitchFamily="18" charset="0"/>
                <a:cs typeface="Arial" pitchFamily="34" charset="0"/>
              </a:rPr>
              <a:t> </a:t>
            </a:r>
            <a:r>
              <a:rPr lang="en-IN" sz="2000" dirty="0">
                <a:solidFill>
                  <a:srgbClr val="0070C0"/>
                </a:solidFill>
                <a:latin typeface="Arial" pitchFamily="34" charset="0"/>
                <a:ea typeface="Cambria Math" pitchFamily="18" charset="0"/>
                <a:cs typeface="Arial" pitchFamily="34" charset="0"/>
              </a:rPr>
              <a:t>is simply defined as </a:t>
            </a:r>
            <a:r>
              <a:rPr lang="en-IN" sz="2000" b="1" dirty="0">
                <a:solidFill>
                  <a:srgbClr val="0070C0"/>
                </a:solidFill>
                <a:latin typeface="Arial" pitchFamily="34" charset="0"/>
                <a:ea typeface="Cambria Math" pitchFamily="18" charset="0"/>
                <a:cs typeface="Arial" pitchFamily="34" charset="0"/>
              </a:rPr>
              <a:t>the transfer of information from one place to another.</a:t>
            </a:r>
            <a:r>
              <a:rPr lang="en-IN" sz="2000" dirty="0">
                <a:solidFill>
                  <a:srgbClr val="0070C0"/>
                </a:solidFill>
                <a:latin typeface="Arial" pitchFamily="34" charset="0"/>
                <a:ea typeface="Cambria Math" pitchFamily="18" charset="0"/>
                <a:cs typeface="Arial" pitchFamily="34" charset="0"/>
              </a:rPr>
              <a:t> </a:t>
            </a:r>
            <a:endParaRPr lang="en-IN" sz="2000" dirty="0" smtClean="0">
              <a:solidFill>
                <a:srgbClr val="0070C0"/>
              </a:solidFill>
              <a:latin typeface="Arial" pitchFamily="34" charset="0"/>
              <a:ea typeface="Cambria Math" pitchFamily="18" charset="0"/>
              <a:cs typeface="Arial" pitchFamily="34" charset="0"/>
            </a:endParaRPr>
          </a:p>
          <a:p>
            <a:pPr algn="just">
              <a:lnSpc>
                <a:spcPct val="170000"/>
              </a:lnSpc>
            </a:pPr>
            <a:r>
              <a:rPr lang="en-IN" sz="2000" b="1" dirty="0" smtClean="0">
                <a:solidFill>
                  <a:srgbClr val="0070C0"/>
                </a:solidFill>
                <a:latin typeface="Arial" pitchFamily="34" charset="0"/>
                <a:ea typeface="Cambria Math" pitchFamily="18" charset="0"/>
                <a:cs typeface="Arial" pitchFamily="34" charset="0"/>
              </a:rPr>
              <a:t>A </a:t>
            </a:r>
            <a:r>
              <a:rPr lang="en-IN" sz="2000" b="1" dirty="0">
                <a:solidFill>
                  <a:srgbClr val="0070C0"/>
                </a:solidFill>
                <a:latin typeface="Arial" pitchFamily="34" charset="0"/>
                <a:ea typeface="Cambria Math" pitchFamily="18" charset="0"/>
                <a:cs typeface="Arial" pitchFamily="34" charset="0"/>
              </a:rPr>
              <a:t>path through which information is transferred from one place to another place is called communication channel</a:t>
            </a:r>
            <a:r>
              <a:rPr lang="en-IN" sz="2000" b="1" u="sng" dirty="0">
                <a:solidFill>
                  <a:srgbClr val="0070C0"/>
                </a:solidFill>
                <a:latin typeface="Arial" pitchFamily="34" charset="0"/>
                <a:ea typeface="Cambria Math" pitchFamily="18" charset="0"/>
                <a:cs typeface="Arial" pitchFamily="34" charset="0"/>
              </a:rPr>
              <a:t>. </a:t>
            </a:r>
            <a:endParaRPr lang="en-IN" sz="2000" b="1" u="sng" dirty="0" smtClean="0">
              <a:solidFill>
                <a:srgbClr val="0070C0"/>
              </a:solidFill>
              <a:latin typeface="Arial" pitchFamily="34" charset="0"/>
              <a:ea typeface="Cambria Math" pitchFamily="18" charset="0"/>
              <a:cs typeface="Arial" pitchFamily="34" charset="0"/>
            </a:endParaRPr>
          </a:p>
          <a:p>
            <a:pPr algn="just">
              <a:lnSpc>
                <a:spcPct val="170000"/>
              </a:lnSpc>
            </a:pPr>
            <a:r>
              <a:rPr lang="en-IN" sz="2000" dirty="0" smtClean="0">
                <a:solidFill>
                  <a:srgbClr val="0070C0"/>
                </a:solidFill>
                <a:latin typeface="Arial" pitchFamily="34" charset="0"/>
                <a:ea typeface="Cambria Math" pitchFamily="18" charset="0"/>
                <a:cs typeface="Arial" pitchFamily="34" charset="0"/>
              </a:rPr>
              <a:t>It </a:t>
            </a:r>
            <a:r>
              <a:rPr lang="en-IN" sz="2000" dirty="0">
                <a:solidFill>
                  <a:srgbClr val="0070C0"/>
                </a:solidFill>
                <a:latin typeface="Arial" pitchFamily="34" charset="0"/>
                <a:ea typeface="Cambria Math" pitchFamily="18" charset="0"/>
                <a:cs typeface="Arial" pitchFamily="34" charset="0"/>
              </a:rPr>
              <a:t>is also referred as medium or link. In communication channels, data is transmitted in the form of signals (analog or digital). </a:t>
            </a:r>
            <a:r>
              <a:rPr lang="en-IN" sz="2000" b="1" dirty="0">
                <a:solidFill>
                  <a:srgbClr val="0070C0"/>
                </a:solidFill>
                <a:latin typeface="Arial" pitchFamily="34" charset="0"/>
                <a:ea typeface="Cambria Math" pitchFamily="18" charset="0"/>
                <a:cs typeface="Arial" pitchFamily="34" charset="0"/>
              </a:rPr>
              <a:t>Data transmission is measured in bandwidth</a:t>
            </a:r>
            <a:r>
              <a:rPr lang="en-IN" sz="2000" dirty="0">
                <a:solidFill>
                  <a:srgbClr val="0070C0"/>
                </a:solidFill>
                <a:latin typeface="Arial" pitchFamily="34" charset="0"/>
                <a:ea typeface="Cambria Math" pitchFamily="18" charset="0"/>
                <a:cs typeface="Arial" pitchFamily="34" charset="0"/>
              </a:rPr>
              <a:t>. Bandwidth is amount of </a:t>
            </a:r>
            <a:r>
              <a:rPr lang="en-IN" sz="2000" b="1" dirty="0">
                <a:solidFill>
                  <a:srgbClr val="0070C0"/>
                </a:solidFill>
                <a:latin typeface="Arial" pitchFamily="34" charset="0"/>
                <a:ea typeface="Cambria Math" pitchFamily="18" charset="0"/>
                <a:cs typeface="Arial" pitchFamily="34" charset="0"/>
              </a:rPr>
              <a:t>information that can be transmitted through the channel within a given period of time</a:t>
            </a:r>
            <a:r>
              <a:rPr lang="en-IN" sz="2000" dirty="0">
                <a:solidFill>
                  <a:srgbClr val="0070C0"/>
                </a:solidFill>
                <a:latin typeface="Arial" pitchFamily="34" charset="0"/>
                <a:ea typeface="Cambria Math" pitchFamily="18" charset="0"/>
                <a:cs typeface="Arial" pitchFamily="34" charset="0"/>
              </a:rPr>
              <a:t>. For </a:t>
            </a:r>
            <a:r>
              <a:rPr lang="en-IN" sz="2000" b="1" dirty="0">
                <a:solidFill>
                  <a:srgbClr val="0070C0"/>
                </a:solidFill>
                <a:latin typeface="Arial" pitchFamily="34" charset="0"/>
                <a:ea typeface="Cambria Math" pitchFamily="18" charset="0"/>
                <a:cs typeface="Arial" pitchFamily="34" charset="0"/>
              </a:rPr>
              <a:t>analog</a:t>
            </a:r>
            <a:r>
              <a:rPr lang="en-IN" sz="2000" dirty="0">
                <a:solidFill>
                  <a:srgbClr val="0070C0"/>
                </a:solidFill>
                <a:latin typeface="Arial" pitchFamily="34" charset="0"/>
                <a:ea typeface="Cambria Math" pitchFamily="18" charset="0"/>
                <a:cs typeface="Arial" pitchFamily="34" charset="0"/>
              </a:rPr>
              <a:t> signals it is expressed in </a:t>
            </a:r>
            <a:r>
              <a:rPr lang="en-IN" sz="2000" b="1" dirty="0">
                <a:solidFill>
                  <a:srgbClr val="0070C0"/>
                </a:solidFill>
                <a:latin typeface="Arial" pitchFamily="34" charset="0"/>
                <a:ea typeface="Cambria Math" pitchFamily="18" charset="0"/>
                <a:cs typeface="Arial" pitchFamily="34" charset="0"/>
              </a:rPr>
              <a:t>Hertz</a:t>
            </a:r>
            <a:r>
              <a:rPr lang="en-IN" sz="2000" dirty="0">
                <a:solidFill>
                  <a:srgbClr val="0070C0"/>
                </a:solidFill>
                <a:latin typeface="Arial" pitchFamily="34" charset="0"/>
                <a:ea typeface="Cambria Math" pitchFamily="18" charset="0"/>
                <a:cs typeface="Arial" pitchFamily="34" charset="0"/>
              </a:rPr>
              <a:t> while for </a:t>
            </a:r>
            <a:r>
              <a:rPr lang="en-IN" sz="2000" b="1" dirty="0">
                <a:solidFill>
                  <a:srgbClr val="0070C0"/>
                </a:solidFill>
                <a:latin typeface="Arial" pitchFamily="34" charset="0"/>
                <a:ea typeface="Cambria Math" pitchFamily="18" charset="0"/>
                <a:cs typeface="Arial" pitchFamily="34" charset="0"/>
              </a:rPr>
              <a:t>digital</a:t>
            </a:r>
            <a:r>
              <a:rPr lang="en-IN" sz="2000" dirty="0">
                <a:solidFill>
                  <a:srgbClr val="0070C0"/>
                </a:solidFill>
                <a:latin typeface="Arial" pitchFamily="34" charset="0"/>
                <a:ea typeface="Cambria Math" pitchFamily="18" charset="0"/>
                <a:cs typeface="Arial" pitchFamily="34" charset="0"/>
              </a:rPr>
              <a:t> signals in </a:t>
            </a:r>
            <a:r>
              <a:rPr lang="en-IN" sz="2000" b="1" dirty="0">
                <a:solidFill>
                  <a:srgbClr val="0070C0"/>
                </a:solidFill>
                <a:latin typeface="Arial" pitchFamily="34" charset="0"/>
                <a:ea typeface="Cambria Math" pitchFamily="18" charset="0"/>
                <a:cs typeface="Arial" pitchFamily="34" charset="0"/>
              </a:rPr>
              <a:t>bits per second</a:t>
            </a:r>
            <a:r>
              <a:rPr lang="en-IN" sz="2000" dirty="0">
                <a:solidFill>
                  <a:srgbClr val="0070C0"/>
                </a:solidFill>
                <a:latin typeface="Arial" pitchFamily="34" charset="0"/>
                <a:ea typeface="Cambria Math" pitchFamily="18" charset="0"/>
                <a:cs typeface="Arial" pitchFamily="34" charset="0"/>
              </a:rPr>
              <a:t> (bps).Different communication channels have different bandwidth. </a:t>
            </a:r>
          </a:p>
          <a:p>
            <a:pPr>
              <a:lnSpc>
                <a:spcPct val="170000"/>
              </a:lnSpc>
            </a:pPr>
            <a:endParaRPr lang="en-IN" sz="2000" dirty="0">
              <a:latin typeface="Mongolian Baiti" pitchFamily="66" charset="0"/>
              <a:cs typeface="Mongolian Baiti" pitchFamily="66" charset="0"/>
            </a:endParaRPr>
          </a:p>
        </p:txBody>
      </p:sp>
    </p:spTree>
    <p:extLst>
      <p:ext uri="{BB962C8B-B14F-4D97-AF65-F5344CB8AC3E}">
        <p14:creationId xmlns:p14="http://schemas.microsoft.com/office/powerpoint/2010/main" xmlns="" val="863491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rPr>
              <a:t>Types of Communication </a:t>
            </a:r>
            <a:r>
              <a:rPr lang="en-IN" b="1" dirty="0" smtClean="0">
                <a:solidFill>
                  <a:srgbClr val="FF0000"/>
                </a:solidFill>
              </a:rPr>
              <a:t>channels</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a:solidFill>
                  <a:srgbClr val="0070C0"/>
                </a:solidFill>
              </a:rPr>
              <a:t>1) Wired </a:t>
            </a:r>
            <a:r>
              <a:rPr lang="en-IN" b="1" dirty="0" smtClean="0">
                <a:solidFill>
                  <a:srgbClr val="0070C0"/>
                </a:solidFill>
              </a:rPr>
              <a:t>channels</a:t>
            </a:r>
          </a:p>
          <a:p>
            <a:pPr marL="0" indent="0">
              <a:buNone/>
            </a:pPr>
            <a:endParaRPr lang="en-IN" dirty="0"/>
          </a:p>
          <a:p>
            <a:pPr marL="0" indent="0">
              <a:buNone/>
            </a:pPr>
            <a:endParaRPr lang="en-IN" dirty="0" smtClean="0"/>
          </a:p>
          <a:p>
            <a:r>
              <a:rPr lang="en-IN" dirty="0" smtClean="0"/>
              <a:t> </a:t>
            </a:r>
            <a:r>
              <a:rPr lang="en-IN" b="1" dirty="0">
                <a:solidFill>
                  <a:srgbClr val="0070C0"/>
                </a:solidFill>
              </a:rPr>
              <a:t>2) Wireless channels</a:t>
            </a:r>
          </a:p>
        </p:txBody>
      </p:sp>
    </p:spTree>
    <p:extLst>
      <p:ext uri="{BB962C8B-B14F-4D97-AF65-F5344CB8AC3E}">
        <p14:creationId xmlns:p14="http://schemas.microsoft.com/office/powerpoint/2010/main" xmlns="" val="1347246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Wired channels</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IN" dirty="0">
                <a:solidFill>
                  <a:srgbClr val="0070C0"/>
                </a:solidFill>
              </a:rPr>
              <a:t>In this type of channels, communication devices are connected directly by wires or cables. The examples of wired channels are</a:t>
            </a:r>
          </a:p>
          <a:p>
            <a:r>
              <a:rPr lang="en-IN" b="1" dirty="0">
                <a:solidFill>
                  <a:srgbClr val="0070C0"/>
                </a:solidFill>
              </a:rPr>
              <a:t>a) Twisted pair </a:t>
            </a:r>
            <a:r>
              <a:rPr lang="en-IN" b="1" dirty="0" smtClean="0">
                <a:solidFill>
                  <a:srgbClr val="0070C0"/>
                </a:solidFill>
              </a:rPr>
              <a:t>cable</a:t>
            </a:r>
          </a:p>
          <a:p>
            <a:endParaRPr lang="en-IN" dirty="0">
              <a:solidFill>
                <a:srgbClr val="0070C0"/>
              </a:solidFill>
            </a:endParaRPr>
          </a:p>
          <a:p>
            <a:r>
              <a:rPr lang="en-IN" b="1" dirty="0">
                <a:solidFill>
                  <a:srgbClr val="0070C0"/>
                </a:solidFill>
              </a:rPr>
              <a:t>b) Coaxial </a:t>
            </a:r>
            <a:r>
              <a:rPr lang="en-IN" b="1" dirty="0" smtClean="0">
                <a:solidFill>
                  <a:srgbClr val="0070C0"/>
                </a:solidFill>
              </a:rPr>
              <a:t>cable</a:t>
            </a:r>
          </a:p>
          <a:p>
            <a:pPr marL="0" indent="0">
              <a:buNone/>
            </a:pPr>
            <a:endParaRPr lang="en-IN" dirty="0">
              <a:solidFill>
                <a:srgbClr val="0070C0"/>
              </a:solidFill>
            </a:endParaRPr>
          </a:p>
          <a:p>
            <a:r>
              <a:rPr lang="en-IN" b="1" dirty="0">
                <a:solidFill>
                  <a:srgbClr val="0070C0"/>
                </a:solidFill>
              </a:rPr>
              <a:t>c) Fiber optic cable</a:t>
            </a:r>
          </a:p>
          <a:p>
            <a:endParaRPr lang="en-IN" dirty="0"/>
          </a:p>
        </p:txBody>
      </p:sp>
    </p:spTree>
    <p:extLst>
      <p:ext uri="{BB962C8B-B14F-4D97-AF65-F5344CB8AC3E}">
        <p14:creationId xmlns:p14="http://schemas.microsoft.com/office/powerpoint/2010/main" xmlns="" val="4249743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304" y="116632"/>
            <a:ext cx="6563072" cy="562074"/>
          </a:xfrm>
        </p:spPr>
        <p:txBody>
          <a:bodyPr>
            <a:normAutofit fontScale="90000"/>
          </a:bodyPr>
          <a:lstStyle/>
          <a:p>
            <a:r>
              <a:rPr lang="en-IN" b="1" dirty="0">
                <a:solidFill>
                  <a:srgbClr val="FF0000"/>
                </a:solidFill>
              </a:rPr>
              <a:t>Twisted pair </a:t>
            </a:r>
            <a:r>
              <a:rPr lang="en-IN" b="1" dirty="0" smtClean="0">
                <a:solidFill>
                  <a:srgbClr val="FF0000"/>
                </a:solidFill>
              </a:rPr>
              <a:t>cable</a:t>
            </a:r>
            <a:endParaRPr lang="en-IN" dirty="0">
              <a:solidFill>
                <a:srgbClr val="FF0000"/>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79712" y="836712"/>
            <a:ext cx="4752528" cy="2016224"/>
          </a:xfrm>
          <a:prstGeom prst="rect">
            <a:avLst/>
          </a:prstGeom>
          <a:noFill/>
          <a:ln>
            <a:noFill/>
          </a:ln>
        </p:spPr>
      </p:pic>
      <p:sp>
        <p:nvSpPr>
          <p:cNvPr id="5" name="Rectangle 4"/>
          <p:cNvSpPr/>
          <p:nvPr/>
        </p:nvSpPr>
        <p:spPr>
          <a:xfrm>
            <a:off x="539552" y="2996952"/>
            <a:ext cx="7920880" cy="3046988"/>
          </a:xfrm>
          <a:prstGeom prst="rect">
            <a:avLst/>
          </a:prstGeom>
        </p:spPr>
        <p:txBody>
          <a:bodyPr wrap="square">
            <a:spAutoFit/>
          </a:bodyPr>
          <a:lstStyle/>
          <a:p>
            <a:pPr algn="just"/>
            <a:r>
              <a:rPr lang="en-IN" sz="2400" dirty="0">
                <a:solidFill>
                  <a:srgbClr val="0070C0"/>
                </a:solidFill>
              </a:rPr>
              <a:t>In this type of cables</a:t>
            </a:r>
            <a:r>
              <a:rPr lang="en-IN" sz="2400" dirty="0" smtClean="0">
                <a:solidFill>
                  <a:srgbClr val="0070C0"/>
                </a:solidFill>
              </a:rPr>
              <a:t>, two insulated </a:t>
            </a:r>
            <a:r>
              <a:rPr lang="en-IN" sz="2400" dirty="0">
                <a:solidFill>
                  <a:srgbClr val="0070C0"/>
                </a:solidFill>
              </a:rPr>
              <a:t>wires are twisted together. </a:t>
            </a:r>
            <a:r>
              <a:rPr lang="en-IN" sz="2400" b="1" dirty="0">
                <a:solidFill>
                  <a:srgbClr val="0070C0"/>
                </a:solidFill>
              </a:rPr>
              <a:t>The one of the wire carry signals and other wire used as ground </a:t>
            </a:r>
            <a:r>
              <a:rPr lang="en-IN" sz="2400" b="1" dirty="0" smtClean="0">
                <a:solidFill>
                  <a:srgbClr val="0070C0"/>
                </a:solidFill>
              </a:rPr>
              <a:t>reference</a:t>
            </a:r>
            <a:r>
              <a:rPr lang="en-IN" sz="2400" dirty="0" smtClean="0">
                <a:solidFill>
                  <a:srgbClr val="0070C0"/>
                </a:solidFill>
              </a:rPr>
              <a:t>. </a:t>
            </a:r>
            <a:r>
              <a:rPr lang="en-IN" sz="2400" dirty="0">
                <a:solidFill>
                  <a:srgbClr val="0070C0"/>
                </a:solidFill>
              </a:rPr>
              <a:t>They are twisted together because </a:t>
            </a:r>
            <a:r>
              <a:rPr lang="en-IN" sz="2400" b="1" dirty="0">
                <a:solidFill>
                  <a:srgbClr val="0070C0"/>
                </a:solidFill>
              </a:rPr>
              <a:t>crosstalk or noise </a:t>
            </a:r>
            <a:r>
              <a:rPr lang="en-IN" sz="2400" dirty="0">
                <a:solidFill>
                  <a:srgbClr val="0070C0"/>
                </a:solidFill>
              </a:rPr>
              <a:t>generated by </a:t>
            </a:r>
            <a:r>
              <a:rPr lang="en-IN" sz="2400" dirty="0" smtClean="0">
                <a:solidFill>
                  <a:srgbClr val="0070C0"/>
                </a:solidFill>
              </a:rPr>
              <a:t>adjacent </a:t>
            </a:r>
            <a:r>
              <a:rPr lang="en-IN" sz="2400" dirty="0">
                <a:solidFill>
                  <a:srgbClr val="0070C0"/>
                </a:solidFill>
              </a:rPr>
              <a:t>pairs of wires is minimised. </a:t>
            </a:r>
            <a:r>
              <a:rPr lang="en-IN" sz="2400" b="1" dirty="0">
                <a:solidFill>
                  <a:srgbClr val="0070C0"/>
                </a:solidFill>
              </a:rPr>
              <a:t>The number of twists per unit length determines the quality of </a:t>
            </a:r>
            <a:r>
              <a:rPr lang="en-IN" sz="2400" b="1" dirty="0" smtClean="0">
                <a:solidFill>
                  <a:srgbClr val="0070C0"/>
                </a:solidFill>
              </a:rPr>
              <a:t>cable</a:t>
            </a:r>
            <a:r>
              <a:rPr lang="en-IN" sz="2400" dirty="0" smtClean="0">
                <a:solidFill>
                  <a:srgbClr val="0070C0"/>
                </a:solidFill>
              </a:rPr>
              <a:t>. If </a:t>
            </a:r>
            <a:r>
              <a:rPr lang="en-IN" sz="2400" dirty="0">
                <a:solidFill>
                  <a:srgbClr val="0070C0"/>
                </a:solidFill>
              </a:rPr>
              <a:t>there are </a:t>
            </a:r>
            <a:r>
              <a:rPr lang="en-IN" sz="2400" b="1" dirty="0">
                <a:solidFill>
                  <a:srgbClr val="0070C0"/>
                </a:solidFill>
              </a:rPr>
              <a:t>more twists</a:t>
            </a:r>
            <a:r>
              <a:rPr lang="en-IN" sz="2400" dirty="0">
                <a:solidFill>
                  <a:srgbClr val="0070C0"/>
                </a:solidFill>
              </a:rPr>
              <a:t>, cables have </a:t>
            </a:r>
            <a:r>
              <a:rPr lang="en-IN" sz="2400" b="1" dirty="0">
                <a:solidFill>
                  <a:srgbClr val="0070C0"/>
                </a:solidFill>
              </a:rPr>
              <a:t>better </a:t>
            </a:r>
            <a:r>
              <a:rPr lang="en-IN" sz="2400" b="1" dirty="0" smtClean="0">
                <a:solidFill>
                  <a:srgbClr val="0070C0"/>
                </a:solidFill>
              </a:rPr>
              <a:t>quality</a:t>
            </a:r>
            <a:r>
              <a:rPr lang="en-IN" sz="2400" dirty="0" smtClean="0">
                <a:solidFill>
                  <a:srgbClr val="0070C0"/>
                </a:solidFill>
              </a:rPr>
              <a:t>. For </a:t>
            </a:r>
            <a:r>
              <a:rPr lang="en-IN" sz="2400" dirty="0">
                <a:solidFill>
                  <a:srgbClr val="0070C0"/>
                </a:solidFill>
              </a:rPr>
              <a:t>example in </a:t>
            </a:r>
            <a:r>
              <a:rPr lang="en-IN" sz="2400" b="1" dirty="0" smtClean="0">
                <a:solidFill>
                  <a:srgbClr val="0070C0"/>
                </a:solidFill>
              </a:rPr>
              <a:t>one centimetre </a:t>
            </a:r>
            <a:r>
              <a:rPr lang="en-IN" sz="2400" b="1" dirty="0">
                <a:solidFill>
                  <a:srgbClr val="0070C0"/>
                </a:solidFill>
              </a:rPr>
              <a:t>maximum 2 twists are there.</a:t>
            </a:r>
          </a:p>
        </p:txBody>
      </p:sp>
    </p:spTree>
    <p:extLst>
      <p:ext uri="{BB962C8B-B14F-4D97-AF65-F5344CB8AC3E}">
        <p14:creationId xmlns:p14="http://schemas.microsoft.com/office/powerpoint/2010/main" xmlns="" val="191734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Types of twisted pair cable</a:t>
            </a:r>
          </a:p>
        </p:txBody>
      </p:sp>
      <p:sp>
        <p:nvSpPr>
          <p:cNvPr id="3" name="Content Placeholder 2"/>
          <p:cNvSpPr>
            <a:spLocks noGrp="1"/>
          </p:cNvSpPr>
          <p:nvPr>
            <p:ph idx="1"/>
          </p:nvPr>
        </p:nvSpPr>
        <p:spPr/>
        <p:txBody>
          <a:bodyPr/>
          <a:lstStyle/>
          <a:p>
            <a:r>
              <a:rPr lang="en-IN" b="1" dirty="0">
                <a:solidFill>
                  <a:srgbClr val="0070C0"/>
                </a:solidFill>
              </a:rPr>
              <a:t>1) Unshielded twisted pair cable (UTP): </a:t>
            </a:r>
            <a:endParaRPr lang="en-IN" b="1" dirty="0" smtClean="0">
              <a:solidFill>
                <a:srgbClr val="0070C0"/>
              </a:solidFill>
            </a:endParaRPr>
          </a:p>
          <a:p>
            <a:pPr marL="0" indent="0">
              <a:buNone/>
            </a:pPr>
            <a:r>
              <a:rPr lang="en-IN" b="1" dirty="0">
                <a:solidFill>
                  <a:srgbClr val="0070C0"/>
                </a:solidFill>
              </a:rPr>
              <a:t> </a:t>
            </a:r>
            <a:r>
              <a:rPr lang="en-IN" b="1" dirty="0" smtClean="0">
                <a:solidFill>
                  <a:srgbClr val="0070C0"/>
                </a:solidFill>
              </a:rPr>
              <a:t>   </a:t>
            </a:r>
            <a:r>
              <a:rPr lang="en-IN" dirty="0" smtClean="0">
                <a:solidFill>
                  <a:srgbClr val="0070C0"/>
                </a:solidFill>
              </a:rPr>
              <a:t>In </a:t>
            </a:r>
            <a:r>
              <a:rPr lang="en-IN" dirty="0">
                <a:solidFill>
                  <a:srgbClr val="0070C0"/>
                </a:solidFill>
              </a:rPr>
              <a:t>this type, wires are twisted together only</a:t>
            </a: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2780928"/>
            <a:ext cx="7560840" cy="3312368"/>
          </a:xfrm>
          <a:prstGeom prst="rect">
            <a:avLst/>
          </a:prstGeom>
          <a:noFill/>
          <a:ln>
            <a:noFill/>
          </a:ln>
        </p:spPr>
      </p:pic>
    </p:spTree>
    <p:extLst>
      <p:ext uri="{BB962C8B-B14F-4D97-AF65-F5344CB8AC3E}">
        <p14:creationId xmlns:p14="http://schemas.microsoft.com/office/powerpoint/2010/main" xmlns="" val="3636817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Types of twisted pair cable</a:t>
            </a:r>
            <a:endParaRPr lang="en-IN" dirty="0"/>
          </a:p>
        </p:txBody>
      </p:sp>
      <p:sp>
        <p:nvSpPr>
          <p:cNvPr id="3" name="Content Placeholder 2"/>
          <p:cNvSpPr>
            <a:spLocks noGrp="1"/>
          </p:cNvSpPr>
          <p:nvPr>
            <p:ph idx="1"/>
          </p:nvPr>
        </p:nvSpPr>
        <p:spPr/>
        <p:txBody>
          <a:bodyPr/>
          <a:lstStyle/>
          <a:p>
            <a:r>
              <a:rPr lang="en-IN" b="1" dirty="0">
                <a:solidFill>
                  <a:srgbClr val="0070C0"/>
                </a:solidFill>
              </a:rPr>
              <a:t>Shielded twisted pair </a:t>
            </a:r>
            <a:r>
              <a:rPr lang="en-IN" b="1" dirty="0" smtClean="0">
                <a:solidFill>
                  <a:srgbClr val="0070C0"/>
                </a:solidFill>
              </a:rPr>
              <a:t>cable </a:t>
            </a:r>
            <a:r>
              <a:rPr lang="en-IN" b="1" dirty="0">
                <a:solidFill>
                  <a:srgbClr val="0070C0"/>
                </a:solidFill>
              </a:rPr>
              <a:t>( STP</a:t>
            </a:r>
            <a:r>
              <a:rPr lang="en-IN" b="1" dirty="0" smtClean="0">
                <a:solidFill>
                  <a:srgbClr val="0070C0"/>
                </a:solidFill>
              </a:rPr>
              <a:t>):</a:t>
            </a:r>
          </a:p>
          <a:p>
            <a:endParaRPr lang="en-IN" dirty="0">
              <a:solidFill>
                <a:srgbClr val="0070C0"/>
              </a:solidFill>
            </a:endParaRP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259632" y="2196253"/>
            <a:ext cx="6192688" cy="2808312"/>
          </a:xfrm>
          <a:prstGeom prst="rect">
            <a:avLst/>
          </a:prstGeom>
          <a:noFill/>
          <a:ln>
            <a:noFill/>
          </a:ln>
        </p:spPr>
      </p:pic>
      <p:sp>
        <p:nvSpPr>
          <p:cNvPr id="6" name="Rectangle 5"/>
          <p:cNvSpPr/>
          <p:nvPr/>
        </p:nvSpPr>
        <p:spPr>
          <a:xfrm>
            <a:off x="623748" y="5157192"/>
            <a:ext cx="7836684" cy="1015663"/>
          </a:xfrm>
          <a:prstGeom prst="rect">
            <a:avLst/>
          </a:prstGeom>
        </p:spPr>
        <p:txBody>
          <a:bodyPr wrap="square">
            <a:spAutoFit/>
          </a:bodyPr>
          <a:lstStyle/>
          <a:p>
            <a:r>
              <a:rPr lang="en-IN" sz="2000" dirty="0">
                <a:solidFill>
                  <a:srgbClr val="0070C0"/>
                </a:solidFill>
              </a:rPr>
              <a:t>In this type of cables, an additional coating or </a:t>
            </a:r>
            <a:r>
              <a:rPr lang="en-IN" sz="2000" dirty="0" smtClean="0">
                <a:solidFill>
                  <a:srgbClr val="0070C0"/>
                </a:solidFill>
              </a:rPr>
              <a:t>metal </a:t>
            </a:r>
            <a:r>
              <a:rPr lang="en-IN" sz="2000" dirty="0">
                <a:solidFill>
                  <a:srgbClr val="0070C0"/>
                </a:solidFill>
              </a:rPr>
              <a:t>foil </a:t>
            </a:r>
            <a:r>
              <a:rPr lang="en-IN" sz="2000" dirty="0" err="1">
                <a:solidFill>
                  <a:srgbClr val="0070C0"/>
                </a:solidFill>
              </a:rPr>
              <a:t>i.e</a:t>
            </a:r>
            <a:r>
              <a:rPr lang="en-IN" sz="2000" dirty="0">
                <a:solidFill>
                  <a:srgbClr val="0070C0"/>
                </a:solidFill>
              </a:rPr>
              <a:t> shield is provided on each set of the pair of wires. This shielding prevent the effect of crosstalk or noise</a:t>
            </a:r>
            <a:r>
              <a:rPr lang="en-IN" dirty="0"/>
              <a:t>.</a:t>
            </a:r>
          </a:p>
        </p:txBody>
      </p:sp>
    </p:spTree>
    <p:extLst>
      <p:ext uri="{BB962C8B-B14F-4D97-AF65-F5344CB8AC3E}">
        <p14:creationId xmlns:p14="http://schemas.microsoft.com/office/powerpoint/2010/main" xmlns="" val="1267982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Key Differences between UTP and STP Cables</a:t>
            </a:r>
            <a:endParaRPr lang="en-IN" dirty="0">
              <a:solidFill>
                <a:srgbClr val="FF0000"/>
              </a:solidFill>
            </a:endParaRPr>
          </a:p>
        </p:txBody>
      </p:sp>
      <p:sp>
        <p:nvSpPr>
          <p:cNvPr id="3" name="Content Placeholder 2"/>
          <p:cNvSpPr>
            <a:spLocks noGrp="1"/>
          </p:cNvSpPr>
          <p:nvPr>
            <p:ph idx="1"/>
          </p:nvPr>
        </p:nvSpPr>
        <p:spPr>
          <a:xfrm>
            <a:off x="467544" y="1412776"/>
            <a:ext cx="8352928" cy="4896544"/>
          </a:xfrm>
        </p:spPr>
        <p:txBody>
          <a:bodyPr>
            <a:normAutofit fontScale="25000" lnSpcReduction="20000"/>
          </a:bodyPr>
          <a:lstStyle/>
          <a:p>
            <a:pPr marL="0" indent="0">
              <a:buNone/>
            </a:pPr>
            <a:endParaRPr lang="en-IN" dirty="0"/>
          </a:p>
          <a:p>
            <a:pPr lvl="0">
              <a:lnSpc>
                <a:spcPct val="170000"/>
              </a:lnSpc>
            </a:pPr>
            <a:r>
              <a:rPr lang="en-IN" sz="6000" b="1" dirty="0">
                <a:solidFill>
                  <a:srgbClr val="0070C0"/>
                </a:solidFill>
              </a:rPr>
              <a:t>UTP and STP are the types of twisted pair cable where UTP is the unshielded type whereas STP is shielded (metal foil is used).</a:t>
            </a:r>
          </a:p>
          <a:p>
            <a:pPr lvl="0">
              <a:lnSpc>
                <a:spcPct val="170000"/>
              </a:lnSpc>
            </a:pPr>
            <a:r>
              <a:rPr lang="en-IN" sz="6000" b="1" dirty="0">
                <a:solidFill>
                  <a:srgbClr val="0070C0"/>
                </a:solidFill>
              </a:rPr>
              <a:t>UTP reduces the crosstalk or noise as compared to the parallel arrangement of the wires but not at great extent. On the contrary, STP decreases the crosstalk or noise significantly.</a:t>
            </a:r>
          </a:p>
          <a:p>
            <a:pPr lvl="0">
              <a:lnSpc>
                <a:spcPct val="170000"/>
              </a:lnSpc>
            </a:pPr>
            <a:r>
              <a:rPr lang="en-IN" sz="6000" b="1" dirty="0">
                <a:solidFill>
                  <a:srgbClr val="0070C0"/>
                </a:solidFill>
              </a:rPr>
              <a:t>UTP cables are easily installed while installation of STP cables is difficult are the cables are bigger, heavier and stiffer.</a:t>
            </a:r>
          </a:p>
          <a:p>
            <a:pPr lvl="0">
              <a:lnSpc>
                <a:spcPct val="170000"/>
              </a:lnSpc>
            </a:pPr>
            <a:r>
              <a:rPr lang="en-IN" sz="6000" b="1" dirty="0">
                <a:solidFill>
                  <a:srgbClr val="0070C0"/>
                </a:solidFill>
              </a:rPr>
              <a:t>Grounding is not required in UTP cables. As against, STP cables requires grounding.</a:t>
            </a:r>
          </a:p>
          <a:p>
            <a:pPr lvl="0">
              <a:lnSpc>
                <a:spcPct val="170000"/>
              </a:lnSpc>
            </a:pPr>
            <a:r>
              <a:rPr lang="en-IN" sz="6000" b="1" dirty="0">
                <a:solidFill>
                  <a:srgbClr val="0070C0"/>
                </a:solidFill>
              </a:rPr>
              <a:t>UTP cables are inexpensive whereas STP cables are costly comparatively due to additional material and manufacturing.</a:t>
            </a:r>
          </a:p>
          <a:p>
            <a:pPr lvl="0">
              <a:lnSpc>
                <a:spcPct val="170000"/>
              </a:lnSpc>
            </a:pPr>
            <a:r>
              <a:rPr lang="en-IN" sz="6000" b="1" dirty="0">
                <a:solidFill>
                  <a:srgbClr val="0070C0"/>
                </a:solidFill>
              </a:rPr>
              <a:t>STP cables carry data at high speed of rate. In contrast, UTP provides less speed of data transfer. Data rate </a:t>
            </a:r>
            <a:r>
              <a:rPr lang="en-IN" sz="6000" b="1" dirty="0" smtClean="0">
                <a:solidFill>
                  <a:srgbClr val="0070C0"/>
                </a:solidFill>
              </a:rPr>
              <a:t>transfer </a:t>
            </a:r>
            <a:r>
              <a:rPr lang="en-IN" sz="6000" b="1" dirty="0">
                <a:solidFill>
                  <a:srgbClr val="0070C0"/>
                </a:solidFill>
              </a:rPr>
              <a:t>is 1 mbps </a:t>
            </a:r>
            <a:r>
              <a:rPr lang="en-IN" sz="6000" b="1" dirty="0" smtClean="0">
                <a:solidFill>
                  <a:srgbClr val="0070C0"/>
                </a:solidFill>
              </a:rPr>
              <a:t>without </a:t>
            </a:r>
            <a:r>
              <a:rPr lang="en-IN" sz="6000" b="1" dirty="0">
                <a:solidFill>
                  <a:srgbClr val="0070C0"/>
                </a:solidFill>
              </a:rPr>
              <a:t>any extra device ,with extra devices data transfer rate can be increased up to 10 mbps</a:t>
            </a:r>
          </a:p>
          <a:p>
            <a:endParaRPr lang="en-IN" dirty="0"/>
          </a:p>
        </p:txBody>
      </p:sp>
    </p:spTree>
    <p:extLst>
      <p:ext uri="{BB962C8B-B14F-4D97-AF65-F5344CB8AC3E}">
        <p14:creationId xmlns:p14="http://schemas.microsoft.com/office/powerpoint/2010/main" xmlns="" val="352802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5842992" cy="634082"/>
          </a:xfrm>
        </p:spPr>
        <p:txBody>
          <a:bodyPr>
            <a:normAutofit fontScale="90000"/>
          </a:bodyPr>
          <a:lstStyle/>
          <a:p>
            <a:r>
              <a:rPr lang="en-IN" b="1" dirty="0">
                <a:solidFill>
                  <a:srgbClr val="FF0000"/>
                </a:solidFill>
              </a:rPr>
              <a:t>Coaxial cable</a:t>
            </a:r>
            <a:endParaRPr lang="en-IN" dirty="0">
              <a:solidFill>
                <a:srgbClr val="FF0000"/>
              </a:solidFill>
            </a:endParaRPr>
          </a:p>
        </p:txBody>
      </p:sp>
      <p:pic>
        <p:nvPicPr>
          <p:cNvPr id="4" name="Content Placeholder 3"/>
          <p:cNvPicPr>
            <a:picLocks noGrp="1"/>
          </p:cNvPicPr>
          <p:nvPr>
            <p:ph idx="1"/>
          </p:nvPr>
        </p:nvPicPr>
        <p:blipFill>
          <a:blip r:embed="rId2"/>
          <a:stretch>
            <a:fillRect/>
          </a:stretch>
        </p:blipFill>
        <p:spPr>
          <a:xfrm>
            <a:off x="1259632" y="692696"/>
            <a:ext cx="6768752" cy="2448272"/>
          </a:xfrm>
          <a:prstGeom prst="rect">
            <a:avLst/>
          </a:prstGeom>
        </p:spPr>
      </p:pic>
      <p:sp>
        <p:nvSpPr>
          <p:cNvPr id="5" name="Rectangle 4"/>
          <p:cNvSpPr/>
          <p:nvPr/>
        </p:nvSpPr>
        <p:spPr>
          <a:xfrm>
            <a:off x="467544" y="3068960"/>
            <a:ext cx="8352928" cy="3600986"/>
          </a:xfrm>
          <a:prstGeom prst="rect">
            <a:avLst/>
          </a:prstGeom>
        </p:spPr>
        <p:txBody>
          <a:bodyPr wrap="square">
            <a:spAutoFit/>
          </a:bodyPr>
          <a:lstStyle/>
          <a:p>
            <a:r>
              <a:rPr lang="en-IN" sz="2400" dirty="0">
                <a:solidFill>
                  <a:srgbClr val="0070C0"/>
                </a:solidFill>
              </a:rPr>
              <a:t>A coaxial cable consist of two conductors (inner conductor and outer conductor) separated by insulating (dielectric) material. Data is transmitted through inner conductor and second conductor acts as ground. The outer conductor is also covered by insulating material. </a:t>
            </a:r>
            <a:r>
              <a:rPr lang="en-IN" sz="2400" b="1" dirty="0">
                <a:solidFill>
                  <a:srgbClr val="0070C0"/>
                </a:solidFill>
              </a:rPr>
              <a:t>Both the conductors are parallel and share a same (common) axis that is why this cable is named as coaxial cable.</a:t>
            </a:r>
            <a:r>
              <a:rPr lang="en-IN" sz="2400" dirty="0">
                <a:solidFill>
                  <a:srgbClr val="0070C0"/>
                </a:solidFill>
              </a:rPr>
              <a:t> The outermost part is the plastic cover which protects the whole cable from external damage</a:t>
            </a:r>
            <a:r>
              <a:rPr lang="en-IN" dirty="0" smtClean="0"/>
              <a:t>.</a:t>
            </a:r>
            <a:r>
              <a:rPr lang="en-IN" dirty="0"/>
              <a:t> </a:t>
            </a:r>
            <a:r>
              <a:rPr lang="en-IN" b="1" dirty="0">
                <a:solidFill>
                  <a:srgbClr val="00B050"/>
                </a:solidFill>
              </a:rPr>
              <a:t>These types of cables are suitable for high speed communication (400 mbps) and widely used in TV signals</a:t>
            </a:r>
            <a:r>
              <a:rPr lang="en-IN" dirty="0">
                <a:solidFill>
                  <a:srgbClr val="0070C0"/>
                </a:solidFill>
              </a:rPr>
              <a:t>.</a:t>
            </a:r>
          </a:p>
          <a:p>
            <a:endParaRPr lang="en-IN" dirty="0"/>
          </a:p>
        </p:txBody>
      </p:sp>
    </p:spTree>
    <p:extLst>
      <p:ext uri="{BB962C8B-B14F-4D97-AF65-F5344CB8AC3E}">
        <p14:creationId xmlns:p14="http://schemas.microsoft.com/office/powerpoint/2010/main" xmlns="" val="761557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901</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Subject: Physics for Computer Professionals </vt:lpstr>
      <vt:lpstr>Communication Channels</vt:lpstr>
      <vt:lpstr>Types of Communication channels </vt:lpstr>
      <vt:lpstr>Wired channels</vt:lpstr>
      <vt:lpstr>Twisted pair cable</vt:lpstr>
      <vt:lpstr>Types of twisted pair cable</vt:lpstr>
      <vt:lpstr>Types of twisted pair cable</vt:lpstr>
      <vt:lpstr>Key Differences between UTP and STP Cables</vt:lpstr>
      <vt:lpstr>Coaxial cable</vt:lpstr>
      <vt:lpstr>Types of coaxial cables</vt:lpstr>
      <vt:lpstr>Thicknet (10Base5)</vt:lpstr>
      <vt:lpstr>Thinnet cable (10Base2)</vt:lpstr>
      <vt:lpstr>Coaxial cable</vt:lpstr>
      <vt:lpstr>Coaxial cable</vt:lpstr>
      <vt:lpstr>Coaxial cable : Applications</vt:lpstr>
      <vt:lpstr>Optical Fiber Structure</vt:lpstr>
      <vt:lpstr>Types of Optical fiber</vt:lpstr>
      <vt:lpstr>Slide 18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Channels</dc:title>
  <dc:creator>WCE</dc:creator>
  <cp:lastModifiedBy>Dell</cp:lastModifiedBy>
  <cp:revision>21</cp:revision>
  <dcterms:created xsi:type="dcterms:W3CDTF">2019-04-24T04:13:50Z</dcterms:created>
  <dcterms:modified xsi:type="dcterms:W3CDTF">2020-04-21T15:43:31Z</dcterms:modified>
</cp:coreProperties>
</file>