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01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9" r:id="rId24"/>
    <p:sldId id="302" r:id="rId25"/>
    <p:sldId id="303" r:id="rId26"/>
    <p:sldId id="304" r:id="rId2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008000"/>
    <a:srgbClr val="CC0066"/>
    <a:srgbClr val="FF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944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521D509-9B73-48B9-B62C-5019A1618D09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NAREN @KLU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E8B1239-FDA4-4D7F-971E-6F2778F1A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CF121F-989A-467F-BA77-99CEDEEC6E51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NAREN @KLU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E8B2FB9-5384-4FF0-99F4-E7AA734180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8CF121F-989A-467F-BA77-99CEDEEC6E51}" type="datetimeFigureOut">
              <a:rPr lang="en-US" smtClean="0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8B2FB9-5384-4FF0-99F4-E7AA734180F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04976-65A3-4D96-BACD-31C5D9263542}" type="datetime1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2E01F-D278-4E96-B731-075A57AA7CE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C83FF-3807-48C0-9B66-3446C03758E6}" type="datetime1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8CBF7-A79A-4489-B787-469FB83A27C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B3AC0-BB7D-496A-BBEE-E2E36576E2C4}" type="datetime1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8DE3-3B01-4380-BF17-3926339CE73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9AA8D-A689-4B04-87AB-B8B1A4DD6E2B}" type="datetime1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074C4-E177-473F-A0E1-6135EA08CA5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0B4CB-DE29-4528-AF83-6F921888A176}" type="datetime1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0B18C-C6A8-40D3-B568-16D3CB65382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06CC6-A9D9-47F8-92F5-2984047CD7D0}" type="datetime1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CC05D-0456-4C52-BFBC-AC15144589E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25A82-C644-4583-8B5C-BC8D15C2868D}" type="datetime1">
              <a:rPr lang="en-IN" smtClean="0"/>
              <a:t>21-04-2020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59DAE-C95E-49BA-AE19-F083921AE8D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61423-B4D7-4782-91A7-72EA1C5CED35}" type="datetime1">
              <a:rPr lang="en-IN" smtClean="0"/>
              <a:t>21-04-2020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7C98D-3678-459B-B807-419A3BD97B5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D6978-AE24-4731-AF1B-523AA3D410CC}" type="datetime1">
              <a:rPr lang="en-IN" smtClean="0"/>
              <a:t>21-04-2020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8EC6C-39E9-4FC2-B024-24A5FE0E851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FA55D-2AD1-4816-A768-51CD0AC54835}" type="datetime1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40592-D0FA-4B52-B676-27474E4E063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EB88D-FA51-421B-B7A8-953A239CBB4B}" type="datetime1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5C05-FE3F-4504-AB0F-CC9B0D679F9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296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6652AB3-0C2E-4C1D-8D0A-0215380A8495}" type="datetime1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B79C698-195F-4D63-8E4C-B6349180C2A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9240B-3E6C-4498-A571-DFB8802D81A0}" type="slidenum">
              <a:rPr lang="en-IN"/>
              <a:pPr>
                <a:defRPr/>
              </a:pPr>
              <a:t>1</a:t>
            </a:fld>
            <a:endParaRPr lang="en-IN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1295400" y="304800"/>
            <a:ext cx="6709465" cy="7478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  <a:latin typeface="Copperplate Gothic Bold" pitchFamily="34" charset="0"/>
              </a:rPr>
              <a:t>Physics </a:t>
            </a:r>
          </a:p>
          <a:p>
            <a:pPr algn="ctr"/>
            <a:endParaRPr lang="en-US" sz="5400" b="1" dirty="0" smtClean="0">
              <a:solidFill>
                <a:srgbClr val="0070C0"/>
              </a:solidFill>
              <a:latin typeface="Copperplate Gothic Bold" pitchFamily="34" charset="0"/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Copperplate Gothic Bold" pitchFamily="34" charset="0"/>
              </a:rPr>
              <a:t>Module -3</a:t>
            </a:r>
          </a:p>
          <a:p>
            <a:pPr algn="ctr"/>
            <a:r>
              <a:rPr lang="en-US" sz="5400" b="1" dirty="0" smtClean="0">
                <a:solidFill>
                  <a:srgbClr val="800080"/>
                </a:solidFill>
                <a:latin typeface="Copperplate Gothic Bold" pitchFamily="34" charset="0"/>
              </a:rPr>
              <a:t>ULTRASONICS</a:t>
            </a:r>
          </a:p>
          <a:p>
            <a:pPr algn="ctr"/>
            <a:endParaRPr lang="en-US" sz="5400" b="1" dirty="0" smtClean="0">
              <a:solidFill>
                <a:srgbClr val="800080"/>
              </a:solidFill>
              <a:latin typeface="Copperplate Gothic Bold" pitchFamily="34" charset="0"/>
            </a:endParaRPr>
          </a:p>
          <a:p>
            <a:pPr algn="ctr"/>
            <a:r>
              <a:rPr lang="en-US" sz="3200" b="1" dirty="0" err="1" smtClean="0">
                <a:solidFill>
                  <a:srgbClr val="002060"/>
                </a:solidFill>
                <a:latin typeface="+mj-lt"/>
              </a:rPr>
              <a:t>Kiran</a:t>
            </a:r>
            <a:r>
              <a:rPr lang="en-US" sz="32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latin typeface="+mj-lt"/>
              </a:rPr>
              <a:t>Madhale</a:t>
            </a:r>
            <a:endParaRPr lang="en-US" sz="3200" b="1" dirty="0" smtClean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Arial Narrow" pitchFamily="34" charset="0"/>
              </a:rPr>
              <a:t>Physics Department</a:t>
            </a:r>
          </a:p>
          <a:p>
            <a:pPr algn="ctr"/>
            <a:r>
              <a:rPr lang="en-US" sz="3200" b="1" dirty="0" err="1" smtClean="0">
                <a:solidFill>
                  <a:srgbClr val="002060"/>
                </a:solidFill>
                <a:latin typeface="Arial Narrow" pitchFamily="34" charset="0"/>
              </a:rPr>
              <a:t>Walchand</a:t>
            </a:r>
            <a:r>
              <a:rPr lang="en-US" sz="3200" b="1" dirty="0" smtClean="0">
                <a:solidFill>
                  <a:srgbClr val="002060"/>
                </a:solidFill>
                <a:latin typeface="Arial Narrow" pitchFamily="34" charset="0"/>
              </a:rPr>
              <a:t> College of </a:t>
            </a:r>
            <a:r>
              <a:rPr lang="en-US" sz="3200" b="1" dirty="0" err="1" smtClean="0">
                <a:solidFill>
                  <a:srgbClr val="002060"/>
                </a:solidFill>
                <a:latin typeface="Arial Narrow" pitchFamily="34" charset="0"/>
              </a:rPr>
              <a:t>Engineering,Sangli</a:t>
            </a:r>
            <a:r>
              <a:rPr lang="en-US" sz="3200" b="1" dirty="0" smtClean="0">
                <a:solidFill>
                  <a:srgbClr val="002060"/>
                </a:solidFill>
                <a:latin typeface="Arial Narrow" pitchFamily="34" charset="0"/>
              </a:rPr>
              <a:t>.</a:t>
            </a:r>
            <a:endParaRPr lang="en-US" sz="3200" b="1" dirty="0">
              <a:solidFill>
                <a:srgbClr val="002060"/>
              </a:solidFill>
              <a:latin typeface="Arial Narrow" pitchFamily="34" charset="0"/>
            </a:endParaRP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Copperplate Gothic Bold" pitchFamily="34" charset="0"/>
              </a:rPr>
              <a:t> </a:t>
            </a:r>
            <a:endParaRPr lang="en-US" sz="5400" b="1" dirty="0">
              <a:solidFill>
                <a:srgbClr val="002060"/>
              </a:solidFill>
              <a:latin typeface="Copperplate Gothic Bold" pitchFamily="34" charset="0"/>
            </a:endParaRPr>
          </a:p>
          <a:p>
            <a:pPr algn="ctr"/>
            <a:endParaRPr lang="en-US" sz="5400" i="1" dirty="0">
              <a:latin typeface="Copperplate Gothic Bold" pitchFamily="34" charset="0"/>
            </a:endParaRPr>
          </a:p>
          <a:p>
            <a:pPr algn="ctr" eaLnBrk="0" hangingPunct="0"/>
            <a:endParaRPr lang="en-US" sz="5400" i="1" dirty="0">
              <a:latin typeface="Copperplate Gothic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2A9D0-491D-44D9-BD00-95FCC62D2889}" type="slidenum">
              <a:rPr lang="en-IN"/>
              <a:pPr>
                <a:defRPr/>
              </a:pPr>
              <a:t>10</a:t>
            </a:fld>
            <a:endParaRPr lang="en-IN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0825" y="1125538"/>
            <a:ext cx="878522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sz="2600">
                <a:latin typeface="Calibri" pitchFamily="34" charset="0"/>
              </a:rPr>
              <a:t>XY is a rod of ferromagnetic materials like iron or </a:t>
            </a:r>
            <a:r>
              <a:rPr lang="en-US" sz="2600" b="1">
                <a:solidFill>
                  <a:srgbClr val="FF0000"/>
                </a:solidFill>
                <a:latin typeface="Calibri" pitchFamily="34" charset="0"/>
              </a:rPr>
              <a:t>nickel.</a:t>
            </a:r>
            <a:r>
              <a:rPr lang="en-US" sz="2600">
                <a:latin typeface="Calibri" pitchFamily="34" charset="0"/>
              </a:rPr>
              <a:t>  The rod is clamped in the middle.</a:t>
            </a:r>
          </a:p>
          <a:p>
            <a:pPr algn="just">
              <a:lnSpc>
                <a:spcPct val="80000"/>
              </a:lnSpc>
            </a:pPr>
            <a:endParaRPr lang="en-US" sz="2600">
              <a:latin typeface="Calibri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2600">
                <a:latin typeface="Calibri" pitchFamily="34" charset="0"/>
              </a:rPr>
              <a:t>The alternating magnetic field is generated by electronic oscillator.  </a:t>
            </a:r>
          </a:p>
          <a:p>
            <a:pPr algn="just">
              <a:lnSpc>
                <a:spcPct val="80000"/>
              </a:lnSpc>
            </a:pPr>
            <a:endParaRPr lang="en-US" sz="2600">
              <a:latin typeface="Calibri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2600">
                <a:latin typeface="Calibri" pitchFamily="34" charset="0"/>
              </a:rPr>
              <a:t>The coil L</a:t>
            </a:r>
            <a:r>
              <a:rPr lang="en-US" sz="2600" baseline="-25000">
                <a:latin typeface="Calibri" pitchFamily="34" charset="0"/>
              </a:rPr>
              <a:t>1</a:t>
            </a:r>
            <a:r>
              <a:rPr lang="en-US" sz="2600">
                <a:latin typeface="Calibri" pitchFamily="34" charset="0"/>
              </a:rPr>
              <a:t> wound on the right hand portion of the rod along with a variable capacitor C. </a:t>
            </a:r>
          </a:p>
          <a:p>
            <a:pPr algn="just">
              <a:lnSpc>
                <a:spcPct val="80000"/>
              </a:lnSpc>
            </a:pPr>
            <a:endParaRPr lang="en-US" sz="2600">
              <a:latin typeface="Calibri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2600">
                <a:latin typeface="Calibri" pitchFamily="34" charset="0"/>
              </a:rPr>
              <a:t>This forms the </a:t>
            </a:r>
            <a:r>
              <a:rPr lang="en-US" sz="2600" b="1" i="1">
                <a:solidFill>
                  <a:srgbClr val="C00000"/>
                </a:solidFill>
                <a:latin typeface="Calibri" pitchFamily="34" charset="0"/>
              </a:rPr>
              <a:t>resonant circuit</a:t>
            </a:r>
            <a:r>
              <a:rPr lang="en-US" sz="2600" b="1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600">
                <a:latin typeface="Calibri" pitchFamily="34" charset="0"/>
              </a:rPr>
              <a:t>of the collector tuned oscillator.  The frequency of oscillator is controlled by the variable capacitor.</a:t>
            </a:r>
          </a:p>
          <a:p>
            <a:pPr algn="just">
              <a:lnSpc>
                <a:spcPct val="80000"/>
              </a:lnSpc>
            </a:pPr>
            <a:endParaRPr lang="en-US" sz="260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600">
                <a:latin typeface="Calibri" pitchFamily="34" charset="0"/>
              </a:rPr>
              <a:t>The coil L</a:t>
            </a:r>
            <a:r>
              <a:rPr lang="en-US" sz="2600" baseline="-25000">
                <a:latin typeface="Calibri" pitchFamily="34" charset="0"/>
              </a:rPr>
              <a:t>2</a:t>
            </a:r>
            <a:r>
              <a:rPr lang="en-US" sz="2600">
                <a:latin typeface="Calibri" pitchFamily="34" charset="0"/>
              </a:rPr>
              <a:t> wound on the left hand portion of the rod is connected to the base circuit.  The coil L</a:t>
            </a:r>
            <a:r>
              <a:rPr lang="en-US" sz="2600" baseline="-25000">
                <a:latin typeface="Calibri" pitchFamily="34" charset="0"/>
              </a:rPr>
              <a:t>2</a:t>
            </a:r>
            <a:r>
              <a:rPr lang="en-US" sz="2600">
                <a:latin typeface="Calibri" pitchFamily="34" charset="0"/>
              </a:rPr>
              <a:t> acts as </a:t>
            </a:r>
            <a:r>
              <a:rPr lang="en-US" sz="2600" b="1" i="1">
                <a:solidFill>
                  <a:srgbClr val="C00000"/>
                </a:solidFill>
                <a:latin typeface="Calibri" pitchFamily="34" charset="0"/>
              </a:rPr>
              <a:t>feed –back loop</a:t>
            </a:r>
            <a:r>
              <a:rPr lang="en-US" sz="2600" b="1">
                <a:solidFill>
                  <a:srgbClr val="C00000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52400"/>
            <a:ext cx="8174034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 err="1" smtClean="0">
                <a:solidFill>
                  <a:srgbClr val="008000"/>
                </a:solidFill>
                <a:latin typeface="Bookman Old Style" pitchFamily="18" charset="0"/>
              </a:rPr>
              <a:t>Magnetostriction</a:t>
            </a:r>
            <a:r>
              <a:rPr lang="en-US" sz="4400" b="1" dirty="0" smtClean="0">
                <a:solidFill>
                  <a:srgbClr val="008000"/>
                </a:solidFill>
                <a:latin typeface="Bookman Old Style" pitchFamily="18" charset="0"/>
              </a:rPr>
              <a:t> oscillator</a:t>
            </a:r>
            <a:endParaRPr lang="en-US" sz="4400" b="1" dirty="0">
              <a:solidFill>
                <a:srgbClr val="00800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D68A9-932A-4BBD-8D06-40C1DA07A411}" type="slidenum">
              <a:rPr lang="en-IN"/>
              <a:pPr>
                <a:defRPr/>
              </a:pPr>
              <a:t>11</a:t>
            </a:fld>
            <a:endParaRPr lang="en-IN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0525" y="1052513"/>
            <a:ext cx="173513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Working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228600"/>
            <a:ext cx="8174034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 err="1" smtClean="0">
                <a:solidFill>
                  <a:srgbClr val="008000"/>
                </a:solidFill>
                <a:latin typeface="Bookman Old Style" pitchFamily="18" charset="0"/>
              </a:rPr>
              <a:t>Magnetostriction</a:t>
            </a:r>
            <a:r>
              <a:rPr lang="en-US" sz="4400" b="1" dirty="0" smtClean="0">
                <a:solidFill>
                  <a:srgbClr val="008000"/>
                </a:solidFill>
                <a:latin typeface="Bookman Old Style" pitchFamily="18" charset="0"/>
              </a:rPr>
              <a:t> oscillator</a:t>
            </a:r>
            <a:endParaRPr lang="en-US" sz="4400" b="1" dirty="0">
              <a:solidFill>
                <a:srgbClr val="008000"/>
              </a:solidFill>
              <a:latin typeface="Bookman Old Style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0825" y="1628775"/>
            <a:ext cx="8229600" cy="46958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600" dirty="0" smtClean="0"/>
              <a:t>When High Tension (H.T) battery is switched on, the collector circuit oscillates with a frequency, 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6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600" dirty="0" smtClean="0"/>
              <a:t> 				f = 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600" dirty="0" smtClean="0"/>
          </a:p>
          <a:p>
            <a:pPr marL="0" indent="0"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sz="2600" dirty="0" smtClean="0"/>
          </a:p>
          <a:p>
            <a:pPr algn="just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600" dirty="0" smtClean="0"/>
              <a:t>This alternating current flowing through the coil L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 produces an alternating magnetic field along the length of the rod.  The result  is that the rod starts vibrating due to </a:t>
            </a:r>
            <a:r>
              <a:rPr lang="en-US" sz="2600" dirty="0" err="1" smtClean="0"/>
              <a:t>magnetostrictive</a:t>
            </a:r>
            <a:r>
              <a:rPr lang="en-US" sz="2600" dirty="0" smtClean="0"/>
              <a:t> effect.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600" dirty="0" smtClean="0"/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600" dirty="0" smtClean="0"/>
              <a:t>             		</a:t>
            </a:r>
          </a:p>
        </p:txBody>
      </p:sp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3810000" y="2784475"/>
          <a:ext cx="1676400" cy="1076325"/>
        </p:xfrm>
        <a:graphic>
          <a:graphicData uri="http://schemas.openxmlformats.org/presentationml/2006/ole">
            <p:oleObj spid="_x0000_s1040" r:id="rId3" imgW="774364" imgH="49508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58FA9-B685-4700-8340-DB01D18D5D0E}" type="slidenum">
              <a:rPr lang="en-IN"/>
              <a:pPr>
                <a:defRPr/>
              </a:pPr>
              <a:t>12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5838" y="139279"/>
            <a:ext cx="9032666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cap="all" dirty="0">
                <a:ln w="0"/>
                <a:solidFill>
                  <a:srgbClr val="008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Magnetostriction Method</a:t>
            </a:r>
            <a:endParaRPr lang="en-US" sz="4400" b="1" cap="all" dirty="0">
              <a:ln w="0"/>
              <a:solidFill>
                <a:srgbClr val="008000"/>
              </a:solidFill>
              <a:effectLst>
                <a:reflection blurRad="12700" stA="50000" endPos="50000" dist="5000" dir="5400000" sy="-100000" rotWithShape="0"/>
              </a:effectLst>
              <a:latin typeface="+mn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052513"/>
            <a:ext cx="8229600" cy="51847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The frequency of vibration of the rod is given by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     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 n  =  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400" dirty="0" smtClean="0"/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where       l = length of the rod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	 	     Y  = Young’s modulus of the rod material and 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                   </a:t>
            </a:r>
            <a:r>
              <a:rPr lang="en-US" sz="2400" dirty="0" smtClean="0">
                <a:sym typeface="Symbol" pitchFamily="18" charset="2"/>
              </a:rPr>
              <a:t>  </a:t>
            </a:r>
            <a:r>
              <a:rPr lang="en-US" sz="2400" dirty="0" smtClean="0"/>
              <a:t>=density of rod material</a:t>
            </a:r>
          </a:p>
          <a:p>
            <a:pPr fontAlgn="auto">
              <a:spcAft>
                <a:spcPts val="0"/>
              </a:spcAft>
              <a:buFontTx/>
              <a:buChar char="•"/>
              <a:defRPr/>
            </a:pPr>
            <a:r>
              <a:rPr lang="en-US" sz="2400" dirty="0"/>
              <a:t>The capacitor C is adjusted so that the frequency of the oscillatory circuit is equal to natural frequency of the rod and thus resonance takes </a:t>
            </a:r>
            <a:r>
              <a:rPr lang="en-US" sz="2400" dirty="0" smtClean="0"/>
              <a:t>place</a:t>
            </a:r>
            <a:r>
              <a:rPr lang="en-US" sz="2400" dirty="0"/>
              <a:t>.</a:t>
            </a:r>
          </a:p>
          <a:p>
            <a:pPr fontAlgn="auto">
              <a:spcAft>
                <a:spcPts val="0"/>
              </a:spcAft>
              <a:buFontTx/>
              <a:buChar char="•"/>
              <a:defRPr/>
            </a:pPr>
            <a:r>
              <a:rPr lang="en-US" sz="2400" dirty="0"/>
              <a:t>Now the rod vibrates longitudinally with maximum amplitude and generates ultrasonic waves of high frequency from its ends.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400" dirty="0" smtClean="0"/>
          </a:p>
        </p:txBody>
      </p:sp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1447800" y="1597025"/>
          <a:ext cx="1066800" cy="917575"/>
        </p:xfrm>
        <a:graphic>
          <a:graphicData uri="http://schemas.openxmlformats.org/presentationml/2006/ole">
            <p:oleObj spid="_x0000_s2064" name="Equation" r:id="rId3" imgW="545863" imgH="46969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9E240C-10A8-4D3A-A0B9-BAE10642B3B1}" type="slidenum">
              <a:rPr lang="en-IN"/>
              <a:pPr>
                <a:defRPr/>
              </a:pPr>
              <a:t>13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09600" y="228600"/>
            <a:ext cx="8174034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 err="1" smtClean="0">
                <a:solidFill>
                  <a:srgbClr val="008000"/>
                </a:solidFill>
                <a:latin typeface="Bookman Old Style" pitchFamily="18" charset="0"/>
              </a:rPr>
              <a:t>Magnetostriction</a:t>
            </a:r>
            <a:r>
              <a:rPr lang="en-US" sz="4400" b="1" dirty="0" smtClean="0">
                <a:solidFill>
                  <a:srgbClr val="008000"/>
                </a:solidFill>
                <a:latin typeface="Bookman Old Style" pitchFamily="18" charset="0"/>
              </a:rPr>
              <a:t> oscillator</a:t>
            </a:r>
            <a:endParaRPr lang="en-US" sz="4400" b="1" dirty="0">
              <a:solidFill>
                <a:srgbClr val="008000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388" y="1196975"/>
            <a:ext cx="22367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sz="3200">
              <a:solidFill>
                <a:srgbClr val="8000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9750" y="1989138"/>
            <a:ext cx="8135938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algn="just">
              <a:buFontTx/>
              <a:buAutoNum type="arabicPeriod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 design of this oscillator is very simple and its production cost is low</a:t>
            </a:r>
          </a:p>
          <a:p>
            <a:pPr marL="609600" indent="-609600" algn="just">
              <a:buFontTx/>
              <a:buAutoNum type="arabicPeriod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At low ultrasonic frequencies, the large power output can be produced without the risk of damage of the oscillatory circuit.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9750" y="4365625"/>
            <a:ext cx="860425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has low upper frequency limit and cannot generate   ultrasonic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frequency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above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300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kHz </a:t>
            </a:r>
          </a:p>
          <a:p>
            <a:pPr>
              <a:buFontTx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frequency of oscillations depends on temperature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will be losses of energy due to hysteresis  and eddy current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Hence instead of rod bundle of wires of ferromagnetic materials are used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0663" y="3827463"/>
            <a:ext cx="20843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Disadvantages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2DF96-A0D6-4997-8DF5-FE20996DAD99}" type="slidenum">
              <a:rPr lang="en-IN"/>
              <a:pPr>
                <a:defRPr/>
              </a:pPr>
              <a:t>14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50226" y="139279"/>
            <a:ext cx="7883890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rgbClr val="008000"/>
                </a:solidFill>
                <a:latin typeface="Bookman Old Style" pitchFamily="18" charset="0"/>
              </a:rPr>
              <a:t>PIEZO ELECTRIC Method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54025" y="1773238"/>
            <a:ext cx="8229600" cy="4525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 smtClean="0"/>
              <a:t>If mechanical pressure is applied to one pair of opposite faces of certain crystals like quartz, equal and opposite electrical charges appear across its other faces. This is called as </a:t>
            </a:r>
            <a:r>
              <a:rPr lang="en-US" sz="2400" dirty="0" err="1" smtClean="0"/>
              <a:t>piezo</a:t>
            </a:r>
            <a:r>
              <a:rPr lang="en-US" sz="2400" dirty="0" smtClean="0"/>
              <a:t>-electric effect.</a:t>
            </a:r>
          </a:p>
          <a:p>
            <a:pPr marL="0" indent="0"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algn="just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 smtClean="0"/>
              <a:t>The converse of </a:t>
            </a:r>
            <a:r>
              <a:rPr lang="en-US" sz="2400" dirty="0" err="1" smtClean="0"/>
              <a:t>piezo</a:t>
            </a:r>
            <a:r>
              <a:rPr lang="en-US" sz="2400" dirty="0" smtClean="0"/>
              <a:t> electric effect is also true.</a:t>
            </a:r>
          </a:p>
          <a:p>
            <a:pPr marL="0" indent="0"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algn="just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 smtClean="0"/>
              <a:t>If an electric field is applied to one pair of faces, the corresponding changes in the dimensions of the other pair of faces of the crystal are produced. This is known as </a:t>
            </a:r>
            <a:r>
              <a:rPr lang="en-US" sz="2400" b="1" i="1" dirty="0" smtClean="0"/>
              <a:t>inverse </a:t>
            </a:r>
            <a:r>
              <a:rPr lang="en-US" sz="2400" b="1" i="1" dirty="0" err="1" smtClean="0"/>
              <a:t>piezo</a:t>
            </a:r>
            <a:r>
              <a:rPr lang="en-US" sz="2400" b="1" i="1" dirty="0" smtClean="0"/>
              <a:t> electric </a:t>
            </a:r>
            <a:r>
              <a:rPr lang="en-US" sz="2400" dirty="0" smtClean="0"/>
              <a:t>effect or </a:t>
            </a:r>
            <a:r>
              <a:rPr lang="en-US" sz="2400" b="1" i="1" dirty="0" smtClean="0"/>
              <a:t>electrostriction</a:t>
            </a:r>
            <a:endParaRPr lang="en-US" sz="2400" b="1" i="1" dirty="0" smtClean="0"/>
          </a:p>
          <a:p>
            <a:pPr algn="just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i="1" dirty="0" smtClean="0"/>
              <a:t>Best example of piezoelectric effect is “Gas lighter”</a:t>
            </a:r>
            <a:endParaRPr lang="en-US" sz="2400" dirty="0" smtClean="0"/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4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388" y="1252538"/>
            <a:ext cx="591553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3600" b="1" dirty="0">
                <a:solidFill>
                  <a:srgbClr val="002060"/>
                </a:solidFill>
                <a:latin typeface="Calibri" pitchFamily="34" charset="0"/>
              </a:rPr>
              <a:t>Principle : </a:t>
            </a:r>
            <a:r>
              <a:rPr lang="en-US" sz="3600" b="1" dirty="0" err="1" smtClean="0">
                <a:solidFill>
                  <a:srgbClr val="002060"/>
                </a:solidFill>
                <a:latin typeface="Calibri" pitchFamily="34" charset="0"/>
              </a:rPr>
              <a:t>Piezo</a:t>
            </a:r>
            <a:r>
              <a:rPr lang="en-US" sz="3600" b="1" dirty="0" smtClean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sz="3600" b="1" dirty="0">
                <a:solidFill>
                  <a:srgbClr val="002060"/>
                </a:solidFill>
                <a:latin typeface="Calibri" pitchFamily="34" charset="0"/>
              </a:rPr>
              <a:t>electric effect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0FEE71-ABC9-4451-A0D8-3C11A60A2565}" type="slidenum">
              <a:rPr lang="en-IN"/>
              <a:pPr>
                <a:defRPr/>
              </a:pPr>
              <a:t>15</a:t>
            </a:fld>
            <a:endParaRPr lang="en-IN"/>
          </a:p>
        </p:txBody>
      </p:sp>
      <p:pic>
        <p:nvPicPr>
          <p:cNvPr id="34819" name="Picture 4" descr="Oscillator"/>
          <p:cNvPicPr>
            <a:picLocks noChangeAspect="1" noChangeArrowheads="1"/>
          </p:cNvPicPr>
          <p:nvPr/>
        </p:nvPicPr>
        <p:blipFill>
          <a:blip r:embed="rId3">
            <a:lum bright="-12000" contrast="78000"/>
          </a:blip>
          <a:srcRect l="5191" t="5161" r="6981" b="20958"/>
          <a:stretch>
            <a:fillRect/>
          </a:stretch>
        </p:blipFill>
        <p:spPr bwMode="auto">
          <a:xfrm rot="535528">
            <a:off x="1011238" y="1871663"/>
            <a:ext cx="7162800" cy="416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23850" y="1404938"/>
            <a:ext cx="8001000" cy="511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600">
                <a:latin typeface="Calibri" pitchFamily="34" charset="0"/>
              </a:rPr>
              <a:t>The circuit diagram is shown in Figure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600">
              <a:latin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600">
              <a:latin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600">
              <a:latin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600">
              <a:latin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600">
              <a:latin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600">
              <a:latin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600">
              <a:latin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600">
              <a:latin typeface="Calibri" pitchFamily="34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n-US" sz="2600" b="1">
              <a:latin typeface="Calibri" pitchFamily="34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n-US" sz="2600" b="1">
              <a:latin typeface="Calibri" pitchFamily="34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n-US" sz="2600" b="1">
              <a:latin typeface="Calibri" pitchFamily="34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2600" b="1">
                <a:latin typeface="Calibri" pitchFamily="34" charset="0"/>
              </a:rPr>
              <a:t>Piezo electric oscillator</a:t>
            </a:r>
            <a:r>
              <a:rPr lang="en-US" sz="2600">
                <a:latin typeface="Calibri" pitchFamily="34" charset="0"/>
              </a:rPr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0226" y="427311"/>
            <a:ext cx="8209300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rgbClr val="008000"/>
                </a:solidFill>
                <a:latin typeface="Bookman Old Style" pitchFamily="18" charset="0"/>
              </a:rPr>
              <a:t>PIEZO ELECTRIC </a:t>
            </a:r>
            <a:r>
              <a:rPr lang="en-US" sz="4400" b="1" dirty="0" smtClean="0">
                <a:solidFill>
                  <a:srgbClr val="008000"/>
                </a:solidFill>
                <a:latin typeface="Bookman Old Style" pitchFamily="18" charset="0"/>
              </a:rPr>
              <a:t>oscillator</a:t>
            </a:r>
            <a:endParaRPr lang="en-US" sz="4400" b="1" dirty="0">
              <a:solidFill>
                <a:srgbClr val="008000"/>
              </a:solidFill>
              <a:latin typeface="Bookman Old Style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17C757-606B-44F8-965B-775D0C49ED64}" type="slidenum">
              <a:rPr lang="en-IN"/>
              <a:pPr>
                <a:defRPr/>
              </a:pPr>
              <a:t>16</a:t>
            </a:fld>
            <a:endParaRPr lang="en-I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052513"/>
            <a:ext cx="8382000" cy="51133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dirty="0" smtClean="0"/>
              <a:t>The quartz crystal is placed between two metal plates A and B.</a:t>
            </a:r>
          </a:p>
          <a:p>
            <a:pPr marL="0" indent="0" algn="just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algn="just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dirty="0" smtClean="0"/>
              <a:t>The plates are connected to the primary (L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) of a transformer which is inductively coupled to the electronics oscillator.</a:t>
            </a:r>
          </a:p>
          <a:p>
            <a:pPr marL="0" indent="0" algn="just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algn="just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dirty="0" smtClean="0"/>
              <a:t>The electronic oscillator circuit is a base tuned oscillator circuit.</a:t>
            </a:r>
          </a:p>
          <a:p>
            <a:pPr marL="0" indent="0" algn="just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algn="just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600" dirty="0" smtClean="0"/>
              <a:t>The coils L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 and L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 of oscillator circuit are taken from the secondary of a transformer T. </a:t>
            </a:r>
          </a:p>
          <a:p>
            <a:pPr marL="0" indent="0" algn="just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sz="2600" dirty="0" smtClean="0"/>
          </a:p>
          <a:p>
            <a:pPr algn="just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600" dirty="0" smtClean="0"/>
              <a:t>The collector coil L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 is inductively coupled to base coil L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. </a:t>
            </a:r>
          </a:p>
          <a:p>
            <a:pPr marL="0" indent="0" algn="just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sz="2600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600" dirty="0" smtClean="0"/>
              <a:t>The coil L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 and variable capacitor C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 form the </a:t>
            </a:r>
            <a:r>
              <a:rPr lang="en-US" sz="2600" i="1" dirty="0" smtClean="0"/>
              <a:t>tank circuit</a:t>
            </a:r>
            <a:r>
              <a:rPr lang="en-US" sz="2600" dirty="0" smtClean="0"/>
              <a:t> of the oscillator.</a:t>
            </a:r>
          </a:p>
          <a:p>
            <a:pPr algn="just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650226" y="283295"/>
            <a:ext cx="8209300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 smtClean="0">
                <a:solidFill>
                  <a:srgbClr val="008000"/>
                </a:solidFill>
                <a:latin typeface="Bookman Old Style" pitchFamily="18" charset="0"/>
              </a:rPr>
              <a:t>PIEZO ELECTRIC oscillator</a:t>
            </a:r>
            <a:endParaRPr lang="en-US" sz="4400" b="1" dirty="0">
              <a:solidFill>
                <a:srgbClr val="00800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B8FAC-FE33-44E7-A5BB-1276429B770D}" type="slidenum">
              <a:rPr lang="en-IN"/>
              <a:pPr>
                <a:defRPr/>
              </a:pPr>
              <a:t>17</a:t>
            </a:fld>
            <a:endParaRPr lang="en-I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51765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When H.T. battery is switched on, the oscillator produces high frequency alternating voltages with a frequency.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Due to the transformer action, an oscillatory e.m.f. is induced in the coil L</a:t>
            </a:r>
            <a:r>
              <a:rPr lang="en-US" sz="22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.  This high frequency alternating voltages are fed on the plates A and B.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Inverse piezo-electric effect takes place and the crystal contracts and expands alternatively. The crystal is set into mechanical vibrations.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The frequency  of the vibration is given by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800">
                <a:latin typeface="Calibri" pitchFamily="34" charset="0"/>
              </a:rPr>
              <a:t>	 		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latin typeface="Calibri" pitchFamily="34" charset="0"/>
              </a:rPr>
              <a:t>               n   =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2000">
              <a:latin typeface="Calibri" pitchFamily="34" charset="0"/>
            </a:endParaRPr>
          </a:p>
        </p:txBody>
      </p:sp>
      <p:graphicFrame>
        <p:nvGraphicFramePr>
          <p:cNvPr id="2" name="Object 32"/>
          <p:cNvGraphicFramePr>
            <a:graphicFrameLocks noChangeAspect="1"/>
          </p:cNvGraphicFramePr>
          <p:nvPr/>
        </p:nvGraphicFramePr>
        <p:xfrm>
          <a:off x="3352800" y="2282825"/>
          <a:ext cx="1905000" cy="714375"/>
        </p:xfrm>
        <a:graphic>
          <a:graphicData uri="http://schemas.openxmlformats.org/presentationml/2006/ole">
            <p:oleObj spid="_x0000_s3104" name="Equation" r:id="rId3" imgW="1219200" imgH="457200" progId="Equation.3">
              <p:embed/>
            </p:oleObj>
          </a:graphicData>
        </a:graphic>
      </p:graphicFrame>
      <p:graphicFrame>
        <p:nvGraphicFramePr>
          <p:cNvPr id="4" name="Object 33"/>
          <p:cNvGraphicFramePr>
            <a:graphicFrameLocks noChangeAspect="1"/>
          </p:cNvGraphicFramePr>
          <p:nvPr/>
        </p:nvGraphicFramePr>
        <p:xfrm>
          <a:off x="2484438" y="5300663"/>
          <a:ext cx="990600" cy="763587"/>
        </p:xfrm>
        <a:graphic>
          <a:graphicData uri="http://schemas.openxmlformats.org/presentationml/2006/ole">
            <p:oleObj spid="_x0000_s3105" name="Equation" r:id="rId4" imgW="609600" imgH="469900" progId="Equation.3">
              <p:embed/>
            </p:oleObj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427538" y="5065713"/>
            <a:ext cx="4724400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where P   =  1,2,3,4 … etc.  for fundamental, first over tone, second over tone etc.,</a:t>
            </a:r>
          </a:p>
          <a:p>
            <a:r>
              <a:rPr lang="en-US"/>
              <a:t>Y = Young’s modulus of the crystal and </a:t>
            </a:r>
          </a:p>
          <a:p>
            <a:r>
              <a:rPr lang="en-US"/>
              <a:t>ρ = density of the crystal.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0226" y="283295"/>
            <a:ext cx="8209300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 smtClean="0">
                <a:solidFill>
                  <a:srgbClr val="008000"/>
                </a:solidFill>
                <a:latin typeface="Bookman Old Style" pitchFamily="18" charset="0"/>
              </a:rPr>
              <a:t>PIEZO ELECTRIC oscillator</a:t>
            </a:r>
            <a:endParaRPr lang="en-US" sz="4400" b="1" dirty="0">
              <a:solidFill>
                <a:srgbClr val="008000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0825" y="982663"/>
            <a:ext cx="18002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latin typeface="Calibri" pitchFamily="34" charset="0"/>
              </a:rPr>
              <a:t>Working</a:t>
            </a:r>
            <a:endParaRPr lang="en-US" sz="36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2F13B1-13CB-4185-BCC5-00FA9B5E9911}" type="slidenum">
              <a:rPr lang="en-IN"/>
              <a:pPr>
                <a:defRPr/>
              </a:pPr>
              <a:t>18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650226" y="283295"/>
            <a:ext cx="8209300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 smtClean="0">
                <a:solidFill>
                  <a:srgbClr val="008000"/>
                </a:solidFill>
                <a:latin typeface="Bookman Old Style" pitchFamily="18" charset="0"/>
              </a:rPr>
              <a:t>PIEZO ELECTRIC oscillator</a:t>
            </a:r>
            <a:endParaRPr lang="en-US" sz="4400" b="1" dirty="0">
              <a:solidFill>
                <a:srgbClr val="008000"/>
              </a:solidFill>
              <a:latin typeface="Bookman Old Style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1341438"/>
            <a:ext cx="8305800" cy="478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dirty="0">
                <a:latin typeface="Calibri" pitchFamily="34" charset="0"/>
              </a:rPr>
              <a:t>                             Advantages</a:t>
            </a:r>
            <a:r>
              <a:rPr lang="en-US" sz="3500" b="1" dirty="0">
                <a:latin typeface="Calibri" pitchFamily="34" charset="0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Ultrasonic frequencies as high as </a:t>
            </a:r>
            <a:r>
              <a:rPr lang="en-US" sz="2400" dirty="0" smtClean="0">
                <a:latin typeface="Calibri" pitchFamily="34" charset="0"/>
              </a:rPr>
              <a:t>500 </a:t>
            </a:r>
            <a:r>
              <a:rPr lang="en-US" sz="2400" dirty="0">
                <a:latin typeface="Calibri" pitchFamily="34" charset="0"/>
              </a:rPr>
              <a:t>MHz can be </a:t>
            </a:r>
            <a:r>
              <a:rPr lang="en-US" sz="2400" dirty="0" smtClean="0">
                <a:latin typeface="Calibri" pitchFamily="34" charset="0"/>
              </a:rPr>
              <a:t>obtained. </a:t>
            </a:r>
            <a:endParaRPr lang="en-US" sz="24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The output of this oscillator is very high.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It is not affected by temperature and humidity.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b="1" dirty="0">
                <a:latin typeface="Calibri" pitchFamily="34" charset="0"/>
              </a:rPr>
              <a:t>                                   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b="1" dirty="0">
                <a:latin typeface="Calibri" pitchFamily="34" charset="0"/>
              </a:rPr>
              <a:t>                           Disadvantages</a:t>
            </a:r>
            <a:r>
              <a:rPr lang="en-US" sz="2400" b="1" dirty="0">
                <a:latin typeface="Calibri" pitchFamily="34" charset="0"/>
              </a:rPr>
              <a:t> 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The cost of </a:t>
            </a:r>
            <a:r>
              <a:rPr lang="en-US" sz="2400" dirty="0" err="1">
                <a:latin typeface="Calibri" pitchFamily="34" charset="0"/>
              </a:rPr>
              <a:t>piezo</a:t>
            </a:r>
            <a:r>
              <a:rPr lang="en-US" sz="2400" dirty="0">
                <a:latin typeface="Calibri" pitchFamily="34" charset="0"/>
              </a:rPr>
              <a:t> electric quartz is very high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The cutting  and shaping of quartz  crystal are very complex.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618AE-ED34-4DAC-A15D-DC7E177C91E0}" type="slidenum">
              <a:rPr lang="en-IN"/>
              <a:pPr>
                <a:defRPr/>
              </a:pPr>
              <a:t>19</a:t>
            </a:fld>
            <a:endParaRPr lang="en-IN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838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800" b="1" dirty="0">
                <a:latin typeface="Calibri" pitchFamily="34" charset="0"/>
              </a:rPr>
              <a:t>(1)Detection of flaws in </a:t>
            </a:r>
            <a:r>
              <a:rPr lang="en-US" sz="2800" b="1" dirty="0" smtClean="0">
                <a:latin typeface="Calibri" pitchFamily="34" charset="0"/>
              </a:rPr>
              <a:t>metals</a:t>
            </a:r>
            <a:endParaRPr lang="en-US" sz="2800" b="1" i="1" dirty="0">
              <a:latin typeface="Calibri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914400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endParaRPr lang="en-US" sz="3100" b="1" dirty="0">
              <a:latin typeface="Calibri" pitchFamily="34" charset="0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sz="3100" b="1" dirty="0">
                <a:latin typeface="Calibri" pitchFamily="34" charset="0"/>
              </a:rPr>
              <a:t>    </a:t>
            </a:r>
            <a:r>
              <a:rPr lang="en-US" sz="2700" b="1" dirty="0" smtClean="0">
                <a:latin typeface="Calibri" pitchFamily="34" charset="0"/>
              </a:rPr>
              <a:t>Principle:</a:t>
            </a:r>
            <a:endParaRPr lang="en-US" sz="2700" b="1" dirty="0">
              <a:latin typeface="Calibri" pitchFamily="34" charset="0"/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Char char="•"/>
            </a:pPr>
            <a:r>
              <a:rPr lang="en-US" sz="2700" dirty="0">
                <a:latin typeface="Calibri" pitchFamily="34" charset="0"/>
              </a:rPr>
              <a:t>Ultrasonic waves are used to detect the presence of flaws or defects in the form of </a:t>
            </a:r>
            <a:r>
              <a:rPr lang="en-US" sz="2700" b="1" dirty="0">
                <a:solidFill>
                  <a:srgbClr val="C00000"/>
                </a:solidFill>
                <a:latin typeface="Calibri" pitchFamily="34" charset="0"/>
              </a:rPr>
              <a:t>cracks, </a:t>
            </a:r>
            <a:r>
              <a:rPr lang="en-US" sz="2700" b="1" dirty="0" smtClean="0">
                <a:solidFill>
                  <a:srgbClr val="C00000"/>
                </a:solidFill>
                <a:latin typeface="Calibri" pitchFamily="34" charset="0"/>
              </a:rPr>
              <a:t>cavity, </a:t>
            </a:r>
            <a:r>
              <a:rPr lang="en-US" sz="2700" b="1" dirty="0">
                <a:solidFill>
                  <a:srgbClr val="C00000"/>
                </a:solidFill>
                <a:latin typeface="Calibri" pitchFamily="34" charset="0"/>
              </a:rPr>
              <a:t>porosity etc</a:t>
            </a:r>
            <a:r>
              <a:rPr lang="en-US" sz="2700" dirty="0">
                <a:latin typeface="Calibri" pitchFamily="34" charset="0"/>
              </a:rPr>
              <a:t>., in the internal structure of  a material</a:t>
            </a:r>
          </a:p>
          <a:p>
            <a:pPr marL="342900" indent="-342900" algn="just">
              <a:spcBef>
                <a:spcPct val="20000"/>
              </a:spcBef>
              <a:buFont typeface="Arial" charset="0"/>
              <a:buChar char="•"/>
            </a:pPr>
            <a:r>
              <a:rPr lang="en-US" sz="2700" dirty="0">
                <a:latin typeface="Calibri" pitchFamily="34" charset="0"/>
              </a:rPr>
              <a:t>By sending out ultrasonic beam and by measuring the time interval of the reflected beam, flaws in the metal block can be determined.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5400" y="228600"/>
            <a:ext cx="71416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Bookman Old Style" pitchFamily="18" charset="0"/>
              </a:rPr>
              <a:t>Applications of Ultrasonic waves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2E689-541E-434A-8BC0-40FD5B328B9C}" type="slidenum">
              <a:rPr lang="en-IN"/>
              <a:pPr>
                <a:defRPr/>
              </a:pPr>
              <a:t>2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7950" y="692150"/>
            <a:ext cx="8785225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sz="3200" b="1" dirty="0" smtClean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r>
              <a:rPr lang="en-US" sz="3200" b="1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Introduction </a:t>
            </a:r>
            <a:r>
              <a:rPr lang="en-US" sz="3200" b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to </a:t>
            </a:r>
            <a:r>
              <a:rPr lang="en-US" sz="3200" b="1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Ultrasonics</a:t>
            </a:r>
            <a:endParaRPr lang="en-US" sz="3200" b="1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endParaRPr lang="en-US" sz="3200" b="1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r>
              <a:rPr lang="en-US" sz="3200" b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Properties of Ultrasonic waves</a:t>
            </a:r>
          </a:p>
          <a:p>
            <a:endParaRPr lang="en-US" sz="3200" b="1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r>
              <a:rPr lang="en-US" sz="3200" b="1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Ultrasonic Production- </a:t>
            </a:r>
          </a:p>
          <a:p>
            <a:r>
              <a:rPr lang="en-US" sz="3200" b="1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1) </a:t>
            </a:r>
            <a:r>
              <a:rPr lang="en-US" sz="3200" b="1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Magnetostriction</a:t>
            </a:r>
            <a:r>
              <a:rPr lang="en-US" sz="3200" b="1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Method                             2) </a:t>
            </a:r>
            <a:r>
              <a:rPr lang="en-US" sz="3200" b="1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Piezo</a:t>
            </a:r>
            <a:r>
              <a:rPr lang="en-US" sz="3200" b="1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3200" b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Electric Method</a:t>
            </a:r>
          </a:p>
          <a:p>
            <a:endParaRPr lang="en-US" sz="3200" b="1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r>
              <a:rPr lang="en-US" sz="3200" b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Detection Methods </a:t>
            </a:r>
          </a:p>
          <a:p>
            <a:endParaRPr lang="en-US" sz="3200" b="1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r>
              <a:rPr lang="en-US" sz="3200" b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Applications of </a:t>
            </a:r>
            <a:r>
              <a:rPr lang="en-US" sz="3200" b="1" dirty="0" err="1">
                <a:latin typeface="Arial" pitchFamily="34" charset="0"/>
                <a:ea typeface="Arial Unicode MS" pitchFamily="34" charset="-128"/>
                <a:cs typeface="Arial" pitchFamily="34" charset="0"/>
              </a:rPr>
              <a:t>Ultrasonics</a:t>
            </a:r>
            <a:endParaRPr lang="en-US" sz="3200" b="1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algn="just"/>
            <a:endParaRPr lang="en-US" sz="3200" b="1" dirty="0">
              <a:latin typeface="Calibri" pitchFamily="34" charset="0"/>
            </a:endParaRPr>
          </a:p>
          <a:p>
            <a:pPr algn="just"/>
            <a:endParaRPr lang="en-US" sz="3200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7784" y="44624"/>
            <a:ext cx="40943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8000"/>
                </a:solidFill>
                <a:latin typeface="Algerian" pitchFamily="82" charset="0"/>
              </a:rPr>
              <a:t>Ultrasonics</a:t>
            </a:r>
            <a:endParaRPr lang="en-US" sz="4800" dirty="0">
              <a:solidFill>
                <a:srgbClr val="008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C0503E-BF48-416B-A1A9-17AFA73866EE}" type="slidenum">
              <a:rPr lang="en-IN"/>
              <a:pPr>
                <a:defRPr/>
              </a:pPr>
              <a:t>20</a:t>
            </a:fld>
            <a:endParaRPr lang="en-IN"/>
          </a:p>
        </p:txBody>
      </p:sp>
      <p:pic>
        <p:nvPicPr>
          <p:cNvPr id="6" name="Picture 4" descr="nDT"/>
          <p:cNvPicPr>
            <a:picLocks noChangeAspect="1" noChangeArrowheads="1"/>
          </p:cNvPicPr>
          <p:nvPr/>
        </p:nvPicPr>
        <p:blipFill>
          <a:blip r:embed="rId2">
            <a:lum bright="6000" contrast="66000"/>
          </a:blip>
          <a:srcRect t="5539"/>
          <a:stretch>
            <a:fillRect/>
          </a:stretch>
        </p:blipFill>
        <p:spPr bwMode="auto">
          <a:xfrm rot="-60000">
            <a:off x="209550" y="1984375"/>
            <a:ext cx="3579813" cy="343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589337" y="2514600"/>
            <a:ext cx="5554663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200" dirty="0">
                <a:latin typeface="Calibri" pitchFamily="34" charset="0"/>
              </a:rPr>
              <a:t>    It consists of an ultrasonic frequency generator and a cathode ray oscilloscope (CRO),transmitting transducer(A), receiving transducer(B) and an amplifier.</a:t>
            </a:r>
          </a:p>
        </p:txBody>
      </p:sp>
      <p:sp>
        <p:nvSpPr>
          <p:cNvPr id="40965" name="Rectangle 1"/>
          <p:cNvSpPr>
            <a:spLocks noChangeArrowheads="1"/>
          </p:cNvSpPr>
          <p:nvPr/>
        </p:nvSpPr>
        <p:spPr bwMode="auto">
          <a:xfrm>
            <a:off x="168275" y="981075"/>
            <a:ext cx="32766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Experimental setup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0966" name="Rectangle 3"/>
          <p:cNvSpPr>
            <a:spLocks noChangeArrowheads="1"/>
          </p:cNvSpPr>
          <p:nvPr/>
        </p:nvSpPr>
        <p:spPr bwMode="auto">
          <a:xfrm>
            <a:off x="1824038" y="260350"/>
            <a:ext cx="49298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Calibri" pitchFamily="34" charset="0"/>
              </a:rPr>
              <a:t>Detection </a:t>
            </a:r>
            <a:r>
              <a:rPr lang="en-US" sz="3200" b="1" dirty="0" smtClean="0">
                <a:latin typeface="Calibri" pitchFamily="34" charset="0"/>
              </a:rPr>
              <a:t>of flaws in metals</a:t>
            </a:r>
            <a:endParaRPr lang="en-US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4BB61-4CCA-4DE3-938E-70E9207621E0}" type="slidenum">
              <a:rPr lang="en-IN"/>
              <a:pPr>
                <a:defRPr/>
              </a:pPr>
              <a:t>21</a:t>
            </a:fld>
            <a:endParaRPr lang="en-I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6764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 typeface="Arial" charset="0"/>
              <a:buChar char="•"/>
            </a:pPr>
            <a:r>
              <a:rPr lang="en-US" sz="2600" dirty="0">
                <a:latin typeface="Calibri" pitchFamily="34" charset="0"/>
              </a:rPr>
              <a:t>In flaws, there is a change of medium and this produces reflection of ultrasonic at the cavities or cracks. </a:t>
            </a:r>
          </a:p>
          <a:p>
            <a:pPr marL="342900" indent="-342900" algn="just">
              <a:spcBef>
                <a:spcPct val="20000"/>
              </a:spcBef>
              <a:buFont typeface="Arial" charset="0"/>
              <a:buChar char="•"/>
            </a:pPr>
            <a:r>
              <a:rPr lang="en-US" sz="2600" dirty="0">
                <a:latin typeface="Calibri" pitchFamily="34" charset="0"/>
              </a:rPr>
              <a:t>The reflected beam (echoes) is recorded by using cathode ray oscilloscope. </a:t>
            </a:r>
          </a:p>
          <a:p>
            <a:pPr marL="342900" indent="-342900" algn="just">
              <a:spcBef>
                <a:spcPct val="20000"/>
              </a:spcBef>
              <a:buFont typeface="Arial" charset="0"/>
              <a:buChar char="•"/>
            </a:pPr>
            <a:r>
              <a:rPr lang="en-US" sz="2600" dirty="0">
                <a:latin typeface="Calibri" pitchFamily="34" charset="0"/>
              </a:rPr>
              <a:t> The time interval between initial and flaw echoes depends on the range of flaw. </a:t>
            </a:r>
          </a:p>
          <a:p>
            <a:pPr marL="342900" indent="-342900" algn="just">
              <a:spcBef>
                <a:spcPct val="20000"/>
              </a:spcBef>
              <a:buFont typeface="Arial" charset="0"/>
              <a:buChar char="•"/>
            </a:pPr>
            <a:r>
              <a:rPr lang="en-US" sz="2600" dirty="0">
                <a:latin typeface="Calibri" pitchFamily="34" charset="0"/>
              </a:rPr>
              <a:t>By examining echoes on CRO, flaws can be detected and their sizes can be estimated. </a:t>
            </a:r>
          </a:p>
          <a:p>
            <a:pPr marL="342900" indent="-342900" algn="just">
              <a:spcBef>
                <a:spcPct val="20000"/>
              </a:spcBef>
            </a:pPr>
            <a:endParaRPr lang="en-US" sz="2600" dirty="0">
              <a:latin typeface="Calibri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" y="1052513"/>
            <a:ext cx="15414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Working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7000" y="304800"/>
            <a:ext cx="480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Detection of flaws in metals</a:t>
            </a:r>
            <a:endParaRPr lang="en-US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587E5-136B-488D-8168-47236C31676B}" type="slidenum">
              <a:rPr lang="en-IN"/>
              <a:pPr>
                <a:defRPr/>
              </a:pPr>
              <a:t>22</a:t>
            </a:fld>
            <a:endParaRPr lang="en-I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8313" y="15478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 typeface="Arial" charset="0"/>
              <a:buChar char="•"/>
            </a:pPr>
            <a:r>
              <a:rPr lang="en-US" sz="2600" dirty="0">
                <a:latin typeface="Calibri" pitchFamily="34" charset="0"/>
              </a:rPr>
              <a:t>This method is used to detect flaws in all common structural metals and other materials like rubber </a:t>
            </a:r>
            <a:r>
              <a:rPr lang="en-US" sz="2600" dirty="0" err="1">
                <a:latin typeface="Calibri" pitchFamily="34" charset="0"/>
              </a:rPr>
              <a:t>tyres</a:t>
            </a:r>
            <a:r>
              <a:rPr lang="en-US" sz="2600" dirty="0">
                <a:latin typeface="Calibri" pitchFamily="34" charset="0"/>
              </a:rPr>
              <a:t> etc.</a:t>
            </a:r>
          </a:p>
          <a:p>
            <a:pPr marL="342900" indent="-342900" algn="just">
              <a:spcBef>
                <a:spcPct val="20000"/>
              </a:spcBef>
              <a:buFont typeface="Arial" charset="0"/>
              <a:buChar char="•"/>
            </a:pPr>
            <a:endParaRPr lang="en-US" sz="2600" dirty="0">
              <a:latin typeface="Calibri" pitchFamily="34" charset="0"/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Char char="•"/>
            </a:pPr>
            <a:r>
              <a:rPr lang="en-US" sz="2600" dirty="0">
                <a:latin typeface="Calibri" pitchFamily="34" charset="0"/>
              </a:rPr>
              <a:t>The method is very cheap and of high speed of operation.</a:t>
            </a:r>
          </a:p>
          <a:p>
            <a:pPr marL="342900" indent="-342900" algn="just">
              <a:spcBef>
                <a:spcPct val="20000"/>
              </a:spcBef>
              <a:buFont typeface="Arial" charset="0"/>
              <a:buChar char="•"/>
            </a:pPr>
            <a:endParaRPr lang="en-US" sz="2600" dirty="0">
              <a:latin typeface="Calibri" pitchFamily="34" charset="0"/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Char char="•"/>
            </a:pPr>
            <a:r>
              <a:rPr lang="en-US" sz="2600" dirty="0">
                <a:latin typeface="Calibri" pitchFamily="34" charset="0"/>
              </a:rPr>
              <a:t>It is more accurate than radiography.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23850" y="404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4400" b="1" smtClean="0">
                <a:solidFill>
                  <a:srgbClr val="008000"/>
                </a:solidFill>
                <a:latin typeface="Bookman Old Style" pitchFamily="18" charset="0"/>
              </a:rPr>
              <a:t>Features</a:t>
            </a:r>
            <a:endParaRPr lang="en-US" sz="4400" dirty="0">
              <a:solidFill>
                <a:srgbClr val="00800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  <a:latin typeface="Bookman Old Style" pitchFamily="18" charset="0"/>
                <a:ea typeface="+mn-ea"/>
                <a:cs typeface="+mn-cs"/>
              </a:rPr>
              <a:t>Ultrasonic Drilling</a:t>
            </a:r>
            <a:endParaRPr lang="en-US" b="1" dirty="0">
              <a:solidFill>
                <a:srgbClr val="008000"/>
              </a:solidFill>
              <a:latin typeface="Bookman Old Style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C79C33-487C-48BF-89F5-5302900852CE}" type="slidenum">
              <a:rPr lang="en-IN"/>
              <a:pPr>
                <a:defRPr/>
              </a:pPr>
              <a:t>23</a:t>
            </a:fld>
            <a:endParaRPr lang="en-IN"/>
          </a:p>
        </p:txBody>
      </p:sp>
      <p:pic>
        <p:nvPicPr>
          <p:cNvPr id="7" name="Content Placeholder 6" descr="Ultrasonic Drilling"/>
          <p:cNvPicPr>
            <a:picLocks noGrp="1"/>
          </p:cNvPicPr>
          <p:nvPr>
            <p:ph idx="1"/>
          </p:nvPr>
        </p:nvPicPr>
        <p:blipFill>
          <a:blip r:embed="rId2">
            <a:lum bright="6000" contrast="70000"/>
          </a:blip>
          <a:srcRect/>
          <a:stretch>
            <a:fillRect/>
          </a:stretch>
        </p:blipFill>
        <p:spPr bwMode="auto">
          <a:xfrm rot="21540000">
            <a:off x="3071267" y="783947"/>
            <a:ext cx="2538505" cy="2688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0" y="1447800"/>
            <a:ext cx="88392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en-US" sz="1600" dirty="0" err="1" smtClean="0">
                <a:latin typeface="Bookman Old Style" pitchFamily="18" charset="0"/>
              </a:rPr>
              <a:t>Ultrasonics</a:t>
            </a:r>
            <a:r>
              <a:rPr lang="en-US" sz="1600" dirty="0" smtClean="0">
                <a:latin typeface="Bookman Old Style" pitchFamily="18" charset="0"/>
              </a:rPr>
              <a:t> are used for making holes in very hard materials like glass, diamond etc.</a:t>
            </a:r>
          </a:p>
          <a:p>
            <a:pPr lvl="0">
              <a:buFont typeface="Arial" pitchFamily="34" charset="0"/>
              <a:buChar char="•"/>
            </a:pPr>
            <a:endParaRPr lang="en-US" sz="1600" dirty="0" smtClean="0">
              <a:latin typeface="Bookman Old Style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600" dirty="0" smtClean="0">
                <a:latin typeface="Bookman Old Style" pitchFamily="18" charset="0"/>
              </a:rPr>
              <a:t>For this purpose, a suitable drilling tool bit is fixed at the end of a powerful ultrasonic generator.</a:t>
            </a:r>
          </a:p>
          <a:p>
            <a:pPr lvl="0">
              <a:buFont typeface="Arial" pitchFamily="34" charset="0"/>
              <a:buChar char="•"/>
            </a:pPr>
            <a:endParaRPr lang="en-US" sz="1600" dirty="0" smtClean="0">
              <a:latin typeface="Bookman Old Style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600" dirty="0" smtClean="0">
                <a:latin typeface="Bookman Old Style" pitchFamily="18" charset="0"/>
              </a:rPr>
              <a:t>Some slurry (a thin paste of </a:t>
            </a:r>
            <a:r>
              <a:rPr lang="en-US" sz="1600" dirty="0" err="1" smtClean="0">
                <a:latin typeface="Bookman Old Style" pitchFamily="18" charset="0"/>
              </a:rPr>
              <a:t>carborundum</a:t>
            </a:r>
            <a:r>
              <a:rPr lang="en-US" sz="1600" dirty="0" smtClean="0">
                <a:latin typeface="Bookman Old Style" pitchFamily="18" charset="0"/>
              </a:rPr>
              <a:t> powder and water) is made to flow between the bit and the plate in which the hole is to be made</a:t>
            </a:r>
          </a:p>
          <a:p>
            <a:pPr lvl="0">
              <a:buFont typeface="Arial" pitchFamily="34" charset="0"/>
              <a:buChar char="•"/>
            </a:pPr>
            <a:endParaRPr lang="en-US" sz="1600" dirty="0" smtClean="0">
              <a:latin typeface="Bookman Old Style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600" dirty="0" smtClean="0">
                <a:latin typeface="Bookman Old Style" pitchFamily="18" charset="0"/>
              </a:rPr>
              <a:t>Ultrasonic generator causes the tool bit to move up and down very quickly and the slurry particles below the bit just remove some material from the plate.</a:t>
            </a:r>
          </a:p>
          <a:p>
            <a:pPr lvl="0">
              <a:buFont typeface="Arial" pitchFamily="34" charset="0"/>
              <a:buChar char="•"/>
            </a:pPr>
            <a:endParaRPr lang="en-US" sz="1600" dirty="0" smtClean="0">
              <a:latin typeface="Bookman Old Style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600" dirty="0" smtClean="0">
                <a:latin typeface="Bookman Old Style" pitchFamily="18" charset="0"/>
              </a:rPr>
              <a:t> This process continues and a hole is drilled in the plate. </a:t>
            </a:r>
            <a:endParaRPr lang="en-US" sz="1600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  <a:latin typeface="Bookman Old Style" pitchFamily="18" charset="0"/>
                <a:ea typeface="+mn-ea"/>
                <a:cs typeface="+mn-cs"/>
              </a:rPr>
              <a:t>Ultrasonic welding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074C4-E177-473F-A0E1-6135EA08CA57}" type="slidenum">
              <a:rPr lang="en-IN" smtClean="0"/>
              <a:pPr>
                <a:defRPr/>
              </a:pPr>
              <a:t>24</a:t>
            </a:fld>
            <a:endParaRPr lang="en-IN"/>
          </a:p>
        </p:txBody>
      </p:sp>
      <p:pic>
        <p:nvPicPr>
          <p:cNvPr id="8" name="Content Placeholder 7" descr="ultrasonic welding"/>
          <p:cNvPicPr>
            <a:picLocks noGrp="1"/>
          </p:cNvPicPr>
          <p:nvPr>
            <p:ph idx="1"/>
          </p:nvPr>
        </p:nvPicPr>
        <p:blipFill>
          <a:blip r:embed="rId2">
            <a:lum bright="24000" contrast="90000"/>
          </a:blip>
          <a:srcRect/>
          <a:stretch>
            <a:fillRect/>
          </a:stretch>
        </p:blipFill>
        <p:spPr bwMode="auto">
          <a:xfrm rot="21406347">
            <a:off x="3189525" y="729338"/>
            <a:ext cx="2383951" cy="238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81000" y="3200400"/>
            <a:ext cx="85344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1600" dirty="0" smtClean="0">
                <a:latin typeface="Bookman Old Style" pitchFamily="18" charset="0"/>
              </a:rPr>
              <a:t>The properties of some metals change on heating and therefore, such metals cannot be welded by electric or gas welding.</a:t>
            </a:r>
          </a:p>
          <a:p>
            <a:pPr lvl="0">
              <a:buFont typeface="Arial" pitchFamily="34" charset="0"/>
              <a:buChar char="•"/>
            </a:pPr>
            <a:r>
              <a:rPr lang="en-US" sz="1600" dirty="0" smtClean="0">
                <a:latin typeface="Bookman Old Style" pitchFamily="18" charset="0"/>
              </a:rPr>
              <a:t>In such cases, the metallic sheets are welded together at room temperature by using ultrasonic waves.</a:t>
            </a:r>
          </a:p>
          <a:p>
            <a:pPr lvl="0">
              <a:buFont typeface="Arial" pitchFamily="34" charset="0"/>
              <a:buChar char="•"/>
            </a:pPr>
            <a:r>
              <a:rPr lang="en-US" sz="1600" dirty="0" smtClean="0">
                <a:latin typeface="Bookman Old Style" pitchFamily="18" charset="0"/>
              </a:rPr>
              <a:t>For this purpose, a hammer H is attached to a powerful ultrasonic generator as shown in Figure</a:t>
            </a:r>
          </a:p>
          <a:p>
            <a:pPr lvl="0">
              <a:buFont typeface="Arial" pitchFamily="34" charset="0"/>
              <a:buChar char="•"/>
            </a:pPr>
            <a:r>
              <a:rPr lang="en-US" sz="1600" dirty="0" smtClean="0">
                <a:latin typeface="Bookman Old Style" pitchFamily="18" charset="0"/>
              </a:rPr>
              <a:t>The metallic sheets to be welded are put together under the tip of hammer H.  </a:t>
            </a:r>
          </a:p>
          <a:p>
            <a:pPr lvl="0">
              <a:buFont typeface="Arial" pitchFamily="34" charset="0"/>
              <a:buChar char="•"/>
            </a:pPr>
            <a:r>
              <a:rPr lang="en-US" sz="1600" dirty="0" smtClean="0">
                <a:latin typeface="Bookman Old Style" pitchFamily="18" charset="0"/>
              </a:rPr>
              <a:t>The hammer is made to vibrate ultrasonically.  As a result, it presses the two metal sheets very rapidly and the molecules of one metal diffuse into the molecules of the other.  </a:t>
            </a:r>
          </a:p>
          <a:p>
            <a:pPr lvl="0">
              <a:buFont typeface="Arial" pitchFamily="34" charset="0"/>
              <a:buChar char="•"/>
            </a:pPr>
            <a:r>
              <a:rPr lang="en-US" sz="1600" dirty="0" smtClean="0">
                <a:latin typeface="Bookman Old Style" pitchFamily="18" charset="0"/>
              </a:rPr>
              <a:t>Thus, the two sheets get welded without heating.  This process is known as cold welding.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8000"/>
                </a:solidFill>
                <a:latin typeface="Bookman Old Style" pitchFamily="18" charset="0"/>
                <a:ea typeface="+mn-ea"/>
                <a:cs typeface="+mn-cs"/>
              </a:rPr>
              <a:t>SONAR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/>
          <a:lstStyle/>
          <a:p>
            <a:pPr lvl="0"/>
            <a:r>
              <a:rPr lang="en-US" sz="1800" dirty="0" smtClean="0">
                <a:latin typeface="Bookman Old Style" pitchFamily="18" charset="0"/>
              </a:rPr>
              <a:t>SONAR is a technique which stands for Sound Navigation and Ranging.</a:t>
            </a:r>
          </a:p>
          <a:p>
            <a:pPr lvl="0"/>
            <a:r>
              <a:rPr lang="en-US" sz="1800" dirty="0" smtClean="0">
                <a:latin typeface="Bookman Old Style" pitchFamily="18" charset="0"/>
              </a:rPr>
              <a:t>It uses </a:t>
            </a:r>
            <a:r>
              <a:rPr lang="en-US" sz="1800" dirty="0" err="1" smtClean="0">
                <a:latin typeface="Bookman Old Style" pitchFamily="18" charset="0"/>
              </a:rPr>
              <a:t>ultrasonics</a:t>
            </a:r>
            <a:r>
              <a:rPr lang="en-US" sz="1800" dirty="0" smtClean="0">
                <a:latin typeface="Bookman Old Style" pitchFamily="18" charset="0"/>
              </a:rPr>
              <a:t> for the detection and identification of underwater objects.</a:t>
            </a:r>
          </a:p>
          <a:p>
            <a:pPr lvl="0"/>
            <a:r>
              <a:rPr lang="en-US" sz="1800" dirty="0" smtClean="0">
                <a:latin typeface="Bookman Old Style" pitchFamily="18" charset="0"/>
              </a:rPr>
              <a:t>The method consists of sending a powerful beam of </a:t>
            </a:r>
            <a:r>
              <a:rPr lang="en-US" sz="1800" dirty="0" err="1" smtClean="0">
                <a:latin typeface="Bookman Old Style" pitchFamily="18" charset="0"/>
              </a:rPr>
              <a:t>ultrasonics</a:t>
            </a:r>
            <a:r>
              <a:rPr lang="en-US" sz="1800" dirty="0" smtClean="0">
                <a:latin typeface="Bookman Old Style" pitchFamily="18" charset="0"/>
              </a:rPr>
              <a:t> in the suspected direction in water.</a:t>
            </a:r>
          </a:p>
          <a:p>
            <a:pPr lvl="0"/>
            <a:r>
              <a:rPr lang="en-US" sz="1800" dirty="0" smtClean="0">
                <a:latin typeface="Bookman Old Style" pitchFamily="18" charset="0"/>
              </a:rPr>
              <a:t>By noting the time interval between the emission and receipt of beam after reflection, the distance of the object can be easily calculated.</a:t>
            </a:r>
          </a:p>
          <a:p>
            <a:r>
              <a:rPr lang="en-US" sz="1800" dirty="0" smtClean="0">
                <a:latin typeface="Bookman Old Style" pitchFamily="18" charset="0"/>
              </a:rPr>
              <a:t>The change in frequency of the echo signal due to the </a:t>
            </a:r>
            <a:r>
              <a:rPr lang="en-US" sz="1800" dirty="0" err="1" smtClean="0">
                <a:latin typeface="Bookman Old Style" pitchFamily="18" charset="0"/>
              </a:rPr>
              <a:t>Dopper</a:t>
            </a:r>
            <a:r>
              <a:rPr lang="en-US" sz="1800" dirty="0" smtClean="0">
                <a:latin typeface="Bookman Old Style" pitchFamily="18" charset="0"/>
              </a:rPr>
              <a:t> effect helps to determine the velocity of the body and its direction.</a:t>
            </a:r>
          </a:p>
          <a:p>
            <a:pPr lvl="0"/>
            <a:r>
              <a:rPr lang="en-US" sz="1800" dirty="0" smtClean="0">
                <a:latin typeface="Bookman Old Style" pitchFamily="18" charset="0"/>
              </a:rPr>
              <a:t>Measuring the time interval (t)  between the transmitted pulses and the received pulse, the </a:t>
            </a:r>
            <a:r>
              <a:rPr lang="en-US" sz="1800" dirty="0" smtClean="0">
                <a:latin typeface="Bookman Old Style" pitchFamily="18" charset="0"/>
              </a:rPr>
              <a:t>distance    </a:t>
            </a:r>
            <a:r>
              <a:rPr lang="en-US" sz="1800" dirty="0" smtClean="0">
                <a:latin typeface="Bookman Old Style" pitchFamily="18" charset="0"/>
              </a:rPr>
              <a:t>d = </a:t>
            </a:r>
            <a:r>
              <a:rPr lang="en-US" sz="1800" dirty="0" err="1" smtClean="0">
                <a:latin typeface="Bookman Old Style" pitchFamily="18" charset="0"/>
              </a:rPr>
              <a:t>vt</a:t>
            </a:r>
            <a:r>
              <a:rPr lang="en-US" sz="1800" dirty="0" smtClean="0">
                <a:latin typeface="Bookman Old Style" pitchFamily="18" charset="0"/>
              </a:rPr>
              <a:t>/2  between the transmitter and the remote object is determined using </a:t>
            </a:r>
            <a:r>
              <a:rPr lang="en-US" sz="1800" dirty="0" smtClean="0">
                <a:latin typeface="Bookman Old Style" pitchFamily="18" charset="0"/>
              </a:rPr>
              <a:t>the </a:t>
            </a:r>
            <a:r>
              <a:rPr lang="en-US" sz="1800" dirty="0" smtClean="0">
                <a:latin typeface="Bookman Old Style" pitchFamily="18" charset="0"/>
              </a:rPr>
              <a:t>formula., where v is the velocity of sound in sea water.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The same principle is used to find the depth of the sea</a:t>
            </a:r>
            <a:r>
              <a:rPr lang="en-US" sz="1800" dirty="0" smtClean="0">
                <a:latin typeface="Bookman Old Style" pitchFamily="18" charset="0"/>
              </a:rPr>
              <a:t>.</a:t>
            </a:r>
          </a:p>
          <a:p>
            <a:pPr>
              <a:buNone/>
            </a:pPr>
            <a:r>
              <a:rPr lang="en-US" sz="1800" b="1" dirty="0" smtClean="0"/>
              <a:t> </a:t>
            </a:r>
            <a:r>
              <a:rPr lang="en-US" sz="1800" b="1" dirty="0" smtClean="0"/>
              <a:t>Applications of SONAR</a:t>
            </a:r>
            <a:endParaRPr lang="en-US" sz="1800" dirty="0" smtClean="0">
              <a:latin typeface="Bookman Old Style" pitchFamily="18" charset="0"/>
            </a:endParaRPr>
          </a:p>
          <a:p>
            <a:pPr lvl="0"/>
            <a:r>
              <a:rPr lang="en-US" sz="1800" dirty="0" smtClean="0">
                <a:latin typeface="Bookman Old Style" pitchFamily="18" charset="0"/>
              </a:rPr>
              <a:t>Sonar is used in the location of shipwrecks and submarines    on the bottom of the sea.</a:t>
            </a:r>
          </a:p>
          <a:p>
            <a:pPr lvl="0"/>
            <a:r>
              <a:rPr lang="en-US" sz="1800" dirty="0" smtClean="0">
                <a:latin typeface="Bookman Old Style" pitchFamily="18" charset="0"/>
              </a:rPr>
              <a:t>It is used for fish-finding application.</a:t>
            </a:r>
          </a:p>
          <a:p>
            <a:pPr lvl="0"/>
            <a:r>
              <a:rPr lang="en-US" sz="1800" dirty="0" smtClean="0">
                <a:latin typeface="Bookman Old Style" pitchFamily="18" charset="0"/>
              </a:rPr>
              <a:t>It is used for seismic survey</a:t>
            </a:r>
          </a:p>
          <a:p>
            <a:endParaRPr lang="en-US" sz="1800" dirty="0" smtClean="0"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074C4-E177-473F-A0E1-6135EA08CA57}" type="slidenum">
              <a:rPr lang="en-IN" smtClean="0"/>
              <a:pPr>
                <a:defRPr/>
              </a:pPr>
              <a:t>25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of </a:t>
            </a:r>
            <a:r>
              <a:rPr lang="en-US" u="sng" dirty="0" smtClean="0"/>
              <a:t>Acoustical grating  </a:t>
            </a:r>
            <a:r>
              <a:rPr lang="en-US" dirty="0" smtClean="0"/>
              <a:t> has been given in class then also will be given later.</a:t>
            </a:r>
          </a:p>
          <a:p>
            <a:r>
              <a:rPr lang="en-US" dirty="0" smtClean="0"/>
              <a:t>Assignment will be given very soon.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Thank </a:t>
            </a:r>
            <a:r>
              <a:rPr lang="en-US" b="1" dirty="0" smtClean="0">
                <a:solidFill>
                  <a:srgbClr val="FF0000"/>
                </a:solidFill>
              </a:rPr>
              <a:t>you very much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074C4-E177-473F-A0E1-6135EA08CA57}" type="slidenum">
              <a:rPr lang="en-IN" smtClean="0"/>
              <a:pPr>
                <a:defRPr/>
              </a:pPr>
              <a:t>26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4F1D1-0615-40E1-8CC5-C2A2297DD647}" type="slidenum">
              <a:rPr lang="en-IN"/>
              <a:pPr>
                <a:defRPr/>
              </a:pPr>
              <a:t>3</a:t>
            </a:fld>
            <a:endParaRPr lang="en-IN"/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2557463" y="44450"/>
            <a:ext cx="39180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08000"/>
                </a:solidFill>
                <a:latin typeface="Bookman Old Style" pitchFamily="18" charset="0"/>
              </a:rPr>
              <a:t>Introduction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4925" y="692150"/>
            <a:ext cx="27495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latin typeface="Calibri" pitchFamily="34" charset="0"/>
              </a:rPr>
              <a:t>Sound Wave:</a:t>
            </a:r>
            <a:r>
              <a:rPr lang="en-US">
                <a:latin typeface="Calibri" pitchFamily="34" charset="0"/>
              </a:rPr>
              <a:t>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9388" y="4941888"/>
            <a:ext cx="7416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Arial Narrow" pitchFamily="34" charset="0"/>
                <a:cs typeface="Times New Roman" pitchFamily="18" charset="0"/>
              </a:rPr>
              <a:t>Travels :  Longitudinal Wave Motion</a:t>
            </a:r>
          </a:p>
          <a:p>
            <a:endParaRPr lang="en-US" sz="2400" dirty="0">
              <a:latin typeface="Arial Narrow" pitchFamily="34" charset="0"/>
              <a:cs typeface="Times New Roman" pitchFamily="18" charset="0"/>
            </a:endParaRPr>
          </a:p>
          <a:p>
            <a:r>
              <a:rPr lang="en-US" sz="2400" dirty="0">
                <a:latin typeface="Arial Narrow" pitchFamily="34" charset="0"/>
                <a:cs typeface="Times New Roman" pitchFamily="18" charset="0"/>
              </a:rPr>
              <a:t>Form of Energy : Emitted by a vibrating body</a:t>
            </a:r>
          </a:p>
          <a:p>
            <a:endParaRPr lang="en-US" sz="2400" dirty="0">
              <a:latin typeface="Arial Narrow" pitchFamily="34" charset="0"/>
              <a:cs typeface="Times New Roman" pitchFamily="18" charset="0"/>
            </a:endParaRPr>
          </a:p>
          <a:p>
            <a:r>
              <a:rPr lang="en-US" sz="2400" dirty="0">
                <a:latin typeface="Arial Narrow" pitchFamily="34" charset="0"/>
                <a:cs typeface="Times New Roman" pitchFamily="18" charset="0"/>
              </a:rPr>
              <a:t>Propagation : In all directions</a:t>
            </a:r>
          </a:p>
        </p:txBody>
      </p:sp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468313" y="1484313"/>
            <a:ext cx="8142287" cy="3373437"/>
            <a:chOff x="179512" y="1981200"/>
            <a:chExt cx="8496944" cy="3871913"/>
          </a:xfrm>
        </p:grpSpPr>
        <p:sp>
          <p:nvSpPr>
            <p:cNvPr id="20489" name="Freeform 121"/>
            <p:cNvSpPr>
              <a:spLocks/>
            </p:cNvSpPr>
            <p:nvPr/>
          </p:nvSpPr>
          <p:spPr bwMode="auto">
            <a:xfrm>
              <a:off x="3366269" y="2201671"/>
              <a:ext cx="5310187" cy="1589"/>
            </a:xfrm>
            <a:custGeom>
              <a:avLst/>
              <a:gdLst>
                <a:gd name="T0" fmla="*/ 0 w 3491"/>
                <a:gd name="T1" fmla="*/ 0 h 1"/>
                <a:gd name="T2" fmla="*/ 2147483647 w 3491"/>
                <a:gd name="T3" fmla="*/ 0 h 1"/>
                <a:gd name="T4" fmla="*/ 2147483647 w 3491"/>
                <a:gd name="T5" fmla="*/ 0 h 1"/>
                <a:gd name="T6" fmla="*/ 0 60000 65536"/>
                <a:gd name="T7" fmla="*/ 0 60000 65536"/>
                <a:gd name="T8" fmla="*/ 0 60000 65536"/>
                <a:gd name="T9" fmla="*/ 0 w 3491"/>
                <a:gd name="T10" fmla="*/ 0 h 1"/>
                <a:gd name="T11" fmla="*/ 3491 w 349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91" h="1">
                  <a:moveTo>
                    <a:pt x="0" y="0"/>
                  </a:moveTo>
                  <a:lnTo>
                    <a:pt x="3490" y="0"/>
                  </a:lnTo>
                </a:path>
              </a:pathLst>
            </a:custGeom>
            <a:noFill/>
            <a:ln w="527684" cap="flat" cmpd="sng">
              <a:solidFill>
                <a:srgbClr val="0080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Oval 2"/>
            <p:cNvSpPr>
              <a:spLocks noChangeArrowheads="1"/>
            </p:cNvSpPr>
            <p:nvPr/>
          </p:nvSpPr>
          <p:spPr bwMode="auto">
            <a:xfrm flipV="1">
              <a:off x="562100" y="3408363"/>
              <a:ext cx="146050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491" name="Oval 3"/>
            <p:cNvSpPr>
              <a:spLocks noChangeArrowheads="1"/>
            </p:cNvSpPr>
            <p:nvPr/>
          </p:nvSpPr>
          <p:spPr bwMode="auto">
            <a:xfrm flipV="1">
              <a:off x="3302125" y="3408363"/>
              <a:ext cx="144462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492" name="Oval 4"/>
            <p:cNvSpPr>
              <a:spLocks noChangeArrowheads="1"/>
            </p:cNvSpPr>
            <p:nvPr/>
          </p:nvSpPr>
          <p:spPr bwMode="auto">
            <a:xfrm flipV="1">
              <a:off x="6497762" y="3408363"/>
              <a:ext cx="144463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493" name="Oval 5"/>
            <p:cNvSpPr>
              <a:spLocks noChangeArrowheads="1"/>
            </p:cNvSpPr>
            <p:nvPr/>
          </p:nvSpPr>
          <p:spPr bwMode="auto">
            <a:xfrm flipV="1">
              <a:off x="866900" y="3408363"/>
              <a:ext cx="144462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494" name="Oval 6"/>
            <p:cNvSpPr>
              <a:spLocks noChangeArrowheads="1"/>
            </p:cNvSpPr>
            <p:nvPr/>
          </p:nvSpPr>
          <p:spPr bwMode="auto">
            <a:xfrm flipV="1">
              <a:off x="3759325" y="3408363"/>
              <a:ext cx="142875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495" name="Oval 7"/>
            <p:cNvSpPr>
              <a:spLocks noChangeArrowheads="1"/>
            </p:cNvSpPr>
            <p:nvPr/>
          </p:nvSpPr>
          <p:spPr bwMode="auto">
            <a:xfrm flipV="1">
              <a:off x="6953375" y="3408363"/>
              <a:ext cx="144462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496" name="Oval 8"/>
            <p:cNvSpPr>
              <a:spLocks noChangeArrowheads="1"/>
            </p:cNvSpPr>
            <p:nvPr/>
          </p:nvSpPr>
          <p:spPr bwMode="auto">
            <a:xfrm flipV="1">
              <a:off x="2694112" y="3408363"/>
              <a:ext cx="144463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497" name="Oval 9"/>
            <p:cNvSpPr>
              <a:spLocks noChangeArrowheads="1"/>
            </p:cNvSpPr>
            <p:nvPr/>
          </p:nvSpPr>
          <p:spPr bwMode="auto">
            <a:xfrm flipV="1">
              <a:off x="5889750" y="3408363"/>
              <a:ext cx="142875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498" name="Oval 10"/>
            <p:cNvSpPr>
              <a:spLocks noChangeArrowheads="1"/>
            </p:cNvSpPr>
            <p:nvPr/>
          </p:nvSpPr>
          <p:spPr bwMode="auto">
            <a:xfrm flipV="1">
              <a:off x="4062537" y="3408363"/>
              <a:ext cx="144463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499" name="Oval 11"/>
            <p:cNvSpPr>
              <a:spLocks noChangeArrowheads="1"/>
            </p:cNvSpPr>
            <p:nvPr/>
          </p:nvSpPr>
          <p:spPr bwMode="auto">
            <a:xfrm flipV="1">
              <a:off x="7258175" y="3408363"/>
              <a:ext cx="144462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00" name="Oval 12"/>
            <p:cNvSpPr>
              <a:spLocks noChangeArrowheads="1"/>
            </p:cNvSpPr>
            <p:nvPr/>
          </p:nvSpPr>
          <p:spPr bwMode="auto">
            <a:xfrm flipV="1">
              <a:off x="7715375" y="3408363"/>
              <a:ext cx="142875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01" name="Oval 13"/>
            <p:cNvSpPr>
              <a:spLocks noChangeArrowheads="1"/>
            </p:cNvSpPr>
            <p:nvPr/>
          </p:nvSpPr>
          <p:spPr bwMode="auto">
            <a:xfrm flipV="1">
              <a:off x="8323387" y="3406775"/>
              <a:ext cx="142875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02" name="Oval 14"/>
            <p:cNvSpPr>
              <a:spLocks noChangeArrowheads="1"/>
            </p:cNvSpPr>
            <p:nvPr/>
          </p:nvSpPr>
          <p:spPr bwMode="auto">
            <a:xfrm flipV="1">
              <a:off x="179512" y="3408363"/>
              <a:ext cx="142875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03" name="Oval 15"/>
            <p:cNvSpPr>
              <a:spLocks noChangeArrowheads="1"/>
            </p:cNvSpPr>
            <p:nvPr/>
          </p:nvSpPr>
          <p:spPr bwMode="auto">
            <a:xfrm flipV="1">
              <a:off x="1324100" y="3408363"/>
              <a:ext cx="144462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04" name="Oval 16"/>
            <p:cNvSpPr>
              <a:spLocks noChangeArrowheads="1"/>
            </p:cNvSpPr>
            <p:nvPr/>
          </p:nvSpPr>
          <p:spPr bwMode="auto">
            <a:xfrm flipV="1">
              <a:off x="4519737" y="3408363"/>
              <a:ext cx="144463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05" name="Oval 17"/>
            <p:cNvSpPr>
              <a:spLocks noChangeArrowheads="1"/>
            </p:cNvSpPr>
            <p:nvPr/>
          </p:nvSpPr>
          <p:spPr bwMode="auto">
            <a:xfrm flipV="1">
              <a:off x="1933700" y="3408363"/>
              <a:ext cx="142875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06" name="Oval 18"/>
            <p:cNvSpPr>
              <a:spLocks noChangeArrowheads="1"/>
            </p:cNvSpPr>
            <p:nvPr/>
          </p:nvSpPr>
          <p:spPr bwMode="auto">
            <a:xfrm flipV="1">
              <a:off x="5127750" y="3408363"/>
              <a:ext cx="144462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07" name="Oval 19"/>
            <p:cNvSpPr>
              <a:spLocks noChangeArrowheads="1"/>
            </p:cNvSpPr>
            <p:nvPr/>
          </p:nvSpPr>
          <p:spPr bwMode="auto">
            <a:xfrm flipV="1">
              <a:off x="562100" y="3687763"/>
              <a:ext cx="146050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08" name="Oval 20"/>
            <p:cNvSpPr>
              <a:spLocks noChangeArrowheads="1"/>
            </p:cNvSpPr>
            <p:nvPr/>
          </p:nvSpPr>
          <p:spPr bwMode="auto">
            <a:xfrm flipV="1">
              <a:off x="3302125" y="3687763"/>
              <a:ext cx="144462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09" name="Oval 21"/>
            <p:cNvSpPr>
              <a:spLocks noChangeArrowheads="1"/>
            </p:cNvSpPr>
            <p:nvPr/>
          </p:nvSpPr>
          <p:spPr bwMode="auto">
            <a:xfrm flipV="1">
              <a:off x="6497762" y="3687763"/>
              <a:ext cx="144463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10" name="Oval 22"/>
            <p:cNvSpPr>
              <a:spLocks noChangeArrowheads="1"/>
            </p:cNvSpPr>
            <p:nvPr/>
          </p:nvSpPr>
          <p:spPr bwMode="auto">
            <a:xfrm flipV="1">
              <a:off x="866900" y="3687763"/>
              <a:ext cx="144462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11" name="Oval 23"/>
            <p:cNvSpPr>
              <a:spLocks noChangeArrowheads="1"/>
            </p:cNvSpPr>
            <p:nvPr/>
          </p:nvSpPr>
          <p:spPr bwMode="auto">
            <a:xfrm flipV="1">
              <a:off x="3759325" y="3687763"/>
              <a:ext cx="142875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12" name="Oval 24"/>
            <p:cNvSpPr>
              <a:spLocks noChangeArrowheads="1"/>
            </p:cNvSpPr>
            <p:nvPr/>
          </p:nvSpPr>
          <p:spPr bwMode="auto">
            <a:xfrm flipV="1">
              <a:off x="6953375" y="3687763"/>
              <a:ext cx="144462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13" name="Oval 25"/>
            <p:cNvSpPr>
              <a:spLocks noChangeArrowheads="1"/>
            </p:cNvSpPr>
            <p:nvPr/>
          </p:nvSpPr>
          <p:spPr bwMode="auto">
            <a:xfrm flipV="1">
              <a:off x="2694112" y="3687763"/>
              <a:ext cx="144463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14" name="Oval 26"/>
            <p:cNvSpPr>
              <a:spLocks noChangeArrowheads="1"/>
            </p:cNvSpPr>
            <p:nvPr/>
          </p:nvSpPr>
          <p:spPr bwMode="auto">
            <a:xfrm flipV="1">
              <a:off x="5889750" y="3687763"/>
              <a:ext cx="142875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15" name="Oval 27"/>
            <p:cNvSpPr>
              <a:spLocks noChangeArrowheads="1"/>
            </p:cNvSpPr>
            <p:nvPr/>
          </p:nvSpPr>
          <p:spPr bwMode="auto">
            <a:xfrm flipV="1">
              <a:off x="4062537" y="3687763"/>
              <a:ext cx="144463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16" name="Oval 28"/>
            <p:cNvSpPr>
              <a:spLocks noChangeArrowheads="1"/>
            </p:cNvSpPr>
            <p:nvPr/>
          </p:nvSpPr>
          <p:spPr bwMode="auto">
            <a:xfrm flipV="1">
              <a:off x="7258175" y="3687763"/>
              <a:ext cx="144462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17" name="Oval 29"/>
            <p:cNvSpPr>
              <a:spLocks noChangeArrowheads="1"/>
            </p:cNvSpPr>
            <p:nvPr/>
          </p:nvSpPr>
          <p:spPr bwMode="auto">
            <a:xfrm flipV="1">
              <a:off x="7715375" y="3687763"/>
              <a:ext cx="142875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18" name="Oval 30"/>
            <p:cNvSpPr>
              <a:spLocks noChangeArrowheads="1"/>
            </p:cNvSpPr>
            <p:nvPr/>
          </p:nvSpPr>
          <p:spPr bwMode="auto">
            <a:xfrm flipV="1">
              <a:off x="8323387" y="3687763"/>
              <a:ext cx="142875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19" name="Oval 31"/>
            <p:cNvSpPr>
              <a:spLocks noChangeArrowheads="1"/>
            </p:cNvSpPr>
            <p:nvPr/>
          </p:nvSpPr>
          <p:spPr bwMode="auto">
            <a:xfrm flipV="1">
              <a:off x="179512" y="3687763"/>
              <a:ext cx="142875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20" name="Oval 32"/>
            <p:cNvSpPr>
              <a:spLocks noChangeArrowheads="1"/>
            </p:cNvSpPr>
            <p:nvPr/>
          </p:nvSpPr>
          <p:spPr bwMode="auto">
            <a:xfrm flipV="1">
              <a:off x="1324100" y="3687763"/>
              <a:ext cx="144462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21" name="Oval 33"/>
            <p:cNvSpPr>
              <a:spLocks noChangeArrowheads="1"/>
            </p:cNvSpPr>
            <p:nvPr/>
          </p:nvSpPr>
          <p:spPr bwMode="auto">
            <a:xfrm flipV="1">
              <a:off x="4519737" y="3687763"/>
              <a:ext cx="144463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22" name="Oval 34"/>
            <p:cNvSpPr>
              <a:spLocks noChangeArrowheads="1"/>
            </p:cNvSpPr>
            <p:nvPr/>
          </p:nvSpPr>
          <p:spPr bwMode="auto">
            <a:xfrm flipV="1">
              <a:off x="1933700" y="3687763"/>
              <a:ext cx="142875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23" name="Oval 35"/>
            <p:cNvSpPr>
              <a:spLocks noChangeArrowheads="1"/>
            </p:cNvSpPr>
            <p:nvPr/>
          </p:nvSpPr>
          <p:spPr bwMode="auto">
            <a:xfrm flipV="1">
              <a:off x="5127750" y="3687763"/>
              <a:ext cx="144462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24" name="Oval 36"/>
            <p:cNvSpPr>
              <a:spLocks noChangeArrowheads="1"/>
            </p:cNvSpPr>
            <p:nvPr/>
          </p:nvSpPr>
          <p:spPr bwMode="auto">
            <a:xfrm flipV="1">
              <a:off x="562100" y="3968750"/>
              <a:ext cx="146050" cy="131763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25" name="Oval 37"/>
            <p:cNvSpPr>
              <a:spLocks noChangeArrowheads="1"/>
            </p:cNvSpPr>
            <p:nvPr/>
          </p:nvSpPr>
          <p:spPr bwMode="auto">
            <a:xfrm flipV="1">
              <a:off x="3302125" y="3968750"/>
              <a:ext cx="144462" cy="131763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26" name="Oval 38"/>
            <p:cNvSpPr>
              <a:spLocks noChangeArrowheads="1"/>
            </p:cNvSpPr>
            <p:nvPr/>
          </p:nvSpPr>
          <p:spPr bwMode="auto">
            <a:xfrm flipV="1">
              <a:off x="6497762" y="3968750"/>
              <a:ext cx="144463" cy="131763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27" name="Oval 39"/>
            <p:cNvSpPr>
              <a:spLocks noChangeArrowheads="1"/>
            </p:cNvSpPr>
            <p:nvPr/>
          </p:nvSpPr>
          <p:spPr bwMode="auto">
            <a:xfrm flipV="1">
              <a:off x="866900" y="3968750"/>
              <a:ext cx="144462" cy="131763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28" name="Oval 40"/>
            <p:cNvSpPr>
              <a:spLocks noChangeArrowheads="1"/>
            </p:cNvSpPr>
            <p:nvPr/>
          </p:nvSpPr>
          <p:spPr bwMode="auto">
            <a:xfrm flipV="1">
              <a:off x="3759325" y="3968750"/>
              <a:ext cx="142875" cy="131763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29" name="Oval 41"/>
            <p:cNvSpPr>
              <a:spLocks noChangeArrowheads="1"/>
            </p:cNvSpPr>
            <p:nvPr/>
          </p:nvSpPr>
          <p:spPr bwMode="auto">
            <a:xfrm flipV="1">
              <a:off x="6953375" y="3968750"/>
              <a:ext cx="144462" cy="131763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30" name="Oval 42"/>
            <p:cNvSpPr>
              <a:spLocks noChangeArrowheads="1"/>
            </p:cNvSpPr>
            <p:nvPr/>
          </p:nvSpPr>
          <p:spPr bwMode="auto">
            <a:xfrm flipV="1">
              <a:off x="2694112" y="3968750"/>
              <a:ext cx="144463" cy="131763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31" name="Oval 43"/>
            <p:cNvSpPr>
              <a:spLocks noChangeArrowheads="1"/>
            </p:cNvSpPr>
            <p:nvPr/>
          </p:nvSpPr>
          <p:spPr bwMode="auto">
            <a:xfrm flipV="1">
              <a:off x="5889750" y="3968750"/>
              <a:ext cx="142875" cy="131763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32" name="Oval 44"/>
            <p:cNvSpPr>
              <a:spLocks noChangeArrowheads="1"/>
            </p:cNvSpPr>
            <p:nvPr/>
          </p:nvSpPr>
          <p:spPr bwMode="auto">
            <a:xfrm flipV="1">
              <a:off x="4062537" y="3968750"/>
              <a:ext cx="144463" cy="131763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33" name="Oval 45"/>
            <p:cNvSpPr>
              <a:spLocks noChangeArrowheads="1"/>
            </p:cNvSpPr>
            <p:nvPr/>
          </p:nvSpPr>
          <p:spPr bwMode="auto">
            <a:xfrm flipV="1">
              <a:off x="7258175" y="3968750"/>
              <a:ext cx="144462" cy="131763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34" name="Oval 46"/>
            <p:cNvSpPr>
              <a:spLocks noChangeArrowheads="1"/>
            </p:cNvSpPr>
            <p:nvPr/>
          </p:nvSpPr>
          <p:spPr bwMode="auto">
            <a:xfrm flipV="1">
              <a:off x="7715375" y="3968750"/>
              <a:ext cx="142875" cy="131763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35" name="Oval 47"/>
            <p:cNvSpPr>
              <a:spLocks noChangeArrowheads="1"/>
            </p:cNvSpPr>
            <p:nvPr/>
          </p:nvSpPr>
          <p:spPr bwMode="auto">
            <a:xfrm flipV="1">
              <a:off x="8323387" y="3968750"/>
              <a:ext cx="142875" cy="131763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36" name="Oval 48"/>
            <p:cNvSpPr>
              <a:spLocks noChangeArrowheads="1"/>
            </p:cNvSpPr>
            <p:nvPr/>
          </p:nvSpPr>
          <p:spPr bwMode="auto">
            <a:xfrm flipV="1">
              <a:off x="179512" y="3968750"/>
              <a:ext cx="142875" cy="131763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37" name="Oval 49"/>
            <p:cNvSpPr>
              <a:spLocks noChangeArrowheads="1"/>
            </p:cNvSpPr>
            <p:nvPr/>
          </p:nvSpPr>
          <p:spPr bwMode="auto">
            <a:xfrm flipV="1">
              <a:off x="1324100" y="3968750"/>
              <a:ext cx="144462" cy="131763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38" name="Oval 50"/>
            <p:cNvSpPr>
              <a:spLocks noChangeArrowheads="1"/>
            </p:cNvSpPr>
            <p:nvPr/>
          </p:nvSpPr>
          <p:spPr bwMode="auto">
            <a:xfrm flipV="1">
              <a:off x="4519737" y="3968750"/>
              <a:ext cx="144463" cy="131763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39" name="Oval 51"/>
            <p:cNvSpPr>
              <a:spLocks noChangeArrowheads="1"/>
            </p:cNvSpPr>
            <p:nvPr/>
          </p:nvSpPr>
          <p:spPr bwMode="auto">
            <a:xfrm flipV="1">
              <a:off x="1933700" y="3968750"/>
              <a:ext cx="142875" cy="131763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40" name="Oval 52"/>
            <p:cNvSpPr>
              <a:spLocks noChangeArrowheads="1"/>
            </p:cNvSpPr>
            <p:nvPr/>
          </p:nvSpPr>
          <p:spPr bwMode="auto">
            <a:xfrm flipV="1">
              <a:off x="5127750" y="3968750"/>
              <a:ext cx="144462" cy="131763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41" name="Oval 53"/>
            <p:cNvSpPr>
              <a:spLocks noChangeArrowheads="1"/>
            </p:cNvSpPr>
            <p:nvPr/>
          </p:nvSpPr>
          <p:spPr bwMode="auto">
            <a:xfrm flipV="1">
              <a:off x="562100" y="4249738"/>
              <a:ext cx="146050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42" name="Oval 54"/>
            <p:cNvSpPr>
              <a:spLocks noChangeArrowheads="1"/>
            </p:cNvSpPr>
            <p:nvPr/>
          </p:nvSpPr>
          <p:spPr bwMode="auto">
            <a:xfrm flipV="1">
              <a:off x="3302125" y="4249738"/>
              <a:ext cx="144462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43" name="Oval 55"/>
            <p:cNvSpPr>
              <a:spLocks noChangeArrowheads="1"/>
            </p:cNvSpPr>
            <p:nvPr/>
          </p:nvSpPr>
          <p:spPr bwMode="auto">
            <a:xfrm flipV="1">
              <a:off x="6497762" y="4249738"/>
              <a:ext cx="144463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44" name="Oval 56"/>
            <p:cNvSpPr>
              <a:spLocks noChangeArrowheads="1"/>
            </p:cNvSpPr>
            <p:nvPr/>
          </p:nvSpPr>
          <p:spPr bwMode="auto">
            <a:xfrm flipV="1">
              <a:off x="866900" y="4249738"/>
              <a:ext cx="144462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45" name="Oval 57"/>
            <p:cNvSpPr>
              <a:spLocks noChangeArrowheads="1"/>
            </p:cNvSpPr>
            <p:nvPr/>
          </p:nvSpPr>
          <p:spPr bwMode="auto">
            <a:xfrm flipV="1">
              <a:off x="3759325" y="4249738"/>
              <a:ext cx="142875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46" name="Oval 58"/>
            <p:cNvSpPr>
              <a:spLocks noChangeArrowheads="1"/>
            </p:cNvSpPr>
            <p:nvPr/>
          </p:nvSpPr>
          <p:spPr bwMode="auto">
            <a:xfrm flipV="1">
              <a:off x="6953375" y="4249738"/>
              <a:ext cx="144462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47" name="Oval 59"/>
            <p:cNvSpPr>
              <a:spLocks noChangeArrowheads="1"/>
            </p:cNvSpPr>
            <p:nvPr/>
          </p:nvSpPr>
          <p:spPr bwMode="auto">
            <a:xfrm flipV="1">
              <a:off x="2694112" y="4249738"/>
              <a:ext cx="144463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48" name="Oval 60"/>
            <p:cNvSpPr>
              <a:spLocks noChangeArrowheads="1"/>
            </p:cNvSpPr>
            <p:nvPr/>
          </p:nvSpPr>
          <p:spPr bwMode="auto">
            <a:xfrm flipV="1">
              <a:off x="5889750" y="4249738"/>
              <a:ext cx="142875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49" name="Oval 61"/>
            <p:cNvSpPr>
              <a:spLocks noChangeArrowheads="1"/>
            </p:cNvSpPr>
            <p:nvPr/>
          </p:nvSpPr>
          <p:spPr bwMode="auto">
            <a:xfrm flipV="1">
              <a:off x="4062537" y="4249738"/>
              <a:ext cx="144463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50" name="Oval 62"/>
            <p:cNvSpPr>
              <a:spLocks noChangeArrowheads="1"/>
            </p:cNvSpPr>
            <p:nvPr/>
          </p:nvSpPr>
          <p:spPr bwMode="auto">
            <a:xfrm flipV="1">
              <a:off x="7258175" y="4249738"/>
              <a:ext cx="144462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51" name="Oval 63"/>
            <p:cNvSpPr>
              <a:spLocks noChangeArrowheads="1"/>
            </p:cNvSpPr>
            <p:nvPr/>
          </p:nvSpPr>
          <p:spPr bwMode="auto">
            <a:xfrm flipV="1">
              <a:off x="7715375" y="4249738"/>
              <a:ext cx="142875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52" name="Oval 64"/>
            <p:cNvSpPr>
              <a:spLocks noChangeArrowheads="1"/>
            </p:cNvSpPr>
            <p:nvPr/>
          </p:nvSpPr>
          <p:spPr bwMode="auto">
            <a:xfrm flipV="1">
              <a:off x="8323387" y="4249738"/>
              <a:ext cx="142875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53" name="Oval 65"/>
            <p:cNvSpPr>
              <a:spLocks noChangeArrowheads="1"/>
            </p:cNvSpPr>
            <p:nvPr/>
          </p:nvSpPr>
          <p:spPr bwMode="auto">
            <a:xfrm flipV="1">
              <a:off x="179512" y="4249738"/>
              <a:ext cx="142875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54" name="Oval 66"/>
            <p:cNvSpPr>
              <a:spLocks noChangeArrowheads="1"/>
            </p:cNvSpPr>
            <p:nvPr/>
          </p:nvSpPr>
          <p:spPr bwMode="auto">
            <a:xfrm flipV="1">
              <a:off x="1324100" y="4249738"/>
              <a:ext cx="144462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55" name="Oval 67"/>
            <p:cNvSpPr>
              <a:spLocks noChangeArrowheads="1"/>
            </p:cNvSpPr>
            <p:nvPr/>
          </p:nvSpPr>
          <p:spPr bwMode="auto">
            <a:xfrm flipV="1">
              <a:off x="4519737" y="4249738"/>
              <a:ext cx="144463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56" name="Oval 68"/>
            <p:cNvSpPr>
              <a:spLocks noChangeArrowheads="1"/>
            </p:cNvSpPr>
            <p:nvPr/>
          </p:nvSpPr>
          <p:spPr bwMode="auto">
            <a:xfrm flipV="1">
              <a:off x="1933700" y="4249738"/>
              <a:ext cx="142875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57" name="Oval 69"/>
            <p:cNvSpPr>
              <a:spLocks noChangeArrowheads="1"/>
            </p:cNvSpPr>
            <p:nvPr/>
          </p:nvSpPr>
          <p:spPr bwMode="auto">
            <a:xfrm flipV="1">
              <a:off x="5127750" y="4249738"/>
              <a:ext cx="144462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58" name="Oval 70"/>
            <p:cNvSpPr>
              <a:spLocks noChangeArrowheads="1"/>
            </p:cNvSpPr>
            <p:nvPr/>
          </p:nvSpPr>
          <p:spPr bwMode="auto">
            <a:xfrm flipV="1">
              <a:off x="562100" y="4530725"/>
              <a:ext cx="146050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59" name="Oval 71"/>
            <p:cNvSpPr>
              <a:spLocks noChangeArrowheads="1"/>
            </p:cNvSpPr>
            <p:nvPr/>
          </p:nvSpPr>
          <p:spPr bwMode="auto">
            <a:xfrm flipV="1">
              <a:off x="3302125" y="4530725"/>
              <a:ext cx="144462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60" name="Oval 72"/>
            <p:cNvSpPr>
              <a:spLocks noChangeArrowheads="1"/>
            </p:cNvSpPr>
            <p:nvPr/>
          </p:nvSpPr>
          <p:spPr bwMode="auto">
            <a:xfrm flipV="1">
              <a:off x="6497762" y="4530725"/>
              <a:ext cx="144463" cy="131763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61" name="Oval 73"/>
            <p:cNvSpPr>
              <a:spLocks noChangeArrowheads="1"/>
            </p:cNvSpPr>
            <p:nvPr/>
          </p:nvSpPr>
          <p:spPr bwMode="auto">
            <a:xfrm flipV="1">
              <a:off x="866900" y="4530725"/>
              <a:ext cx="144462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62" name="Oval 74"/>
            <p:cNvSpPr>
              <a:spLocks noChangeArrowheads="1"/>
            </p:cNvSpPr>
            <p:nvPr/>
          </p:nvSpPr>
          <p:spPr bwMode="auto">
            <a:xfrm flipV="1">
              <a:off x="3759325" y="4530725"/>
              <a:ext cx="142875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63" name="Oval 75"/>
            <p:cNvSpPr>
              <a:spLocks noChangeArrowheads="1"/>
            </p:cNvSpPr>
            <p:nvPr/>
          </p:nvSpPr>
          <p:spPr bwMode="auto">
            <a:xfrm flipV="1">
              <a:off x="6953375" y="4530725"/>
              <a:ext cx="144462" cy="131763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64" name="Oval 76"/>
            <p:cNvSpPr>
              <a:spLocks noChangeArrowheads="1"/>
            </p:cNvSpPr>
            <p:nvPr/>
          </p:nvSpPr>
          <p:spPr bwMode="auto">
            <a:xfrm flipV="1">
              <a:off x="2694112" y="4530725"/>
              <a:ext cx="144463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65" name="Oval 77"/>
            <p:cNvSpPr>
              <a:spLocks noChangeArrowheads="1"/>
            </p:cNvSpPr>
            <p:nvPr/>
          </p:nvSpPr>
          <p:spPr bwMode="auto">
            <a:xfrm flipV="1">
              <a:off x="5889750" y="4530725"/>
              <a:ext cx="142875" cy="131763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66" name="Oval 78"/>
            <p:cNvSpPr>
              <a:spLocks noChangeArrowheads="1"/>
            </p:cNvSpPr>
            <p:nvPr/>
          </p:nvSpPr>
          <p:spPr bwMode="auto">
            <a:xfrm flipV="1">
              <a:off x="4062537" y="4530725"/>
              <a:ext cx="144463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67" name="Oval 79"/>
            <p:cNvSpPr>
              <a:spLocks noChangeArrowheads="1"/>
            </p:cNvSpPr>
            <p:nvPr/>
          </p:nvSpPr>
          <p:spPr bwMode="auto">
            <a:xfrm flipV="1">
              <a:off x="7258175" y="4530725"/>
              <a:ext cx="144462" cy="131763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68" name="Oval 80"/>
            <p:cNvSpPr>
              <a:spLocks noChangeArrowheads="1"/>
            </p:cNvSpPr>
            <p:nvPr/>
          </p:nvSpPr>
          <p:spPr bwMode="auto">
            <a:xfrm flipV="1">
              <a:off x="7715375" y="4530725"/>
              <a:ext cx="142875" cy="131763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69" name="Oval 81"/>
            <p:cNvSpPr>
              <a:spLocks noChangeArrowheads="1"/>
            </p:cNvSpPr>
            <p:nvPr/>
          </p:nvSpPr>
          <p:spPr bwMode="auto">
            <a:xfrm flipV="1">
              <a:off x="8323387" y="4530725"/>
              <a:ext cx="142875" cy="131763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70" name="Oval 82"/>
            <p:cNvSpPr>
              <a:spLocks noChangeArrowheads="1"/>
            </p:cNvSpPr>
            <p:nvPr/>
          </p:nvSpPr>
          <p:spPr bwMode="auto">
            <a:xfrm flipV="1">
              <a:off x="179512" y="4530725"/>
              <a:ext cx="142875" cy="131763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71" name="Oval 83"/>
            <p:cNvSpPr>
              <a:spLocks noChangeArrowheads="1"/>
            </p:cNvSpPr>
            <p:nvPr/>
          </p:nvSpPr>
          <p:spPr bwMode="auto">
            <a:xfrm flipV="1">
              <a:off x="1324100" y="4530725"/>
              <a:ext cx="144462" cy="131763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72" name="Oval 84"/>
            <p:cNvSpPr>
              <a:spLocks noChangeArrowheads="1"/>
            </p:cNvSpPr>
            <p:nvPr/>
          </p:nvSpPr>
          <p:spPr bwMode="auto">
            <a:xfrm flipV="1">
              <a:off x="4519737" y="4530725"/>
              <a:ext cx="144463" cy="131763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73" name="Oval 85"/>
            <p:cNvSpPr>
              <a:spLocks noChangeArrowheads="1"/>
            </p:cNvSpPr>
            <p:nvPr/>
          </p:nvSpPr>
          <p:spPr bwMode="auto">
            <a:xfrm flipV="1">
              <a:off x="1933700" y="4530725"/>
              <a:ext cx="142875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74" name="Oval 86"/>
            <p:cNvSpPr>
              <a:spLocks noChangeArrowheads="1"/>
            </p:cNvSpPr>
            <p:nvPr/>
          </p:nvSpPr>
          <p:spPr bwMode="auto">
            <a:xfrm flipV="1">
              <a:off x="5127750" y="4530725"/>
              <a:ext cx="144462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75" name="Oval 87"/>
            <p:cNvSpPr>
              <a:spLocks noChangeArrowheads="1"/>
            </p:cNvSpPr>
            <p:nvPr/>
          </p:nvSpPr>
          <p:spPr bwMode="auto">
            <a:xfrm flipV="1">
              <a:off x="562100" y="4811713"/>
              <a:ext cx="146050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76" name="Oval 88"/>
            <p:cNvSpPr>
              <a:spLocks noChangeArrowheads="1"/>
            </p:cNvSpPr>
            <p:nvPr/>
          </p:nvSpPr>
          <p:spPr bwMode="auto">
            <a:xfrm flipV="1">
              <a:off x="3302125" y="4811713"/>
              <a:ext cx="144462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77" name="Oval 89"/>
            <p:cNvSpPr>
              <a:spLocks noChangeArrowheads="1"/>
            </p:cNvSpPr>
            <p:nvPr/>
          </p:nvSpPr>
          <p:spPr bwMode="auto">
            <a:xfrm flipV="1">
              <a:off x="6497762" y="4811713"/>
              <a:ext cx="144463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78" name="Oval 90"/>
            <p:cNvSpPr>
              <a:spLocks noChangeArrowheads="1"/>
            </p:cNvSpPr>
            <p:nvPr/>
          </p:nvSpPr>
          <p:spPr bwMode="auto">
            <a:xfrm flipV="1">
              <a:off x="866900" y="4811713"/>
              <a:ext cx="144462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79" name="Oval 91"/>
            <p:cNvSpPr>
              <a:spLocks noChangeArrowheads="1"/>
            </p:cNvSpPr>
            <p:nvPr/>
          </p:nvSpPr>
          <p:spPr bwMode="auto">
            <a:xfrm flipV="1">
              <a:off x="3759325" y="4811713"/>
              <a:ext cx="142875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80" name="Oval 92"/>
            <p:cNvSpPr>
              <a:spLocks noChangeArrowheads="1"/>
            </p:cNvSpPr>
            <p:nvPr/>
          </p:nvSpPr>
          <p:spPr bwMode="auto">
            <a:xfrm flipV="1">
              <a:off x="6953375" y="4811713"/>
              <a:ext cx="144462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81" name="Oval 93"/>
            <p:cNvSpPr>
              <a:spLocks noChangeArrowheads="1"/>
            </p:cNvSpPr>
            <p:nvPr/>
          </p:nvSpPr>
          <p:spPr bwMode="auto">
            <a:xfrm flipV="1">
              <a:off x="2694112" y="4811713"/>
              <a:ext cx="144463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82" name="Oval 94"/>
            <p:cNvSpPr>
              <a:spLocks noChangeArrowheads="1"/>
            </p:cNvSpPr>
            <p:nvPr/>
          </p:nvSpPr>
          <p:spPr bwMode="auto">
            <a:xfrm flipV="1">
              <a:off x="5889750" y="4811713"/>
              <a:ext cx="142875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83" name="Oval 95"/>
            <p:cNvSpPr>
              <a:spLocks noChangeArrowheads="1"/>
            </p:cNvSpPr>
            <p:nvPr/>
          </p:nvSpPr>
          <p:spPr bwMode="auto">
            <a:xfrm flipV="1">
              <a:off x="4062537" y="4811713"/>
              <a:ext cx="144463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84" name="Oval 96"/>
            <p:cNvSpPr>
              <a:spLocks noChangeArrowheads="1"/>
            </p:cNvSpPr>
            <p:nvPr/>
          </p:nvSpPr>
          <p:spPr bwMode="auto">
            <a:xfrm flipV="1">
              <a:off x="7258175" y="4811713"/>
              <a:ext cx="144462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85" name="Oval 97"/>
            <p:cNvSpPr>
              <a:spLocks noChangeArrowheads="1"/>
            </p:cNvSpPr>
            <p:nvPr/>
          </p:nvSpPr>
          <p:spPr bwMode="auto">
            <a:xfrm flipV="1">
              <a:off x="7715375" y="4811713"/>
              <a:ext cx="142875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86" name="Oval 98"/>
            <p:cNvSpPr>
              <a:spLocks noChangeArrowheads="1"/>
            </p:cNvSpPr>
            <p:nvPr/>
          </p:nvSpPr>
          <p:spPr bwMode="auto">
            <a:xfrm flipV="1">
              <a:off x="8323387" y="4811713"/>
              <a:ext cx="142875" cy="131762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87" name="Oval 99"/>
            <p:cNvSpPr>
              <a:spLocks noChangeArrowheads="1"/>
            </p:cNvSpPr>
            <p:nvPr/>
          </p:nvSpPr>
          <p:spPr bwMode="auto">
            <a:xfrm flipV="1">
              <a:off x="179512" y="4811713"/>
              <a:ext cx="142875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88" name="Oval 100"/>
            <p:cNvSpPr>
              <a:spLocks noChangeArrowheads="1"/>
            </p:cNvSpPr>
            <p:nvPr/>
          </p:nvSpPr>
          <p:spPr bwMode="auto">
            <a:xfrm flipV="1">
              <a:off x="1324100" y="4811713"/>
              <a:ext cx="144462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89" name="Oval 101"/>
            <p:cNvSpPr>
              <a:spLocks noChangeArrowheads="1"/>
            </p:cNvSpPr>
            <p:nvPr/>
          </p:nvSpPr>
          <p:spPr bwMode="auto">
            <a:xfrm flipV="1">
              <a:off x="4519737" y="4811713"/>
              <a:ext cx="144463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90" name="Oval 102"/>
            <p:cNvSpPr>
              <a:spLocks noChangeArrowheads="1"/>
            </p:cNvSpPr>
            <p:nvPr/>
          </p:nvSpPr>
          <p:spPr bwMode="auto">
            <a:xfrm flipV="1">
              <a:off x="1933700" y="4811713"/>
              <a:ext cx="142875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91" name="Oval 103"/>
            <p:cNvSpPr>
              <a:spLocks noChangeArrowheads="1"/>
            </p:cNvSpPr>
            <p:nvPr/>
          </p:nvSpPr>
          <p:spPr bwMode="auto">
            <a:xfrm flipV="1">
              <a:off x="5127750" y="4811713"/>
              <a:ext cx="144462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92" name="Oval 104"/>
            <p:cNvSpPr>
              <a:spLocks noChangeArrowheads="1"/>
            </p:cNvSpPr>
            <p:nvPr/>
          </p:nvSpPr>
          <p:spPr bwMode="auto">
            <a:xfrm flipV="1">
              <a:off x="562100" y="5092700"/>
              <a:ext cx="146050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93" name="Oval 105"/>
            <p:cNvSpPr>
              <a:spLocks noChangeArrowheads="1"/>
            </p:cNvSpPr>
            <p:nvPr/>
          </p:nvSpPr>
          <p:spPr bwMode="auto">
            <a:xfrm flipV="1">
              <a:off x="3302125" y="5092700"/>
              <a:ext cx="144462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94" name="Oval 106"/>
            <p:cNvSpPr>
              <a:spLocks noChangeArrowheads="1"/>
            </p:cNvSpPr>
            <p:nvPr/>
          </p:nvSpPr>
          <p:spPr bwMode="auto">
            <a:xfrm flipV="1">
              <a:off x="6497762" y="5092700"/>
              <a:ext cx="144463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95" name="Oval 107"/>
            <p:cNvSpPr>
              <a:spLocks noChangeArrowheads="1"/>
            </p:cNvSpPr>
            <p:nvPr/>
          </p:nvSpPr>
          <p:spPr bwMode="auto">
            <a:xfrm flipV="1">
              <a:off x="866900" y="5092700"/>
              <a:ext cx="144462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96" name="Oval 108"/>
            <p:cNvSpPr>
              <a:spLocks noChangeArrowheads="1"/>
            </p:cNvSpPr>
            <p:nvPr/>
          </p:nvSpPr>
          <p:spPr bwMode="auto">
            <a:xfrm flipV="1">
              <a:off x="3759325" y="5092700"/>
              <a:ext cx="142875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97" name="Oval 109"/>
            <p:cNvSpPr>
              <a:spLocks noChangeArrowheads="1"/>
            </p:cNvSpPr>
            <p:nvPr/>
          </p:nvSpPr>
          <p:spPr bwMode="auto">
            <a:xfrm flipV="1">
              <a:off x="6953375" y="5092700"/>
              <a:ext cx="144462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98" name="Oval 110"/>
            <p:cNvSpPr>
              <a:spLocks noChangeArrowheads="1"/>
            </p:cNvSpPr>
            <p:nvPr/>
          </p:nvSpPr>
          <p:spPr bwMode="auto">
            <a:xfrm flipV="1">
              <a:off x="2694112" y="5092700"/>
              <a:ext cx="144463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99" name="Oval 111"/>
            <p:cNvSpPr>
              <a:spLocks noChangeArrowheads="1"/>
            </p:cNvSpPr>
            <p:nvPr/>
          </p:nvSpPr>
          <p:spPr bwMode="auto">
            <a:xfrm flipV="1">
              <a:off x="5889750" y="5092700"/>
              <a:ext cx="142875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600" name="Oval 112"/>
            <p:cNvSpPr>
              <a:spLocks noChangeArrowheads="1"/>
            </p:cNvSpPr>
            <p:nvPr/>
          </p:nvSpPr>
          <p:spPr bwMode="auto">
            <a:xfrm flipV="1">
              <a:off x="4062537" y="5092700"/>
              <a:ext cx="144463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601" name="Oval 113"/>
            <p:cNvSpPr>
              <a:spLocks noChangeArrowheads="1"/>
            </p:cNvSpPr>
            <p:nvPr/>
          </p:nvSpPr>
          <p:spPr bwMode="auto">
            <a:xfrm flipV="1">
              <a:off x="7258175" y="5092700"/>
              <a:ext cx="144462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602" name="Oval 114"/>
            <p:cNvSpPr>
              <a:spLocks noChangeArrowheads="1"/>
            </p:cNvSpPr>
            <p:nvPr/>
          </p:nvSpPr>
          <p:spPr bwMode="auto">
            <a:xfrm flipV="1">
              <a:off x="7715375" y="5092700"/>
              <a:ext cx="142875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603" name="Oval 115"/>
            <p:cNvSpPr>
              <a:spLocks noChangeArrowheads="1"/>
            </p:cNvSpPr>
            <p:nvPr/>
          </p:nvSpPr>
          <p:spPr bwMode="auto">
            <a:xfrm flipV="1">
              <a:off x="8323387" y="5092700"/>
              <a:ext cx="142875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604" name="Oval 116"/>
            <p:cNvSpPr>
              <a:spLocks noChangeArrowheads="1"/>
            </p:cNvSpPr>
            <p:nvPr/>
          </p:nvSpPr>
          <p:spPr bwMode="auto">
            <a:xfrm flipV="1">
              <a:off x="179512" y="5092700"/>
              <a:ext cx="142875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605" name="Oval 117"/>
            <p:cNvSpPr>
              <a:spLocks noChangeArrowheads="1"/>
            </p:cNvSpPr>
            <p:nvPr/>
          </p:nvSpPr>
          <p:spPr bwMode="auto">
            <a:xfrm flipV="1">
              <a:off x="1324100" y="5092700"/>
              <a:ext cx="144462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606" name="Oval 118"/>
            <p:cNvSpPr>
              <a:spLocks noChangeArrowheads="1"/>
            </p:cNvSpPr>
            <p:nvPr/>
          </p:nvSpPr>
          <p:spPr bwMode="auto">
            <a:xfrm flipV="1">
              <a:off x="4519737" y="5092700"/>
              <a:ext cx="144463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607" name="Oval 119"/>
            <p:cNvSpPr>
              <a:spLocks noChangeArrowheads="1"/>
            </p:cNvSpPr>
            <p:nvPr/>
          </p:nvSpPr>
          <p:spPr bwMode="auto">
            <a:xfrm flipV="1">
              <a:off x="1933700" y="5092700"/>
              <a:ext cx="142875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608" name="Oval 120"/>
            <p:cNvSpPr>
              <a:spLocks noChangeArrowheads="1"/>
            </p:cNvSpPr>
            <p:nvPr/>
          </p:nvSpPr>
          <p:spPr bwMode="auto">
            <a:xfrm flipV="1">
              <a:off x="5127750" y="5092700"/>
              <a:ext cx="144462" cy="13335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609" name="Freeform 122"/>
            <p:cNvSpPr>
              <a:spLocks/>
            </p:cNvSpPr>
            <p:nvPr/>
          </p:nvSpPr>
          <p:spPr bwMode="auto">
            <a:xfrm flipV="1">
              <a:off x="982787" y="4249738"/>
              <a:ext cx="1443038" cy="131762"/>
            </a:xfrm>
            <a:custGeom>
              <a:avLst/>
              <a:gdLst>
                <a:gd name="T0" fmla="*/ 2147483647 w 949"/>
                <a:gd name="T1" fmla="*/ 0 h 2"/>
                <a:gd name="T2" fmla="*/ 0 w 949"/>
                <a:gd name="T3" fmla="*/ 2147483647 h 2"/>
                <a:gd name="T4" fmla="*/ 0 w 949"/>
                <a:gd name="T5" fmla="*/ 2147483647 h 2"/>
                <a:gd name="T6" fmla="*/ 0 60000 65536"/>
                <a:gd name="T7" fmla="*/ 0 60000 65536"/>
                <a:gd name="T8" fmla="*/ 0 60000 65536"/>
                <a:gd name="T9" fmla="*/ 0 w 949"/>
                <a:gd name="T10" fmla="*/ 0 h 2"/>
                <a:gd name="T11" fmla="*/ 949 w 949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9" h="2">
                  <a:moveTo>
                    <a:pt x="948" y="0"/>
                  </a:moveTo>
                  <a:lnTo>
                    <a:pt x="0" y="1"/>
                  </a:lnTo>
                </a:path>
              </a:pathLst>
            </a:custGeom>
            <a:noFill/>
            <a:ln w="101600" cap="flat" cmpd="sng">
              <a:solidFill>
                <a:srgbClr val="0080FF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0" name="Freeform 125"/>
            <p:cNvSpPr>
              <a:spLocks/>
            </p:cNvSpPr>
            <p:nvPr/>
          </p:nvSpPr>
          <p:spPr bwMode="auto">
            <a:xfrm>
              <a:off x="5913562" y="5700713"/>
              <a:ext cx="1116013" cy="0"/>
            </a:xfrm>
            <a:custGeom>
              <a:avLst/>
              <a:gdLst>
                <a:gd name="T0" fmla="*/ 0 w 734"/>
                <a:gd name="T1" fmla="*/ 0 h 1"/>
                <a:gd name="T2" fmla="*/ 2147483647 w 734"/>
                <a:gd name="T3" fmla="*/ 0 h 1"/>
                <a:gd name="T4" fmla="*/ 2147483647 w 734"/>
                <a:gd name="T5" fmla="*/ 0 h 1"/>
                <a:gd name="T6" fmla="*/ 0 60000 65536"/>
                <a:gd name="T7" fmla="*/ 0 60000 65536"/>
                <a:gd name="T8" fmla="*/ 0 60000 65536"/>
                <a:gd name="T9" fmla="*/ 0 w 734"/>
                <a:gd name="T10" fmla="*/ 0 h 1"/>
                <a:gd name="T11" fmla="*/ 734 w 734"/>
                <a:gd name="T12" fmla="*/ 0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4" h="1">
                  <a:moveTo>
                    <a:pt x="0" y="0"/>
                  </a:moveTo>
                  <a:lnTo>
                    <a:pt x="733" y="0"/>
                  </a:lnTo>
                </a:path>
              </a:pathLst>
            </a:custGeom>
            <a:noFill/>
            <a:ln w="2032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1" name="Freeform 126"/>
            <p:cNvSpPr>
              <a:spLocks/>
            </p:cNvSpPr>
            <p:nvPr/>
          </p:nvSpPr>
          <p:spPr bwMode="auto">
            <a:xfrm>
              <a:off x="3810125" y="5683250"/>
              <a:ext cx="1385887" cy="1588"/>
            </a:xfrm>
            <a:custGeom>
              <a:avLst/>
              <a:gdLst>
                <a:gd name="T0" fmla="*/ 2147483647 w 911"/>
                <a:gd name="T1" fmla="*/ 0 h 1"/>
                <a:gd name="T2" fmla="*/ 0 w 911"/>
                <a:gd name="T3" fmla="*/ 0 h 1"/>
                <a:gd name="T4" fmla="*/ 0 w 911"/>
                <a:gd name="T5" fmla="*/ 0 h 1"/>
                <a:gd name="T6" fmla="*/ 0 60000 65536"/>
                <a:gd name="T7" fmla="*/ 0 60000 65536"/>
                <a:gd name="T8" fmla="*/ 0 60000 65536"/>
                <a:gd name="T9" fmla="*/ 0 w 911"/>
                <a:gd name="T10" fmla="*/ 0 h 1"/>
                <a:gd name="T11" fmla="*/ 911 w 91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1" h="1">
                  <a:moveTo>
                    <a:pt x="910" y="0"/>
                  </a:moveTo>
                  <a:lnTo>
                    <a:pt x="0" y="0"/>
                  </a:lnTo>
                </a:path>
              </a:pathLst>
            </a:custGeom>
            <a:noFill/>
            <a:ln w="2032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2" name="Text Box 127"/>
            <p:cNvSpPr txBox="1">
              <a:spLocks noChangeArrowheads="1"/>
            </p:cNvSpPr>
            <p:nvPr/>
          </p:nvSpPr>
          <p:spPr bwMode="auto">
            <a:xfrm>
              <a:off x="489075" y="2463800"/>
              <a:ext cx="24320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de-DE">
                  <a:latin typeface="Calibri" pitchFamily="34" charset="0"/>
                </a:rPr>
                <a:t>Direction of oscillation</a:t>
              </a:r>
            </a:p>
          </p:txBody>
        </p:sp>
        <p:sp>
          <p:nvSpPr>
            <p:cNvPr id="20613" name="Text Box 128"/>
            <p:cNvSpPr txBox="1">
              <a:spLocks noChangeArrowheads="1"/>
            </p:cNvSpPr>
            <p:nvPr/>
          </p:nvSpPr>
          <p:spPr bwMode="auto">
            <a:xfrm>
              <a:off x="3400550" y="1981200"/>
              <a:ext cx="342423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pPr algn="ctr">
                <a:spcBef>
                  <a:spcPct val="30000"/>
                </a:spcBef>
              </a:pPr>
              <a:r>
                <a:rPr lang="de-DE" sz="2400">
                  <a:solidFill>
                    <a:srgbClr val="FFFFFF"/>
                  </a:solidFill>
                  <a:latin typeface="Calibri" pitchFamily="34" charset="0"/>
                </a:rPr>
                <a:t>Direction of propagation</a:t>
              </a:r>
              <a:endParaRPr lang="de-DE" sz="2400">
                <a:latin typeface="Calibri" pitchFamily="34" charset="0"/>
              </a:endParaRPr>
            </a:p>
          </p:txBody>
        </p:sp>
        <p:sp>
          <p:nvSpPr>
            <p:cNvPr id="20614" name="Line 129"/>
            <p:cNvSpPr>
              <a:spLocks noChangeShapeType="1"/>
            </p:cNvSpPr>
            <p:nvPr/>
          </p:nvSpPr>
          <p:spPr bwMode="auto">
            <a:xfrm flipV="1">
              <a:off x="1640012" y="2830513"/>
              <a:ext cx="0" cy="1368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5" name="Text Box 130"/>
            <p:cNvSpPr txBox="1">
              <a:spLocks noChangeArrowheads="1"/>
            </p:cNvSpPr>
            <p:nvPr/>
          </p:nvSpPr>
          <p:spPr bwMode="auto">
            <a:xfrm>
              <a:off x="400175" y="1981200"/>
              <a:ext cx="26289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pPr algn="ctr">
                <a:spcBef>
                  <a:spcPct val="30000"/>
                </a:spcBef>
              </a:pPr>
              <a:r>
                <a:rPr lang="de-DE" sz="2400">
                  <a:latin typeface="Calibri" pitchFamily="34" charset="0"/>
                </a:rPr>
                <a:t>Longitudinal wave</a:t>
              </a:r>
            </a:p>
          </p:txBody>
        </p:sp>
        <p:sp>
          <p:nvSpPr>
            <p:cNvPr id="20616" name="Freeform 123"/>
            <p:cNvSpPr>
              <a:spLocks/>
            </p:cNvSpPr>
            <p:nvPr/>
          </p:nvSpPr>
          <p:spPr bwMode="auto">
            <a:xfrm>
              <a:off x="3827587" y="5157788"/>
              <a:ext cx="1588" cy="665162"/>
            </a:xfrm>
            <a:custGeom>
              <a:avLst/>
              <a:gdLst>
                <a:gd name="T0" fmla="*/ 0 w 1"/>
                <a:gd name="T1" fmla="*/ 0 h 474"/>
                <a:gd name="T2" fmla="*/ 0 w 1"/>
                <a:gd name="T3" fmla="*/ 2147483647 h 474"/>
                <a:gd name="T4" fmla="*/ 0 w 1"/>
                <a:gd name="T5" fmla="*/ 2147483647 h 474"/>
                <a:gd name="T6" fmla="*/ 0 60000 65536"/>
                <a:gd name="T7" fmla="*/ 0 60000 65536"/>
                <a:gd name="T8" fmla="*/ 0 60000 65536"/>
                <a:gd name="T9" fmla="*/ 0 w 1"/>
                <a:gd name="T10" fmla="*/ 0 h 474"/>
                <a:gd name="T11" fmla="*/ 1 w 1"/>
                <a:gd name="T12" fmla="*/ 474 h 4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74">
                  <a:moveTo>
                    <a:pt x="0" y="0"/>
                  </a:moveTo>
                  <a:lnTo>
                    <a:pt x="0" y="473"/>
                  </a:lnTo>
                </a:path>
              </a:pathLst>
            </a:custGeom>
            <a:noFill/>
            <a:ln w="0" cap="flat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7" name="Freeform 124"/>
            <p:cNvSpPr>
              <a:spLocks/>
            </p:cNvSpPr>
            <p:nvPr/>
          </p:nvSpPr>
          <p:spPr bwMode="auto">
            <a:xfrm>
              <a:off x="7027987" y="5175250"/>
              <a:ext cx="1588" cy="665163"/>
            </a:xfrm>
            <a:custGeom>
              <a:avLst/>
              <a:gdLst>
                <a:gd name="T0" fmla="*/ 0 w 1"/>
                <a:gd name="T1" fmla="*/ 0 h 474"/>
                <a:gd name="T2" fmla="*/ 0 w 1"/>
                <a:gd name="T3" fmla="*/ 2147483647 h 474"/>
                <a:gd name="T4" fmla="*/ 0 w 1"/>
                <a:gd name="T5" fmla="*/ 2147483647 h 474"/>
                <a:gd name="T6" fmla="*/ 0 60000 65536"/>
                <a:gd name="T7" fmla="*/ 0 60000 65536"/>
                <a:gd name="T8" fmla="*/ 0 60000 65536"/>
                <a:gd name="T9" fmla="*/ 0 w 1"/>
                <a:gd name="T10" fmla="*/ 0 h 474"/>
                <a:gd name="T11" fmla="*/ 1 w 1"/>
                <a:gd name="T12" fmla="*/ 474 h 4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74">
                  <a:moveTo>
                    <a:pt x="0" y="0"/>
                  </a:moveTo>
                  <a:lnTo>
                    <a:pt x="0" y="473"/>
                  </a:lnTo>
                </a:path>
              </a:pathLst>
            </a:custGeom>
            <a:noFill/>
            <a:ln w="0" cap="flat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8" name="Freeform 131"/>
            <p:cNvSpPr>
              <a:spLocks/>
            </p:cNvSpPr>
            <p:nvPr/>
          </p:nvSpPr>
          <p:spPr bwMode="auto">
            <a:xfrm>
              <a:off x="5435725" y="5468938"/>
              <a:ext cx="303212" cy="384175"/>
            </a:xfrm>
            <a:custGeom>
              <a:avLst/>
              <a:gdLst>
                <a:gd name="T0" fmla="*/ 2147483647 w 199"/>
                <a:gd name="T1" fmla="*/ 2147483647 h 274"/>
                <a:gd name="T2" fmla="*/ 2147483647 w 199"/>
                <a:gd name="T3" fmla="*/ 2147483647 h 274"/>
                <a:gd name="T4" fmla="*/ 2147483647 w 199"/>
                <a:gd name="T5" fmla="*/ 2147483647 h 274"/>
                <a:gd name="T6" fmla="*/ 2147483647 w 199"/>
                <a:gd name="T7" fmla="*/ 2147483647 h 274"/>
                <a:gd name="T8" fmla="*/ 2147483647 w 199"/>
                <a:gd name="T9" fmla="*/ 2147483647 h 274"/>
                <a:gd name="T10" fmla="*/ 2147483647 w 199"/>
                <a:gd name="T11" fmla="*/ 2147483647 h 274"/>
                <a:gd name="T12" fmla="*/ 2147483647 w 199"/>
                <a:gd name="T13" fmla="*/ 2147483647 h 274"/>
                <a:gd name="T14" fmla="*/ 2147483647 w 199"/>
                <a:gd name="T15" fmla="*/ 2147483647 h 274"/>
                <a:gd name="T16" fmla="*/ 2147483647 w 199"/>
                <a:gd name="T17" fmla="*/ 2147483647 h 274"/>
                <a:gd name="T18" fmla="*/ 2147483647 w 199"/>
                <a:gd name="T19" fmla="*/ 2147483647 h 274"/>
                <a:gd name="T20" fmla="*/ 2147483647 w 199"/>
                <a:gd name="T21" fmla="*/ 2147483647 h 274"/>
                <a:gd name="T22" fmla="*/ 2147483647 w 199"/>
                <a:gd name="T23" fmla="*/ 2147483647 h 274"/>
                <a:gd name="T24" fmla="*/ 2147483647 w 199"/>
                <a:gd name="T25" fmla="*/ 2147483647 h 274"/>
                <a:gd name="T26" fmla="*/ 2147483647 w 199"/>
                <a:gd name="T27" fmla="*/ 2147483647 h 274"/>
                <a:gd name="T28" fmla="*/ 2147483647 w 199"/>
                <a:gd name="T29" fmla="*/ 2147483647 h 274"/>
                <a:gd name="T30" fmla="*/ 2147483647 w 199"/>
                <a:gd name="T31" fmla="*/ 2147483647 h 274"/>
                <a:gd name="T32" fmla="*/ 2147483647 w 199"/>
                <a:gd name="T33" fmla="*/ 2147483647 h 274"/>
                <a:gd name="T34" fmla="*/ 2147483647 w 199"/>
                <a:gd name="T35" fmla="*/ 2147483647 h 274"/>
                <a:gd name="T36" fmla="*/ 2147483647 w 199"/>
                <a:gd name="T37" fmla="*/ 2147483647 h 274"/>
                <a:gd name="T38" fmla="*/ 2147483647 w 199"/>
                <a:gd name="T39" fmla="*/ 2147483647 h 274"/>
                <a:gd name="T40" fmla="*/ 2147483647 w 199"/>
                <a:gd name="T41" fmla="*/ 2147483647 h 274"/>
                <a:gd name="T42" fmla="*/ 2147483647 w 199"/>
                <a:gd name="T43" fmla="*/ 2147483647 h 274"/>
                <a:gd name="T44" fmla="*/ 2147483647 w 199"/>
                <a:gd name="T45" fmla="*/ 2147483647 h 274"/>
                <a:gd name="T46" fmla="*/ 2147483647 w 199"/>
                <a:gd name="T47" fmla="*/ 2147483647 h 274"/>
                <a:gd name="T48" fmla="*/ 2147483647 w 199"/>
                <a:gd name="T49" fmla="*/ 2147483647 h 274"/>
                <a:gd name="T50" fmla="*/ 2147483647 w 199"/>
                <a:gd name="T51" fmla="*/ 2147483647 h 274"/>
                <a:gd name="T52" fmla="*/ 2147483647 w 199"/>
                <a:gd name="T53" fmla="*/ 2147483647 h 274"/>
                <a:gd name="T54" fmla="*/ 2147483647 w 199"/>
                <a:gd name="T55" fmla="*/ 2147483647 h 274"/>
                <a:gd name="T56" fmla="*/ 2147483647 w 199"/>
                <a:gd name="T57" fmla="*/ 2147483647 h 274"/>
                <a:gd name="T58" fmla="*/ 2147483647 w 199"/>
                <a:gd name="T59" fmla="*/ 2147483647 h 274"/>
                <a:gd name="T60" fmla="*/ 2147483647 w 199"/>
                <a:gd name="T61" fmla="*/ 2147483647 h 274"/>
                <a:gd name="T62" fmla="*/ 2147483647 w 199"/>
                <a:gd name="T63" fmla="*/ 2147483647 h 274"/>
                <a:gd name="T64" fmla="*/ 2147483647 w 199"/>
                <a:gd name="T65" fmla="*/ 2147483647 h 274"/>
                <a:gd name="T66" fmla="*/ 2147483647 w 199"/>
                <a:gd name="T67" fmla="*/ 0 h 274"/>
                <a:gd name="T68" fmla="*/ 2147483647 w 199"/>
                <a:gd name="T69" fmla="*/ 2147483647 h 274"/>
                <a:gd name="T70" fmla="*/ 2147483647 w 199"/>
                <a:gd name="T71" fmla="*/ 2147483647 h 274"/>
                <a:gd name="T72" fmla="*/ 2147483647 w 199"/>
                <a:gd name="T73" fmla="*/ 2147483647 h 274"/>
                <a:gd name="T74" fmla="*/ 2147483647 w 199"/>
                <a:gd name="T75" fmla="*/ 2147483647 h 274"/>
                <a:gd name="T76" fmla="*/ 2147483647 w 199"/>
                <a:gd name="T77" fmla="*/ 2147483647 h 274"/>
                <a:gd name="T78" fmla="*/ 2147483647 w 199"/>
                <a:gd name="T79" fmla="*/ 2147483647 h 274"/>
                <a:gd name="T80" fmla="*/ 2147483647 w 199"/>
                <a:gd name="T81" fmla="*/ 2147483647 h 27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9"/>
                <a:gd name="T124" fmla="*/ 0 h 274"/>
                <a:gd name="T125" fmla="*/ 199 w 199"/>
                <a:gd name="T126" fmla="*/ 274 h 27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9" h="274">
                  <a:moveTo>
                    <a:pt x="77" y="111"/>
                  </a:moveTo>
                  <a:lnTo>
                    <a:pt x="11" y="247"/>
                  </a:lnTo>
                  <a:lnTo>
                    <a:pt x="10" y="250"/>
                  </a:lnTo>
                  <a:lnTo>
                    <a:pt x="9" y="254"/>
                  </a:lnTo>
                  <a:lnTo>
                    <a:pt x="9" y="258"/>
                  </a:lnTo>
                  <a:lnTo>
                    <a:pt x="9" y="261"/>
                  </a:lnTo>
                  <a:lnTo>
                    <a:pt x="10" y="265"/>
                  </a:lnTo>
                  <a:lnTo>
                    <a:pt x="11" y="268"/>
                  </a:lnTo>
                  <a:lnTo>
                    <a:pt x="13" y="270"/>
                  </a:lnTo>
                  <a:lnTo>
                    <a:pt x="14" y="271"/>
                  </a:lnTo>
                  <a:lnTo>
                    <a:pt x="17" y="272"/>
                  </a:lnTo>
                  <a:lnTo>
                    <a:pt x="19" y="272"/>
                  </a:lnTo>
                  <a:lnTo>
                    <a:pt x="23" y="272"/>
                  </a:lnTo>
                  <a:lnTo>
                    <a:pt x="25" y="272"/>
                  </a:lnTo>
                  <a:lnTo>
                    <a:pt x="27" y="272"/>
                  </a:lnTo>
                  <a:lnTo>
                    <a:pt x="30" y="270"/>
                  </a:lnTo>
                  <a:lnTo>
                    <a:pt x="32" y="269"/>
                  </a:lnTo>
                  <a:lnTo>
                    <a:pt x="34" y="268"/>
                  </a:lnTo>
                  <a:lnTo>
                    <a:pt x="36" y="266"/>
                  </a:lnTo>
                  <a:lnTo>
                    <a:pt x="38" y="262"/>
                  </a:lnTo>
                  <a:lnTo>
                    <a:pt x="40" y="258"/>
                  </a:lnTo>
                  <a:lnTo>
                    <a:pt x="43" y="251"/>
                  </a:lnTo>
                  <a:lnTo>
                    <a:pt x="86" y="131"/>
                  </a:lnTo>
                  <a:lnTo>
                    <a:pt x="144" y="258"/>
                  </a:lnTo>
                  <a:lnTo>
                    <a:pt x="147" y="262"/>
                  </a:lnTo>
                  <a:lnTo>
                    <a:pt x="149" y="265"/>
                  </a:lnTo>
                  <a:lnTo>
                    <a:pt x="151" y="267"/>
                  </a:lnTo>
                  <a:lnTo>
                    <a:pt x="154" y="269"/>
                  </a:lnTo>
                  <a:lnTo>
                    <a:pt x="156" y="270"/>
                  </a:lnTo>
                  <a:lnTo>
                    <a:pt x="158" y="272"/>
                  </a:lnTo>
                  <a:lnTo>
                    <a:pt x="161" y="272"/>
                  </a:lnTo>
                  <a:lnTo>
                    <a:pt x="165" y="273"/>
                  </a:lnTo>
                  <a:lnTo>
                    <a:pt x="170" y="273"/>
                  </a:lnTo>
                  <a:lnTo>
                    <a:pt x="173" y="273"/>
                  </a:lnTo>
                  <a:lnTo>
                    <a:pt x="176" y="272"/>
                  </a:lnTo>
                  <a:lnTo>
                    <a:pt x="178" y="272"/>
                  </a:lnTo>
                  <a:lnTo>
                    <a:pt x="180" y="271"/>
                  </a:lnTo>
                  <a:lnTo>
                    <a:pt x="183" y="269"/>
                  </a:lnTo>
                  <a:lnTo>
                    <a:pt x="184" y="268"/>
                  </a:lnTo>
                  <a:lnTo>
                    <a:pt x="188" y="265"/>
                  </a:lnTo>
                  <a:lnTo>
                    <a:pt x="192" y="261"/>
                  </a:lnTo>
                  <a:lnTo>
                    <a:pt x="194" y="258"/>
                  </a:lnTo>
                  <a:lnTo>
                    <a:pt x="198" y="253"/>
                  </a:lnTo>
                  <a:lnTo>
                    <a:pt x="188" y="244"/>
                  </a:lnTo>
                  <a:lnTo>
                    <a:pt x="183" y="249"/>
                  </a:lnTo>
                  <a:lnTo>
                    <a:pt x="182" y="250"/>
                  </a:lnTo>
                  <a:lnTo>
                    <a:pt x="180" y="251"/>
                  </a:lnTo>
                  <a:lnTo>
                    <a:pt x="178" y="251"/>
                  </a:lnTo>
                  <a:lnTo>
                    <a:pt x="177" y="251"/>
                  </a:lnTo>
                  <a:lnTo>
                    <a:pt x="176" y="250"/>
                  </a:lnTo>
                  <a:lnTo>
                    <a:pt x="175" y="250"/>
                  </a:lnTo>
                  <a:lnTo>
                    <a:pt x="174" y="249"/>
                  </a:lnTo>
                  <a:lnTo>
                    <a:pt x="172" y="248"/>
                  </a:lnTo>
                  <a:lnTo>
                    <a:pt x="170" y="243"/>
                  </a:lnTo>
                  <a:lnTo>
                    <a:pt x="166" y="236"/>
                  </a:lnTo>
                  <a:lnTo>
                    <a:pt x="73" y="42"/>
                  </a:lnTo>
                  <a:lnTo>
                    <a:pt x="66" y="30"/>
                  </a:lnTo>
                  <a:lnTo>
                    <a:pt x="62" y="24"/>
                  </a:lnTo>
                  <a:lnTo>
                    <a:pt x="58" y="18"/>
                  </a:lnTo>
                  <a:lnTo>
                    <a:pt x="54" y="14"/>
                  </a:lnTo>
                  <a:lnTo>
                    <a:pt x="52" y="12"/>
                  </a:lnTo>
                  <a:lnTo>
                    <a:pt x="49" y="11"/>
                  </a:lnTo>
                  <a:lnTo>
                    <a:pt x="44" y="8"/>
                  </a:lnTo>
                  <a:lnTo>
                    <a:pt x="40" y="7"/>
                  </a:lnTo>
                  <a:lnTo>
                    <a:pt x="33" y="4"/>
                  </a:lnTo>
                  <a:lnTo>
                    <a:pt x="27" y="3"/>
                  </a:lnTo>
                  <a:lnTo>
                    <a:pt x="20" y="2"/>
                  </a:lnTo>
                  <a:lnTo>
                    <a:pt x="2" y="0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9" y="14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4" y="20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35" y="28"/>
                  </a:lnTo>
                  <a:lnTo>
                    <a:pt x="39" y="32"/>
                  </a:lnTo>
                  <a:lnTo>
                    <a:pt x="44" y="40"/>
                  </a:lnTo>
                  <a:lnTo>
                    <a:pt x="47" y="44"/>
                  </a:lnTo>
                  <a:lnTo>
                    <a:pt x="49" y="50"/>
                  </a:lnTo>
                  <a:lnTo>
                    <a:pt x="77" y="111"/>
                  </a:ln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9" name="TextBox 268"/>
          <p:cNvSpPr txBox="1">
            <a:spLocks noChangeArrowheads="1"/>
          </p:cNvSpPr>
          <p:nvPr/>
        </p:nvSpPr>
        <p:spPr bwMode="auto">
          <a:xfrm>
            <a:off x="3927475" y="2425700"/>
            <a:ext cx="288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 Black" pitchFamily="34" charset="0"/>
              </a:rPr>
              <a:t>C</a:t>
            </a:r>
          </a:p>
        </p:txBody>
      </p:sp>
      <p:sp>
        <p:nvSpPr>
          <p:cNvPr id="270" name="TextBox 269"/>
          <p:cNvSpPr txBox="1">
            <a:spLocks noChangeArrowheads="1"/>
          </p:cNvSpPr>
          <p:nvPr/>
        </p:nvSpPr>
        <p:spPr bwMode="auto">
          <a:xfrm>
            <a:off x="5435600" y="2411413"/>
            <a:ext cx="360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 Black" pitchFamily="34" charset="0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9" grpId="0"/>
      <p:bldP spid="2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303E4-5816-400A-BE15-E07E9C3EF6A8}" type="slidenum">
              <a:rPr lang="en-IN"/>
              <a:pPr>
                <a:defRPr/>
              </a:pPr>
              <a:t>4</a:t>
            </a:fld>
            <a:endParaRPr lang="en-IN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9238" y="903288"/>
            <a:ext cx="3746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Classified of Sound Waves: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9994" y="1447800"/>
            <a:ext cx="90140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Depending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upon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Frequency they are Divided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into 3 groups</a:t>
            </a:r>
            <a:r>
              <a:rPr lang="en-US" dirty="0">
                <a:latin typeface="Calibri" pitchFamily="34" charset="0"/>
              </a:rPr>
              <a:t>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9750" y="2678113"/>
            <a:ext cx="16208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defTabSz="762000">
              <a:lnSpc>
                <a:spcPct val="85000"/>
              </a:lnSpc>
              <a:spcBef>
                <a:spcPct val="30000"/>
              </a:spcBef>
            </a:pPr>
            <a:r>
              <a:rPr lang="de-DE" sz="2400" dirty="0" smtClean="0">
                <a:latin typeface="Times New Roman" pitchFamily="18" charset="0"/>
                <a:cs typeface="Times New Roman" pitchFamily="18" charset="0"/>
              </a:rPr>
              <a:t>Description</a:t>
            </a:r>
            <a:endParaRPr lang="de-DE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8475" y="3644900"/>
            <a:ext cx="162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defTabSz="762000">
              <a:lnSpc>
                <a:spcPct val="85000"/>
              </a:lnSpc>
              <a:spcBef>
                <a:spcPct val="30000"/>
              </a:spcBef>
            </a:pPr>
            <a:r>
              <a:rPr lang="de-DE" sz="2400">
                <a:solidFill>
                  <a:srgbClr val="0000FF"/>
                </a:solidFill>
                <a:latin typeface="Calibri" pitchFamily="34" charset="0"/>
              </a:rPr>
              <a:t>Infrasound</a:t>
            </a:r>
            <a:endParaRPr lang="de-DE" sz="250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11188" y="5402263"/>
            <a:ext cx="16605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defTabSz="762000">
              <a:lnSpc>
                <a:spcPct val="85000"/>
              </a:lnSpc>
              <a:spcBef>
                <a:spcPct val="30000"/>
              </a:spcBef>
            </a:pPr>
            <a:r>
              <a:rPr lang="de-DE" sz="2400">
                <a:solidFill>
                  <a:srgbClr val="0000FF"/>
                </a:solidFill>
                <a:latin typeface="Calibri" pitchFamily="34" charset="0"/>
              </a:rPr>
              <a:t>Ultrasound</a:t>
            </a:r>
            <a:endParaRPr lang="de-DE" sz="250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95288" y="4508500"/>
            <a:ext cx="225583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defTabSz="762000">
              <a:lnSpc>
                <a:spcPct val="85000"/>
              </a:lnSpc>
              <a:spcBef>
                <a:spcPct val="30000"/>
              </a:spcBef>
            </a:pPr>
            <a:r>
              <a:rPr lang="de-DE" sz="2400">
                <a:solidFill>
                  <a:srgbClr val="0000FF"/>
                </a:solidFill>
                <a:latin typeface="Calibri" pitchFamily="34" charset="0"/>
              </a:rPr>
              <a:t>Audible sound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043238" y="2678113"/>
            <a:ext cx="27527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defTabSz="762000">
              <a:lnSpc>
                <a:spcPct val="85000"/>
              </a:lnSpc>
              <a:spcBef>
                <a:spcPct val="30000"/>
              </a:spcBef>
            </a:pPr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Frequency range Hz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768725" y="3621088"/>
            <a:ext cx="963613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defTabSz="762000">
              <a:lnSpc>
                <a:spcPct val="85000"/>
              </a:lnSpc>
              <a:spcBef>
                <a:spcPct val="30000"/>
              </a:spcBef>
            </a:pPr>
            <a:r>
              <a:rPr lang="de-DE" sz="2400">
                <a:solidFill>
                  <a:srgbClr val="0000FF"/>
                </a:solidFill>
                <a:latin typeface="Calibri" pitchFamily="34" charset="0"/>
              </a:rPr>
              <a:t>0 - 20</a:t>
            </a:r>
            <a:endParaRPr lang="de-DE" sz="250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87725" y="4535488"/>
            <a:ext cx="1643063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defTabSz="762000">
              <a:lnSpc>
                <a:spcPct val="85000"/>
              </a:lnSpc>
              <a:spcBef>
                <a:spcPct val="30000"/>
              </a:spcBef>
            </a:pPr>
            <a:r>
              <a:rPr lang="de-DE" sz="2400">
                <a:solidFill>
                  <a:srgbClr val="0000FF"/>
                </a:solidFill>
                <a:latin typeface="Calibri" pitchFamily="34" charset="0"/>
              </a:rPr>
              <a:t>20 – 20,000</a:t>
            </a:r>
            <a:endParaRPr lang="de-DE" sz="250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348038" y="5453063"/>
            <a:ext cx="1646285" cy="406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defTabSz="762000">
              <a:lnSpc>
                <a:spcPct val="85000"/>
              </a:lnSpc>
              <a:spcBef>
                <a:spcPct val="30000"/>
              </a:spcBef>
            </a:pPr>
            <a:r>
              <a:rPr lang="de-DE" sz="2400" dirty="0">
                <a:solidFill>
                  <a:srgbClr val="0000FF"/>
                </a:solidFill>
                <a:latin typeface="Calibri" pitchFamily="34" charset="0"/>
              </a:rPr>
              <a:t>&gt; 20,000 </a:t>
            </a:r>
            <a:r>
              <a:rPr lang="de-DE" sz="2400" dirty="0" smtClean="0">
                <a:solidFill>
                  <a:srgbClr val="0000FF"/>
                </a:solidFill>
                <a:latin typeface="Calibri" pitchFamily="34" charset="0"/>
              </a:rPr>
              <a:t>Hz</a:t>
            </a:r>
            <a:endParaRPr lang="de-DE" sz="25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619875" y="3640138"/>
            <a:ext cx="18288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defTabSz="762000">
              <a:lnSpc>
                <a:spcPct val="85000"/>
              </a:lnSpc>
              <a:spcBef>
                <a:spcPct val="30000"/>
              </a:spcBef>
            </a:pPr>
            <a:r>
              <a:rPr lang="de-DE" sz="2400">
                <a:solidFill>
                  <a:srgbClr val="0000FF"/>
                </a:solidFill>
                <a:latin typeface="Calibri" pitchFamily="34" charset="0"/>
              </a:rPr>
              <a:t>Earth quake</a:t>
            </a:r>
            <a:endParaRPr lang="de-DE" sz="2500">
              <a:solidFill>
                <a:srgbClr val="1DCDE8"/>
              </a:solidFill>
              <a:latin typeface="Calibri" pitchFamily="34" charset="0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6442075" y="4581525"/>
            <a:ext cx="21844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defTabSz="762000">
              <a:lnSpc>
                <a:spcPct val="85000"/>
              </a:lnSpc>
              <a:spcBef>
                <a:spcPct val="30000"/>
              </a:spcBef>
            </a:pPr>
            <a:r>
              <a:rPr lang="de-DE" sz="2400">
                <a:solidFill>
                  <a:srgbClr val="0000FF"/>
                </a:solidFill>
                <a:latin typeface="Calibri" pitchFamily="34" charset="0"/>
              </a:rPr>
              <a:t>Speech, music</a:t>
            </a:r>
            <a:endParaRPr lang="de-DE" sz="250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6156325" y="5473700"/>
            <a:ext cx="27559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defTabSz="762000">
              <a:lnSpc>
                <a:spcPct val="85000"/>
              </a:lnSpc>
              <a:spcBef>
                <a:spcPct val="30000"/>
              </a:spcBef>
            </a:pPr>
            <a:r>
              <a:rPr lang="de-DE" sz="2400">
                <a:solidFill>
                  <a:srgbClr val="0000FF"/>
                </a:solidFill>
                <a:latin typeface="Calibri" pitchFamily="34" charset="0"/>
              </a:rPr>
              <a:t>Bat, Quartz crystal</a:t>
            </a:r>
            <a:endParaRPr lang="de-DE" sz="250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948488" y="2654300"/>
            <a:ext cx="127635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lnSpc>
                <a:spcPct val="85000"/>
              </a:lnSpc>
              <a:spcBef>
                <a:spcPct val="30000"/>
              </a:spcBef>
            </a:pPr>
            <a:r>
              <a:rPr lang="de-DE" sz="240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21521" name="TextBox 18"/>
          <p:cNvSpPr txBox="1">
            <a:spLocks noChangeArrowheads="1"/>
          </p:cNvSpPr>
          <p:nvPr/>
        </p:nvSpPr>
        <p:spPr bwMode="auto">
          <a:xfrm>
            <a:off x="2557463" y="44450"/>
            <a:ext cx="39180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08000"/>
                </a:solidFill>
                <a:latin typeface="Bookman Old Style" pitchFamily="18" charset="0"/>
              </a:rPr>
              <a:t>Introduction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32131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AB3E41-1143-40E0-B7A9-97EE019E0EEF}" type="slidenum">
              <a:rPr lang="en-IN"/>
              <a:pPr>
                <a:defRPr/>
              </a:pPr>
              <a:t>5</a:t>
            </a:fld>
            <a:endParaRPr lang="en-IN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8313" y="1352550"/>
            <a:ext cx="8575675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(1) They have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high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frequency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high energy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small wavelength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(2) Speed of ultrasonic waves depends on frequency .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propagation 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ultrasonic waves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medium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compulsory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4) Similar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ordinary sound waves, ultrasonic waves  get reflected,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refracted, diffracted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 absorbed.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5) They shows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negligible diffraction.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228600"/>
            <a:ext cx="7002237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8000"/>
                </a:solidFill>
                <a:latin typeface="Bookman Old Style" pitchFamily="18" charset="0"/>
              </a:rPr>
              <a:t>PROPERTIES OF ULTRASONICS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8124B-F610-42CF-95DF-69771AFAD89B}" type="slidenum">
              <a:rPr lang="en-IN"/>
              <a:pPr>
                <a:defRPr/>
              </a:pPr>
              <a:t>6</a:t>
            </a:fld>
            <a:endParaRPr lang="en-I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288" y="1557338"/>
            <a:ext cx="8305800" cy="3962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600" dirty="0" smtClean="0"/>
              <a:t>Because of very high </a:t>
            </a:r>
            <a:r>
              <a:rPr lang="en-US" sz="2600" dirty="0" err="1" smtClean="0"/>
              <a:t>frequency,ultrasonic</a:t>
            </a:r>
            <a:r>
              <a:rPr lang="en-US" sz="2600" dirty="0" smtClean="0"/>
              <a:t> </a:t>
            </a:r>
            <a:r>
              <a:rPr lang="en-US" sz="2600" dirty="0" smtClean="0"/>
              <a:t>waves </a:t>
            </a:r>
            <a:r>
              <a:rPr lang="en-US" sz="2600" dirty="0" smtClean="0"/>
              <a:t>can not be </a:t>
            </a:r>
            <a:r>
              <a:rPr lang="en-US" sz="2600" dirty="0" smtClean="0"/>
              <a:t>produced </a:t>
            </a:r>
            <a:r>
              <a:rPr lang="en-US" sz="2600" dirty="0" smtClean="0"/>
              <a:t>by usual methods </a:t>
            </a:r>
            <a:r>
              <a:rPr lang="en-US" sz="2600" dirty="0" err="1" smtClean="0"/>
              <a:t>e.g</a:t>
            </a:r>
            <a:r>
              <a:rPr lang="en-US" sz="2600" dirty="0" smtClean="0"/>
              <a:t> by using loudspeaker connecting to </a:t>
            </a:r>
            <a:r>
              <a:rPr lang="en-US" sz="2600" dirty="0" smtClean="0"/>
              <a:t>electronic circuit.</a:t>
            </a:r>
            <a:r>
              <a:rPr lang="en-US" sz="2600" dirty="0" smtClean="0"/>
              <a:t> </a:t>
            </a:r>
            <a:r>
              <a:rPr lang="en-US" sz="2600" dirty="0" smtClean="0"/>
              <a:t>following </a:t>
            </a:r>
            <a:r>
              <a:rPr lang="en-US" sz="2600" dirty="0" smtClean="0"/>
              <a:t>are the methods used.</a:t>
            </a:r>
            <a:endParaRPr lang="en-US" sz="2600" dirty="0" smtClean="0"/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600" dirty="0" smtClean="0"/>
              <a:t>(1)	</a:t>
            </a:r>
            <a:r>
              <a:rPr lang="en-US" sz="2600" dirty="0" err="1" smtClean="0"/>
              <a:t>Magnetostriction</a:t>
            </a:r>
            <a:r>
              <a:rPr lang="en-US" sz="2600" dirty="0" smtClean="0"/>
              <a:t> method. </a:t>
            </a:r>
            <a:endParaRPr lang="en-US" sz="2600" dirty="0" smtClean="0"/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sz="2600" dirty="0" smtClean="0"/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600" dirty="0" smtClean="0"/>
              <a:t>(2)	</a:t>
            </a:r>
            <a:r>
              <a:rPr lang="en-US" sz="2600" dirty="0" smtClean="0"/>
              <a:t>Piezoelectric method. </a:t>
            </a:r>
            <a:endParaRPr lang="en-US" sz="26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600200" y="152400"/>
            <a:ext cx="6361037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8000"/>
                </a:solidFill>
                <a:latin typeface="Bookman Old Style" pitchFamily="18" charset="0"/>
              </a:rPr>
              <a:t>ULTRASONICS PRODUCTION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0B78A-BD21-4191-9C2D-F1ECBFAD5A41}" type="slidenum">
              <a:rPr lang="en-IN"/>
              <a:pPr>
                <a:defRPr/>
              </a:pPr>
              <a:t>7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676400" y="304800"/>
            <a:ext cx="5609228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8000"/>
                </a:solidFill>
                <a:latin typeface="Bookman Old Style" pitchFamily="18" charset="0"/>
              </a:rPr>
              <a:t>Magnetostriction Method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8600" y="1143000"/>
            <a:ext cx="43556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Magnetostriction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effect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04800" y="1981200"/>
            <a:ext cx="83534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When a magnetic field is applied  parallel to the length of a ferromagnetic rod made of ferromagnetic materials such as iron or nickel, a </a:t>
            </a: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small </a:t>
            </a:r>
            <a:r>
              <a:rPr lang="en-US" sz="3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change in length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occurs.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E1E80-4412-4B8B-B41C-FFE7767A6DE0}" type="slidenum">
              <a:rPr lang="en-IN"/>
              <a:pPr>
                <a:defRPr/>
              </a:pPr>
              <a:t>8</a:t>
            </a:fld>
            <a:endParaRPr lang="en-IN"/>
          </a:p>
        </p:txBody>
      </p:sp>
      <p:pic>
        <p:nvPicPr>
          <p:cNvPr id="4" name="Picture 4" descr="Magnetic Field"/>
          <p:cNvPicPr>
            <a:picLocks noChangeAspect="1" noChangeArrowheads="1"/>
          </p:cNvPicPr>
          <p:nvPr/>
        </p:nvPicPr>
        <p:blipFill>
          <a:blip r:embed="rId2">
            <a:lum bright="-6000" contrast="12000"/>
          </a:blip>
          <a:srcRect/>
          <a:stretch>
            <a:fillRect/>
          </a:stretch>
        </p:blipFill>
        <p:spPr bwMode="auto">
          <a:xfrm>
            <a:off x="611188" y="1338263"/>
            <a:ext cx="7848600" cy="302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0" y="304800"/>
            <a:ext cx="5609228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8000"/>
                </a:solidFill>
                <a:latin typeface="Bookman Old Style" pitchFamily="18" charset="0"/>
              </a:rPr>
              <a:t>Magnetostriction Method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0825" y="4292600"/>
            <a:ext cx="8642350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change in length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(increase or decrease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of ferromagnetic rod  is depends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upon </a:t>
            </a:r>
          </a:p>
          <a:p>
            <a:pPr algn="just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the strength of the magnetic field, </a:t>
            </a:r>
          </a:p>
          <a:p>
            <a:pPr algn="just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ii) the nature of the ferromagnetic materials</a:t>
            </a:r>
          </a:p>
          <a:p>
            <a:pPr algn="just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iii) does not depend  of the direction of the field.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DF5E55-3E2B-4FE4-9C13-F49A62661E02}" type="slidenum">
              <a:rPr lang="en-IN"/>
              <a:pPr>
                <a:defRPr/>
              </a:pPr>
              <a:t>9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905000" y="304800"/>
            <a:ext cx="6003568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rgbClr val="008000"/>
                </a:solidFill>
                <a:latin typeface="Bookman Old Style" pitchFamily="18" charset="0"/>
              </a:rPr>
              <a:t>Magnetostriction</a:t>
            </a:r>
            <a:r>
              <a:rPr lang="en-US" sz="3200" b="1" dirty="0">
                <a:solidFill>
                  <a:srgbClr val="008000"/>
                </a:solidFill>
                <a:latin typeface="Bookman Old Style" pitchFamily="18" charset="0"/>
              </a:rPr>
              <a:t> </a:t>
            </a:r>
            <a:r>
              <a:rPr lang="en-US" sz="3200" b="1" dirty="0" smtClean="0">
                <a:solidFill>
                  <a:srgbClr val="008000"/>
                </a:solidFill>
                <a:latin typeface="Bookman Old Style" pitchFamily="18" charset="0"/>
              </a:rPr>
              <a:t>oscillator</a:t>
            </a:r>
            <a:endParaRPr lang="en-US" sz="3200" b="1" dirty="0">
              <a:solidFill>
                <a:srgbClr val="008000"/>
              </a:solidFill>
              <a:latin typeface="Bookman Old Style" pitchFamily="18" charset="0"/>
            </a:endParaRP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0" y="2133600"/>
            <a:ext cx="8785225" cy="3351213"/>
            <a:chOff x="-443" y="1235993"/>
            <a:chExt cx="8784976" cy="3351212"/>
          </a:xfrm>
        </p:grpSpPr>
        <p:pic>
          <p:nvPicPr>
            <p:cNvPr id="26631" name="Picture 4" descr="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443" y="1235993"/>
              <a:ext cx="8784976" cy="3351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6632" name="Group 9"/>
            <p:cNvGrpSpPr>
              <a:grpSpLocks/>
            </p:cNvGrpSpPr>
            <p:nvPr/>
          </p:nvGrpSpPr>
          <p:grpSpPr bwMode="auto">
            <a:xfrm>
              <a:off x="3607562" y="2505090"/>
              <a:ext cx="671460" cy="1303114"/>
              <a:chOff x="3607562" y="2505090"/>
              <a:chExt cx="671460" cy="1303114"/>
            </a:xfrm>
          </p:grpSpPr>
          <p:sp>
            <p:nvSpPr>
              <p:cNvPr id="26633" name="TextBox 3"/>
              <p:cNvSpPr txBox="1">
                <a:spLocks noChangeArrowheads="1"/>
              </p:cNvSpPr>
              <p:nvPr/>
            </p:nvSpPr>
            <p:spPr bwMode="auto">
              <a:xfrm>
                <a:off x="3607562" y="2836193"/>
                <a:ext cx="37701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  <a:latin typeface="Calibri" pitchFamily="34" charset="0"/>
                  </a:rPr>
                  <a:t>b</a:t>
                </a:r>
              </a:p>
            </p:txBody>
          </p:sp>
          <p:sp>
            <p:nvSpPr>
              <p:cNvPr id="26634" name="TextBox 7"/>
              <p:cNvSpPr txBox="1">
                <a:spLocks noChangeArrowheads="1"/>
              </p:cNvSpPr>
              <p:nvPr/>
            </p:nvSpPr>
            <p:spPr bwMode="auto">
              <a:xfrm>
                <a:off x="3812492" y="2505090"/>
                <a:ext cx="312897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  <a:latin typeface="Calibri" pitchFamily="34" charset="0"/>
                  </a:rPr>
                  <a:t>c</a:t>
                </a:r>
              </a:p>
            </p:txBody>
          </p:sp>
          <p:sp>
            <p:nvSpPr>
              <p:cNvPr id="26635" name="TextBox 8"/>
              <p:cNvSpPr txBox="1">
                <a:spLocks noChangeArrowheads="1"/>
              </p:cNvSpPr>
              <p:nvPr/>
            </p:nvSpPr>
            <p:spPr bwMode="auto">
              <a:xfrm>
                <a:off x="3913226" y="3284984"/>
                <a:ext cx="36579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  <a:latin typeface="Calibri" pitchFamily="34" charset="0"/>
                  </a:rPr>
                  <a:t>e</a:t>
                </a:r>
              </a:p>
            </p:txBody>
          </p:sp>
        </p:grpSp>
      </p:grp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50825" y="1268413"/>
            <a:ext cx="27765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Construction</a:t>
            </a:r>
            <a:endParaRPr lang="en-US" sz="3600">
              <a:solidFill>
                <a:srgbClr val="CC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ULTRASON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1620</Words>
  <Application>Microsoft Office PowerPoint</Application>
  <PresentationFormat>On-screen Show (4:3)</PresentationFormat>
  <Paragraphs>263</Paragraphs>
  <Slides>26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ULTRASONICS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Ultrasonic Drilling</vt:lpstr>
      <vt:lpstr>Ultrasonic welding </vt:lpstr>
      <vt:lpstr>SONAR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39</cp:revision>
  <cp:lastPrinted>2012-07-27T08:47:25Z</cp:lastPrinted>
  <dcterms:created xsi:type="dcterms:W3CDTF">2020-04-21T10:23:16Z</dcterms:created>
  <dcterms:modified xsi:type="dcterms:W3CDTF">2020-04-21T13:54:28Z</dcterms:modified>
</cp:coreProperties>
</file>