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9" r:id="rId14"/>
    <p:sldId id="270" r:id="rId15"/>
    <p:sldId id="272" r:id="rId16"/>
    <p:sldId id="271" r:id="rId17"/>
    <p:sldId id="268"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D801FEC-9EE3-434A-98AD-6920A977216E}" type="datetimeFigureOut">
              <a:rPr lang="en-US" smtClean="0"/>
              <a:pPr/>
              <a:t>12/23/2020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CFA60-F50C-46E6-BE56-B053642E039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801FEC-9EE3-434A-98AD-6920A977216E}" type="datetimeFigureOut">
              <a:rPr lang="en-US" smtClean="0"/>
              <a:pPr/>
              <a:t>12/23/2020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CFA60-F50C-46E6-BE56-B053642E039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801FEC-9EE3-434A-98AD-6920A977216E}" type="datetimeFigureOut">
              <a:rPr lang="en-US" smtClean="0"/>
              <a:pPr/>
              <a:t>12/23/2020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CFA60-F50C-46E6-BE56-B053642E039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801FEC-9EE3-434A-98AD-6920A977216E}" type="datetimeFigureOut">
              <a:rPr lang="en-US" smtClean="0"/>
              <a:pPr/>
              <a:t>12/23/2020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CFA60-F50C-46E6-BE56-B053642E039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801FEC-9EE3-434A-98AD-6920A977216E}" type="datetimeFigureOut">
              <a:rPr lang="en-US" smtClean="0"/>
              <a:pPr/>
              <a:t>12/23/2020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CCFA60-F50C-46E6-BE56-B053642E039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D801FEC-9EE3-434A-98AD-6920A977216E}" type="datetimeFigureOut">
              <a:rPr lang="en-US" smtClean="0"/>
              <a:pPr/>
              <a:t>12/23/2020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CCFA60-F50C-46E6-BE56-B053642E039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D801FEC-9EE3-434A-98AD-6920A977216E}" type="datetimeFigureOut">
              <a:rPr lang="en-US" smtClean="0"/>
              <a:pPr/>
              <a:t>12/23/2020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CCFA60-F50C-46E6-BE56-B053642E039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D801FEC-9EE3-434A-98AD-6920A977216E}" type="datetimeFigureOut">
              <a:rPr lang="en-US" smtClean="0"/>
              <a:pPr/>
              <a:t>12/23/2020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CCFA60-F50C-46E6-BE56-B053642E039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801FEC-9EE3-434A-98AD-6920A977216E}" type="datetimeFigureOut">
              <a:rPr lang="en-US" smtClean="0"/>
              <a:pPr/>
              <a:t>12/23/2020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CCFA60-F50C-46E6-BE56-B053642E039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801FEC-9EE3-434A-98AD-6920A977216E}" type="datetimeFigureOut">
              <a:rPr lang="en-US" smtClean="0"/>
              <a:pPr/>
              <a:t>12/23/2020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CCFA60-F50C-46E6-BE56-B053642E039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801FEC-9EE3-434A-98AD-6920A977216E}" type="datetimeFigureOut">
              <a:rPr lang="en-US" smtClean="0"/>
              <a:pPr/>
              <a:t>12/23/2020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CCFA60-F50C-46E6-BE56-B053642E039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801FEC-9EE3-434A-98AD-6920A977216E}" type="datetimeFigureOut">
              <a:rPr lang="en-US" smtClean="0"/>
              <a:pPr/>
              <a:t>12/23/2020</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CCFA60-F50C-46E6-BE56-B053642E039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66801"/>
            <a:ext cx="7772400" cy="1470025"/>
          </a:xfrm>
        </p:spPr>
        <p:txBody>
          <a:bodyPr>
            <a:normAutofit/>
          </a:bodyPr>
          <a:lstStyle/>
          <a:p>
            <a:r>
              <a:rPr lang="en-US" sz="3200" b="1" dirty="0">
                <a:latin typeface="Times New Roman" pitchFamily="18" charset="0"/>
                <a:cs typeface="Times New Roman" pitchFamily="18" charset="0"/>
              </a:rPr>
              <a:t>Module 1</a:t>
            </a:r>
            <a:endParaRPr lang="en-US" sz="3200" dirty="0">
              <a:latin typeface="Times New Roman" pitchFamily="18" charset="0"/>
              <a:cs typeface="Times New Roman" pitchFamily="18" charset="0"/>
            </a:endParaRPr>
          </a:p>
        </p:txBody>
      </p:sp>
      <p:sp>
        <p:nvSpPr>
          <p:cNvPr id="3" name="Subtitle 2"/>
          <p:cNvSpPr>
            <a:spLocks noGrp="1"/>
          </p:cNvSpPr>
          <p:nvPr>
            <p:ph type="subTitle" idx="1"/>
          </p:nvPr>
        </p:nvSpPr>
        <p:spPr>
          <a:xfrm>
            <a:off x="914400" y="2743200"/>
            <a:ext cx="7391400" cy="1752600"/>
          </a:xfrm>
        </p:spPr>
        <p:txBody>
          <a:bodyPr>
            <a:normAutofit/>
          </a:bodyPr>
          <a:lstStyle/>
          <a:p>
            <a:r>
              <a:rPr lang="en-US" sz="2800" b="1" u="sng" dirty="0">
                <a:solidFill>
                  <a:schemeClr val="tx1"/>
                </a:solidFill>
                <a:latin typeface="Times New Roman" pitchFamily="18" charset="0"/>
                <a:cs typeface="Times New Roman" pitchFamily="18" charset="0"/>
              </a:rPr>
              <a:t>Introduction to object oriented programming</a:t>
            </a:r>
            <a:endParaRPr lang="en-US" sz="2800" u="sng" dirty="0">
              <a:solidFill>
                <a:schemeClr val="tx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1"/>
            <a:ext cx="8229600" cy="5211763"/>
          </a:xfrm>
        </p:spPr>
        <p:txBody>
          <a:bodyPr>
            <a:normAutofit/>
          </a:bodyPr>
          <a:lstStyle/>
          <a:p>
            <a:pPr algn="just"/>
            <a:r>
              <a:rPr lang="en-US" sz="2400" b="1" dirty="0">
                <a:latin typeface="Times New Roman" pitchFamily="18" charset="0"/>
                <a:cs typeface="Times New Roman" pitchFamily="18" charset="0"/>
              </a:rPr>
              <a:t>Dynamic Binding:</a:t>
            </a:r>
            <a:r>
              <a:rPr lang="en-US" sz="2400" dirty="0">
                <a:latin typeface="Times New Roman" pitchFamily="18" charset="0"/>
                <a:cs typeface="Times New Roman" pitchFamily="18" charset="0"/>
              </a:rPr>
              <a:t> In dynamic binding, the code to be executed in response to function call is decided at runtime. </a:t>
            </a:r>
          </a:p>
          <a:p>
            <a:pPr marL="0" indent="0" algn="just">
              <a:buNone/>
            </a:pPr>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Message Passing:</a:t>
            </a:r>
            <a:r>
              <a:rPr lang="en-US" sz="2400" dirty="0">
                <a:latin typeface="Times New Roman" pitchFamily="18" charset="0"/>
                <a:cs typeface="Times New Roman" pitchFamily="18" charset="0"/>
              </a:rPr>
              <a:t> Objects communicate with one another by sending and receiving information to each other. A message for an object is a request for execution of a procedure and therefore will invoke a function in the receiving object that generates the desired results. Message passing involves specifying the name of the object, the name of the function and the information to be sent.</a:t>
            </a:r>
          </a:p>
          <a:p>
            <a:pPr>
              <a:buNone/>
            </a:pPr>
            <a:br>
              <a:rPr lang="en-US" dirty="0"/>
            </a:br>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itchFamily="18" charset="0"/>
                <a:cs typeface="Times New Roman" pitchFamily="18" charset="0"/>
              </a:rPr>
              <a:t>Beginning with </a:t>
            </a:r>
            <a:r>
              <a:rPr lang="en-US" sz="4000" b="1" dirty="0" err="1">
                <a:latin typeface="Times New Roman" pitchFamily="18" charset="0"/>
                <a:cs typeface="Times New Roman" pitchFamily="18" charset="0"/>
              </a:rPr>
              <a:t>c++</a:t>
            </a:r>
            <a:r>
              <a:rPr lang="en-US" sz="4000" b="1" dirty="0">
                <a:latin typeface="Times New Roman" pitchFamily="18" charset="0"/>
                <a:cs typeface="Times New Roman" pitchFamily="18" charset="0"/>
              </a:rPr>
              <a:t> programs</a:t>
            </a:r>
          </a:p>
        </p:txBody>
      </p:sp>
      <p:sp>
        <p:nvSpPr>
          <p:cNvPr id="3" name="Content Placeholder 2"/>
          <p:cNvSpPr>
            <a:spLocks noGrp="1"/>
          </p:cNvSpPr>
          <p:nvPr>
            <p:ph idx="1"/>
          </p:nvPr>
        </p:nvSpPr>
        <p:spPr>
          <a:xfrm>
            <a:off x="457200" y="1371601"/>
            <a:ext cx="8229600" cy="5181599"/>
          </a:xfrm>
        </p:spPr>
        <p:txBody>
          <a:bodyPr>
            <a:normAutofit fontScale="92500" lnSpcReduction="20000"/>
          </a:bodyPr>
          <a:lstStyle/>
          <a:p>
            <a:r>
              <a:rPr lang="en-US" sz="1800" dirty="0">
                <a:latin typeface="Times New Roman" pitchFamily="18" charset="0"/>
                <a:cs typeface="Times New Roman" pitchFamily="18" charset="0"/>
              </a:rPr>
              <a:t>C++ "Hello World!" Program</a:t>
            </a:r>
          </a:p>
          <a:p>
            <a:pPr>
              <a:buNone/>
            </a:pPr>
            <a:r>
              <a:rPr lang="en-US" sz="1800" dirty="0"/>
              <a:t>// Your First C++ Program</a:t>
            </a:r>
          </a:p>
          <a:p>
            <a:pPr>
              <a:buNone/>
            </a:pPr>
            <a:r>
              <a:rPr lang="en-US" sz="1800" dirty="0"/>
              <a:t> #include &lt;</a:t>
            </a:r>
            <a:r>
              <a:rPr lang="en-US" sz="1800" dirty="0" err="1"/>
              <a:t>iostream</a:t>
            </a:r>
            <a:r>
              <a:rPr lang="en-US" sz="1800" dirty="0"/>
              <a:t>&gt;</a:t>
            </a:r>
          </a:p>
          <a:p>
            <a:pPr>
              <a:buNone/>
            </a:pPr>
            <a:r>
              <a:rPr lang="en-US" sz="1800" dirty="0"/>
              <a:t>using namespace </a:t>
            </a:r>
            <a:r>
              <a:rPr lang="en-US" sz="1800" dirty="0" err="1"/>
              <a:t>std</a:t>
            </a:r>
            <a:endParaRPr lang="en-US" sz="1800" dirty="0"/>
          </a:p>
          <a:p>
            <a:pPr>
              <a:buNone/>
            </a:pPr>
            <a:r>
              <a:rPr lang="en-US" sz="1800" dirty="0"/>
              <a:t> </a:t>
            </a:r>
            <a:r>
              <a:rPr lang="en-US" sz="1800" dirty="0" err="1"/>
              <a:t>int</a:t>
            </a:r>
            <a:r>
              <a:rPr lang="en-US" sz="1800" dirty="0"/>
              <a:t> main() </a:t>
            </a:r>
          </a:p>
          <a:p>
            <a:pPr>
              <a:buNone/>
            </a:pPr>
            <a:r>
              <a:rPr lang="en-US" sz="1800" dirty="0"/>
              <a:t>{ </a:t>
            </a:r>
          </a:p>
          <a:p>
            <a:pPr>
              <a:buNone/>
            </a:pPr>
            <a:r>
              <a:rPr lang="en-US" sz="1800" dirty="0"/>
              <a:t>     </a:t>
            </a:r>
            <a:r>
              <a:rPr lang="en-US" sz="1800" dirty="0" err="1"/>
              <a:t>cout</a:t>
            </a:r>
            <a:r>
              <a:rPr lang="en-US" sz="1800" dirty="0"/>
              <a:t> &lt;&lt; "Hello World!";</a:t>
            </a:r>
          </a:p>
          <a:p>
            <a:pPr>
              <a:buNone/>
            </a:pPr>
            <a:r>
              <a:rPr lang="en-US" sz="1800" dirty="0"/>
              <a:t>      return 0;</a:t>
            </a:r>
          </a:p>
          <a:p>
            <a:pPr>
              <a:buNone/>
            </a:pPr>
            <a:r>
              <a:rPr lang="en-US" sz="1800" dirty="0"/>
              <a:t> }</a:t>
            </a:r>
          </a:p>
          <a:p>
            <a:pPr>
              <a:buNone/>
            </a:pPr>
            <a:r>
              <a:rPr lang="en-US" sz="1800" dirty="0">
                <a:latin typeface="Times New Roman" pitchFamily="18" charset="0"/>
                <a:cs typeface="Times New Roman" pitchFamily="18" charset="0"/>
              </a:rPr>
              <a:t>Explanation:</a:t>
            </a:r>
          </a:p>
          <a:p>
            <a:pPr>
              <a:buNone/>
            </a:pPr>
            <a:r>
              <a:rPr lang="en-US" sz="1800" b="1" u="sng" dirty="0">
                <a:latin typeface="Times New Roman" pitchFamily="18" charset="0"/>
                <a:cs typeface="Times New Roman" pitchFamily="18" charset="0"/>
              </a:rPr>
              <a:t>// Your First C++ Program</a:t>
            </a:r>
          </a:p>
          <a:p>
            <a:pPr algn="just">
              <a:buNone/>
            </a:pPr>
            <a:r>
              <a:rPr lang="en-US" sz="1900" dirty="0">
                <a:latin typeface="Times New Roman" pitchFamily="18" charset="0"/>
                <a:cs typeface="Times New Roman" pitchFamily="18" charset="0"/>
              </a:rPr>
              <a:t>       In C++, any line starting with // is a comment. Comments are intended for the person reading the code to better understand the functionality of the program. It is completely ignored by the C++ compiler.</a:t>
            </a:r>
          </a:p>
          <a:p>
            <a:pPr algn="just">
              <a:buNone/>
            </a:pPr>
            <a:r>
              <a:rPr lang="en-US" sz="1800" b="1" u="sng" dirty="0">
                <a:latin typeface="Times New Roman" pitchFamily="18" charset="0"/>
                <a:cs typeface="Times New Roman" pitchFamily="18" charset="0"/>
              </a:rPr>
              <a:t>#include &lt;</a:t>
            </a:r>
            <a:r>
              <a:rPr lang="en-US" sz="1800" b="1" u="sng" dirty="0" err="1">
                <a:latin typeface="Times New Roman" pitchFamily="18" charset="0"/>
                <a:cs typeface="Times New Roman" pitchFamily="18" charset="0"/>
              </a:rPr>
              <a:t>iostream</a:t>
            </a:r>
            <a:r>
              <a:rPr lang="en-US" sz="1800" b="1" u="sng" dirty="0">
                <a:latin typeface="Times New Roman" pitchFamily="18" charset="0"/>
                <a:cs typeface="Times New Roman" pitchFamily="18" charset="0"/>
              </a:rPr>
              <a:t>&gt;</a:t>
            </a:r>
          </a:p>
          <a:p>
            <a:pPr algn="just">
              <a:buNone/>
            </a:pPr>
            <a:r>
              <a:rPr lang="en-US" sz="1900" dirty="0">
                <a:latin typeface="Times New Roman" pitchFamily="18" charset="0"/>
                <a:cs typeface="Times New Roman" pitchFamily="18" charset="0"/>
              </a:rPr>
              <a:t>      The #include is a preprocessor directive used to include files in our program. The above code is including the contents of the </a:t>
            </a:r>
            <a:r>
              <a:rPr lang="en-US" sz="1900" b="1" dirty="0" err="1">
                <a:latin typeface="Times New Roman" pitchFamily="18" charset="0"/>
                <a:cs typeface="Times New Roman" pitchFamily="18" charset="0"/>
              </a:rPr>
              <a:t>iostream</a:t>
            </a:r>
            <a:r>
              <a:rPr lang="en-US" sz="1900" dirty="0">
                <a:latin typeface="Times New Roman" pitchFamily="18" charset="0"/>
                <a:cs typeface="Times New Roman" pitchFamily="18" charset="0"/>
              </a:rPr>
              <a:t> file.</a:t>
            </a:r>
            <a:br>
              <a:rPr lang="en-US" sz="1900" dirty="0">
                <a:latin typeface="Times New Roman" pitchFamily="18" charset="0"/>
                <a:cs typeface="Times New Roman" pitchFamily="18" charset="0"/>
              </a:rPr>
            </a:br>
            <a:r>
              <a:rPr lang="en-US" sz="1900" dirty="0">
                <a:latin typeface="Times New Roman" pitchFamily="18" charset="0"/>
                <a:cs typeface="Times New Roman" pitchFamily="18" charset="0"/>
              </a:rPr>
              <a:t>This allows us to use </a:t>
            </a:r>
            <a:r>
              <a:rPr lang="en-US" sz="1900" dirty="0" err="1">
                <a:latin typeface="Times New Roman" pitchFamily="18" charset="0"/>
                <a:cs typeface="Times New Roman" pitchFamily="18" charset="0"/>
              </a:rPr>
              <a:t>cout</a:t>
            </a:r>
            <a:r>
              <a:rPr lang="en-US" sz="1900" dirty="0">
                <a:latin typeface="Times New Roman" pitchFamily="18" charset="0"/>
                <a:cs typeface="Times New Roman" pitchFamily="18" charset="0"/>
              </a:rPr>
              <a:t> in our program to print output on the screen.</a:t>
            </a:r>
            <a:br>
              <a:rPr lang="en-US" sz="1900" dirty="0">
                <a:latin typeface="Times New Roman" pitchFamily="18" charset="0"/>
                <a:cs typeface="Times New Roman" pitchFamily="18" charset="0"/>
              </a:rPr>
            </a:br>
            <a:r>
              <a:rPr lang="en-US" sz="1900" dirty="0">
                <a:latin typeface="Times New Roman" pitchFamily="18" charset="0"/>
                <a:cs typeface="Times New Roman" pitchFamily="18" charset="0"/>
              </a:rPr>
              <a:t>For now, just remember that we need to use #include &lt;</a:t>
            </a:r>
            <a:r>
              <a:rPr lang="en-US" sz="1900" dirty="0" err="1">
                <a:latin typeface="Times New Roman" pitchFamily="18" charset="0"/>
                <a:cs typeface="Times New Roman" pitchFamily="18" charset="0"/>
              </a:rPr>
              <a:t>iostream</a:t>
            </a:r>
            <a:r>
              <a:rPr lang="en-US" sz="1900" dirty="0">
                <a:latin typeface="Times New Roman" pitchFamily="18" charset="0"/>
                <a:cs typeface="Times New Roman" pitchFamily="18" charset="0"/>
              </a:rPr>
              <a:t>&gt; to use </a:t>
            </a:r>
            <a:r>
              <a:rPr lang="en-US" sz="1900" dirty="0" err="1">
                <a:latin typeface="Times New Roman" pitchFamily="18" charset="0"/>
                <a:cs typeface="Times New Roman" pitchFamily="18" charset="0"/>
              </a:rPr>
              <a:t>cout</a:t>
            </a:r>
            <a:r>
              <a:rPr lang="en-US" sz="1900" dirty="0">
                <a:latin typeface="Times New Roman" pitchFamily="18" charset="0"/>
                <a:cs typeface="Times New Roman" pitchFamily="18" charset="0"/>
              </a:rPr>
              <a:t> that allows us to print output on the screen.</a:t>
            </a:r>
            <a:endParaRPr lang="en-US" sz="1900" b="1" u="sng"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1"/>
            <a:ext cx="8229600" cy="5135563"/>
          </a:xfrm>
        </p:spPr>
        <p:txBody>
          <a:bodyPr>
            <a:normAutofit/>
          </a:bodyPr>
          <a:lstStyle/>
          <a:p>
            <a:pPr>
              <a:buNone/>
            </a:pPr>
            <a:r>
              <a:rPr lang="en-US" sz="1800" b="1" u="sng" dirty="0" err="1">
                <a:latin typeface="Times New Roman" pitchFamily="18" charset="0"/>
                <a:cs typeface="Times New Roman" pitchFamily="18" charset="0"/>
              </a:rPr>
              <a:t>int</a:t>
            </a:r>
            <a:r>
              <a:rPr lang="en-US" sz="1800" b="1" u="sng" dirty="0">
                <a:latin typeface="Times New Roman" pitchFamily="18" charset="0"/>
                <a:cs typeface="Times New Roman" pitchFamily="18" charset="0"/>
              </a:rPr>
              <a:t> main() {...}</a:t>
            </a:r>
          </a:p>
          <a:p>
            <a:pPr>
              <a:buNone/>
            </a:pPr>
            <a:r>
              <a:rPr lang="en-US" sz="1800" dirty="0">
                <a:latin typeface="Times New Roman" pitchFamily="18" charset="0"/>
                <a:cs typeface="Times New Roman" pitchFamily="18" charset="0"/>
              </a:rPr>
              <a:t>       A valid C++ program must have the main() function. The curly braces indicate the start and the end of the function.</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The execution of code beings from this function.</a:t>
            </a:r>
          </a:p>
          <a:p>
            <a:pPr>
              <a:buNone/>
            </a:pPr>
            <a:r>
              <a:rPr lang="en-US" sz="1800" b="1" u="sng" dirty="0">
                <a:latin typeface="Times New Roman" pitchFamily="18" charset="0"/>
                <a:cs typeface="Times New Roman" pitchFamily="18" charset="0"/>
              </a:rPr>
              <a:t>std::</a:t>
            </a:r>
            <a:r>
              <a:rPr lang="en-US" sz="1800" b="1" u="sng" dirty="0" err="1">
                <a:latin typeface="Times New Roman" pitchFamily="18" charset="0"/>
                <a:cs typeface="Times New Roman" pitchFamily="18" charset="0"/>
              </a:rPr>
              <a:t>cout</a:t>
            </a:r>
            <a:r>
              <a:rPr lang="en-US" sz="1800" b="1" u="sng" dirty="0">
                <a:latin typeface="Times New Roman" pitchFamily="18" charset="0"/>
                <a:cs typeface="Times New Roman" pitchFamily="18" charset="0"/>
              </a:rPr>
              <a:t> &lt;&lt; "Hello World!";</a:t>
            </a:r>
            <a:br>
              <a:rPr lang="en-US" sz="1800" b="1" u="sng" dirty="0">
                <a:latin typeface="Times New Roman" pitchFamily="18" charset="0"/>
                <a:cs typeface="Times New Roman" pitchFamily="18" charset="0"/>
              </a:rPr>
            </a:br>
            <a:r>
              <a:rPr lang="en-US" sz="1800" dirty="0"/>
              <a:t>std::</a:t>
            </a:r>
            <a:r>
              <a:rPr lang="en-US" sz="1800" dirty="0" err="1"/>
              <a:t>cout</a:t>
            </a:r>
            <a:r>
              <a:rPr lang="en-US" sz="1800" dirty="0"/>
              <a:t> prints the content inside the quotation marks. It must be followed by &lt;&lt; followed by the format string. In our example, "Hello World!" is the format string.</a:t>
            </a:r>
            <a:br>
              <a:rPr lang="en-US" sz="1800" dirty="0"/>
            </a:br>
            <a:r>
              <a:rPr lang="en-US" sz="1800" b="1" dirty="0"/>
              <a:t>Note:</a:t>
            </a:r>
            <a:r>
              <a:rPr lang="en-US" sz="1800" dirty="0"/>
              <a:t> ; is used to indicate the end of a statement.</a:t>
            </a:r>
          </a:p>
          <a:p>
            <a:pPr>
              <a:buNone/>
            </a:pPr>
            <a:r>
              <a:rPr lang="en-US" sz="1800" b="1" u="sng" dirty="0">
                <a:latin typeface="Times New Roman" pitchFamily="18" charset="0"/>
                <a:cs typeface="Times New Roman" pitchFamily="18" charset="0"/>
              </a:rPr>
              <a:t>return 0;</a:t>
            </a:r>
          </a:p>
          <a:p>
            <a:pPr>
              <a:buNone/>
            </a:pPr>
            <a:r>
              <a:rPr lang="en-US" sz="1800" dirty="0"/>
              <a:t>       The return 0; statement is the </a:t>
            </a:r>
            <a:r>
              <a:rPr lang="en-US" sz="1800" b="1" dirty="0"/>
              <a:t>"Exit status"</a:t>
            </a:r>
            <a:r>
              <a:rPr lang="en-US" sz="1800" dirty="0"/>
              <a:t> of the program. In simple terms, the program ends with this statement.</a:t>
            </a:r>
          </a:p>
          <a:p>
            <a:pPr>
              <a:buNone/>
            </a:pPr>
            <a:endParaRPr lang="en-US" sz="1800" b="1" u="sng"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a:t>C++ Variables, Literals and Constants</a:t>
            </a:r>
            <a:br>
              <a:rPr lang="en-US" b="1" dirty="0"/>
            </a:br>
            <a:endParaRPr lang="en-US" dirty="0"/>
          </a:p>
        </p:txBody>
      </p:sp>
      <p:sp>
        <p:nvSpPr>
          <p:cNvPr id="3" name="Content Placeholder 2"/>
          <p:cNvSpPr>
            <a:spLocks noGrp="1"/>
          </p:cNvSpPr>
          <p:nvPr>
            <p:ph idx="1"/>
          </p:nvPr>
        </p:nvSpPr>
        <p:spPr>
          <a:xfrm>
            <a:off x="457200" y="1066801"/>
            <a:ext cx="8229600" cy="5059364"/>
          </a:xfrm>
        </p:spPr>
        <p:txBody>
          <a:bodyPr>
            <a:normAutofit fontScale="92500" lnSpcReduction="10000"/>
          </a:bodyPr>
          <a:lstStyle/>
          <a:p>
            <a:r>
              <a:rPr lang="en-US" sz="1800" dirty="0">
                <a:latin typeface="Times New Roman" pitchFamily="18" charset="0"/>
                <a:cs typeface="Times New Roman" pitchFamily="18" charset="0"/>
              </a:rPr>
              <a:t>In programming, a variable is a container (storage area) to hold </a:t>
            </a:r>
            <a:r>
              <a:rPr lang="en-US" sz="1800" dirty="0" err="1">
                <a:latin typeface="Times New Roman" pitchFamily="18" charset="0"/>
                <a:cs typeface="Times New Roman" pitchFamily="18" charset="0"/>
              </a:rPr>
              <a:t>data.To</a:t>
            </a:r>
            <a:r>
              <a:rPr lang="en-US" sz="1800" dirty="0">
                <a:latin typeface="Times New Roman" pitchFamily="18" charset="0"/>
                <a:cs typeface="Times New Roman" pitchFamily="18" charset="0"/>
              </a:rPr>
              <a:t> indicate the storage area, each variable should be given a unique name (identifier).</a:t>
            </a:r>
          </a:p>
          <a:p>
            <a:r>
              <a:rPr lang="en-US" sz="1800" dirty="0">
                <a:latin typeface="Times New Roman" pitchFamily="18" charset="0"/>
                <a:cs typeface="Times New Roman" pitchFamily="18" charset="0"/>
              </a:rPr>
              <a:t> For example, </a:t>
            </a:r>
            <a:r>
              <a:rPr lang="en-US" sz="1800" dirty="0" err="1">
                <a:latin typeface="Times New Roman" pitchFamily="18" charset="0"/>
                <a:cs typeface="Times New Roman" pitchFamily="18" charset="0"/>
              </a:rPr>
              <a:t>int</a:t>
            </a:r>
            <a:r>
              <a:rPr lang="en-US" sz="1800" dirty="0">
                <a:latin typeface="Times New Roman" pitchFamily="18" charset="0"/>
                <a:cs typeface="Times New Roman" pitchFamily="18" charset="0"/>
              </a:rPr>
              <a:t> age=14;</a:t>
            </a:r>
          </a:p>
          <a:p>
            <a:r>
              <a:rPr lang="en-US" sz="1800" b="1" dirty="0">
                <a:latin typeface="Times New Roman" pitchFamily="18" charset="0"/>
                <a:cs typeface="Times New Roman" pitchFamily="18" charset="0"/>
              </a:rPr>
              <a:t>C++ Literals</a:t>
            </a:r>
          </a:p>
          <a:p>
            <a:r>
              <a:rPr lang="en-US" sz="1800" dirty="0"/>
              <a:t>Literals are data used for representing fixed values. They can be used directly in the code. For example: 1, 2.5, 'c' etc.</a:t>
            </a:r>
          </a:p>
          <a:p>
            <a:r>
              <a:rPr lang="en-US" sz="1800" dirty="0"/>
              <a:t>Here, 1, 2.5 and 'c' are literals. Why? You cannot assign different values to these terms.</a:t>
            </a:r>
          </a:p>
          <a:p>
            <a:r>
              <a:rPr lang="en-US" sz="1800" dirty="0"/>
              <a:t>Here's a list of different literals in C++ programming.</a:t>
            </a:r>
          </a:p>
          <a:p>
            <a:pPr>
              <a:buNone/>
            </a:pPr>
            <a:r>
              <a:rPr lang="en-US" sz="1800" b="1" dirty="0"/>
              <a:t>1. Integers</a:t>
            </a:r>
          </a:p>
          <a:p>
            <a:pPr>
              <a:buNone/>
            </a:pPr>
            <a:r>
              <a:rPr lang="en-US" sz="1800" b="1" dirty="0"/>
              <a:t>2. Floating-point Literals</a:t>
            </a:r>
          </a:p>
          <a:p>
            <a:pPr>
              <a:buNone/>
            </a:pPr>
            <a:r>
              <a:rPr lang="en-US" sz="1800" b="1" dirty="0"/>
              <a:t>3. Characters</a:t>
            </a:r>
          </a:p>
          <a:p>
            <a:pPr>
              <a:buNone/>
            </a:pPr>
            <a:r>
              <a:rPr lang="en-US" sz="1800" b="1" dirty="0"/>
              <a:t>4. Escape Sequences</a:t>
            </a:r>
          </a:p>
          <a:p>
            <a:pPr>
              <a:buNone/>
            </a:pPr>
            <a:r>
              <a:rPr lang="en-US" sz="1800" b="1" dirty="0"/>
              <a:t>5. String Literals</a:t>
            </a:r>
          </a:p>
          <a:p>
            <a:r>
              <a:rPr lang="en-US" sz="1800" b="1" dirty="0"/>
              <a:t>C++ Constants</a:t>
            </a:r>
          </a:p>
          <a:p>
            <a:r>
              <a:rPr lang="en-US" sz="1800" dirty="0"/>
              <a:t>In C++, we can create variables whose value cannot be changed. For that, we use the const keyword. Here's an example:</a:t>
            </a:r>
          </a:p>
          <a:p>
            <a:pPr>
              <a:buNone/>
            </a:pPr>
            <a:r>
              <a:rPr lang="en-US" sz="1800" dirty="0"/>
              <a:t>     const </a:t>
            </a:r>
            <a:r>
              <a:rPr lang="en-US" sz="1800" dirty="0" err="1"/>
              <a:t>int</a:t>
            </a:r>
            <a:r>
              <a:rPr lang="en-US" sz="1800" dirty="0"/>
              <a:t> LIGHT_SPEED = 299792458; </a:t>
            </a:r>
          </a:p>
          <a:p>
            <a:pPr>
              <a:buNone/>
            </a:pPr>
            <a:r>
              <a:rPr lang="en-US" sz="1800" dirty="0"/>
              <a:t>     LIGHT_SPEED = 2500 // Error! LIGHT_SPEED is a constant. </a:t>
            </a:r>
            <a:endParaRPr lang="en-US" sz="1800" b="1" dirty="0"/>
          </a:p>
          <a:p>
            <a:pPr>
              <a:buNone/>
            </a:pPr>
            <a:endParaRPr lang="en-US" sz="1800" b="1" dirty="0"/>
          </a:p>
          <a:p>
            <a:pPr>
              <a:buNone/>
            </a:pPr>
            <a:endParaRPr lang="en-US" sz="18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a:t>C++ Data Types</a:t>
            </a:r>
            <a:br>
              <a:rPr lang="en-US" b="1" dirty="0"/>
            </a:b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533400" y="914400"/>
            <a:ext cx="8229600" cy="51816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a:t>C++ Basic </a:t>
            </a:r>
            <a:r>
              <a:rPr lang="en-US" b="1" dirty="0" err="1"/>
              <a:t>Input/Output</a:t>
            </a:r>
            <a:br>
              <a:rPr lang="en-US" b="1" dirty="0"/>
            </a:br>
            <a:endParaRPr lang="en-US" dirty="0"/>
          </a:p>
        </p:txBody>
      </p:sp>
      <p:sp>
        <p:nvSpPr>
          <p:cNvPr id="3" name="Content Placeholder 2"/>
          <p:cNvSpPr>
            <a:spLocks noGrp="1"/>
          </p:cNvSpPr>
          <p:nvPr>
            <p:ph idx="1"/>
          </p:nvPr>
        </p:nvSpPr>
        <p:spPr>
          <a:xfrm>
            <a:off x="457200" y="914401"/>
            <a:ext cx="8229600" cy="5211764"/>
          </a:xfrm>
        </p:spPr>
        <p:txBody>
          <a:bodyPr>
            <a:normAutofit/>
          </a:bodyPr>
          <a:lstStyle/>
          <a:p>
            <a:r>
              <a:rPr lang="en-US" sz="1800" dirty="0">
                <a:latin typeface="Times New Roman" pitchFamily="18" charset="0"/>
                <a:cs typeface="Times New Roman" pitchFamily="18" charset="0"/>
              </a:rPr>
              <a:t>In C++, </a:t>
            </a:r>
            <a:r>
              <a:rPr lang="en-US" sz="1800" dirty="0" err="1">
                <a:latin typeface="Times New Roman" pitchFamily="18" charset="0"/>
                <a:cs typeface="Times New Roman" pitchFamily="18" charset="0"/>
              </a:rPr>
              <a:t>cout</a:t>
            </a:r>
            <a:r>
              <a:rPr lang="en-US" sz="1800" dirty="0">
                <a:latin typeface="Times New Roman" pitchFamily="18" charset="0"/>
                <a:cs typeface="Times New Roman" pitchFamily="18" charset="0"/>
              </a:rPr>
              <a:t> sends formatted output to standard output devices, such as the screen. We use the </a:t>
            </a:r>
            <a:r>
              <a:rPr lang="en-US" sz="1800" dirty="0" err="1">
                <a:latin typeface="Times New Roman" pitchFamily="18" charset="0"/>
                <a:cs typeface="Times New Roman" pitchFamily="18" charset="0"/>
              </a:rPr>
              <a:t>cout</a:t>
            </a:r>
            <a:r>
              <a:rPr lang="en-US" sz="1800" dirty="0">
                <a:latin typeface="Times New Roman" pitchFamily="18" charset="0"/>
                <a:cs typeface="Times New Roman" pitchFamily="18" charset="0"/>
              </a:rPr>
              <a:t> object along with the &lt;&lt; operator for displaying output.</a:t>
            </a:r>
          </a:p>
          <a:p>
            <a:r>
              <a:rPr lang="en-US" sz="1800" dirty="0">
                <a:latin typeface="Times New Roman" pitchFamily="18" charset="0"/>
                <a:cs typeface="Times New Roman" pitchFamily="18" charset="0"/>
              </a:rPr>
              <a:t>In C++, </a:t>
            </a:r>
            <a:r>
              <a:rPr lang="en-US" sz="1800" dirty="0" err="1">
                <a:latin typeface="Times New Roman" pitchFamily="18" charset="0"/>
                <a:cs typeface="Times New Roman" pitchFamily="18" charset="0"/>
              </a:rPr>
              <a:t>cin</a:t>
            </a:r>
            <a:r>
              <a:rPr lang="en-US" sz="1800" dirty="0">
                <a:latin typeface="Times New Roman" pitchFamily="18" charset="0"/>
                <a:cs typeface="Times New Roman" pitchFamily="18" charset="0"/>
              </a:rPr>
              <a:t> takes formatted input from standard input devices such as the keyboard. We use the </a:t>
            </a:r>
            <a:r>
              <a:rPr lang="en-US" sz="1800" dirty="0" err="1">
                <a:latin typeface="Times New Roman" pitchFamily="18" charset="0"/>
                <a:cs typeface="Times New Roman" pitchFamily="18" charset="0"/>
              </a:rPr>
              <a:t>cin</a:t>
            </a:r>
            <a:r>
              <a:rPr lang="en-US" sz="1800" dirty="0">
                <a:latin typeface="Times New Roman" pitchFamily="18" charset="0"/>
                <a:cs typeface="Times New Roman" pitchFamily="18" charset="0"/>
              </a:rPr>
              <a:t> object along with the &gt;&gt; operator for taking input.</a:t>
            </a:r>
          </a:p>
          <a:p>
            <a:r>
              <a:rPr lang="en-US" sz="2400" b="1" dirty="0">
                <a:latin typeface="Times New Roman" pitchFamily="18" charset="0"/>
                <a:cs typeface="Times New Roman" pitchFamily="18" charset="0"/>
              </a:rPr>
              <a:t>C++ Type Conversion</a:t>
            </a:r>
          </a:p>
          <a:p>
            <a:pPr>
              <a:buNone/>
            </a:pPr>
            <a:r>
              <a:rPr lang="en-US" sz="2400" dirty="0"/>
              <a:t>     C++ allows us to convert data of one type to that of another . This is known as type conversion.</a:t>
            </a:r>
          </a:p>
          <a:p>
            <a:pPr>
              <a:buNone/>
            </a:pPr>
            <a:r>
              <a:rPr lang="en-US" sz="2400" dirty="0"/>
              <a:t>There are two types of type conversion in C++.</a:t>
            </a:r>
          </a:p>
          <a:p>
            <a:r>
              <a:rPr lang="en-US" sz="2400" dirty="0"/>
              <a:t>Implicit Conversion</a:t>
            </a:r>
          </a:p>
          <a:p>
            <a:r>
              <a:rPr lang="en-US" sz="2400" dirty="0"/>
              <a:t>Explicit Conversion (also known as Type Casting)</a:t>
            </a:r>
          </a:p>
          <a:p>
            <a:endParaRPr lang="en-US" sz="2400" b="1"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1"/>
            <a:ext cx="8229600" cy="5592764"/>
          </a:xfrm>
        </p:spPr>
        <p:txBody>
          <a:bodyPr>
            <a:normAutofit/>
          </a:bodyPr>
          <a:lstStyle/>
          <a:p>
            <a:r>
              <a:rPr lang="en-US" sz="2000" b="1" dirty="0">
                <a:latin typeface="Times New Roman" pitchFamily="18" charset="0"/>
                <a:cs typeface="Times New Roman" pitchFamily="18" charset="0"/>
              </a:rPr>
              <a:t>Implicit Type Conversion</a:t>
            </a:r>
          </a:p>
          <a:p>
            <a:pPr>
              <a:buNone/>
            </a:pPr>
            <a:r>
              <a:rPr lang="en-US" sz="2000" dirty="0">
                <a:latin typeface="Times New Roman" pitchFamily="18" charset="0"/>
                <a:cs typeface="Times New Roman" pitchFamily="18" charset="0"/>
              </a:rPr>
              <a:t>The type conversion that is done automatically done by the compiler is known as implicit type conversion. This type of conversion is also known as automatic conversion.</a:t>
            </a:r>
          </a:p>
          <a:p>
            <a:pPr>
              <a:buNone/>
            </a:pPr>
            <a:r>
              <a:rPr lang="en-US" sz="2000" dirty="0">
                <a:latin typeface="Times New Roman" pitchFamily="18" charset="0"/>
                <a:cs typeface="Times New Roman" pitchFamily="18" charset="0"/>
              </a:rPr>
              <a:t>Let us look at two examples of implicit type conversion.</a:t>
            </a:r>
          </a:p>
          <a:p>
            <a:r>
              <a:rPr lang="en-US" sz="2000" b="1" dirty="0">
                <a:latin typeface="Times New Roman" pitchFamily="18" charset="0"/>
                <a:cs typeface="Times New Roman" pitchFamily="18" charset="0"/>
              </a:rPr>
              <a:t>C++ Explicit Conversion</a:t>
            </a:r>
          </a:p>
          <a:p>
            <a:pPr>
              <a:buNone/>
            </a:pPr>
            <a:r>
              <a:rPr lang="en-US" sz="2000" dirty="0">
                <a:latin typeface="Times New Roman" pitchFamily="18" charset="0"/>
                <a:cs typeface="Times New Roman" pitchFamily="18" charset="0"/>
              </a:rPr>
              <a:t>When the user manually changes data from one type to another, this is known as </a:t>
            </a:r>
            <a:r>
              <a:rPr lang="en-US" sz="2000" b="1" dirty="0">
                <a:latin typeface="Times New Roman" pitchFamily="18" charset="0"/>
                <a:cs typeface="Times New Roman" pitchFamily="18" charset="0"/>
              </a:rPr>
              <a:t>explicit conversion</a:t>
            </a:r>
            <a:r>
              <a:rPr lang="en-US" sz="2000" dirty="0">
                <a:latin typeface="Times New Roman" pitchFamily="18" charset="0"/>
                <a:cs typeface="Times New Roman" pitchFamily="18" charset="0"/>
              </a:rPr>
              <a:t>. This type of conversion is also known as </a:t>
            </a:r>
            <a:r>
              <a:rPr lang="en-US" sz="2000" b="1" dirty="0">
                <a:latin typeface="Times New Roman" pitchFamily="18" charset="0"/>
                <a:cs typeface="Times New Roman" pitchFamily="18" charset="0"/>
              </a:rPr>
              <a:t>type casting</a:t>
            </a:r>
            <a:r>
              <a:rPr lang="en-US" sz="2000" dirty="0">
                <a:latin typeface="Times New Roman" pitchFamily="18" charset="0"/>
                <a:cs typeface="Times New Roman" pitchFamily="18" charset="0"/>
              </a:rPr>
              <a:t>.</a:t>
            </a:r>
          </a:p>
          <a:p>
            <a:pPr>
              <a:buNone/>
            </a:pPr>
            <a:r>
              <a:rPr lang="en-US" sz="2000" dirty="0">
                <a:latin typeface="Times New Roman" pitchFamily="18" charset="0"/>
                <a:cs typeface="Times New Roman" pitchFamily="18" charset="0"/>
              </a:rPr>
              <a:t>There are three major ways in which we can use explicit conversion in C++. They are:</a:t>
            </a:r>
          </a:p>
          <a:p>
            <a:pPr>
              <a:buNone/>
            </a:pPr>
            <a:r>
              <a:rPr lang="en-US" sz="2000" dirty="0">
                <a:latin typeface="Times New Roman" pitchFamily="18" charset="0"/>
                <a:cs typeface="Times New Roman" pitchFamily="18" charset="0"/>
              </a:rPr>
              <a:t>C-style type casting (also known as </a:t>
            </a:r>
            <a:r>
              <a:rPr lang="en-US" sz="2000" b="1" dirty="0">
                <a:latin typeface="Times New Roman" pitchFamily="18" charset="0"/>
                <a:cs typeface="Times New Roman" pitchFamily="18" charset="0"/>
              </a:rPr>
              <a:t>cast notation</a:t>
            </a:r>
            <a:r>
              <a:rPr lang="en-US" sz="2000" dirty="0">
                <a:latin typeface="Times New Roman" pitchFamily="18" charset="0"/>
                <a:cs typeface="Times New Roman" pitchFamily="18" charset="0"/>
              </a:rPr>
              <a:t>)</a:t>
            </a:r>
          </a:p>
          <a:p>
            <a:pPr>
              <a:buNone/>
            </a:pPr>
            <a:r>
              <a:rPr lang="en-US" sz="2000" dirty="0">
                <a:latin typeface="Times New Roman" pitchFamily="18" charset="0"/>
                <a:cs typeface="Times New Roman" pitchFamily="18" charset="0"/>
              </a:rPr>
              <a:t>Function notation (also known as </a:t>
            </a:r>
            <a:r>
              <a:rPr lang="en-US" sz="2000" b="1" dirty="0">
                <a:latin typeface="Times New Roman" pitchFamily="18" charset="0"/>
                <a:cs typeface="Times New Roman" pitchFamily="18" charset="0"/>
              </a:rPr>
              <a:t>old C++ style type casting</a:t>
            </a:r>
            <a:r>
              <a:rPr lang="en-US" sz="2000" dirty="0">
                <a:latin typeface="Times New Roman" pitchFamily="18" charset="0"/>
                <a:cs typeface="Times New Roman" pitchFamily="18" charset="0"/>
              </a:rPr>
              <a:t>)</a:t>
            </a:r>
          </a:p>
          <a:p>
            <a:pPr>
              <a:buNone/>
            </a:pPr>
            <a:r>
              <a:rPr lang="en-US" sz="2000" dirty="0">
                <a:latin typeface="Times New Roman" pitchFamily="18" charset="0"/>
                <a:cs typeface="Times New Roman" pitchFamily="18" charset="0"/>
              </a:rPr>
              <a:t>Type conversion operators</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b="1" dirty="0">
                <a:latin typeface="Times New Roman" pitchFamily="18" charset="0"/>
                <a:cs typeface="Times New Roman" pitchFamily="18" charset="0"/>
              </a:rPr>
              <a:t>Operators in C++</a:t>
            </a:r>
            <a:br>
              <a:rPr lang="en-US" b="1"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990601"/>
            <a:ext cx="8229600" cy="5135564"/>
          </a:xfrm>
        </p:spPr>
        <p:txBody>
          <a:bodyPr>
            <a:normAutofit/>
          </a:bodyPr>
          <a:lstStyle/>
          <a:p>
            <a:r>
              <a:rPr lang="en-US" sz="1800" dirty="0">
                <a:latin typeface="Times New Roman" pitchFamily="18" charset="0"/>
                <a:cs typeface="Times New Roman" pitchFamily="18" charset="0"/>
              </a:rPr>
              <a:t>C++ divides the operators into the following groups:</a:t>
            </a:r>
          </a:p>
          <a:p>
            <a:pPr>
              <a:buAutoNum type="arabicParenR"/>
            </a:pPr>
            <a:r>
              <a:rPr lang="en-US" sz="1800" dirty="0">
                <a:latin typeface="Times New Roman" pitchFamily="18" charset="0"/>
                <a:cs typeface="Times New Roman" pitchFamily="18" charset="0"/>
              </a:rPr>
              <a:t>Arithmetic Operators</a:t>
            </a:r>
          </a:p>
          <a:p>
            <a:pPr>
              <a:buAutoNum type="arabicParenR"/>
            </a:pPr>
            <a:r>
              <a:rPr lang="en-US" sz="1800" dirty="0">
                <a:latin typeface="Times New Roman" pitchFamily="18" charset="0"/>
                <a:cs typeface="Times New Roman" pitchFamily="18" charset="0"/>
              </a:rPr>
              <a:t>Assignment Operators</a:t>
            </a:r>
          </a:p>
          <a:p>
            <a:pPr>
              <a:buAutoNum type="arabicParenR"/>
            </a:pPr>
            <a:r>
              <a:rPr lang="en-US" sz="1800" dirty="0">
                <a:latin typeface="Times New Roman" pitchFamily="18" charset="0"/>
                <a:cs typeface="Times New Roman" pitchFamily="18" charset="0"/>
              </a:rPr>
              <a:t>Comparison Operators</a:t>
            </a:r>
          </a:p>
          <a:p>
            <a:pPr>
              <a:buAutoNum type="arabicParenR"/>
            </a:pPr>
            <a:r>
              <a:rPr lang="en-US" sz="1800" dirty="0">
                <a:latin typeface="Times New Roman" pitchFamily="18" charset="0"/>
                <a:cs typeface="Times New Roman" pitchFamily="18" charset="0"/>
              </a:rPr>
              <a:t>Logical Operators</a:t>
            </a:r>
          </a:p>
          <a:p>
            <a:pPr>
              <a:buAutoNum type="arabicParenR"/>
            </a:pPr>
            <a:r>
              <a:rPr lang="en-US" sz="1800" dirty="0">
                <a:latin typeface="Times New Roman" pitchFamily="18" charset="0"/>
                <a:cs typeface="Times New Roman" pitchFamily="18" charset="0"/>
              </a:rPr>
              <a:t>Bitwise Operators</a:t>
            </a:r>
          </a:p>
          <a:p>
            <a:r>
              <a:rPr lang="en-US" sz="1800" dirty="0"/>
              <a:t>C++ has the following conditional statements:</a:t>
            </a:r>
          </a:p>
          <a:p>
            <a:pPr>
              <a:buNone/>
            </a:pPr>
            <a:r>
              <a:rPr lang="en-US" sz="1800" dirty="0"/>
              <a:t>1) Use if to specify a block of code to be executed, if a specified condition is true</a:t>
            </a:r>
          </a:p>
          <a:p>
            <a:pPr>
              <a:buNone/>
            </a:pPr>
            <a:r>
              <a:rPr lang="en-US" sz="1800" dirty="0"/>
              <a:t>2) Use else to specify a block of code to be executed, if the same condition is false</a:t>
            </a:r>
          </a:p>
          <a:p>
            <a:pPr>
              <a:buNone/>
            </a:pPr>
            <a:r>
              <a:rPr lang="en-US" sz="1800" dirty="0"/>
              <a:t>3) Use else if to specify a new condition to test, if the first condition is false</a:t>
            </a:r>
          </a:p>
          <a:p>
            <a:pPr>
              <a:buNone/>
            </a:pPr>
            <a:r>
              <a:rPr lang="en-US" sz="1800" dirty="0"/>
              <a:t>4) Use switch to specify many alternative blocks of code to be executed</a:t>
            </a:r>
          </a:p>
          <a:p>
            <a:pPr>
              <a:buNone/>
            </a:pPr>
            <a:endParaRPr lang="en-US" sz="1800"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b="1" dirty="0">
                <a:latin typeface="Times New Roman" pitchFamily="18" charset="0"/>
                <a:cs typeface="Times New Roman" pitchFamily="18" charset="0"/>
              </a:rPr>
              <a:t>C++ While Loop</a:t>
            </a:r>
            <a:br>
              <a:rPr lang="en-US" b="1" dirty="0"/>
            </a:br>
            <a:endParaRPr lang="en-US" dirty="0"/>
          </a:p>
        </p:txBody>
      </p:sp>
      <p:sp>
        <p:nvSpPr>
          <p:cNvPr id="3" name="Content Placeholder 2"/>
          <p:cNvSpPr>
            <a:spLocks noGrp="1"/>
          </p:cNvSpPr>
          <p:nvPr>
            <p:ph idx="1"/>
          </p:nvPr>
        </p:nvSpPr>
        <p:spPr/>
        <p:txBody>
          <a:bodyPr/>
          <a:lstStyle/>
          <a:p>
            <a:pPr>
              <a:buNone/>
            </a:pPr>
            <a:r>
              <a:rPr lang="en-US" b="1" dirty="0"/>
              <a:t>Syntax</a:t>
            </a:r>
          </a:p>
          <a:p>
            <a:pPr>
              <a:buNone/>
            </a:pPr>
            <a:r>
              <a:rPr lang="en-US" dirty="0"/>
              <a:t>while (</a:t>
            </a:r>
            <a:r>
              <a:rPr lang="en-US" i="1" dirty="0"/>
              <a:t>condition</a:t>
            </a:r>
            <a:r>
              <a:rPr lang="en-US" dirty="0"/>
              <a:t>) </a:t>
            </a:r>
          </a:p>
          <a:p>
            <a:pPr>
              <a:buNone/>
            </a:pPr>
            <a:r>
              <a:rPr lang="en-US" dirty="0"/>
              <a:t>{</a:t>
            </a:r>
            <a:br>
              <a:rPr lang="en-US" dirty="0"/>
            </a:br>
            <a:r>
              <a:rPr lang="en-US" i="1" dirty="0"/>
              <a:t>  // code block to be executed</a:t>
            </a:r>
            <a:r>
              <a:rPr lang="en-US" dirty="0"/>
              <a:t>}</a:t>
            </a:r>
          </a:p>
          <a:p>
            <a:pPr>
              <a:buNone/>
            </a:pPr>
            <a:r>
              <a:rPr lang="en-US" sz="3600" dirty="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 Do/While Loop</a:t>
            </a:r>
            <a:br>
              <a:rPr lang="en-US" b="1" dirty="0"/>
            </a:br>
            <a:endParaRPr lang="en-US" dirty="0"/>
          </a:p>
        </p:txBody>
      </p:sp>
      <p:sp>
        <p:nvSpPr>
          <p:cNvPr id="3" name="Content Placeholder 2"/>
          <p:cNvSpPr>
            <a:spLocks noGrp="1"/>
          </p:cNvSpPr>
          <p:nvPr>
            <p:ph idx="1"/>
          </p:nvPr>
        </p:nvSpPr>
        <p:spPr/>
        <p:txBody>
          <a:bodyPr>
            <a:normAutofit/>
          </a:bodyPr>
          <a:lstStyle/>
          <a:p>
            <a:r>
              <a:rPr lang="en-US" sz="2100" dirty="0">
                <a:latin typeface="Times New Roman" pitchFamily="18" charset="0"/>
                <a:cs typeface="Times New Roman" pitchFamily="18" charset="0"/>
              </a:rPr>
              <a:t>The do/while loop is a variant of the while loop. This loop will execute the code block once, before checking if the condition is true, then it will repeat the loop as long as the condition is true.</a:t>
            </a:r>
          </a:p>
          <a:p>
            <a:pPr>
              <a:buNone/>
            </a:pPr>
            <a:r>
              <a:rPr lang="en-US" b="1" dirty="0"/>
              <a:t>Syntax</a:t>
            </a:r>
          </a:p>
          <a:p>
            <a:pPr>
              <a:buNone/>
            </a:pPr>
            <a:r>
              <a:rPr lang="en-US" dirty="0"/>
              <a:t>do </a:t>
            </a:r>
          </a:p>
          <a:p>
            <a:pPr>
              <a:buNone/>
            </a:pPr>
            <a:r>
              <a:rPr lang="en-US" dirty="0"/>
              <a:t>{</a:t>
            </a:r>
            <a:br>
              <a:rPr lang="en-US" dirty="0"/>
            </a:br>
            <a:r>
              <a:rPr lang="en-US" i="1" dirty="0"/>
              <a:t>  // code block to be executed</a:t>
            </a:r>
          </a:p>
          <a:p>
            <a:pPr>
              <a:buNone/>
            </a:pPr>
            <a:r>
              <a:rPr lang="en-US" dirty="0"/>
              <a:t>}</a:t>
            </a:r>
          </a:p>
          <a:p>
            <a:pPr>
              <a:buNone/>
            </a:pPr>
            <a:r>
              <a:rPr lang="en-US" dirty="0"/>
              <a:t>while (</a:t>
            </a:r>
            <a:r>
              <a:rPr lang="en-US" i="1" dirty="0"/>
              <a:t>condition</a:t>
            </a:r>
            <a:r>
              <a:rPr lang="en-US" dirty="0"/>
              <a:t>);</a:t>
            </a:r>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itchFamily="18" charset="0"/>
                <a:cs typeface="Times New Roman" pitchFamily="18" charset="0"/>
              </a:rPr>
              <a:t>Introduction to properties of object oriented programming</a:t>
            </a:r>
          </a:p>
        </p:txBody>
      </p:sp>
      <p:sp>
        <p:nvSpPr>
          <p:cNvPr id="3" name="Content Placeholder 2"/>
          <p:cNvSpPr>
            <a:spLocks noGrp="1"/>
          </p:cNvSpPr>
          <p:nvPr>
            <p:ph idx="1"/>
          </p:nvPr>
        </p:nvSpPr>
        <p:spPr>
          <a:xfrm>
            <a:off x="457200" y="1371601"/>
            <a:ext cx="8229600" cy="4754563"/>
          </a:xfrm>
        </p:spPr>
        <p:txBody>
          <a:bodyPr>
            <a:normAutofit/>
          </a:bodyPr>
          <a:lstStyle/>
          <a:p>
            <a:pPr algn="just"/>
            <a:r>
              <a:rPr lang="en-US" sz="2400" b="1" dirty="0">
                <a:latin typeface="Times New Roman" pitchFamily="18" charset="0"/>
                <a:cs typeface="Times New Roman" pitchFamily="18" charset="0"/>
              </a:rPr>
              <a:t>Object-Oriented Programming (OOP)</a:t>
            </a:r>
            <a:r>
              <a:rPr lang="en-US" sz="2400" dirty="0">
                <a:latin typeface="Times New Roman" pitchFamily="18" charset="0"/>
                <a:cs typeface="Times New Roman" pitchFamily="18" charset="0"/>
              </a:rPr>
              <a:t> is the term used to describe a programming approach based on </a:t>
            </a:r>
            <a:r>
              <a:rPr lang="en-US" sz="2400" b="1" dirty="0">
                <a:latin typeface="Times New Roman" pitchFamily="18" charset="0"/>
                <a:cs typeface="Times New Roman" pitchFamily="18" charset="0"/>
              </a:rPr>
              <a:t>objects</a:t>
            </a:r>
            <a:r>
              <a:rPr lang="en-US" sz="2400" dirty="0">
                <a:latin typeface="Times New Roman" pitchFamily="18" charset="0"/>
                <a:cs typeface="Times New Roman" pitchFamily="18" charset="0"/>
              </a:rPr>
              <a:t> and </a:t>
            </a:r>
            <a:r>
              <a:rPr lang="en-US" sz="2400" b="1" dirty="0">
                <a:latin typeface="Times New Roman" pitchFamily="18" charset="0"/>
                <a:cs typeface="Times New Roman" pitchFamily="18" charset="0"/>
              </a:rPr>
              <a:t>classes</a:t>
            </a:r>
            <a:r>
              <a:rPr lang="en-US" sz="2400" dirty="0">
                <a:latin typeface="Times New Roman" pitchFamily="18" charset="0"/>
                <a:cs typeface="Times New Roman" pitchFamily="18" charset="0"/>
              </a:rPr>
              <a:t>. The object-oriented paradigm allows us to organize software as a collection of objects that consist of both data and behavior.</a:t>
            </a:r>
          </a:p>
          <a:p>
            <a:r>
              <a:rPr lang="en-US" sz="2400" dirty="0">
                <a:latin typeface="Times New Roman" pitchFamily="18" charset="0"/>
                <a:cs typeface="Times New Roman" pitchFamily="18" charset="0"/>
              </a:rPr>
              <a:t>The object-oriented programming approach encourages:</a:t>
            </a:r>
          </a:p>
          <a:p>
            <a:pPr>
              <a:buNone/>
            </a:pPr>
            <a:r>
              <a:rPr lang="en-US" sz="2400" dirty="0">
                <a:latin typeface="Times New Roman" pitchFamily="18" charset="0"/>
                <a:cs typeface="Times New Roman" pitchFamily="18" charset="0"/>
              </a:rPr>
              <a:t>1)Modularization: where the application can be decomposed into modules.</a:t>
            </a:r>
          </a:p>
          <a:p>
            <a:pPr>
              <a:buNone/>
            </a:pPr>
            <a:r>
              <a:rPr lang="en-US" sz="2400" dirty="0">
                <a:latin typeface="Times New Roman" pitchFamily="18" charset="0"/>
                <a:cs typeface="Times New Roman" pitchFamily="18" charset="0"/>
              </a:rPr>
              <a:t>2)Software re-use: where an application can be composed from existing and new modules.</a:t>
            </a:r>
          </a:p>
          <a:p>
            <a:endParaRPr lang="en-US" sz="28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 For Loop</a:t>
            </a:r>
            <a:br>
              <a:rPr lang="en-US" b="1" dirty="0"/>
            </a:br>
            <a:endParaRPr lang="en-US" dirty="0"/>
          </a:p>
        </p:txBody>
      </p:sp>
      <p:sp>
        <p:nvSpPr>
          <p:cNvPr id="3" name="Content Placeholder 2"/>
          <p:cNvSpPr>
            <a:spLocks noGrp="1"/>
          </p:cNvSpPr>
          <p:nvPr>
            <p:ph idx="1"/>
          </p:nvPr>
        </p:nvSpPr>
        <p:spPr>
          <a:xfrm>
            <a:off x="457200" y="1066801"/>
            <a:ext cx="8229600" cy="5059364"/>
          </a:xfrm>
        </p:spPr>
        <p:txBody>
          <a:bodyPr>
            <a:normAutofit/>
          </a:bodyPr>
          <a:lstStyle/>
          <a:p>
            <a:r>
              <a:rPr lang="en-US" sz="1800" dirty="0">
                <a:latin typeface="Times New Roman" pitchFamily="18" charset="0"/>
                <a:cs typeface="Times New Roman" pitchFamily="18" charset="0"/>
              </a:rPr>
              <a:t>When you know exactly how many times you want to loop through a block of code, use the for loop instead of a while loop:</a:t>
            </a:r>
          </a:p>
          <a:p>
            <a:pPr>
              <a:buNone/>
            </a:pPr>
            <a:r>
              <a:rPr lang="en-US" sz="1800" b="1" dirty="0">
                <a:latin typeface="Times New Roman" pitchFamily="18" charset="0"/>
                <a:cs typeface="Times New Roman" pitchFamily="18" charset="0"/>
              </a:rPr>
              <a:t>Syntax</a:t>
            </a:r>
          </a:p>
          <a:p>
            <a:pPr>
              <a:buNone/>
            </a:pPr>
            <a:r>
              <a:rPr lang="en-US" sz="1800" dirty="0">
                <a:latin typeface="Times New Roman" pitchFamily="18" charset="0"/>
                <a:cs typeface="Times New Roman" pitchFamily="18" charset="0"/>
              </a:rPr>
              <a:t>for (</a:t>
            </a:r>
            <a:r>
              <a:rPr lang="en-US" sz="1800" i="1" dirty="0">
                <a:latin typeface="Times New Roman" pitchFamily="18" charset="0"/>
                <a:cs typeface="Times New Roman" pitchFamily="18" charset="0"/>
              </a:rPr>
              <a:t>statement 1</a:t>
            </a:r>
            <a:r>
              <a:rPr lang="en-US" sz="1800" dirty="0">
                <a:latin typeface="Times New Roman" pitchFamily="18" charset="0"/>
                <a:cs typeface="Times New Roman" pitchFamily="18" charset="0"/>
              </a:rPr>
              <a:t>;</a:t>
            </a:r>
            <a:r>
              <a:rPr lang="en-US" sz="1800" i="1" dirty="0">
                <a:latin typeface="Times New Roman" pitchFamily="18" charset="0"/>
                <a:cs typeface="Times New Roman" pitchFamily="18" charset="0"/>
              </a:rPr>
              <a:t> statement 2</a:t>
            </a:r>
            <a:r>
              <a:rPr lang="en-US" sz="1800" dirty="0">
                <a:latin typeface="Times New Roman" pitchFamily="18" charset="0"/>
                <a:cs typeface="Times New Roman" pitchFamily="18" charset="0"/>
              </a:rPr>
              <a:t>;</a:t>
            </a:r>
            <a:r>
              <a:rPr lang="en-US" sz="1800" i="1" dirty="0">
                <a:latin typeface="Times New Roman" pitchFamily="18" charset="0"/>
                <a:cs typeface="Times New Roman" pitchFamily="18" charset="0"/>
              </a:rPr>
              <a:t> statement 3</a:t>
            </a:r>
            <a:r>
              <a:rPr lang="en-US" sz="1800" dirty="0">
                <a:latin typeface="Times New Roman" pitchFamily="18" charset="0"/>
                <a:cs typeface="Times New Roman" pitchFamily="18" charset="0"/>
              </a:rPr>
              <a:t>)</a:t>
            </a:r>
          </a:p>
          <a:p>
            <a:pPr>
              <a:buNone/>
            </a:pPr>
            <a:r>
              <a:rPr lang="en-US" sz="1800" dirty="0">
                <a:latin typeface="Times New Roman" pitchFamily="18" charset="0"/>
                <a:cs typeface="Times New Roman" pitchFamily="18" charset="0"/>
              </a:rPr>
              <a:t>{</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  </a:t>
            </a:r>
            <a:r>
              <a:rPr lang="en-US" sz="1800" i="1" dirty="0">
                <a:latin typeface="Times New Roman" pitchFamily="18" charset="0"/>
                <a:cs typeface="Times New Roman" pitchFamily="18" charset="0"/>
              </a:rPr>
              <a:t>// code block to be executed</a:t>
            </a:r>
          </a:p>
          <a:p>
            <a:pPr>
              <a:buNone/>
            </a:pPr>
            <a:r>
              <a:rPr lang="en-US" sz="1800" dirty="0">
                <a:latin typeface="Times New Roman" pitchFamily="18" charset="0"/>
                <a:cs typeface="Times New Roman" pitchFamily="18" charset="0"/>
              </a:rPr>
              <a:t>}</a:t>
            </a:r>
          </a:p>
          <a:p>
            <a:r>
              <a:rPr lang="en-US" sz="1900" b="1" dirty="0">
                <a:latin typeface="Times New Roman" pitchFamily="18" charset="0"/>
                <a:cs typeface="Times New Roman" pitchFamily="18" charset="0"/>
              </a:rPr>
              <a:t>Statement 1</a:t>
            </a:r>
            <a:r>
              <a:rPr lang="en-US" sz="1900" dirty="0">
                <a:latin typeface="Times New Roman" pitchFamily="18" charset="0"/>
                <a:cs typeface="Times New Roman" pitchFamily="18" charset="0"/>
              </a:rPr>
              <a:t> is executed (one time) before the execution of the code block.</a:t>
            </a:r>
          </a:p>
          <a:p>
            <a:r>
              <a:rPr lang="en-US" sz="1900" b="1" dirty="0">
                <a:latin typeface="Times New Roman" pitchFamily="18" charset="0"/>
                <a:cs typeface="Times New Roman" pitchFamily="18" charset="0"/>
              </a:rPr>
              <a:t>Statement 2</a:t>
            </a:r>
            <a:r>
              <a:rPr lang="en-US" sz="1900" dirty="0">
                <a:latin typeface="Times New Roman" pitchFamily="18" charset="0"/>
                <a:cs typeface="Times New Roman" pitchFamily="18" charset="0"/>
              </a:rPr>
              <a:t> defines the condition for executing the code block.</a:t>
            </a:r>
          </a:p>
          <a:p>
            <a:r>
              <a:rPr lang="en-US" sz="1900" b="1" dirty="0">
                <a:latin typeface="Times New Roman" pitchFamily="18" charset="0"/>
                <a:cs typeface="Times New Roman" pitchFamily="18" charset="0"/>
              </a:rPr>
              <a:t>Statement 3</a:t>
            </a:r>
            <a:r>
              <a:rPr lang="en-US" sz="1900" dirty="0">
                <a:latin typeface="Times New Roman" pitchFamily="18" charset="0"/>
                <a:cs typeface="Times New Roman" pitchFamily="18" charset="0"/>
              </a:rPr>
              <a:t> is executed (every time) after the code block has been executed.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b="1" dirty="0"/>
              <a:t>C++ Break and Continue</a:t>
            </a:r>
            <a:br>
              <a:rPr lang="en-US" b="1" dirty="0"/>
            </a:br>
            <a:endParaRPr lang="en-US" dirty="0"/>
          </a:p>
        </p:txBody>
      </p:sp>
      <p:sp>
        <p:nvSpPr>
          <p:cNvPr id="3" name="Content Placeholder 2"/>
          <p:cNvSpPr>
            <a:spLocks noGrp="1"/>
          </p:cNvSpPr>
          <p:nvPr>
            <p:ph idx="1"/>
          </p:nvPr>
        </p:nvSpPr>
        <p:spPr>
          <a:xfrm>
            <a:off x="457200" y="1219201"/>
            <a:ext cx="8229600" cy="4906964"/>
          </a:xfrm>
        </p:spPr>
        <p:txBody>
          <a:bodyPr>
            <a:normAutofit/>
          </a:bodyPr>
          <a:lstStyle/>
          <a:p>
            <a:r>
              <a:rPr lang="en-US" sz="1800" b="1" dirty="0">
                <a:latin typeface="Times New Roman" pitchFamily="18" charset="0"/>
                <a:cs typeface="Times New Roman" pitchFamily="18" charset="0"/>
              </a:rPr>
              <a:t>C++ Break</a:t>
            </a:r>
          </a:p>
          <a:p>
            <a:pPr>
              <a:buNone/>
            </a:pPr>
            <a:r>
              <a:rPr lang="en-US" sz="1800" dirty="0">
                <a:latin typeface="Times New Roman" pitchFamily="18" charset="0"/>
                <a:cs typeface="Times New Roman" pitchFamily="18" charset="0"/>
              </a:rPr>
              <a:t>You have already seen the break statement used in an earlier chapter of this tutorial. It was used to "jump out" of a switch statement.</a:t>
            </a:r>
          </a:p>
          <a:p>
            <a:pPr>
              <a:buNone/>
            </a:pPr>
            <a:r>
              <a:rPr lang="en-US" sz="1800" dirty="0">
                <a:latin typeface="Times New Roman" pitchFamily="18" charset="0"/>
                <a:cs typeface="Times New Roman" pitchFamily="18" charset="0"/>
              </a:rPr>
              <a:t>The break statement can also be used to jump out of a </a:t>
            </a:r>
            <a:r>
              <a:rPr lang="en-US" sz="1800" b="1" dirty="0">
                <a:latin typeface="Times New Roman" pitchFamily="18" charset="0"/>
                <a:cs typeface="Times New Roman" pitchFamily="18" charset="0"/>
              </a:rPr>
              <a:t>loop</a:t>
            </a:r>
            <a:r>
              <a:rPr lang="en-US" sz="1800" dirty="0">
                <a:latin typeface="Times New Roman" pitchFamily="18" charset="0"/>
                <a:cs typeface="Times New Roman" pitchFamily="18" charset="0"/>
              </a:rPr>
              <a:t>.</a:t>
            </a:r>
          </a:p>
          <a:p>
            <a:r>
              <a:rPr lang="en-US" sz="1800" b="1" dirty="0">
                <a:latin typeface="Times New Roman" pitchFamily="18" charset="0"/>
                <a:cs typeface="Times New Roman" pitchFamily="18" charset="0"/>
              </a:rPr>
              <a:t>C++ Continue</a:t>
            </a:r>
          </a:p>
          <a:p>
            <a:pPr>
              <a:buNone/>
            </a:pPr>
            <a:r>
              <a:rPr lang="en-US" sz="1800" dirty="0">
                <a:latin typeface="Times New Roman" pitchFamily="18" charset="0"/>
                <a:cs typeface="Times New Roman" pitchFamily="18" charset="0"/>
              </a:rPr>
              <a:t>The continue statement breaks one iteration (in the loop), if a specified condition occurs, and continues with the next iteration in the loop.</a:t>
            </a:r>
          </a:p>
          <a:p>
            <a:pPr>
              <a:buNone/>
            </a:pPr>
            <a:endParaRPr lang="en-US" sz="1800"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C++ Arrays</a:t>
            </a:r>
            <a:br>
              <a:rPr lang="en-US" sz="3200" b="1" dirty="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1"/>
            <a:ext cx="8229600" cy="5059364"/>
          </a:xfrm>
        </p:spPr>
        <p:txBody>
          <a:bodyPr/>
          <a:lstStyle/>
          <a:p>
            <a:r>
              <a:rPr lang="en-US" sz="1800" dirty="0">
                <a:latin typeface="Times New Roman" pitchFamily="18" charset="0"/>
                <a:cs typeface="Times New Roman" pitchFamily="18" charset="0"/>
              </a:rPr>
              <a:t>Arrays are used to store multiple values in a single variable, instead of declaring separate variables for each value.</a:t>
            </a:r>
          </a:p>
          <a:p>
            <a:r>
              <a:rPr lang="en-US" sz="1800" dirty="0">
                <a:latin typeface="Times New Roman" pitchFamily="18" charset="0"/>
                <a:cs typeface="Times New Roman" pitchFamily="18" charset="0"/>
              </a:rPr>
              <a:t>To declare an array, define the variable type, specify the name of the array followed by </a:t>
            </a:r>
            <a:r>
              <a:rPr lang="en-US" sz="1800" b="1" dirty="0">
                <a:latin typeface="Times New Roman" pitchFamily="18" charset="0"/>
                <a:cs typeface="Times New Roman" pitchFamily="18" charset="0"/>
              </a:rPr>
              <a:t>square brackets</a:t>
            </a:r>
            <a:r>
              <a:rPr lang="en-US" sz="1800" dirty="0">
                <a:latin typeface="Times New Roman" pitchFamily="18" charset="0"/>
                <a:cs typeface="Times New Roman" pitchFamily="18" charset="0"/>
              </a:rPr>
              <a:t> and specify the number of elements it should store:</a:t>
            </a:r>
          </a:p>
          <a:p>
            <a:r>
              <a:rPr lang="en-US" sz="1800" dirty="0">
                <a:latin typeface="Times New Roman" pitchFamily="18" charset="0"/>
                <a:cs typeface="Times New Roman" pitchFamily="18" charset="0"/>
              </a:rPr>
              <a:t>string cars[4];</a:t>
            </a:r>
          </a:p>
          <a:p>
            <a:r>
              <a:rPr lang="en-US" sz="1800" dirty="0"/>
              <a:t>We have now declared a variable that holds an array of four strings. To insert values to it, we can use an array literal - place the values in a comma-separated list, inside curly braces:</a:t>
            </a:r>
          </a:p>
          <a:p>
            <a:r>
              <a:rPr lang="en-US" sz="1800" dirty="0"/>
              <a:t>string cars[4] = {"Volvo", "BMW", "Ford", "Mazda"};</a:t>
            </a:r>
            <a:br>
              <a:rPr lang="en-US" sz="1800" dirty="0"/>
            </a:br>
            <a:endParaRPr lang="en-US" sz="1800" dirty="0"/>
          </a:p>
          <a:p>
            <a:r>
              <a:rPr lang="en-US" sz="1800" dirty="0"/>
              <a:t>To create an array of three integers, you could write:</a:t>
            </a:r>
          </a:p>
          <a:p>
            <a:r>
              <a:rPr lang="en-US" sz="1800" dirty="0" err="1"/>
              <a:t>int</a:t>
            </a:r>
            <a:r>
              <a:rPr lang="en-US" sz="1800" dirty="0"/>
              <a:t> </a:t>
            </a:r>
            <a:r>
              <a:rPr lang="en-US" sz="1800" dirty="0" err="1"/>
              <a:t>myNum</a:t>
            </a:r>
            <a:r>
              <a:rPr lang="en-US" sz="1800" dirty="0"/>
              <a:t>[3] = {10, 20, 30};</a:t>
            </a:r>
          </a:p>
          <a:p>
            <a:endParaRPr lang="en-US" sz="1800" dirty="0">
              <a:latin typeface="Times New Roman" pitchFamily="18" charset="0"/>
              <a:cs typeface="Times New Roman" pitchFamily="18" charset="0"/>
            </a:endParaRP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Access the Elements of an Array</a:t>
            </a:r>
            <a:br>
              <a:rPr lang="en-US" b="1" dirty="0"/>
            </a:br>
            <a:endParaRPr lang="en-US" dirty="0"/>
          </a:p>
        </p:txBody>
      </p:sp>
      <p:sp>
        <p:nvSpPr>
          <p:cNvPr id="3" name="Content Placeholder 2"/>
          <p:cNvSpPr>
            <a:spLocks noGrp="1"/>
          </p:cNvSpPr>
          <p:nvPr>
            <p:ph idx="1"/>
          </p:nvPr>
        </p:nvSpPr>
        <p:spPr>
          <a:xfrm>
            <a:off x="457200" y="990601"/>
            <a:ext cx="8229600" cy="5135564"/>
          </a:xfrm>
        </p:spPr>
        <p:txBody>
          <a:bodyPr>
            <a:normAutofit/>
          </a:bodyPr>
          <a:lstStyle/>
          <a:p>
            <a:r>
              <a:rPr lang="en-US" sz="1800" dirty="0">
                <a:latin typeface="Times New Roman" pitchFamily="18" charset="0"/>
                <a:cs typeface="Times New Roman" pitchFamily="18" charset="0"/>
              </a:rPr>
              <a:t>You access an array element by referring to the index number.</a:t>
            </a:r>
          </a:p>
          <a:p>
            <a:r>
              <a:rPr lang="en-US" sz="1800" dirty="0">
                <a:latin typeface="Times New Roman" pitchFamily="18" charset="0"/>
                <a:cs typeface="Times New Roman" pitchFamily="18" charset="0"/>
              </a:rPr>
              <a:t>This statement accesses the value of the </a:t>
            </a:r>
            <a:r>
              <a:rPr lang="en-US" sz="1800" b="1" dirty="0">
                <a:latin typeface="Times New Roman" pitchFamily="18" charset="0"/>
                <a:cs typeface="Times New Roman" pitchFamily="18" charset="0"/>
              </a:rPr>
              <a:t>first element</a:t>
            </a:r>
            <a:r>
              <a:rPr lang="en-US" sz="1800" dirty="0">
                <a:latin typeface="Times New Roman" pitchFamily="18" charset="0"/>
                <a:cs typeface="Times New Roman" pitchFamily="18" charset="0"/>
              </a:rPr>
              <a:t> in </a:t>
            </a:r>
            <a:r>
              <a:rPr lang="en-US" sz="1800" b="1" dirty="0">
                <a:latin typeface="Times New Roman" pitchFamily="18" charset="0"/>
                <a:cs typeface="Times New Roman" pitchFamily="18" charset="0"/>
              </a:rPr>
              <a:t>cars</a:t>
            </a:r>
            <a:r>
              <a:rPr lang="en-US" sz="1800" dirty="0">
                <a:latin typeface="Times New Roman" pitchFamily="18" charset="0"/>
                <a:cs typeface="Times New Roman" pitchFamily="18" charset="0"/>
              </a:rPr>
              <a:t>:</a:t>
            </a:r>
          </a:p>
          <a:p>
            <a:r>
              <a:rPr lang="en-US" sz="1800" b="1" dirty="0">
                <a:latin typeface="Times New Roman" pitchFamily="18" charset="0"/>
                <a:cs typeface="Times New Roman" pitchFamily="18" charset="0"/>
              </a:rPr>
              <a:t>Example</a:t>
            </a:r>
          </a:p>
          <a:p>
            <a:r>
              <a:rPr lang="en-US" sz="1800" dirty="0">
                <a:latin typeface="Times New Roman" pitchFamily="18" charset="0"/>
                <a:cs typeface="Times New Roman" pitchFamily="18" charset="0"/>
              </a:rPr>
              <a:t>string cars[4] = {"Volvo", "BMW", "Ford", "Mazda"};</a:t>
            </a:r>
            <a:br>
              <a:rPr lang="en-US" sz="1800" dirty="0">
                <a:latin typeface="Times New Roman" pitchFamily="18" charset="0"/>
                <a:cs typeface="Times New Roman" pitchFamily="18" charset="0"/>
              </a:rPr>
            </a:br>
            <a:r>
              <a:rPr lang="en-US" sz="1800" dirty="0" err="1">
                <a:latin typeface="Times New Roman" pitchFamily="18" charset="0"/>
                <a:cs typeface="Times New Roman" pitchFamily="18" charset="0"/>
              </a:rPr>
              <a:t>cout</a:t>
            </a:r>
            <a:r>
              <a:rPr lang="en-US" sz="1800" dirty="0">
                <a:latin typeface="Times New Roman" pitchFamily="18" charset="0"/>
                <a:cs typeface="Times New Roman" pitchFamily="18" charset="0"/>
              </a:rPr>
              <a:t> &lt;&lt; cars[0];</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 Outputs Volvo</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 Pointers</a:t>
            </a:r>
            <a:br>
              <a:rPr lang="en-US" b="1" dirty="0"/>
            </a:br>
            <a:endParaRPr lang="en-US" dirty="0"/>
          </a:p>
        </p:txBody>
      </p:sp>
      <p:sp>
        <p:nvSpPr>
          <p:cNvPr id="3" name="Content Placeholder 2"/>
          <p:cNvSpPr>
            <a:spLocks noGrp="1"/>
          </p:cNvSpPr>
          <p:nvPr>
            <p:ph idx="1"/>
          </p:nvPr>
        </p:nvSpPr>
        <p:spPr/>
        <p:txBody>
          <a:bodyPr>
            <a:normAutofit fontScale="77500" lnSpcReduction="20000"/>
          </a:bodyPr>
          <a:lstStyle/>
          <a:p>
            <a:r>
              <a:rPr lang="en-US" sz="2000" dirty="0">
                <a:latin typeface="Times New Roman" pitchFamily="18" charset="0"/>
                <a:cs typeface="Times New Roman" pitchFamily="18" charset="0"/>
              </a:rPr>
              <a:t>A </a:t>
            </a:r>
            <a:r>
              <a:rPr lang="en-US" sz="2000" b="1" dirty="0">
                <a:latin typeface="Times New Roman" pitchFamily="18" charset="0"/>
                <a:cs typeface="Times New Roman" pitchFamily="18" charset="0"/>
              </a:rPr>
              <a:t>pointer</a:t>
            </a:r>
            <a:r>
              <a:rPr lang="en-US" sz="2000" dirty="0">
                <a:latin typeface="Times New Roman" pitchFamily="18" charset="0"/>
                <a:cs typeface="Times New Roman" pitchFamily="18" charset="0"/>
              </a:rPr>
              <a:t> however, is a variable that </a:t>
            </a:r>
            <a:r>
              <a:rPr lang="en-US" sz="2000" b="1" dirty="0">
                <a:latin typeface="Times New Roman" pitchFamily="18" charset="0"/>
                <a:cs typeface="Times New Roman" pitchFamily="18" charset="0"/>
              </a:rPr>
              <a:t>stores the memory address as its value</a:t>
            </a:r>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A pointer variable points to a data type (like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or string) of the same type, and is created with the * operator. The address of the variable you're working with is assigned to the pointer:</a:t>
            </a:r>
          </a:p>
          <a:p>
            <a:r>
              <a:rPr lang="en-US" sz="2900" b="1" dirty="0">
                <a:latin typeface="Times New Roman" pitchFamily="18" charset="0"/>
                <a:cs typeface="Times New Roman" pitchFamily="18" charset="0"/>
              </a:rPr>
              <a:t>Example</a:t>
            </a:r>
          </a:p>
          <a:p>
            <a:pPr>
              <a:buNone/>
            </a:pPr>
            <a:r>
              <a:rPr lang="en-US" sz="2900" dirty="0">
                <a:latin typeface="Times New Roman" pitchFamily="18" charset="0"/>
                <a:cs typeface="Times New Roman" pitchFamily="18" charset="0"/>
              </a:rPr>
              <a:t>string food = "Pizza";  // A food variable of type string</a:t>
            </a:r>
          </a:p>
          <a:p>
            <a:pPr>
              <a:buNone/>
            </a:pPr>
            <a:r>
              <a:rPr lang="en-US" sz="2900" b="1" dirty="0">
                <a:latin typeface="Times New Roman" pitchFamily="18" charset="0"/>
                <a:cs typeface="Times New Roman" pitchFamily="18" charset="0"/>
              </a:rPr>
              <a:t>string* </a:t>
            </a:r>
            <a:r>
              <a:rPr lang="en-US" sz="2900" b="1" dirty="0" err="1">
                <a:latin typeface="Times New Roman" pitchFamily="18" charset="0"/>
                <a:cs typeface="Times New Roman" pitchFamily="18" charset="0"/>
              </a:rPr>
              <a:t>ptr</a:t>
            </a:r>
            <a:r>
              <a:rPr lang="en-US" sz="2900" b="1" dirty="0">
                <a:latin typeface="Times New Roman" pitchFamily="18" charset="0"/>
                <a:cs typeface="Times New Roman" pitchFamily="18" charset="0"/>
              </a:rPr>
              <a:t> = &amp;food;</a:t>
            </a:r>
            <a:r>
              <a:rPr lang="en-US" sz="2900" dirty="0">
                <a:latin typeface="Times New Roman" pitchFamily="18" charset="0"/>
                <a:cs typeface="Times New Roman" pitchFamily="18" charset="0"/>
              </a:rPr>
              <a:t>    // A pointer variable, with the name </a:t>
            </a:r>
            <a:r>
              <a:rPr lang="en-US" sz="2900" dirty="0" err="1">
                <a:latin typeface="Times New Roman" pitchFamily="18" charset="0"/>
                <a:cs typeface="Times New Roman" pitchFamily="18" charset="0"/>
              </a:rPr>
              <a:t>ptr</a:t>
            </a:r>
            <a:r>
              <a:rPr lang="en-US" sz="2900" dirty="0">
                <a:latin typeface="Times New Roman" pitchFamily="18" charset="0"/>
                <a:cs typeface="Times New Roman" pitchFamily="18" charset="0"/>
              </a:rPr>
              <a:t>, that stores the address of food</a:t>
            </a:r>
            <a:br>
              <a:rPr lang="en-US" sz="2900" dirty="0">
                <a:latin typeface="Times New Roman" pitchFamily="18" charset="0"/>
                <a:cs typeface="Times New Roman" pitchFamily="18" charset="0"/>
              </a:rPr>
            </a:br>
            <a:br>
              <a:rPr lang="en-US" sz="2900" dirty="0">
                <a:latin typeface="Times New Roman" pitchFamily="18" charset="0"/>
                <a:cs typeface="Times New Roman" pitchFamily="18" charset="0"/>
              </a:rPr>
            </a:br>
            <a:r>
              <a:rPr lang="en-US" sz="2900" dirty="0">
                <a:latin typeface="Times New Roman" pitchFamily="18" charset="0"/>
                <a:cs typeface="Times New Roman" pitchFamily="18" charset="0"/>
              </a:rPr>
              <a:t>// Output the value of food (Pizza)</a:t>
            </a:r>
            <a:br>
              <a:rPr lang="en-US" sz="2900" dirty="0">
                <a:latin typeface="Times New Roman" pitchFamily="18" charset="0"/>
                <a:cs typeface="Times New Roman" pitchFamily="18" charset="0"/>
              </a:rPr>
            </a:br>
            <a:r>
              <a:rPr lang="en-US" sz="2900" dirty="0" err="1">
                <a:latin typeface="Times New Roman" pitchFamily="18" charset="0"/>
                <a:cs typeface="Times New Roman" pitchFamily="18" charset="0"/>
              </a:rPr>
              <a:t>cout</a:t>
            </a:r>
            <a:r>
              <a:rPr lang="en-US" sz="2900" dirty="0">
                <a:latin typeface="Times New Roman" pitchFamily="18" charset="0"/>
                <a:cs typeface="Times New Roman" pitchFamily="18" charset="0"/>
              </a:rPr>
              <a:t> &lt;&lt; food &lt;&lt; "\n";</a:t>
            </a:r>
            <a:br>
              <a:rPr lang="en-US" sz="2900" dirty="0">
                <a:latin typeface="Times New Roman" pitchFamily="18" charset="0"/>
                <a:cs typeface="Times New Roman" pitchFamily="18" charset="0"/>
              </a:rPr>
            </a:br>
            <a:br>
              <a:rPr lang="en-US" sz="2900" dirty="0">
                <a:latin typeface="Times New Roman" pitchFamily="18" charset="0"/>
                <a:cs typeface="Times New Roman" pitchFamily="18" charset="0"/>
              </a:rPr>
            </a:br>
            <a:r>
              <a:rPr lang="en-US" sz="2900" dirty="0">
                <a:latin typeface="Times New Roman" pitchFamily="18" charset="0"/>
                <a:cs typeface="Times New Roman" pitchFamily="18" charset="0"/>
              </a:rPr>
              <a:t>// Output the memory address of food (0x6dfed4)</a:t>
            </a:r>
            <a:br>
              <a:rPr lang="en-US" sz="2900" dirty="0">
                <a:latin typeface="Times New Roman" pitchFamily="18" charset="0"/>
                <a:cs typeface="Times New Roman" pitchFamily="18" charset="0"/>
              </a:rPr>
            </a:br>
            <a:r>
              <a:rPr lang="en-US" sz="2900" dirty="0" err="1">
                <a:latin typeface="Times New Roman" pitchFamily="18" charset="0"/>
                <a:cs typeface="Times New Roman" pitchFamily="18" charset="0"/>
              </a:rPr>
              <a:t>cout</a:t>
            </a:r>
            <a:r>
              <a:rPr lang="en-US" sz="2900" dirty="0">
                <a:latin typeface="Times New Roman" pitchFamily="18" charset="0"/>
                <a:cs typeface="Times New Roman" pitchFamily="18" charset="0"/>
              </a:rPr>
              <a:t> &lt;&lt; &amp;food &lt;&lt; "\n";</a:t>
            </a:r>
            <a:br>
              <a:rPr lang="en-US" sz="2900" dirty="0">
                <a:latin typeface="Times New Roman" pitchFamily="18" charset="0"/>
                <a:cs typeface="Times New Roman" pitchFamily="18" charset="0"/>
              </a:rPr>
            </a:br>
            <a:br>
              <a:rPr lang="en-US" sz="2900" dirty="0">
                <a:latin typeface="Times New Roman" pitchFamily="18" charset="0"/>
                <a:cs typeface="Times New Roman" pitchFamily="18" charset="0"/>
              </a:rPr>
            </a:br>
            <a:r>
              <a:rPr lang="en-US" sz="2900" dirty="0">
                <a:latin typeface="Times New Roman" pitchFamily="18" charset="0"/>
                <a:cs typeface="Times New Roman" pitchFamily="18" charset="0"/>
              </a:rPr>
              <a:t>// Output the memory address of food with the pointer (0x6dfed4)</a:t>
            </a:r>
            <a:br>
              <a:rPr lang="en-US" sz="2900" dirty="0">
                <a:latin typeface="Times New Roman" pitchFamily="18" charset="0"/>
                <a:cs typeface="Times New Roman" pitchFamily="18" charset="0"/>
              </a:rPr>
            </a:br>
            <a:r>
              <a:rPr lang="en-US" sz="2900" dirty="0" err="1">
                <a:latin typeface="Times New Roman" pitchFamily="18" charset="0"/>
                <a:cs typeface="Times New Roman" pitchFamily="18" charset="0"/>
              </a:rPr>
              <a:t>cout</a:t>
            </a:r>
            <a:r>
              <a:rPr lang="en-US" sz="2900" dirty="0">
                <a:latin typeface="Times New Roman" pitchFamily="18" charset="0"/>
                <a:cs typeface="Times New Roman" pitchFamily="18" charset="0"/>
              </a:rPr>
              <a:t> &lt;&lt; </a:t>
            </a:r>
            <a:r>
              <a:rPr lang="en-US" sz="2900" dirty="0" err="1">
                <a:latin typeface="Times New Roman" pitchFamily="18" charset="0"/>
                <a:cs typeface="Times New Roman" pitchFamily="18" charset="0"/>
              </a:rPr>
              <a:t>ptr</a:t>
            </a:r>
            <a:r>
              <a:rPr lang="en-US" sz="2900" dirty="0">
                <a:latin typeface="Times New Roman" pitchFamily="18" charset="0"/>
                <a:cs typeface="Times New Roman" pitchFamily="18" charset="0"/>
              </a:rPr>
              <a:t> &lt;&lt; "\n";</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400"/>
          </a:xfrm>
        </p:spPr>
        <p:txBody>
          <a:bodyPr>
            <a:noAutofit/>
          </a:bodyPr>
          <a:lstStyle/>
          <a:p>
            <a:pPr>
              <a:buNone/>
            </a:pPr>
            <a:r>
              <a:rPr lang="en-US" sz="1400" b="1" dirty="0">
                <a:latin typeface="Times New Roman" pitchFamily="18" charset="0"/>
                <a:cs typeface="Times New Roman" pitchFamily="18" charset="0"/>
              </a:rPr>
              <a:t>Example explained</a:t>
            </a:r>
          </a:p>
          <a:p>
            <a:r>
              <a:rPr lang="en-US" sz="1400" dirty="0">
                <a:latin typeface="Times New Roman" pitchFamily="18" charset="0"/>
                <a:cs typeface="Times New Roman" pitchFamily="18" charset="0"/>
              </a:rPr>
              <a:t>Create a pointer variable with the name </a:t>
            </a:r>
            <a:r>
              <a:rPr lang="en-US" sz="1400" dirty="0" err="1">
                <a:latin typeface="Times New Roman" pitchFamily="18" charset="0"/>
                <a:cs typeface="Times New Roman" pitchFamily="18" charset="0"/>
              </a:rPr>
              <a:t>ptr</a:t>
            </a:r>
            <a:r>
              <a:rPr lang="en-US" sz="1400" dirty="0">
                <a:latin typeface="Times New Roman" pitchFamily="18" charset="0"/>
                <a:cs typeface="Times New Roman" pitchFamily="18" charset="0"/>
              </a:rPr>
              <a:t>, that </a:t>
            </a:r>
            <a:r>
              <a:rPr lang="en-US" sz="1400" b="1" dirty="0">
                <a:latin typeface="Times New Roman" pitchFamily="18" charset="0"/>
                <a:cs typeface="Times New Roman" pitchFamily="18" charset="0"/>
              </a:rPr>
              <a:t>points to</a:t>
            </a:r>
            <a:r>
              <a:rPr lang="en-US" sz="1400" dirty="0">
                <a:latin typeface="Times New Roman" pitchFamily="18" charset="0"/>
                <a:cs typeface="Times New Roman" pitchFamily="18" charset="0"/>
              </a:rPr>
              <a:t> a string variable, by using the asterisk sign * (string* </a:t>
            </a:r>
            <a:r>
              <a:rPr lang="en-US" sz="1400" dirty="0" err="1">
                <a:latin typeface="Times New Roman" pitchFamily="18" charset="0"/>
                <a:cs typeface="Times New Roman" pitchFamily="18" charset="0"/>
              </a:rPr>
              <a:t>ptr</a:t>
            </a:r>
            <a:r>
              <a:rPr lang="en-US" sz="1400" dirty="0">
                <a:latin typeface="Times New Roman" pitchFamily="18" charset="0"/>
                <a:cs typeface="Times New Roman" pitchFamily="18" charset="0"/>
              </a:rPr>
              <a:t>). Note that the type of the pointer has to match the type of the variable you're working with.</a:t>
            </a:r>
          </a:p>
          <a:p>
            <a:r>
              <a:rPr lang="en-US" sz="1400" dirty="0">
                <a:latin typeface="Times New Roman" pitchFamily="18" charset="0"/>
                <a:cs typeface="Times New Roman" pitchFamily="18" charset="0"/>
              </a:rPr>
              <a:t>Use the &amp; operator to store the memory address of the variable called food, and assign it to the pointer.</a:t>
            </a:r>
          </a:p>
          <a:p>
            <a:r>
              <a:rPr lang="en-US" sz="1400" dirty="0">
                <a:latin typeface="Times New Roman" pitchFamily="18" charset="0"/>
                <a:cs typeface="Times New Roman" pitchFamily="18" charset="0"/>
              </a:rPr>
              <a:t>Now, </a:t>
            </a:r>
            <a:r>
              <a:rPr lang="en-US" sz="1400" dirty="0" err="1">
                <a:latin typeface="Times New Roman" pitchFamily="18" charset="0"/>
                <a:cs typeface="Times New Roman" pitchFamily="18" charset="0"/>
              </a:rPr>
              <a:t>ptr</a:t>
            </a:r>
            <a:r>
              <a:rPr lang="en-US" sz="1400" dirty="0">
                <a:latin typeface="Times New Roman" pitchFamily="18" charset="0"/>
                <a:cs typeface="Times New Roman" pitchFamily="18" charset="0"/>
              </a:rPr>
              <a:t> holds the value of food's memory address.</a:t>
            </a:r>
          </a:p>
          <a:p>
            <a:r>
              <a:rPr lang="en-US" sz="1400" b="1" dirty="0">
                <a:latin typeface="Times New Roman" pitchFamily="18" charset="0"/>
                <a:cs typeface="Times New Roman" pitchFamily="18" charset="0"/>
              </a:rPr>
              <a:t>Get Memory Address and Value</a:t>
            </a:r>
          </a:p>
          <a:p>
            <a:r>
              <a:rPr lang="en-US" sz="1400" dirty="0">
                <a:latin typeface="Times New Roman" pitchFamily="18" charset="0"/>
                <a:cs typeface="Times New Roman" pitchFamily="18" charset="0"/>
              </a:rPr>
              <a:t>In the example from the previous page, we used the pointer variable to get the memory address of a variable (used together with the &amp; </a:t>
            </a:r>
            <a:r>
              <a:rPr lang="en-US" sz="1400" b="1" dirty="0">
                <a:latin typeface="Times New Roman" pitchFamily="18" charset="0"/>
                <a:cs typeface="Times New Roman" pitchFamily="18" charset="0"/>
              </a:rPr>
              <a:t>reference</a:t>
            </a:r>
            <a:r>
              <a:rPr lang="en-US" sz="1400" dirty="0">
                <a:latin typeface="Times New Roman" pitchFamily="18" charset="0"/>
                <a:cs typeface="Times New Roman" pitchFamily="18" charset="0"/>
              </a:rPr>
              <a:t> operator). However, you can also use the pointer to get the value of the variable, by using the * operator (the </a:t>
            </a:r>
            <a:r>
              <a:rPr lang="en-US" sz="1400" b="1" dirty="0">
                <a:latin typeface="Times New Roman" pitchFamily="18" charset="0"/>
                <a:cs typeface="Times New Roman" pitchFamily="18" charset="0"/>
              </a:rPr>
              <a:t>dereference</a:t>
            </a:r>
            <a:r>
              <a:rPr lang="en-US" sz="1400" dirty="0">
                <a:latin typeface="Times New Roman" pitchFamily="18" charset="0"/>
                <a:cs typeface="Times New Roman" pitchFamily="18" charset="0"/>
              </a:rPr>
              <a:t> operator):</a:t>
            </a:r>
          </a:p>
          <a:p>
            <a:r>
              <a:rPr lang="en-US" sz="1400" b="1" dirty="0">
                <a:latin typeface="Times New Roman" pitchFamily="18" charset="0"/>
                <a:cs typeface="Times New Roman" pitchFamily="18" charset="0"/>
              </a:rPr>
              <a:t>Example</a:t>
            </a:r>
          </a:p>
          <a:p>
            <a:r>
              <a:rPr lang="en-US" sz="1400" dirty="0">
                <a:latin typeface="Times New Roman" pitchFamily="18" charset="0"/>
                <a:cs typeface="Times New Roman" pitchFamily="18" charset="0"/>
              </a:rPr>
              <a:t>string food = "Pizza";  // Variable declaration</a:t>
            </a:r>
            <a:br>
              <a:rPr lang="en-US" sz="1400" dirty="0">
                <a:latin typeface="Times New Roman" pitchFamily="18" charset="0"/>
                <a:cs typeface="Times New Roman" pitchFamily="18" charset="0"/>
              </a:rPr>
            </a:br>
            <a:r>
              <a:rPr lang="en-US" sz="1400" b="1" dirty="0">
                <a:latin typeface="Times New Roman" pitchFamily="18" charset="0"/>
                <a:cs typeface="Times New Roman" pitchFamily="18" charset="0"/>
              </a:rPr>
              <a:t>string* </a:t>
            </a:r>
            <a:r>
              <a:rPr lang="en-US" sz="1400" b="1" dirty="0" err="1">
                <a:latin typeface="Times New Roman" pitchFamily="18" charset="0"/>
                <a:cs typeface="Times New Roman" pitchFamily="18" charset="0"/>
              </a:rPr>
              <a:t>ptr</a:t>
            </a:r>
            <a:r>
              <a:rPr lang="en-US" sz="1400" b="1" dirty="0">
                <a:latin typeface="Times New Roman" pitchFamily="18" charset="0"/>
                <a:cs typeface="Times New Roman" pitchFamily="18" charset="0"/>
              </a:rPr>
              <a:t> = &amp;food;</a:t>
            </a:r>
            <a:r>
              <a:rPr lang="en-US" sz="1400" dirty="0">
                <a:latin typeface="Times New Roman" pitchFamily="18" charset="0"/>
                <a:cs typeface="Times New Roman" pitchFamily="18" charset="0"/>
              </a:rPr>
              <a:t>    // Pointer declaration</a:t>
            </a:r>
            <a:br>
              <a:rPr lang="en-US" sz="1400" dirty="0">
                <a:latin typeface="Times New Roman" pitchFamily="18" charset="0"/>
                <a:cs typeface="Times New Roman" pitchFamily="18" charset="0"/>
              </a:rPr>
            </a:br>
            <a:br>
              <a:rPr lang="en-US" sz="1400" dirty="0">
                <a:latin typeface="Times New Roman" pitchFamily="18" charset="0"/>
                <a:cs typeface="Times New Roman" pitchFamily="18" charset="0"/>
              </a:rPr>
            </a:br>
            <a:r>
              <a:rPr lang="en-US" sz="1400" dirty="0">
                <a:latin typeface="Times New Roman" pitchFamily="18" charset="0"/>
                <a:cs typeface="Times New Roman" pitchFamily="18" charset="0"/>
              </a:rPr>
              <a:t>// Reference: Output the memory address of food with the pointer (0x6dfed4)</a:t>
            </a:r>
            <a:br>
              <a:rPr lang="en-US" sz="1400" dirty="0">
                <a:latin typeface="Times New Roman" pitchFamily="18" charset="0"/>
                <a:cs typeface="Times New Roman" pitchFamily="18" charset="0"/>
              </a:rPr>
            </a:br>
            <a:r>
              <a:rPr lang="en-US" sz="1400" dirty="0" err="1">
                <a:latin typeface="Times New Roman" pitchFamily="18" charset="0"/>
                <a:cs typeface="Times New Roman" pitchFamily="18" charset="0"/>
              </a:rPr>
              <a:t>cout</a:t>
            </a:r>
            <a:r>
              <a:rPr lang="en-US" sz="1400" dirty="0">
                <a:latin typeface="Times New Roman" pitchFamily="18" charset="0"/>
                <a:cs typeface="Times New Roman" pitchFamily="18" charset="0"/>
              </a:rPr>
              <a:t> &lt;&lt; </a:t>
            </a:r>
            <a:r>
              <a:rPr lang="en-US" sz="1400" dirty="0" err="1">
                <a:latin typeface="Times New Roman" pitchFamily="18" charset="0"/>
                <a:cs typeface="Times New Roman" pitchFamily="18" charset="0"/>
              </a:rPr>
              <a:t>ptr</a:t>
            </a:r>
            <a:r>
              <a:rPr lang="en-US" sz="1400" dirty="0">
                <a:latin typeface="Times New Roman" pitchFamily="18" charset="0"/>
                <a:cs typeface="Times New Roman" pitchFamily="18" charset="0"/>
              </a:rPr>
              <a:t> &lt;&lt; "\n";</a:t>
            </a:r>
            <a:br>
              <a:rPr lang="en-US" sz="1400" dirty="0">
                <a:latin typeface="Times New Roman" pitchFamily="18" charset="0"/>
                <a:cs typeface="Times New Roman" pitchFamily="18" charset="0"/>
              </a:rPr>
            </a:br>
            <a:br>
              <a:rPr lang="en-US" sz="1400" dirty="0">
                <a:latin typeface="Times New Roman" pitchFamily="18" charset="0"/>
                <a:cs typeface="Times New Roman" pitchFamily="18" charset="0"/>
              </a:rPr>
            </a:br>
            <a:r>
              <a:rPr lang="en-US" sz="1400" dirty="0">
                <a:latin typeface="Times New Roman" pitchFamily="18" charset="0"/>
                <a:cs typeface="Times New Roman" pitchFamily="18" charset="0"/>
              </a:rPr>
              <a:t>// Dereference: Output the value of food with the pointer (Pizza)</a:t>
            </a:r>
            <a:br>
              <a:rPr lang="en-US" sz="1400" dirty="0">
                <a:latin typeface="Times New Roman" pitchFamily="18" charset="0"/>
                <a:cs typeface="Times New Roman" pitchFamily="18" charset="0"/>
              </a:rPr>
            </a:br>
            <a:r>
              <a:rPr lang="en-US" sz="1400" b="1" dirty="0" err="1">
                <a:latin typeface="Times New Roman" pitchFamily="18" charset="0"/>
                <a:cs typeface="Times New Roman" pitchFamily="18" charset="0"/>
              </a:rPr>
              <a:t>cout</a:t>
            </a:r>
            <a:r>
              <a:rPr lang="en-US" sz="1400" b="1" dirty="0">
                <a:latin typeface="Times New Roman" pitchFamily="18" charset="0"/>
                <a:cs typeface="Times New Roman" pitchFamily="18" charset="0"/>
              </a:rPr>
              <a:t> &lt;&lt; *</a:t>
            </a:r>
            <a:r>
              <a:rPr lang="en-US" sz="1400" b="1" dirty="0" err="1">
                <a:latin typeface="Times New Roman" pitchFamily="18" charset="0"/>
                <a:cs typeface="Times New Roman" pitchFamily="18" charset="0"/>
              </a:rPr>
              <a:t>ptr</a:t>
            </a:r>
            <a:r>
              <a:rPr lang="en-US" sz="1400" b="1" dirty="0">
                <a:latin typeface="Times New Roman" pitchFamily="18" charset="0"/>
                <a:cs typeface="Times New Roman" pitchFamily="18" charset="0"/>
              </a:rPr>
              <a:t> &lt;&lt; "\n";</a:t>
            </a:r>
            <a:br>
              <a:rPr lang="en-US" sz="1400" dirty="0">
                <a:latin typeface="Times New Roman" pitchFamily="18" charset="0"/>
                <a:cs typeface="Times New Roman" pitchFamily="18" charset="0"/>
              </a:rPr>
            </a:br>
            <a:endParaRPr lang="en-US" sz="1400" dirty="0">
              <a:latin typeface="Times New Roman" pitchFamily="18" charset="0"/>
              <a:cs typeface="Times New Roman" pitchFamily="18" charset="0"/>
            </a:endParaRPr>
          </a:p>
          <a:p>
            <a:r>
              <a:rPr lang="en-US" sz="1400" dirty="0">
                <a:latin typeface="Times New Roman" pitchFamily="18" charset="0"/>
                <a:cs typeface="Times New Roman" pitchFamily="18" charset="0"/>
              </a:rPr>
              <a:t>Note that the * sign can be confusing here, as it does two different things in our code:</a:t>
            </a:r>
          </a:p>
          <a:p>
            <a:r>
              <a:rPr lang="en-US" sz="1400" dirty="0">
                <a:latin typeface="Times New Roman" pitchFamily="18" charset="0"/>
                <a:cs typeface="Times New Roman" pitchFamily="18" charset="0"/>
              </a:rPr>
              <a:t>When used in declaration (string* </a:t>
            </a:r>
            <a:r>
              <a:rPr lang="en-US" sz="1400" dirty="0" err="1">
                <a:latin typeface="Times New Roman" pitchFamily="18" charset="0"/>
                <a:cs typeface="Times New Roman" pitchFamily="18" charset="0"/>
              </a:rPr>
              <a:t>ptr</a:t>
            </a:r>
            <a:r>
              <a:rPr lang="en-US" sz="1400" dirty="0">
                <a:latin typeface="Times New Roman" pitchFamily="18" charset="0"/>
                <a:cs typeface="Times New Roman" pitchFamily="18" charset="0"/>
              </a:rPr>
              <a:t>), it creates a </a:t>
            </a:r>
            <a:r>
              <a:rPr lang="en-US" sz="1400" b="1" dirty="0">
                <a:latin typeface="Times New Roman" pitchFamily="18" charset="0"/>
                <a:cs typeface="Times New Roman" pitchFamily="18" charset="0"/>
              </a:rPr>
              <a:t>pointer variable</a:t>
            </a:r>
            <a:r>
              <a:rPr lang="en-US" sz="1400" dirty="0">
                <a:latin typeface="Times New Roman" pitchFamily="18" charset="0"/>
                <a:cs typeface="Times New Roman" pitchFamily="18" charset="0"/>
              </a:rPr>
              <a:t>.</a:t>
            </a:r>
          </a:p>
          <a:p>
            <a:r>
              <a:rPr lang="en-US" sz="1400" dirty="0">
                <a:latin typeface="Times New Roman" pitchFamily="18" charset="0"/>
                <a:cs typeface="Times New Roman" pitchFamily="18" charset="0"/>
              </a:rPr>
              <a:t>When not used in declaration, it act as a </a:t>
            </a:r>
            <a:r>
              <a:rPr lang="en-US" sz="1400" b="1" dirty="0">
                <a:latin typeface="Times New Roman" pitchFamily="18" charset="0"/>
                <a:cs typeface="Times New Roman" pitchFamily="18" charset="0"/>
              </a:rPr>
              <a:t>dereference operator</a:t>
            </a:r>
            <a:r>
              <a:rPr lang="en-US" sz="1400" dirty="0">
                <a:latin typeface="Times New Roman" pitchFamily="18" charset="0"/>
                <a:cs typeface="Times New Roman" pitchFamily="18" charset="0"/>
              </a:rPr>
              <a:t>.</a:t>
            </a:r>
          </a:p>
          <a:p>
            <a:endParaRPr lang="en-US" sz="1400" dirty="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a:t>C++ Functions</a:t>
            </a:r>
            <a:br>
              <a:rPr lang="en-US" b="1" dirty="0"/>
            </a:br>
            <a:endParaRPr lang="en-US" dirty="0"/>
          </a:p>
        </p:txBody>
      </p:sp>
      <p:sp>
        <p:nvSpPr>
          <p:cNvPr id="3" name="Content Placeholder 2"/>
          <p:cNvSpPr>
            <a:spLocks noGrp="1"/>
          </p:cNvSpPr>
          <p:nvPr>
            <p:ph idx="1"/>
          </p:nvPr>
        </p:nvSpPr>
        <p:spPr>
          <a:xfrm>
            <a:off x="457200" y="533400"/>
            <a:ext cx="8229600" cy="6096000"/>
          </a:xfrm>
        </p:spPr>
        <p:txBody>
          <a:bodyPr>
            <a:noAutofit/>
          </a:bodyPr>
          <a:lstStyle/>
          <a:p>
            <a:r>
              <a:rPr lang="en-US" sz="2000" dirty="0">
                <a:latin typeface="Times New Roman" pitchFamily="18" charset="0"/>
                <a:cs typeface="Times New Roman" pitchFamily="18" charset="0"/>
              </a:rPr>
              <a:t>A function is a block of code which only runs when it is called.</a:t>
            </a:r>
          </a:p>
          <a:p>
            <a:r>
              <a:rPr lang="en-US" sz="2000" dirty="0">
                <a:latin typeface="Times New Roman" pitchFamily="18" charset="0"/>
                <a:cs typeface="Times New Roman" pitchFamily="18" charset="0"/>
              </a:rPr>
              <a:t>You can pass data, known as parameters, into a function.</a:t>
            </a:r>
          </a:p>
          <a:p>
            <a:r>
              <a:rPr lang="en-US" sz="2000" dirty="0">
                <a:latin typeface="Times New Roman" pitchFamily="18" charset="0"/>
                <a:cs typeface="Times New Roman" pitchFamily="18" charset="0"/>
              </a:rPr>
              <a:t>Functions are used to perform certain actions, and they are important for reusing code: Define the code once, and use it many times.</a:t>
            </a:r>
          </a:p>
          <a:p>
            <a:r>
              <a:rPr lang="en-US" sz="2000" b="1" dirty="0">
                <a:latin typeface="Times New Roman" pitchFamily="18" charset="0"/>
                <a:cs typeface="Times New Roman" pitchFamily="18" charset="0"/>
              </a:rPr>
              <a:t>Create a Function</a:t>
            </a:r>
          </a:p>
          <a:p>
            <a:r>
              <a:rPr lang="en-US" sz="2000" dirty="0">
                <a:latin typeface="Times New Roman" pitchFamily="18" charset="0"/>
                <a:cs typeface="Times New Roman" pitchFamily="18" charset="0"/>
              </a:rPr>
              <a:t>C++ provides some pre-defined functions, such as main(), which is used to execute code. But you can also create your own functions to perform certain actions. </a:t>
            </a:r>
          </a:p>
          <a:p>
            <a:r>
              <a:rPr lang="en-US" sz="2000" dirty="0">
                <a:latin typeface="Times New Roman" pitchFamily="18" charset="0"/>
                <a:cs typeface="Times New Roman" pitchFamily="18" charset="0"/>
              </a:rPr>
              <a:t>To create (often referred to as </a:t>
            </a:r>
            <a:r>
              <a:rPr lang="en-US" sz="2000" i="1" dirty="0">
                <a:latin typeface="Times New Roman" pitchFamily="18" charset="0"/>
                <a:cs typeface="Times New Roman" pitchFamily="18" charset="0"/>
              </a:rPr>
              <a:t>declare</a:t>
            </a:r>
            <a:r>
              <a:rPr lang="en-US" sz="2000" dirty="0">
                <a:latin typeface="Times New Roman" pitchFamily="18" charset="0"/>
                <a:cs typeface="Times New Roman" pitchFamily="18" charset="0"/>
              </a:rPr>
              <a:t>) a function, specify the name of the function, followed by parentheses </a:t>
            </a:r>
            <a:r>
              <a:rPr lang="en-US" sz="2000" b="1" dirty="0">
                <a:latin typeface="Times New Roman" pitchFamily="18" charset="0"/>
                <a:cs typeface="Times New Roman" pitchFamily="18" charset="0"/>
              </a:rPr>
              <a:t>()</a:t>
            </a:r>
            <a:r>
              <a:rPr lang="en-US" sz="2000" dirty="0">
                <a:latin typeface="Times New Roman" pitchFamily="18" charset="0"/>
                <a:cs typeface="Times New Roman" pitchFamily="18" charset="0"/>
              </a:rPr>
              <a:t>: </a:t>
            </a:r>
          </a:p>
          <a:p>
            <a:r>
              <a:rPr lang="en-US" sz="2000" b="1" dirty="0">
                <a:latin typeface="Times New Roman" pitchFamily="18" charset="0"/>
                <a:cs typeface="Times New Roman" pitchFamily="18" charset="0"/>
              </a:rPr>
              <a:t>Syntax</a:t>
            </a:r>
          </a:p>
          <a:p>
            <a:r>
              <a:rPr lang="en-US" sz="2000" dirty="0">
                <a:latin typeface="Times New Roman" pitchFamily="18" charset="0"/>
                <a:cs typeface="Times New Roman" pitchFamily="18" charset="0"/>
              </a:rPr>
              <a:t>void </a:t>
            </a:r>
            <a:r>
              <a:rPr lang="en-US" sz="2000" i="1" dirty="0" err="1">
                <a:latin typeface="Times New Roman" pitchFamily="18" charset="0"/>
                <a:cs typeface="Times New Roman" pitchFamily="18" charset="0"/>
              </a:rPr>
              <a:t>myFunction</a:t>
            </a:r>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 code to be executed</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a:t>
            </a:r>
          </a:p>
          <a:p>
            <a:r>
              <a:rPr lang="en-US" sz="1600" dirty="0" err="1">
                <a:latin typeface="Times New Roman" pitchFamily="18" charset="0"/>
                <a:cs typeface="Times New Roman" pitchFamily="18" charset="0"/>
              </a:rPr>
              <a:t>myFunction</a:t>
            </a:r>
            <a:r>
              <a:rPr lang="en-US" sz="1600" dirty="0">
                <a:latin typeface="Times New Roman" pitchFamily="18" charset="0"/>
                <a:cs typeface="Times New Roman" pitchFamily="18" charset="0"/>
              </a:rPr>
              <a:t>() is the name of the function</a:t>
            </a:r>
          </a:p>
          <a:p>
            <a:r>
              <a:rPr lang="en-US" sz="1600" dirty="0">
                <a:latin typeface="Times New Roman" pitchFamily="18" charset="0"/>
                <a:cs typeface="Times New Roman" pitchFamily="18" charset="0"/>
              </a:rPr>
              <a:t>void means that the function does not have a return value. You will learn more about return values later in the next chapter</a:t>
            </a:r>
          </a:p>
          <a:p>
            <a:r>
              <a:rPr lang="en-US" sz="1600" dirty="0">
                <a:latin typeface="Times New Roman" pitchFamily="18" charset="0"/>
                <a:cs typeface="Times New Roman" pitchFamily="18" charset="0"/>
              </a:rPr>
              <a:t>inside the function (the body), add code that defines what the function should do</a:t>
            </a:r>
          </a:p>
          <a:p>
            <a:pPr>
              <a:buNone/>
            </a:pPr>
            <a:endParaRPr lang="en-US" sz="1600" dirty="0">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1"/>
            <a:ext cx="8229600" cy="5821364"/>
          </a:xfrm>
        </p:spPr>
        <p:txBody>
          <a:bodyPr>
            <a:normAutofit fontScale="55000" lnSpcReduction="20000"/>
          </a:bodyPr>
          <a:lstStyle/>
          <a:p>
            <a:r>
              <a:rPr lang="en-US" b="1" dirty="0"/>
              <a:t>Call a Function</a:t>
            </a:r>
          </a:p>
          <a:p>
            <a:r>
              <a:rPr lang="en-US" dirty="0"/>
              <a:t>Declared functions are not executed immediately. They are "saved for later use", and will be executed later, when they are called.</a:t>
            </a:r>
          </a:p>
          <a:p>
            <a:r>
              <a:rPr lang="en-US" dirty="0"/>
              <a:t>To call a function, write the function's name followed by two parentheses () and a semicolon ;</a:t>
            </a:r>
          </a:p>
          <a:p>
            <a:r>
              <a:rPr lang="en-US" dirty="0"/>
              <a:t>In the following example, </a:t>
            </a:r>
            <a:r>
              <a:rPr lang="en-US" dirty="0" err="1"/>
              <a:t>myFunction</a:t>
            </a:r>
            <a:r>
              <a:rPr lang="en-US" dirty="0"/>
              <a:t>() is used to print a text (the action), when it is called:</a:t>
            </a:r>
          </a:p>
          <a:p>
            <a:r>
              <a:rPr lang="en-US" b="1" dirty="0"/>
              <a:t>Example</a:t>
            </a:r>
          </a:p>
          <a:p>
            <a:r>
              <a:rPr lang="en-US" dirty="0"/>
              <a:t>Inside main, </a:t>
            </a:r>
          </a:p>
          <a:p>
            <a:r>
              <a:rPr lang="en-US" dirty="0"/>
              <a:t>call </a:t>
            </a:r>
            <a:r>
              <a:rPr lang="en-US" dirty="0" err="1"/>
              <a:t>myFunction</a:t>
            </a:r>
            <a:r>
              <a:rPr lang="en-US" dirty="0"/>
              <a:t>():</a:t>
            </a:r>
          </a:p>
          <a:p>
            <a:r>
              <a:rPr lang="en-US" dirty="0"/>
              <a:t>// Create a function</a:t>
            </a:r>
            <a:br>
              <a:rPr lang="en-US" dirty="0"/>
            </a:br>
            <a:r>
              <a:rPr lang="en-US" dirty="0"/>
              <a:t>void </a:t>
            </a:r>
            <a:r>
              <a:rPr lang="en-US" dirty="0" err="1"/>
              <a:t>myFunction</a:t>
            </a:r>
            <a:r>
              <a:rPr lang="en-US" dirty="0"/>
              <a:t>()</a:t>
            </a:r>
          </a:p>
          <a:p>
            <a:r>
              <a:rPr lang="en-US" dirty="0"/>
              <a:t> {</a:t>
            </a:r>
            <a:br>
              <a:rPr lang="en-US" dirty="0"/>
            </a:br>
            <a:r>
              <a:rPr lang="en-US" dirty="0"/>
              <a:t>  </a:t>
            </a:r>
            <a:r>
              <a:rPr lang="en-US" dirty="0" err="1"/>
              <a:t>cout</a:t>
            </a:r>
            <a:r>
              <a:rPr lang="en-US" dirty="0"/>
              <a:t> &lt;&lt; "I just got executed!";</a:t>
            </a:r>
            <a:br>
              <a:rPr lang="en-US" dirty="0"/>
            </a:br>
            <a:r>
              <a:rPr lang="en-US" dirty="0"/>
              <a:t>}</a:t>
            </a:r>
            <a:br>
              <a:rPr lang="en-US" dirty="0"/>
            </a:br>
            <a:endParaRPr lang="en-US" dirty="0"/>
          </a:p>
          <a:p>
            <a:r>
              <a:rPr lang="en-US" dirty="0" err="1"/>
              <a:t>int</a:t>
            </a:r>
            <a:r>
              <a:rPr lang="en-US" dirty="0"/>
              <a:t> main() </a:t>
            </a:r>
          </a:p>
          <a:p>
            <a:r>
              <a:rPr lang="en-US" dirty="0"/>
              <a:t>{</a:t>
            </a:r>
            <a:br>
              <a:rPr lang="en-US" dirty="0"/>
            </a:br>
            <a:r>
              <a:rPr lang="en-US" dirty="0"/>
              <a:t>  </a:t>
            </a:r>
            <a:r>
              <a:rPr lang="en-US" b="1" dirty="0" err="1"/>
              <a:t>myFunction</a:t>
            </a:r>
            <a:r>
              <a:rPr lang="en-US" b="1" dirty="0"/>
              <a:t>();</a:t>
            </a:r>
            <a:r>
              <a:rPr lang="en-US" dirty="0"/>
              <a:t> // call the function</a:t>
            </a:r>
            <a:br>
              <a:rPr lang="en-US" dirty="0"/>
            </a:br>
            <a:r>
              <a:rPr lang="en-US" dirty="0"/>
              <a:t>  return 0;</a:t>
            </a:r>
            <a:br>
              <a:rPr lang="en-US" dirty="0"/>
            </a:br>
            <a:r>
              <a:rPr lang="en-US" dirty="0"/>
              <a:t>}</a:t>
            </a:r>
            <a:br>
              <a:rPr lang="en-US" dirty="0"/>
            </a:br>
            <a:br>
              <a:rPr lang="en-US" dirty="0"/>
            </a:br>
            <a:r>
              <a:rPr lang="en-US" dirty="0"/>
              <a:t>// Outputs "I just got executed!"</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1"/>
            <a:ext cx="8229600" cy="5821364"/>
          </a:xfrm>
        </p:spPr>
        <p:txBody>
          <a:bodyPr>
            <a:normAutofit fontScale="47500" lnSpcReduction="20000"/>
          </a:bodyPr>
          <a:lstStyle/>
          <a:p>
            <a:r>
              <a:rPr lang="en-US" b="1" dirty="0"/>
              <a:t>Function Declaration and Definition</a:t>
            </a:r>
          </a:p>
          <a:p>
            <a:r>
              <a:rPr lang="en-US" dirty="0"/>
              <a:t>A C++ function consist of two parts:</a:t>
            </a:r>
          </a:p>
          <a:p>
            <a:r>
              <a:rPr lang="en-US" b="1" dirty="0"/>
              <a:t>Declaration:</a:t>
            </a:r>
            <a:r>
              <a:rPr lang="en-US" dirty="0"/>
              <a:t> the function's name, return type, and parameters (if any)</a:t>
            </a:r>
          </a:p>
          <a:p>
            <a:r>
              <a:rPr lang="en-US" b="1" dirty="0"/>
              <a:t>Definition:</a:t>
            </a:r>
            <a:r>
              <a:rPr lang="en-US" dirty="0"/>
              <a:t> the body of the function (code to be executed)</a:t>
            </a:r>
          </a:p>
          <a:p>
            <a:r>
              <a:rPr lang="en-US" dirty="0"/>
              <a:t>void </a:t>
            </a:r>
            <a:r>
              <a:rPr lang="en-US" b="1" dirty="0" err="1"/>
              <a:t>myFunction</a:t>
            </a:r>
            <a:r>
              <a:rPr lang="en-US" b="1" dirty="0"/>
              <a:t>()</a:t>
            </a:r>
            <a:r>
              <a:rPr lang="en-US" dirty="0"/>
              <a:t> </a:t>
            </a:r>
          </a:p>
          <a:p>
            <a:r>
              <a:rPr lang="en-US" dirty="0"/>
              <a:t>{</a:t>
            </a:r>
          </a:p>
          <a:p>
            <a:r>
              <a:rPr lang="en-US" dirty="0"/>
              <a:t> // </a:t>
            </a:r>
            <a:r>
              <a:rPr lang="en-US" b="1" dirty="0"/>
              <a:t>declaration</a:t>
            </a:r>
            <a:br>
              <a:rPr lang="en-US" dirty="0"/>
            </a:br>
            <a:r>
              <a:rPr lang="en-US" dirty="0"/>
              <a:t>  // the body of the function (</a:t>
            </a:r>
            <a:r>
              <a:rPr lang="en-US" b="1" dirty="0"/>
              <a:t>definition</a:t>
            </a:r>
            <a:r>
              <a:rPr lang="en-US" dirty="0"/>
              <a:t>)</a:t>
            </a:r>
            <a:br>
              <a:rPr lang="en-US" dirty="0"/>
            </a:br>
            <a:r>
              <a:rPr lang="en-US" dirty="0"/>
              <a:t>}</a:t>
            </a:r>
            <a:br>
              <a:rPr lang="en-US" dirty="0"/>
            </a:br>
            <a:endParaRPr lang="en-US" dirty="0"/>
          </a:p>
          <a:p>
            <a:pPr>
              <a:buNone/>
            </a:pPr>
            <a:r>
              <a:rPr lang="en-US" b="1" dirty="0"/>
              <a:t>Note:</a:t>
            </a:r>
            <a:r>
              <a:rPr lang="en-US" dirty="0"/>
              <a:t> If a user-defined function, such as </a:t>
            </a:r>
            <a:r>
              <a:rPr lang="en-US" dirty="0" err="1"/>
              <a:t>myFunction</a:t>
            </a:r>
            <a:r>
              <a:rPr lang="en-US" dirty="0"/>
              <a:t>() is declared after the main() function, </a:t>
            </a:r>
            <a:r>
              <a:rPr lang="en-US" b="1" dirty="0"/>
              <a:t>an error will occur</a:t>
            </a:r>
            <a:r>
              <a:rPr lang="en-US" dirty="0"/>
              <a:t>. It is because C++ works from top to bottom; which means that if the function is not declared above main(), the program is unaware of it:</a:t>
            </a:r>
          </a:p>
          <a:p>
            <a:r>
              <a:rPr lang="en-US" b="1" dirty="0"/>
              <a:t>Example</a:t>
            </a:r>
          </a:p>
          <a:p>
            <a:r>
              <a:rPr lang="en-US" dirty="0" err="1"/>
              <a:t>int</a:t>
            </a:r>
            <a:r>
              <a:rPr lang="en-US" dirty="0"/>
              <a:t> main()</a:t>
            </a:r>
          </a:p>
          <a:p>
            <a:r>
              <a:rPr lang="en-US" dirty="0"/>
              <a:t> {</a:t>
            </a:r>
            <a:br>
              <a:rPr lang="en-US" dirty="0"/>
            </a:br>
            <a:r>
              <a:rPr lang="en-US" dirty="0"/>
              <a:t>  </a:t>
            </a:r>
            <a:r>
              <a:rPr lang="en-US" dirty="0" err="1"/>
              <a:t>myFunction</a:t>
            </a:r>
            <a:r>
              <a:rPr lang="en-US" dirty="0"/>
              <a:t>();</a:t>
            </a:r>
            <a:br>
              <a:rPr lang="en-US" dirty="0"/>
            </a:br>
            <a:r>
              <a:rPr lang="en-US" dirty="0"/>
              <a:t>  return 0;</a:t>
            </a:r>
            <a:br>
              <a:rPr lang="en-US" dirty="0"/>
            </a:br>
            <a:r>
              <a:rPr lang="en-US" dirty="0"/>
              <a:t>}</a:t>
            </a:r>
            <a:br>
              <a:rPr lang="en-US" dirty="0"/>
            </a:br>
            <a:br>
              <a:rPr lang="en-US" dirty="0"/>
            </a:br>
            <a:r>
              <a:rPr lang="en-US" dirty="0"/>
              <a:t>void </a:t>
            </a:r>
            <a:r>
              <a:rPr lang="en-US" dirty="0" err="1"/>
              <a:t>myFunction</a:t>
            </a:r>
            <a:r>
              <a:rPr lang="en-US" dirty="0"/>
              <a:t>()</a:t>
            </a:r>
          </a:p>
          <a:p>
            <a:r>
              <a:rPr lang="en-US" dirty="0"/>
              <a:t> {</a:t>
            </a:r>
            <a:br>
              <a:rPr lang="en-US" dirty="0"/>
            </a:br>
            <a:r>
              <a:rPr lang="en-US" dirty="0"/>
              <a:t>  </a:t>
            </a:r>
            <a:r>
              <a:rPr lang="en-US" dirty="0" err="1"/>
              <a:t>cout</a:t>
            </a:r>
            <a:r>
              <a:rPr lang="en-US" dirty="0"/>
              <a:t> &lt;&lt; "I just got executed!";</a:t>
            </a:r>
            <a:br>
              <a:rPr lang="en-US" dirty="0"/>
            </a:br>
            <a:r>
              <a:rPr lang="en-US" dirty="0"/>
              <a:t>}</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382000" cy="762000"/>
          </a:xfrm>
        </p:spPr>
        <p:txBody>
          <a:bodyPr>
            <a:normAutofit/>
          </a:bodyPr>
          <a:lstStyle/>
          <a:p>
            <a:r>
              <a:rPr lang="en-US" sz="2000" b="1" dirty="0">
                <a:latin typeface="Times New Roman" pitchFamily="18" charset="0"/>
                <a:cs typeface="Times New Roman" pitchFamily="18" charset="0"/>
              </a:rPr>
              <a:t>Characteristics of an Object Oriented Programming language</a:t>
            </a:r>
            <a:r>
              <a:rPr lang="en-US" sz="2000" dirty="0">
                <a:latin typeface="Times New Roman" pitchFamily="18" charset="0"/>
                <a:cs typeface="Times New Roman" pitchFamily="18" charset="0"/>
              </a:rPr>
              <a:t>:</a:t>
            </a:r>
          </a:p>
        </p:txBody>
      </p:sp>
      <p:pic>
        <p:nvPicPr>
          <p:cNvPr id="1026" name="Picture 2"/>
          <p:cNvPicPr>
            <a:picLocks noGrp="1" noChangeAspect="1" noChangeArrowheads="1"/>
          </p:cNvPicPr>
          <p:nvPr>
            <p:ph idx="1"/>
          </p:nvPr>
        </p:nvPicPr>
        <p:blipFill>
          <a:blip r:embed="rId2"/>
          <a:srcRect/>
          <a:stretch>
            <a:fillRect/>
          </a:stretch>
        </p:blipFill>
        <p:spPr bwMode="auto">
          <a:xfrm>
            <a:off x="1676400" y="1219200"/>
            <a:ext cx="6096000" cy="48006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latin typeface="Times New Roman" pitchFamily="18" charset="0"/>
                <a:cs typeface="Times New Roman" pitchFamily="18" charset="0"/>
              </a:rPr>
              <a:t>CLASS</a:t>
            </a:r>
          </a:p>
        </p:txBody>
      </p:sp>
      <p:sp>
        <p:nvSpPr>
          <p:cNvPr id="3" name="Content Placeholder 2"/>
          <p:cNvSpPr>
            <a:spLocks noGrp="1"/>
          </p:cNvSpPr>
          <p:nvPr>
            <p:ph idx="1"/>
          </p:nvPr>
        </p:nvSpPr>
        <p:spPr>
          <a:xfrm>
            <a:off x="457200" y="1371601"/>
            <a:ext cx="8229600" cy="4754563"/>
          </a:xfrm>
        </p:spPr>
        <p:txBody>
          <a:bodyPr>
            <a:normAutofit/>
          </a:bodyPr>
          <a:lstStyle/>
          <a:p>
            <a:pPr algn="just"/>
            <a:r>
              <a:rPr lang="en-US" sz="2800" dirty="0">
                <a:latin typeface="Times New Roman" pitchFamily="18" charset="0"/>
                <a:cs typeface="Times New Roman" pitchFamily="18" charset="0"/>
              </a:rPr>
              <a:t>The building block of C++ that leads to Object-Oriented programming is a Class. It is a user-defined data type, which holds its own data members and member functions, which can be accessed and used by creating an instance of that class. A class is like a blueprint for an object.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latin typeface="Times New Roman" pitchFamily="18" charset="0"/>
                <a:cs typeface="Times New Roman" pitchFamily="18" charset="0"/>
              </a:rPr>
              <a:t>OBJECT</a:t>
            </a:r>
          </a:p>
        </p:txBody>
      </p:sp>
      <p:sp>
        <p:nvSpPr>
          <p:cNvPr id="3" name="Content Placeholder 2"/>
          <p:cNvSpPr>
            <a:spLocks noGrp="1"/>
          </p:cNvSpPr>
          <p:nvPr>
            <p:ph idx="1"/>
          </p:nvPr>
        </p:nvSpPr>
        <p:spPr>
          <a:xfrm>
            <a:off x="457200" y="1295401"/>
            <a:ext cx="8229600" cy="4830763"/>
          </a:xfrm>
        </p:spPr>
        <p:txBody>
          <a:bodyPr>
            <a:normAutofit fontScale="85000" lnSpcReduction="20000"/>
          </a:bodyPr>
          <a:lstStyle/>
          <a:p>
            <a:pPr algn="just"/>
            <a:r>
              <a:rPr lang="en-US" sz="3000" dirty="0">
                <a:latin typeface="Times New Roman" pitchFamily="18" charset="0"/>
                <a:cs typeface="Times New Roman" pitchFamily="18" charset="0"/>
              </a:rPr>
              <a:t>An Object is an identifiable entity with some characteristics and behavior. An Object is an instance of a Class. When a class is defined, no memory is allocated but when it is instantiated (i.e. an object is created) memory is allocated.</a:t>
            </a:r>
          </a:p>
          <a:p>
            <a:pPr>
              <a:buNone/>
            </a:pPr>
            <a:r>
              <a:rPr lang="en-US" sz="2000" dirty="0"/>
              <a:t>class person </a:t>
            </a:r>
          </a:p>
          <a:p>
            <a:pPr>
              <a:buNone/>
            </a:pPr>
            <a:r>
              <a:rPr lang="en-US" sz="2000" dirty="0"/>
              <a:t>{ </a:t>
            </a:r>
          </a:p>
          <a:p>
            <a:pPr>
              <a:buNone/>
            </a:pPr>
            <a:r>
              <a:rPr lang="en-US" sz="2000" dirty="0"/>
              <a:t>    char name[20]; </a:t>
            </a:r>
          </a:p>
          <a:p>
            <a:pPr>
              <a:buNone/>
            </a:pPr>
            <a:r>
              <a:rPr lang="en-US" sz="2000" dirty="0"/>
              <a:t>    </a:t>
            </a:r>
            <a:r>
              <a:rPr lang="en-US" sz="2000" dirty="0" err="1"/>
              <a:t>int</a:t>
            </a:r>
            <a:r>
              <a:rPr lang="en-US" sz="2000" dirty="0"/>
              <a:t> id; </a:t>
            </a:r>
          </a:p>
          <a:p>
            <a:pPr>
              <a:buNone/>
            </a:pPr>
            <a:r>
              <a:rPr lang="en-US" sz="2000" dirty="0"/>
              <a:t>    public: </a:t>
            </a:r>
          </a:p>
          <a:p>
            <a:pPr>
              <a:buNone/>
            </a:pPr>
            <a:r>
              <a:rPr lang="en-US" sz="2000" dirty="0"/>
              <a:t>   void </a:t>
            </a:r>
            <a:r>
              <a:rPr lang="en-US" sz="2000" dirty="0" err="1"/>
              <a:t>getdetails</a:t>
            </a:r>
            <a:r>
              <a:rPr lang="en-US" sz="2000" dirty="0"/>
              <a:t>(){} </a:t>
            </a:r>
          </a:p>
          <a:p>
            <a:pPr>
              <a:buNone/>
            </a:pPr>
            <a:r>
              <a:rPr lang="en-US" sz="2000" dirty="0"/>
              <a:t>}; </a:t>
            </a:r>
          </a:p>
          <a:p>
            <a:pPr>
              <a:buNone/>
            </a:pPr>
            <a:r>
              <a:rPr lang="en-US" sz="2000" dirty="0"/>
              <a:t>  </a:t>
            </a:r>
          </a:p>
          <a:p>
            <a:pPr>
              <a:buNone/>
            </a:pPr>
            <a:r>
              <a:rPr lang="en-US" sz="2000" dirty="0" err="1"/>
              <a:t>int</a:t>
            </a:r>
            <a:r>
              <a:rPr lang="en-US" sz="2000" dirty="0"/>
              <a:t> main() </a:t>
            </a:r>
          </a:p>
          <a:p>
            <a:pPr>
              <a:buNone/>
            </a:pPr>
            <a:r>
              <a:rPr lang="en-US" sz="2000" dirty="0"/>
              <a:t>{ </a:t>
            </a:r>
          </a:p>
          <a:p>
            <a:pPr>
              <a:buNone/>
            </a:pPr>
            <a:r>
              <a:rPr lang="en-US" sz="2000" dirty="0"/>
              <a:t>   person p1; // p1 is a object  </a:t>
            </a:r>
          </a:p>
          <a:p>
            <a:pPr>
              <a:buNone/>
            </a:pPr>
            <a:r>
              <a:rPr lang="en-US" sz="2000" dirty="0"/>
              <a:t>} </a:t>
            </a:r>
          </a:p>
          <a:p>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Times New Roman" pitchFamily="18" charset="0"/>
                <a:cs typeface="Times New Roman" pitchFamily="18" charset="0"/>
              </a:rPr>
              <a:t>ENCAPSULATION</a:t>
            </a:r>
          </a:p>
        </p:txBody>
      </p:sp>
      <p:sp>
        <p:nvSpPr>
          <p:cNvPr id="3" name="Content Placeholder 2"/>
          <p:cNvSpPr>
            <a:spLocks noGrp="1"/>
          </p:cNvSpPr>
          <p:nvPr>
            <p:ph idx="1"/>
          </p:nvPr>
        </p:nvSpPr>
        <p:spPr>
          <a:xfrm>
            <a:off x="457200" y="1447801"/>
            <a:ext cx="8229600" cy="4678363"/>
          </a:xfrm>
        </p:spPr>
        <p:txBody>
          <a:bodyPr>
            <a:normAutofit/>
          </a:bodyPr>
          <a:lstStyle/>
          <a:p>
            <a:pPr algn="just"/>
            <a:r>
              <a:rPr lang="en-US" sz="2800" dirty="0">
                <a:latin typeface="Times New Roman" pitchFamily="18" charset="0"/>
                <a:cs typeface="Times New Roman" pitchFamily="18" charset="0"/>
              </a:rPr>
              <a:t>In normal terms, Encapsulation is defined as wrapping up of data and information under a single unit. In Object-Oriented Programming, Encapsulation is defined as binding together the data and the functions that manipulate them.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latin typeface="Times New Roman" pitchFamily="18" charset="0"/>
                <a:cs typeface="Times New Roman" pitchFamily="18" charset="0"/>
              </a:rPr>
              <a:t>ABSTRACTION</a:t>
            </a:r>
          </a:p>
        </p:txBody>
      </p:sp>
      <p:sp>
        <p:nvSpPr>
          <p:cNvPr id="3" name="Content Placeholder 2"/>
          <p:cNvSpPr>
            <a:spLocks noGrp="1"/>
          </p:cNvSpPr>
          <p:nvPr>
            <p:ph idx="1"/>
          </p:nvPr>
        </p:nvSpPr>
        <p:spPr>
          <a:xfrm>
            <a:off x="457200" y="1371601"/>
            <a:ext cx="8229600" cy="4754563"/>
          </a:xfrm>
        </p:spPr>
        <p:txBody>
          <a:bodyPr>
            <a:normAutofit/>
          </a:bodyPr>
          <a:lstStyle/>
          <a:p>
            <a:pPr algn="just"/>
            <a:r>
              <a:rPr lang="en-US" sz="2800" dirty="0">
                <a:latin typeface="Times New Roman" pitchFamily="18" charset="0"/>
                <a:cs typeface="Times New Roman" pitchFamily="18" charset="0"/>
              </a:rPr>
              <a:t>Data abstraction is one of the most essential and important features of object-oriented programming in C++. Abstraction means displaying only essential information and hiding the details. Data abstraction refers to providing only essential information about the data to the outside world, hiding the background details or implementation.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latin typeface="Times New Roman" pitchFamily="18" charset="0"/>
                <a:cs typeface="Times New Roman" pitchFamily="18" charset="0"/>
              </a:rPr>
              <a:t>POLYMORPHISM</a:t>
            </a:r>
          </a:p>
        </p:txBody>
      </p:sp>
      <p:sp>
        <p:nvSpPr>
          <p:cNvPr id="3" name="Content Placeholder 2"/>
          <p:cNvSpPr>
            <a:spLocks noGrp="1"/>
          </p:cNvSpPr>
          <p:nvPr>
            <p:ph idx="1"/>
          </p:nvPr>
        </p:nvSpPr>
        <p:spPr/>
        <p:txBody>
          <a:bodyPr>
            <a:normAutofit/>
          </a:bodyPr>
          <a:lstStyle/>
          <a:p>
            <a:pPr algn="just"/>
            <a:r>
              <a:rPr lang="en-US" sz="2800" dirty="0">
                <a:latin typeface="Times New Roman" pitchFamily="18" charset="0"/>
                <a:cs typeface="Times New Roman" pitchFamily="18" charset="0"/>
              </a:rPr>
              <a:t>The word polymorphism means having many forms. In simple words, we can define polymorphism as the ability of a message to be displayed in more than one form.</a:t>
            </a:r>
          </a:p>
          <a:p>
            <a:pPr algn="just"/>
            <a:r>
              <a:rPr lang="en-US" sz="2800" dirty="0">
                <a:latin typeface="Times New Roman" pitchFamily="18" charset="0"/>
                <a:cs typeface="Times New Roman" pitchFamily="18" charset="0"/>
              </a:rPr>
              <a:t>A person at the same time can have different characteristic. Like a man at the same time is a father, a husband, an employee. So the same person posses different behavior in different situations. This is called polymorphism. </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latin typeface="Times New Roman" pitchFamily="18" charset="0"/>
                <a:cs typeface="Times New Roman" pitchFamily="18" charset="0"/>
              </a:rPr>
              <a:t>INHERITANCE</a:t>
            </a:r>
          </a:p>
        </p:txBody>
      </p:sp>
      <p:sp>
        <p:nvSpPr>
          <p:cNvPr id="3" name="Content Placeholder 2"/>
          <p:cNvSpPr>
            <a:spLocks noGrp="1"/>
          </p:cNvSpPr>
          <p:nvPr>
            <p:ph idx="1"/>
          </p:nvPr>
        </p:nvSpPr>
        <p:spPr>
          <a:xfrm>
            <a:off x="457200" y="1295401"/>
            <a:ext cx="8229600" cy="4830763"/>
          </a:xfrm>
        </p:spPr>
        <p:txBody>
          <a:bodyPr>
            <a:normAutofit fontScale="85000" lnSpcReduction="20000"/>
          </a:bodyPr>
          <a:lstStyle/>
          <a:p>
            <a:pPr algn="just"/>
            <a:r>
              <a:rPr lang="en-US" sz="3100" dirty="0">
                <a:latin typeface="Times New Roman" pitchFamily="18" charset="0"/>
                <a:cs typeface="Times New Roman" pitchFamily="18" charset="0"/>
              </a:rPr>
              <a:t>The capability of a class to derive properties and characteristics from another class is called Inheritance. Inheritance is one of the most important features of Object-Oriented Programming.</a:t>
            </a:r>
          </a:p>
          <a:p>
            <a:pPr algn="just">
              <a:buNone/>
            </a:pPr>
            <a:r>
              <a:rPr lang="en-US" sz="3100" b="1" dirty="0">
                <a:latin typeface="Times New Roman" pitchFamily="18" charset="0"/>
                <a:cs typeface="Times New Roman" pitchFamily="18" charset="0"/>
              </a:rPr>
              <a:t>Sub Class</a:t>
            </a:r>
            <a:r>
              <a:rPr lang="en-US" sz="3100" dirty="0">
                <a:latin typeface="Times New Roman" pitchFamily="18" charset="0"/>
                <a:cs typeface="Times New Roman" pitchFamily="18" charset="0"/>
              </a:rPr>
              <a:t>: The class that inherits properties from another class is called Sub class or Derived Class.</a:t>
            </a:r>
          </a:p>
          <a:p>
            <a:pPr algn="just">
              <a:buNone/>
            </a:pPr>
            <a:r>
              <a:rPr lang="en-US" sz="3100" b="1" dirty="0">
                <a:latin typeface="Times New Roman" pitchFamily="18" charset="0"/>
                <a:cs typeface="Times New Roman" pitchFamily="18" charset="0"/>
              </a:rPr>
              <a:t>Super Class </a:t>
            </a:r>
            <a:r>
              <a:rPr lang="en-US" sz="3100" dirty="0">
                <a:latin typeface="Times New Roman" pitchFamily="18" charset="0"/>
                <a:cs typeface="Times New Roman" pitchFamily="18" charset="0"/>
              </a:rPr>
              <a:t>: The class whose properties are inherited by sub class is called Base Class or Super class.</a:t>
            </a:r>
          </a:p>
          <a:p>
            <a:pPr algn="just">
              <a:buNone/>
            </a:pPr>
            <a:r>
              <a:rPr lang="en-US" sz="3100" b="1" dirty="0">
                <a:latin typeface="Times New Roman" pitchFamily="18" charset="0"/>
                <a:cs typeface="Times New Roman" pitchFamily="18" charset="0"/>
              </a:rPr>
              <a:t>Reusability</a:t>
            </a:r>
            <a:r>
              <a:rPr lang="en-US" sz="3100" dirty="0">
                <a:latin typeface="Times New Roman" pitchFamily="18" charset="0"/>
                <a:cs typeface="Times New Roman" pitchFamily="18" charset="0"/>
              </a:rPr>
              <a:t>: Inheritance supports the concept of “reusability”, i.e. when we want to create a new class and there is already a class that includes some of the code that we want, we can derive our new class from the existing class. By doing this, we are reusing the fields and methods of the existing class.</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512</TotalTime>
  <Words>2008</Words>
  <Application>Microsoft Office PowerPoint</Application>
  <PresentationFormat>On-screen Show (4:3)</PresentationFormat>
  <Paragraphs>199</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Module 1</vt:lpstr>
      <vt:lpstr>Introduction to properties of object oriented programming</vt:lpstr>
      <vt:lpstr>Characteristics of an Object Oriented Programming language:</vt:lpstr>
      <vt:lpstr>CLASS</vt:lpstr>
      <vt:lpstr>OBJECT</vt:lpstr>
      <vt:lpstr>ENCAPSULATION</vt:lpstr>
      <vt:lpstr>ABSTRACTION</vt:lpstr>
      <vt:lpstr>POLYMORPHISM</vt:lpstr>
      <vt:lpstr>INHERITANCE</vt:lpstr>
      <vt:lpstr>PowerPoint Presentation</vt:lpstr>
      <vt:lpstr>Beginning with c++ programs</vt:lpstr>
      <vt:lpstr>PowerPoint Presentation</vt:lpstr>
      <vt:lpstr>C++ Variables, Literals and Constants </vt:lpstr>
      <vt:lpstr>C++ Data Types </vt:lpstr>
      <vt:lpstr>C++ Basic Input/Output </vt:lpstr>
      <vt:lpstr>PowerPoint Presentation</vt:lpstr>
      <vt:lpstr>Operators in C++ </vt:lpstr>
      <vt:lpstr>C++ While Loop </vt:lpstr>
      <vt:lpstr>C++ Do/While Loop </vt:lpstr>
      <vt:lpstr>C++ For Loop </vt:lpstr>
      <vt:lpstr>C++ Break and Continue </vt:lpstr>
      <vt:lpstr>C++ Arrays </vt:lpstr>
      <vt:lpstr>Access the Elements of an Array </vt:lpstr>
      <vt:lpstr>C++ Pointers </vt:lpstr>
      <vt:lpstr>PowerPoint Presentation</vt:lpstr>
      <vt:lpstr>C++ Functions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dc:title>
  <dc:creator>dell</dc:creator>
  <cp:lastModifiedBy>2019BTECS00022 prachi Chobhare</cp:lastModifiedBy>
  <cp:revision>15</cp:revision>
  <dcterms:created xsi:type="dcterms:W3CDTF">2020-08-15T14:53:08Z</dcterms:created>
  <dcterms:modified xsi:type="dcterms:W3CDTF">2020-12-22T19:48:06Z</dcterms:modified>
</cp:coreProperties>
</file>