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BE58DF-F1A4-45E5-81B3-09B30080FDCA}"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53626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E58DF-F1A4-45E5-81B3-09B30080FDCA}"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307461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E58DF-F1A4-45E5-81B3-09B30080FDCA}"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85746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E58DF-F1A4-45E5-81B3-09B30080FDCA}"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72065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BE58DF-F1A4-45E5-81B3-09B30080FDCA}"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136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E58DF-F1A4-45E5-81B3-09B30080FDCA}"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22757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BE58DF-F1A4-45E5-81B3-09B30080FDCA}"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9700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BE58DF-F1A4-45E5-81B3-09B30080FDCA}"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120994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E58DF-F1A4-45E5-81B3-09B30080FDCA}"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162817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BE58DF-F1A4-45E5-81B3-09B30080FDCA}"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90552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BE58DF-F1A4-45E5-81B3-09B30080FDCA}"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74845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E58DF-F1A4-45E5-81B3-09B30080FDCA}" type="datetimeFigureOut">
              <a:rPr lang="en-US" smtClean="0"/>
              <a:t>12/23/2020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9524D-EA05-4487-A4FC-999E4A319E2B}" type="slidenum">
              <a:rPr lang="en-US" smtClean="0"/>
              <a:t>‹#›</a:t>
            </a:fld>
            <a:endParaRPr lang="en-US"/>
          </a:p>
        </p:txBody>
      </p:sp>
    </p:spTree>
    <p:extLst>
      <p:ext uri="{BB962C8B-B14F-4D97-AF65-F5344CB8AC3E}">
        <p14:creationId xmlns:p14="http://schemas.microsoft.com/office/powerpoint/2010/main" val="92895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2276" y="2306394"/>
            <a:ext cx="9144000" cy="2387600"/>
          </a:xfrm>
        </p:spPr>
        <p:txBody>
          <a:bodyPr/>
          <a:lstStyle/>
          <a:p>
            <a:r>
              <a:rPr lang="en-US" dirty="0">
                <a:solidFill>
                  <a:srgbClr val="7030A0"/>
                </a:solidFill>
              </a:rPr>
              <a:t>Constructor</a:t>
            </a:r>
            <a:br>
              <a:rPr lang="en-US" dirty="0"/>
            </a:br>
            <a:endParaRPr lang="en-US" dirty="0"/>
          </a:p>
        </p:txBody>
      </p:sp>
    </p:spTree>
    <p:extLst>
      <p:ext uri="{BB962C8B-B14F-4D97-AF65-F5344CB8AC3E}">
        <p14:creationId xmlns:p14="http://schemas.microsoft.com/office/powerpoint/2010/main" val="76538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59752" y="1059166"/>
            <a:ext cx="5208710" cy="4914900"/>
          </a:xfrm>
          <a:prstGeom prst="rect">
            <a:avLst/>
          </a:prstGeom>
        </p:spPr>
      </p:pic>
      <p:pic>
        <p:nvPicPr>
          <p:cNvPr id="6" name="Picture 5"/>
          <p:cNvPicPr>
            <a:picLocks noChangeAspect="1"/>
          </p:cNvPicPr>
          <p:nvPr/>
        </p:nvPicPr>
        <p:blipFill>
          <a:blip r:embed="rId3"/>
          <a:stretch>
            <a:fillRect/>
          </a:stretch>
        </p:blipFill>
        <p:spPr>
          <a:xfrm>
            <a:off x="6111386" y="1148861"/>
            <a:ext cx="5886450" cy="4825205"/>
          </a:xfrm>
          <a:prstGeom prst="rect">
            <a:avLst/>
          </a:prstGeom>
        </p:spPr>
      </p:pic>
    </p:spTree>
    <p:extLst>
      <p:ext uri="{BB962C8B-B14F-4D97-AF65-F5344CB8AC3E}">
        <p14:creationId xmlns:p14="http://schemas.microsoft.com/office/powerpoint/2010/main" val="178360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690"/>
          </a:xfrm>
        </p:spPr>
        <p:txBody>
          <a:bodyPr>
            <a:normAutofit fontScale="90000"/>
          </a:bodyPr>
          <a:lstStyle/>
          <a:p>
            <a:br>
              <a:rPr lang="en-US" dirty="0">
                <a:solidFill>
                  <a:srgbClr val="7030A0"/>
                </a:solidFill>
              </a:rPr>
            </a:br>
            <a:r>
              <a:rPr lang="en-US" dirty="0">
                <a:solidFill>
                  <a:srgbClr val="7030A0"/>
                </a:solidFill>
              </a:rPr>
              <a:t>Constructor Overloading in C++</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a:xfrm>
            <a:off x="838200" y="1371600"/>
            <a:ext cx="10515600" cy="4607169"/>
          </a:xfrm>
        </p:spPr>
        <p:txBody>
          <a:bodyPr>
            <a:normAutofit fontScale="77500" lnSpcReduction="20000"/>
          </a:bodyPr>
          <a:lstStyle/>
          <a:p>
            <a:pPr algn="just"/>
            <a:r>
              <a:rPr lang="en-US" dirty="0"/>
              <a:t>Just like other member functions, constructors can also be overloaded. Infact when you have both default and parameterized constructors defined in your class you are having Overloaded Constructors, one with no parameter and other with parameter.</a:t>
            </a:r>
          </a:p>
          <a:p>
            <a:pPr algn="just"/>
            <a:r>
              <a:rPr lang="en-US" dirty="0"/>
              <a:t>You can have any number of Constructors in a class that differ in parameter list.</a:t>
            </a:r>
          </a:p>
          <a:p>
            <a:pPr algn="just"/>
            <a:endParaRPr lang="en-US" dirty="0"/>
          </a:p>
          <a:p>
            <a:pPr algn="just"/>
            <a:r>
              <a:rPr lang="en-US" dirty="0"/>
              <a:t>In above case we have defined two constructors with different parameters, hence overloading the constructors.</a:t>
            </a:r>
          </a:p>
          <a:p>
            <a:pPr algn="just"/>
            <a:endParaRPr lang="en-US" dirty="0"/>
          </a:p>
          <a:p>
            <a:pPr algn="just"/>
            <a:r>
              <a:rPr lang="en-US" dirty="0"/>
              <a:t>One more important thing, if you define any constructor explicitly, then the compiler will not provide default constructor and you will have to define it yourself.</a:t>
            </a:r>
          </a:p>
          <a:p>
            <a:pPr algn="just"/>
            <a:endParaRPr lang="en-US" dirty="0"/>
          </a:p>
          <a:p>
            <a:pPr algn="just"/>
            <a:r>
              <a:rPr lang="en-US" dirty="0"/>
              <a:t>In the above case if we write Student S; in main(), it will lead to a compile time error, because we haven't defined default constructor, and compiler will not provide its default constructor because we have defined other parameterized constructors.</a:t>
            </a:r>
          </a:p>
        </p:txBody>
      </p:sp>
    </p:spTree>
    <p:extLst>
      <p:ext uri="{BB962C8B-B14F-4D97-AF65-F5344CB8AC3E}">
        <p14:creationId xmlns:p14="http://schemas.microsoft.com/office/powerpoint/2010/main" val="225400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17719" y="539750"/>
            <a:ext cx="7356562" cy="5637213"/>
          </a:xfrm>
          <a:prstGeom prst="rect">
            <a:avLst/>
          </a:prstGeom>
        </p:spPr>
      </p:pic>
    </p:spTree>
    <p:extLst>
      <p:ext uri="{BB962C8B-B14F-4D97-AF65-F5344CB8AC3E}">
        <p14:creationId xmlns:p14="http://schemas.microsoft.com/office/powerpoint/2010/main" val="158755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a:solidFill>
                  <a:srgbClr val="7030A0"/>
                </a:solidFill>
              </a:rPr>
              <a:t>Static Keyword</a:t>
            </a:r>
          </a:p>
        </p:txBody>
      </p:sp>
      <p:sp>
        <p:nvSpPr>
          <p:cNvPr id="3" name="Content Placeholder 2"/>
          <p:cNvSpPr>
            <a:spLocks noGrp="1"/>
          </p:cNvSpPr>
          <p:nvPr>
            <p:ph idx="1"/>
          </p:nvPr>
        </p:nvSpPr>
        <p:spPr>
          <a:xfrm>
            <a:off x="838200" y="1125416"/>
            <a:ext cx="10515600" cy="5051547"/>
          </a:xfrm>
        </p:spPr>
        <p:txBody>
          <a:bodyPr/>
          <a:lstStyle/>
          <a:p>
            <a:pPr algn="just"/>
            <a:r>
              <a:rPr lang="en-US" dirty="0"/>
              <a:t>Static is a keyword in C++ used to give special characteristics to an element. </a:t>
            </a:r>
          </a:p>
          <a:p>
            <a:pPr algn="just"/>
            <a:r>
              <a:rPr lang="en-US" dirty="0"/>
              <a:t>Static elements are allocated storage only once in a program lifetime in static storage area. And they have a scope till the program lifetime. Static Keyword can be used with following,</a:t>
            </a:r>
          </a:p>
          <a:p>
            <a:r>
              <a:rPr lang="en-US" dirty="0"/>
              <a:t>Static variable in functions</a:t>
            </a:r>
          </a:p>
          <a:p>
            <a:r>
              <a:rPr lang="en-US" dirty="0"/>
              <a:t>Static Class Objects</a:t>
            </a:r>
          </a:p>
          <a:p>
            <a:r>
              <a:rPr lang="en-US" dirty="0"/>
              <a:t>Static member Variable in class</a:t>
            </a:r>
          </a:p>
          <a:p>
            <a:r>
              <a:rPr lang="en-US" dirty="0"/>
              <a:t>Static Methods in class</a:t>
            </a:r>
          </a:p>
          <a:p>
            <a:endParaRPr lang="en-US" dirty="0"/>
          </a:p>
        </p:txBody>
      </p:sp>
    </p:spTree>
    <p:extLst>
      <p:ext uri="{BB962C8B-B14F-4D97-AF65-F5344CB8AC3E}">
        <p14:creationId xmlns:p14="http://schemas.microsoft.com/office/powerpoint/2010/main" val="98355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121"/>
          </a:xfrm>
        </p:spPr>
        <p:txBody>
          <a:bodyPr/>
          <a:lstStyle/>
          <a:p>
            <a:r>
              <a:rPr lang="en-US" dirty="0">
                <a:solidFill>
                  <a:srgbClr val="7030A0"/>
                </a:solidFill>
              </a:rPr>
              <a:t>Static Data Member in Class</a:t>
            </a:r>
          </a:p>
        </p:txBody>
      </p:sp>
      <p:sp>
        <p:nvSpPr>
          <p:cNvPr id="3" name="Content Placeholder 2"/>
          <p:cNvSpPr>
            <a:spLocks noGrp="1"/>
          </p:cNvSpPr>
          <p:nvPr>
            <p:ph idx="1"/>
          </p:nvPr>
        </p:nvSpPr>
        <p:spPr>
          <a:xfrm>
            <a:off x="838200" y="1090246"/>
            <a:ext cx="10515600" cy="4828809"/>
          </a:xfrm>
        </p:spPr>
        <p:txBody>
          <a:bodyPr/>
          <a:lstStyle/>
          <a:p>
            <a:r>
              <a:rPr lang="en-US" dirty="0"/>
              <a:t>Static data members of class are those members which are shared by all the objects. Static data member has a single piece of storage, and is not available as separate copy with each object, like other non-static data members.</a:t>
            </a:r>
          </a:p>
          <a:p>
            <a:pPr algn="just"/>
            <a:r>
              <a:rPr lang="en-US" dirty="0"/>
              <a:t>Static member variables (data members) are not </a:t>
            </a:r>
            <a:r>
              <a:rPr lang="en-US" dirty="0" err="1"/>
              <a:t>initialied</a:t>
            </a:r>
            <a:r>
              <a:rPr lang="en-US" dirty="0"/>
              <a:t> using constructor, because these are not dependent on object initialization.</a:t>
            </a:r>
          </a:p>
          <a:p>
            <a:pPr algn="just"/>
            <a:r>
              <a:rPr lang="en-US" dirty="0"/>
              <a:t>Also, it must be initialized explicitly, always outside the class. If not initialized, Linker will give error.</a:t>
            </a:r>
          </a:p>
          <a:p>
            <a:endParaRPr lang="en-US" dirty="0"/>
          </a:p>
        </p:txBody>
      </p:sp>
    </p:spTree>
    <p:extLst>
      <p:ext uri="{BB962C8B-B14F-4D97-AF65-F5344CB8AC3E}">
        <p14:creationId xmlns:p14="http://schemas.microsoft.com/office/powerpoint/2010/main" val="346191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90093" y="2139156"/>
            <a:ext cx="5234720" cy="3724275"/>
          </a:xfrm>
          <a:prstGeom prst="rect">
            <a:avLst/>
          </a:prstGeom>
        </p:spPr>
      </p:pic>
    </p:spTree>
    <p:extLst>
      <p:ext uri="{BB962C8B-B14F-4D97-AF65-F5344CB8AC3E}">
        <p14:creationId xmlns:p14="http://schemas.microsoft.com/office/powerpoint/2010/main" val="319826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737"/>
          </a:xfrm>
        </p:spPr>
        <p:txBody>
          <a:bodyPr>
            <a:normAutofit fontScale="90000"/>
          </a:bodyPr>
          <a:lstStyle/>
          <a:p>
            <a:r>
              <a:rPr lang="en-US" dirty="0">
                <a:solidFill>
                  <a:srgbClr val="7030A0"/>
                </a:solidFill>
              </a:rPr>
              <a:t>Static Member Functions</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a:xfrm>
            <a:off x="838200" y="973015"/>
            <a:ext cx="10515600" cy="5203948"/>
          </a:xfrm>
        </p:spPr>
        <p:txBody>
          <a:bodyPr/>
          <a:lstStyle/>
          <a:p>
            <a:pPr algn="just"/>
            <a:r>
              <a:rPr lang="en-US" dirty="0"/>
              <a:t>These functions work for the class as whole rather than for a particular object of a class.</a:t>
            </a:r>
          </a:p>
          <a:p>
            <a:pPr algn="just"/>
            <a:r>
              <a:rPr lang="en-US" dirty="0"/>
              <a:t>It can be called using an object and the direct member access . operator. But, its more typical to call a static member function by itself, using class name and </a:t>
            </a:r>
            <a:r>
              <a:rPr lang="en-US" b="1" dirty="0"/>
              <a:t>scope resolution :: operator</a:t>
            </a:r>
            <a:r>
              <a:rPr lang="en-US" dirty="0"/>
              <a:t>.</a:t>
            </a:r>
          </a:p>
          <a:p>
            <a:pPr algn="just"/>
            <a:endParaRPr lang="en-US" dirty="0"/>
          </a:p>
        </p:txBody>
      </p:sp>
      <p:pic>
        <p:nvPicPr>
          <p:cNvPr id="5" name="Picture 4"/>
          <p:cNvPicPr>
            <a:picLocks noChangeAspect="1"/>
          </p:cNvPicPr>
          <p:nvPr/>
        </p:nvPicPr>
        <p:blipFill>
          <a:blip r:embed="rId2"/>
          <a:stretch>
            <a:fillRect/>
          </a:stretch>
        </p:blipFill>
        <p:spPr>
          <a:xfrm>
            <a:off x="1336431" y="3223113"/>
            <a:ext cx="8686800" cy="3295650"/>
          </a:xfrm>
          <a:prstGeom prst="rect">
            <a:avLst/>
          </a:prstGeom>
        </p:spPr>
      </p:pic>
    </p:spTree>
    <p:extLst>
      <p:ext uri="{BB962C8B-B14F-4D97-AF65-F5344CB8AC3E}">
        <p14:creationId xmlns:p14="http://schemas.microsoft.com/office/powerpoint/2010/main" val="343957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These functions cannot access ordinary data members and member functions, but only static data members and static member functions.</a:t>
            </a:r>
          </a:p>
          <a:p>
            <a:r>
              <a:rPr lang="en-US" dirty="0"/>
              <a:t>It doesn't have any "this" keyword which is the reason it cannot access ordinary members</a:t>
            </a:r>
            <a:r>
              <a:rPr lang="en-US"/>
              <a:t>. </a:t>
            </a:r>
            <a:endParaRPr lang="en-US" dirty="0"/>
          </a:p>
        </p:txBody>
      </p:sp>
    </p:spTree>
    <p:extLst>
      <p:ext uri="{BB962C8B-B14F-4D97-AF65-F5344CB8AC3E}">
        <p14:creationId xmlns:p14="http://schemas.microsoft.com/office/powerpoint/2010/main" val="27119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Function Overloading</a:t>
            </a:r>
          </a:p>
        </p:txBody>
      </p:sp>
      <p:sp>
        <p:nvSpPr>
          <p:cNvPr id="3" name="Content Placeholder 2"/>
          <p:cNvSpPr>
            <a:spLocks noGrp="1"/>
          </p:cNvSpPr>
          <p:nvPr>
            <p:ph idx="1"/>
          </p:nvPr>
        </p:nvSpPr>
        <p:spPr>
          <a:xfrm>
            <a:off x="838200" y="1488831"/>
            <a:ext cx="10515600" cy="4688132"/>
          </a:xfrm>
        </p:spPr>
        <p:txBody>
          <a:bodyPr>
            <a:normAutofit lnSpcReduction="10000"/>
          </a:bodyPr>
          <a:lstStyle/>
          <a:p>
            <a:pPr algn="just"/>
            <a:r>
              <a:rPr lang="en-US" dirty="0"/>
              <a:t>Function overloading is a C++ programming feature that allows us to have more than one function having same name but different parameter list, when I say parameter list, it means the data type and sequence of the parameters, </a:t>
            </a:r>
          </a:p>
          <a:p>
            <a:pPr algn="just"/>
            <a:r>
              <a:rPr lang="en-US" dirty="0"/>
              <a:t>for example the parameters list of a function myfuncn(int a, float b) is (int, float) which is different from the function myfuncn(float a, int b) parameter list (float, int). Function overloading is a compile-time polymorphism.</a:t>
            </a:r>
          </a:p>
          <a:p>
            <a:pPr algn="just"/>
            <a:r>
              <a:rPr lang="en-US" dirty="0" err="1"/>
              <a:t>E.g</a:t>
            </a:r>
            <a:r>
              <a:rPr lang="en-US" dirty="0"/>
              <a:t> </a:t>
            </a:r>
            <a:r>
              <a:rPr lang="pt-BR" dirty="0"/>
              <a:t>sum(int num1, int num2)</a:t>
            </a:r>
          </a:p>
          <a:p>
            <a:pPr algn="just"/>
            <a:r>
              <a:rPr lang="pt-BR" dirty="0"/>
              <a:t>sum(int num1, int num2, int num3)</a:t>
            </a:r>
          </a:p>
          <a:p>
            <a:pPr algn="just"/>
            <a:r>
              <a:rPr lang="pt-BR" dirty="0"/>
              <a:t>sum(int num1, double num2)</a:t>
            </a:r>
            <a:endParaRPr lang="en-US" dirty="0"/>
          </a:p>
        </p:txBody>
      </p:sp>
    </p:spTree>
    <p:extLst>
      <p:ext uri="{BB962C8B-B14F-4D97-AF65-F5344CB8AC3E}">
        <p14:creationId xmlns:p14="http://schemas.microsoft.com/office/powerpoint/2010/main" val="324695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400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6813"/>
          </a:xfrm>
        </p:spPr>
        <p:txBody>
          <a:bodyPr>
            <a:normAutofit fontScale="90000"/>
          </a:bodyPr>
          <a:lstStyle/>
          <a:p>
            <a:r>
              <a:rPr lang="en-US" dirty="0">
                <a:solidFill>
                  <a:srgbClr val="7030A0"/>
                </a:solidFill>
              </a:rPr>
              <a:t>Constructor</a:t>
            </a:r>
            <a:br>
              <a:rPr lang="en-US" dirty="0"/>
            </a:br>
            <a:endParaRPr lang="en-US" dirty="0"/>
          </a:p>
        </p:txBody>
      </p:sp>
      <p:sp>
        <p:nvSpPr>
          <p:cNvPr id="3" name="Content Placeholder 2"/>
          <p:cNvSpPr>
            <a:spLocks noGrp="1"/>
          </p:cNvSpPr>
          <p:nvPr>
            <p:ph idx="1"/>
          </p:nvPr>
        </p:nvSpPr>
        <p:spPr>
          <a:xfrm>
            <a:off x="838200" y="1078523"/>
            <a:ext cx="10515600" cy="5098440"/>
          </a:xfrm>
        </p:spPr>
        <p:txBody>
          <a:bodyPr/>
          <a:lstStyle/>
          <a:p>
            <a:pPr algn="just"/>
            <a:r>
              <a:rPr lang="en-US" dirty="0"/>
              <a:t>A class </a:t>
            </a:r>
            <a:r>
              <a:rPr lang="en-US" b="1" dirty="0"/>
              <a:t>constructor</a:t>
            </a:r>
            <a:r>
              <a:rPr lang="en-US" dirty="0"/>
              <a:t> is a special member function of a class that is executed whenever we create new objects of that class.</a:t>
            </a:r>
          </a:p>
          <a:p>
            <a:pPr algn="just"/>
            <a:r>
              <a:rPr lang="en-US" dirty="0"/>
              <a:t>A constructor will have exact same name as the class and it does not have any return type at all, not even void. Constructors can be very useful for setting initial values for certain member variables.</a:t>
            </a:r>
          </a:p>
          <a:p>
            <a:pPr algn="just"/>
            <a:r>
              <a:rPr lang="en-US" dirty="0"/>
              <a:t>The Compiler calls the Constructor whenever an object is created.</a:t>
            </a:r>
          </a:p>
          <a:p>
            <a:pPr algn="just"/>
            <a:r>
              <a:rPr lang="en-US" dirty="0"/>
              <a:t>Constructors can be defined either inside the class definition or outside class definition using class name and </a:t>
            </a:r>
            <a:r>
              <a:rPr lang="en-US" b="1" dirty="0"/>
              <a:t>scope resolution :: operator.</a:t>
            </a:r>
          </a:p>
        </p:txBody>
      </p:sp>
    </p:spTree>
    <p:extLst>
      <p:ext uri="{BB962C8B-B14F-4D97-AF65-F5344CB8AC3E}">
        <p14:creationId xmlns:p14="http://schemas.microsoft.com/office/powerpoint/2010/main" val="16055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91054" y="416108"/>
            <a:ext cx="3276600" cy="2647950"/>
          </a:xfrm>
          <a:prstGeom prst="rect">
            <a:avLst/>
          </a:prstGeom>
        </p:spPr>
      </p:pic>
      <p:pic>
        <p:nvPicPr>
          <p:cNvPr id="6" name="Picture 5"/>
          <p:cNvPicPr>
            <a:picLocks noChangeAspect="1"/>
          </p:cNvPicPr>
          <p:nvPr/>
        </p:nvPicPr>
        <p:blipFill>
          <a:blip r:embed="rId3"/>
          <a:stretch>
            <a:fillRect/>
          </a:stretch>
        </p:blipFill>
        <p:spPr>
          <a:xfrm>
            <a:off x="6606320" y="416108"/>
            <a:ext cx="3762375" cy="3095625"/>
          </a:xfrm>
          <a:prstGeom prst="rect">
            <a:avLst/>
          </a:prstGeom>
        </p:spPr>
      </p:pic>
      <p:sp>
        <p:nvSpPr>
          <p:cNvPr id="7" name="Rectangle 6"/>
          <p:cNvSpPr/>
          <p:nvPr/>
        </p:nvSpPr>
        <p:spPr>
          <a:xfrm>
            <a:off x="1582615" y="4015043"/>
            <a:ext cx="6096000" cy="2031325"/>
          </a:xfrm>
          <a:prstGeom prst="rect">
            <a:avLst/>
          </a:prstGeom>
        </p:spPr>
        <p:txBody>
          <a:bodyPr>
            <a:spAutoFit/>
          </a:bodyPr>
          <a:lstStyle/>
          <a:p>
            <a:r>
              <a:rPr lang="en-US" b="0" i="0" dirty="0">
                <a:solidFill>
                  <a:srgbClr val="333333"/>
                </a:solidFill>
                <a:effectLst/>
                <a:latin typeface="helvetica neue"/>
              </a:rPr>
              <a:t>Types of Constructors in C++</a:t>
            </a:r>
          </a:p>
          <a:p>
            <a:endParaRPr lang="en-US" b="0" i="0" dirty="0">
              <a:solidFill>
                <a:srgbClr val="333333"/>
              </a:solidFill>
              <a:effectLst/>
              <a:latin typeface="helvetica neue"/>
            </a:endParaRPr>
          </a:p>
          <a:p>
            <a:pPr>
              <a:buFont typeface="+mj-lt"/>
              <a:buAutoNum type="arabicPeriod"/>
            </a:pPr>
            <a:r>
              <a:rPr lang="en-US" b="0" i="0" dirty="0">
                <a:solidFill>
                  <a:srgbClr val="333333"/>
                </a:solidFill>
                <a:effectLst/>
                <a:latin typeface="noto sans"/>
              </a:rPr>
              <a:t> Default Constructor</a:t>
            </a:r>
          </a:p>
          <a:p>
            <a:pPr>
              <a:buFont typeface="+mj-lt"/>
              <a:buAutoNum type="arabicPeriod"/>
            </a:pPr>
            <a:endParaRPr lang="en-US" b="0" i="0" dirty="0">
              <a:solidFill>
                <a:srgbClr val="333333"/>
              </a:solidFill>
              <a:effectLst/>
              <a:latin typeface="noto sans"/>
            </a:endParaRPr>
          </a:p>
          <a:p>
            <a:pPr>
              <a:buFont typeface="+mj-lt"/>
              <a:buAutoNum type="arabicPeriod"/>
            </a:pPr>
            <a:r>
              <a:rPr lang="en-US" b="0" i="0" dirty="0">
                <a:solidFill>
                  <a:srgbClr val="333333"/>
                </a:solidFill>
                <a:effectLst/>
                <a:latin typeface="noto sans"/>
              </a:rPr>
              <a:t> Parametrized Constructor</a:t>
            </a:r>
          </a:p>
          <a:p>
            <a:pPr>
              <a:buFont typeface="+mj-lt"/>
              <a:buAutoNum type="arabicPeriod"/>
            </a:pPr>
            <a:endParaRPr lang="en-US" b="0" i="0" dirty="0">
              <a:solidFill>
                <a:srgbClr val="333333"/>
              </a:solidFill>
              <a:effectLst/>
              <a:latin typeface="noto sans"/>
            </a:endParaRPr>
          </a:p>
          <a:p>
            <a:pPr>
              <a:buFont typeface="+mj-lt"/>
              <a:buAutoNum type="arabicPeriod"/>
            </a:pPr>
            <a:r>
              <a:rPr lang="en-US" b="0" i="0" dirty="0">
                <a:solidFill>
                  <a:srgbClr val="333333"/>
                </a:solidFill>
                <a:effectLst/>
                <a:latin typeface="noto sans"/>
              </a:rPr>
              <a:t> Copy Constructor</a:t>
            </a:r>
          </a:p>
        </p:txBody>
      </p:sp>
    </p:spTree>
    <p:extLst>
      <p:ext uri="{BB962C8B-B14F-4D97-AF65-F5344CB8AC3E}">
        <p14:creationId xmlns:p14="http://schemas.microsoft.com/office/powerpoint/2010/main" val="245149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4383"/>
          </a:xfrm>
        </p:spPr>
        <p:txBody>
          <a:bodyPr>
            <a:normAutofit fontScale="90000"/>
          </a:bodyPr>
          <a:lstStyle/>
          <a:p>
            <a:r>
              <a:rPr lang="en-US" b="0" i="0" dirty="0">
                <a:solidFill>
                  <a:srgbClr val="7030A0"/>
                </a:solidFill>
                <a:effectLst/>
                <a:latin typeface="noto sans"/>
              </a:rPr>
              <a:t>Default Constructor</a:t>
            </a:r>
            <a:br>
              <a:rPr lang="en-US" b="0" i="0" dirty="0">
                <a:solidFill>
                  <a:srgbClr val="333333"/>
                </a:solidFill>
                <a:effectLst/>
                <a:latin typeface="noto sans"/>
              </a:rPr>
            </a:br>
            <a:endParaRPr lang="en-US" dirty="0"/>
          </a:p>
        </p:txBody>
      </p:sp>
      <p:sp>
        <p:nvSpPr>
          <p:cNvPr id="3" name="Content Placeholder 2"/>
          <p:cNvSpPr>
            <a:spLocks noGrp="1"/>
          </p:cNvSpPr>
          <p:nvPr>
            <p:ph idx="1"/>
          </p:nvPr>
        </p:nvSpPr>
        <p:spPr>
          <a:xfrm>
            <a:off x="838200" y="1254369"/>
            <a:ext cx="10515600" cy="4922594"/>
          </a:xfrm>
        </p:spPr>
        <p:txBody>
          <a:bodyPr/>
          <a:lstStyle/>
          <a:p>
            <a:pPr algn="just"/>
            <a:r>
              <a:rPr lang="en-US" dirty="0"/>
              <a:t>Default constructor is the constructor which </a:t>
            </a:r>
            <a:r>
              <a:rPr lang="en-US" b="1" dirty="0"/>
              <a:t>doesn't take any argument</a:t>
            </a:r>
            <a:r>
              <a:rPr lang="en-US" dirty="0"/>
              <a:t>. It has no parameter.</a:t>
            </a:r>
          </a:p>
          <a:p>
            <a:pPr algn="just"/>
            <a:endParaRPr lang="en-US" dirty="0"/>
          </a:p>
        </p:txBody>
      </p:sp>
      <p:pic>
        <p:nvPicPr>
          <p:cNvPr id="4" name="Picture 3"/>
          <p:cNvPicPr>
            <a:picLocks noChangeAspect="1"/>
          </p:cNvPicPr>
          <p:nvPr/>
        </p:nvPicPr>
        <p:blipFill>
          <a:blip r:embed="rId2"/>
          <a:stretch>
            <a:fillRect/>
          </a:stretch>
        </p:blipFill>
        <p:spPr>
          <a:xfrm>
            <a:off x="1119553" y="2458427"/>
            <a:ext cx="3810000" cy="2359758"/>
          </a:xfrm>
          <a:prstGeom prst="rect">
            <a:avLst/>
          </a:prstGeom>
        </p:spPr>
      </p:pic>
      <p:pic>
        <p:nvPicPr>
          <p:cNvPr id="5" name="Picture 4"/>
          <p:cNvPicPr>
            <a:picLocks noChangeAspect="1"/>
          </p:cNvPicPr>
          <p:nvPr/>
        </p:nvPicPr>
        <p:blipFill>
          <a:blip r:embed="rId3"/>
          <a:stretch>
            <a:fillRect/>
          </a:stretch>
        </p:blipFill>
        <p:spPr>
          <a:xfrm>
            <a:off x="5916489" y="2898897"/>
            <a:ext cx="4411541" cy="3838575"/>
          </a:xfrm>
          <a:prstGeom prst="rect">
            <a:avLst/>
          </a:prstGeom>
        </p:spPr>
      </p:pic>
    </p:spTree>
    <p:extLst>
      <p:ext uri="{BB962C8B-B14F-4D97-AF65-F5344CB8AC3E}">
        <p14:creationId xmlns:p14="http://schemas.microsoft.com/office/powerpoint/2010/main" val="337513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862"/>
            <a:ext cx="10515600" cy="5790101"/>
          </a:xfrm>
        </p:spPr>
        <p:txBody>
          <a:bodyPr>
            <a:normAutofit lnSpcReduction="10000"/>
          </a:bodyPr>
          <a:lstStyle/>
          <a:p>
            <a:pPr algn="just"/>
            <a:r>
              <a:rPr lang="en-US" dirty="0"/>
              <a:t>In this case, as soon as the object is created the constructor is called which initializes its data members.</a:t>
            </a:r>
          </a:p>
          <a:p>
            <a:pPr algn="just"/>
            <a:r>
              <a:rPr lang="en-US" dirty="0"/>
              <a:t>A default constructor is so important for initialization of object members, that even if we do not define a constructor explicitly, the compiler will provide a default constructor implicitly. </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In this case, default constructor provided by the compiler will be called which will initialize the object data members to default value, that will be 0 or any random integer value in this case.</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747721" y="2312378"/>
            <a:ext cx="4306033" cy="2236176"/>
          </a:xfrm>
          <a:prstGeom prst="rect">
            <a:avLst/>
          </a:prstGeom>
        </p:spPr>
      </p:pic>
    </p:spTree>
    <p:extLst>
      <p:ext uri="{BB962C8B-B14F-4D97-AF65-F5344CB8AC3E}">
        <p14:creationId xmlns:p14="http://schemas.microsoft.com/office/powerpoint/2010/main" val="63248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7030A0"/>
                </a:solidFill>
                <a:effectLst/>
                <a:latin typeface="noto sans"/>
              </a:rPr>
              <a:t>Parametrized Constructor</a:t>
            </a:r>
            <a:br>
              <a:rPr lang="en-US" b="0" i="0" dirty="0">
                <a:solidFill>
                  <a:srgbClr val="7030A0"/>
                </a:solidFill>
                <a:effectLst/>
                <a:latin typeface="noto sans"/>
              </a:rPr>
            </a:br>
            <a:endParaRPr lang="en-US" dirty="0">
              <a:solidFill>
                <a:srgbClr val="7030A0"/>
              </a:solidFill>
            </a:endParaRPr>
          </a:p>
        </p:txBody>
      </p:sp>
      <p:sp>
        <p:nvSpPr>
          <p:cNvPr id="3" name="Content Placeholder 2"/>
          <p:cNvSpPr>
            <a:spLocks noGrp="1"/>
          </p:cNvSpPr>
          <p:nvPr>
            <p:ph idx="1"/>
          </p:nvPr>
        </p:nvSpPr>
        <p:spPr>
          <a:xfrm>
            <a:off x="838200" y="1289538"/>
            <a:ext cx="10515600" cy="4887425"/>
          </a:xfrm>
        </p:spPr>
        <p:txBody>
          <a:bodyPr/>
          <a:lstStyle/>
          <a:p>
            <a:pPr algn="just"/>
            <a:r>
              <a:rPr lang="en-US" dirty="0"/>
              <a:t>These are the constructors with parameter. Using this Constructor you can provide different values to data members of different objects, by passing the appropriate values as argument.</a:t>
            </a:r>
          </a:p>
          <a:p>
            <a:pPr algn="just"/>
            <a:endParaRPr lang="en-US" dirty="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3341078" y="2615101"/>
            <a:ext cx="3704492" cy="3996682"/>
          </a:xfrm>
          <a:prstGeom prst="rect">
            <a:avLst/>
          </a:prstGeom>
        </p:spPr>
      </p:pic>
    </p:spTree>
    <p:extLst>
      <p:ext uri="{BB962C8B-B14F-4D97-AF65-F5344CB8AC3E}">
        <p14:creationId xmlns:p14="http://schemas.microsoft.com/office/powerpoint/2010/main" val="126996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2369"/>
            <a:ext cx="10515600" cy="679939"/>
          </a:xfrm>
        </p:spPr>
        <p:txBody>
          <a:bodyPr>
            <a:normAutofit fontScale="90000"/>
          </a:bodyPr>
          <a:lstStyle/>
          <a:p>
            <a:r>
              <a:rPr lang="en-US" b="0" i="0" dirty="0">
                <a:solidFill>
                  <a:srgbClr val="7030A0"/>
                </a:solidFill>
                <a:effectLst/>
                <a:latin typeface="noto sans"/>
              </a:rPr>
              <a:t>Copy Constructor</a:t>
            </a:r>
            <a:br>
              <a:rPr lang="en-US" b="0" i="0" dirty="0">
                <a:solidFill>
                  <a:srgbClr val="7030A0"/>
                </a:solidFill>
                <a:effectLst/>
                <a:latin typeface="noto sans"/>
              </a:rPr>
            </a:br>
            <a:endParaRPr lang="en-US" dirty="0"/>
          </a:p>
        </p:txBody>
      </p:sp>
      <p:sp>
        <p:nvSpPr>
          <p:cNvPr id="3" name="Content Placeholder 2"/>
          <p:cNvSpPr>
            <a:spLocks noGrp="1"/>
          </p:cNvSpPr>
          <p:nvPr>
            <p:ph idx="1"/>
          </p:nvPr>
        </p:nvSpPr>
        <p:spPr>
          <a:xfrm>
            <a:off x="838200" y="1172308"/>
            <a:ext cx="10515600" cy="5310554"/>
          </a:xfrm>
        </p:spPr>
        <p:txBody>
          <a:bodyPr>
            <a:normAutofit fontScale="92500" lnSpcReduction="20000"/>
          </a:bodyPr>
          <a:lstStyle/>
          <a:p>
            <a:pPr algn="just"/>
            <a:r>
              <a:rPr lang="en-US" dirty="0"/>
              <a:t>Copy Constructor is a type of constructor which is used to create a copy of an already existing object of a class type. </a:t>
            </a:r>
          </a:p>
          <a:p>
            <a:pPr algn="just"/>
            <a:r>
              <a:rPr lang="en-US" dirty="0"/>
              <a:t>It is usually of the form </a:t>
            </a:r>
            <a:r>
              <a:rPr lang="en-US" b="1" dirty="0"/>
              <a:t>X (X&amp;)</a:t>
            </a:r>
            <a:r>
              <a:rPr lang="en-US" dirty="0"/>
              <a:t>, where X is the class name. </a:t>
            </a:r>
          </a:p>
          <a:p>
            <a:pPr algn="just"/>
            <a:r>
              <a:rPr lang="en-US" dirty="0"/>
              <a:t>The compiler provides a default Copy Constructor to all the classes.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As it is used to create an object, hence it is called a constructor. And, it creates a new object, which is exact copy of the existing copy, hence it is called </a:t>
            </a:r>
            <a:r>
              <a:rPr lang="en-US" b="1" dirty="0"/>
              <a:t>copy constructor</a:t>
            </a:r>
            <a:r>
              <a:rPr lang="en-US" dirty="0"/>
              <a:t>.</a:t>
            </a:r>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1140802" y="2800716"/>
            <a:ext cx="4400550" cy="1819275"/>
          </a:xfrm>
          <a:prstGeom prst="rect">
            <a:avLst/>
          </a:prstGeom>
        </p:spPr>
      </p:pic>
    </p:spTree>
    <p:extLst>
      <p:ext uri="{BB962C8B-B14F-4D97-AF65-F5344CB8AC3E}">
        <p14:creationId xmlns:p14="http://schemas.microsoft.com/office/powerpoint/2010/main" val="424600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6062" y="374650"/>
            <a:ext cx="9308123" cy="6354396"/>
          </a:xfrm>
          <a:prstGeom prst="rect">
            <a:avLst/>
          </a:prstGeom>
        </p:spPr>
      </p:pic>
    </p:spTree>
    <p:extLst>
      <p:ext uri="{BB962C8B-B14F-4D97-AF65-F5344CB8AC3E}">
        <p14:creationId xmlns:p14="http://schemas.microsoft.com/office/powerpoint/2010/main" val="6408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183"/>
          </a:xfrm>
        </p:spPr>
        <p:txBody>
          <a:bodyPr/>
          <a:lstStyle/>
          <a:p>
            <a:r>
              <a:rPr lang="en-US" dirty="0">
                <a:solidFill>
                  <a:srgbClr val="7030A0"/>
                </a:solidFill>
              </a:rPr>
              <a:t>The Class Destructor</a:t>
            </a:r>
          </a:p>
        </p:txBody>
      </p:sp>
      <p:sp>
        <p:nvSpPr>
          <p:cNvPr id="3" name="Content Placeholder 2"/>
          <p:cNvSpPr>
            <a:spLocks noGrp="1"/>
          </p:cNvSpPr>
          <p:nvPr>
            <p:ph idx="1"/>
          </p:nvPr>
        </p:nvSpPr>
        <p:spPr>
          <a:xfrm>
            <a:off x="838200" y="1172308"/>
            <a:ext cx="10515600" cy="5004655"/>
          </a:xfrm>
        </p:spPr>
        <p:txBody>
          <a:bodyPr/>
          <a:lstStyle/>
          <a:p>
            <a:pPr algn="just"/>
            <a:r>
              <a:rPr lang="en-US" dirty="0"/>
              <a:t>A </a:t>
            </a:r>
            <a:r>
              <a:rPr lang="en-US" b="1" dirty="0"/>
              <a:t>destructor</a:t>
            </a:r>
            <a:r>
              <a:rPr lang="en-US" dirty="0"/>
              <a:t> is a special member function of a class that is executed whenever an object of it's class goes out of scope or whenever the delete expression is applied to a pointer to the object of that class.</a:t>
            </a:r>
          </a:p>
          <a:p>
            <a:pPr algn="just"/>
            <a:r>
              <a:rPr lang="en-US" dirty="0"/>
              <a:t>A destructor will have exact same name as the class prefixed with a tilde (~) and it can neither return a value nor can it take any parameters. Destructor can be very useful for releasing resources before coming out of the program like closing files, releasing memories etc.</a:t>
            </a:r>
          </a:p>
          <a:p>
            <a:endParaRPr lang="en-US" dirty="0"/>
          </a:p>
        </p:txBody>
      </p:sp>
    </p:spTree>
    <p:extLst>
      <p:ext uri="{BB962C8B-B14F-4D97-AF65-F5344CB8AC3E}">
        <p14:creationId xmlns:p14="http://schemas.microsoft.com/office/powerpoint/2010/main" val="288596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712</Words>
  <Application>Microsoft Office PowerPoint</Application>
  <PresentationFormat>Widescreen</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Constructor </vt:lpstr>
      <vt:lpstr>Constructor </vt:lpstr>
      <vt:lpstr>PowerPoint Presentation</vt:lpstr>
      <vt:lpstr>Default Constructor </vt:lpstr>
      <vt:lpstr>PowerPoint Presentation</vt:lpstr>
      <vt:lpstr>Parametrized Constructor </vt:lpstr>
      <vt:lpstr>Copy Constructor </vt:lpstr>
      <vt:lpstr>PowerPoint Presentation</vt:lpstr>
      <vt:lpstr>The Class Destructor</vt:lpstr>
      <vt:lpstr>PowerPoint Presentation</vt:lpstr>
      <vt:lpstr> Constructor Overloading in C++ </vt:lpstr>
      <vt:lpstr>PowerPoint Presentation</vt:lpstr>
      <vt:lpstr>Static Keyword</vt:lpstr>
      <vt:lpstr>Static Data Member in Class</vt:lpstr>
      <vt:lpstr>PowerPoint Presentation</vt:lpstr>
      <vt:lpstr>Static Member Functions </vt:lpstr>
      <vt:lpstr>PowerPoint Presentation</vt:lpstr>
      <vt:lpstr>Function Overloading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dc:title>
  <dc:creator>Siddharaj</dc:creator>
  <cp:lastModifiedBy>2019BTECS00022 prachi Chobhare</cp:lastModifiedBy>
  <cp:revision>27</cp:revision>
  <dcterms:created xsi:type="dcterms:W3CDTF">2020-09-06T17:46:34Z</dcterms:created>
  <dcterms:modified xsi:type="dcterms:W3CDTF">2020-12-22T19:47:25Z</dcterms:modified>
</cp:coreProperties>
</file>