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799DFD-7C73-4A86-8FBC-FCF4A2D269AE}"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401526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99DFD-7C73-4A86-8FBC-FCF4A2D269AE}"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899225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99DFD-7C73-4A86-8FBC-FCF4A2D269AE}"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80146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99DFD-7C73-4A86-8FBC-FCF4A2D269AE}"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109425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99DFD-7C73-4A86-8FBC-FCF4A2D269AE}" type="datetimeFigureOut">
              <a:rPr lang="en-US" smtClean="0"/>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72719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799DFD-7C73-4A86-8FBC-FCF4A2D269AE}"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45259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799DFD-7C73-4A86-8FBC-FCF4A2D269AE}" type="datetimeFigureOut">
              <a:rPr lang="en-US" smtClean="0"/>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9587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799DFD-7C73-4A86-8FBC-FCF4A2D269AE}" type="datetimeFigureOut">
              <a:rPr lang="en-US" smtClean="0"/>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3076691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99DFD-7C73-4A86-8FBC-FCF4A2D269AE}" type="datetimeFigureOut">
              <a:rPr lang="en-US" smtClean="0"/>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2234694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799DFD-7C73-4A86-8FBC-FCF4A2D269AE}"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293451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799DFD-7C73-4A86-8FBC-FCF4A2D269AE}" type="datetimeFigureOut">
              <a:rPr lang="en-US" smtClean="0"/>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B28A92-FA2F-44DC-AEF9-F077C632CB76}" type="slidenum">
              <a:rPr lang="en-US" smtClean="0"/>
              <a:t>‹#›</a:t>
            </a:fld>
            <a:endParaRPr lang="en-US"/>
          </a:p>
        </p:txBody>
      </p:sp>
    </p:spTree>
    <p:extLst>
      <p:ext uri="{BB962C8B-B14F-4D97-AF65-F5344CB8AC3E}">
        <p14:creationId xmlns:p14="http://schemas.microsoft.com/office/powerpoint/2010/main" val="1128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99DFD-7C73-4A86-8FBC-FCF4A2D269AE}" type="datetimeFigureOut">
              <a:rPr lang="en-US" smtClean="0"/>
              <a:t>12/23/2020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B28A92-FA2F-44DC-AEF9-F077C632CB76}" type="slidenum">
              <a:rPr lang="en-US" smtClean="0"/>
              <a:t>‹#›</a:t>
            </a:fld>
            <a:endParaRPr lang="en-US"/>
          </a:p>
        </p:txBody>
      </p:sp>
    </p:spTree>
    <p:extLst>
      <p:ext uri="{BB962C8B-B14F-4D97-AF65-F5344CB8AC3E}">
        <p14:creationId xmlns:p14="http://schemas.microsoft.com/office/powerpoint/2010/main" val="4234537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 Id="rId4" Type="http://schemas.openxmlformats.org/officeDocument/2006/relationships/image" Target="../media/image14.png" /></Relationships>
</file>

<file path=ppt/slides/_rels/slide14.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2.xml" /><Relationship Id="rId4" Type="http://schemas.openxmlformats.org/officeDocument/2006/relationships/image" Target="../media/image21.png" /></Relationships>
</file>

<file path=ppt/slides/_rels/slide18.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24.png" /><Relationship Id="rId1" Type="http://schemas.openxmlformats.org/officeDocument/2006/relationships/slideLayout" Target="../slideLayouts/slideLayout2.xml" /><Relationship Id="rId4" Type="http://schemas.openxmlformats.org/officeDocument/2006/relationships/image" Target="../media/image26.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Inheritance</a:t>
            </a:r>
          </a:p>
        </p:txBody>
      </p:sp>
    </p:spTree>
    <p:extLst>
      <p:ext uri="{BB962C8B-B14F-4D97-AF65-F5344CB8AC3E}">
        <p14:creationId xmlns:p14="http://schemas.microsoft.com/office/powerpoint/2010/main" val="3229945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lstStyle/>
          <a:p>
            <a:r>
              <a:rPr lang="en-US" dirty="0"/>
              <a:t>C++ Multilevel Inheritance</a:t>
            </a:r>
          </a:p>
        </p:txBody>
      </p:sp>
      <p:sp>
        <p:nvSpPr>
          <p:cNvPr id="3" name="Content Placeholder 2"/>
          <p:cNvSpPr>
            <a:spLocks noGrp="1"/>
          </p:cNvSpPr>
          <p:nvPr>
            <p:ph idx="1"/>
          </p:nvPr>
        </p:nvSpPr>
        <p:spPr>
          <a:xfrm>
            <a:off x="838200" y="1269242"/>
            <a:ext cx="10515600" cy="4907721"/>
          </a:xfrm>
        </p:spPr>
        <p:txBody>
          <a:bodyPr/>
          <a:lstStyle/>
          <a:p>
            <a:pPr algn="just"/>
            <a:r>
              <a:rPr lang="en-US" b="1" dirty="0"/>
              <a:t>Multilevel inheritance</a:t>
            </a:r>
            <a:r>
              <a:rPr lang="en-US" dirty="0"/>
              <a:t> is a process of deriving a class from another derived class.</a:t>
            </a:r>
          </a:p>
          <a:p>
            <a:pPr algn="just"/>
            <a:endParaRPr lang="en-US" dirty="0"/>
          </a:p>
        </p:txBody>
      </p:sp>
      <p:pic>
        <p:nvPicPr>
          <p:cNvPr id="4" name="Picture 3"/>
          <p:cNvPicPr>
            <a:picLocks noChangeAspect="1"/>
          </p:cNvPicPr>
          <p:nvPr/>
        </p:nvPicPr>
        <p:blipFill>
          <a:blip r:embed="rId2"/>
          <a:stretch>
            <a:fillRect/>
          </a:stretch>
        </p:blipFill>
        <p:spPr>
          <a:xfrm>
            <a:off x="4967785" y="2384306"/>
            <a:ext cx="1423490" cy="3320458"/>
          </a:xfrm>
          <a:prstGeom prst="rect">
            <a:avLst/>
          </a:prstGeom>
        </p:spPr>
      </p:pic>
    </p:spTree>
    <p:extLst>
      <p:ext uri="{BB962C8B-B14F-4D97-AF65-F5344CB8AC3E}">
        <p14:creationId xmlns:p14="http://schemas.microsoft.com/office/powerpoint/2010/main" val="3690068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Multi Level Inheritance Example</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798330"/>
            <a:ext cx="5521657" cy="4848130"/>
          </a:xfrm>
          <a:prstGeom prst="rect">
            <a:avLst/>
          </a:prstGeom>
        </p:spPr>
      </p:pic>
      <p:pic>
        <p:nvPicPr>
          <p:cNvPr id="5" name="Picture 4"/>
          <p:cNvPicPr>
            <a:picLocks noChangeAspect="1"/>
          </p:cNvPicPr>
          <p:nvPr/>
        </p:nvPicPr>
        <p:blipFill>
          <a:blip r:embed="rId3"/>
          <a:stretch>
            <a:fillRect/>
          </a:stretch>
        </p:blipFill>
        <p:spPr>
          <a:xfrm>
            <a:off x="6831770" y="1798330"/>
            <a:ext cx="4522030" cy="4848130"/>
          </a:xfrm>
          <a:prstGeom prst="rect">
            <a:avLst/>
          </a:prstGeom>
        </p:spPr>
      </p:pic>
    </p:spTree>
    <p:extLst>
      <p:ext uri="{BB962C8B-B14F-4D97-AF65-F5344CB8AC3E}">
        <p14:creationId xmlns:p14="http://schemas.microsoft.com/office/powerpoint/2010/main" val="97543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86254"/>
          </a:xfrm>
        </p:spPr>
        <p:txBody>
          <a:bodyPr>
            <a:normAutofit fontScale="90000"/>
          </a:bodyPr>
          <a:lstStyle/>
          <a:p>
            <a:r>
              <a:rPr lang="en-US" dirty="0"/>
              <a:t>C++ Multiple Inheritance</a:t>
            </a:r>
            <a:br>
              <a:rPr lang="en-US" dirty="0"/>
            </a:br>
            <a:endParaRPr lang="en-US" dirty="0"/>
          </a:p>
        </p:txBody>
      </p:sp>
      <p:sp>
        <p:nvSpPr>
          <p:cNvPr id="3" name="Content Placeholder 2"/>
          <p:cNvSpPr>
            <a:spLocks noGrp="1"/>
          </p:cNvSpPr>
          <p:nvPr>
            <p:ph idx="1"/>
          </p:nvPr>
        </p:nvSpPr>
        <p:spPr>
          <a:xfrm>
            <a:off x="838200" y="1378424"/>
            <a:ext cx="10515600" cy="4798539"/>
          </a:xfrm>
        </p:spPr>
        <p:txBody>
          <a:bodyPr/>
          <a:lstStyle/>
          <a:p>
            <a:pPr algn="just"/>
            <a:r>
              <a:rPr lang="en-US" b="1" dirty="0"/>
              <a:t>Multiple inheritance</a:t>
            </a:r>
            <a:r>
              <a:rPr lang="en-US" dirty="0"/>
              <a:t> is the process of deriving a new class that inherits the attributes from two or more classes.</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pic>
        <p:nvPicPr>
          <p:cNvPr id="4" name="Picture 3"/>
          <p:cNvPicPr>
            <a:picLocks noChangeAspect="1"/>
          </p:cNvPicPr>
          <p:nvPr/>
        </p:nvPicPr>
        <p:blipFill>
          <a:blip r:embed="rId2"/>
          <a:stretch>
            <a:fillRect/>
          </a:stretch>
        </p:blipFill>
        <p:spPr>
          <a:xfrm>
            <a:off x="3903261" y="2457521"/>
            <a:ext cx="3612320" cy="1937059"/>
          </a:xfrm>
          <a:prstGeom prst="rect">
            <a:avLst/>
          </a:prstGeom>
        </p:spPr>
      </p:pic>
      <p:pic>
        <p:nvPicPr>
          <p:cNvPr id="5" name="Picture 4"/>
          <p:cNvPicPr>
            <a:picLocks noChangeAspect="1"/>
          </p:cNvPicPr>
          <p:nvPr/>
        </p:nvPicPr>
        <p:blipFill>
          <a:blip r:embed="rId3"/>
          <a:stretch>
            <a:fillRect/>
          </a:stretch>
        </p:blipFill>
        <p:spPr>
          <a:xfrm>
            <a:off x="838200" y="4609924"/>
            <a:ext cx="5931090" cy="2248076"/>
          </a:xfrm>
          <a:prstGeom prst="rect">
            <a:avLst/>
          </a:prstGeom>
        </p:spPr>
      </p:pic>
    </p:spTree>
    <p:extLst>
      <p:ext uri="{BB962C8B-B14F-4D97-AF65-F5344CB8AC3E}">
        <p14:creationId xmlns:p14="http://schemas.microsoft.com/office/powerpoint/2010/main" val="325086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Multiple Inheritance.</a:t>
            </a:r>
          </a:p>
        </p:txBody>
      </p:sp>
      <p:pic>
        <p:nvPicPr>
          <p:cNvPr id="4" name="Content Placeholder 3"/>
          <p:cNvPicPr>
            <a:picLocks noGrp="1" noChangeAspect="1"/>
          </p:cNvPicPr>
          <p:nvPr>
            <p:ph idx="1"/>
          </p:nvPr>
        </p:nvPicPr>
        <p:blipFill>
          <a:blip r:embed="rId2"/>
          <a:stretch>
            <a:fillRect/>
          </a:stretch>
        </p:blipFill>
        <p:spPr>
          <a:xfrm>
            <a:off x="169461" y="1690688"/>
            <a:ext cx="4064402" cy="4351338"/>
          </a:xfrm>
          <a:prstGeom prst="rect">
            <a:avLst/>
          </a:prstGeom>
        </p:spPr>
      </p:pic>
      <p:pic>
        <p:nvPicPr>
          <p:cNvPr id="5" name="Picture 4"/>
          <p:cNvPicPr>
            <a:picLocks noChangeAspect="1"/>
          </p:cNvPicPr>
          <p:nvPr/>
        </p:nvPicPr>
        <p:blipFill>
          <a:blip r:embed="rId3"/>
          <a:stretch>
            <a:fillRect/>
          </a:stretch>
        </p:blipFill>
        <p:spPr>
          <a:xfrm>
            <a:off x="8090350" y="1690688"/>
            <a:ext cx="4101650" cy="4351338"/>
          </a:xfrm>
          <a:prstGeom prst="rect">
            <a:avLst/>
          </a:prstGeom>
        </p:spPr>
      </p:pic>
      <p:pic>
        <p:nvPicPr>
          <p:cNvPr id="3" name="Picture 2"/>
          <p:cNvPicPr>
            <a:picLocks noChangeAspect="1"/>
          </p:cNvPicPr>
          <p:nvPr/>
        </p:nvPicPr>
        <p:blipFill>
          <a:blip r:embed="rId4"/>
          <a:stretch>
            <a:fillRect/>
          </a:stretch>
        </p:blipFill>
        <p:spPr>
          <a:xfrm>
            <a:off x="4299969" y="1690688"/>
            <a:ext cx="3724275" cy="3249802"/>
          </a:xfrm>
          <a:prstGeom prst="rect">
            <a:avLst/>
          </a:prstGeom>
        </p:spPr>
      </p:pic>
    </p:spTree>
    <p:extLst>
      <p:ext uri="{BB962C8B-B14F-4D97-AF65-F5344CB8AC3E}">
        <p14:creationId xmlns:p14="http://schemas.microsoft.com/office/powerpoint/2010/main" val="3329978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Ambiguity Resolution in Inheritance</a:t>
            </a:r>
            <a:br>
              <a:rPr lang="en-US" dirty="0"/>
            </a:br>
            <a:endParaRPr lang="en-US" dirty="0"/>
          </a:p>
        </p:txBody>
      </p:sp>
      <p:sp>
        <p:nvSpPr>
          <p:cNvPr id="3" name="Content Placeholder 2"/>
          <p:cNvSpPr>
            <a:spLocks noGrp="1"/>
          </p:cNvSpPr>
          <p:nvPr>
            <p:ph idx="1"/>
          </p:nvPr>
        </p:nvSpPr>
        <p:spPr>
          <a:xfrm>
            <a:off x="838200" y="1269242"/>
            <a:ext cx="10515600" cy="4907721"/>
          </a:xfrm>
        </p:spPr>
        <p:txBody>
          <a:bodyPr/>
          <a:lstStyle/>
          <a:p>
            <a:r>
              <a:rPr lang="en-US" dirty="0"/>
              <a:t>Ambiguity can be occurred in using the multiple inheritance when a function with the same name occurs in more than one base class.</a:t>
            </a:r>
          </a:p>
          <a:p>
            <a:r>
              <a:rPr lang="en-US" dirty="0"/>
              <a:t>Let's understand this through an example:</a:t>
            </a:r>
          </a:p>
          <a:p>
            <a:endParaRPr lang="en-US" dirty="0"/>
          </a:p>
        </p:txBody>
      </p:sp>
      <p:pic>
        <p:nvPicPr>
          <p:cNvPr id="4" name="Picture 3"/>
          <p:cNvPicPr>
            <a:picLocks noChangeAspect="1"/>
          </p:cNvPicPr>
          <p:nvPr/>
        </p:nvPicPr>
        <p:blipFill>
          <a:blip r:embed="rId2"/>
          <a:stretch>
            <a:fillRect/>
          </a:stretch>
        </p:blipFill>
        <p:spPr>
          <a:xfrm>
            <a:off x="944822" y="2594805"/>
            <a:ext cx="3982019" cy="4410075"/>
          </a:xfrm>
          <a:prstGeom prst="rect">
            <a:avLst/>
          </a:prstGeom>
        </p:spPr>
      </p:pic>
      <p:pic>
        <p:nvPicPr>
          <p:cNvPr id="5" name="Picture 4"/>
          <p:cNvPicPr>
            <a:picLocks noChangeAspect="1"/>
          </p:cNvPicPr>
          <p:nvPr/>
        </p:nvPicPr>
        <p:blipFill>
          <a:blip r:embed="rId3"/>
          <a:stretch>
            <a:fillRect/>
          </a:stretch>
        </p:blipFill>
        <p:spPr>
          <a:xfrm>
            <a:off x="5852401" y="2594805"/>
            <a:ext cx="4547193" cy="4263195"/>
          </a:xfrm>
          <a:prstGeom prst="rect">
            <a:avLst/>
          </a:prstGeom>
        </p:spPr>
      </p:pic>
    </p:spTree>
    <p:extLst>
      <p:ext uri="{BB962C8B-B14F-4D97-AF65-F5344CB8AC3E}">
        <p14:creationId xmlns:p14="http://schemas.microsoft.com/office/powerpoint/2010/main" val="1753115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5218"/>
            <a:ext cx="10515600" cy="5371745"/>
          </a:xfrm>
        </p:spPr>
        <p:txBody>
          <a:bodyPr/>
          <a:lstStyle/>
          <a:p>
            <a:r>
              <a:rPr lang="en-US" dirty="0"/>
              <a:t>The above issue can be resolved by using the class resolution operator with the function. In the above example, the derived class code can be rewritten as:</a:t>
            </a:r>
          </a:p>
          <a:p>
            <a:endParaRPr lang="en-US" dirty="0"/>
          </a:p>
          <a:p>
            <a:endParaRPr lang="en-US" dirty="0"/>
          </a:p>
        </p:txBody>
      </p:sp>
      <p:pic>
        <p:nvPicPr>
          <p:cNvPr id="4" name="Picture 3"/>
          <p:cNvPicPr>
            <a:picLocks noChangeAspect="1"/>
          </p:cNvPicPr>
          <p:nvPr/>
        </p:nvPicPr>
        <p:blipFill>
          <a:blip r:embed="rId2"/>
          <a:stretch>
            <a:fillRect/>
          </a:stretch>
        </p:blipFill>
        <p:spPr>
          <a:xfrm>
            <a:off x="1142999" y="2300465"/>
            <a:ext cx="6349621" cy="3336060"/>
          </a:xfrm>
          <a:prstGeom prst="rect">
            <a:avLst/>
          </a:prstGeom>
        </p:spPr>
      </p:pic>
    </p:spTree>
    <p:extLst>
      <p:ext uri="{BB962C8B-B14F-4D97-AF65-F5344CB8AC3E}">
        <p14:creationId xmlns:p14="http://schemas.microsoft.com/office/powerpoint/2010/main" val="1664809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Hybrid Inheritance</a:t>
            </a:r>
            <a:br>
              <a:rPr lang="en-US" dirty="0"/>
            </a:br>
            <a:endParaRPr lang="en-US" dirty="0"/>
          </a:p>
        </p:txBody>
      </p:sp>
      <p:sp>
        <p:nvSpPr>
          <p:cNvPr id="3" name="Content Placeholder 2"/>
          <p:cNvSpPr>
            <a:spLocks noGrp="1"/>
          </p:cNvSpPr>
          <p:nvPr>
            <p:ph idx="1"/>
          </p:nvPr>
        </p:nvSpPr>
        <p:spPr>
          <a:xfrm>
            <a:off x="838200" y="1405719"/>
            <a:ext cx="10515600" cy="4771244"/>
          </a:xfrm>
        </p:spPr>
        <p:txBody>
          <a:bodyPr/>
          <a:lstStyle/>
          <a:p>
            <a:pPr algn="just"/>
            <a:r>
              <a:rPr lang="en-US" dirty="0"/>
              <a:t>Hybrid inheritance is a combination of more than one type of inheritance.</a:t>
            </a:r>
          </a:p>
          <a:p>
            <a:pPr algn="just"/>
            <a:endParaRPr lang="en-US" dirty="0"/>
          </a:p>
          <a:p>
            <a:pPr algn="just"/>
            <a:endParaRPr lang="en-US" dirty="0"/>
          </a:p>
        </p:txBody>
      </p:sp>
      <p:pic>
        <p:nvPicPr>
          <p:cNvPr id="4" name="Picture 3"/>
          <p:cNvPicPr>
            <a:picLocks noChangeAspect="1"/>
          </p:cNvPicPr>
          <p:nvPr/>
        </p:nvPicPr>
        <p:blipFill>
          <a:blip r:embed="rId2"/>
          <a:stretch>
            <a:fillRect/>
          </a:stretch>
        </p:blipFill>
        <p:spPr>
          <a:xfrm>
            <a:off x="4049048" y="2581275"/>
            <a:ext cx="3525459" cy="3055250"/>
          </a:xfrm>
          <a:prstGeom prst="rect">
            <a:avLst/>
          </a:prstGeom>
        </p:spPr>
      </p:pic>
    </p:spTree>
    <p:extLst>
      <p:ext uri="{BB962C8B-B14F-4D97-AF65-F5344CB8AC3E}">
        <p14:creationId xmlns:p14="http://schemas.microsoft.com/office/powerpoint/2010/main" val="175597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0469"/>
          </a:xfrm>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838200" y="1255594"/>
            <a:ext cx="4252415" cy="4921250"/>
          </a:xfrm>
          <a:prstGeom prst="rect">
            <a:avLst/>
          </a:prstGeom>
        </p:spPr>
      </p:pic>
      <p:pic>
        <p:nvPicPr>
          <p:cNvPr id="5" name="Picture 4"/>
          <p:cNvPicPr>
            <a:picLocks noChangeAspect="1"/>
          </p:cNvPicPr>
          <p:nvPr/>
        </p:nvPicPr>
        <p:blipFill>
          <a:blip r:embed="rId3"/>
          <a:stretch>
            <a:fillRect/>
          </a:stretch>
        </p:blipFill>
        <p:spPr>
          <a:xfrm>
            <a:off x="5327745" y="1255594"/>
            <a:ext cx="4375813" cy="5143500"/>
          </a:xfrm>
          <a:prstGeom prst="rect">
            <a:avLst/>
          </a:prstGeom>
        </p:spPr>
      </p:pic>
      <p:pic>
        <p:nvPicPr>
          <p:cNvPr id="6" name="Picture 5"/>
          <p:cNvPicPr>
            <a:picLocks noChangeAspect="1"/>
          </p:cNvPicPr>
          <p:nvPr/>
        </p:nvPicPr>
        <p:blipFill>
          <a:blip r:embed="rId4"/>
          <a:stretch>
            <a:fillRect/>
          </a:stretch>
        </p:blipFill>
        <p:spPr>
          <a:xfrm>
            <a:off x="9940688" y="1255594"/>
            <a:ext cx="2486025" cy="3419475"/>
          </a:xfrm>
          <a:prstGeom prst="rect">
            <a:avLst/>
          </a:prstGeom>
        </p:spPr>
      </p:pic>
    </p:spTree>
    <p:extLst>
      <p:ext uri="{BB962C8B-B14F-4D97-AF65-F5344CB8AC3E}">
        <p14:creationId xmlns:p14="http://schemas.microsoft.com/office/powerpoint/2010/main" val="82793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6003"/>
          </a:xfrm>
        </p:spPr>
        <p:txBody>
          <a:bodyPr>
            <a:normAutofit fontScale="90000"/>
          </a:bodyPr>
          <a:lstStyle/>
          <a:p>
            <a:r>
              <a:rPr lang="en-US" dirty="0"/>
              <a:t>C++ Hierarchical Inheritance</a:t>
            </a:r>
            <a:br>
              <a:rPr lang="en-US" dirty="0"/>
            </a:br>
            <a:endParaRPr lang="en-US" dirty="0"/>
          </a:p>
        </p:txBody>
      </p:sp>
      <p:sp>
        <p:nvSpPr>
          <p:cNvPr id="3" name="Content Placeholder 2"/>
          <p:cNvSpPr>
            <a:spLocks noGrp="1"/>
          </p:cNvSpPr>
          <p:nvPr>
            <p:ph idx="1"/>
          </p:nvPr>
        </p:nvSpPr>
        <p:spPr>
          <a:xfrm>
            <a:off x="838200" y="1173707"/>
            <a:ext cx="10515600" cy="5003256"/>
          </a:xfrm>
        </p:spPr>
        <p:txBody>
          <a:bodyPr/>
          <a:lstStyle/>
          <a:p>
            <a:r>
              <a:rPr lang="en-US" dirty="0"/>
              <a:t>Hierarchical inheritance is defined as the process of deriving more than one class from a base class.</a:t>
            </a:r>
          </a:p>
          <a:p>
            <a:endParaRPr lang="en-US" dirty="0"/>
          </a:p>
          <a:p>
            <a:pPr marL="0" indent="0">
              <a:buNone/>
            </a:pPr>
            <a:r>
              <a:rPr lang="en-US" dirty="0"/>
              <a:t>  </a:t>
            </a:r>
          </a:p>
        </p:txBody>
      </p:sp>
      <p:pic>
        <p:nvPicPr>
          <p:cNvPr id="5" name="Picture 4"/>
          <p:cNvPicPr>
            <a:picLocks noChangeAspect="1"/>
          </p:cNvPicPr>
          <p:nvPr/>
        </p:nvPicPr>
        <p:blipFill>
          <a:blip r:embed="rId2"/>
          <a:stretch>
            <a:fillRect/>
          </a:stretch>
        </p:blipFill>
        <p:spPr>
          <a:xfrm>
            <a:off x="994793" y="2498428"/>
            <a:ext cx="4136765" cy="2353813"/>
          </a:xfrm>
          <a:prstGeom prst="rect">
            <a:avLst/>
          </a:prstGeom>
        </p:spPr>
      </p:pic>
      <p:pic>
        <p:nvPicPr>
          <p:cNvPr id="6" name="Picture 5"/>
          <p:cNvPicPr>
            <a:picLocks noChangeAspect="1"/>
          </p:cNvPicPr>
          <p:nvPr/>
        </p:nvPicPr>
        <p:blipFill>
          <a:blip r:embed="rId3"/>
          <a:stretch>
            <a:fillRect/>
          </a:stretch>
        </p:blipFill>
        <p:spPr>
          <a:xfrm>
            <a:off x="6808311" y="2362839"/>
            <a:ext cx="3877885" cy="3933825"/>
          </a:xfrm>
          <a:prstGeom prst="rect">
            <a:avLst/>
          </a:prstGeom>
        </p:spPr>
      </p:pic>
    </p:spTree>
    <p:extLst>
      <p:ext uri="{BB962C8B-B14F-4D97-AF65-F5344CB8AC3E}">
        <p14:creationId xmlns:p14="http://schemas.microsoft.com/office/powerpoint/2010/main" val="571058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6696"/>
          </a:xfrm>
        </p:spPr>
        <p:txBody>
          <a:bodyPr/>
          <a:lstStyle/>
          <a:p>
            <a:r>
              <a:rPr lang="en-US" dirty="0"/>
              <a:t>Example</a:t>
            </a:r>
          </a:p>
        </p:txBody>
      </p:sp>
      <p:pic>
        <p:nvPicPr>
          <p:cNvPr id="4" name="Content Placeholder 3"/>
          <p:cNvPicPr>
            <a:picLocks noGrp="1" noChangeAspect="1"/>
          </p:cNvPicPr>
          <p:nvPr>
            <p:ph idx="1"/>
          </p:nvPr>
        </p:nvPicPr>
        <p:blipFill>
          <a:blip r:embed="rId2"/>
          <a:stretch>
            <a:fillRect/>
          </a:stretch>
        </p:blipFill>
        <p:spPr>
          <a:xfrm>
            <a:off x="118564" y="1414261"/>
            <a:ext cx="3848100" cy="4686300"/>
          </a:xfrm>
          <a:prstGeom prst="rect">
            <a:avLst/>
          </a:prstGeom>
        </p:spPr>
      </p:pic>
      <p:pic>
        <p:nvPicPr>
          <p:cNvPr id="5" name="Picture 4"/>
          <p:cNvPicPr>
            <a:picLocks noChangeAspect="1"/>
          </p:cNvPicPr>
          <p:nvPr/>
        </p:nvPicPr>
        <p:blipFill>
          <a:blip r:embed="rId3"/>
          <a:stretch>
            <a:fillRect/>
          </a:stretch>
        </p:blipFill>
        <p:spPr>
          <a:xfrm>
            <a:off x="4210832" y="1414261"/>
            <a:ext cx="4752975" cy="5476875"/>
          </a:xfrm>
          <a:prstGeom prst="rect">
            <a:avLst/>
          </a:prstGeom>
        </p:spPr>
      </p:pic>
      <p:pic>
        <p:nvPicPr>
          <p:cNvPr id="6" name="Picture 5"/>
          <p:cNvPicPr>
            <a:picLocks noChangeAspect="1"/>
          </p:cNvPicPr>
          <p:nvPr/>
        </p:nvPicPr>
        <p:blipFill>
          <a:blip r:embed="rId4"/>
          <a:stretch>
            <a:fillRect/>
          </a:stretch>
        </p:blipFill>
        <p:spPr>
          <a:xfrm>
            <a:off x="9207975" y="1414261"/>
            <a:ext cx="3076575" cy="3335160"/>
          </a:xfrm>
          <a:prstGeom prst="rect">
            <a:avLst/>
          </a:prstGeom>
        </p:spPr>
      </p:pic>
    </p:spTree>
    <p:extLst>
      <p:ext uri="{BB962C8B-B14F-4D97-AF65-F5344CB8AC3E}">
        <p14:creationId xmlns:p14="http://schemas.microsoft.com/office/powerpoint/2010/main" val="1334740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1162"/>
          </a:xfrm>
        </p:spPr>
        <p:txBody>
          <a:bodyPr>
            <a:normAutofit fontScale="90000"/>
          </a:bodyPr>
          <a:lstStyle/>
          <a:p>
            <a:r>
              <a:rPr lang="en-US" dirty="0"/>
              <a:t>Inheritance</a:t>
            </a:r>
          </a:p>
        </p:txBody>
      </p:sp>
      <p:sp>
        <p:nvSpPr>
          <p:cNvPr id="3" name="Content Placeholder 2"/>
          <p:cNvSpPr>
            <a:spLocks noGrp="1"/>
          </p:cNvSpPr>
          <p:nvPr>
            <p:ph idx="1"/>
          </p:nvPr>
        </p:nvSpPr>
        <p:spPr>
          <a:xfrm>
            <a:off x="838200" y="1187355"/>
            <a:ext cx="10515600" cy="5486400"/>
          </a:xfrm>
        </p:spPr>
        <p:txBody>
          <a:bodyPr>
            <a:normAutofit/>
          </a:bodyPr>
          <a:lstStyle/>
          <a:p>
            <a:pPr algn="just"/>
            <a:r>
              <a:rPr lang="en-US" dirty="0"/>
              <a:t>In C++, inheritance is a process in which one object acquires all the properties and behaviors of its parent object automatically. </a:t>
            </a:r>
          </a:p>
          <a:p>
            <a:pPr algn="just"/>
            <a:r>
              <a:rPr lang="en-US" dirty="0"/>
              <a:t>In such way, you can reuse, extend or modify the attributes and behaviors which are defined in other class.</a:t>
            </a:r>
          </a:p>
          <a:p>
            <a:pPr algn="just"/>
            <a:r>
              <a:rPr lang="en-US" dirty="0"/>
              <a:t>In C++, the class which inherits the members of another class is called derived class and the class whose members are inherited is called base class. </a:t>
            </a:r>
          </a:p>
          <a:p>
            <a:pPr algn="just"/>
            <a:r>
              <a:rPr lang="en-US" dirty="0"/>
              <a:t>The derived class is the specialized class for the base class.</a:t>
            </a:r>
          </a:p>
          <a:p>
            <a:pPr algn="just"/>
            <a:r>
              <a:rPr lang="en-US" b="1" dirty="0"/>
              <a:t>Advantage</a:t>
            </a:r>
          </a:p>
          <a:p>
            <a:pPr algn="just"/>
            <a:r>
              <a:rPr lang="en-US" b="1" dirty="0"/>
              <a:t>Code reusability:</a:t>
            </a:r>
            <a:r>
              <a:rPr lang="en-US" dirty="0"/>
              <a:t> Now you can reuse the members of your parent class. So, there is no need to define the member again. So less code is required in the class.</a:t>
            </a:r>
          </a:p>
          <a:p>
            <a:pPr algn="just"/>
            <a:endParaRPr lang="en-US" dirty="0"/>
          </a:p>
        </p:txBody>
      </p:sp>
    </p:spTree>
    <p:extLst>
      <p:ext uri="{BB962C8B-B14F-4D97-AF65-F5344CB8AC3E}">
        <p14:creationId xmlns:p14="http://schemas.microsoft.com/office/powerpoint/2010/main" val="55080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Operators Overloading</a:t>
            </a:r>
          </a:p>
        </p:txBody>
      </p:sp>
      <p:sp>
        <p:nvSpPr>
          <p:cNvPr id="3" name="Content Placeholder 2"/>
          <p:cNvSpPr>
            <a:spLocks noGrp="1"/>
          </p:cNvSpPr>
          <p:nvPr>
            <p:ph idx="1"/>
          </p:nvPr>
        </p:nvSpPr>
        <p:spPr>
          <a:xfrm>
            <a:off x="838200" y="1583140"/>
            <a:ext cx="10515600" cy="4593823"/>
          </a:xfrm>
        </p:spPr>
        <p:txBody>
          <a:bodyPr>
            <a:normAutofit/>
          </a:bodyPr>
          <a:lstStyle/>
          <a:p>
            <a:pPr algn="just"/>
            <a:r>
              <a:rPr lang="en-US" dirty="0"/>
              <a:t>Operator overloading is a compile-time polymorphism in which the operator is overloaded to provide the special meaning to the user-defined data type. </a:t>
            </a:r>
          </a:p>
          <a:p>
            <a:pPr algn="just"/>
            <a:r>
              <a:rPr lang="en-US" dirty="0"/>
              <a:t>Operator overloading is used to overload or redefines most of the operators available in C++. </a:t>
            </a:r>
          </a:p>
          <a:p>
            <a:pPr algn="just"/>
            <a:r>
              <a:rPr lang="en-US" dirty="0"/>
              <a:t>It is used to perform the operation on the user-defined data type. </a:t>
            </a:r>
          </a:p>
          <a:p>
            <a:pPr algn="just"/>
            <a:r>
              <a:rPr lang="en-US" dirty="0"/>
              <a:t>For example, C++ provides the ability to add the variables of the user-defined data type that is applied to the built-in data types.</a:t>
            </a:r>
          </a:p>
          <a:p>
            <a:pPr algn="just"/>
            <a:r>
              <a:rPr lang="en-US" dirty="0"/>
              <a:t>The advantage of Operators overloading is to perform different operations on the same operand.</a:t>
            </a:r>
          </a:p>
        </p:txBody>
      </p:sp>
    </p:spTree>
    <p:extLst>
      <p:ext uri="{BB962C8B-B14F-4D97-AF65-F5344CB8AC3E}">
        <p14:creationId xmlns:p14="http://schemas.microsoft.com/office/powerpoint/2010/main" val="3907588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normAutofit lnSpcReduction="10000"/>
          </a:bodyPr>
          <a:lstStyle/>
          <a:p>
            <a:r>
              <a:rPr lang="en-US" b="1" dirty="0"/>
              <a:t>Operator that cannot be overloaded are as follows:</a:t>
            </a:r>
            <a:endParaRPr lang="en-US" dirty="0"/>
          </a:p>
          <a:p>
            <a:r>
              <a:rPr lang="en-US" dirty="0"/>
              <a:t>Scope operator (::)</a:t>
            </a:r>
          </a:p>
          <a:p>
            <a:r>
              <a:rPr lang="en-US" dirty="0" err="1"/>
              <a:t>Sizeof</a:t>
            </a:r>
            <a:endParaRPr lang="en-US" dirty="0"/>
          </a:p>
          <a:p>
            <a:r>
              <a:rPr lang="en-US" dirty="0"/>
              <a:t>member selector(.)</a:t>
            </a:r>
          </a:p>
          <a:p>
            <a:r>
              <a:rPr lang="en-US" dirty="0"/>
              <a:t>member pointer selector(*)</a:t>
            </a:r>
          </a:p>
          <a:p>
            <a:r>
              <a:rPr lang="en-US" dirty="0"/>
              <a:t>ternary operator(?:)</a:t>
            </a:r>
          </a:p>
          <a:p>
            <a:endParaRPr lang="en-US" dirty="0"/>
          </a:p>
          <a:p>
            <a:pPr marL="0" indent="0">
              <a:buNone/>
            </a:pPr>
            <a:endParaRPr lang="en-US" dirty="0"/>
          </a:p>
          <a:p>
            <a:r>
              <a:rPr lang="en-US" dirty="0"/>
              <a:t>Where the </a:t>
            </a:r>
            <a:r>
              <a:rPr lang="en-US" b="1" dirty="0"/>
              <a:t>return type</a:t>
            </a:r>
            <a:r>
              <a:rPr lang="en-US" dirty="0"/>
              <a:t> is the type of value returned by the function.</a:t>
            </a:r>
          </a:p>
          <a:p>
            <a:r>
              <a:rPr lang="en-US" b="1" dirty="0" err="1"/>
              <a:t>class_name</a:t>
            </a:r>
            <a:r>
              <a:rPr lang="en-US" dirty="0"/>
              <a:t> is the name of the class.</a:t>
            </a:r>
          </a:p>
          <a:p>
            <a:r>
              <a:rPr lang="en-US" b="1" dirty="0"/>
              <a:t>operator op</a:t>
            </a:r>
            <a:r>
              <a:rPr lang="en-US" dirty="0"/>
              <a:t> is an operator function where op is the operator being overloaded, and the operator is the keyword.</a:t>
            </a:r>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5904932" y="1089866"/>
            <a:ext cx="4055731" cy="2196508"/>
          </a:xfrm>
          <a:prstGeom prst="rect">
            <a:avLst/>
          </a:prstGeom>
        </p:spPr>
      </p:pic>
    </p:spTree>
    <p:extLst>
      <p:ext uri="{BB962C8B-B14F-4D97-AF65-F5344CB8AC3E}">
        <p14:creationId xmlns:p14="http://schemas.microsoft.com/office/powerpoint/2010/main" val="39649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105"/>
          </a:xfrm>
        </p:spPr>
        <p:txBody>
          <a:bodyPr>
            <a:normAutofit fontScale="90000"/>
          </a:bodyPr>
          <a:lstStyle/>
          <a:p>
            <a:r>
              <a:rPr lang="en-US" dirty="0"/>
              <a:t>C++ Operators Overloading Example</a:t>
            </a:r>
            <a:br>
              <a:rPr lang="en-US" dirty="0"/>
            </a:br>
            <a:endParaRPr lang="en-US" dirty="0"/>
          </a:p>
        </p:txBody>
      </p:sp>
      <p:pic>
        <p:nvPicPr>
          <p:cNvPr id="6" name="Content Placeholder 5"/>
          <p:cNvPicPr>
            <a:picLocks noGrp="1" noChangeAspect="1"/>
          </p:cNvPicPr>
          <p:nvPr>
            <p:ph idx="1"/>
          </p:nvPr>
        </p:nvPicPr>
        <p:blipFill>
          <a:blip r:embed="rId2"/>
          <a:stretch>
            <a:fillRect/>
          </a:stretch>
        </p:blipFill>
        <p:spPr>
          <a:xfrm>
            <a:off x="1320942" y="1361600"/>
            <a:ext cx="4834198" cy="5185849"/>
          </a:xfrm>
          <a:prstGeom prst="rect">
            <a:avLst/>
          </a:prstGeom>
        </p:spPr>
      </p:pic>
      <p:pic>
        <p:nvPicPr>
          <p:cNvPr id="7" name="Picture 6"/>
          <p:cNvPicPr>
            <a:picLocks noChangeAspect="1"/>
          </p:cNvPicPr>
          <p:nvPr/>
        </p:nvPicPr>
        <p:blipFill>
          <a:blip r:embed="rId3"/>
          <a:stretch>
            <a:fillRect/>
          </a:stretch>
        </p:blipFill>
        <p:spPr>
          <a:xfrm>
            <a:off x="6299081" y="1361601"/>
            <a:ext cx="3418125" cy="3913057"/>
          </a:xfrm>
          <a:prstGeom prst="rect">
            <a:avLst/>
          </a:prstGeom>
        </p:spPr>
      </p:pic>
    </p:spTree>
    <p:extLst>
      <p:ext uri="{BB962C8B-B14F-4D97-AF65-F5344CB8AC3E}">
        <p14:creationId xmlns:p14="http://schemas.microsoft.com/office/powerpoint/2010/main" val="410736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1538"/>
          </a:xfrm>
        </p:spPr>
        <p:txBody>
          <a:bodyPr>
            <a:normAutofit fontScale="90000"/>
          </a:bodyPr>
          <a:lstStyle/>
          <a:p>
            <a:r>
              <a:rPr lang="en-US" dirty="0"/>
              <a:t>Types Of Inheritance</a:t>
            </a:r>
            <a:br>
              <a:rPr lang="en-US" dirty="0"/>
            </a:br>
            <a:endParaRPr lang="en-US" dirty="0"/>
          </a:p>
        </p:txBody>
      </p:sp>
      <p:pic>
        <p:nvPicPr>
          <p:cNvPr id="1026" name="Picture 2" descr="C++ Inherita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4084" y="1446664"/>
            <a:ext cx="8775510" cy="4735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16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normAutofit fontScale="90000"/>
          </a:bodyPr>
          <a:lstStyle/>
          <a:p>
            <a:r>
              <a:rPr lang="en-US" dirty="0"/>
              <a:t>Derived Classes</a:t>
            </a:r>
            <a:br>
              <a:rPr lang="en-US" dirty="0"/>
            </a:br>
            <a:endParaRPr lang="en-US" dirty="0"/>
          </a:p>
        </p:txBody>
      </p:sp>
      <p:sp>
        <p:nvSpPr>
          <p:cNvPr id="3" name="Content Placeholder 2"/>
          <p:cNvSpPr>
            <a:spLocks noGrp="1"/>
          </p:cNvSpPr>
          <p:nvPr>
            <p:ph idx="1"/>
          </p:nvPr>
        </p:nvSpPr>
        <p:spPr>
          <a:xfrm>
            <a:off x="838200" y="1064526"/>
            <a:ext cx="10515600" cy="5349922"/>
          </a:xfrm>
        </p:spPr>
        <p:txBody>
          <a:bodyPr>
            <a:normAutofit/>
          </a:bodyPr>
          <a:lstStyle/>
          <a:p>
            <a:r>
              <a:rPr lang="en-US" dirty="0"/>
              <a:t>A Derived class is defined as the class derived from the base class.</a:t>
            </a:r>
          </a:p>
          <a:p>
            <a:r>
              <a:rPr lang="en-US" dirty="0"/>
              <a:t>The Syntax of Derived class:</a:t>
            </a:r>
          </a:p>
          <a:p>
            <a:endParaRPr lang="en-US" dirty="0"/>
          </a:p>
          <a:p>
            <a:endParaRPr lang="en-US" dirty="0"/>
          </a:p>
          <a:p>
            <a:endParaRPr lang="en-US" dirty="0"/>
          </a:p>
          <a:p>
            <a:endParaRPr lang="en-US" dirty="0"/>
          </a:p>
          <a:p>
            <a:endParaRPr lang="en-US" dirty="0"/>
          </a:p>
          <a:p>
            <a:pPr algn="just"/>
            <a:r>
              <a:rPr lang="en-US" b="1" dirty="0"/>
              <a:t>derived_class_name:</a:t>
            </a:r>
            <a:r>
              <a:rPr lang="en-US" dirty="0"/>
              <a:t> It is the name of the derived class.</a:t>
            </a:r>
          </a:p>
          <a:p>
            <a:pPr algn="just"/>
            <a:r>
              <a:rPr lang="en-US" b="1" dirty="0"/>
              <a:t>visibility mode:</a:t>
            </a:r>
            <a:r>
              <a:rPr lang="en-US" dirty="0"/>
              <a:t> The visibility mode specifies whether the features of the base class are publicly inherited or privately inherited. It can be public or private.</a:t>
            </a:r>
          </a:p>
          <a:p>
            <a:endParaRPr lang="en-US" dirty="0"/>
          </a:p>
        </p:txBody>
      </p:sp>
      <p:pic>
        <p:nvPicPr>
          <p:cNvPr id="4" name="Picture 3"/>
          <p:cNvPicPr>
            <a:picLocks noChangeAspect="1"/>
          </p:cNvPicPr>
          <p:nvPr/>
        </p:nvPicPr>
        <p:blipFill>
          <a:blip r:embed="rId2"/>
          <a:stretch>
            <a:fillRect/>
          </a:stretch>
        </p:blipFill>
        <p:spPr>
          <a:xfrm>
            <a:off x="1157003" y="2197004"/>
            <a:ext cx="8219009" cy="1938267"/>
          </a:xfrm>
          <a:prstGeom prst="rect">
            <a:avLst/>
          </a:prstGeom>
        </p:spPr>
      </p:pic>
    </p:spTree>
    <p:extLst>
      <p:ext uri="{BB962C8B-B14F-4D97-AF65-F5344CB8AC3E}">
        <p14:creationId xmlns:p14="http://schemas.microsoft.com/office/powerpoint/2010/main" val="26632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normAutofit lnSpcReduction="10000"/>
          </a:bodyPr>
          <a:lstStyle/>
          <a:p>
            <a:pPr algn="just"/>
            <a:r>
              <a:rPr lang="en-US" b="1" dirty="0"/>
              <a:t>base_class_name:</a:t>
            </a:r>
            <a:r>
              <a:rPr lang="en-US" dirty="0"/>
              <a:t> It is the name of the base class.</a:t>
            </a:r>
          </a:p>
          <a:p>
            <a:pPr algn="just"/>
            <a:r>
              <a:rPr lang="en-US" dirty="0"/>
              <a:t>When the base class is privately inherited by the derived class, public members of the base class becomes the private members of the derived class. Therefore, the public members of the base class are not accessible by the objects of the derived class only by the member functions of the derived class.</a:t>
            </a:r>
          </a:p>
          <a:p>
            <a:pPr algn="just"/>
            <a:r>
              <a:rPr lang="en-US" dirty="0"/>
              <a:t>When the base class is publicly inherited by the derived class, public members of the base class also become the public members of the derived class. Therefore, the public members of the base class are accessible by the objects of the derived class as well as by the member functions of the base class.</a:t>
            </a:r>
          </a:p>
          <a:p>
            <a:pPr algn="just"/>
            <a:r>
              <a:rPr lang="en-US" dirty="0"/>
              <a:t>Note:</a:t>
            </a:r>
          </a:p>
          <a:p>
            <a:pPr algn="just"/>
            <a:r>
              <a:rPr lang="en-US" dirty="0"/>
              <a:t>In C++, the default mode of visibility is private.</a:t>
            </a:r>
          </a:p>
          <a:p>
            <a:pPr algn="just"/>
            <a:r>
              <a:rPr lang="en-US" dirty="0"/>
              <a:t>The private members of the base class are never inherited.</a:t>
            </a:r>
          </a:p>
          <a:p>
            <a:endParaRPr lang="en-US" dirty="0"/>
          </a:p>
        </p:txBody>
      </p:sp>
    </p:spTree>
    <p:extLst>
      <p:ext uri="{BB962C8B-B14F-4D97-AF65-F5344CB8AC3E}">
        <p14:creationId xmlns:p14="http://schemas.microsoft.com/office/powerpoint/2010/main" val="334010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normAutofit fontScale="90000"/>
          </a:bodyPr>
          <a:lstStyle/>
          <a:p>
            <a:r>
              <a:rPr lang="en-US" dirty="0"/>
              <a:t>C++ Single Inheritance</a:t>
            </a:r>
            <a:br>
              <a:rPr lang="en-US" dirty="0"/>
            </a:br>
            <a:endParaRPr lang="en-US" dirty="0"/>
          </a:p>
        </p:txBody>
      </p:sp>
      <p:sp>
        <p:nvSpPr>
          <p:cNvPr id="3" name="Content Placeholder 2"/>
          <p:cNvSpPr>
            <a:spLocks noGrp="1"/>
          </p:cNvSpPr>
          <p:nvPr>
            <p:ph idx="1"/>
          </p:nvPr>
        </p:nvSpPr>
        <p:spPr>
          <a:xfrm>
            <a:off x="838200" y="968991"/>
            <a:ext cx="10515600" cy="5207972"/>
          </a:xfrm>
        </p:spPr>
        <p:txBody>
          <a:bodyPr>
            <a:normAutofit/>
          </a:bodyPr>
          <a:lstStyle/>
          <a:p>
            <a:pPr algn="just"/>
            <a:r>
              <a:rPr lang="en-US" b="1" dirty="0"/>
              <a:t>Single inheritance</a:t>
            </a:r>
            <a:r>
              <a:rPr lang="en-US" dirty="0"/>
              <a:t> is defined as the inheritance in which a derived class is inherited from the only one base class.</a:t>
            </a:r>
          </a:p>
          <a:p>
            <a:pPr algn="just"/>
            <a:endParaRPr lang="en-US" dirty="0"/>
          </a:p>
          <a:p>
            <a:pPr algn="just"/>
            <a:endParaRPr lang="en-US" dirty="0"/>
          </a:p>
          <a:p>
            <a:pPr algn="just"/>
            <a:endParaRPr lang="en-US" dirty="0"/>
          </a:p>
          <a:p>
            <a:pPr algn="just"/>
            <a:endParaRPr lang="en-US" dirty="0"/>
          </a:p>
          <a:p>
            <a:pPr marL="0" indent="0" algn="just">
              <a:buNone/>
            </a:pPr>
            <a:endParaRPr lang="en-US" dirty="0"/>
          </a:p>
          <a:p>
            <a:pPr marL="0" indent="0">
              <a:buNone/>
            </a:pPr>
            <a:endParaRPr lang="en-US" dirty="0"/>
          </a:p>
          <a:p>
            <a:pPr marL="0" indent="0">
              <a:buNone/>
            </a:pPr>
            <a:r>
              <a:rPr lang="en-US" dirty="0"/>
              <a:t>Where 'A' is the base class, and 'B' is the derived class.</a:t>
            </a:r>
          </a:p>
          <a:p>
            <a:pPr marL="0" indent="0">
              <a:buNone/>
            </a:pPr>
            <a:r>
              <a:rPr lang="en-US" dirty="0"/>
              <a:t>   </a:t>
            </a:r>
          </a:p>
        </p:txBody>
      </p:sp>
      <p:pic>
        <p:nvPicPr>
          <p:cNvPr id="5" name="Picture 4"/>
          <p:cNvPicPr>
            <a:picLocks noChangeAspect="1"/>
          </p:cNvPicPr>
          <p:nvPr/>
        </p:nvPicPr>
        <p:blipFill>
          <a:blip r:embed="rId2"/>
          <a:stretch>
            <a:fillRect/>
          </a:stretch>
        </p:blipFill>
        <p:spPr>
          <a:xfrm>
            <a:off x="4954137" y="2129051"/>
            <a:ext cx="1437138" cy="2497539"/>
          </a:xfrm>
          <a:prstGeom prst="rect">
            <a:avLst/>
          </a:prstGeom>
        </p:spPr>
      </p:pic>
    </p:spTree>
    <p:extLst>
      <p:ext uri="{BB962C8B-B14F-4D97-AF65-F5344CB8AC3E}">
        <p14:creationId xmlns:p14="http://schemas.microsoft.com/office/powerpoint/2010/main" val="33112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5250"/>
            <a:ext cx="10515600" cy="494684"/>
          </a:xfrm>
        </p:spPr>
        <p:txBody>
          <a:bodyPr>
            <a:normAutofit fontScale="90000"/>
          </a:bodyPr>
          <a:lstStyle/>
          <a:p>
            <a:r>
              <a:rPr lang="en-US" dirty="0"/>
              <a:t>C++ Single Level Inheritance Example</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361014" y="1187070"/>
            <a:ext cx="4944252" cy="5167313"/>
          </a:xfrm>
          <a:prstGeom prst="rect">
            <a:avLst/>
          </a:prstGeom>
        </p:spPr>
      </p:pic>
      <p:pic>
        <p:nvPicPr>
          <p:cNvPr id="5" name="Picture 4"/>
          <p:cNvPicPr>
            <a:picLocks noChangeAspect="1"/>
          </p:cNvPicPr>
          <p:nvPr/>
        </p:nvPicPr>
        <p:blipFill>
          <a:blip r:embed="rId3"/>
          <a:stretch>
            <a:fillRect/>
          </a:stretch>
        </p:blipFill>
        <p:spPr>
          <a:xfrm>
            <a:off x="7540743" y="1187070"/>
            <a:ext cx="1914525" cy="1247775"/>
          </a:xfrm>
          <a:prstGeom prst="rect">
            <a:avLst/>
          </a:prstGeom>
        </p:spPr>
      </p:pic>
    </p:spTree>
    <p:extLst>
      <p:ext uri="{BB962C8B-B14F-4D97-AF65-F5344CB8AC3E}">
        <p14:creationId xmlns:p14="http://schemas.microsoft.com/office/powerpoint/2010/main" val="202758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make a Private Member Inheritable</a:t>
            </a:r>
            <a:br>
              <a:rPr lang="en-US" dirty="0"/>
            </a:br>
            <a:endParaRPr lang="en-US" dirty="0"/>
          </a:p>
        </p:txBody>
      </p:sp>
      <p:sp>
        <p:nvSpPr>
          <p:cNvPr id="3" name="Content Placeholder 2"/>
          <p:cNvSpPr>
            <a:spLocks noGrp="1"/>
          </p:cNvSpPr>
          <p:nvPr>
            <p:ph idx="1"/>
          </p:nvPr>
        </p:nvSpPr>
        <p:spPr>
          <a:xfrm>
            <a:off x="838200" y="1078173"/>
            <a:ext cx="10515600" cy="5098790"/>
          </a:xfrm>
        </p:spPr>
        <p:txBody>
          <a:bodyPr/>
          <a:lstStyle/>
          <a:p>
            <a:pPr algn="just"/>
            <a:r>
              <a:rPr lang="en-US" dirty="0"/>
              <a:t>The private member is not inheritable. If we modify the visibility mode by making it public, but this takes away the advantage of data hiding.</a:t>
            </a:r>
          </a:p>
          <a:p>
            <a:pPr algn="just"/>
            <a:r>
              <a:rPr lang="en-US" dirty="0"/>
              <a:t>C++ introduces a third visibility modifier, i.e., </a:t>
            </a:r>
            <a:r>
              <a:rPr lang="en-US" b="1" dirty="0"/>
              <a:t>protected</a:t>
            </a:r>
            <a:r>
              <a:rPr lang="en-US" dirty="0"/>
              <a:t>. The member which is declared as protected will be accessible to all the member functions within the class as well as the class immediately derived from it.</a:t>
            </a:r>
          </a:p>
          <a:p>
            <a:endParaRPr lang="en-US" dirty="0"/>
          </a:p>
        </p:txBody>
      </p:sp>
      <p:pic>
        <p:nvPicPr>
          <p:cNvPr id="4" name="Picture 3"/>
          <p:cNvPicPr>
            <a:picLocks noChangeAspect="1"/>
          </p:cNvPicPr>
          <p:nvPr/>
        </p:nvPicPr>
        <p:blipFill>
          <a:blip r:embed="rId2"/>
          <a:stretch>
            <a:fillRect/>
          </a:stretch>
        </p:blipFill>
        <p:spPr>
          <a:xfrm>
            <a:off x="3316407" y="4164771"/>
            <a:ext cx="5609230" cy="2154142"/>
          </a:xfrm>
          <a:prstGeom prst="rect">
            <a:avLst/>
          </a:prstGeom>
        </p:spPr>
      </p:pic>
    </p:spTree>
    <p:extLst>
      <p:ext uri="{BB962C8B-B14F-4D97-AF65-F5344CB8AC3E}">
        <p14:creationId xmlns:p14="http://schemas.microsoft.com/office/powerpoint/2010/main" val="177930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9809"/>
            <a:ext cx="10515600" cy="5317154"/>
          </a:xfrm>
        </p:spPr>
        <p:txBody>
          <a:bodyPr/>
          <a:lstStyle/>
          <a:p>
            <a:r>
              <a:rPr lang="en-US" dirty="0"/>
              <a:t>Public: When the member is declared as public, it is accessible to all the functions of the program.</a:t>
            </a:r>
          </a:p>
          <a:p>
            <a:r>
              <a:rPr lang="en-US" dirty="0"/>
              <a:t>Private: When the member is declared as private, it is accessible within the class only.</a:t>
            </a:r>
          </a:p>
          <a:p>
            <a:r>
              <a:rPr lang="en-US" dirty="0"/>
              <a:t>Protected: When the member is declared as protected, it is accessible within its own class as well as the class immediately derived from it.</a:t>
            </a:r>
          </a:p>
        </p:txBody>
      </p:sp>
    </p:spTree>
    <p:extLst>
      <p:ext uri="{BB962C8B-B14F-4D97-AF65-F5344CB8AC3E}">
        <p14:creationId xmlns:p14="http://schemas.microsoft.com/office/powerpoint/2010/main" val="3501112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500</Words>
  <Application>Microsoft Office PowerPoint</Application>
  <PresentationFormat>Widescreen</PresentationFormat>
  <Paragraphs>89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Inheritance</vt:lpstr>
      <vt:lpstr>Inheritance</vt:lpstr>
      <vt:lpstr>Types Of Inheritance </vt:lpstr>
      <vt:lpstr>Derived Classes </vt:lpstr>
      <vt:lpstr>PowerPoint Presentation</vt:lpstr>
      <vt:lpstr>C++ Single Inheritance </vt:lpstr>
      <vt:lpstr>C++ Single Level Inheritance Example </vt:lpstr>
      <vt:lpstr>How to make a Private Member Inheritable </vt:lpstr>
      <vt:lpstr>PowerPoint Presentation</vt:lpstr>
      <vt:lpstr>C++ Multilevel Inheritance</vt:lpstr>
      <vt:lpstr>C++ Multi Level Inheritance Example </vt:lpstr>
      <vt:lpstr>C++ Multiple Inheritance </vt:lpstr>
      <vt:lpstr>Example of Multiple Inheritance.</vt:lpstr>
      <vt:lpstr>Ambiguity Resolution in Inheritance </vt:lpstr>
      <vt:lpstr>PowerPoint Presentation</vt:lpstr>
      <vt:lpstr>C++ Hybrid Inheritance </vt:lpstr>
      <vt:lpstr>Example</vt:lpstr>
      <vt:lpstr>C++ Hierarchical Inheritance </vt:lpstr>
      <vt:lpstr>Example</vt:lpstr>
      <vt:lpstr>C++ Operators Overloading</vt:lpstr>
      <vt:lpstr>PowerPoint Presentation</vt:lpstr>
      <vt:lpstr>C++ Operators Overloading 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Siddharaj</dc:creator>
  <cp:lastModifiedBy>2019BTECS00022 prachi Chobhare</cp:lastModifiedBy>
  <cp:revision>38</cp:revision>
  <dcterms:created xsi:type="dcterms:W3CDTF">2020-09-11T18:29:05Z</dcterms:created>
  <dcterms:modified xsi:type="dcterms:W3CDTF">2020-12-22T19:46:45Z</dcterms:modified>
</cp:coreProperties>
</file>