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255DC-759A-48B8-AC3D-AF3A8B4B34D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92F95-ADEE-41CD-AE77-92EC8E9BE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9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 baseline="-14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 baseline="-14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 baseline="-14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 baseline="-14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2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0EEA3E1F-FC34-4969-B430-EE721B44527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0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683EEDF4-57F4-4576-8C5D-9F1BB51374DC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8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BF9612A6-768E-4BCB-9D8F-49168C5BF83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6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45E05486-EC91-4EE9-9EE1-73249E965CD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11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51EF83C7-7094-41F5-99A2-9DF4BD978E9A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87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FCD8AD91-529B-4D3D-A08A-B10EE675B2E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68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AD9912BE-ADB3-4915-BEF0-B0F1B0D4C39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448A87D-029C-405D-8E5D-CD12776BF407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85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4F6F35DF-EE82-4EB2-B446-8277B362E4AC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3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1044ED6F-C02E-4B8A-88BA-ECC355655CE9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23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D3AA5CF4-8908-4B6B-989D-EB01424F74B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4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1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1C1C1C"/>
                </a:solidFill>
              </a:rPr>
              <a:t>4.</a:t>
            </a:r>
            <a:fld id="{8E78D99E-2A71-485E-B1F6-FEB5EA4D956A}" type="slidenum">
              <a:rPr lang="en-US" sz="2000" smtClean="0">
                <a:solidFill>
                  <a:srgbClr val="1C1C1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000" smtClean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0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3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 smtClean="0">
                <a:solidFill>
                  <a:srgbClr val="333399"/>
                </a:solidFill>
                <a:latin typeface="Arial" charset="0"/>
              </a:rPr>
              <a:t>Module 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>
              <a:solidFill>
                <a:srgbClr val="333399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solidFill>
                  <a:srgbClr val="000000"/>
                </a:solidFill>
                <a:latin typeface="Arial" charset="0"/>
              </a:rPr>
              <a:t>Encoding techniques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4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5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915400" cy="191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6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195638"/>
            <a:ext cx="131445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747963"/>
            <a:ext cx="90106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37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07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4.3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Effect of lack of synchronization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600200"/>
            <a:ext cx="6627812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22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93675"/>
            <a:ext cx="87915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22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248400"/>
            <a:ext cx="8296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7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54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54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54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5465" name="Rectangle 9"/>
          <p:cNvSpPr>
            <a:spLocks noChangeArrowheads="1"/>
          </p:cNvSpPr>
          <p:nvPr/>
        </p:nvSpPr>
        <p:spPr bwMode="auto">
          <a:xfrm>
            <a:off x="228600" y="9144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 New Roman" pitchFamily="18" charset="0"/>
              </a:rPr>
              <a:t>In a digital transmission, the receiver clock is 0.1 percent faster than the sender clock. How many extra bits per second does the receiver receive if the data rate is </a:t>
            </a:r>
            <a:br>
              <a:rPr lang="en-US" sz="2800" b="1" i="1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800" b="1" i="1" smtClean="0">
                <a:solidFill>
                  <a:srgbClr val="000000"/>
                </a:solidFill>
                <a:latin typeface="Times New Roman" pitchFamily="18" charset="0"/>
              </a:rPr>
              <a:t>1 kbps? How many if the data rate is 1 Mbps?</a:t>
            </a:r>
          </a:p>
        </p:txBody>
      </p:sp>
      <p:sp>
        <p:nvSpPr>
          <p:cNvPr id="915466" name="Rectangle 10"/>
          <p:cNvSpPr>
            <a:spLocks noChangeArrowheads="1"/>
          </p:cNvSpPr>
          <p:nvPr/>
        </p:nvSpPr>
        <p:spPr bwMode="auto">
          <a:xfrm>
            <a:off x="228600" y="27432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FF0000"/>
                </a:solidFill>
                <a:latin typeface="Times New Roman" pitchFamily="18" charset="0"/>
              </a:rPr>
              <a:t>Solution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" pitchFamily="18" charset="0"/>
              </a:rPr>
              <a:t>At 1 kbps, the receiver receives 1001 bps instead of 1000 bps.</a:t>
            </a:r>
          </a:p>
        </p:txBody>
      </p:sp>
      <p:sp>
        <p:nvSpPr>
          <p:cNvPr id="915467" name="Text Box 11"/>
          <p:cNvSpPr txBox="1">
            <a:spLocks noChangeArrowheads="1"/>
          </p:cNvSpPr>
          <p:nvPr/>
        </p:nvSpPr>
        <p:spPr bwMode="auto">
          <a:xfrm>
            <a:off x="1143000" y="0"/>
            <a:ext cx="228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1" smtClean="0">
                <a:solidFill>
                  <a:srgbClr val="FF0000"/>
                </a:solidFill>
                <a:latin typeface="Times New Roman" pitchFamily="18" charset="0"/>
              </a:rPr>
              <a:t>Example 4.3</a:t>
            </a:r>
          </a:p>
        </p:txBody>
      </p:sp>
      <p:pic>
        <p:nvPicPr>
          <p:cNvPr id="91546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4083050"/>
            <a:ext cx="6542087" cy="3413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5470" name="Rectangle 14"/>
          <p:cNvSpPr>
            <a:spLocks noChangeArrowheads="1"/>
          </p:cNvSpPr>
          <p:nvPr/>
        </p:nvSpPr>
        <p:spPr bwMode="auto">
          <a:xfrm>
            <a:off x="304800" y="469265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 New Roman" pitchFamily="18" charset="0"/>
              </a:rPr>
              <a:t>At 1 Mbps, the receiver receives 1,001,000 bps instead of 1,000,000 bps.</a:t>
            </a:r>
          </a:p>
        </p:txBody>
      </p:sp>
      <p:pic>
        <p:nvPicPr>
          <p:cNvPr id="91547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5865813"/>
            <a:ext cx="7983537" cy="30638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2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84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4.4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Line coding schemes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3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2775"/>
            <a:ext cx="7642225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7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6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" y="1384648"/>
            <a:ext cx="8986838" cy="107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7619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" y="3124200"/>
            <a:ext cx="8859838" cy="117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10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425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01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4.5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Unipolar NRZ scheme</a:t>
            </a:r>
          </a:p>
        </p:txBody>
      </p:sp>
      <p:sp>
        <p:nvSpPr>
          <p:cNvPr id="8642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42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614613"/>
            <a:ext cx="7294562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8200" y="4724400"/>
            <a:ext cx="4343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aseline="-14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Power needed to send 1 bit per unit line resistance</a:t>
            </a:r>
          </a:p>
        </p:txBody>
      </p:sp>
    </p:spTree>
    <p:extLst>
      <p:ext uri="{BB962C8B-B14F-4D97-AF65-F5344CB8AC3E}">
        <p14:creationId xmlns:p14="http://schemas.microsoft.com/office/powerpoint/2010/main" val="25088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761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3333CC"/>
                </a:solidFill>
                <a:latin typeface="Times New Roman" pitchFamily="18" charset="0"/>
              </a:rPr>
              <a:t>Figure 4.6  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 pitchFamily="18" charset="0"/>
              </a:rPr>
              <a:t>Polar NRZ-L(Level) and NRZ-I(invert) schemes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133600"/>
            <a:ext cx="8866187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1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70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70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70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70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70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7033" name="Line 9"/>
          <p:cNvSpPr>
            <a:spLocks noChangeShapeType="1"/>
          </p:cNvSpPr>
          <p:nvPr/>
        </p:nvSpPr>
        <p:spPr bwMode="auto">
          <a:xfrm>
            <a:off x="457200" y="213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7034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7035" name="Rectangle 11"/>
          <p:cNvSpPr>
            <a:spLocks noChangeArrowheads="1"/>
          </p:cNvSpPr>
          <p:nvPr/>
        </p:nvSpPr>
        <p:spPr bwMode="auto">
          <a:xfrm>
            <a:off x="495300" y="22256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In NRZ-L the level of the voltage determines the value of the bit. </a:t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In NRZ-I the inversion </a:t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or the lack of inversion </a:t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determines the value of the bit.</a:t>
            </a:r>
          </a:p>
        </p:txBody>
      </p:sp>
      <p:grpSp>
        <p:nvGrpSpPr>
          <p:cNvPr id="897036" name="Group 12"/>
          <p:cNvGrpSpPr>
            <a:grpSpLocks/>
          </p:cNvGrpSpPr>
          <p:nvPr/>
        </p:nvGrpSpPr>
        <p:grpSpPr bwMode="auto">
          <a:xfrm>
            <a:off x="457200" y="1447800"/>
            <a:ext cx="1143000" cy="566738"/>
            <a:chOff x="1200" y="1248"/>
            <a:chExt cx="720" cy="357"/>
          </a:xfrm>
        </p:grpSpPr>
        <p:pic>
          <p:nvPicPr>
            <p:cNvPr id="89703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703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  <a:endParaRPr lang="en-US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2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805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805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805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805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805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805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805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8058" name="Line 10"/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805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NRZ-L and NRZ-I both have an average signal rate of N/2 Bd.</a:t>
            </a:r>
          </a:p>
        </p:txBody>
      </p:sp>
      <p:grpSp>
        <p:nvGrpSpPr>
          <p:cNvPr id="898060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806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806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  <a:endParaRPr lang="en-US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9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907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907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907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907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908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908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9082" name="Line 10"/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NRZ-L and NRZ-I both have a DC component problem.</a:t>
            </a:r>
          </a:p>
        </p:txBody>
      </p:sp>
      <p:grpSp>
        <p:nvGrpSpPr>
          <p:cNvPr id="899084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908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908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  <a:endParaRPr lang="en-US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2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74065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DIGITAL-TO-DIGITAL CONVERSION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04800" y="1430338"/>
            <a:ext cx="8229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 this section, we see how we can represent digital data by using digital signals. The conversion involves three techniques: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line coding</a:t>
            </a:r>
            <a:r>
              <a:rPr lang="en-US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block coding</a:t>
            </a:r>
            <a:r>
              <a:rPr lang="en-US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and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scrambling</a:t>
            </a:r>
            <a:r>
              <a:rPr lang="en-US" sz="28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Line coding is always needed; block coding and scrambling may or may not be needed.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152400" y="4679950"/>
            <a:ext cx="670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</a:rPr>
              <a:t>Line Coding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>Line Coding Schemes</a:t>
            </a:r>
            <a:b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>Block Coding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</a:rPr>
              <a:t>Scrambling</a:t>
            </a: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12026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648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648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648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648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648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648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6489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 New Roman" pitchFamily="18" charset="0"/>
              </a:rPr>
              <a:t>A system is using NRZ-I to transfer 10-Mbps data. What are the average signal rate and minimum bandwidth?</a:t>
            </a:r>
          </a:p>
        </p:txBody>
      </p:sp>
      <p:sp>
        <p:nvSpPr>
          <p:cNvPr id="916490" name="Rectangle 10"/>
          <p:cNvSpPr>
            <a:spLocks noChangeArrowheads="1"/>
          </p:cNvSpPr>
          <p:nvPr/>
        </p:nvSpPr>
        <p:spPr bwMode="auto">
          <a:xfrm>
            <a:off x="228600" y="3106738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FF0000"/>
                </a:solidFill>
                <a:latin typeface="Times New Roman" pitchFamily="18" charset="0"/>
              </a:rPr>
              <a:t>Solution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" pitchFamily="18" charset="0"/>
              </a:rPr>
              <a:t>The average signal rate is S = N/2 = 500 kbaud. The minimum bandwidth for this average baud rate is B</a:t>
            </a:r>
            <a:r>
              <a:rPr lang="en-US" sz="2800" b="1" i="1" baseline="-14000" smtClean="0">
                <a:solidFill>
                  <a:srgbClr val="000000"/>
                </a:solidFill>
                <a:latin typeface="Times" pitchFamily="18" charset="0"/>
              </a:rPr>
              <a:t>min</a:t>
            </a:r>
            <a:r>
              <a:rPr lang="en-US" sz="2800" b="1" i="1" smtClean="0">
                <a:solidFill>
                  <a:srgbClr val="000000"/>
                </a:solidFill>
                <a:latin typeface="Times" pitchFamily="18" charset="0"/>
              </a:rPr>
              <a:t> = S = 500 kHz.</a:t>
            </a:r>
          </a:p>
        </p:txBody>
      </p:sp>
      <p:sp>
        <p:nvSpPr>
          <p:cNvPr id="916491" name="Text Box 11"/>
          <p:cNvSpPr txBox="1">
            <a:spLocks noChangeArrowheads="1"/>
          </p:cNvSpPr>
          <p:nvPr/>
        </p:nvSpPr>
        <p:spPr bwMode="auto">
          <a:xfrm>
            <a:off x="1143000" y="0"/>
            <a:ext cx="228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1" smtClean="0">
                <a:solidFill>
                  <a:srgbClr val="FF0000"/>
                </a:solidFill>
                <a:latin typeface="Times New Roman" pitchFamily="18" charset="0"/>
              </a:rPr>
              <a:t>Example 4.4</a:t>
            </a:r>
          </a:p>
        </p:txBody>
      </p:sp>
    </p:spTree>
    <p:extLst>
      <p:ext uri="{BB962C8B-B14F-4D97-AF65-F5344CB8AC3E}">
        <p14:creationId xmlns:p14="http://schemas.microsoft.com/office/powerpoint/2010/main" val="313228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4.7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Polar RZ scheme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376488"/>
            <a:ext cx="7751762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5486400"/>
            <a:ext cx="624840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aseline="-14000" dirty="0" smtClean="0">
                <a:solidFill>
                  <a:srgbClr val="000000"/>
                </a:solidFill>
                <a:latin typeface="Times New Roman" pitchFamily="18" charset="0"/>
              </a:rPr>
              <a:t>Complex and uses greater bandwidth</a:t>
            </a:r>
          </a:p>
        </p:txBody>
      </p:sp>
    </p:spTree>
    <p:extLst>
      <p:ext uri="{BB962C8B-B14F-4D97-AF65-F5344CB8AC3E}">
        <p14:creationId xmlns:p14="http://schemas.microsoft.com/office/powerpoint/2010/main" val="1979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41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4.8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Polar biphase: Manchester and differential Manchester schemes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73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560513"/>
            <a:ext cx="8510587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7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010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010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010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010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010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010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0106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010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In Manchester and differential Manchester encoding, the transition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at the middle of the bit is used for synchronization.</a:t>
            </a:r>
          </a:p>
        </p:txBody>
      </p:sp>
      <p:grpSp>
        <p:nvGrpSpPr>
          <p:cNvPr id="900108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900109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011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  <a:endParaRPr lang="en-US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112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112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112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112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112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112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3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The minimum bandwidth of Manchester and differential Manchester is 2 times that of NRZ.</a:t>
            </a:r>
          </a:p>
        </p:txBody>
      </p:sp>
      <p:grpSp>
        <p:nvGrpSpPr>
          <p:cNvPr id="90113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90113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113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  <a:endParaRPr lang="en-US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8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214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214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214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215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215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215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2153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2154" name="Line 10"/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2155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In bipolar encoding, we use three levels: positive, zero, and negative.</a:t>
            </a:r>
          </a:p>
        </p:txBody>
      </p:sp>
      <p:grpSp>
        <p:nvGrpSpPr>
          <p:cNvPr id="902156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90215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215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  <a:endParaRPr lang="en-US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1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03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4.9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Bipolar schemes: AMI and pseudoternary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83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344738"/>
            <a:ext cx="8556625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317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317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317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0317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317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In </a:t>
            </a:r>
            <a:r>
              <a:rPr lang="en-US" sz="3200" b="1" i="1" smtClean="0">
                <a:solidFill>
                  <a:srgbClr val="000000"/>
                </a:solidFill>
                <a:latin typeface="Arial" charset="0"/>
              </a:rPr>
              <a:t>m</a:t>
            </a: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B</a:t>
            </a:r>
            <a:r>
              <a:rPr lang="en-US" sz="3200" b="1" i="1" smtClean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L schemes, a pattern of </a:t>
            </a:r>
            <a:r>
              <a:rPr lang="en-US" sz="3200" b="1" i="1" smtClean="0">
                <a:solidFill>
                  <a:srgbClr val="000000"/>
                </a:solidFill>
                <a:latin typeface="Arial" charset="0"/>
              </a:rPr>
              <a:t>m</a:t>
            </a: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 data elements is encoded as a pattern of </a:t>
            </a:r>
            <a:r>
              <a:rPr lang="en-US" sz="3200" b="1" i="1" smtClean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 signal elements in which 2</a:t>
            </a:r>
            <a:r>
              <a:rPr lang="en-US" sz="3200" b="1" baseline="30000" smtClean="0">
                <a:solidFill>
                  <a:srgbClr val="000000"/>
                </a:solidFill>
                <a:latin typeface="Arial" charset="0"/>
              </a:rPr>
              <a:t>m</a:t>
            </a: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 ≤ L</a:t>
            </a:r>
            <a:r>
              <a:rPr lang="en-US" sz="3200" b="1" baseline="30000" smtClean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grpSp>
        <p:nvGrpSpPr>
          <p:cNvPr id="903180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90318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318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  <a:endParaRPr lang="en-US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7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45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4.10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Multilevel: 2B1Q scheme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990600"/>
            <a:ext cx="7659687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8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0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727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3333CC"/>
                </a:solidFill>
                <a:latin typeface="Times New Roman" pitchFamily="18" charset="0"/>
              </a:rPr>
              <a:t>Figure 4.11  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 pitchFamily="18" charset="0"/>
              </a:rPr>
              <a:t>Multilevel: 8B6T 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 pitchFamily="18" charset="0"/>
              </a:rPr>
              <a:t>scheme(homework)</a:t>
            </a:r>
            <a:endParaRPr lang="en-US" sz="2000" b="1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843213"/>
            <a:ext cx="892175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6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74065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DIGITAL-TO-DIGITAL CONVERSION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317500" y="2335887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33CC"/>
                </a:solidFill>
                <a:latin typeface="Times New Roman" pitchFamily="18" charset="0"/>
              </a:rPr>
              <a:t>Line Coding: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33CC"/>
                </a:solidFill>
                <a:latin typeface="Times New Roman" pitchFamily="18" charset="0"/>
              </a:rPr>
              <a:t>Converts sequence of bits to digital signal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33CC"/>
                </a:solidFill>
                <a:latin typeface="Times New Roman" pitchFamily="18" charset="0"/>
              </a:rPr>
              <a:t>Signal decode at the receiver end to get the original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endParaRPr lang="en-US" sz="28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600200"/>
            <a:ext cx="91344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175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492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4.12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Multilevel: 4D-PAM5 scheme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714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9900"/>
            <a:ext cx="880268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9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13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4.13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Multitransition: MLT-3 scheme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73238"/>
            <a:ext cx="88296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1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98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Table 4.1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Summary of line coding schemes</a:t>
            </a:r>
          </a:p>
        </p:txBody>
      </p:sp>
      <p:grpSp>
        <p:nvGrpSpPr>
          <p:cNvPr id="911367" name="Group 7"/>
          <p:cNvGrpSpPr>
            <a:grpSpLocks/>
          </p:cNvGrpSpPr>
          <p:nvPr/>
        </p:nvGrpSpPr>
        <p:grpSpPr bwMode="auto">
          <a:xfrm>
            <a:off x="142875" y="1539875"/>
            <a:ext cx="8848725" cy="4175125"/>
            <a:chOff x="90" y="538"/>
            <a:chExt cx="5574" cy="2630"/>
          </a:xfrm>
        </p:grpSpPr>
        <p:pic>
          <p:nvPicPr>
            <p:cNvPr id="91136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538"/>
              <a:ext cx="5482" cy="1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1365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1882"/>
              <a:ext cx="5574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50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22" name="Picture 2" descr="Forouzan4e07_banner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23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baseline="0" dirty="0" smtClean="0">
                <a:solidFill>
                  <a:schemeClr val="tx2"/>
                </a:solidFill>
                <a:latin typeface="Arial" charset="0"/>
              </a:rPr>
              <a:t>Chapter 4</a:t>
            </a:r>
            <a:endParaRPr lang="en-US" altLang="en-US" sz="4400" b="1" baseline="0" dirty="0">
              <a:solidFill>
                <a:schemeClr val="tx2"/>
              </a:solidFill>
              <a:latin typeface="Arial" charset="0"/>
            </a:endParaRPr>
          </a:p>
          <a:p>
            <a:pPr algn="ctr"/>
            <a:endParaRPr lang="en-US" altLang="en-US" b="1" baseline="0" dirty="0">
              <a:solidFill>
                <a:schemeClr val="tx2"/>
              </a:solidFill>
              <a:latin typeface="Arial" charset="0"/>
            </a:endParaRPr>
          </a:p>
          <a:p>
            <a:pPr algn="ctr"/>
            <a:r>
              <a:rPr lang="en-US" sz="4400" b="1" baseline="0" dirty="0">
                <a:latin typeface="Arial" charset="0"/>
              </a:rPr>
              <a:t>Digital Transmission</a:t>
            </a:r>
          </a:p>
        </p:txBody>
      </p:sp>
      <p:sp>
        <p:nvSpPr>
          <p:cNvPr id="1003524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baseline="0"/>
              <a:t>Copyright © The McGraw-Hill Companies, Inc. Permission required for reproduction or display.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References::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37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4.1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Line coding and decoding</a:t>
            </a: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111375"/>
            <a:ext cx="8775700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8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3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4.2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Signal element versus data element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105525" cy="48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29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Ratio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7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341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3333CC"/>
                </a:solidFill>
                <a:latin typeface="Times New Roman" pitchFamily="18" charset="0"/>
              </a:rPr>
              <a:t>Data rate </a:t>
            </a:r>
            <a:r>
              <a:rPr lang="en-US" sz="2400" b="1" dirty="0" err="1" smtClean="0">
                <a:solidFill>
                  <a:srgbClr val="3333CC"/>
                </a:solidFill>
                <a:latin typeface="Times New Roman" pitchFamily="18" charset="0"/>
              </a:rPr>
              <a:t>Vs</a:t>
            </a:r>
            <a:r>
              <a:rPr lang="en-US" sz="2400" b="1" dirty="0" smtClean="0">
                <a:solidFill>
                  <a:srgbClr val="3333CC"/>
                </a:solidFill>
                <a:latin typeface="Times New Roman" pitchFamily="18" charset="0"/>
              </a:rPr>
              <a:t> Signal rate</a:t>
            </a:r>
            <a:endParaRPr lang="en-US" sz="2000" b="1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0557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" y="1219200"/>
            <a:ext cx="9005888" cy="156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5571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8732044" cy="168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6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341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341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341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3417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 New Roman" pitchFamily="18" charset="0"/>
              </a:rPr>
              <a:t>A signal is carrying data in which one data element is encoded as one signal element ( r = 1). If the bit rate is 100 kbps, what is the average value of the baud rate if c is between 0 and 1?</a:t>
            </a:r>
          </a:p>
        </p:txBody>
      </p:sp>
      <p:sp>
        <p:nvSpPr>
          <p:cNvPr id="913418" name="Rectangle 10"/>
          <p:cNvSpPr>
            <a:spLocks noChangeArrowheads="1"/>
          </p:cNvSpPr>
          <p:nvPr/>
        </p:nvSpPr>
        <p:spPr bwMode="auto">
          <a:xfrm>
            <a:off x="228600" y="3182938"/>
            <a:ext cx="8686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FF0000"/>
                </a:solidFill>
                <a:latin typeface="Times New Roman" pitchFamily="18" charset="0"/>
              </a:rPr>
              <a:t>Solution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" pitchFamily="18" charset="0"/>
              </a:rPr>
              <a:t>We assume that the average value of c is 1/2 . The baud rate is then</a:t>
            </a:r>
          </a:p>
        </p:txBody>
      </p:sp>
      <p:pic>
        <p:nvPicPr>
          <p:cNvPr id="91341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4800600"/>
            <a:ext cx="6635750" cy="7397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3420" name="Text Box 12"/>
          <p:cNvSpPr txBox="1">
            <a:spLocks noChangeArrowheads="1"/>
          </p:cNvSpPr>
          <p:nvPr/>
        </p:nvSpPr>
        <p:spPr bwMode="auto">
          <a:xfrm>
            <a:off x="1143000" y="0"/>
            <a:ext cx="228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1" smtClean="0">
                <a:solidFill>
                  <a:srgbClr val="FF0000"/>
                </a:solidFill>
                <a:latin typeface="Times New Roman" pitchFamily="18" charset="0"/>
              </a:rPr>
              <a:t>Example 4.1</a:t>
            </a:r>
          </a:p>
        </p:txBody>
      </p:sp>
    </p:spTree>
    <p:extLst>
      <p:ext uri="{BB962C8B-B14F-4D97-AF65-F5344CB8AC3E}">
        <p14:creationId xmlns:p14="http://schemas.microsoft.com/office/powerpoint/2010/main" val="33285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600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600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600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60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96009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6010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baseline="-14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6011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Although the actual bandwidth of a digital signal is infinite, the effective bandwidth is finite.</a:t>
            </a:r>
          </a:p>
        </p:txBody>
      </p:sp>
      <p:grpSp>
        <p:nvGrpSpPr>
          <p:cNvPr id="896012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601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601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  <a:endParaRPr lang="en-US" sz="2000" baseline="-1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4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443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443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443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443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444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914441" name="Rectangle 9"/>
          <p:cNvSpPr>
            <a:spLocks noChangeArrowheads="1"/>
          </p:cNvSpPr>
          <p:nvPr/>
        </p:nvSpPr>
        <p:spPr bwMode="auto">
          <a:xfrm>
            <a:off x="228600" y="10668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</a:rPr>
              <a:t>The maximum data rate of a channel (module 1) is </a:t>
            </a:r>
            <a:r>
              <a:rPr lang="en-US" sz="2800" b="1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b="1" i="1" baseline="-14000" dirty="0" err="1" smtClean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</a:rPr>
              <a:t> = 2 × B × log</a:t>
            </a:r>
            <a:r>
              <a:rPr lang="en-US" sz="28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</a:rPr>
              <a:t> L (defined by the </a:t>
            </a:r>
            <a:r>
              <a:rPr lang="en-US" sz="2800" b="1" i="1" dirty="0" err="1" smtClean="0">
                <a:solidFill>
                  <a:srgbClr val="000000"/>
                </a:solidFill>
                <a:latin typeface="Times New Roman" pitchFamily="18" charset="0"/>
              </a:rPr>
              <a:t>Nyquist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</a:rPr>
              <a:t> formula). Does this agree with the previous formula for </a:t>
            </a:r>
            <a:r>
              <a:rPr lang="en-US" sz="2800" b="1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b="1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914442" name="Rectangle 10"/>
          <p:cNvSpPr>
            <a:spLocks noChangeArrowheads="1"/>
          </p:cNvSpPr>
          <p:nvPr/>
        </p:nvSpPr>
        <p:spPr bwMode="auto">
          <a:xfrm>
            <a:off x="228600" y="28956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FF0000"/>
                </a:solidFill>
                <a:latin typeface="Times New Roman" pitchFamily="18" charset="0"/>
              </a:rPr>
              <a:t>Solution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latin typeface="Times" pitchFamily="18" charset="0"/>
              </a:rPr>
              <a:t>A signal with L levels actually can carry log</a:t>
            </a:r>
            <a:r>
              <a:rPr lang="en-US" sz="2800" b="1" i="1" baseline="-16000" smtClean="0">
                <a:solidFill>
                  <a:srgbClr val="000000"/>
                </a:solidFill>
                <a:latin typeface="Times" pitchFamily="18" charset="0"/>
              </a:rPr>
              <a:t>2</a:t>
            </a:r>
            <a:r>
              <a:rPr lang="en-US" sz="2800" b="1" i="1" smtClean="0">
                <a:solidFill>
                  <a:srgbClr val="000000"/>
                </a:solidFill>
                <a:latin typeface="Times" pitchFamily="18" charset="0"/>
              </a:rPr>
              <a:t>L bits per level. If each level corresponds to one signal element and we assume the average case (c = 1/2), then we have</a:t>
            </a:r>
          </a:p>
        </p:txBody>
      </p:sp>
      <p:pic>
        <p:nvPicPr>
          <p:cNvPr id="9144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5202238"/>
            <a:ext cx="4387850" cy="66516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4444" name="Text Box 12"/>
          <p:cNvSpPr txBox="1">
            <a:spLocks noChangeArrowheads="1"/>
          </p:cNvSpPr>
          <p:nvPr/>
        </p:nvSpPr>
        <p:spPr bwMode="auto">
          <a:xfrm>
            <a:off x="1143000" y="0"/>
            <a:ext cx="228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1" smtClean="0">
                <a:solidFill>
                  <a:srgbClr val="FF0000"/>
                </a:solidFill>
                <a:latin typeface="Times New Roman" pitchFamily="18" charset="0"/>
              </a:rPr>
              <a:t>Example 4.2</a:t>
            </a:r>
          </a:p>
        </p:txBody>
      </p:sp>
    </p:spTree>
    <p:extLst>
      <p:ext uri="{BB962C8B-B14F-4D97-AF65-F5344CB8AC3E}">
        <p14:creationId xmlns:p14="http://schemas.microsoft.com/office/powerpoint/2010/main" val="100793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618</Words>
  <Application>Microsoft Office PowerPoint</Application>
  <PresentationFormat>On-screen Show (4:3)</PresentationFormat>
  <Paragraphs>70</Paragraphs>
  <Slides>34</Slides>
  <Notes>31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UG-CSE</dc:creator>
  <cp:lastModifiedBy>Admin</cp:lastModifiedBy>
  <cp:revision>6</cp:revision>
  <dcterms:created xsi:type="dcterms:W3CDTF">2006-08-16T00:00:00Z</dcterms:created>
  <dcterms:modified xsi:type="dcterms:W3CDTF">2020-10-15T15:02:51Z</dcterms:modified>
</cp:coreProperties>
</file>