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6991-953D-417B-8DB5-CF29AF859CBF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45F4-6BA2-4F4C-A6FB-B2982775E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3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5080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17525" y="1981200"/>
            <a:ext cx="8077200" cy="353943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baseline="0" dirty="0">
                <a:latin typeface="Arial" charset="0"/>
              </a:rPr>
              <a:t>Block coding is normally referred to as </a:t>
            </a:r>
            <a:r>
              <a:rPr lang="en-US" sz="3200" b="1" i="1" baseline="0" dirty="0" err="1">
                <a:latin typeface="Arial" charset="0"/>
              </a:rPr>
              <a:t>m</a:t>
            </a:r>
            <a:r>
              <a:rPr lang="en-US" sz="3200" b="1" baseline="0" dirty="0" err="1">
                <a:latin typeface="Arial" charset="0"/>
              </a:rPr>
              <a:t>B</a:t>
            </a:r>
            <a:r>
              <a:rPr lang="en-US" sz="3200" b="1" baseline="0" dirty="0">
                <a:latin typeface="Arial" charset="0"/>
              </a:rPr>
              <a:t>/</a:t>
            </a:r>
            <a:r>
              <a:rPr lang="en-US" sz="3200" b="1" i="1" baseline="0" dirty="0" err="1">
                <a:latin typeface="Arial" charset="0"/>
              </a:rPr>
              <a:t>n</a:t>
            </a:r>
            <a:r>
              <a:rPr lang="en-US" sz="3200" b="1" baseline="0" dirty="0" err="1">
                <a:latin typeface="Arial" charset="0"/>
              </a:rPr>
              <a:t>B</a:t>
            </a:r>
            <a:r>
              <a:rPr lang="en-US" sz="3200" b="1" baseline="0" dirty="0">
                <a:latin typeface="Arial" charset="0"/>
              </a:rPr>
              <a:t> </a:t>
            </a:r>
            <a:r>
              <a:rPr lang="en-US" sz="3200" b="1" baseline="0" dirty="0" smtClean="0">
                <a:latin typeface="Arial" charset="0"/>
              </a:rPr>
              <a:t>coding</a:t>
            </a:r>
            <a:endParaRPr lang="en-US" sz="3200" b="1" baseline="0" dirty="0">
              <a:latin typeface="Arial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baseline="0" dirty="0">
                <a:latin typeface="Arial" charset="0"/>
              </a:rPr>
              <a:t>it replaces each </a:t>
            </a:r>
            <a:r>
              <a:rPr lang="en-US" sz="3200" b="1" i="1" baseline="0" dirty="0">
                <a:latin typeface="Arial" charset="0"/>
              </a:rPr>
              <a:t>m</a:t>
            </a:r>
            <a:r>
              <a:rPr lang="en-US" sz="3200" b="1" baseline="0" dirty="0">
                <a:latin typeface="Arial" charset="0"/>
              </a:rPr>
              <a:t>-bit group with an </a:t>
            </a:r>
            <a:br>
              <a:rPr lang="en-US" sz="3200" b="1" baseline="0" dirty="0">
                <a:latin typeface="Arial" charset="0"/>
              </a:rPr>
            </a:br>
            <a:r>
              <a:rPr lang="en-US" sz="3200" b="1" i="1" baseline="0" dirty="0">
                <a:latin typeface="Arial" charset="0"/>
              </a:rPr>
              <a:t>n</a:t>
            </a:r>
            <a:r>
              <a:rPr lang="en-US" sz="3200" b="1" baseline="0" dirty="0">
                <a:latin typeface="Arial" charset="0"/>
              </a:rPr>
              <a:t>-bit group</a:t>
            </a:r>
            <a:r>
              <a:rPr lang="en-US" sz="3200" b="1" baseline="0" dirty="0" smtClean="0">
                <a:latin typeface="Arial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baseline="0" dirty="0" smtClean="0">
                <a:latin typeface="Arial" charset="0"/>
              </a:rPr>
              <a:t>Can give redundancy to ensure synchronization and improve performance of line coding.</a:t>
            </a:r>
            <a:endParaRPr lang="en-US" sz="3200" b="1" baseline="0" dirty="0">
              <a:latin typeface="Arial" charset="0"/>
            </a:endParaRPr>
          </a:p>
        </p:txBody>
      </p: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508000" y="879475"/>
            <a:ext cx="2590803" cy="641351"/>
            <a:chOff x="1200" y="1248"/>
            <a:chExt cx="1632" cy="404"/>
          </a:xfrm>
        </p:grpSpPr>
        <p:pic>
          <p:nvPicPr>
            <p:cNvPr id="3687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16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1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b="1" i="1" baseline="0" dirty="0" smtClean="0">
                  <a:solidFill>
                    <a:schemeClr val="hlink"/>
                  </a:solidFill>
                </a:rPr>
                <a:t>Block Coding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3823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 dirty="0">
                <a:solidFill>
                  <a:schemeClr val="folHlink"/>
                </a:solidFill>
              </a:rPr>
              <a:t>Figure 4.9  </a:t>
            </a:r>
            <a:r>
              <a:rPr lang="en-US" sz="2400" b="1" baseline="0" dirty="0" smtClean="0">
                <a:solidFill>
                  <a:schemeClr val="folHlink"/>
                </a:solidFill>
              </a:rPr>
              <a:t>revisiting </a:t>
            </a:r>
            <a:r>
              <a:rPr lang="en-US" b="1" i="1" baseline="0" dirty="0" smtClean="0"/>
              <a:t>Bipolar </a:t>
            </a:r>
            <a:r>
              <a:rPr lang="en-US" b="1" i="1" baseline="0" dirty="0"/>
              <a:t>schemes: AMI and </a:t>
            </a:r>
            <a:r>
              <a:rPr lang="en-US" b="1" i="1" baseline="0" dirty="0" err="1"/>
              <a:t>pseudoternary</a:t>
            </a:r>
            <a:endParaRPr lang="en-US" b="1" i="1" baseline="0" dirty="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344738"/>
            <a:ext cx="855662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4.18  </a:t>
            </a:r>
            <a:r>
              <a:rPr lang="en-US" b="1" i="1" baseline="0"/>
              <a:t>AMI used with scrambling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225"/>
            <a:ext cx="78613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3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12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4.19  </a:t>
            </a:r>
            <a:r>
              <a:rPr lang="en-US" b="1" i="1" baseline="0"/>
              <a:t>Two cases of B8ZS scrambling technique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4200" y="1653663"/>
            <a:ext cx="4219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7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baseline="0">
                <a:latin typeface="Arial" charset="0"/>
              </a:rPr>
              <a:t>B8ZS substitutes eight consecutive zeros with 000VB0VB.</a:t>
            </a:r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609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b="1" i="1" baseline="0">
                  <a:solidFill>
                    <a:schemeClr val="hlink"/>
                  </a:solidFill>
                </a:rPr>
                <a:t>Note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2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4.20  </a:t>
            </a:r>
            <a:r>
              <a:rPr lang="en-US" b="1" i="1" baseline="0"/>
              <a:t>Different situations in HDB3 scrambling technique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654" y="1407498"/>
            <a:ext cx="3457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7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4.20  </a:t>
            </a:r>
            <a:r>
              <a:rPr lang="en-US" b="1" i="1" baseline="0"/>
              <a:t>Different situations in HDB3 scrambling technique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654" y="1407498"/>
            <a:ext cx="3457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9" y="2753764"/>
            <a:ext cx="9005519" cy="149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9340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5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baseline="0">
                <a:latin typeface="Arial" charset="0"/>
              </a:rPr>
              <a:t>HDB3 substitutes four consecutive zeros with 000V or B00V depending</a:t>
            </a:r>
          </a:p>
          <a:p>
            <a:pPr algn="ctr"/>
            <a:r>
              <a:rPr lang="en-US" sz="3200" b="1" baseline="0">
                <a:latin typeface="Arial" charset="0"/>
              </a:rPr>
              <a:t>on the number of nonzero pulses after the last substitution.</a:t>
            </a:r>
          </a:p>
        </p:txBody>
      </p: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814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b="1" i="1" baseline="0">
                  <a:solidFill>
                    <a:schemeClr val="hlink"/>
                  </a:solidFill>
                </a:rPr>
                <a:t>Note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4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4.14  </a:t>
            </a:r>
            <a:r>
              <a:rPr lang="en-US" b="1" i="1" baseline="0"/>
              <a:t>Block coding concept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35125"/>
            <a:ext cx="5703887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88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4.15  </a:t>
            </a:r>
            <a:r>
              <a:rPr lang="en-US" b="1" i="1" baseline="0"/>
              <a:t>Using block coding 4B/5B with NRZ-I line coding scheme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265363"/>
            <a:ext cx="8199437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2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" y="0"/>
            <a:ext cx="382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Table 4.2  </a:t>
            </a:r>
            <a:r>
              <a:rPr lang="en-US" b="1" i="1" baseline="0"/>
              <a:t>4B/5B mapping codes</a:t>
            </a:r>
          </a:p>
        </p:txBody>
      </p:sp>
      <p:grpSp>
        <p:nvGrpSpPr>
          <p:cNvPr id="39939" name="Group 7"/>
          <p:cNvGrpSpPr>
            <a:grpSpLocks/>
          </p:cNvGrpSpPr>
          <p:nvPr/>
        </p:nvGrpSpPr>
        <p:grpSpPr bwMode="auto">
          <a:xfrm>
            <a:off x="136525" y="457200"/>
            <a:ext cx="8702675" cy="5867400"/>
            <a:chOff x="134" y="559"/>
            <a:chExt cx="5482" cy="4058"/>
          </a:xfrm>
        </p:grpSpPr>
        <p:pic>
          <p:nvPicPr>
            <p:cNvPr id="3994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6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4.16  </a:t>
            </a:r>
            <a:r>
              <a:rPr lang="en-US" b="1" i="1" baseline="0"/>
              <a:t>Substitution in 4B/5B block coding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239963"/>
            <a:ext cx="8318500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Redundancy bits add 20 </a:t>
            </a:r>
            <a:r>
              <a:rPr lang="en-GB" dirty="0" err="1" smtClean="0"/>
              <a:t>percent</a:t>
            </a:r>
            <a:r>
              <a:rPr lang="en-GB" dirty="0" smtClean="0"/>
              <a:t> more baud</a:t>
            </a:r>
          </a:p>
          <a:p>
            <a:r>
              <a:rPr lang="en-GB" dirty="0" smtClean="0"/>
              <a:t>Does not solve the DC component of the NRZ-I baud.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pitchFamily="34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i="1" baseline="0"/>
              <a:t>We need to send data at a 1-Mbps rate. What is the minimum required bandwidth, using a combination of 4B/5B and NRZ-I or Manchester coding?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28600" y="2743200"/>
            <a:ext cx="86868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i="1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sz="2800" b="1" i="1" baseline="0">
                <a:latin typeface="Times" pitchFamily="18" charset="0"/>
              </a:rPr>
              <a:t>First 4B/5B block coding increases the bit rate to 1.25 Mbps. The minimum bandwidth using NRZ-I is N/2 or 625 kHz. The Manchester scheme needs a minimum bandwidth of 1 MHz. The first choice needs a lower bandwidth, but has a DC component problem; the second choice needs a higher bandwidth, but does not have a DC component problem.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143000" y="0"/>
            <a:ext cx="4448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 baseline="0" dirty="0">
                <a:solidFill>
                  <a:schemeClr val="hlink"/>
                </a:solidFill>
              </a:rPr>
              <a:t>Example </a:t>
            </a:r>
            <a:r>
              <a:rPr lang="en-US" sz="3200" b="1" i="1" baseline="0" dirty="0" smtClean="0">
                <a:solidFill>
                  <a:schemeClr val="hlink"/>
                </a:solidFill>
              </a:rPr>
              <a:t>4.5(Homework)</a:t>
            </a:r>
            <a:endParaRPr lang="en-US" sz="3200" b="1" i="1" baseline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4.17  </a:t>
            </a:r>
            <a:r>
              <a:rPr lang="en-US" b="1" i="1" baseline="0"/>
              <a:t>8B/10B block encoding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669213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2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Scrambling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9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On-screen Show (4:3)</PresentationFormat>
  <Paragraphs>26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Scrambling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3</cp:revision>
  <dcterms:created xsi:type="dcterms:W3CDTF">2006-08-16T00:00:00Z</dcterms:created>
  <dcterms:modified xsi:type="dcterms:W3CDTF">2020-10-07T08:26:35Z</dcterms:modified>
</cp:coreProperties>
</file>