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8" r:id="rId6"/>
    <p:sldId id="269" r:id="rId7"/>
    <p:sldId id="272" r:id="rId8"/>
    <p:sldId id="273" r:id="rId9"/>
    <p:sldId id="289" r:id="rId10"/>
    <p:sldId id="276" r:id="rId11"/>
    <p:sldId id="290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E6E2-F11C-40AF-B66A-CDF7505066CC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99D4-6D4D-4EBA-A32D-6721B0A5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2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 baseline="-14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 baseline="-14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 baseline="-14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 baseline="-14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8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02EA6FC1-E973-4BB4-B6FE-A704E2AE403E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5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4BFB9AF7-CBF7-4108-8AB9-8EEC0D63F446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64B540C3-07A7-47E5-ACA7-E8CA2CC2872E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23F587C5-3EE9-4DED-B2B1-DD2AFA91D88C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0AEA41A8-FCED-4BB7-89CD-50548EE8B7F5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4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D5509268-B6B0-409D-B6D8-E0A472F61DBC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1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2A0EAC7F-720E-412C-A1CE-049AB9F83566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EB4E4124-9FCB-4F80-9421-2ED2608B6381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2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0C5C7280-D3D7-40F4-A0D5-AC74D53113D8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6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93D3EE1B-E01A-4530-A72F-2F68FE835E03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3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4.</a:t>
            </a:r>
            <a:fld id="{46B88C90-85DF-44D9-BD11-7BAA3537FDBE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1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1C1C1C"/>
                </a:solidFill>
              </a:rPr>
              <a:t>4.</a:t>
            </a:r>
            <a:fld id="{2D8CF5A6-4EDD-4607-B9EA-2411BAFD74C3}" type="slidenum">
              <a:rPr lang="en-US" sz="2000">
                <a:solidFill>
                  <a:srgbClr val="1C1C1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00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8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7845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ANALOG-TO-DIGITAL CONVERSION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baseline="0" smtClean="0">
              <a:solidFill>
                <a:srgbClr val="000000"/>
              </a:solidFill>
            </a:endParaRP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04800" y="1945134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change 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 analog signal to digital data. In this section we describe two techniques,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pulse code modulation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delta modulation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52400" y="4892675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</a:rPr>
              <a:t>Pulse Code Modulation (PCM)</a:t>
            </a: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>Delta Modulation (DM)</a:t>
            </a:r>
            <a:endParaRPr lang="en-US" sz="2400" b="1" smtClean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858119" name="Text Box 7"/>
          <p:cNvSpPr txBox="1">
            <a:spLocks noChangeArrowheads="1"/>
          </p:cNvSpPr>
          <p:nvPr/>
        </p:nvSpPr>
        <p:spPr bwMode="auto">
          <a:xfrm>
            <a:off x="165100" y="441642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14456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4.29  </a:t>
            </a:r>
            <a:r>
              <a:rPr lang="en-US" b="1" i="1" baseline="0" smtClean="0">
                <a:solidFill>
                  <a:srgbClr val="000000"/>
                </a:solidFill>
              </a:rPr>
              <a:t>Delta modulation components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2038"/>
            <a:ext cx="8428037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7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570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baseline="0" dirty="0" smtClean="0">
                <a:solidFill>
                  <a:srgbClr val="000000"/>
                </a:solidFill>
              </a:rPr>
              <a:t>The </a:t>
            </a:r>
            <a:r>
              <a:rPr lang="en-US" b="1" i="1" baseline="0" dirty="0" smtClean="0">
                <a:solidFill>
                  <a:srgbClr val="000000"/>
                </a:solidFill>
              </a:rPr>
              <a:t>process of delta modulation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850"/>
            <a:ext cx="7870825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7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18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4.30  </a:t>
            </a:r>
            <a:r>
              <a:rPr lang="en-US" b="1" i="1" baseline="0" smtClean="0">
                <a:solidFill>
                  <a:srgbClr val="000000"/>
                </a:solidFill>
              </a:rPr>
              <a:t>Delta demodulation components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436813"/>
            <a:ext cx="7669212" cy="25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8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762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4-3   TRANSMISSION MODES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baseline="0" smtClean="0">
              <a:solidFill>
                <a:srgbClr val="000000"/>
              </a:solidFill>
            </a:endParaRP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transmission of binary data across a link can be accomplished in either parallel or serial mode. In parallel mode, multiple bits are sent with each clock tick. In serial mode, 1 bit is sent with each clock tick. While there is only one way to send parallel data, there are three subclasses of serial transmission: asynchronous, synchronous, and isochronous.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52400" y="5289550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</a:rPr>
              <a:t>Parallel Transmission</a:t>
            </a: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>Serial Transmission</a:t>
            </a:r>
            <a:endParaRPr lang="en-US" sz="2400" b="1" smtClean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859143" name="Text Box 7"/>
          <p:cNvSpPr txBox="1">
            <a:spLocks noChangeArrowheads="1"/>
          </p:cNvSpPr>
          <p:nvPr/>
        </p:nvSpPr>
        <p:spPr bwMode="auto">
          <a:xfrm>
            <a:off x="165100" y="48133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17936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0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4.31  </a:t>
            </a:r>
            <a:r>
              <a:rPr lang="en-US" b="1" i="1" baseline="0" smtClean="0">
                <a:solidFill>
                  <a:srgbClr val="000000"/>
                </a:solidFill>
              </a:rPr>
              <a:t>Data transmission and modes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44700"/>
            <a:ext cx="8410575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4.32  </a:t>
            </a:r>
            <a:r>
              <a:rPr lang="en-US" b="1" i="1" baseline="0" smtClean="0">
                <a:solidFill>
                  <a:srgbClr val="000000"/>
                </a:solidFill>
              </a:rPr>
              <a:t>Parallel transmission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982788"/>
            <a:ext cx="5878512" cy="3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3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82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4.33  </a:t>
            </a:r>
            <a:r>
              <a:rPr lang="en-US" b="1" i="1" baseline="0" smtClean="0">
                <a:solidFill>
                  <a:srgbClr val="000000"/>
                </a:solidFill>
              </a:rPr>
              <a:t>Serial transmission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608763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58788" y="5334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In asynchronous transmission, we send 1 start bit (0) at the beginning and 1 or more stop bits (1s) at the end of each byte. There may be a gap between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each byte.</a:t>
            </a:r>
          </a:p>
        </p:txBody>
      </p:sp>
      <p:grpSp>
        <p:nvGrpSpPr>
          <p:cNvPr id="7681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7681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1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baseline="0" smtClean="0">
                  <a:solidFill>
                    <a:srgbClr val="FF0000"/>
                  </a:solidFill>
                </a:rPr>
                <a:t>Note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Asynchronous here means “asynchronous at the byte level,”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but the bits are still synchronized;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their durations are the same.</a:t>
            </a:r>
          </a:p>
        </p:txBody>
      </p: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7783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baseline="0" smtClean="0">
                  <a:solidFill>
                    <a:srgbClr val="FF0000"/>
                  </a:solidFill>
                </a:rPr>
                <a:t>Note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5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1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4.34  </a:t>
            </a:r>
            <a:r>
              <a:rPr lang="en-US" b="1" i="1" baseline="0" smtClean="0">
                <a:solidFill>
                  <a:srgbClr val="000000"/>
                </a:solidFill>
              </a:rPr>
              <a:t>Asynchronous transmission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058988"/>
            <a:ext cx="7805737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9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0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4.21  </a:t>
            </a:r>
            <a:r>
              <a:rPr lang="en-US" b="1" i="1" baseline="0" smtClean="0">
                <a:solidFill>
                  <a:srgbClr val="000000"/>
                </a:solidFill>
              </a:rPr>
              <a:t>Components of PCM encoder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728788"/>
            <a:ext cx="8821737" cy="398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In synchronous transmission, we send bits one after another without start or stop bits or gaps. It is the responsibility of the receiver to group the bits.</a:t>
            </a:r>
          </a:p>
        </p:txBody>
      </p:sp>
      <p:grpSp>
        <p:nvGrpSpPr>
          <p:cNvPr id="79884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798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baseline="0" smtClean="0">
                  <a:solidFill>
                    <a:srgbClr val="FF0000"/>
                  </a:solidFill>
                </a:rPr>
                <a:t>Note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5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59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4.35  </a:t>
            </a:r>
            <a:r>
              <a:rPr lang="en-US" b="1" i="1" baseline="0" smtClean="0">
                <a:solidFill>
                  <a:srgbClr val="000000"/>
                </a:solidFill>
              </a:rPr>
              <a:t>Synchronous transmission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09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474913"/>
            <a:ext cx="7797800" cy="20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9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smtClean="0">
                <a:solidFill>
                  <a:srgbClr val="333399"/>
                </a:solidFill>
                <a:latin typeface="Arial" charset="0"/>
              </a:rPr>
              <a:t>Chapter 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smtClean="0">
              <a:solidFill>
                <a:srgbClr val="333399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srgbClr val="000000"/>
                </a:solidFill>
                <a:latin typeface="Arial" charset="0"/>
              </a:rPr>
              <a:t>Digital Transmission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aseline="0" smtClean="0">
                <a:solidFill>
                  <a:srgbClr val="000000"/>
                </a:solidFill>
              </a:rPr>
              <a:t>Copyright © The McGraw-Hill Companies, Inc. Permission required for reproduction or display.</a:t>
            </a:r>
          </a:p>
        </p:txBody>
      </p:sp>
    </p:spTree>
    <p:extLst>
      <p:ext uri="{BB962C8B-B14F-4D97-AF65-F5344CB8AC3E}">
        <p14:creationId xmlns:p14="http://schemas.microsoft.com/office/powerpoint/2010/main" val="41981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633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4.22  </a:t>
            </a:r>
            <a:r>
              <a:rPr lang="en-US" b="1" i="1" baseline="0" smtClean="0">
                <a:solidFill>
                  <a:srgbClr val="000000"/>
                </a:solidFill>
              </a:rPr>
              <a:t>Three different sampling methods for PCM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38263"/>
            <a:ext cx="8848725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According to the Nyquist theorem, the sampling rate must be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at least 2 times the highest frequency contained in the signal.</a:t>
            </a:r>
          </a:p>
        </p:txBody>
      </p:sp>
      <p:grpSp>
        <p:nvGrpSpPr>
          <p:cNvPr id="53260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5326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baseline="0" smtClean="0">
                  <a:solidFill>
                    <a:srgbClr val="FF0000"/>
                  </a:solidFill>
                </a:rPr>
                <a:t>Note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1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85800"/>
            <a:ext cx="9172576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48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674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4.26  </a:t>
            </a:r>
            <a:r>
              <a:rPr lang="en-US" b="1" i="1" baseline="0" smtClean="0">
                <a:solidFill>
                  <a:srgbClr val="000000"/>
                </a:solidFill>
              </a:rPr>
              <a:t>Quantization and encoding of a sampled signal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34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049338"/>
            <a:ext cx="6846887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 New Roman" pitchFamily="18" charset="0"/>
              </a:rPr>
              <a:t>We want to digitize the human voice. What is the bit rate, assuming 8 bits per sample?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228600" y="28194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" pitchFamily="18" charset="0"/>
              </a:rPr>
              <a:t>The human voice normally contains frequencies from 0 to 4000 Hz. So the sampling rate and bit rate are calculated as follows: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143000" y="-7620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1" baseline="0" smtClean="0">
                <a:solidFill>
                  <a:srgbClr val="FF0000"/>
                </a:solidFill>
              </a:rPr>
              <a:t>Example 4.14</a:t>
            </a:r>
          </a:p>
        </p:txBody>
      </p:sp>
      <p:pic>
        <p:nvPicPr>
          <p:cNvPr id="665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5057775"/>
            <a:ext cx="4886325" cy="6572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72827"/>
            <a:ext cx="6200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6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8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baseline="0" smtClean="0">
                <a:solidFill>
                  <a:srgbClr val="3333CC"/>
                </a:solidFill>
              </a:rPr>
              <a:t>Figure 4.27  </a:t>
            </a:r>
            <a:r>
              <a:rPr lang="en-US" b="1" i="1" baseline="0" smtClean="0">
                <a:solidFill>
                  <a:srgbClr val="000000"/>
                </a:solidFill>
              </a:rPr>
              <a:t>Components of a PCM decoder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2775"/>
            <a:ext cx="8510588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8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Delta Modulation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PCM finds the value of signal amplitude for each signal.</a:t>
            </a:r>
          </a:p>
          <a:p>
            <a:r>
              <a:rPr lang="en-GB" dirty="0" smtClean="0"/>
              <a:t>DM finds the change from the previous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3622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384</Words>
  <Application>Microsoft Office PowerPoint</Application>
  <PresentationFormat>On-screen Show (4:3)</PresentationFormat>
  <Paragraphs>41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Delta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UG-CSE</dc:creator>
  <cp:lastModifiedBy>Admin</cp:lastModifiedBy>
  <cp:revision>7</cp:revision>
  <dcterms:created xsi:type="dcterms:W3CDTF">2006-08-16T00:00:00Z</dcterms:created>
  <dcterms:modified xsi:type="dcterms:W3CDTF">2020-10-11T15:46:17Z</dcterms:modified>
</cp:coreProperties>
</file>