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7" r:id="rId3"/>
    <p:sldId id="258" r:id="rId4"/>
    <p:sldId id="259" r:id="rId5"/>
    <p:sldId id="260" r:id="rId6"/>
    <p:sldId id="263" r:id="rId7"/>
    <p:sldId id="264" r:id="rId8"/>
    <p:sldId id="268" r:id="rId9"/>
    <p:sldId id="270" r:id="rId10"/>
    <p:sldId id="282" r:id="rId11"/>
    <p:sldId id="283" r:id="rId12"/>
    <p:sldId id="284" r:id="rId13"/>
    <p:sldId id="285" r:id="rId14"/>
    <p:sldId id="288" r:id="rId15"/>
    <p:sldId id="289" r:id="rId16"/>
    <p:sldId id="290" r:id="rId17"/>
    <p:sldId id="29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61488-9153-401A-904B-80E7A7B1EB0D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94B09-A448-4193-B7A3-92BA44820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99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3200" b="1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200" b="1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200" b="1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3200" b="1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1C1C1C"/>
              </a:solidFill>
            </a:endParaRPr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1C1C1C"/>
              </a:solidFill>
            </a:endParaRPr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E86E666C-B877-464E-85EB-7652682B681C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210961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McGrawHill-Italic" pitchFamily="2" charset="0"/>
              </a:rPr>
              <a:t>McGraw-Hill</a:t>
            </a:r>
            <a:endParaRPr lang="en-US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0962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FontTx/>
              <a:buChar char="©"/>
            </a:pPr>
            <a:r>
              <a:rPr lang="en-US" altLang="en-US" sz="1400" smtClean="0">
                <a:solidFill>
                  <a:srgbClr val="000000"/>
                </a:solidFill>
                <a:latin typeface="McGrawHill-Italic" pitchFamily="2" charset="0"/>
              </a:rPr>
              <a:t>The McGraw-Hill Companies, Inc., 2000</a:t>
            </a:r>
            <a:endParaRPr lang="en-US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535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5.</a:t>
            </a:r>
            <a:fld id="{FD33F2F0-03FD-44B4-897D-A2B3289BD3E7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47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5.</a:t>
            </a:r>
            <a:fld id="{23318C7C-175C-4277-AA19-48D36C2A4FF3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50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5.</a:t>
            </a:r>
            <a:fld id="{E69547B4-C8C1-4DDF-9491-541673F662DD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93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5.</a:t>
            </a:r>
            <a:fld id="{820995BA-5961-4CAD-A8F4-873FB448C33D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934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5.</a:t>
            </a:r>
            <a:fld id="{14461248-8B4F-4C58-8132-26C0EAAD5E04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019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5.</a:t>
            </a:r>
            <a:fld id="{50440845-4A6B-4BE7-B305-A6A831BC9726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883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5.</a:t>
            </a:r>
            <a:fld id="{6776A20A-8747-4504-959D-693CA296A1B2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0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5.</a:t>
            </a:r>
            <a:fld id="{2BCCB9AC-EB5F-42C1-A16C-AF6389D6EE5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478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5.</a:t>
            </a:r>
            <a:fld id="{4D25FED2-3FD6-4A8E-BA03-8593BBD2FABF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108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5.</a:t>
            </a:r>
            <a:fld id="{AAE28FAC-4D4C-4CA3-904A-B0FE9FF676AD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889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-76200" y="6477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5.</a:t>
            </a:r>
            <a:fld id="{44BADCB6-C90D-4D71-98BE-1E3891495AF1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86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76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1C1C1C"/>
                </a:solidFill>
                <a:latin typeface="Arial" charset="0"/>
              </a:rPr>
              <a:t>5.</a:t>
            </a:r>
            <a:fld id="{A6E7D4A2-E69A-40D0-B2E1-C4AC429FA946}" type="slidenum">
              <a:rPr lang="en-US" b="1" smtClean="0">
                <a:solidFill>
                  <a:srgbClr val="1C1C1C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smtClean="0">
              <a:solidFill>
                <a:srgbClr val="1C1C1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30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77882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  </a:t>
            </a:r>
            <a:r>
              <a:rPr 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DIGITAL-TO-ANALOG CONVERSION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152400" y="160020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Digital-to-analog</a:t>
            </a:r>
            <a:r>
              <a:rPr lang="en-US" sz="28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conversion is the process of changing one of the characteristics of an analog signal based on the information in digital data. </a:t>
            </a:r>
          </a:p>
        </p:txBody>
      </p:sp>
      <p:sp>
        <p:nvSpPr>
          <p:cNvPr id="565277" name="Rectangle 29"/>
          <p:cNvSpPr>
            <a:spLocks noChangeArrowheads="1"/>
          </p:cNvSpPr>
          <p:nvPr/>
        </p:nvSpPr>
        <p:spPr bwMode="auto">
          <a:xfrm>
            <a:off x="152400" y="4286250"/>
            <a:ext cx="6705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33CC"/>
                </a:solidFill>
                <a:latin typeface="Times New Roman" pitchFamily="18" charset="0"/>
              </a:rPr>
              <a:t>Aspects of Digital-to-Analog Conversion</a:t>
            </a:r>
            <a:r>
              <a:rPr lang="fr-FR" sz="2400" b="1" dirty="0" smtClean="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 b="1" dirty="0" smtClean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 b="1" dirty="0" smtClean="0">
                <a:solidFill>
                  <a:srgbClr val="0033CC"/>
                </a:solidFill>
                <a:latin typeface="Times New Roman" pitchFamily="18" charset="0"/>
              </a:rPr>
              <a:t>Amplitude Shift </a:t>
            </a:r>
            <a:r>
              <a:rPr lang="fr-FR" sz="2400" b="1" dirty="0" err="1" smtClean="0">
                <a:solidFill>
                  <a:srgbClr val="0033CC"/>
                </a:solidFill>
                <a:latin typeface="Times New Roman" pitchFamily="18" charset="0"/>
              </a:rPr>
              <a:t>Keying</a:t>
            </a:r>
            <a:r>
              <a:rPr lang="fr-FR" sz="2400" b="1" dirty="0" smtClean="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 b="1" dirty="0" smtClean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 b="1" dirty="0" err="1" smtClean="0">
                <a:solidFill>
                  <a:srgbClr val="0033CC"/>
                </a:solidFill>
                <a:latin typeface="Times New Roman" pitchFamily="18" charset="0"/>
              </a:rPr>
              <a:t>Frequency</a:t>
            </a:r>
            <a:r>
              <a:rPr lang="fr-FR" sz="2400" b="1" dirty="0" smtClean="0">
                <a:solidFill>
                  <a:srgbClr val="0033CC"/>
                </a:solidFill>
                <a:latin typeface="Times New Roman" pitchFamily="18" charset="0"/>
              </a:rPr>
              <a:t> Shift </a:t>
            </a:r>
            <a:r>
              <a:rPr lang="fr-FR" sz="2400" b="1" dirty="0" err="1" smtClean="0">
                <a:solidFill>
                  <a:srgbClr val="0033CC"/>
                </a:solidFill>
                <a:latin typeface="Times New Roman" pitchFamily="18" charset="0"/>
              </a:rPr>
              <a:t>Keying</a:t>
            </a:r>
            <a:endParaRPr lang="fr-FR" sz="2400" b="1" dirty="0" smtClean="0">
              <a:solidFill>
                <a:srgbClr val="0033CC"/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33CC"/>
                </a:solidFill>
                <a:latin typeface="Times New Roman" pitchFamily="18" charset="0"/>
              </a:rPr>
              <a:t>Phase Shift Keying</a:t>
            </a:r>
          </a:p>
        </p:txBody>
      </p:sp>
      <p:sp>
        <p:nvSpPr>
          <p:cNvPr id="565278" name="Text Box 30"/>
          <p:cNvSpPr txBox="1">
            <a:spLocks noChangeArrowheads="1"/>
          </p:cNvSpPr>
          <p:nvPr/>
        </p:nvSpPr>
        <p:spPr bwMode="auto">
          <a:xfrm>
            <a:off x="165100" y="38100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  <p:extLst>
      <p:ext uri="{BB962C8B-B14F-4D97-AF65-F5344CB8AC3E}">
        <p14:creationId xmlns:p14="http://schemas.microsoft.com/office/powerpoint/2010/main" val="5702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305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306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81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5.15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Types of analog-to-analog modulation</a:t>
            </a:r>
          </a:p>
        </p:txBody>
      </p:sp>
      <p:sp>
        <p:nvSpPr>
          <p:cNvPr id="81306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130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486025"/>
            <a:ext cx="83915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2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408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408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15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5.16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Amplitude modulation</a:t>
            </a:r>
          </a:p>
        </p:txBody>
      </p:sp>
      <p:sp>
        <p:nvSpPr>
          <p:cNvPr id="81408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140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763713"/>
            <a:ext cx="8821737" cy="395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7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2125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2125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2125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2125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2125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2125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21257" name="Line 9"/>
          <p:cNvSpPr>
            <a:spLocks noChangeShapeType="1"/>
          </p:cNvSpPr>
          <p:nvPr/>
        </p:nvSpPr>
        <p:spPr bwMode="auto">
          <a:xfrm>
            <a:off x="457200" y="2547938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1258" name="Line 10"/>
          <p:cNvSpPr>
            <a:spLocks noChangeShapeType="1"/>
          </p:cNvSpPr>
          <p:nvPr/>
        </p:nvSpPr>
        <p:spPr bwMode="auto">
          <a:xfrm>
            <a:off x="458788" y="5291138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1259" name="Rectangle 11"/>
          <p:cNvSpPr>
            <a:spLocks noChangeArrowheads="1"/>
          </p:cNvSpPr>
          <p:nvPr/>
        </p:nvSpPr>
        <p:spPr bwMode="auto">
          <a:xfrm>
            <a:off x="495300" y="2686050"/>
            <a:ext cx="8077200" cy="252888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3200" b="1" smtClean="0">
                <a:solidFill>
                  <a:srgbClr val="000000"/>
                </a:solidFill>
                <a:latin typeface="Arial" charset="0"/>
              </a:rPr>
            </a:b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The total bandwidth required for AM </a:t>
            </a:r>
            <a:br>
              <a:rPr lang="en-US" sz="3200" b="1" smtClean="0">
                <a:solidFill>
                  <a:srgbClr val="000000"/>
                </a:solidFill>
                <a:latin typeface="Arial" charset="0"/>
              </a:rPr>
            </a:b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can be determined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from the bandwidth of the audio </a:t>
            </a:r>
            <a:br>
              <a:rPr lang="en-US" sz="3200" b="1" smtClean="0">
                <a:solidFill>
                  <a:srgbClr val="000000"/>
                </a:solidFill>
                <a:latin typeface="Arial" charset="0"/>
              </a:rPr>
            </a:b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signal: B</a:t>
            </a:r>
            <a:r>
              <a:rPr lang="en-US" sz="3200" b="1" baseline="-25000" smtClean="0">
                <a:solidFill>
                  <a:srgbClr val="000000"/>
                </a:solidFill>
                <a:latin typeface="Arial" charset="0"/>
              </a:rPr>
              <a:t>AM</a:t>
            </a: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 = 2B.</a:t>
            </a:r>
          </a:p>
        </p:txBody>
      </p:sp>
      <p:grpSp>
        <p:nvGrpSpPr>
          <p:cNvPr id="821263" name="Group 15"/>
          <p:cNvGrpSpPr>
            <a:grpSpLocks/>
          </p:cNvGrpSpPr>
          <p:nvPr/>
        </p:nvGrpSpPr>
        <p:grpSpPr bwMode="auto">
          <a:xfrm>
            <a:off x="457200" y="1905000"/>
            <a:ext cx="1143000" cy="566738"/>
            <a:chOff x="1200" y="1248"/>
            <a:chExt cx="720" cy="357"/>
          </a:xfrm>
        </p:grpSpPr>
        <p:pic>
          <p:nvPicPr>
            <p:cNvPr id="821264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1265" name="Text Box 17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i="1" smtClean="0">
                  <a:solidFill>
                    <a:srgbClr val="FF0000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9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613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613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19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5.18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Frequency modulation</a:t>
            </a:r>
          </a:p>
        </p:txBody>
      </p:sp>
      <p:sp>
        <p:nvSpPr>
          <p:cNvPr id="81613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161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8839200" cy="433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7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715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715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894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5.19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FM band allocation</a:t>
            </a:r>
          </a:p>
        </p:txBody>
      </p:sp>
      <p:sp>
        <p:nvSpPr>
          <p:cNvPr id="81715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171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3089275"/>
            <a:ext cx="7934325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817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818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703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5.20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Phase modulation</a:t>
            </a:r>
          </a:p>
        </p:txBody>
      </p:sp>
      <p:sp>
        <p:nvSpPr>
          <p:cNvPr id="81818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181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600200"/>
            <a:ext cx="87757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4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6546" name="Picture 2" descr="Forouzan4e07_banner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9144000" cy="1096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6547" name="Rectangle 3"/>
          <p:cNvSpPr>
            <a:spLocks noChangeArrowheads="1"/>
          </p:cNvSpPr>
          <p:nvPr/>
        </p:nvSpPr>
        <p:spPr bwMode="auto">
          <a:xfrm>
            <a:off x="1143000" y="4343400"/>
            <a:ext cx="68580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dirty="0" smtClean="0">
                <a:solidFill>
                  <a:srgbClr val="333399"/>
                </a:solidFill>
                <a:latin typeface="Arial" charset="0"/>
              </a:rPr>
              <a:t>Chapter 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 smtClean="0">
              <a:solidFill>
                <a:srgbClr val="333399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b="1" dirty="0" smtClean="0">
                <a:solidFill>
                  <a:srgbClr val="000000"/>
                </a:solidFill>
                <a:latin typeface="Arial" charset="0"/>
              </a:rPr>
              <a:t>Analog Transmission</a:t>
            </a:r>
          </a:p>
        </p:txBody>
      </p:sp>
      <p:sp>
        <p:nvSpPr>
          <p:cNvPr id="876548" name="Text Box 4"/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Times New Roman" pitchFamily="18" charset="0"/>
              </a:rPr>
              <a:t>Copyright © The McGraw-Hill Companies, Inc. Permission required for reproduction or display.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48455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References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95430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Line 2"/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8723" name="Line 3"/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8724" name="Text Box 4"/>
          <p:cNvSpPr txBox="1">
            <a:spLocks noChangeArrowheads="1"/>
          </p:cNvSpPr>
          <p:nvPr/>
        </p:nvSpPr>
        <p:spPr bwMode="auto">
          <a:xfrm>
            <a:off x="304800" y="457200"/>
            <a:ext cx="466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5.1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Digital-to-analog conversion</a:t>
            </a:r>
          </a:p>
        </p:txBody>
      </p:sp>
      <p:sp>
        <p:nvSpPr>
          <p:cNvPr id="79872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7987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27250"/>
            <a:ext cx="8885238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1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974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974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549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5.2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Types of digital-to-analog conversion</a:t>
            </a:r>
          </a:p>
        </p:txBody>
      </p:sp>
      <p:sp>
        <p:nvSpPr>
          <p:cNvPr id="79974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799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905000"/>
            <a:ext cx="8401050" cy="288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2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1920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1920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1920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1920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1920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1920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smtClean="0">
              <a:solidFill>
                <a:srgbClr val="000000"/>
              </a:solidFill>
            </a:endParaRPr>
          </a:p>
        </p:txBody>
      </p:sp>
      <p:sp>
        <p:nvSpPr>
          <p:cNvPr id="819209" name="Line 9"/>
          <p:cNvSpPr>
            <a:spLocks noChangeShapeType="1"/>
          </p:cNvSpPr>
          <p:nvPr/>
        </p:nvSpPr>
        <p:spPr bwMode="auto">
          <a:xfrm>
            <a:off x="457200" y="1981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9210" name="Line 10"/>
          <p:cNvSpPr>
            <a:spLocks noChangeShapeType="1"/>
          </p:cNvSpPr>
          <p:nvPr/>
        </p:nvSpPr>
        <p:spPr bwMode="auto">
          <a:xfrm>
            <a:off x="458788" y="5638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9211" name="Rectangle 11"/>
          <p:cNvSpPr>
            <a:spLocks noChangeArrowheads="1"/>
          </p:cNvSpPr>
          <p:nvPr/>
        </p:nvSpPr>
        <p:spPr bwMode="auto">
          <a:xfrm>
            <a:off x="495300" y="2073275"/>
            <a:ext cx="8077200" cy="350361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Bit rate is the number of bits per second. Baud rate is the number of signal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elements per second. </a:t>
            </a:r>
            <a:br>
              <a:rPr lang="en-US" sz="3200" b="1" smtClean="0">
                <a:solidFill>
                  <a:srgbClr val="000000"/>
                </a:solidFill>
                <a:latin typeface="Arial" charset="0"/>
              </a:rPr>
            </a:br>
            <a:endParaRPr lang="en-US" sz="3200" b="1" smtClean="0">
              <a:solidFill>
                <a:srgbClr val="000000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In the analog transmission of digital data, the baud rate is less than </a:t>
            </a:r>
            <a:br>
              <a:rPr lang="en-US" sz="3200" b="1" smtClean="0">
                <a:solidFill>
                  <a:srgbClr val="000000"/>
                </a:solidFill>
                <a:latin typeface="Arial" charset="0"/>
              </a:rPr>
            </a:br>
            <a:r>
              <a:rPr lang="en-US" sz="3200" b="1" smtClean="0">
                <a:solidFill>
                  <a:srgbClr val="000000"/>
                </a:solidFill>
                <a:latin typeface="Arial" charset="0"/>
              </a:rPr>
              <a:t>or equal to the bit rate.</a:t>
            </a:r>
          </a:p>
        </p:txBody>
      </p:sp>
      <p:grpSp>
        <p:nvGrpSpPr>
          <p:cNvPr id="819212" name="Group 12"/>
          <p:cNvGrpSpPr>
            <a:grpSpLocks/>
          </p:cNvGrpSpPr>
          <p:nvPr/>
        </p:nvGrpSpPr>
        <p:grpSpPr bwMode="auto">
          <a:xfrm>
            <a:off x="457200" y="1371600"/>
            <a:ext cx="1143000" cy="566738"/>
            <a:chOff x="1200" y="1248"/>
            <a:chExt cx="720" cy="357"/>
          </a:xfrm>
        </p:grpSpPr>
        <p:pic>
          <p:nvPicPr>
            <p:cNvPr id="81921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921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i="1" smtClean="0">
                  <a:solidFill>
                    <a:srgbClr val="FF0000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3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077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077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76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5.3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Binary amplitude shift keying</a:t>
            </a:r>
          </a:p>
        </p:txBody>
      </p:sp>
      <p:sp>
        <p:nvSpPr>
          <p:cNvPr id="80077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007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754313"/>
            <a:ext cx="8629650" cy="235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9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179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179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875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5.4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Implementation of binary ASK</a:t>
            </a:r>
          </a:p>
        </p:txBody>
      </p:sp>
      <p:sp>
        <p:nvSpPr>
          <p:cNvPr id="80179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0180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713038"/>
            <a:ext cx="8255000" cy="239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14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384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384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76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5.6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Binary frequency shift keying</a:t>
            </a:r>
          </a:p>
        </p:txBody>
      </p:sp>
      <p:sp>
        <p:nvSpPr>
          <p:cNvPr id="80384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038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2290763"/>
            <a:ext cx="8637587" cy="266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486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486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603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3333CC"/>
                </a:solidFill>
                <a:latin typeface="Times New Roman" pitchFamily="18" charset="0"/>
              </a:rPr>
              <a:t>Figure 5.7  </a:t>
            </a:r>
            <a:r>
              <a:rPr lang="en-US" sz="2000" b="1" i="1" smtClean="0">
                <a:solidFill>
                  <a:srgbClr val="000000"/>
                </a:solidFill>
                <a:latin typeface="Times New Roman" pitchFamily="18" charset="0"/>
              </a:rPr>
              <a:t>Bandwidth of MFSK used in Example 5.6</a:t>
            </a:r>
          </a:p>
        </p:txBody>
      </p:sp>
      <p:sp>
        <p:nvSpPr>
          <p:cNvPr id="80486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3200" b="1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048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506663"/>
            <a:ext cx="8226425" cy="244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5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97699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5662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5-2   ANALOG AND DIGITAL</a:t>
            </a:r>
          </a:p>
        </p:txBody>
      </p:sp>
      <p:sp>
        <p:nvSpPr>
          <p:cNvPr id="797700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auto">
          <a:xfrm>
            <a:off x="228600" y="1384300"/>
            <a:ext cx="8229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Analog-to-analog conversion is the representation of analog information by an analog signal. One may ask why we need to modulate an analog signal; it is already analog. Modulation is needed if the medium is bandpass in nature or if only a bandpass channel is available to us. </a:t>
            </a: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auto">
          <a:xfrm>
            <a:off x="152400" y="4679950"/>
            <a:ext cx="670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  <a:buFont typeface="Wingdings" pitchFamily="2" charset="2"/>
              <a:buNone/>
            </a:pPr>
            <a:r>
              <a:rPr lang="en-US" sz="2400" b="1" smtClean="0">
                <a:solidFill>
                  <a:srgbClr val="0033CC"/>
                </a:solidFill>
                <a:latin typeface="Times New Roman" pitchFamily="18" charset="0"/>
              </a:rPr>
              <a:t>Amplitude Modulation</a:t>
            </a:r>
            <a:r>
              <a:rPr lang="fr-FR" sz="2400" b="1" smtClean="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 b="1" smtClean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 b="1" smtClean="0">
                <a:solidFill>
                  <a:srgbClr val="0033CC"/>
                </a:solidFill>
                <a:latin typeface="Times New Roman" pitchFamily="18" charset="0"/>
              </a:rPr>
              <a:t>Frequency Modulation</a:t>
            </a:r>
            <a:br>
              <a:rPr lang="fr-FR" sz="2400" b="1" smtClean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 b="1" smtClean="0">
                <a:solidFill>
                  <a:srgbClr val="0033CC"/>
                </a:solidFill>
                <a:latin typeface="Times New Roman" pitchFamily="18" charset="0"/>
              </a:rPr>
              <a:t>Phase Modulation</a:t>
            </a:r>
            <a:endParaRPr lang="en-US" sz="2400" b="1" smtClean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797703" name="Text Box 7"/>
          <p:cNvSpPr txBox="1">
            <a:spLocks noChangeArrowheads="1"/>
          </p:cNvSpPr>
          <p:nvPr/>
        </p:nvSpPr>
        <p:spPr bwMode="auto">
          <a:xfrm>
            <a:off x="165100" y="42037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  <p:extLst>
      <p:ext uri="{BB962C8B-B14F-4D97-AF65-F5344CB8AC3E}">
        <p14:creationId xmlns:p14="http://schemas.microsoft.com/office/powerpoint/2010/main" val="36491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202</Words>
  <Application>Microsoft Office PowerPoint</Application>
  <PresentationFormat>On-screen Show (4:3)</PresentationFormat>
  <Paragraphs>32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UG-CSE</dc:creator>
  <cp:lastModifiedBy>Admin</cp:lastModifiedBy>
  <cp:revision>3</cp:revision>
  <dcterms:created xsi:type="dcterms:W3CDTF">2006-08-16T00:00:00Z</dcterms:created>
  <dcterms:modified xsi:type="dcterms:W3CDTF">2020-10-25T09:23:25Z</dcterms:modified>
</cp:coreProperties>
</file>