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53A0F5-FA64-444A-B7D1-511CA1B9F53F}" type="datetimeFigureOut">
              <a:rPr lang="en-GB" smtClean="0"/>
              <a:t>16/10/2020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646889-7E99-4AF4-8E7F-2EE0B59F2863}" type="slidenum">
              <a:rPr lang="en-GB" smtClean="0"/>
              <a:t>‹#›</a:t>
            </a:fld>
            <a:endParaRPr lang="en-GB"/>
          </a:p>
        </p:txBody>
      </p:sp>
    </p:spTree>
    <p:extLst>
      <p:ext uri="{BB962C8B-B14F-4D97-AF65-F5344CB8AC3E}">
        <p14:creationId xmlns:p14="http://schemas.microsoft.com/office/powerpoint/2010/main" val="68591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7C750D-39D4-4CBD-BF4C-78039FEF278B}" type="slidenum">
              <a:rPr lang="en-US">
                <a:solidFill>
                  <a:prstClr val="black"/>
                </a:solidFill>
              </a:rPr>
              <a:pPr/>
              <a:t>1</a:t>
            </a:fld>
            <a:endParaRPr lang="en-US">
              <a:solidFill>
                <a:prstClr val="black"/>
              </a:solidFill>
            </a:endParaRPr>
          </a:p>
        </p:txBody>
      </p:sp>
      <p:sp>
        <p:nvSpPr>
          <p:cNvPr id="954370" name="Rectangle 2"/>
          <p:cNvSpPr>
            <a:spLocks noRo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B9E52F-97AD-489E-BCC2-8DA354559FA9}" type="slidenum">
              <a:rPr lang="en-US">
                <a:solidFill>
                  <a:prstClr val="black"/>
                </a:solidFill>
              </a:rPr>
              <a:pPr/>
              <a:t>10</a:t>
            </a:fld>
            <a:endParaRPr lang="en-US">
              <a:solidFill>
                <a:prstClr val="black"/>
              </a:solidFill>
            </a:endParaRPr>
          </a:p>
        </p:txBody>
      </p:sp>
      <p:sp>
        <p:nvSpPr>
          <p:cNvPr id="963586" name="Rectangle 2"/>
          <p:cNvSpPr>
            <a:spLocks noRo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7AA808-012E-47D1-98C9-7874D4D8FAC9}" type="slidenum">
              <a:rPr lang="en-US">
                <a:solidFill>
                  <a:prstClr val="black"/>
                </a:solidFill>
              </a:rPr>
              <a:pPr/>
              <a:t>11</a:t>
            </a:fld>
            <a:endParaRPr lang="en-US">
              <a:solidFill>
                <a:prstClr val="black"/>
              </a:solidFill>
            </a:endParaRPr>
          </a:p>
        </p:txBody>
      </p:sp>
      <p:sp>
        <p:nvSpPr>
          <p:cNvPr id="964610" name="Rectangle 2"/>
          <p:cNvSpPr>
            <a:spLocks noRo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6C0A0-7D39-43F7-A2AD-103AAB3FE154}" type="slidenum">
              <a:rPr lang="en-US">
                <a:solidFill>
                  <a:prstClr val="black"/>
                </a:solidFill>
              </a:rPr>
              <a:pPr/>
              <a:t>12</a:t>
            </a:fld>
            <a:endParaRPr lang="en-US">
              <a:solidFill>
                <a:prstClr val="black"/>
              </a:solidFill>
            </a:endParaRPr>
          </a:p>
        </p:txBody>
      </p:sp>
      <p:sp>
        <p:nvSpPr>
          <p:cNvPr id="965634" name="Rectangle 2"/>
          <p:cNvSpPr>
            <a:spLocks noRo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A25A0A-56CA-424C-AC8C-3B8E4F592AE6}" type="slidenum">
              <a:rPr lang="en-US">
                <a:solidFill>
                  <a:prstClr val="black"/>
                </a:solidFill>
              </a:rPr>
              <a:pPr/>
              <a:t>13</a:t>
            </a:fld>
            <a:endParaRPr lang="en-US">
              <a:solidFill>
                <a:prstClr val="black"/>
              </a:solidFill>
            </a:endParaRPr>
          </a:p>
        </p:txBody>
      </p:sp>
      <p:sp>
        <p:nvSpPr>
          <p:cNvPr id="966658" name="Rectangle 2"/>
          <p:cNvSpPr>
            <a:spLocks noRo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36555-CAE9-4C43-AC7E-582550F91A88}" type="slidenum">
              <a:rPr lang="en-US">
                <a:solidFill>
                  <a:prstClr val="black"/>
                </a:solidFill>
              </a:rPr>
              <a:pPr/>
              <a:t>14</a:t>
            </a:fld>
            <a:endParaRPr lang="en-US">
              <a:solidFill>
                <a:prstClr val="black"/>
              </a:solidFill>
            </a:endParaRPr>
          </a:p>
        </p:txBody>
      </p:sp>
      <p:sp>
        <p:nvSpPr>
          <p:cNvPr id="967682" name="Rectangle 2"/>
          <p:cNvSpPr>
            <a:spLocks noRot="1" noChangeArrowheads="1" noTextEdit="1"/>
          </p:cNvSpPr>
          <p:nvPr>
            <p:ph type="sldImg"/>
          </p:nvPr>
        </p:nvSpPr>
        <p:spPr>
          <a:ln/>
        </p:spPr>
      </p:sp>
      <p:sp>
        <p:nvSpPr>
          <p:cNvPr id="967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87F6D0-1177-4E7F-B26B-41DD97AF4490}" type="slidenum">
              <a:rPr lang="en-US">
                <a:solidFill>
                  <a:prstClr val="black"/>
                </a:solidFill>
              </a:rPr>
              <a:pPr/>
              <a:t>15</a:t>
            </a:fld>
            <a:endParaRPr lang="en-US">
              <a:solidFill>
                <a:prstClr val="black"/>
              </a:solidFill>
            </a:endParaRPr>
          </a:p>
        </p:txBody>
      </p:sp>
      <p:sp>
        <p:nvSpPr>
          <p:cNvPr id="968706" name="Rectangle 2"/>
          <p:cNvSpPr>
            <a:spLocks noRot="1" noChangeArrowheads="1" noTextEdit="1"/>
          </p:cNvSpPr>
          <p:nvPr>
            <p:ph type="sldImg"/>
          </p:nvPr>
        </p:nvSpPr>
        <p:spPr>
          <a:ln/>
        </p:spPr>
      </p:sp>
      <p:sp>
        <p:nvSpPr>
          <p:cNvPr id="96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C9FDE-5D44-4180-BFF6-AEAE3EF5BFEC}" type="slidenum">
              <a:rPr lang="en-US">
                <a:solidFill>
                  <a:prstClr val="black"/>
                </a:solidFill>
              </a:rPr>
              <a:pPr/>
              <a:t>16</a:t>
            </a:fld>
            <a:endParaRPr lang="en-US">
              <a:solidFill>
                <a:prstClr val="black"/>
              </a:solidFill>
            </a:endParaRPr>
          </a:p>
        </p:txBody>
      </p:sp>
      <p:sp>
        <p:nvSpPr>
          <p:cNvPr id="970754" name="Rectangle 2"/>
          <p:cNvSpPr>
            <a:spLocks noRo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13FD97-6500-4210-A82A-E8C6EEF4DB23}" type="slidenum">
              <a:rPr lang="en-US">
                <a:solidFill>
                  <a:prstClr val="black"/>
                </a:solidFill>
              </a:rPr>
              <a:pPr/>
              <a:t>17</a:t>
            </a:fld>
            <a:endParaRPr lang="en-US">
              <a:solidFill>
                <a:prstClr val="black"/>
              </a:solidFill>
            </a:endParaRPr>
          </a:p>
        </p:txBody>
      </p:sp>
      <p:sp>
        <p:nvSpPr>
          <p:cNvPr id="969730" name="Rectangle 2"/>
          <p:cNvSpPr>
            <a:spLocks noRo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102AD-42A4-4C52-A070-76A4A1CC2E1D}" type="slidenum">
              <a:rPr lang="en-US">
                <a:solidFill>
                  <a:prstClr val="black"/>
                </a:solidFill>
              </a:rPr>
              <a:pPr/>
              <a:t>18</a:t>
            </a:fld>
            <a:endParaRPr lang="en-US">
              <a:solidFill>
                <a:prstClr val="black"/>
              </a:solidFill>
            </a:endParaRPr>
          </a:p>
        </p:txBody>
      </p:sp>
      <p:sp>
        <p:nvSpPr>
          <p:cNvPr id="1052674" name="Rectangle 2"/>
          <p:cNvSpPr>
            <a:spLocks noRot="1" noChangeArrowheads="1" noTextEdit="1"/>
          </p:cNvSpPr>
          <p:nvPr>
            <p:ph type="sldImg"/>
          </p:nvPr>
        </p:nvSpPr>
        <p:spPr>
          <a:ln/>
        </p:spPr>
      </p:sp>
      <p:sp>
        <p:nvSpPr>
          <p:cNvPr id="1052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9919C-6C0C-4CA4-95CF-55B1EC6F42CA}" type="slidenum">
              <a:rPr lang="en-US">
                <a:solidFill>
                  <a:prstClr val="black"/>
                </a:solidFill>
              </a:rPr>
              <a:pPr/>
              <a:t>19</a:t>
            </a:fld>
            <a:endParaRPr lang="en-US">
              <a:solidFill>
                <a:prstClr val="black"/>
              </a:solidFill>
            </a:endParaRPr>
          </a:p>
        </p:txBody>
      </p:sp>
      <p:sp>
        <p:nvSpPr>
          <p:cNvPr id="971778" name="Rectangle 2"/>
          <p:cNvSpPr>
            <a:spLocks noRo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23A31C-D44B-42C3-9BCD-6AFB3B7B8D3E}" type="slidenum">
              <a:rPr lang="en-US">
                <a:solidFill>
                  <a:prstClr val="black"/>
                </a:solidFill>
              </a:rPr>
              <a:pPr/>
              <a:t>2</a:t>
            </a:fld>
            <a:endParaRPr lang="en-US">
              <a:solidFill>
                <a:prstClr val="black"/>
              </a:solidFill>
            </a:endParaRPr>
          </a:p>
        </p:txBody>
      </p:sp>
      <p:sp>
        <p:nvSpPr>
          <p:cNvPr id="955394" name="Rectangle 2"/>
          <p:cNvSpPr>
            <a:spLocks noRo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20A73-AEF9-4714-90FE-549BE99C5B05}" type="slidenum">
              <a:rPr lang="en-US">
                <a:solidFill>
                  <a:prstClr val="black"/>
                </a:solidFill>
              </a:rPr>
              <a:pPr/>
              <a:t>20</a:t>
            </a:fld>
            <a:endParaRPr lang="en-US">
              <a:solidFill>
                <a:prstClr val="black"/>
              </a:solidFill>
            </a:endParaRPr>
          </a:p>
        </p:txBody>
      </p:sp>
      <p:sp>
        <p:nvSpPr>
          <p:cNvPr id="972802" name="Rectangle 2"/>
          <p:cNvSpPr>
            <a:spLocks noRo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A4A5B-C5DC-4CF4-A43E-291F8EEA82D0}" type="slidenum">
              <a:rPr lang="en-US">
                <a:solidFill>
                  <a:prstClr val="black"/>
                </a:solidFill>
              </a:rPr>
              <a:pPr/>
              <a:t>21</a:t>
            </a:fld>
            <a:endParaRPr lang="en-US">
              <a:solidFill>
                <a:prstClr val="black"/>
              </a:solidFill>
            </a:endParaRPr>
          </a:p>
        </p:txBody>
      </p:sp>
      <p:sp>
        <p:nvSpPr>
          <p:cNvPr id="973826" name="Rectangle 2"/>
          <p:cNvSpPr>
            <a:spLocks noRo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E2F7C-A54A-4193-9B41-9CB69C869292}" type="slidenum">
              <a:rPr lang="en-US">
                <a:solidFill>
                  <a:prstClr val="black"/>
                </a:solidFill>
              </a:rPr>
              <a:pPr/>
              <a:t>22</a:t>
            </a:fld>
            <a:endParaRPr lang="en-US">
              <a:solidFill>
                <a:prstClr val="black"/>
              </a:solidFill>
            </a:endParaRPr>
          </a:p>
        </p:txBody>
      </p:sp>
      <p:sp>
        <p:nvSpPr>
          <p:cNvPr id="975874" name="Rectangle 2"/>
          <p:cNvSpPr>
            <a:spLocks noRo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CFF27-89A2-458C-B86F-B0072FCFDCDB}" type="slidenum">
              <a:rPr lang="en-US">
                <a:solidFill>
                  <a:prstClr val="black"/>
                </a:solidFill>
              </a:rPr>
              <a:pPr/>
              <a:t>23</a:t>
            </a:fld>
            <a:endParaRPr lang="en-US">
              <a:solidFill>
                <a:prstClr val="black"/>
              </a:solidFill>
            </a:endParaRPr>
          </a:p>
        </p:txBody>
      </p:sp>
      <p:sp>
        <p:nvSpPr>
          <p:cNvPr id="976898" name="Rectangle 2"/>
          <p:cNvSpPr>
            <a:spLocks noRo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34F02-564B-4975-A507-D41C79DA5D32}" type="slidenum">
              <a:rPr lang="en-US">
                <a:solidFill>
                  <a:prstClr val="black"/>
                </a:solidFill>
              </a:rPr>
              <a:pPr/>
              <a:t>24</a:t>
            </a:fld>
            <a:endParaRPr lang="en-US">
              <a:solidFill>
                <a:prstClr val="black"/>
              </a:solidFill>
            </a:endParaRPr>
          </a:p>
        </p:txBody>
      </p:sp>
      <p:sp>
        <p:nvSpPr>
          <p:cNvPr id="977922" name="Rectangle 2"/>
          <p:cNvSpPr>
            <a:spLocks noRo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9B4D6-7A56-423F-9F85-065CE783D9AF}" type="slidenum">
              <a:rPr lang="en-US">
                <a:solidFill>
                  <a:prstClr val="black"/>
                </a:solidFill>
              </a:rPr>
              <a:pPr/>
              <a:t>25</a:t>
            </a:fld>
            <a:endParaRPr lang="en-US">
              <a:solidFill>
                <a:prstClr val="black"/>
              </a:solidFill>
            </a:endParaRPr>
          </a:p>
        </p:txBody>
      </p:sp>
      <p:sp>
        <p:nvSpPr>
          <p:cNvPr id="978946" name="Rectangle 2"/>
          <p:cNvSpPr>
            <a:spLocks noRot="1" noChangeArrowheads="1" noTextEdit="1"/>
          </p:cNvSpPr>
          <p:nvPr>
            <p:ph type="sldImg"/>
          </p:nvPr>
        </p:nvSpPr>
        <p:spPr>
          <a:ln/>
        </p:spPr>
      </p:sp>
      <p:sp>
        <p:nvSpPr>
          <p:cNvPr id="978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FBC94B-E9E9-4A2A-A1F2-A4B470E96F00}" type="slidenum">
              <a:rPr lang="en-US">
                <a:solidFill>
                  <a:prstClr val="black"/>
                </a:solidFill>
              </a:rPr>
              <a:pPr/>
              <a:t>26</a:t>
            </a:fld>
            <a:endParaRPr lang="en-US">
              <a:solidFill>
                <a:prstClr val="black"/>
              </a:solidFill>
            </a:endParaRPr>
          </a:p>
        </p:txBody>
      </p:sp>
      <p:sp>
        <p:nvSpPr>
          <p:cNvPr id="979970" name="Rectangle 2"/>
          <p:cNvSpPr>
            <a:spLocks noRot="1" noChangeArrowheads="1" noTextEdit="1"/>
          </p:cNvSpPr>
          <p:nvPr>
            <p:ph type="sldImg"/>
          </p:nvPr>
        </p:nvSpPr>
        <p:spPr>
          <a:ln/>
        </p:spPr>
      </p:sp>
      <p:sp>
        <p:nvSpPr>
          <p:cNvPr id="97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2C61D-92F6-4E25-8408-6EE834BD5FBF}" type="slidenum">
              <a:rPr lang="en-US">
                <a:solidFill>
                  <a:prstClr val="black"/>
                </a:solidFill>
              </a:rPr>
              <a:pPr/>
              <a:t>27</a:t>
            </a:fld>
            <a:endParaRPr lang="en-US">
              <a:solidFill>
                <a:prstClr val="black"/>
              </a:solidFill>
            </a:endParaRPr>
          </a:p>
        </p:txBody>
      </p:sp>
      <p:sp>
        <p:nvSpPr>
          <p:cNvPr id="980994" name="Rectangle 2"/>
          <p:cNvSpPr>
            <a:spLocks noRo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15B2E1-6058-4C00-99B1-9507608B6142}" type="slidenum">
              <a:rPr lang="en-US">
                <a:solidFill>
                  <a:prstClr val="black"/>
                </a:solidFill>
              </a:rPr>
              <a:pPr/>
              <a:t>28</a:t>
            </a:fld>
            <a:endParaRPr lang="en-US">
              <a:solidFill>
                <a:prstClr val="black"/>
              </a:solidFill>
            </a:endParaRPr>
          </a:p>
        </p:txBody>
      </p:sp>
      <p:sp>
        <p:nvSpPr>
          <p:cNvPr id="982018" name="Rectangle 2"/>
          <p:cNvSpPr>
            <a:spLocks noRo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5B02B-BE37-42F6-A1C9-F0A719890F14}" type="slidenum">
              <a:rPr lang="en-US">
                <a:solidFill>
                  <a:prstClr val="black"/>
                </a:solidFill>
              </a:rPr>
              <a:pPr/>
              <a:t>29</a:t>
            </a:fld>
            <a:endParaRPr lang="en-US">
              <a:solidFill>
                <a:prstClr val="black"/>
              </a:solidFill>
            </a:endParaRPr>
          </a:p>
        </p:txBody>
      </p:sp>
      <p:sp>
        <p:nvSpPr>
          <p:cNvPr id="983042" name="Rectangle 2"/>
          <p:cNvSpPr>
            <a:spLocks noRo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838BE-FB3B-4D32-A163-CBFC49CCDC65}" type="slidenum">
              <a:rPr lang="en-US">
                <a:solidFill>
                  <a:prstClr val="black"/>
                </a:solidFill>
              </a:rPr>
              <a:pPr/>
              <a:t>3</a:t>
            </a:fld>
            <a:endParaRPr lang="en-US">
              <a:solidFill>
                <a:prstClr val="black"/>
              </a:solidFill>
            </a:endParaRPr>
          </a:p>
        </p:txBody>
      </p:sp>
      <p:sp>
        <p:nvSpPr>
          <p:cNvPr id="956418" name="Rectangle 2"/>
          <p:cNvSpPr>
            <a:spLocks noRo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C9FDE-5D44-4180-BFF6-AEAE3EF5BFEC}" type="slidenum">
              <a:rPr lang="en-US">
                <a:solidFill>
                  <a:prstClr val="black"/>
                </a:solidFill>
              </a:rPr>
              <a:pPr/>
              <a:t>30</a:t>
            </a:fld>
            <a:endParaRPr lang="en-US">
              <a:solidFill>
                <a:prstClr val="black"/>
              </a:solidFill>
            </a:endParaRPr>
          </a:p>
        </p:txBody>
      </p:sp>
      <p:sp>
        <p:nvSpPr>
          <p:cNvPr id="970754" name="Rectangle 2"/>
          <p:cNvSpPr>
            <a:spLocks noRo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1968A-68DE-40BE-A67D-F5D0FF2402DB}" type="slidenum">
              <a:rPr lang="en-US">
                <a:solidFill>
                  <a:prstClr val="black"/>
                </a:solidFill>
              </a:rPr>
              <a:pPr/>
              <a:t>31</a:t>
            </a:fld>
            <a:endParaRPr lang="en-US">
              <a:solidFill>
                <a:prstClr val="black"/>
              </a:solidFill>
            </a:endParaRPr>
          </a:p>
        </p:txBody>
      </p:sp>
      <p:sp>
        <p:nvSpPr>
          <p:cNvPr id="984066" name="Rectangle 2"/>
          <p:cNvSpPr>
            <a:spLocks noRot="1" noChangeArrowheads="1" noTextEdit="1"/>
          </p:cNvSpPr>
          <p:nvPr>
            <p:ph type="sldImg"/>
          </p:nvPr>
        </p:nvSpPr>
        <p:spPr>
          <a:ln/>
        </p:spPr>
      </p:sp>
      <p:sp>
        <p:nvSpPr>
          <p:cNvPr id="98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F2E708-AFF5-403F-8CD7-EB0AC45DB353}" type="slidenum">
              <a:rPr lang="en-US">
                <a:solidFill>
                  <a:prstClr val="black"/>
                </a:solidFill>
              </a:rPr>
              <a:pPr/>
              <a:t>32</a:t>
            </a:fld>
            <a:endParaRPr lang="en-US">
              <a:solidFill>
                <a:prstClr val="black"/>
              </a:solidFill>
            </a:endParaRPr>
          </a:p>
        </p:txBody>
      </p:sp>
      <p:sp>
        <p:nvSpPr>
          <p:cNvPr id="985090" name="Rectangle 2"/>
          <p:cNvSpPr>
            <a:spLocks noRot="1" noChangeArrowheads="1" noTextEdit="1"/>
          </p:cNvSpPr>
          <p:nvPr>
            <p:ph type="sldImg"/>
          </p:nvPr>
        </p:nvSpPr>
        <p:spPr>
          <a:ln/>
        </p:spPr>
      </p:sp>
      <p:sp>
        <p:nvSpPr>
          <p:cNvPr id="98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83F26-9961-4C30-8545-02C94F2601B9}" type="slidenum">
              <a:rPr lang="en-US">
                <a:solidFill>
                  <a:prstClr val="black"/>
                </a:solidFill>
              </a:rPr>
              <a:pPr/>
              <a:t>33</a:t>
            </a:fld>
            <a:endParaRPr lang="en-US">
              <a:solidFill>
                <a:prstClr val="black"/>
              </a:solidFill>
            </a:endParaRPr>
          </a:p>
        </p:txBody>
      </p:sp>
      <p:sp>
        <p:nvSpPr>
          <p:cNvPr id="986114" name="Rectangle 2"/>
          <p:cNvSpPr>
            <a:spLocks noRot="1" noChangeArrowheads="1" noTextEdit="1"/>
          </p:cNvSpPr>
          <p:nvPr>
            <p:ph type="sldImg"/>
          </p:nvPr>
        </p:nvSpPr>
        <p:spPr>
          <a:ln/>
        </p:spPr>
      </p:sp>
      <p:sp>
        <p:nvSpPr>
          <p:cNvPr id="986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B1BBD6-3110-42FB-BCD1-3C796F53FBBD}" type="slidenum">
              <a:rPr lang="en-US">
                <a:solidFill>
                  <a:prstClr val="black"/>
                </a:solidFill>
              </a:rPr>
              <a:pPr/>
              <a:t>34</a:t>
            </a:fld>
            <a:endParaRPr lang="en-US">
              <a:solidFill>
                <a:prstClr val="black"/>
              </a:solidFill>
            </a:endParaRPr>
          </a:p>
        </p:txBody>
      </p:sp>
      <p:sp>
        <p:nvSpPr>
          <p:cNvPr id="987138" name="Rectangle 2"/>
          <p:cNvSpPr>
            <a:spLocks noRo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3738D-7ED9-4072-8725-5434E3045FC8}" type="slidenum">
              <a:rPr lang="en-US">
                <a:solidFill>
                  <a:prstClr val="black"/>
                </a:solidFill>
              </a:rPr>
              <a:pPr/>
              <a:t>35</a:t>
            </a:fld>
            <a:endParaRPr lang="en-US">
              <a:solidFill>
                <a:prstClr val="black"/>
              </a:solidFill>
            </a:endParaRPr>
          </a:p>
        </p:txBody>
      </p:sp>
      <p:sp>
        <p:nvSpPr>
          <p:cNvPr id="988162" name="Rectangle 2"/>
          <p:cNvSpPr>
            <a:spLocks noRo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AF8615-BE3B-4AC1-B3C1-6229194922C8}" type="slidenum">
              <a:rPr lang="en-US">
                <a:solidFill>
                  <a:prstClr val="black"/>
                </a:solidFill>
              </a:rPr>
              <a:pPr/>
              <a:t>36</a:t>
            </a:fld>
            <a:endParaRPr lang="en-US">
              <a:solidFill>
                <a:prstClr val="black"/>
              </a:solidFill>
            </a:endParaRPr>
          </a:p>
        </p:txBody>
      </p:sp>
      <p:sp>
        <p:nvSpPr>
          <p:cNvPr id="989186" name="Rectangle 2"/>
          <p:cNvSpPr>
            <a:spLocks noRo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F23E5-7630-4813-B54A-95A3BCFEDD59}" type="slidenum">
              <a:rPr lang="en-US">
                <a:solidFill>
                  <a:prstClr val="black"/>
                </a:solidFill>
              </a:rPr>
              <a:pPr/>
              <a:t>4</a:t>
            </a:fld>
            <a:endParaRPr lang="en-US">
              <a:solidFill>
                <a:prstClr val="black"/>
              </a:solidFill>
            </a:endParaRPr>
          </a:p>
        </p:txBody>
      </p:sp>
      <p:sp>
        <p:nvSpPr>
          <p:cNvPr id="957442" name="Rectangle 2"/>
          <p:cNvSpPr>
            <a:spLocks noRo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95010-EF0B-4B56-B10B-2356F8D60ED3}" type="slidenum">
              <a:rPr lang="en-US">
                <a:solidFill>
                  <a:prstClr val="black"/>
                </a:solidFill>
              </a:rPr>
              <a:pPr/>
              <a:t>5</a:t>
            </a:fld>
            <a:endParaRPr lang="en-US">
              <a:solidFill>
                <a:prstClr val="black"/>
              </a:solidFill>
            </a:endParaRPr>
          </a:p>
        </p:txBody>
      </p:sp>
      <p:sp>
        <p:nvSpPr>
          <p:cNvPr id="958466" name="Rectangle 2"/>
          <p:cNvSpPr>
            <a:spLocks noRo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747A9-BD1A-4717-9F89-4A2D1F2F6C88}" type="slidenum">
              <a:rPr lang="en-US">
                <a:solidFill>
                  <a:prstClr val="black"/>
                </a:solidFill>
              </a:rPr>
              <a:pPr/>
              <a:t>6</a:t>
            </a:fld>
            <a:endParaRPr lang="en-US">
              <a:solidFill>
                <a:prstClr val="black"/>
              </a:solidFill>
            </a:endParaRPr>
          </a:p>
        </p:txBody>
      </p:sp>
      <p:sp>
        <p:nvSpPr>
          <p:cNvPr id="959490" name="Rectangle 2"/>
          <p:cNvSpPr>
            <a:spLocks noRo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14FAD-9939-4880-934D-DBE1DD438C44}" type="slidenum">
              <a:rPr lang="en-US">
                <a:solidFill>
                  <a:prstClr val="black"/>
                </a:solidFill>
              </a:rPr>
              <a:pPr/>
              <a:t>7</a:t>
            </a:fld>
            <a:endParaRPr lang="en-US">
              <a:solidFill>
                <a:prstClr val="black"/>
              </a:solidFill>
            </a:endParaRPr>
          </a:p>
        </p:txBody>
      </p:sp>
      <p:sp>
        <p:nvSpPr>
          <p:cNvPr id="960514" name="Rectangle 2"/>
          <p:cNvSpPr>
            <a:spLocks noRo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0B784-C5AE-40A1-BB58-E92EDC7255F3}" type="slidenum">
              <a:rPr lang="en-US">
                <a:solidFill>
                  <a:prstClr val="black"/>
                </a:solidFill>
              </a:rPr>
              <a:pPr/>
              <a:t>8</a:t>
            </a:fld>
            <a:endParaRPr lang="en-US">
              <a:solidFill>
                <a:prstClr val="black"/>
              </a:solidFill>
            </a:endParaRPr>
          </a:p>
        </p:txBody>
      </p:sp>
      <p:sp>
        <p:nvSpPr>
          <p:cNvPr id="961538" name="Rectangle 2"/>
          <p:cNvSpPr>
            <a:spLocks noRo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BA4ECE-7E4B-4ECA-827C-8FBD6ABF50F2}" type="slidenum">
              <a:rPr lang="en-US">
                <a:solidFill>
                  <a:prstClr val="black"/>
                </a:solidFill>
              </a:rPr>
              <a:pPr/>
              <a:t>9</a:t>
            </a:fld>
            <a:endParaRPr lang="en-US">
              <a:solidFill>
                <a:prstClr val="black"/>
              </a:solidFill>
            </a:endParaRPr>
          </a:p>
        </p:txBody>
      </p:sp>
      <p:sp>
        <p:nvSpPr>
          <p:cNvPr id="962562" name="Rectangle 2"/>
          <p:cNvSpPr>
            <a:spLocks noRo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B7C8CE12-70B8-4C6F-A6F0-BD59A4BF53E5}"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1400" smtClean="0">
                <a:solidFill>
                  <a:srgbClr val="000000"/>
                </a:solidFill>
                <a:latin typeface="McGrawHill-Italic" pitchFamily="2" charset="0"/>
              </a:rPr>
              <a:t>McGraw-Hill</a:t>
            </a:r>
            <a:endParaRPr lang="en-US" altLang="en-US" sz="2400" smtClean="0">
              <a:solidFill>
                <a:srgbClr val="000000"/>
              </a:solidFill>
              <a:latin typeface="Times New Roman"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altLang="en-US" sz="1400" smtClean="0">
                <a:solidFill>
                  <a:srgbClr val="000000"/>
                </a:solidFill>
                <a:latin typeface="McGrawHill-Italic" pitchFamily="2" charset="0"/>
              </a:rPr>
              <a:t>The McGraw-Hill Companies, Inc., 2000</a:t>
            </a:r>
            <a:endParaRPr lang="en-US"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121632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CA2FBD60-2AA1-4F0F-9F56-CFF4364032D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885452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F79ED87B-03A7-4309-AFC6-41DAE9DB21BD}"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511524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10.</a:t>
            </a:r>
            <a:fld id="{4BFA29BD-3B88-448A-B72C-5B9C6FF99A0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175632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10.</a:t>
            </a:r>
            <a:fld id="{5840FC54-0DD1-449A-8F43-888FC23A7DC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33467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10.</a:t>
            </a:r>
            <a:fld id="{9E1809BB-BB05-46A5-8520-0D4CD55A8E9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772782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10.</a:t>
            </a:r>
            <a:fld id="{F16679DC-1816-4679-8B1C-2CBD0B2CFFB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874077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10.</a:t>
            </a:r>
            <a:fld id="{F6359824-0E98-4935-A2A2-2F3455ECE74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79848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10.</a:t>
            </a:r>
            <a:fld id="{545004DC-C11D-4A9D-ABFC-F73B8E37001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674630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1A116410-549B-430F-A144-B237BA8B412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189834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9A04173D-0D3E-4A2C-AE2E-D030F614F16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4510648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Slide Number Placeholder 2"/>
          <p:cNvSpPr>
            <a:spLocks noGrp="1"/>
          </p:cNvSpPr>
          <p:nvPr>
            <p:ph type="sldNum" sz="quarter" idx="10"/>
          </p:nvPr>
        </p:nvSpPr>
        <p:spPr>
          <a:xfrm>
            <a:off x="-76200" y="6400800"/>
            <a:ext cx="1905000" cy="457200"/>
          </a:xfrm>
        </p:spPr>
        <p:txBody>
          <a:bodyPr/>
          <a:lstStyle>
            <a:lvl1pPr>
              <a:defRPr/>
            </a:lvl1pPr>
          </a:lstStyle>
          <a:p>
            <a:r>
              <a:rPr lang="en-US">
                <a:solidFill>
                  <a:srgbClr val="1C1C1C"/>
                </a:solidFill>
              </a:rPr>
              <a:t>10.</a:t>
            </a:r>
            <a:fld id="{BBB889F0-53BF-42F1-BB30-4CB1F645AA3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78033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charset="0"/>
              </a:rPr>
              <a:t>10.</a:t>
            </a:r>
            <a:fld id="{2A785799-446A-4784-BFD9-C85975B260BC}" type="slidenum">
              <a:rPr lang="en-US" b="1" smtClean="0">
                <a:solidFill>
                  <a:srgbClr val="1C1C1C"/>
                </a:solidFill>
                <a:latin typeface="Arial" charset="0"/>
              </a:rPr>
              <a:pPr fontAlgn="base">
                <a:spcBef>
                  <a:spcPct val="0"/>
                </a:spcBef>
                <a:spcAft>
                  <a:spcPct val="0"/>
                </a:spcAft>
              </a:pPr>
              <a:t>‹#›</a:t>
            </a:fld>
            <a:endParaRPr lang="en-US" b="1" smtClean="0">
              <a:solidFill>
                <a:srgbClr val="1C1C1C"/>
              </a:solidFill>
              <a:latin typeface="Arial" charset="0"/>
            </a:endParaRPr>
          </a:p>
        </p:txBody>
      </p:sp>
    </p:spTree>
    <p:extLst>
      <p:ext uri="{BB962C8B-B14F-4D97-AF65-F5344CB8AC3E}">
        <p14:creationId xmlns:p14="http://schemas.microsoft.com/office/powerpoint/2010/main" val="897387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6553B2E0-0753-43BA-8C6C-35CA692F4FBA}" type="slidenum">
              <a:rPr lang="en-US">
                <a:solidFill>
                  <a:srgbClr val="1C1C1C"/>
                </a:solidFill>
              </a:rPr>
              <a:pPr/>
              <a:t>1</a:t>
            </a:fld>
            <a:endParaRPr lang="en-US">
              <a:solidFill>
                <a:srgbClr val="1C1C1C"/>
              </a:solidFill>
            </a:endParaRPr>
          </a:p>
        </p:txBody>
      </p:sp>
      <p:sp>
        <p:nvSpPr>
          <p:cNvPr id="88781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78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781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78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78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781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78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7817" name="Line 9"/>
          <p:cNvSpPr>
            <a:spLocks noChangeShapeType="1"/>
          </p:cNvSpPr>
          <p:nvPr/>
        </p:nvSpPr>
        <p:spPr bwMode="auto">
          <a:xfrm>
            <a:off x="531813" y="198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7818" name="Line 10"/>
          <p:cNvSpPr>
            <a:spLocks noChangeShapeType="1"/>
          </p:cNvSpPr>
          <p:nvPr/>
        </p:nvSpPr>
        <p:spPr bwMode="auto">
          <a:xfrm>
            <a:off x="533400" y="4724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7819" name="Rectangle 11"/>
          <p:cNvSpPr>
            <a:spLocks noChangeArrowheads="1"/>
          </p:cNvSpPr>
          <p:nvPr/>
        </p:nvSpPr>
        <p:spPr bwMode="auto">
          <a:xfrm>
            <a:off x="569913" y="20732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Data can be corrupted </a:t>
            </a:r>
            <a:br>
              <a:rPr lang="en-US" sz="3200" b="1" smtClean="0">
                <a:solidFill>
                  <a:srgbClr val="000000"/>
                </a:solidFill>
                <a:latin typeface="Arial" charset="0"/>
              </a:rPr>
            </a:br>
            <a:r>
              <a:rPr lang="en-US" sz="3200" b="1" smtClean="0">
                <a:solidFill>
                  <a:srgbClr val="000000"/>
                </a:solidFill>
                <a:latin typeface="Arial" charset="0"/>
              </a:rPr>
              <a:t>during transmission.</a:t>
            </a:r>
            <a:br>
              <a:rPr lang="en-US" sz="3200" b="1" smtClean="0">
                <a:solidFill>
                  <a:srgbClr val="000000"/>
                </a:solidFill>
                <a:latin typeface="Arial" charset="0"/>
              </a:rPr>
            </a:br>
            <a:endParaRPr lang="en-US" sz="3200" b="1" smtClean="0">
              <a:solidFill>
                <a:srgbClr val="000000"/>
              </a:solidFill>
              <a:latin typeface="Arial" charset="0"/>
            </a:endParaRPr>
          </a:p>
          <a:p>
            <a:pPr algn="ctr" eaLnBrk="0" fontAlgn="base" hangingPunct="0">
              <a:spcBef>
                <a:spcPct val="0"/>
              </a:spcBef>
              <a:spcAft>
                <a:spcPct val="0"/>
              </a:spcAft>
            </a:pPr>
            <a:r>
              <a:rPr lang="en-US" sz="3200" b="1" smtClean="0">
                <a:solidFill>
                  <a:srgbClr val="000000"/>
                </a:solidFill>
                <a:latin typeface="Arial" charset="0"/>
              </a:rPr>
              <a:t>Some applications require that </a:t>
            </a:r>
            <a:br>
              <a:rPr lang="en-US" sz="3200" b="1" smtClean="0">
                <a:solidFill>
                  <a:srgbClr val="000000"/>
                </a:solidFill>
                <a:latin typeface="Arial" charset="0"/>
              </a:rPr>
            </a:br>
            <a:r>
              <a:rPr lang="en-US" sz="3200" b="1" smtClean="0">
                <a:solidFill>
                  <a:srgbClr val="000000"/>
                </a:solidFill>
                <a:latin typeface="Arial" charset="0"/>
              </a:rPr>
              <a:t>errors be detected and corrected.</a:t>
            </a:r>
          </a:p>
        </p:txBody>
      </p:sp>
      <p:grpSp>
        <p:nvGrpSpPr>
          <p:cNvPr id="887820" name="Group 12"/>
          <p:cNvGrpSpPr>
            <a:grpSpLocks/>
          </p:cNvGrpSpPr>
          <p:nvPr/>
        </p:nvGrpSpPr>
        <p:grpSpPr bwMode="auto">
          <a:xfrm>
            <a:off x="533400" y="1338263"/>
            <a:ext cx="1143000" cy="566737"/>
            <a:chOff x="1200" y="1248"/>
            <a:chExt cx="720" cy="357"/>
          </a:xfrm>
        </p:grpSpPr>
        <p:pic>
          <p:nvPicPr>
            <p:cNvPr id="8878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782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1232751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4AF850D1-3DAF-48BB-AEC0-548B8F014AAC}" type="slidenum">
              <a:rPr lang="en-US">
                <a:solidFill>
                  <a:srgbClr val="1C1C1C"/>
                </a:solidFill>
              </a:rPr>
              <a:pPr/>
              <a:t>10</a:t>
            </a:fld>
            <a:endParaRPr lang="en-US">
              <a:solidFill>
                <a:srgbClr val="1C1C1C"/>
              </a:solidFill>
            </a:endParaRPr>
          </a:p>
        </p:txBody>
      </p:sp>
      <p:sp>
        <p:nvSpPr>
          <p:cNvPr id="89293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29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293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29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29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293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29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2937"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2938" name="Line 10"/>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2939" name="Rectangle 11"/>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In modulo-N arithmetic, we use only the integers in the range 0 to N −1, inclusive.</a:t>
            </a:r>
          </a:p>
        </p:txBody>
      </p:sp>
      <p:grpSp>
        <p:nvGrpSpPr>
          <p:cNvPr id="892940" name="Group 12"/>
          <p:cNvGrpSpPr>
            <a:grpSpLocks/>
          </p:cNvGrpSpPr>
          <p:nvPr/>
        </p:nvGrpSpPr>
        <p:grpSpPr bwMode="auto">
          <a:xfrm>
            <a:off x="533400" y="2024063"/>
            <a:ext cx="1143000" cy="566737"/>
            <a:chOff x="1200" y="1248"/>
            <a:chExt cx="720" cy="357"/>
          </a:xfrm>
        </p:grpSpPr>
        <p:pic>
          <p:nvPicPr>
            <p:cNvPr id="89294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294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731664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8B834755-313A-4493-9949-40C8681C10F0}" type="slidenum">
              <a:rPr lang="en-US">
                <a:solidFill>
                  <a:srgbClr val="1C1C1C"/>
                </a:solidFill>
              </a:rPr>
              <a:pPr/>
              <a:t>11</a:t>
            </a:fld>
            <a:endParaRPr lang="en-US">
              <a:solidFill>
                <a:srgbClr val="1C1C1C"/>
              </a:solidFill>
            </a:endParaRPr>
          </a:p>
        </p:txBody>
      </p:sp>
      <p:sp>
        <p:nvSpPr>
          <p:cNvPr id="865282"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528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5284" name="Text Box 4"/>
          <p:cNvSpPr txBox="1">
            <a:spLocks noChangeArrowheads="1"/>
          </p:cNvSpPr>
          <p:nvPr/>
        </p:nvSpPr>
        <p:spPr bwMode="auto">
          <a:xfrm>
            <a:off x="304800" y="762000"/>
            <a:ext cx="588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10.4  </a:t>
            </a:r>
            <a:r>
              <a:rPr lang="en-US" sz="2000" b="1" i="1" smtClean="0">
                <a:solidFill>
                  <a:srgbClr val="000000"/>
                </a:solidFill>
                <a:latin typeface="Times New Roman" pitchFamily="18" charset="0"/>
              </a:rPr>
              <a:t>XORing of two single bits or two words</a:t>
            </a:r>
          </a:p>
        </p:txBody>
      </p:sp>
      <p:sp>
        <p:nvSpPr>
          <p:cNvPr id="865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652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2373313"/>
            <a:ext cx="8675687" cy="212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559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solidFill>
                  <a:srgbClr val="1C1C1C"/>
                </a:solidFill>
              </a:rPr>
              <a:t>10.</a:t>
            </a:r>
            <a:fld id="{684CDEE2-331F-4C92-BC8D-E21BCDC0D74B}" type="slidenum">
              <a:rPr lang="en-US">
                <a:solidFill>
                  <a:srgbClr val="1C1C1C"/>
                </a:solidFill>
              </a:rPr>
              <a:pPr/>
              <a:t>12</a:t>
            </a:fld>
            <a:endParaRPr lang="en-US">
              <a:solidFill>
                <a:srgbClr val="1C1C1C"/>
              </a:solidFill>
            </a:endParaRPr>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smtClean="0">
              <a:solidFill>
                <a:srgbClr val="000000"/>
              </a:solidFill>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34579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dirty="0" smtClean="0">
                <a:solidFill>
                  <a:srgbClr val="000000"/>
                </a:solidFill>
                <a:effectLst>
                  <a:outerShdw blurRad="38100" dist="38100" dir="2700000" algn="tl">
                    <a:srgbClr val="C0C0C0"/>
                  </a:outerShdw>
                </a:effectLst>
                <a:latin typeface="Times" pitchFamily="18" charset="0"/>
              </a:rPr>
              <a:t>BLOCK CODING</a:t>
            </a:r>
          </a:p>
        </p:txBody>
      </p:sp>
      <p:sp>
        <p:nvSpPr>
          <p:cNvPr id="8581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smtClean="0">
              <a:solidFill>
                <a:srgbClr val="000000"/>
              </a:solidFill>
              <a:latin typeface="Times New Roman" pitchFamily="18" charset="0"/>
            </a:endParaRPr>
          </a:p>
        </p:txBody>
      </p:sp>
      <p:sp>
        <p:nvSpPr>
          <p:cNvPr id="858117" name="Rectangle 5"/>
          <p:cNvSpPr>
            <a:spLocks noChangeArrowheads="1"/>
          </p:cNvSpPr>
          <p:nvPr/>
        </p:nvSpPr>
        <p:spPr bwMode="auto">
          <a:xfrm>
            <a:off x="304800" y="137795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pPr>
            <a:r>
              <a:rPr lang="en-US" sz="2800" b="1" i="1" smtClean="0">
                <a:solidFill>
                  <a:srgbClr val="000000"/>
                </a:solidFill>
                <a:effectLst>
                  <a:outerShdw blurRad="38100" dist="38100" dir="2700000" algn="tl">
                    <a:srgbClr val="C0C0C0"/>
                  </a:outerShdw>
                </a:effectLst>
                <a:latin typeface="Times New Roman" pitchFamily="18" charset="0"/>
              </a:rPr>
              <a:t>In block coding, we divide our message into blocks, each of k bits, called </a:t>
            </a:r>
            <a:r>
              <a:rPr lang="en-US" sz="2800" b="1" i="1" smtClean="0">
                <a:solidFill>
                  <a:srgbClr val="FF0000"/>
                </a:solidFill>
                <a:effectLst>
                  <a:outerShdw blurRad="38100" dist="38100" dir="2700000" algn="tl">
                    <a:srgbClr val="C0C0C0"/>
                  </a:outerShdw>
                </a:effectLst>
                <a:latin typeface="Times New Roman" pitchFamily="18" charset="0"/>
              </a:rPr>
              <a:t>datawords</a:t>
            </a:r>
            <a:r>
              <a:rPr lang="en-US" sz="2800" b="1" i="1" smtClean="0">
                <a:solidFill>
                  <a:srgbClr val="000000"/>
                </a:solidFill>
                <a:effectLst>
                  <a:outerShdw blurRad="38100" dist="38100" dir="2700000" algn="tl">
                    <a:srgbClr val="C0C0C0"/>
                  </a:outerShdw>
                </a:effectLst>
                <a:latin typeface="Times New Roman" pitchFamily="18" charset="0"/>
              </a:rPr>
              <a:t>. We add r redundant bits to each block to make the length n = k + r. The resulting n-bit blocks are called </a:t>
            </a:r>
            <a:r>
              <a:rPr lang="en-US" sz="2800" b="1" i="1" smtClean="0">
                <a:solidFill>
                  <a:srgbClr val="FF0000"/>
                </a:solidFill>
                <a:effectLst>
                  <a:outerShdw blurRad="38100" dist="38100" dir="2700000" algn="tl">
                    <a:srgbClr val="C0C0C0"/>
                  </a:outerShdw>
                </a:effectLst>
                <a:latin typeface="Times New Roman" pitchFamily="18" charset="0"/>
              </a:rPr>
              <a:t>codewords</a:t>
            </a:r>
            <a:r>
              <a:rPr lang="en-US" sz="2800" b="1" i="1" smtClean="0">
                <a:solidFill>
                  <a:srgbClr val="000000"/>
                </a:solidFill>
                <a:effectLst>
                  <a:outerShdw blurRad="38100" dist="38100" dir="2700000" algn="tl">
                    <a:srgbClr val="C0C0C0"/>
                  </a:outerShdw>
                </a:effectLst>
                <a:latin typeface="Times New Roman" pitchFamily="18" charset="0"/>
              </a:rPr>
              <a:t>.</a:t>
            </a:r>
          </a:p>
        </p:txBody>
      </p:sp>
      <p:sp>
        <p:nvSpPr>
          <p:cNvPr id="858118" name="Rectangle 6"/>
          <p:cNvSpPr>
            <a:spLocks noChangeArrowheads="1"/>
          </p:cNvSpPr>
          <p:nvPr/>
        </p:nvSpPr>
        <p:spPr bwMode="auto">
          <a:xfrm>
            <a:off x="152400" y="4679950"/>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SzPct val="117000"/>
              <a:buFont typeface="Wingdings" pitchFamily="2" charset="2"/>
              <a:buNone/>
            </a:pPr>
            <a:r>
              <a:rPr lang="en-US" sz="2400" b="1" smtClean="0">
                <a:solidFill>
                  <a:srgbClr val="0033CC"/>
                </a:solidFill>
                <a:latin typeface="Times New Roman" pitchFamily="18" charset="0"/>
              </a:rPr>
              <a:t>Error Detection</a:t>
            </a:r>
            <a:r>
              <a:rPr lang="fr-FR" sz="2400" b="1" smtClean="0">
                <a:solidFill>
                  <a:srgbClr val="0033CC"/>
                </a:solidFill>
                <a:latin typeface="Times New Roman" pitchFamily="18" charset="0"/>
              </a:rPr>
              <a:t/>
            </a:r>
            <a:br>
              <a:rPr lang="fr-FR" sz="2400" b="1" smtClean="0">
                <a:solidFill>
                  <a:srgbClr val="0033CC"/>
                </a:solidFill>
                <a:latin typeface="Times New Roman" pitchFamily="18" charset="0"/>
              </a:rPr>
            </a:br>
            <a:r>
              <a:rPr lang="fr-FR" sz="2400" b="1" smtClean="0">
                <a:solidFill>
                  <a:srgbClr val="0033CC"/>
                </a:solidFill>
                <a:latin typeface="Times New Roman" pitchFamily="18" charset="0"/>
              </a:rPr>
              <a:t>Error Correction</a:t>
            </a:r>
            <a:br>
              <a:rPr lang="fr-FR" sz="2400" b="1" smtClean="0">
                <a:solidFill>
                  <a:srgbClr val="0033CC"/>
                </a:solidFill>
                <a:latin typeface="Times New Roman" pitchFamily="18" charset="0"/>
              </a:rPr>
            </a:br>
            <a:r>
              <a:rPr lang="fr-FR" sz="2400" b="1" smtClean="0">
                <a:solidFill>
                  <a:srgbClr val="0033CC"/>
                </a:solidFill>
                <a:latin typeface="Times New Roman" pitchFamily="18" charset="0"/>
              </a:rPr>
              <a:t>Hamming Distance</a:t>
            </a:r>
          </a:p>
          <a:p>
            <a:pPr eaLnBrk="0" fontAlgn="base" hangingPunct="0">
              <a:spcBef>
                <a:spcPct val="0"/>
              </a:spcBef>
              <a:spcAft>
                <a:spcPct val="0"/>
              </a:spcAft>
              <a:buClr>
                <a:srgbClr val="000000"/>
              </a:buClr>
              <a:buSzPct val="117000"/>
              <a:buFont typeface="Wingdings" pitchFamily="2" charset="2"/>
              <a:buNone/>
            </a:pPr>
            <a:r>
              <a:rPr lang="en-US" sz="2400" b="1" smtClean="0">
                <a:solidFill>
                  <a:srgbClr val="0033CC"/>
                </a:solidFill>
                <a:latin typeface="Times New Roman" pitchFamily="18" charset="0"/>
              </a:rPr>
              <a:t>Minimum Hamming Distance</a:t>
            </a:r>
          </a:p>
        </p:txBody>
      </p:sp>
      <p:sp>
        <p:nvSpPr>
          <p:cNvPr id="858119" name="Text Box 7"/>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2800" b="1" i="1" u="sng" smtClean="0">
                <a:solidFill>
                  <a:srgbClr val="FF0000"/>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2527226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3970F1ED-D834-44BD-9B3E-BD7705FC3C0A}" type="slidenum">
              <a:rPr lang="en-US">
                <a:solidFill>
                  <a:srgbClr val="1C1C1C"/>
                </a:solidFill>
              </a:rPr>
              <a:pPr/>
              <a:t>13</a:t>
            </a:fld>
            <a:endParaRPr lang="en-US">
              <a:solidFill>
                <a:srgbClr val="1C1C1C"/>
              </a:solidFill>
            </a:endParaRPr>
          </a:p>
        </p:txBody>
      </p:sp>
      <p:sp>
        <p:nvSpPr>
          <p:cNvPr id="8663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6308" name="Text Box 4"/>
          <p:cNvSpPr txBox="1">
            <a:spLocks noChangeArrowheads="1"/>
          </p:cNvSpPr>
          <p:nvPr/>
        </p:nvSpPr>
        <p:spPr bwMode="auto">
          <a:xfrm>
            <a:off x="304800" y="762000"/>
            <a:ext cx="622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10.5  </a:t>
            </a:r>
            <a:r>
              <a:rPr lang="en-US" sz="2000" b="1" i="1" smtClean="0">
                <a:solidFill>
                  <a:srgbClr val="000000"/>
                </a:solidFill>
                <a:latin typeface="Times New Roman" pitchFamily="18" charset="0"/>
              </a:rPr>
              <a:t>Datawords and codewords in block coding</a:t>
            </a:r>
          </a:p>
        </p:txBody>
      </p:sp>
      <p:sp>
        <p:nvSpPr>
          <p:cNvPr id="8663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8" y="2479675"/>
            <a:ext cx="7085012"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755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66D57472-2D90-4162-8A21-45608D99AFBE}" type="slidenum">
              <a:rPr lang="en-US">
                <a:solidFill>
                  <a:srgbClr val="1C1C1C"/>
                </a:solidFill>
              </a:rPr>
              <a:pPr/>
              <a:t>14</a:t>
            </a:fld>
            <a:endParaRPr lang="en-US">
              <a:solidFill>
                <a:srgbClr val="1C1C1C"/>
              </a:solidFill>
            </a:endParaRPr>
          </a:p>
        </p:txBody>
      </p:sp>
      <p:sp>
        <p:nvSpPr>
          <p:cNvPr id="92057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0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058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0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0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058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0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0585" name="Rectangle 9"/>
          <p:cNvSpPr>
            <a:spLocks noChangeArrowheads="1"/>
          </p:cNvSpPr>
          <p:nvPr/>
        </p:nvSpPr>
        <p:spPr bwMode="auto">
          <a:xfrm>
            <a:off x="228600" y="11430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The 4B/5B block coding discussed in Chapter 4 is a good example of this type of coding. In this coding scheme, </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k = 4 and n = 5. As we saw, we have 2</a:t>
            </a:r>
            <a:r>
              <a:rPr lang="en-US" sz="2800" b="1" i="1" baseline="30000" smtClean="0">
                <a:solidFill>
                  <a:srgbClr val="000000"/>
                </a:solidFill>
                <a:latin typeface="Times New Roman" pitchFamily="18" charset="0"/>
              </a:rPr>
              <a:t>k</a:t>
            </a:r>
            <a:r>
              <a:rPr lang="en-US" sz="2800" b="1" i="1" smtClean="0">
                <a:solidFill>
                  <a:srgbClr val="000000"/>
                </a:solidFill>
                <a:latin typeface="Times New Roman" pitchFamily="18" charset="0"/>
              </a:rPr>
              <a:t> = 16 datawords and 2</a:t>
            </a:r>
            <a:r>
              <a:rPr lang="en-US" sz="2800" b="1" i="1" baseline="30000" smtClean="0">
                <a:solidFill>
                  <a:srgbClr val="000000"/>
                </a:solidFill>
                <a:latin typeface="Times New Roman" pitchFamily="18" charset="0"/>
              </a:rPr>
              <a:t>n</a:t>
            </a:r>
            <a:r>
              <a:rPr lang="en-US" sz="2800" b="1" i="1" smtClean="0">
                <a:solidFill>
                  <a:srgbClr val="000000"/>
                </a:solidFill>
                <a:latin typeface="Times New Roman" pitchFamily="18" charset="0"/>
              </a:rPr>
              <a:t> = 32 codewords. We saw that 16 out of 32 codewords are used for message transfer and the rest are either used for other purposes or unused.</a:t>
            </a:r>
          </a:p>
        </p:txBody>
      </p:sp>
      <p:sp>
        <p:nvSpPr>
          <p:cNvPr id="920587" name="Text Box 11"/>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10.1</a:t>
            </a:r>
          </a:p>
        </p:txBody>
      </p:sp>
    </p:spTree>
    <p:extLst>
      <p:ext uri="{BB962C8B-B14F-4D97-AF65-F5344CB8AC3E}">
        <p14:creationId xmlns:p14="http://schemas.microsoft.com/office/powerpoint/2010/main" val="1790641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A9D66335-42DF-4B29-9EEF-4E81CF346B56}" type="slidenum">
              <a:rPr lang="en-US">
                <a:solidFill>
                  <a:srgbClr val="1C1C1C"/>
                </a:solidFill>
              </a:rPr>
              <a:pPr/>
              <a:t>15</a:t>
            </a:fld>
            <a:endParaRPr lang="en-US">
              <a:solidFill>
                <a:srgbClr val="1C1C1C"/>
              </a:solidFill>
            </a:endParaRPr>
          </a:p>
        </p:txBody>
      </p:sp>
      <p:sp>
        <p:nvSpPr>
          <p:cNvPr id="8673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73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7332" name="Text Box 4"/>
          <p:cNvSpPr txBox="1">
            <a:spLocks noChangeArrowheads="1"/>
          </p:cNvSpPr>
          <p:nvPr/>
        </p:nvSpPr>
        <p:spPr bwMode="auto">
          <a:xfrm>
            <a:off x="304800" y="762000"/>
            <a:ext cx="616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10.6  </a:t>
            </a:r>
            <a:r>
              <a:rPr lang="en-US" sz="2000" b="1" i="1" smtClean="0">
                <a:solidFill>
                  <a:srgbClr val="000000"/>
                </a:solidFill>
                <a:latin typeface="Times New Roman" pitchFamily="18" charset="0"/>
              </a:rPr>
              <a:t>Process of error detection in block coding</a:t>
            </a:r>
          </a:p>
        </p:txBody>
      </p:sp>
      <p:sp>
        <p:nvSpPr>
          <p:cNvPr id="867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6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3" y="1873250"/>
            <a:ext cx="8802687"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386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solidFill>
                  <a:srgbClr val="1C1C1C"/>
                </a:solidFill>
              </a:rPr>
              <a:t>10.</a:t>
            </a:r>
            <a:fld id="{3E7C54AF-A5EE-4D14-B1F5-F527292F5182}" type="slidenum">
              <a:rPr lang="en-US">
                <a:solidFill>
                  <a:srgbClr val="1C1C1C"/>
                </a:solidFill>
              </a:rPr>
              <a:pPr/>
              <a:t>16</a:t>
            </a:fld>
            <a:endParaRPr lang="en-US">
              <a:solidFill>
                <a:srgbClr val="1C1C1C"/>
              </a:solidFill>
            </a:endParaRPr>
          </a:p>
        </p:txBody>
      </p:sp>
      <p:sp>
        <p:nvSpPr>
          <p:cNvPr id="912386" name="Text Box 2"/>
          <p:cNvSpPr txBox="1">
            <a:spLocks noChangeArrowheads="1"/>
          </p:cNvSpPr>
          <p:nvPr/>
        </p:nvSpPr>
        <p:spPr bwMode="auto">
          <a:xfrm>
            <a:off x="654050" y="914400"/>
            <a:ext cx="67161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dirty="0" smtClean="0">
                <a:solidFill>
                  <a:srgbClr val="3333CC"/>
                </a:solidFill>
                <a:latin typeface="Times New Roman" pitchFamily="18" charset="0"/>
              </a:rPr>
              <a:t>Table 10.1  </a:t>
            </a:r>
            <a:r>
              <a:rPr lang="en-US" sz="2000" b="1" i="1" dirty="0" smtClean="0">
                <a:solidFill>
                  <a:srgbClr val="000000"/>
                </a:solidFill>
                <a:latin typeface="Times New Roman" pitchFamily="18" charset="0"/>
              </a:rPr>
              <a:t>A code for </a:t>
            </a:r>
            <a:r>
              <a:rPr lang="en-US" sz="2800" b="1" i="1" dirty="0" smtClean="0">
                <a:solidFill>
                  <a:srgbClr val="000000"/>
                </a:solidFill>
                <a:latin typeface="Times New Roman" pitchFamily="18" charset="0"/>
              </a:rPr>
              <a:t>error detection </a:t>
            </a:r>
            <a:r>
              <a:rPr lang="en-US" sz="2000" b="1" i="1" dirty="0" smtClean="0">
                <a:solidFill>
                  <a:srgbClr val="000000"/>
                </a:solidFill>
                <a:latin typeface="Times New Roman" pitchFamily="18" charset="0"/>
              </a:rPr>
              <a:t>(Example 10.2)</a:t>
            </a:r>
          </a:p>
        </p:txBody>
      </p:sp>
      <p:pic>
        <p:nvPicPr>
          <p:cNvPr id="912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374775"/>
            <a:ext cx="8537575"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259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D9B1EC4F-2839-4CAD-ACA6-09DCD6875A74}" type="slidenum">
              <a:rPr lang="en-US">
                <a:solidFill>
                  <a:srgbClr val="1C1C1C"/>
                </a:solidFill>
              </a:rPr>
              <a:pPr/>
              <a:t>17</a:t>
            </a:fld>
            <a:endParaRPr lang="en-US">
              <a:solidFill>
                <a:srgbClr val="1C1C1C"/>
              </a:solidFill>
            </a:endParaRPr>
          </a:p>
        </p:txBody>
      </p:sp>
      <p:sp>
        <p:nvSpPr>
          <p:cNvPr id="92160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16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160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16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16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160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16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1609" name="Rectangle 9"/>
          <p:cNvSpPr>
            <a:spLocks noChangeArrowheads="1"/>
          </p:cNvSpPr>
          <p:nvPr/>
        </p:nvSpPr>
        <p:spPr bwMode="auto">
          <a:xfrm>
            <a:off x="228600" y="1143000"/>
            <a:ext cx="86868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eaLnBrk="0" fontAlgn="base" hangingPunct="0">
              <a:spcBef>
                <a:spcPct val="0"/>
              </a:spcBef>
              <a:spcAft>
                <a:spcPct val="0"/>
              </a:spcAft>
            </a:pPr>
            <a:r>
              <a:rPr lang="en-US" sz="2800" b="1" i="1" smtClean="0">
                <a:solidFill>
                  <a:srgbClr val="000000"/>
                </a:solidFill>
                <a:latin typeface="Times New Roman" pitchFamily="18" charset="0"/>
              </a:rPr>
              <a:t>Let us assume that k = 2 and n = 3. Table 10.1 shows the list of datawords and codewords. Later, we will see how to derive a codeword from a dataword. </a:t>
            </a:r>
          </a:p>
          <a:p>
            <a:pPr marL="457200" indent="-457200" algn="just" eaLnBrk="0" fontAlgn="base" hangingPunct="0">
              <a:spcBef>
                <a:spcPct val="0"/>
              </a:spcBef>
              <a:spcAft>
                <a:spcPct val="0"/>
              </a:spcAft>
            </a:pPr>
            <a:endParaRPr lang="en-US" sz="2800" b="1" i="1" smtClean="0">
              <a:solidFill>
                <a:srgbClr val="000000"/>
              </a:solidFill>
              <a:latin typeface="Times New Roman" pitchFamily="18" charset="0"/>
            </a:endParaRPr>
          </a:p>
          <a:p>
            <a:pPr marL="457200" indent="-457200" algn="just" eaLnBrk="0" fontAlgn="base" hangingPunct="0">
              <a:spcBef>
                <a:spcPct val="0"/>
              </a:spcBef>
              <a:spcAft>
                <a:spcPct val="0"/>
              </a:spcAft>
            </a:pPr>
            <a:endParaRPr lang="en-US" sz="2800" b="1" i="1" smtClean="0">
              <a:solidFill>
                <a:srgbClr val="000000"/>
              </a:solidFill>
              <a:latin typeface="Times New Roman" pitchFamily="18" charset="0"/>
            </a:endParaRPr>
          </a:p>
          <a:p>
            <a:pPr marL="457200" indent="-457200" algn="just" eaLnBrk="0" fontAlgn="base" hangingPunct="0">
              <a:spcBef>
                <a:spcPct val="0"/>
              </a:spcBef>
              <a:spcAft>
                <a:spcPct val="0"/>
              </a:spcAft>
            </a:pPr>
            <a:r>
              <a:rPr lang="en-US" sz="2800" b="1" i="1" smtClean="0">
                <a:solidFill>
                  <a:srgbClr val="000000"/>
                </a:solidFill>
                <a:latin typeface="Times New Roman" pitchFamily="18" charset="0"/>
              </a:rPr>
              <a:t>Assume the sender encodes the dataword 01 as 011 and</a:t>
            </a:r>
          </a:p>
          <a:p>
            <a:pPr marL="457200" indent="-457200" algn="just" eaLnBrk="0" fontAlgn="base" hangingPunct="0">
              <a:spcBef>
                <a:spcPct val="0"/>
              </a:spcBef>
              <a:spcAft>
                <a:spcPct val="0"/>
              </a:spcAft>
            </a:pPr>
            <a:r>
              <a:rPr lang="en-US" sz="2800" b="1" i="1" smtClean="0">
                <a:solidFill>
                  <a:srgbClr val="000000"/>
                </a:solidFill>
                <a:latin typeface="Times New Roman" pitchFamily="18" charset="0"/>
              </a:rPr>
              <a:t>sends it to the receiver. Consider the following cases:</a:t>
            </a:r>
          </a:p>
          <a:p>
            <a:pPr marL="457200" indent="-457200" algn="just" eaLnBrk="0" fontAlgn="base" hangingPunct="0">
              <a:spcBef>
                <a:spcPct val="0"/>
              </a:spcBef>
              <a:spcAft>
                <a:spcPct val="0"/>
              </a:spcAft>
            </a:pPr>
            <a:endParaRPr lang="en-US" sz="2800" b="1" i="1" smtClean="0">
              <a:solidFill>
                <a:srgbClr val="000000"/>
              </a:solidFill>
              <a:latin typeface="Times New Roman" pitchFamily="18" charset="0"/>
            </a:endParaRPr>
          </a:p>
          <a:p>
            <a:pPr marL="457200" indent="-457200" algn="just" eaLnBrk="0" fontAlgn="base" hangingPunct="0">
              <a:spcBef>
                <a:spcPct val="0"/>
              </a:spcBef>
              <a:spcAft>
                <a:spcPct val="0"/>
              </a:spcAft>
            </a:pPr>
            <a:r>
              <a:rPr lang="en-US" sz="2800" b="1" i="1" smtClean="0">
                <a:solidFill>
                  <a:srgbClr val="FF0000"/>
                </a:solidFill>
                <a:latin typeface="Times New Roman" pitchFamily="18" charset="0"/>
              </a:rPr>
              <a:t>1.</a:t>
            </a:r>
            <a:r>
              <a:rPr lang="en-US" sz="2800" b="1" i="1" smtClean="0">
                <a:solidFill>
                  <a:srgbClr val="000000"/>
                </a:solidFill>
                <a:latin typeface="Times New Roman" pitchFamily="18" charset="0"/>
              </a:rPr>
              <a:t> The receiver receives 011. It is a valid codeword. The   </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receiver extracts the dataword 01 from it.</a:t>
            </a:r>
          </a:p>
        </p:txBody>
      </p:sp>
      <p:sp>
        <p:nvSpPr>
          <p:cNvPr id="921611" name="Text Box 11"/>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10.2</a:t>
            </a:r>
          </a:p>
        </p:txBody>
      </p:sp>
    </p:spTree>
    <p:extLst>
      <p:ext uri="{BB962C8B-B14F-4D97-AF65-F5344CB8AC3E}">
        <p14:creationId xmlns:p14="http://schemas.microsoft.com/office/powerpoint/2010/main" val="3923184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26B787B3-1194-4C65-9E0C-89CD65864C0E}" type="slidenum">
              <a:rPr lang="en-US">
                <a:solidFill>
                  <a:srgbClr val="1C1C1C"/>
                </a:solidFill>
              </a:rPr>
              <a:pPr/>
              <a:t>18</a:t>
            </a:fld>
            <a:endParaRPr lang="en-US">
              <a:solidFill>
                <a:srgbClr val="1C1C1C"/>
              </a:solidFill>
            </a:endParaRPr>
          </a:p>
        </p:txBody>
      </p:sp>
      <p:sp>
        <p:nvSpPr>
          <p:cNvPr id="105165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516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5165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516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516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5165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516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1051657" name="Rectangle 9"/>
          <p:cNvSpPr>
            <a:spLocks noChangeArrowheads="1"/>
          </p:cNvSpPr>
          <p:nvPr/>
        </p:nvSpPr>
        <p:spPr bwMode="auto">
          <a:xfrm>
            <a:off x="228600" y="1143000"/>
            <a:ext cx="86868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FF0000"/>
                </a:solidFill>
                <a:latin typeface="Times New Roman" pitchFamily="18" charset="0"/>
              </a:rPr>
              <a:t>2.</a:t>
            </a:r>
            <a:r>
              <a:rPr lang="en-US" sz="2800" b="1" i="1" smtClean="0">
                <a:solidFill>
                  <a:srgbClr val="000000"/>
                </a:solidFill>
                <a:latin typeface="Times New Roman" pitchFamily="18" charset="0"/>
              </a:rPr>
              <a:t> The codeword is corrupted during transmission, and</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111 is received. This is not a valid codeword and is</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discarded.</a:t>
            </a:r>
          </a:p>
          <a:p>
            <a:pPr algn="just" eaLnBrk="0" fontAlgn="base" hangingPunct="0">
              <a:spcBef>
                <a:spcPct val="0"/>
              </a:spcBef>
              <a:spcAft>
                <a:spcPct val="0"/>
              </a:spcAft>
            </a:pPr>
            <a:endParaRPr lang="en-US" sz="2800" b="1" i="1" smtClean="0">
              <a:solidFill>
                <a:srgbClr val="000000"/>
              </a:solidFill>
              <a:latin typeface="Times New Roman" pitchFamily="18" charset="0"/>
            </a:endParaRPr>
          </a:p>
          <a:p>
            <a:pPr algn="just" eaLnBrk="0" fontAlgn="base" hangingPunct="0">
              <a:spcBef>
                <a:spcPct val="0"/>
              </a:spcBef>
              <a:spcAft>
                <a:spcPct val="0"/>
              </a:spcAft>
            </a:pPr>
            <a:r>
              <a:rPr lang="en-US" sz="2800" b="1" i="1" smtClean="0">
                <a:solidFill>
                  <a:srgbClr val="FF0000"/>
                </a:solidFill>
                <a:latin typeface="Times New Roman" pitchFamily="18" charset="0"/>
              </a:rPr>
              <a:t>3.</a:t>
            </a:r>
            <a:r>
              <a:rPr lang="en-US" sz="2800" b="1" i="1" smtClean="0">
                <a:solidFill>
                  <a:srgbClr val="000000"/>
                </a:solidFill>
                <a:latin typeface="Times New Roman" pitchFamily="18" charset="0"/>
              </a:rPr>
              <a:t> The codeword is corrupted during transmission, and</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000 is received. This is a valid codeword. The receiver</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incorrectly extracts the dataword 00. Two corrupted</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bits have made the error undetectable.</a:t>
            </a:r>
          </a:p>
        </p:txBody>
      </p:sp>
      <p:sp>
        <p:nvSpPr>
          <p:cNvPr id="1051658" name="Text Box 10"/>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10.2 (continued)</a:t>
            </a:r>
          </a:p>
        </p:txBody>
      </p:sp>
    </p:spTree>
    <p:extLst>
      <p:ext uri="{BB962C8B-B14F-4D97-AF65-F5344CB8AC3E}">
        <p14:creationId xmlns:p14="http://schemas.microsoft.com/office/powerpoint/2010/main" val="1483440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7478D8A9-4A34-4AE2-8A9A-3FFE2E55D46E}" type="slidenum">
              <a:rPr lang="en-US">
                <a:solidFill>
                  <a:srgbClr val="1C1C1C"/>
                </a:solidFill>
              </a:rPr>
              <a:pPr/>
              <a:t>19</a:t>
            </a:fld>
            <a:endParaRPr lang="en-US">
              <a:solidFill>
                <a:srgbClr val="1C1C1C"/>
              </a:solidFill>
            </a:endParaRPr>
          </a:p>
        </p:txBody>
      </p:sp>
      <p:sp>
        <p:nvSpPr>
          <p:cNvPr id="8939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39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39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39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39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39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39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39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396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3963" name="Rectangle 11"/>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An error-detecting code can detect </a:t>
            </a:r>
            <a:br>
              <a:rPr lang="en-US" sz="3200" b="1" smtClean="0">
                <a:solidFill>
                  <a:srgbClr val="000000"/>
                </a:solidFill>
                <a:latin typeface="Arial" charset="0"/>
              </a:rPr>
            </a:br>
            <a:r>
              <a:rPr lang="en-US" sz="3200" b="1" smtClean="0">
                <a:solidFill>
                  <a:srgbClr val="000000"/>
                </a:solidFill>
                <a:latin typeface="Arial" charset="0"/>
              </a:rPr>
              <a:t>only the types of errors for which it is designed; other types of errors may remain undetected.</a:t>
            </a:r>
          </a:p>
        </p:txBody>
      </p:sp>
      <p:grpSp>
        <p:nvGrpSpPr>
          <p:cNvPr id="893964" name="Group 12"/>
          <p:cNvGrpSpPr>
            <a:grpSpLocks/>
          </p:cNvGrpSpPr>
          <p:nvPr/>
        </p:nvGrpSpPr>
        <p:grpSpPr bwMode="auto">
          <a:xfrm>
            <a:off x="533400" y="2024063"/>
            <a:ext cx="1143000" cy="566737"/>
            <a:chOff x="1200" y="1248"/>
            <a:chExt cx="720" cy="357"/>
          </a:xfrm>
        </p:grpSpPr>
        <p:pic>
          <p:nvPicPr>
            <p:cNvPr id="8939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9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2336597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solidFill>
                  <a:srgbClr val="1C1C1C"/>
                </a:solidFill>
              </a:rPr>
              <a:t>10.</a:t>
            </a:r>
            <a:fld id="{630A0F7F-F98A-442D-A5C8-AE70B0E56F8F}" type="slidenum">
              <a:rPr lang="en-US">
                <a:solidFill>
                  <a:srgbClr val="1C1C1C"/>
                </a:solidFill>
              </a:rPr>
              <a:pPr/>
              <a:t>2</a:t>
            </a:fld>
            <a:endParaRPr lang="en-US">
              <a:solidFill>
                <a:srgbClr val="1C1C1C"/>
              </a:solidFill>
            </a:endParaRPr>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smtClean="0">
              <a:solidFill>
                <a:srgbClr val="000000"/>
              </a:solidFill>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36760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dirty="0" smtClean="0">
                <a:solidFill>
                  <a:srgbClr val="000000"/>
                </a:solidFill>
                <a:effectLst>
                  <a:outerShdw blurRad="38100" dist="38100" dir="2700000" algn="tl">
                    <a:srgbClr val="C0C0C0"/>
                  </a:outerShdw>
                </a:effectLst>
                <a:latin typeface="Times" pitchFamily="18" charset="0"/>
              </a:rPr>
              <a:t>  INTRODUCTION</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smtClean="0">
              <a:solidFill>
                <a:srgbClr val="000000"/>
              </a:solidFill>
              <a:latin typeface="Times New Roman" pitchFamily="18" charset="0"/>
            </a:endParaRPr>
          </a:p>
        </p:txBody>
      </p:sp>
      <p:sp>
        <p:nvSpPr>
          <p:cNvPr id="565253" name="Rectangle 5"/>
          <p:cNvSpPr>
            <a:spLocks noChangeArrowheads="1"/>
          </p:cNvSpPr>
          <p:nvPr/>
        </p:nvSpPr>
        <p:spPr bwMode="auto">
          <a:xfrm>
            <a:off x="304800" y="1600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pPr>
            <a:r>
              <a:rPr lang="en-US" sz="2800" b="1" i="1" dirty="0" smtClean="0">
                <a:solidFill>
                  <a:srgbClr val="000000"/>
                </a:solidFill>
                <a:effectLst>
                  <a:outerShdw blurRad="38100" dist="38100" dir="2700000" algn="tl">
                    <a:srgbClr val="C0C0C0"/>
                  </a:outerShdw>
                </a:effectLst>
                <a:latin typeface="Times New Roman" pitchFamily="18" charset="0"/>
              </a:rPr>
              <a:t>some issues related, directly or indirectly, to error detection and correction.</a:t>
            </a:r>
          </a:p>
        </p:txBody>
      </p:sp>
      <p:sp>
        <p:nvSpPr>
          <p:cNvPr id="565277" name="Rectangle 29"/>
          <p:cNvSpPr>
            <a:spLocks noChangeArrowheads="1"/>
          </p:cNvSpPr>
          <p:nvPr/>
        </p:nvSpPr>
        <p:spPr bwMode="auto">
          <a:xfrm>
            <a:off x="152400" y="3371850"/>
            <a:ext cx="8382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SzPct val="117000"/>
              <a:buFont typeface="Wingdings" pitchFamily="2" charset="2"/>
              <a:buNone/>
            </a:pPr>
            <a:r>
              <a:rPr lang="en-US" sz="2400" b="1" smtClean="0">
                <a:solidFill>
                  <a:srgbClr val="0033CC"/>
                </a:solidFill>
                <a:latin typeface="Times New Roman" pitchFamily="18" charset="0"/>
              </a:rPr>
              <a:t>Types of Errors</a:t>
            </a:r>
            <a:r>
              <a:rPr lang="fr-FR" sz="2400" b="1" smtClean="0">
                <a:solidFill>
                  <a:srgbClr val="0033CC"/>
                </a:solidFill>
                <a:latin typeface="Times New Roman" pitchFamily="18" charset="0"/>
              </a:rPr>
              <a:t/>
            </a:r>
            <a:br>
              <a:rPr lang="fr-FR" sz="2400" b="1" smtClean="0">
                <a:solidFill>
                  <a:srgbClr val="0033CC"/>
                </a:solidFill>
                <a:latin typeface="Times New Roman" pitchFamily="18" charset="0"/>
              </a:rPr>
            </a:br>
            <a:r>
              <a:rPr lang="fr-FR" sz="2400" b="1" smtClean="0">
                <a:solidFill>
                  <a:srgbClr val="0033CC"/>
                </a:solidFill>
                <a:latin typeface="Times New Roman" pitchFamily="18" charset="0"/>
              </a:rPr>
              <a:t>Redundancy</a:t>
            </a:r>
            <a:br>
              <a:rPr lang="fr-FR" sz="2400" b="1" smtClean="0">
                <a:solidFill>
                  <a:srgbClr val="0033CC"/>
                </a:solidFill>
                <a:latin typeface="Times New Roman" pitchFamily="18" charset="0"/>
              </a:rPr>
            </a:br>
            <a:r>
              <a:rPr lang="fr-FR" sz="2400" b="1" smtClean="0">
                <a:solidFill>
                  <a:srgbClr val="0033CC"/>
                </a:solidFill>
                <a:latin typeface="Times New Roman" pitchFamily="18" charset="0"/>
              </a:rPr>
              <a:t>Detection Versus Correction</a:t>
            </a:r>
            <a:br>
              <a:rPr lang="fr-FR" sz="2400" b="1" smtClean="0">
                <a:solidFill>
                  <a:srgbClr val="0033CC"/>
                </a:solidFill>
                <a:latin typeface="Times New Roman" pitchFamily="18" charset="0"/>
              </a:rPr>
            </a:br>
            <a:r>
              <a:rPr lang="en-US" sz="2400" b="1" smtClean="0">
                <a:solidFill>
                  <a:srgbClr val="0033CC"/>
                </a:solidFill>
                <a:latin typeface="Times New Roman" pitchFamily="18" charset="0"/>
              </a:rPr>
              <a:t>Forward Error Correction Versus Retransmission</a:t>
            </a:r>
            <a:br>
              <a:rPr lang="en-US" sz="2400" b="1" smtClean="0">
                <a:solidFill>
                  <a:srgbClr val="0033CC"/>
                </a:solidFill>
                <a:latin typeface="Times New Roman" pitchFamily="18" charset="0"/>
              </a:rPr>
            </a:br>
            <a:r>
              <a:rPr lang="en-US" sz="2400" b="1" smtClean="0">
                <a:solidFill>
                  <a:srgbClr val="0033CC"/>
                </a:solidFill>
                <a:latin typeface="Times New Roman" pitchFamily="18" charset="0"/>
              </a:rPr>
              <a:t>Coding</a:t>
            </a:r>
          </a:p>
          <a:p>
            <a:pPr eaLnBrk="0" fontAlgn="base" hangingPunct="0">
              <a:spcBef>
                <a:spcPct val="0"/>
              </a:spcBef>
              <a:spcAft>
                <a:spcPct val="0"/>
              </a:spcAft>
              <a:buClr>
                <a:srgbClr val="000000"/>
              </a:buClr>
              <a:buSzPct val="117000"/>
              <a:buFont typeface="Wingdings" pitchFamily="2" charset="2"/>
              <a:buNone/>
            </a:pPr>
            <a:r>
              <a:rPr lang="en-US" sz="2400" b="1" smtClean="0">
                <a:solidFill>
                  <a:srgbClr val="0033CC"/>
                </a:solidFill>
                <a:latin typeface="Times New Roman" pitchFamily="18" charset="0"/>
              </a:rPr>
              <a:t>Modular Arithmetic</a:t>
            </a:r>
          </a:p>
        </p:txBody>
      </p:sp>
      <p:sp>
        <p:nvSpPr>
          <p:cNvPr id="565278" name="Text Box 30"/>
          <p:cNvSpPr txBox="1">
            <a:spLocks noChangeArrowheads="1"/>
          </p:cNvSpPr>
          <p:nvPr/>
        </p:nvSpPr>
        <p:spPr bwMode="auto">
          <a:xfrm>
            <a:off x="165100" y="28956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2800" b="1" i="1" u="sng" smtClean="0">
                <a:solidFill>
                  <a:srgbClr val="FF0000"/>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2116437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6BB3E6FC-5469-415F-BD03-8CA9CE9EA255}" type="slidenum">
              <a:rPr lang="en-US">
                <a:solidFill>
                  <a:srgbClr val="1C1C1C"/>
                </a:solidFill>
              </a:rPr>
              <a:pPr/>
              <a:t>20</a:t>
            </a:fld>
            <a:endParaRPr lang="en-US">
              <a:solidFill>
                <a:srgbClr val="1C1C1C"/>
              </a:solidFill>
            </a:endParaRPr>
          </a:p>
        </p:txBody>
      </p:sp>
      <p:sp>
        <p:nvSpPr>
          <p:cNvPr id="8683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83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8356" name="Text Box 4"/>
          <p:cNvSpPr txBox="1">
            <a:spLocks noChangeArrowheads="1"/>
          </p:cNvSpPr>
          <p:nvPr/>
        </p:nvSpPr>
        <p:spPr bwMode="auto">
          <a:xfrm>
            <a:off x="304800" y="762000"/>
            <a:ext cx="7310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10.7  </a:t>
            </a:r>
            <a:r>
              <a:rPr lang="en-US" sz="2000" b="1" i="1" smtClean="0">
                <a:solidFill>
                  <a:srgbClr val="000000"/>
                </a:solidFill>
                <a:latin typeface="Times New Roman" pitchFamily="18" charset="0"/>
              </a:rPr>
              <a:t>Structure of encoder and decoder in error correction</a:t>
            </a:r>
          </a:p>
        </p:txBody>
      </p:sp>
      <p:sp>
        <p:nvSpPr>
          <p:cNvPr id="8683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1200"/>
            <a:ext cx="878522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887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EE053683-ADD0-425C-B59F-C680F479361B}" type="slidenum">
              <a:rPr lang="en-US">
                <a:solidFill>
                  <a:srgbClr val="1C1C1C"/>
                </a:solidFill>
              </a:rPr>
              <a:pPr/>
              <a:t>21</a:t>
            </a:fld>
            <a:endParaRPr lang="en-US">
              <a:solidFill>
                <a:srgbClr val="1C1C1C"/>
              </a:solidFill>
            </a:endParaRPr>
          </a:p>
        </p:txBody>
      </p:sp>
      <p:sp>
        <p:nvSpPr>
          <p:cNvPr id="92262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2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262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2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2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263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2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2633" name="Rectangle 9"/>
          <p:cNvSpPr>
            <a:spLocks noChangeArrowheads="1"/>
          </p:cNvSpPr>
          <p:nvPr/>
        </p:nvSpPr>
        <p:spPr bwMode="auto">
          <a:xfrm>
            <a:off x="228600" y="1143000"/>
            <a:ext cx="8686800" cy="47894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Let us add more redundant bits to Example 10.2 to see if the receiver can correct an error without knowing what was actually sent. We add 3 redundant bits to the 2-bit dataword to make 5-bit codewords. Table 10.2 shows the datawords and codewords. Assume the dataword is 01. The sender creates the codeword 01011. The codeword is corrupted during transmission, and 01001 is received. First, the receiver finds that the received codeword is not in the table. This means an error has occurred. The receiver, assuming that there is only 1 bit corrupted, uses the following strategy to guess the correct dataword.</a:t>
            </a:r>
          </a:p>
        </p:txBody>
      </p:sp>
      <p:sp>
        <p:nvSpPr>
          <p:cNvPr id="922635" name="Text Box 11"/>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10.3</a:t>
            </a:r>
          </a:p>
        </p:txBody>
      </p:sp>
    </p:spTree>
    <p:extLst>
      <p:ext uri="{BB962C8B-B14F-4D97-AF65-F5344CB8AC3E}">
        <p14:creationId xmlns:p14="http://schemas.microsoft.com/office/powerpoint/2010/main" val="27415487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EAD11EF2-5CFD-4A6D-BCD1-5C15E37F36CB}" type="slidenum">
              <a:rPr lang="en-US">
                <a:solidFill>
                  <a:srgbClr val="1C1C1C"/>
                </a:solidFill>
              </a:rPr>
              <a:pPr/>
              <a:t>22</a:t>
            </a:fld>
            <a:endParaRPr lang="en-US">
              <a:solidFill>
                <a:srgbClr val="1C1C1C"/>
              </a:solidFill>
            </a:endParaRPr>
          </a:p>
        </p:txBody>
      </p:sp>
      <p:sp>
        <p:nvSpPr>
          <p:cNvPr id="94617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61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618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61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61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618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61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6185" name="Rectangle 9"/>
          <p:cNvSpPr>
            <a:spLocks noChangeArrowheads="1"/>
          </p:cNvSpPr>
          <p:nvPr/>
        </p:nvSpPr>
        <p:spPr bwMode="auto">
          <a:xfrm>
            <a:off x="228600" y="762000"/>
            <a:ext cx="8686800" cy="5643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eaLnBrk="0" fontAlgn="base" hangingPunct="0">
              <a:spcBef>
                <a:spcPct val="0"/>
              </a:spcBef>
              <a:spcAft>
                <a:spcPct val="0"/>
              </a:spcAft>
            </a:pPr>
            <a:r>
              <a:rPr lang="en-US" sz="2800" b="1" i="1" smtClean="0">
                <a:solidFill>
                  <a:srgbClr val="FF0000"/>
                </a:solidFill>
                <a:latin typeface="Times New Roman" pitchFamily="18" charset="0"/>
              </a:rPr>
              <a:t>1.</a:t>
            </a:r>
            <a:r>
              <a:rPr lang="en-US" sz="2800" b="1" i="1" smtClean="0">
                <a:solidFill>
                  <a:srgbClr val="000000"/>
                </a:solidFill>
                <a:latin typeface="Times New Roman" pitchFamily="18" charset="0"/>
              </a:rPr>
              <a:t> Comparing the received codeword with the first codeword in the table (01001 versus 00000), the receiver decides that the first codeword is not the one that was sent because there are two different bits.</a:t>
            </a:r>
          </a:p>
          <a:p>
            <a:pPr marL="457200" indent="-457200" algn="just" eaLnBrk="0" fontAlgn="base" hangingPunct="0">
              <a:spcBef>
                <a:spcPct val="0"/>
              </a:spcBef>
              <a:spcAft>
                <a:spcPct val="0"/>
              </a:spcAft>
              <a:buFontTx/>
              <a:buChar char="•"/>
            </a:pPr>
            <a:endParaRPr lang="en-US" sz="2800" b="1" i="1" smtClean="0">
              <a:solidFill>
                <a:srgbClr val="000000"/>
              </a:solidFill>
              <a:latin typeface="Times New Roman" pitchFamily="18" charset="0"/>
            </a:endParaRPr>
          </a:p>
          <a:p>
            <a:pPr marL="457200" indent="-457200" algn="just" eaLnBrk="0" fontAlgn="base" hangingPunct="0">
              <a:spcBef>
                <a:spcPct val="0"/>
              </a:spcBef>
              <a:spcAft>
                <a:spcPct val="0"/>
              </a:spcAft>
            </a:pPr>
            <a:r>
              <a:rPr lang="en-US" sz="2800" b="1" i="1" smtClean="0">
                <a:solidFill>
                  <a:srgbClr val="FF0000"/>
                </a:solidFill>
                <a:latin typeface="Times New Roman" pitchFamily="18" charset="0"/>
              </a:rPr>
              <a:t>2.</a:t>
            </a:r>
            <a:r>
              <a:rPr lang="en-US" sz="2800" b="1" i="1" smtClean="0">
                <a:solidFill>
                  <a:srgbClr val="000000"/>
                </a:solidFill>
                <a:latin typeface="Times New Roman" pitchFamily="18" charset="0"/>
              </a:rPr>
              <a:t> By the same reasoning, the original codeword cannot be the third or fourth one in the table.</a:t>
            </a:r>
          </a:p>
          <a:p>
            <a:pPr marL="457200" indent="-457200" algn="just" eaLnBrk="0" fontAlgn="base" hangingPunct="0">
              <a:spcBef>
                <a:spcPct val="0"/>
              </a:spcBef>
              <a:spcAft>
                <a:spcPct val="0"/>
              </a:spcAft>
            </a:pPr>
            <a:endParaRPr lang="en-US" sz="2800" b="1" i="1" smtClean="0">
              <a:solidFill>
                <a:srgbClr val="000000"/>
              </a:solidFill>
              <a:latin typeface="Times New Roman" pitchFamily="18" charset="0"/>
            </a:endParaRPr>
          </a:p>
          <a:p>
            <a:pPr marL="457200" indent="-457200" algn="just" eaLnBrk="0" fontAlgn="base" hangingPunct="0">
              <a:spcBef>
                <a:spcPct val="0"/>
              </a:spcBef>
              <a:spcAft>
                <a:spcPct val="0"/>
              </a:spcAft>
            </a:pPr>
            <a:r>
              <a:rPr lang="en-US" sz="2800" b="1" i="1" smtClean="0">
                <a:solidFill>
                  <a:srgbClr val="FF0000"/>
                </a:solidFill>
                <a:latin typeface="Times New Roman" pitchFamily="18" charset="0"/>
              </a:rPr>
              <a:t>3.</a:t>
            </a:r>
            <a:r>
              <a:rPr lang="en-US" sz="2800" b="1" i="1" smtClean="0">
                <a:solidFill>
                  <a:srgbClr val="000000"/>
                </a:solidFill>
                <a:latin typeface="Times New Roman" pitchFamily="18" charset="0"/>
              </a:rPr>
              <a:t> The original codeword must be the second one in the table because this is the only one that differs from the received codeword by 1 bit. The receiver replaces 01001 with 01011 and consults the table to find the dataword  01.</a:t>
            </a:r>
          </a:p>
        </p:txBody>
      </p:sp>
      <p:sp>
        <p:nvSpPr>
          <p:cNvPr id="946186" name="Text Box 10"/>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10.3 (continued)</a:t>
            </a:r>
          </a:p>
        </p:txBody>
      </p:sp>
    </p:spTree>
    <p:extLst>
      <p:ext uri="{BB962C8B-B14F-4D97-AF65-F5344CB8AC3E}">
        <p14:creationId xmlns:p14="http://schemas.microsoft.com/office/powerpoint/2010/main" val="3704974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solidFill>
                  <a:srgbClr val="1C1C1C"/>
                </a:solidFill>
              </a:rPr>
              <a:t>10.</a:t>
            </a:r>
            <a:fld id="{E0AD21BA-475A-460D-B63E-234CA684E9E1}" type="slidenum">
              <a:rPr lang="en-US">
                <a:solidFill>
                  <a:srgbClr val="1C1C1C"/>
                </a:solidFill>
              </a:rPr>
              <a:pPr/>
              <a:t>23</a:t>
            </a:fld>
            <a:endParaRPr lang="en-US">
              <a:solidFill>
                <a:srgbClr val="1C1C1C"/>
              </a:solidFill>
            </a:endParaRPr>
          </a:p>
        </p:txBody>
      </p:sp>
      <p:sp>
        <p:nvSpPr>
          <p:cNvPr id="913410" name="Text Box 2"/>
          <p:cNvSpPr txBox="1">
            <a:spLocks noChangeArrowheads="1"/>
          </p:cNvSpPr>
          <p:nvPr/>
        </p:nvSpPr>
        <p:spPr bwMode="auto">
          <a:xfrm>
            <a:off x="533400" y="1295400"/>
            <a:ext cx="617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Table 10.2  </a:t>
            </a:r>
            <a:r>
              <a:rPr lang="en-US" sz="2000" b="1" i="1" smtClean="0">
                <a:solidFill>
                  <a:srgbClr val="000000"/>
                </a:solidFill>
                <a:latin typeface="Times New Roman" pitchFamily="18" charset="0"/>
              </a:rPr>
              <a:t>A code for error correction (Example 10.3)</a:t>
            </a:r>
          </a:p>
        </p:txBody>
      </p:sp>
      <p:pic>
        <p:nvPicPr>
          <p:cNvPr id="913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728788"/>
            <a:ext cx="8410575" cy="314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981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A430CBF5-A14B-4701-825D-06A6845732F6}" type="slidenum">
              <a:rPr lang="en-US">
                <a:solidFill>
                  <a:srgbClr val="1C1C1C"/>
                </a:solidFill>
              </a:rPr>
              <a:pPr/>
              <a:t>24</a:t>
            </a:fld>
            <a:endParaRPr lang="en-US">
              <a:solidFill>
                <a:srgbClr val="1C1C1C"/>
              </a:solidFill>
            </a:endParaRPr>
          </a:p>
        </p:txBody>
      </p:sp>
      <p:sp>
        <p:nvSpPr>
          <p:cNvPr id="89497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4985"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4986"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4987"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The Hamming distance between two words is the number of differences between corresponding bits.</a:t>
            </a:r>
          </a:p>
        </p:txBody>
      </p:sp>
      <p:grpSp>
        <p:nvGrpSpPr>
          <p:cNvPr id="894988" name="Group 12"/>
          <p:cNvGrpSpPr>
            <a:grpSpLocks/>
          </p:cNvGrpSpPr>
          <p:nvPr/>
        </p:nvGrpSpPr>
        <p:grpSpPr bwMode="auto">
          <a:xfrm>
            <a:off x="533400" y="2024063"/>
            <a:ext cx="1143000" cy="566737"/>
            <a:chOff x="1200" y="1248"/>
            <a:chExt cx="720" cy="357"/>
          </a:xfrm>
        </p:grpSpPr>
        <p:pic>
          <p:nvPicPr>
            <p:cNvPr id="89498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499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2549881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solidFill>
                  <a:srgbClr val="1C1C1C"/>
                </a:solidFill>
              </a:rPr>
              <a:t>10.</a:t>
            </a:r>
            <a:fld id="{51F0BB19-33EB-47CF-BB80-A74B069C91EB}" type="slidenum">
              <a:rPr lang="en-US">
                <a:solidFill>
                  <a:srgbClr val="1C1C1C"/>
                </a:solidFill>
              </a:rPr>
              <a:pPr/>
              <a:t>25</a:t>
            </a:fld>
            <a:endParaRPr lang="en-US">
              <a:solidFill>
                <a:srgbClr val="1C1C1C"/>
              </a:solidFill>
            </a:endParaRPr>
          </a:p>
        </p:txBody>
      </p:sp>
      <p:sp>
        <p:nvSpPr>
          <p:cNvPr id="92365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36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365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36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36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365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36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3657" name="Rectangle 9"/>
          <p:cNvSpPr>
            <a:spLocks noChangeArrowheads="1"/>
          </p:cNvSpPr>
          <p:nvPr/>
        </p:nvSpPr>
        <p:spPr bwMode="auto">
          <a:xfrm>
            <a:off x="228600" y="11430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Let us find the Hamming distance between two pairs of words.</a:t>
            </a:r>
          </a:p>
          <a:p>
            <a:pPr algn="just" eaLnBrk="0" fontAlgn="base" hangingPunct="0">
              <a:spcBef>
                <a:spcPct val="0"/>
              </a:spcBef>
              <a:spcAft>
                <a:spcPct val="0"/>
              </a:spcAft>
            </a:pPr>
            <a:endParaRPr lang="en-US" sz="2800" b="1" i="1" smtClean="0">
              <a:solidFill>
                <a:srgbClr val="000000"/>
              </a:solidFill>
              <a:latin typeface="Times New Roman" pitchFamily="18" charset="0"/>
            </a:endParaRPr>
          </a:p>
          <a:p>
            <a:pPr algn="just" eaLnBrk="0" fontAlgn="base" hangingPunct="0">
              <a:spcBef>
                <a:spcPct val="0"/>
              </a:spcBef>
              <a:spcAft>
                <a:spcPct val="0"/>
              </a:spcAft>
            </a:pPr>
            <a:r>
              <a:rPr lang="en-US" sz="2800" b="1" i="1" smtClean="0">
                <a:solidFill>
                  <a:srgbClr val="FF0000"/>
                </a:solidFill>
                <a:latin typeface="Times New Roman" pitchFamily="18" charset="0"/>
              </a:rPr>
              <a:t>1</a:t>
            </a:r>
            <a:r>
              <a:rPr lang="en-US" sz="2800" b="1" i="1" smtClean="0">
                <a:solidFill>
                  <a:srgbClr val="000000"/>
                </a:solidFill>
                <a:latin typeface="Times New Roman" pitchFamily="18" charset="0"/>
              </a:rPr>
              <a:t>. The Hamming distance d(000, 011) is 2 because </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a:t>
            </a:r>
          </a:p>
        </p:txBody>
      </p:sp>
      <p:sp>
        <p:nvSpPr>
          <p:cNvPr id="923659" name="Text Box 11"/>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10.4</a:t>
            </a:r>
          </a:p>
        </p:txBody>
      </p:sp>
      <p:sp>
        <p:nvSpPr>
          <p:cNvPr id="923661" name="Rectangle 13"/>
          <p:cNvSpPr>
            <a:spLocks noChangeArrowheads="1"/>
          </p:cNvSpPr>
          <p:nvPr/>
        </p:nvSpPr>
        <p:spPr bwMode="auto">
          <a:xfrm>
            <a:off x="304800" y="41148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FF0000"/>
                </a:solidFill>
                <a:latin typeface="Times New Roman" pitchFamily="18" charset="0"/>
              </a:rPr>
              <a:t>2.</a:t>
            </a:r>
            <a:r>
              <a:rPr lang="en-US" sz="2800" b="1" i="1" smtClean="0">
                <a:solidFill>
                  <a:srgbClr val="000000"/>
                </a:solidFill>
                <a:latin typeface="Times New Roman" pitchFamily="18" charset="0"/>
              </a:rPr>
              <a:t> The Hamming distance d(10101, 11110) is 3 because</a:t>
            </a:r>
          </a:p>
        </p:txBody>
      </p:sp>
      <p:pic>
        <p:nvPicPr>
          <p:cNvPr id="9236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288" y="3257550"/>
            <a:ext cx="2906712" cy="3413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664"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027613"/>
            <a:ext cx="3811588" cy="3079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812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C3F5ADF2-FAE6-4004-8ACD-ACB0261F878C}" type="slidenum">
              <a:rPr lang="en-US">
                <a:solidFill>
                  <a:srgbClr val="1C1C1C"/>
                </a:solidFill>
              </a:rPr>
              <a:pPr/>
              <a:t>26</a:t>
            </a:fld>
            <a:endParaRPr lang="en-US">
              <a:solidFill>
                <a:srgbClr val="1C1C1C"/>
              </a:solidFill>
            </a:endParaRPr>
          </a:p>
        </p:txBody>
      </p:sp>
      <p:sp>
        <p:nvSpPr>
          <p:cNvPr id="89600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6009"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601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6011"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The minimum Hamming distance is the smallest Hamming distance between</a:t>
            </a:r>
            <a:br>
              <a:rPr lang="en-US" sz="3200" b="1" smtClean="0">
                <a:solidFill>
                  <a:srgbClr val="000000"/>
                </a:solidFill>
                <a:latin typeface="Arial" charset="0"/>
              </a:rPr>
            </a:br>
            <a:r>
              <a:rPr lang="en-US" sz="3200" b="1" smtClean="0">
                <a:solidFill>
                  <a:srgbClr val="000000"/>
                </a:solidFill>
                <a:latin typeface="Arial" charset="0"/>
              </a:rPr>
              <a:t> all possible pairs in a set of words.</a:t>
            </a:r>
          </a:p>
        </p:txBody>
      </p:sp>
      <p:grpSp>
        <p:nvGrpSpPr>
          <p:cNvPr id="896012" name="Group 12"/>
          <p:cNvGrpSpPr>
            <a:grpSpLocks/>
          </p:cNvGrpSpPr>
          <p:nvPr/>
        </p:nvGrpSpPr>
        <p:grpSpPr bwMode="auto">
          <a:xfrm>
            <a:off x="533400" y="2024063"/>
            <a:ext cx="1143000" cy="566737"/>
            <a:chOff x="1200" y="1248"/>
            <a:chExt cx="720" cy="357"/>
          </a:xfrm>
        </p:grpSpPr>
        <p:pic>
          <p:nvPicPr>
            <p:cNvPr id="8960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601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3081185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solidFill>
                  <a:srgbClr val="1C1C1C"/>
                </a:solidFill>
              </a:rPr>
              <a:t>10.</a:t>
            </a:r>
            <a:fld id="{AB46F485-CADF-4E63-8FBF-B5F5408D84E2}" type="slidenum">
              <a:rPr lang="en-US">
                <a:solidFill>
                  <a:srgbClr val="1C1C1C"/>
                </a:solidFill>
              </a:rPr>
              <a:pPr/>
              <a:t>27</a:t>
            </a:fld>
            <a:endParaRPr lang="en-US">
              <a:solidFill>
                <a:srgbClr val="1C1C1C"/>
              </a:solidFill>
            </a:endParaRPr>
          </a:p>
        </p:txBody>
      </p:sp>
      <p:sp>
        <p:nvSpPr>
          <p:cNvPr id="92467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46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467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46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46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467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46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4681" name="Rectangle 9"/>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Find the minimum Hamming distance of the coding scheme in Table 10.1.</a:t>
            </a:r>
          </a:p>
        </p:txBody>
      </p:sp>
      <p:sp>
        <p:nvSpPr>
          <p:cNvPr id="924682" name="Rectangle 10"/>
          <p:cNvSpPr>
            <a:spLocks noChangeArrowheads="1"/>
          </p:cNvSpPr>
          <p:nvPr/>
        </p:nvSpPr>
        <p:spPr bwMode="auto">
          <a:xfrm>
            <a:off x="228600" y="2209800"/>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800" b="1" i="1" smtClean="0">
                <a:solidFill>
                  <a:srgbClr val="FF0000"/>
                </a:solidFill>
                <a:latin typeface="Times New Roman" pitchFamily="18" charset="0"/>
              </a:rPr>
              <a:t>Solution</a:t>
            </a:r>
          </a:p>
          <a:p>
            <a:pPr eaLnBrk="0" fontAlgn="base" hangingPunct="0">
              <a:spcBef>
                <a:spcPct val="0"/>
              </a:spcBef>
              <a:spcAft>
                <a:spcPct val="0"/>
              </a:spcAft>
            </a:pPr>
            <a:r>
              <a:rPr lang="en-US" sz="2800" b="1" i="1" smtClean="0">
                <a:solidFill>
                  <a:srgbClr val="000000"/>
                </a:solidFill>
                <a:latin typeface="Times" pitchFamily="18" charset="0"/>
              </a:rPr>
              <a:t>We first find all Hamming distances.</a:t>
            </a:r>
          </a:p>
        </p:txBody>
      </p:sp>
      <p:sp>
        <p:nvSpPr>
          <p:cNvPr id="924685" name="Text Box 13"/>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10.5</a:t>
            </a:r>
          </a:p>
        </p:txBody>
      </p:sp>
      <p:pic>
        <p:nvPicPr>
          <p:cNvPr id="92468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3341688"/>
            <a:ext cx="8558213" cy="62071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4688" name="Rectangle 16"/>
          <p:cNvSpPr>
            <a:spLocks noChangeArrowheads="1"/>
          </p:cNvSpPr>
          <p:nvPr/>
        </p:nvSpPr>
        <p:spPr bwMode="auto">
          <a:xfrm>
            <a:off x="228600" y="4267200"/>
            <a:ext cx="8686800" cy="5191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800" b="1" i="1" smtClean="0">
                <a:solidFill>
                  <a:srgbClr val="000000"/>
                </a:solidFill>
                <a:latin typeface="Times" pitchFamily="18" charset="0"/>
              </a:rPr>
              <a:t>The d</a:t>
            </a:r>
            <a:r>
              <a:rPr lang="en-US" sz="2800" b="1" i="1" baseline="-25000" smtClean="0">
                <a:solidFill>
                  <a:srgbClr val="000000"/>
                </a:solidFill>
                <a:latin typeface="Times" pitchFamily="18" charset="0"/>
              </a:rPr>
              <a:t>min</a:t>
            </a:r>
            <a:r>
              <a:rPr lang="en-US" sz="2800" b="1" i="1" smtClean="0">
                <a:solidFill>
                  <a:srgbClr val="000000"/>
                </a:solidFill>
                <a:latin typeface="Times" pitchFamily="18" charset="0"/>
              </a:rPr>
              <a:t> in this case is 2.</a:t>
            </a:r>
          </a:p>
        </p:txBody>
      </p:sp>
    </p:spTree>
    <p:extLst>
      <p:ext uri="{BB962C8B-B14F-4D97-AF65-F5344CB8AC3E}">
        <p14:creationId xmlns:p14="http://schemas.microsoft.com/office/powerpoint/2010/main" val="463844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solidFill>
                  <a:srgbClr val="1C1C1C"/>
                </a:solidFill>
              </a:rPr>
              <a:t>10.</a:t>
            </a:r>
            <a:fld id="{2323B46D-FDBE-4011-AFE7-8D88948C2842}" type="slidenum">
              <a:rPr lang="en-US">
                <a:solidFill>
                  <a:srgbClr val="1C1C1C"/>
                </a:solidFill>
              </a:rPr>
              <a:pPr/>
              <a:t>28</a:t>
            </a:fld>
            <a:endParaRPr lang="en-US">
              <a:solidFill>
                <a:srgbClr val="1C1C1C"/>
              </a:solidFill>
            </a:endParaRPr>
          </a:p>
        </p:txBody>
      </p:sp>
      <p:sp>
        <p:nvSpPr>
          <p:cNvPr id="92569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56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570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57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57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570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57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5705" name="Rectangle 9"/>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Find the minimum Hamming distance of the coding scheme in Table 10.2.</a:t>
            </a:r>
          </a:p>
        </p:txBody>
      </p:sp>
      <p:sp>
        <p:nvSpPr>
          <p:cNvPr id="925706" name="Rectangle 10"/>
          <p:cNvSpPr>
            <a:spLocks noChangeArrowheads="1"/>
          </p:cNvSpPr>
          <p:nvPr/>
        </p:nvSpPr>
        <p:spPr bwMode="auto">
          <a:xfrm>
            <a:off x="228600" y="2438400"/>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800" b="1" i="1" smtClean="0">
                <a:solidFill>
                  <a:srgbClr val="FF0000"/>
                </a:solidFill>
                <a:latin typeface="Times New Roman" pitchFamily="18" charset="0"/>
              </a:rPr>
              <a:t>Solution</a:t>
            </a:r>
          </a:p>
          <a:p>
            <a:pPr eaLnBrk="0" fontAlgn="base" hangingPunct="0">
              <a:spcBef>
                <a:spcPct val="0"/>
              </a:spcBef>
              <a:spcAft>
                <a:spcPct val="0"/>
              </a:spcAft>
            </a:pPr>
            <a:r>
              <a:rPr lang="en-US" sz="2800" b="1" i="1" smtClean="0">
                <a:solidFill>
                  <a:srgbClr val="000000"/>
                </a:solidFill>
                <a:latin typeface="Times" pitchFamily="18" charset="0"/>
              </a:rPr>
              <a:t>We first find all the Hamming distances.</a:t>
            </a:r>
          </a:p>
        </p:txBody>
      </p:sp>
      <p:sp>
        <p:nvSpPr>
          <p:cNvPr id="925708" name="Rectangle 12"/>
          <p:cNvSpPr>
            <a:spLocks noChangeArrowheads="1"/>
          </p:cNvSpPr>
          <p:nvPr/>
        </p:nvSpPr>
        <p:spPr bwMode="auto">
          <a:xfrm>
            <a:off x="304800" y="4724400"/>
            <a:ext cx="8686800" cy="5191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800" b="1" i="1" smtClean="0">
                <a:solidFill>
                  <a:srgbClr val="000000"/>
                </a:solidFill>
                <a:latin typeface="Times New Roman" pitchFamily="18" charset="0"/>
              </a:rPr>
              <a:t>The d</a:t>
            </a:r>
            <a:r>
              <a:rPr lang="en-US" sz="2800" b="1" i="1" baseline="-25000" smtClean="0">
                <a:solidFill>
                  <a:srgbClr val="000000"/>
                </a:solidFill>
                <a:latin typeface="Times New Roman" pitchFamily="18" charset="0"/>
              </a:rPr>
              <a:t>min</a:t>
            </a:r>
            <a:r>
              <a:rPr lang="en-US" sz="2800" b="1" i="1" smtClean="0">
                <a:solidFill>
                  <a:srgbClr val="000000"/>
                </a:solidFill>
                <a:latin typeface="Times New Roman" pitchFamily="18" charset="0"/>
              </a:rPr>
              <a:t> in this case is 3.</a:t>
            </a:r>
          </a:p>
        </p:txBody>
      </p:sp>
      <p:sp>
        <p:nvSpPr>
          <p:cNvPr id="925709" name="Text Box 13"/>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10.6</a:t>
            </a:r>
          </a:p>
        </p:txBody>
      </p:sp>
      <p:pic>
        <p:nvPicPr>
          <p:cNvPr id="9257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3771900"/>
            <a:ext cx="7945437" cy="6477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27440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C3FA83EB-9227-4F1C-A7EA-DDF7C204D4F3}" type="slidenum">
              <a:rPr lang="en-US">
                <a:solidFill>
                  <a:srgbClr val="1C1C1C"/>
                </a:solidFill>
              </a:rPr>
              <a:pPr/>
              <a:t>29</a:t>
            </a:fld>
            <a:endParaRPr lang="en-US">
              <a:solidFill>
                <a:srgbClr val="1C1C1C"/>
              </a:solidFill>
            </a:endParaRPr>
          </a:p>
        </p:txBody>
      </p:sp>
      <p:sp>
        <p:nvSpPr>
          <p:cNvPr id="89702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70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702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70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70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703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70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7033"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703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7035" name="Rectangle 11"/>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To guarantee the detection of up to s errors in all cases, the minimum</a:t>
            </a:r>
          </a:p>
          <a:p>
            <a:pPr algn="ctr" eaLnBrk="0" fontAlgn="base" hangingPunct="0">
              <a:spcBef>
                <a:spcPct val="0"/>
              </a:spcBef>
              <a:spcAft>
                <a:spcPct val="0"/>
              </a:spcAft>
            </a:pPr>
            <a:r>
              <a:rPr lang="en-US" sz="3200" b="1" smtClean="0">
                <a:solidFill>
                  <a:srgbClr val="000000"/>
                </a:solidFill>
                <a:latin typeface="Arial" charset="0"/>
              </a:rPr>
              <a:t>Hamming distance in a block </a:t>
            </a:r>
            <a:br>
              <a:rPr lang="en-US" sz="3200" b="1" smtClean="0">
                <a:solidFill>
                  <a:srgbClr val="000000"/>
                </a:solidFill>
                <a:latin typeface="Arial" charset="0"/>
              </a:rPr>
            </a:br>
            <a:r>
              <a:rPr lang="en-US" sz="3200" b="1" smtClean="0">
                <a:solidFill>
                  <a:srgbClr val="000000"/>
                </a:solidFill>
                <a:latin typeface="Arial" charset="0"/>
              </a:rPr>
              <a:t>code must be d</a:t>
            </a:r>
            <a:r>
              <a:rPr lang="en-US" sz="3200" b="1" baseline="-18000" smtClean="0">
                <a:solidFill>
                  <a:srgbClr val="000000"/>
                </a:solidFill>
                <a:latin typeface="Arial" charset="0"/>
              </a:rPr>
              <a:t>min</a:t>
            </a:r>
            <a:r>
              <a:rPr lang="en-US" sz="3200" b="1" smtClean="0">
                <a:solidFill>
                  <a:srgbClr val="000000"/>
                </a:solidFill>
                <a:latin typeface="Arial" charset="0"/>
              </a:rPr>
              <a:t> = s + 1.</a:t>
            </a:r>
          </a:p>
        </p:txBody>
      </p:sp>
      <p:grpSp>
        <p:nvGrpSpPr>
          <p:cNvPr id="897036" name="Group 12"/>
          <p:cNvGrpSpPr>
            <a:grpSpLocks/>
          </p:cNvGrpSpPr>
          <p:nvPr/>
        </p:nvGrpSpPr>
        <p:grpSpPr bwMode="auto">
          <a:xfrm>
            <a:off x="533400" y="2024063"/>
            <a:ext cx="1143000" cy="566737"/>
            <a:chOff x="1200" y="1248"/>
            <a:chExt cx="720" cy="357"/>
          </a:xfrm>
        </p:grpSpPr>
        <p:pic>
          <p:nvPicPr>
            <p:cNvPr id="897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703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3595975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17AC4B69-7307-4E88-9B35-8DD5A1A67A45}" type="slidenum">
              <a:rPr lang="en-US">
                <a:solidFill>
                  <a:srgbClr val="1C1C1C"/>
                </a:solidFill>
              </a:rPr>
              <a:pPr/>
              <a:t>3</a:t>
            </a:fld>
            <a:endParaRPr lang="en-US">
              <a:solidFill>
                <a:srgbClr val="1C1C1C"/>
              </a:solidFill>
            </a:endParaRPr>
          </a:p>
        </p:txBody>
      </p:sp>
      <p:sp>
        <p:nvSpPr>
          <p:cNvPr id="88883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88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883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88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88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883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88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8841"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8842" name="Line 10"/>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8843" name="Rectangle 11"/>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In a single-bit error, only 1 bit in the data unit has changed.</a:t>
            </a:r>
          </a:p>
        </p:txBody>
      </p:sp>
      <p:grpSp>
        <p:nvGrpSpPr>
          <p:cNvPr id="888844" name="Group 12"/>
          <p:cNvGrpSpPr>
            <a:grpSpLocks/>
          </p:cNvGrpSpPr>
          <p:nvPr/>
        </p:nvGrpSpPr>
        <p:grpSpPr bwMode="auto">
          <a:xfrm>
            <a:off x="533400" y="1947863"/>
            <a:ext cx="1143000" cy="566737"/>
            <a:chOff x="1200" y="1248"/>
            <a:chExt cx="720" cy="357"/>
          </a:xfrm>
        </p:grpSpPr>
        <p:pic>
          <p:nvPicPr>
            <p:cNvPr id="8888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884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1345547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solidFill>
                  <a:srgbClr val="1C1C1C"/>
                </a:solidFill>
              </a:rPr>
              <a:t>10.</a:t>
            </a:r>
            <a:fld id="{3E7C54AF-A5EE-4D14-B1F5-F527292F5182}" type="slidenum">
              <a:rPr lang="en-US">
                <a:solidFill>
                  <a:srgbClr val="1C1C1C"/>
                </a:solidFill>
              </a:rPr>
              <a:pPr/>
              <a:t>30</a:t>
            </a:fld>
            <a:endParaRPr lang="en-US">
              <a:solidFill>
                <a:srgbClr val="1C1C1C"/>
              </a:solidFill>
            </a:endParaRPr>
          </a:p>
        </p:txBody>
      </p:sp>
      <p:sp>
        <p:nvSpPr>
          <p:cNvPr id="912386" name="Text Box 2"/>
          <p:cNvSpPr txBox="1">
            <a:spLocks noChangeArrowheads="1"/>
          </p:cNvSpPr>
          <p:nvPr/>
        </p:nvSpPr>
        <p:spPr bwMode="auto">
          <a:xfrm>
            <a:off x="654050" y="914400"/>
            <a:ext cx="67161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dirty="0" smtClean="0">
                <a:solidFill>
                  <a:srgbClr val="3333CC"/>
                </a:solidFill>
                <a:latin typeface="Times New Roman" pitchFamily="18" charset="0"/>
              </a:rPr>
              <a:t>Table 10.1  </a:t>
            </a:r>
            <a:r>
              <a:rPr lang="en-US" sz="2000" b="1" i="1" dirty="0" smtClean="0">
                <a:solidFill>
                  <a:srgbClr val="000000"/>
                </a:solidFill>
                <a:latin typeface="Times New Roman" pitchFamily="18" charset="0"/>
              </a:rPr>
              <a:t>A code for </a:t>
            </a:r>
            <a:r>
              <a:rPr lang="en-US" sz="2800" b="1" i="1" dirty="0" smtClean="0">
                <a:solidFill>
                  <a:srgbClr val="000000"/>
                </a:solidFill>
                <a:latin typeface="Times New Roman" pitchFamily="18" charset="0"/>
              </a:rPr>
              <a:t>error detection </a:t>
            </a:r>
            <a:r>
              <a:rPr lang="en-US" sz="2000" b="1" i="1" dirty="0" smtClean="0">
                <a:solidFill>
                  <a:srgbClr val="000000"/>
                </a:solidFill>
                <a:latin typeface="Times New Roman" pitchFamily="18" charset="0"/>
              </a:rPr>
              <a:t>(Example 10.2)</a:t>
            </a:r>
          </a:p>
        </p:txBody>
      </p:sp>
      <p:pic>
        <p:nvPicPr>
          <p:cNvPr id="912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374775"/>
            <a:ext cx="8537575"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004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19A7219C-F69A-4AB3-9FE8-5026A4C9D1A0}" type="slidenum">
              <a:rPr lang="en-US">
                <a:solidFill>
                  <a:srgbClr val="1C1C1C"/>
                </a:solidFill>
              </a:rPr>
              <a:pPr/>
              <a:t>31</a:t>
            </a:fld>
            <a:endParaRPr lang="en-US">
              <a:solidFill>
                <a:srgbClr val="1C1C1C"/>
              </a:solidFill>
            </a:endParaRPr>
          </a:p>
        </p:txBody>
      </p:sp>
      <p:sp>
        <p:nvSpPr>
          <p:cNvPr id="92672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67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672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67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67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672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67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6729" name="Rectangle 9"/>
          <p:cNvSpPr>
            <a:spLocks noChangeArrowheads="1"/>
          </p:cNvSpPr>
          <p:nvPr/>
        </p:nvSpPr>
        <p:spPr bwMode="auto">
          <a:xfrm>
            <a:off x="228600" y="1143000"/>
            <a:ext cx="86868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The minimum Hamming distance for our first code scheme (Table 10.1) is 2. This code guarantees detection of only a single error. For example, if the third codeword (101) is sent and one error occurs, the received codeword does not match any valid codeword. If two errors occur, however, the received codeword may match a valid codeword and the errors are not detected.</a:t>
            </a:r>
          </a:p>
        </p:txBody>
      </p:sp>
      <p:sp>
        <p:nvSpPr>
          <p:cNvPr id="926731" name="Text Box 11"/>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10.7</a:t>
            </a:r>
          </a:p>
        </p:txBody>
      </p:sp>
    </p:spTree>
    <p:extLst>
      <p:ext uri="{BB962C8B-B14F-4D97-AF65-F5344CB8AC3E}">
        <p14:creationId xmlns:p14="http://schemas.microsoft.com/office/powerpoint/2010/main" val="4275903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891DA06E-2E82-42AC-81B8-C9D4F8427F4E}" type="slidenum">
              <a:rPr lang="en-US">
                <a:solidFill>
                  <a:srgbClr val="1C1C1C"/>
                </a:solidFill>
              </a:rPr>
              <a:pPr/>
              <a:t>32</a:t>
            </a:fld>
            <a:endParaRPr lang="en-US">
              <a:solidFill>
                <a:srgbClr val="1C1C1C"/>
              </a:solidFill>
            </a:endParaRPr>
          </a:p>
        </p:txBody>
      </p:sp>
      <p:sp>
        <p:nvSpPr>
          <p:cNvPr id="92774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77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774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77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77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775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77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7753" name="Rectangle 9"/>
          <p:cNvSpPr>
            <a:spLocks noChangeArrowheads="1"/>
          </p:cNvSpPr>
          <p:nvPr/>
        </p:nvSpPr>
        <p:spPr bwMode="auto">
          <a:xfrm>
            <a:off x="228600" y="1143000"/>
            <a:ext cx="86868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Our second block code scheme (Table 10.2) has d</a:t>
            </a:r>
            <a:r>
              <a:rPr lang="en-US" sz="2800" b="1" i="1" baseline="-25000" smtClean="0">
                <a:solidFill>
                  <a:srgbClr val="000000"/>
                </a:solidFill>
                <a:latin typeface="Times New Roman" pitchFamily="18" charset="0"/>
              </a:rPr>
              <a:t>min</a:t>
            </a:r>
            <a:r>
              <a:rPr lang="en-US" sz="2800" b="1" i="1" smtClean="0">
                <a:solidFill>
                  <a:srgbClr val="000000"/>
                </a:solidFill>
                <a:latin typeface="Times New Roman" pitchFamily="18" charset="0"/>
              </a:rPr>
              <a:t> = 3. This code can detect up to two errors. Again, we see that when any of the valid codewords is sent, two errors create a codeword which is not in the table of valid codewords. The receiver cannot be fooled. </a:t>
            </a:r>
          </a:p>
          <a:p>
            <a:pPr algn="just" eaLnBrk="0" fontAlgn="base" hangingPunct="0">
              <a:spcBef>
                <a:spcPct val="0"/>
              </a:spcBef>
              <a:spcAft>
                <a:spcPct val="0"/>
              </a:spcAft>
            </a:pPr>
            <a:endParaRPr lang="en-US" sz="2800" b="1" i="1" smtClean="0">
              <a:solidFill>
                <a:srgbClr val="000000"/>
              </a:solidFill>
              <a:latin typeface="Times New Roman" pitchFamily="18" charset="0"/>
            </a:endParaRPr>
          </a:p>
          <a:p>
            <a:pPr algn="just" eaLnBrk="0" fontAlgn="base" hangingPunct="0">
              <a:spcBef>
                <a:spcPct val="0"/>
              </a:spcBef>
              <a:spcAft>
                <a:spcPct val="0"/>
              </a:spcAft>
            </a:pPr>
            <a:r>
              <a:rPr lang="en-US" sz="2800" b="1" i="1" smtClean="0">
                <a:solidFill>
                  <a:srgbClr val="000000"/>
                </a:solidFill>
                <a:latin typeface="Times New Roman" pitchFamily="18" charset="0"/>
              </a:rPr>
              <a:t>However, some combinations of three errors change a valid codeword to another valid codeword. The receiver accepts the received codeword and the errors are undetected.</a:t>
            </a:r>
          </a:p>
        </p:txBody>
      </p:sp>
      <p:sp>
        <p:nvSpPr>
          <p:cNvPr id="927755" name="Text Box 11"/>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10.8</a:t>
            </a:r>
          </a:p>
        </p:txBody>
      </p:sp>
    </p:spTree>
    <p:extLst>
      <p:ext uri="{BB962C8B-B14F-4D97-AF65-F5344CB8AC3E}">
        <p14:creationId xmlns:p14="http://schemas.microsoft.com/office/powerpoint/2010/main" val="39049569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47B294FF-DFDC-4FC6-A942-7AE0CBA96D5F}" type="slidenum">
              <a:rPr lang="en-US">
                <a:solidFill>
                  <a:srgbClr val="1C1C1C"/>
                </a:solidFill>
              </a:rPr>
              <a:pPr/>
              <a:t>33</a:t>
            </a:fld>
            <a:endParaRPr lang="en-US">
              <a:solidFill>
                <a:srgbClr val="1C1C1C"/>
              </a:solidFill>
            </a:endParaRPr>
          </a:p>
        </p:txBody>
      </p:sp>
      <p:sp>
        <p:nvSpPr>
          <p:cNvPr id="8693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93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9380" name="Text Box 4"/>
          <p:cNvSpPr txBox="1">
            <a:spLocks noChangeArrowheads="1"/>
          </p:cNvSpPr>
          <p:nvPr/>
        </p:nvSpPr>
        <p:spPr bwMode="auto">
          <a:xfrm>
            <a:off x="304800" y="762000"/>
            <a:ext cx="729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10.8  </a:t>
            </a:r>
            <a:r>
              <a:rPr lang="en-US" sz="2000" b="1" i="1" smtClean="0">
                <a:solidFill>
                  <a:srgbClr val="000000"/>
                </a:solidFill>
                <a:latin typeface="Times New Roman" pitchFamily="18" charset="0"/>
              </a:rPr>
              <a:t>Geometric concept for finding d</a:t>
            </a:r>
            <a:r>
              <a:rPr lang="en-US" sz="2000" b="1" i="1" baseline="-14000" smtClean="0">
                <a:solidFill>
                  <a:srgbClr val="000000"/>
                </a:solidFill>
                <a:latin typeface="Times New Roman" pitchFamily="18" charset="0"/>
              </a:rPr>
              <a:t>min</a:t>
            </a:r>
            <a:r>
              <a:rPr lang="en-US" sz="2000" b="1" i="1" smtClean="0">
                <a:solidFill>
                  <a:srgbClr val="000000"/>
                </a:solidFill>
                <a:latin typeface="Times New Roman" pitchFamily="18" charset="0"/>
              </a:rPr>
              <a:t> in error detection</a:t>
            </a:r>
          </a:p>
        </p:txBody>
      </p:sp>
      <p:sp>
        <p:nvSpPr>
          <p:cNvPr id="869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693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71675"/>
            <a:ext cx="851058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1899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61FCDD16-8296-4A9C-8175-07B25870F8FA}" type="slidenum">
              <a:rPr lang="en-US">
                <a:solidFill>
                  <a:srgbClr val="1C1C1C"/>
                </a:solidFill>
              </a:rPr>
              <a:pPr/>
              <a:t>34</a:t>
            </a:fld>
            <a:endParaRPr lang="en-US">
              <a:solidFill>
                <a:srgbClr val="1C1C1C"/>
              </a:solidFill>
            </a:endParaRPr>
          </a:p>
        </p:txBody>
      </p:sp>
      <p:sp>
        <p:nvSpPr>
          <p:cNvPr id="870402"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040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0404" name="Text Box 4"/>
          <p:cNvSpPr txBox="1">
            <a:spLocks noChangeArrowheads="1"/>
          </p:cNvSpPr>
          <p:nvPr/>
        </p:nvSpPr>
        <p:spPr bwMode="auto">
          <a:xfrm>
            <a:off x="304800" y="762000"/>
            <a:ext cx="741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10.9  </a:t>
            </a:r>
            <a:r>
              <a:rPr lang="en-US" sz="2000" b="1" i="1" smtClean="0">
                <a:solidFill>
                  <a:srgbClr val="000000"/>
                </a:solidFill>
                <a:latin typeface="Times New Roman" pitchFamily="18" charset="0"/>
              </a:rPr>
              <a:t>Geometric concept for finding d</a:t>
            </a:r>
            <a:r>
              <a:rPr lang="en-US" sz="2000" b="1" i="1" baseline="-12000" smtClean="0">
                <a:solidFill>
                  <a:srgbClr val="000000"/>
                </a:solidFill>
                <a:latin typeface="Times New Roman" pitchFamily="18" charset="0"/>
              </a:rPr>
              <a:t>min</a:t>
            </a:r>
            <a:r>
              <a:rPr lang="en-US" sz="2000" b="1" i="1" smtClean="0">
                <a:solidFill>
                  <a:srgbClr val="000000"/>
                </a:solidFill>
                <a:latin typeface="Times New Roman" pitchFamily="18" charset="0"/>
              </a:rPr>
              <a:t> in error correction</a:t>
            </a:r>
          </a:p>
        </p:txBody>
      </p:sp>
      <p:sp>
        <p:nvSpPr>
          <p:cNvPr id="8704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0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51063"/>
            <a:ext cx="8610600"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030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CF81406F-C1F5-4E15-908A-07ED1B886305}" type="slidenum">
              <a:rPr lang="en-US">
                <a:solidFill>
                  <a:srgbClr val="1C1C1C"/>
                </a:solidFill>
              </a:rPr>
              <a:pPr/>
              <a:t>35</a:t>
            </a:fld>
            <a:endParaRPr lang="en-US">
              <a:solidFill>
                <a:srgbClr val="1C1C1C"/>
              </a:solidFill>
            </a:endParaRPr>
          </a:p>
        </p:txBody>
      </p:sp>
      <p:sp>
        <p:nvSpPr>
          <p:cNvPr id="89805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80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805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80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80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805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80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8057"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8058" name="Line 10"/>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8059" name="Rectangle 11"/>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To guarantee correction of up to </a:t>
            </a:r>
            <a:r>
              <a:rPr lang="en-US" sz="3200" b="1" i="1" smtClean="0">
                <a:solidFill>
                  <a:srgbClr val="000000"/>
                </a:solidFill>
                <a:latin typeface="Arial" charset="0"/>
              </a:rPr>
              <a:t>t</a:t>
            </a:r>
            <a:r>
              <a:rPr lang="en-US" sz="3200" b="1" smtClean="0">
                <a:solidFill>
                  <a:srgbClr val="000000"/>
                </a:solidFill>
                <a:latin typeface="Arial" charset="0"/>
              </a:rPr>
              <a:t> errors in all cases, the minimum Hamming distance in a block code </a:t>
            </a:r>
            <a:br>
              <a:rPr lang="en-US" sz="3200" b="1" smtClean="0">
                <a:solidFill>
                  <a:srgbClr val="000000"/>
                </a:solidFill>
                <a:latin typeface="Arial" charset="0"/>
              </a:rPr>
            </a:br>
            <a:r>
              <a:rPr lang="en-US" sz="3200" b="1" smtClean="0">
                <a:solidFill>
                  <a:srgbClr val="000000"/>
                </a:solidFill>
                <a:latin typeface="Arial" charset="0"/>
              </a:rPr>
              <a:t>must be d</a:t>
            </a:r>
            <a:r>
              <a:rPr lang="en-US" sz="3200" b="1" baseline="-18000" smtClean="0">
                <a:solidFill>
                  <a:srgbClr val="000000"/>
                </a:solidFill>
                <a:latin typeface="Arial" charset="0"/>
              </a:rPr>
              <a:t>min</a:t>
            </a:r>
            <a:r>
              <a:rPr lang="en-US" sz="3200" b="1" smtClean="0">
                <a:solidFill>
                  <a:srgbClr val="000000"/>
                </a:solidFill>
                <a:latin typeface="Arial" charset="0"/>
              </a:rPr>
              <a:t> = 2</a:t>
            </a:r>
            <a:r>
              <a:rPr lang="en-US" sz="3200" b="1" i="1" smtClean="0">
                <a:solidFill>
                  <a:srgbClr val="000000"/>
                </a:solidFill>
                <a:latin typeface="Arial" charset="0"/>
              </a:rPr>
              <a:t>t</a:t>
            </a:r>
            <a:r>
              <a:rPr lang="en-US" sz="3200" b="1" smtClean="0">
                <a:solidFill>
                  <a:srgbClr val="000000"/>
                </a:solidFill>
                <a:latin typeface="Arial" charset="0"/>
              </a:rPr>
              <a:t> + 1.</a:t>
            </a:r>
          </a:p>
        </p:txBody>
      </p:sp>
      <p:grpSp>
        <p:nvGrpSpPr>
          <p:cNvPr id="898060" name="Group 12"/>
          <p:cNvGrpSpPr>
            <a:grpSpLocks/>
          </p:cNvGrpSpPr>
          <p:nvPr/>
        </p:nvGrpSpPr>
        <p:grpSpPr bwMode="auto">
          <a:xfrm>
            <a:off x="533400" y="1947863"/>
            <a:ext cx="1143000" cy="566737"/>
            <a:chOff x="1200" y="1248"/>
            <a:chExt cx="720" cy="357"/>
          </a:xfrm>
        </p:grpSpPr>
        <p:pic>
          <p:nvPicPr>
            <p:cNvPr id="89806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806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2703057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solidFill>
                  <a:srgbClr val="1C1C1C"/>
                </a:solidFill>
              </a:rPr>
              <a:t>10.</a:t>
            </a:r>
            <a:fld id="{1E692BB2-54C0-4F5C-A606-D76E8765C31C}" type="slidenum">
              <a:rPr lang="en-US">
                <a:solidFill>
                  <a:srgbClr val="1C1C1C"/>
                </a:solidFill>
              </a:rPr>
              <a:pPr/>
              <a:t>36</a:t>
            </a:fld>
            <a:endParaRPr lang="en-US">
              <a:solidFill>
                <a:srgbClr val="1C1C1C"/>
              </a:solidFill>
            </a:endParaRPr>
          </a:p>
        </p:txBody>
      </p:sp>
      <p:sp>
        <p:nvSpPr>
          <p:cNvPr id="92877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87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877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87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87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877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87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8777" name="Rectangle 9"/>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A code scheme has a Hamming distance d</a:t>
            </a:r>
            <a:r>
              <a:rPr lang="en-US" sz="2800" b="1" i="1" baseline="-12000" smtClean="0">
                <a:solidFill>
                  <a:srgbClr val="000000"/>
                </a:solidFill>
                <a:latin typeface="Times New Roman" pitchFamily="18" charset="0"/>
              </a:rPr>
              <a:t>min</a:t>
            </a:r>
            <a:r>
              <a:rPr lang="en-US" sz="2800" b="1" i="1" smtClean="0">
                <a:solidFill>
                  <a:srgbClr val="000000"/>
                </a:solidFill>
                <a:latin typeface="Times New Roman" pitchFamily="18" charset="0"/>
              </a:rPr>
              <a:t> = 4. What is the error detection and correction capability of this scheme?</a:t>
            </a:r>
          </a:p>
        </p:txBody>
      </p:sp>
      <p:sp>
        <p:nvSpPr>
          <p:cNvPr id="928778" name="Rectangle 10"/>
          <p:cNvSpPr>
            <a:spLocks noChangeArrowheads="1"/>
          </p:cNvSpPr>
          <p:nvPr/>
        </p:nvSpPr>
        <p:spPr bwMode="auto">
          <a:xfrm>
            <a:off x="152400" y="3106738"/>
            <a:ext cx="89154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FF0000"/>
                </a:solidFill>
                <a:latin typeface="Times New Roman" pitchFamily="18" charset="0"/>
              </a:rPr>
              <a:t>Solution</a:t>
            </a:r>
          </a:p>
          <a:p>
            <a:pPr algn="just" eaLnBrk="0" fontAlgn="base" hangingPunct="0">
              <a:spcBef>
                <a:spcPct val="0"/>
              </a:spcBef>
              <a:spcAft>
                <a:spcPct val="0"/>
              </a:spcAft>
            </a:pPr>
            <a:r>
              <a:rPr lang="en-US" sz="2800" b="1" i="1" smtClean="0">
                <a:solidFill>
                  <a:srgbClr val="000000"/>
                </a:solidFill>
                <a:latin typeface="Times" pitchFamily="18" charset="0"/>
              </a:rPr>
              <a:t>This code guarantees the detection of up to </a:t>
            </a:r>
            <a:r>
              <a:rPr lang="en-US" sz="2800" b="1" i="1" smtClean="0">
                <a:solidFill>
                  <a:srgbClr val="FF0000"/>
                </a:solidFill>
                <a:latin typeface="Times" pitchFamily="18" charset="0"/>
              </a:rPr>
              <a:t>three</a:t>
            </a:r>
            <a:r>
              <a:rPr lang="en-US" sz="2800" b="1" i="1" smtClean="0">
                <a:solidFill>
                  <a:srgbClr val="000000"/>
                </a:solidFill>
                <a:latin typeface="Times" pitchFamily="18" charset="0"/>
              </a:rPr>
              <a:t> errors</a:t>
            </a:r>
            <a:br>
              <a:rPr lang="en-US" sz="2800" b="1" i="1" smtClean="0">
                <a:solidFill>
                  <a:srgbClr val="000000"/>
                </a:solidFill>
                <a:latin typeface="Times" pitchFamily="18" charset="0"/>
              </a:rPr>
            </a:br>
            <a:r>
              <a:rPr lang="en-US" sz="2800" b="1" i="1" smtClean="0">
                <a:solidFill>
                  <a:srgbClr val="000000"/>
                </a:solidFill>
                <a:latin typeface="Times" pitchFamily="18" charset="0"/>
              </a:rPr>
              <a:t>(s = 3), but it can correct up to </a:t>
            </a:r>
            <a:r>
              <a:rPr lang="en-US" sz="2800" b="1" i="1" smtClean="0">
                <a:solidFill>
                  <a:srgbClr val="FF0000"/>
                </a:solidFill>
                <a:latin typeface="Times" pitchFamily="18" charset="0"/>
              </a:rPr>
              <a:t>one</a:t>
            </a:r>
            <a:r>
              <a:rPr lang="en-US" sz="2800" b="1" i="1" smtClean="0">
                <a:solidFill>
                  <a:srgbClr val="000000"/>
                </a:solidFill>
                <a:latin typeface="Times" pitchFamily="18" charset="0"/>
              </a:rPr>
              <a:t> error. In other words, </a:t>
            </a:r>
            <a:br>
              <a:rPr lang="en-US" sz="2800" b="1" i="1" smtClean="0">
                <a:solidFill>
                  <a:srgbClr val="000000"/>
                </a:solidFill>
                <a:latin typeface="Times" pitchFamily="18" charset="0"/>
              </a:rPr>
            </a:br>
            <a:r>
              <a:rPr lang="en-US" sz="2800" b="1" i="1" smtClean="0">
                <a:solidFill>
                  <a:srgbClr val="000000"/>
                </a:solidFill>
                <a:latin typeface="Times" pitchFamily="18" charset="0"/>
              </a:rPr>
              <a:t>if this code is used for error correction, part of its capability is wasted. Error correction codes need to have an odd minimum distance (3, 5, 7, . . . ). </a:t>
            </a:r>
          </a:p>
        </p:txBody>
      </p:sp>
      <p:sp>
        <p:nvSpPr>
          <p:cNvPr id="928779" name="Text Box 11"/>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10.9</a:t>
            </a:r>
          </a:p>
        </p:txBody>
      </p:sp>
    </p:spTree>
    <p:extLst>
      <p:ext uri="{BB962C8B-B14F-4D97-AF65-F5344CB8AC3E}">
        <p14:creationId xmlns:p14="http://schemas.microsoft.com/office/powerpoint/2010/main" val="3838347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87192047-12FA-404C-A52B-49CF9DC1A5DB}" type="slidenum">
              <a:rPr lang="en-US">
                <a:solidFill>
                  <a:srgbClr val="1C1C1C"/>
                </a:solidFill>
              </a:rPr>
              <a:pPr/>
              <a:t>4</a:t>
            </a:fld>
            <a:endParaRPr lang="en-US">
              <a:solidFill>
                <a:srgbClr val="1C1C1C"/>
              </a:solidFill>
            </a:endParaRPr>
          </a:p>
        </p:txBody>
      </p:sp>
      <p:sp>
        <p:nvSpPr>
          <p:cNvPr id="8622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22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2212" name="Text Box 4"/>
          <p:cNvSpPr txBox="1">
            <a:spLocks noChangeArrowheads="1"/>
          </p:cNvSpPr>
          <p:nvPr/>
        </p:nvSpPr>
        <p:spPr bwMode="auto">
          <a:xfrm>
            <a:off x="304800" y="762000"/>
            <a:ext cx="341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10.1  </a:t>
            </a:r>
            <a:r>
              <a:rPr lang="en-US" sz="2000" b="1" i="1" smtClean="0">
                <a:solidFill>
                  <a:srgbClr val="000000"/>
                </a:solidFill>
                <a:latin typeface="Times New Roman" pitchFamily="18" charset="0"/>
              </a:rPr>
              <a:t>Single-bit error</a:t>
            </a:r>
          </a:p>
        </p:txBody>
      </p:sp>
      <p:sp>
        <p:nvSpPr>
          <p:cNvPr id="8622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62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587625"/>
            <a:ext cx="815340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0698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597BB946-E2BC-40F9-984A-667EEB5B0DDB}" type="slidenum">
              <a:rPr lang="en-US">
                <a:solidFill>
                  <a:srgbClr val="1C1C1C"/>
                </a:solidFill>
              </a:rPr>
              <a:pPr/>
              <a:t>5</a:t>
            </a:fld>
            <a:endParaRPr lang="en-US">
              <a:solidFill>
                <a:srgbClr val="1C1C1C"/>
              </a:solidFill>
            </a:endParaRPr>
          </a:p>
        </p:txBody>
      </p:sp>
      <p:sp>
        <p:nvSpPr>
          <p:cNvPr id="88985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98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986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98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98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986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98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89865"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9866" name="Line 10"/>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89867" name="Rectangle 11"/>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A burst error means that 2 or more bits in the data unit have changed.</a:t>
            </a:r>
          </a:p>
        </p:txBody>
      </p:sp>
      <p:grpSp>
        <p:nvGrpSpPr>
          <p:cNvPr id="889868" name="Group 12"/>
          <p:cNvGrpSpPr>
            <a:grpSpLocks/>
          </p:cNvGrpSpPr>
          <p:nvPr/>
        </p:nvGrpSpPr>
        <p:grpSpPr bwMode="auto">
          <a:xfrm>
            <a:off x="533400" y="2024063"/>
            <a:ext cx="1143000" cy="566737"/>
            <a:chOff x="1200" y="1248"/>
            <a:chExt cx="720" cy="357"/>
          </a:xfrm>
        </p:grpSpPr>
        <p:pic>
          <p:nvPicPr>
            <p:cNvPr id="8898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987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2874975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91414D0E-19EC-4F24-904F-9132BE8D0F66}" type="slidenum">
              <a:rPr lang="en-US">
                <a:solidFill>
                  <a:srgbClr val="1C1C1C"/>
                </a:solidFill>
              </a:rPr>
              <a:pPr/>
              <a:t>6</a:t>
            </a:fld>
            <a:endParaRPr lang="en-US">
              <a:solidFill>
                <a:srgbClr val="1C1C1C"/>
              </a:solidFill>
            </a:endParaRPr>
          </a:p>
        </p:txBody>
      </p:sp>
      <p:sp>
        <p:nvSpPr>
          <p:cNvPr id="8632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32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3236" name="Text Box 4"/>
          <p:cNvSpPr txBox="1">
            <a:spLocks noChangeArrowheads="1"/>
          </p:cNvSpPr>
          <p:nvPr/>
        </p:nvSpPr>
        <p:spPr bwMode="auto">
          <a:xfrm>
            <a:off x="304800" y="762000"/>
            <a:ext cx="417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10.2  </a:t>
            </a:r>
            <a:r>
              <a:rPr lang="en-US" sz="2000" b="1" i="1" smtClean="0">
                <a:solidFill>
                  <a:srgbClr val="000000"/>
                </a:solidFill>
                <a:latin typeface="Times New Roman" pitchFamily="18" charset="0"/>
              </a:rPr>
              <a:t>Burst error of length 8</a:t>
            </a:r>
          </a:p>
        </p:txBody>
      </p:sp>
      <p:sp>
        <p:nvSpPr>
          <p:cNvPr id="863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632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25" y="1698625"/>
            <a:ext cx="7167563" cy="34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015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ABBC99B6-D5F8-44BA-A037-6B41B14D2BDC}" type="slidenum">
              <a:rPr lang="en-US">
                <a:solidFill>
                  <a:srgbClr val="1C1C1C"/>
                </a:solidFill>
              </a:rPr>
              <a:pPr/>
              <a:t>7</a:t>
            </a:fld>
            <a:endParaRPr lang="en-US">
              <a:solidFill>
                <a:srgbClr val="1C1C1C"/>
              </a:solidFill>
            </a:endParaRPr>
          </a:p>
        </p:txBody>
      </p:sp>
      <p:sp>
        <p:nvSpPr>
          <p:cNvPr id="89088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08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088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08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08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088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08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0889"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0890" name="Line 10"/>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0891" name="Rectangle 11"/>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To detect or correct errors, we need to send extra (redundant) bits with data.</a:t>
            </a:r>
          </a:p>
        </p:txBody>
      </p:sp>
      <p:grpSp>
        <p:nvGrpSpPr>
          <p:cNvPr id="890892" name="Group 12"/>
          <p:cNvGrpSpPr>
            <a:grpSpLocks/>
          </p:cNvGrpSpPr>
          <p:nvPr/>
        </p:nvGrpSpPr>
        <p:grpSpPr bwMode="auto">
          <a:xfrm>
            <a:off x="533400" y="2024063"/>
            <a:ext cx="1143000" cy="566737"/>
            <a:chOff x="1200" y="1248"/>
            <a:chExt cx="720" cy="357"/>
          </a:xfrm>
        </p:grpSpPr>
        <p:pic>
          <p:nvPicPr>
            <p:cNvPr id="89089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89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3140105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FF86185E-7611-4497-972B-954B8A8A4320}" type="slidenum">
              <a:rPr lang="en-US">
                <a:solidFill>
                  <a:srgbClr val="1C1C1C"/>
                </a:solidFill>
              </a:rPr>
              <a:pPr/>
              <a:t>8</a:t>
            </a:fld>
            <a:endParaRPr lang="en-US">
              <a:solidFill>
                <a:srgbClr val="1C1C1C"/>
              </a:solidFill>
            </a:endParaRPr>
          </a:p>
        </p:txBody>
      </p:sp>
      <p:sp>
        <p:nvSpPr>
          <p:cNvPr id="8642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42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64260" name="Text Box 4"/>
          <p:cNvSpPr txBox="1">
            <a:spLocks noChangeArrowheads="1"/>
          </p:cNvSpPr>
          <p:nvPr/>
        </p:nvSpPr>
        <p:spPr bwMode="auto">
          <a:xfrm>
            <a:off x="304800" y="762000"/>
            <a:ext cx="573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10.3  </a:t>
            </a:r>
            <a:r>
              <a:rPr lang="en-US" sz="2000" b="1" i="1" smtClean="0">
                <a:solidFill>
                  <a:srgbClr val="000000"/>
                </a:solidFill>
                <a:latin typeface="Times New Roman" pitchFamily="18" charset="0"/>
              </a:rPr>
              <a:t>The structure of encoder and decoder</a:t>
            </a:r>
          </a:p>
        </p:txBody>
      </p:sp>
      <p:sp>
        <p:nvSpPr>
          <p:cNvPr id="8642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64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1943100"/>
            <a:ext cx="878522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0255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D07B19EE-05C1-444F-83CE-7DAFB950FD98}" type="slidenum">
              <a:rPr lang="en-US">
                <a:solidFill>
                  <a:srgbClr val="1C1C1C"/>
                </a:solidFill>
              </a:rPr>
              <a:pPr/>
              <a:t>9</a:t>
            </a:fld>
            <a:endParaRPr lang="en-US">
              <a:solidFill>
                <a:srgbClr val="1C1C1C"/>
              </a:solidFill>
            </a:endParaRPr>
          </a:p>
        </p:txBody>
      </p:sp>
      <p:sp>
        <p:nvSpPr>
          <p:cNvPr id="89190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19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190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19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19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191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19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1913"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191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1915" name="Rectangle 11"/>
          <p:cNvSpPr>
            <a:spLocks noChangeArrowheads="1"/>
          </p:cNvSpPr>
          <p:nvPr/>
        </p:nvSpPr>
        <p:spPr bwMode="auto">
          <a:xfrm>
            <a:off x="495300" y="27590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dirty="0" smtClean="0">
                <a:solidFill>
                  <a:srgbClr val="000000"/>
                </a:solidFill>
                <a:latin typeface="Arial" charset="0"/>
              </a:rPr>
              <a:t>we will concentrate on block codes; not on convolution codes </a:t>
            </a:r>
            <a:br>
              <a:rPr lang="en-US" sz="3200" b="1" dirty="0" smtClean="0">
                <a:solidFill>
                  <a:srgbClr val="000000"/>
                </a:solidFill>
                <a:latin typeface="Arial" charset="0"/>
              </a:rPr>
            </a:br>
            <a:r>
              <a:rPr lang="en-US" sz="3200" b="1" dirty="0" smtClean="0">
                <a:solidFill>
                  <a:srgbClr val="000000"/>
                </a:solidFill>
                <a:latin typeface="Arial" charset="0"/>
              </a:rPr>
              <a:t>.</a:t>
            </a:r>
          </a:p>
        </p:txBody>
      </p:sp>
      <p:grpSp>
        <p:nvGrpSpPr>
          <p:cNvPr id="891916" name="Group 12"/>
          <p:cNvGrpSpPr>
            <a:grpSpLocks/>
          </p:cNvGrpSpPr>
          <p:nvPr/>
        </p:nvGrpSpPr>
        <p:grpSpPr bwMode="auto">
          <a:xfrm>
            <a:off x="533400" y="2024063"/>
            <a:ext cx="1143000" cy="566737"/>
            <a:chOff x="1200" y="1248"/>
            <a:chExt cx="720" cy="357"/>
          </a:xfrm>
        </p:grpSpPr>
        <p:pic>
          <p:nvPicPr>
            <p:cNvPr id="89191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91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522920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1069</Words>
  <Application>Microsoft Office PowerPoint</Application>
  <PresentationFormat>On-screen Show (4:3)</PresentationFormat>
  <Paragraphs>165</Paragraphs>
  <Slides>36</Slides>
  <Notes>36</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Office Theme</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UG-CSE</dc:creator>
  <cp:lastModifiedBy>Admin</cp:lastModifiedBy>
  <cp:revision>1</cp:revision>
  <dcterms:created xsi:type="dcterms:W3CDTF">2006-08-16T00:00:00Z</dcterms:created>
  <dcterms:modified xsi:type="dcterms:W3CDTF">2020-10-16T03:10:27Z</dcterms:modified>
</cp:coreProperties>
</file>