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78" r:id="rId5"/>
    <p:sldId id="279"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5"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1B300-A85C-4C8F-B1F1-634A038D8C0B}" type="datetimeFigureOut">
              <a:rPr lang="en-GB" smtClean="0"/>
              <a:t>17/10/2020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AD1EBC-B505-4CBB-B1EB-1E398FA563C8}" type="slidenum">
              <a:rPr lang="en-GB" smtClean="0"/>
              <a:t>‹#›</a:t>
            </a:fld>
            <a:endParaRPr lang="en-GB"/>
          </a:p>
        </p:txBody>
      </p:sp>
    </p:spTree>
    <p:extLst>
      <p:ext uri="{BB962C8B-B14F-4D97-AF65-F5344CB8AC3E}">
        <p14:creationId xmlns:p14="http://schemas.microsoft.com/office/powerpoint/2010/main" val="81119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7B105-93F9-42A7-9712-CFCAE27D289B}" type="slidenum">
              <a:rPr lang="en-US">
                <a:solidFill>
                  <a:prstClr val="black"/>
                </a:solidFill>
              </a:rPr>
              <a:pPr/>
              <a:t>1</a:t>
            </a:fld>
            <a:endParaRPr lang="en-US">
              <a:solidFill>
                <a:prstClr val="black"/>
              </a:solidFill>
            </a:endParaRPr>
          </a:p>
        </p:txBody>
      </p:sp>
      <p:sp>
        <p:nvSpPr>
          <p:cNvPr id="990210" name="Rectangle 2"/>
          <p:cNvSpPr>
            <a:spLocks noRo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C6C04-2B2C-4F5D-BBE4-FFE2C6716478}" type="slidenum">
              <a:rPr lang="en-US">
                <a:solidFill>
                  <a:prstClr val="black"/>
                </a:solidFill>
              </a:rPr>
              <a:pPr/>
              <a:t>10</a:t>
            </a:fld>
            <a:endParaRPr lang="en-US">
              <a:solidFill>
                <a:prstClr val="black"/>
              </a:solidFill>
            </a:endParaRPr>
          </a:p>
        </p:txBody>
      </p:sp>
      <p:sp>
        <p:nvSpPr>
          <p:cNvPr id="997378" name="Rectangle 2"/>
          <p:cNvSpPr>
            <a:spLocks noRo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41EDA-B4F4-457B-A8C1-121C32F5D611}" type="slidenum">
              <a:rPr lang="en-US">
                <a:solidFill>
                  <a:prstClr val="black"/>
                </a:solidFill>
              </a:rPr>
              <a:pPr/>
              <a:t>11</a:t>
            </a:fld>
            <a:endParaRPr lang="en-US">
              <a:solidFill>
                <a:prstClr val="black"/>
              </a:solidFill>
            </a:endParaRPr>
          </a:p>
        </p:txBody>
      </p:sp>
      <p:sp>
        <p:nvSpPr>
          <p:cNvPr id="998402" name="Rectangle 2"/>
          <p:cNvSpPr>
            <a:spLocks noRo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28449-AAED-4B9A-9F0F-B80EE62A6089}" type="slidenum">
              <a:rPr lang="en-US">
                <a:solidFill>
                  <a:prstClr val="black"/>
                </a:solidFill>
              </a:rPr>
              <a:pPr/>
              <a:t>12</a:t>
            </a:fld>
            <a:endParaRPr lang="en-US">
              <a:solidFill>
                <a:prstClr val="black"/>
              </a:solidFill>
            </a:endParaRPr>
          </a:p>
        </p:txBody>
      </p:sp>
      <p:sp>
        <p:nvSpPr>
          <p:cNvPr id="999426" name="Rectangle 2"/>
          <p:cNvSpPr>
            <a:spLocks noRo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B1239-8977-4BB2-A936-529FE022A4B9}" type="slidenum">
              <a:rPr lang="en-US">
                <a:solidFill>
                  <a:prstClr val="black"/>
                </a:solidFill>
              </a:rPr>
              <a:pPr/>
              <a:t>13</a:t>
            </a:fld>
            <a:endParaRPr lang="en-US">
              <a:solidFill>
                <a:prstClr val="black"/>
              </a:solidFill>
            </a:endParaRPr>
          </a:p>
        </p:txBody>
      </p:sp>
      <p:sp>
        <p:nvSpPr>
          <p:cNvPr id="1000450" name="Rectangle 2"/>
          <p:cNvSpPr>
            <a:spLocks noRo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38A88B-1136-4595-A8D6-C7F881EC27E1}" type="slidenum">
              <a:rPr lang="en-US">
                <a:solidFill>
                  <a:prstClr val="black"/>
                </a:solidFill>
              </a:rPr>
              <a:pPr/>
              <a:t>14</a:t>
            </a:fld>
            <a:endParaRPr lang="en-US">
              <a:solidFill>
                <a:prstClr val="black"/>
              </a:solidFill>
            </a:endParaRPr>
          </a:p>
        </p:txBody>
      </p:sp>
      <p:sp>
        <p:nvSpPr>
          <p:cNvPr id="1001474" name="Rectangle 2"/>
          <p:cNvSpPr>
            <a:spLocks noRo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BB751-8F68-451D-AD7E-8C08EB788528}" type="slidenum">
              <a:rPr lang="en-US">
                <a:solidFill>
                  <a:prstClr val="black"/>
                </a:solidFill>
              </a:rPr>
              <a:pPr/>
              <a:t>15</a:t>
            </a:fld>
            <a:endParaRPr lang="en-US">
              <a:solidFill>
                <a:prstClr val="black"/>
              </a:solidFill>
            </a:endParaRPr>
          </a:p>
        </p:txBody>
      </p:sp>
      <p:sp>
        <p:nvSpPr>
          <p:cNvPr id="1002498" name="Rectangle 2"/>
          <p:cNvSpPr>
            <a:spLocks noRo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EE01F-D542-4468-9AE9-78DAF19906AB}" type="slidenum">
              <a:rPr lang="en-US">
                <a:solidFill>
                  <a:prstClr val="black"/>
                </a:solidFill>
              </a:rPr>
              <a:pPr/>
              <a:t>16</a:t>
            </a:fld>
            <a:endParaRPr lang="en-US">
              <a:solidFill>
                <a:prstClr val="black"/>
              </a:solidFill>
            </a:endParaRPr>
          </a:p>
        </p:txBody>
      </p:sp>
      <p:sp>
        <p:nvSpPr>
          <p:cNvPr id="1003522" name="Rectangle 2"/>
          <p:cNvSpPr>
            <a:spLocks noRot="1" noChangeArrowheads="1" noTextEdit="1"/>
          </p:cNvSpPr>
          <p:nvPr>
            <p:ph type="sldImg"/>
          </p:nvPr>
        </p:nvSpPr>
        <p:spPr>
          <a:ln/>
        </p:spPr>
      </p:sp>
      <p:sp>
        <p:nvSpPr>
          <p:cNvPr id="100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53754F-E198-4ED0-A3EF-7C8BD32F1140}" type="slidenum">
              <a:rPr lang="en-US">
                <a:solidFill>
                  <a:prstClr val="black"/>
                </a:solidFill>
              </a:rPr>
              <a:pPr/>
              <a:t>17</a:t>
            </a:fld>
            <a:endParaRPr lang="en-US">
              <a:solidFill>
                <a:prstClr val="black"/>
              </a:solidFill>
            </a:endParaRPr>
          </a:p>
        </p:txBody>
      </p:sp>
      <p:sp>
        <p:nvSpPr>
          <p:cNvPr id="1004546" name="Rectangle 2"/>
          <p:cNvSpPr>
            <a:spLocks noRo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F6200-EAFE-4E50-A504-4C6E27E30A63}" type="slidenum">
              <a:rPr lang="en-US">
                <a:solidFill>
                  <a:prstClr val="black"/>
                </a:solidFill>
              </a:rPr>
              <a:pPr/>
              <a:t>18</a:t>
            </a:fld>
            <a:endParaRPr lang="en-US">
              <a:solidFill>
                <a:prstClr val="black"/>
              </a:solidFill>
            </a:endParaRPr>
          </a:p>
        </p:txBody>
      </p:sp>
      <p:sp>
        <p:nvSpPr>
          <p:cNvPr id="1005570" name="Rectangle 2"/>
          <p:cNvSpPr>
            <a:spLocks noRo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9E05F-980A-44C9-9557-0D6036B1D29D}" type="slidenum">
              <a:rPr lang="en-US">
                <a:solidFill>
                  <a:prstClr val="black"/>
                </a:solidFill>
              </a:rPr>
              <a:pPr/>
              <a:t>19</a:t>
            </a:fld>
            <a:endParaRPr lang="en-US">
              <a:solidFill>
                <a:prstClr val="black"/>
              </a:solidFill>
            </a:endParaRPr>
          </a:p>
        </p:txBody>
      </p:sp>
      <p:sp>
        <p:nvSpPr>
          <p:cNvPr id="1006594" name="Rectangle 2"/>
          <p:cNvSpPr>
            <a:spLocks noRo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7E59A-FD3E-49DB-8798-93018E305314}" type="slidenum">
              <a:rPr lang="en-US">
                <a:solidFill>
                  <a:prstClr val="black"/>
                </a:solidFill>
              </a:rPr>
              <a:pPr/>
              <a:t>2</a:t>
            </a:fld>
            <a:endParaRPr lang="en-US">
              <a:solidFill>
                <a:prstClr val="black"/>
              </a:solidFill>
            </a:endParaRPr>
          </a:p>
        </p:txBody>
      </p:sp>
      <p:sp>
        <p:nvSpPr>
          <p:cNvPr id="991234" name="Rectangle 2"/>
          <p:cNvSpPr>
            <a:spLocks noRo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579A74-8A14-44C6-BC5C-762DA49B3A2A}" type="slidenum">
              <a:rPr lang="en-US">
                <a:solidFill>
                  <a:prstClr val="black"/>
                </a:solidFill>
              </a:rPr>
              <a:pPr/>
              <a:t>20</a:t>
            </a:fld>
            <a:endParaRPr lang="en-US">
              <a:solidFill>
                <a:prstClr val="black"/>
              </a:solidFill>
            </a:endParaRPr>
          </a:p>
        </p:txBody>
      </p:sp>
      <p:sp>
        <p:nvSpPr>
          <p:cNvPr id="1007618" name="Rectangle 2"/>
          <p:cNvSpPr>
            <a:spLocks noRo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4AB31-3BDE-4136-8F26-A445E7EEBA84}" type="slidenum">
              <a:rPr lang="en-US">
                <a:solidFill>
                  <a:prstClr val="black"/>
                </a:solidFill>
              </a:rPr>
              <a:pPr/>
              <a:t>21</a:t>
            </a:fld>
            <a:endParaRPr lang="en-US">
              <a:solidFill>
                <a:prstClr val="black"/>
              </a:solidFill>
            </a:endParaRPr>
          </a:p>
        </p:txBody>
      </p:sp>
      <p:sp>
        <p:nvSpPr>
          <p:cNvPr id="1009666" name="Rectangle 2"/>
          <p:cNvSpPr>
            <a:spLocks noRo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DD3230-42DC-470D-B61B-2649C48683CC}" type="slidenum">
              <a:rPr lang="en-US"/>
              <a:pPr/>
              <a:t>22</a:t>
            </a:fld>
            <a:endParaRPr lang="en-US"/>
          </a:p>
        </p:txBody>
      </p:sp>
      <p:sp>
        <p:nvSpPr>
          <p:cNvPr id="1056770" name="Rectangle 2"/>
          <p:cNvSpPr>
            <a:spLocks noRo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C9FDE-5D44-4180-BFF6-AEAE3EF5BFEC}" type="slidenum">
              <a:rPr lang="en-US">
                <a:solidFill>
                  <a:prstClr val="black"/>
                </a:solidFill>
              </a:rPr>
              <a:pPr/>
              <a:t>3</a:t>
            </a:fld>
            <a:endParaRPr lang="en-US">
              <a:solidFill>
                <a:prstClr val="black"/>
              </a:solidFill>
            </a:endParaRPr>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CFF27-89A2-458C-B86F-B0072FCFDCDB}" type="slidenum">
              <a:rPr lang="en-US">
                <a:solidFill>
                  <a:prstClr val="black"/>
                </a:solidFill>
              </a:rPr>
              <a:pPr/>
              <a:t>4</a:t>
            </a:fld>
            <a:endParaRPr lang="en-US">
              <a:solidFill>
                <a:prstClr val="black"/>
              </a:solidFill>
            </a:endParaRPr>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3B2321-CE59-4A3B-BCD1-9363C037F808}" type="slidenum">
              <a:rPr lang="en-US">
                <a:solidFill>
                  <a:prstClr val="black"/>
                </a:solidFill>
              </a:rPr>
              <a:pPr/>
              <a:t>5</a:t>
            </a:fld>
            <a:endParaRPr lang="en-US">
              <a:solidFill>
                <a:prstClr val="black"/>
              </a:solidFill>
            </a:endParaRPr>
          </a:p>
        </p:txBody>
      </p:sp>
      <p:sp>
        <p:nvSpPr>
          <p:cNvPr id="992258" name="Rectangle 2"/>
          <p:cNvSpPr>
            <a:spLocks noRot="1" noChangeArrowheads="1" noTextEdit="1"/>
          </p:cNvSpPr>
          <p:nvPr>
            <p:ph type="sldImg"/>
          </p:nvPr>
        </p:nvSpPr>
        <p:spPr>
          <a:ln/>
        </p:spPr>
      </p:sp>
      <p:sp>
        <p:nvSpPr>
          <p:cNvPr id="99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024CB-8DBA-4E18-93E5-88C04B9DE2C7}" type="slidenum">
              <a:rPr lang="en-US">
                <a:solidFill>
                  <a:prstClr val="black"/>
                </a:solidFill>
              </a:rPr>
              <a:pPr/>
              <a:t>6</a:t>
            </a:fld>
            <a:endParaRPr lang="en-US">
              <a:solidFill>
                <a:prstClr val="black"/>
              </a:solidFill>
            </a:endParaRPr>
          </a:p>
        </p:txBody>
      </p:sp>
      <p:sp>
        <p:nvSpPr>
          <p:cNvPr id="993282" name="Rectangle 2"/>
          <p:cNvSpPr>
            <a:spLocks noRo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BEF30-A3E2-438D-AF48-4AC954F42638}" type="slidenum">
              <a:rPr lang="en-US">
                <a:solidFill>
                  <a:prstClr val="black"/>
                </a:solidFill>
              </a:rPr>
              <a:pPr/>
              <a:t>7</a:t>
            </a:fld>
            <a:endParaRPr lang="en-US">
              <a:solidFill>
                <a:prstClr val="black"/>
              </a:solidFill>
            </a:endParaRPr>
          </a:p>
        </p:txBody>
      </p:sp>
      <p:sp>
        <p:nvSpPr>
          <p:cNvPr id="994306" name="Rectangle 2"/>
          <p:cNvSpPr>
            <a:spLocks noRo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29CEFF-EF4C-4076-8F78-29BBEB05689F}" type="slidenum">
              <a:rPr lang="en-US">
                <a:solidFill>
                  <a:prstClr val="black"/>
                </a:solidFill>
              </a:rPr>
              <a:pPr/>
              <a:t>8</a:t>
            </a:fld>
            <a:endParaRPr lang="en-US">
              <a:solidFill>
                <a:prstClr val="black"/>
              </a:solidFill>
            </a:endParaRPr>
          </a:p>
        </p:txBody>
      </p:sp>
      <p:sp>
        <p:nvSpPr>
          <p:cNvPr id="995330" name="Rectangle 2"/>
          <p:cNvSpPr>
            <a:spLocks noRo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4DA0AC-85AC-434A-BB84-B5AA603B84B9}" type="slidenum">
              <a:rPr lang="en-US">
                <a:solidFill>
                  <a:prstClr val="black"/>
                </a:solidFill>
              </a:rPr>
              <a:pPr/>
              <a:t>9</a:t>
            </a:fld>
            <a:endParaRPr lang="en-US">
              <a:solidFill>
                <a:prstClr val="black"/>
              </a:solidFill>
            </a:endParaRPr>
          </a:p>
        </p:txBody>
      </p:sp>
      <p:sp>
        <p:nvSpPr>
          <p:cNvPr id="996354" name="Rectangle 2"/>
          <p:cNvSpPr>
            <a:spLocks noRo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3200" b="1" smtClean="0">
                <a:solidFill>
                  <a:srgbClr val="000000"/>
                </a:solidFill>
                <a:latin typeface="Arial" charset="0"/>
              </a:endParaRPr>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83580ECF-AAF2-4640-9486-F5461CCFC6C4}"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1400" smtClean="0">
                <a:solidFill>
                  <a:srgbClr val="000000"/>
                </a:solidFill>
                <a:latin typeface="McGrawHill-Italic" pitchFamily="2" charset="0"/>
              </a:rPr>
              <a:t>McGraw-Hill</a:t>
            </a:r>
            <a:endParaRPr lang="en-US" altLang="en-US" sz="2400" smtClean="0">
              <a:solidFill>
                <a:srgbClr val="000000"/>
              </a:solidFill>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altLang="en-US" sz="1400" smtClean="0">
                <a:solidFill>
                  <a:srgbClr val="000000"/>
                </a:solidFill>
                <a:latin typeface="McGrawHill-Italic" pitchFamily="2" charset="0"/>
              </a:rPr>
              <a:t>The McGraw-Hill Companies, Inc., 2000</a:t>
            </a: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141770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3FA1681C-7CDE-43C5-BA07-71FB1BECA40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07870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EA5C6633-1045-4CBB-8AD5-02C45D20183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64441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9868F9EF-2A3D-4D65-B8B1-DBE600837E2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76494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10.</a:t>
            </a:r>
            <a:fld id="{77726B01-F19F-4AE2-B54D-0A96E5F8EB8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275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10.</a:t>
            </a:r>
            <a:fld id="{683F668D-6CB8-4912-95FD-A670D780D2C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095101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10.</a:t>
            </a:r>
            <a:fld id="{BD1EC72B-6E5D-4ABD-A1F1-DCD97C525AD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655960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765B4231-0791-411C-BE83-CE34FA8861C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4419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10.</a:t>
            </a:r>
            <a:fld id="{07CC8480-EC21-4DE8-911B-72BA18DC1DA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267296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5C69B163-1819-4340-9E2E-6D4BF5722E1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301870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10.</a:t>
            </a:r>
            <a:fld id="{7403A07B-4148-44D1-A548-B0B19B56AEF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07090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Slide Number Placeholder 2"/>
          <p:cNvSpPr>
            <a:spLocks noGrp="1"/>
          </p:cNvSpPr>
          <p:nvPr>
            <p:ph type="sldNum" sz="quarter" idx="10"/>
          </p:nvPr>
        </p:nvSpPr>
        <p:spPr>
          <a:xfrm>
            <a:off x="-76200" y="6400800"/>
            <a:ext cx="1905000" cy="457200"/>
          </a:xfrm>
        </p:spPr>
        <p:txBody>
          <a:bodyPr/>
          <a:lstStyle>
            <a:lvl1pPr>
              <a:defRPr/>
            </a:lvl1pPr>
          </a:lstStyle>
          <a:p>
            <a:r>
              <a:rPr lang="en-US">
                <a:solidFill>
                  <a:srgbClr val="1C1C1C"/>
                </a:solidFill>
              </a:rPr>
              <a:t>10.</a:t>
            </a:r>
            <a:fld id="{32FCBB70-6E82-4B62-8231-68A183AEB61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93428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charset="0"/>
              </a:rPr>
              <a:t>10.</a:t>
            </a:r>
            <a:fld id="{8B69D6CF-5718-490E-8F8A-E919F9DB3636}" type="slidenum">
              <a:rPr lang="en-US" b="1" smtClean="0">
                <a:solidFill>
                  <a:srgbClr val="1C1C1C"/>
                </a:solidFill>
                <a:latin typeface="Arial" charset="0"/>
              </a:rPr>
              <a:pPr fontAlgn="base">
                <a:spcBef>
                  <a:spcPct val="0"/>
                </a:spcBef>
                <a:spcAft>
                  <a:spcPct val="0"/>
                </a:spcAft>
              </a:pPr>
              <a:t>‹#›</a:t>
            </a:fld>
            <a:endParaRPr lang="en-US" b="1" smtClean="0">
              <a:solidFill>
                <a:srgbClr val="1C1C1C"/>
              </a:solidFill>
              <a:latin typeface="Arial" charset="0"/>
            </a:endParaRPr>
          </a:p>
        </p:txBody>
      </p:sp>
    </p:spTree>
    <p:extLst>
      <p:ext uri="{BB962C8B-B14F-4D97-AF65-F5344CB8AC3E}">
        <p14:creationId xmlns:p14="http://schemas.microsoft.com/office/powerpoint/2010/main" val="3614612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solidFill>
                  <a:srgbClr val="1C1C1C"/>
                </a:solidFill>
              </a:rPr>
              <a:t>10.</a:t>
            </a:r>
            <a:fld id="{6834604E-9DD2-47FC-8AB1-EE82D59AB7F9}" type="slidenum">
              <a:rPr lang="en-US">
                <a:solidFill>
                  <a:srgbClr val="1C1C1C"/>
                </a:solidFill>
              </a:rPr>
              <a:pPr/>
              <a:t>1</a:t>
            </a:fld>
            <a:endParaRPr lang="en-US">
              <a:solidFill>
                <a:srgbClr val="1C1C1C"/>
              </a:solidFill>
            </a:endParaRPr>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3200" b="1" smtClean="0">
              <a:solidFill>
                <a:srgbClr val="000000"/>
              </a:solidFill>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51924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dirty="0" smtClean="0">
                <a:solidFill>
                  <a:srgbClr val="000000"/>
                </a:solidFill>
                <a:effectLst>
                  <a:outerShdw blurRad="38100" dist="38100" dir="2700000" algn="tl">
                    <a:srgbClr val="C0C0C0"/>
                  </a:outerShdw>
                </a:effectLst>
                <a:latin typeface="Times" pitchFamily="18" charset="0"/>
              </a:rPr>
              <a:t>   </a:t>
            </a:r>
            <a:r>
              <a:rPr lang="en-US" sz="3200" b="1" dirty="0" smtClean="0">
                <a:solidFill>
                  <a:srgbClr val="000000"/>
                </a:solidFill>
                <a:effectLst>
                  <a:outerShdw blurRad="38100" dist="38100" dir="2700000" algn="tl">
                    <a:srgbClr val="C0C0C0"/>
                  </a:outerShdw>
                </a:effectLst>
                <a:latin typeface="Times" pitchFamily="18" charset="0"/>
              </a:rPr>
              <a:t>LINEAR BLOCK CODES</a:t>
            </a:r>
          </a:p>
        </p:txBody>
      </p:sp>
      <p:sp>
        <p:nvSpPr>
          <p:cNvPr id="85914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b="1" smtClean="0">
              <a:solidFill>
                <a:srgbClr val="000000"/>
              </a:solidFill>
              <a:latin typeface="Times New Roman" pitchFamily="18" charset="0"/>
            </a:endParaRPr>
          </a:p>
        </p:txBody>
      </p:sp>
      <p:sp>
        <p:nvSpPr>
          <p:cNvPr id="859141" name="Rectangle 5"/>
          <p:cNvSpPr>
            <a:spLocks noChangeArrowheads="1"/>
          </p:cNvSpPr>
          <p:nvPr/>
        </p:nvSpPr>
        <p:spPr bwMode="auto">
          <a:xfrm>
            <a:off x="228600" y="14478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pPr>
            <a:r>
              <a:rPr lang="en-US" sz="2800" b="1" i="1" smtClean="0">
                <a:solidFill>
                  <a:srgbClr val="000000"/>
                </a:solidFill>
                <a:effectLst>
                  <a:outerShdw blurRad="38100" dist="38100" dir="2700000" algn="tl">
                    <a:srgbClr val="C0C0C0"/>
                  </a:outerShdw>
                </a:effectLst>
                <a:latin typeface="Times New Roman" pitchFamily="18" charset="0"/>
              </a:rPr>
              <a:t>Almost all block codes used today belong to a subset called </a:t>
            </a:r>
            <a:r>
              <a:rPr lang="en-US" sz="2800" b="1" i="1" smtClean="0">
                <a:solidFill>
                  <a:srgbClr val="FF0000"/>
                </a:solidFill>
                <a:effectLst>
                  <a:outerShdw blurRad="38100" dist="38100" dir="2700000" algn="tl">
                    <a:srgbClr val="C0C0C0"/>
                  </a:outerShdw>
                </a:effectLst>
                <a:latin typeface="Times New Roman" pitchFamily="18" charset="0"/>
              </a:rPr>
              <a:t>linear block codes</a:t>
            </a:r>
            <a:r>
              <a:rPr lang="en-US" sz="2800" b="1" i="1" smtClean="0">
                <a:solidFill>
                  <a:srgbClr val="000000"/>
                </a:solidFill>
                <a:effectLst>
                  <a:outerShdw blurRad="38100" dist="38100" dir="2700000" algn="tl">
                    <a:srgbClr val="C0C0C0"/>
                  </a:outerShdw>
                </a:effectLst>
                <a:latin typeface="Times New Roman" pitchFamily="18" charset="0"/>
              </a:rPr>
              <a:t>. A linear block code is a code in which the exclusive OR (addition modulo-2) of two valid codewords creates another valid codeword.</a:t>
            </a:r>
          </a:p>
        </p:txBody>
      </p:sp>
      <p:sp>
        <p:nvSpPr>
          <p:cNvPr id="859142" name="Rectangle 6"/>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SzPct val="117000"/>
              <a:buFont typeface="Wingdings" pitchFamily="2" charset="2"/>
              <a:buNone/>
            </a:pPr>
            <a:r>
              <a:rPr lang="en-US" sz="2400" b="1" smtClean="0">
                <a:solidFill>
                  <a:srgbClr val="0033CC"/>
                </a:solidFill>
                <a:latin typeface="Times New Roman" pitchFamily="18" charset="0"/>
              </a:rPr>
              <a:t>Minimum Distance for Linear Block Codes</a:t>
            </a:r>
            <a:r>
              <a:rPr lang="fr-FR" sz="2400" b="1" smtClean="0">
                <a:solidFill>
                  <a:srgbClr val="0033CC"/>
                </a:solidFill>
                <a:latin typeface="Times New Roman" pitchFamily="18" charset="0"/>
              </a:rPr>
              <a:t/>
            </a:r>
            <a:br>
              <a:rPr lang="fr-FR" sz="2400" b="1" smtClean="0">
                <a:solidFill>
                  <a:srgbClr val="0033CC"/>
                </a:solidFill>
                <a:latin typeface="Times New Roman" pitchFamily="18" charset="0"/>
              </a:rPr>
            </a:br>
            <a:r>
              <a:rPr lang="fr-FR" sz="2400" b="1" smtClean="0">
                <a:solidFill>
                  <a:srgbClr val="0033CC"/>
                </a:solidFill>
                <a:latin typeface="Times New Roman" pitchFamily="18" charset="0"/>
              </a:rPr>
              <a:t>Some Linear Block Codes</a:t>
            </a:r>
            <a:endParaRPr lang="en-US" sz="2400" b="1" smtClean="0">
              <a:solidFill>
                <a:srgbClr val="0033CC"/>
              </a:solidFill>
              <a:latin typeface="Times New Roman" pitchFamily="18" charset="0"/>
            </a:endParaRPr>
          </a:p>
        </p:txBody>
      </p:sp>
      <p:sp>
        <p:nvSpPr>
          <p:cNvPr id="859143" name="Text Box 7"/>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sz="2800" b="1" i="1" u="sng" smtClean="0">
                <a:solidFill>
                  <a:srgbClr val="FF0000"/>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1231967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89E9B3EC-263C-49AA-8123-F3FFC3668570}" type="slidenum">
              <a:rPr lang="en-US">
                <a:solidFill>
                  <a:srgbClr val="1C1C1C"/>
                </a:solidFill>
              </a:rPr>
              <a:pPr/>
              <a:t>10</a:t>
            </a:fld>
            <a:endParaRPr lang="en-US">
              <a:solidFill>
                <a:srgbClr val="1C1C1C"/>
              </a:solidFill>
            </a:endParaRPr>
          </a:p>
        </p:txBody>
      </p:sp>
      <p:sp>
        <p:nvSpPr>
          <p:cNvPr id="93184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18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184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18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18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184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18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1849" name="Rectangle 9"/>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Let us look at some transmission scenarios. Assume the sender sends the dataword 1011. The codeword created from this dataword is 10111, which is sent to the receiver. We examine five cases:</a:t>
            </a:r>
          </a:p>
          <a:p>
            <a:pPr algn="just" eaLnBrk="0" fontAlgn="base" hangingPunct="0">
              <a:spcBef>
                <a:spcPct val="0"/>
              </a:spcBef>
              <a:spcAft>
                <a:spcPct val="0"/>
              </a:spcAft>
            </a:pPr>
            <a:endParaRPr lang="en-US" sz="2800" b="1" i="1" smtClean="0">
              <a:solidFill>
                <a:srgbClr val="000000"/>
              </a:solidFill>
              <a:latin typeface="Times New Roman" pitchFamily="18" charset="0"/>
            </a:endParaRPr>
          </a:p>
          <a:p>
            <a:pPr eaLnBrk="0" fontAlgn="base" hangingPunct="0">
              <a:spcBef>
                <a:spcPct val="0"/>
              </a:spcBef>
              <a:spcAft>
                <a:spcPct val="0"/>
              </a:spcAft>
            </a:pPr>
            <a:r>
              <a:rPr lang="en-US" sz="2800" b="1" i="1" smtClean="0">
                <a:solidFill>
                  <a:srgbClr val="FF0000"/>
                </a:solidFill>
                <a:latin typeface="Times New Roman" pitchFamily="18" charset="0"/>
              </a:rPr>
              <a:t>1.</a:t>
            </a:r>
            <a:r>
              <a:rPr lang="en-US" sz="2800" b="1" i="1" smtClean="0">
                <a:solidFill>
                  <a:srgbClr val="000000"/>
                </a:solidFill>
                <a:latin typeface="Times New Roman" pitchFamily="18" charset="0"/>
              </a:rPr>
              <a:t>  No error occurs; the received codeword is 10111. The</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syndrome is 0. The dataword 1011 is created.</a:t>
            </a:r>
          </a:p>
          <a:p>
            <a:pPr eaLnBrk="0" fontAlgn="base" hangingPunct="0">
              <a:spcBef>
                <a:spcPct val="0"/>
              </a:spcBef>
              <a:spcAft>
                <a:spcPct val="0"/>
              </a:spcAft>
            </a:pPr>
            <a:r>
              <a:rPr lang="en-US" sz="2800" b="1" i="1" smtClean="0">
                <a:solidFill>
                  <a:srgbClr val="FF0000"/>
                </a:solidFill>
                <a:latin typeface="Times New Roman" pitchFamily="18" charset="0"/>
              </a:rPr>
              <a:t>2.</a:t>
            </a:r>
            <a:r>
              <a:rPr lang="en-US" sz="2800" b="1" i="1" smtClean="0">
                <a:solidFill>
                  <a:srgbClr val="000000"/>
                </a:solidFill>
                <a:latin typeface="Times New Roman" pitchFamily="18" charset="0"/>
              </a:rPr>
              <a:t>  One single-bit error changes a</a:t>
            </a:r>
            <a:r>
              <a:rPr lang="en-US" sz="2800" b="1" i="1" baseline="-14000" smtClean="0">
                <a:solidFill>
                  <a:srgbClr val="000000"/>
                </a:solidFill>
                <a:latin typeface="Times New Roman" pitchFamily="18" charset="0"/>
              </a:rPr>
              <a:t>1 </a:t>
            </a:r>
            <a:r>
              <a:rPr lang="en-US" sz="2800" b="1" i="1" smtClean="0">
                <a:solidFill>
                  <a:srgbClr val="000000"/>
                </a:solidFill>
                <a:latin typeface="Times New Roman" pitchFamily="18" charset="0"/>
              </a:rPr>
              <a:t>. The received</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codeword is 10011. The syndrome is 1. No dataword</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is created.</a:t>
            </a:r>
          </a:p>
          <a:p>
            <a:pPr eaLnBrk="0" fontAlgn="base" hangingPunct="0">
              <a:spcBef>
                <a:spcPct val="0"/>
              </a:spcBef>
              <a:spcAft>
                <a:spcPct val="0"/>
              </a:spcAft>
            </a:pPr>
            <a:r>
              <a:rPr lang="en-US" sz="2800" b="1" i="1" smtClean="0">
                <a:solidFill>
                  <a:srgbClr val="FF0000"/>
                </a:solidFill>
                <a:latin typeface="Times New Roman" pitchFamily="18" charset="0"/>
              </a:rPr>
              <a:t>3.</a:t>
            </a:r>
            <a:r>
              <a:rPr lang="en-US" sz="2800" b="1" i="1" smtClean="0">
                <a:solidFill>
                  <a:srgbClr val="000000"/>
                </a:solidFill>
                <a:latin typeface="Times New Roman" pitchFamily="18" charset="0"/>
              </a:rPr>
              <a:t> One single-bit error changes r</a:t>
            </a:r>
            <a:r>
              <a:rPr lang="en-US" sz="2800" b="1" i="1" baseline="-14000" smtClean="0">
                <a:solidFill>
                  <a:srgbClr val="000000"/>
                </a:solidFill>
                <a:latin typeface="Times New Roman" pitchFamily="18" charset="0"/>
              </a:rPr>
              <a:t>0 </a:t>
            </a:r>
            <a:r>
              <a:rPr lang="en-US" sz="2800" b="1" i="1" smtClean="0">
                <a:solidFill>
                  <a:srgbClr val="000000"/>
                </a:solidFill>
                <a:latin typeface="Times New Roman" pitchFamily="18" charset="0"/>
              </a:rPr>
              <a:t>. The received codeword</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is 10110. The syndrome is 1. No dataword is created. </a:t>
            </a:r>
          </a:p>
        </p:txBody>
      </p:sp>
      <p:sp>
        <p:nvSpPr>
          <p:cNvPr id="931851"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10.12</a:t>
            </a:r>
          </a:p>
        </p:txBody>
      </p:sp>
    </p:spTree>
    <p:extLst>
      <p:ext uri="{BB962C8B-B14F-4D97-AF65-F5344CB8AC3E}">
        <p14:creationId xmlns:p14="http://schemas.microsoft.com/office/powerpoint/2010/main" val="320262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380F0277-305B-46D8-BA9D-2B9FE86D10F4}" type="slidenum">
              <a:rPr lang="en-US">
                <a:solidFill>
                  <a:srgbClr val="1C1C1C"/>
                </a:solidFill>
              </a:rPr>
              <a:pPr/>
              <a:t>11</a:t>
            </a:fld>
            <a:endParaRPr lang="en-US">
              <a:solidFill>
                <a:srgbClr val="1C1C1C"/>
              </a:solidFill>
            </a:endParaRPr>
          </a:p>
        </p:txBody>
      </p:sp>
      <p:sp>
        <p:nvSpPr>
          <p:cNvPr id="9472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72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72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72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72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72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72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47209" name="Rectangle 9"/>
          <p:cNvSpPr>
            <a:spLocks noChangeArrowheads="1"/>
          </p:cNvSpPr>
          <p:nvPr/>
        </p:nvSpPr>
        <p:spPr bwMode="auto">
          <a:xfrm>
            <a:off x="228600" y="1143000"/>
            <a:ext cx="8763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FF0000"/>
                </a:solidFill>
                <a:latin typeface="Times New Roman" pitchFamily="18" charset="0"/>
              </a:rPr>
              <a:t>4</a:t>
            </a:r>
            <a:r>
              <a:rPr lang="en-US" sz="2800" b="1" i="1" smtClean="0">
                <a:solidFill>
                  <a:srgbClr val="000000"/>
                </a:solidFill>
                <a:latin typeface="Times New Roman" pitchFamily="18" charset="0"/>
              </a:rPr>
              <a:t>. An error changes r</a:t>
            </a:r>
            <a:r>
              <a:rPr lang="en-US" sz="2800" b="1" i="1" baseline="-14000" smtClean="0">
                <a:solidFill>
                  <a:srgbClr val="000000"/>
                </a:solidFill>
                <a:latin typeface="Times New Roman" pitchFamily="18" charset="0"/>
              </a:rPr>
              <a:t>0</a:t>
            </a:r>
            <a:r>
              <a:rPr lang="en-US" sz="2800" b="1" i="1" smtClean="0">
                <a:solidFill>
                  <a:srgbClr val="000000"/>
                </a:solidFill>
                <a:latin typeface="Times New Roman" pitchFamily="18" charset="0"/>
              </a:rPr>
              <a:t> and a second error changes a</a:t>
            </a:r>
            <a:r>
              <a:rPr lang="en-US" sz="2800" b="1" i="1" baseline="-14000" smtClean="0">
                <a:solidFill>
                  <a:srgbClr val="000000"/>
                </a:solidFill>
                <a:latin typeface="Times New Roman" pitchFamily="18" charset="0"/>
              </a:rPr>
              <a:t>3 </a:t>
            </a:r>
            <a:r>
              <a:rPr lang="en-US" sz="2800" b="1" i="1" smtClean="0">
                <a:solidFill>
                  <a:srgbClr val="000000"/>
                </a:solidFill>
                <a:latin typeface="Times New Roman" pitchFamily="18" charset="0"/>
              </a:rPr>
              <a:t>.</a:t>
            </a:r>
          </a:p>
          <a:p>
            <a:pPr eaLnBrk="0" fontAlgn="base" hangingPunct="0">
              <a:spcBef>
                <a:spcPct val="0"/>
              </a:spcBef>
              <a:spcAft>
                <a:spcPct val="0"/>
              </a:spcAft>
            </a:pPr>
            <a:r>
              <a:rPr lang="en-US" sz="2800" b="1" i="1" smtClean="0">
                <a:solidFill>
                  <a:srgbClr val="000000"/>
                </a:solidFill>
                <a:latin typeface="Times New Roman" pitchFamily="18" charset="0"/>
              </a:rPr>
              <a:t>    The received codeword is 00110. The syndrome is 0.</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The dataword 0011 is created at the receiver. Note that</a:t>
            </a:r>
          </a:p>
          <a:p>
            <a:pPr eaLnBrk="0" fontAlgn="base" hangingPunct="0">
              <a:spcBef>
                <a:spcPct val="0"/>
              </a:spcBef>
              <a:spcAft>
                <a:spcPct val="0"/>
              </a:spcAft>
            </a:pPr>
            <a:r>
              <a:rPr lang="en-US" sz="2800" b="1" i="1" smtClean="0">
                <a:solidFill>
                  <a:srgbClr val="000000"/>
                </a:solidFill>
                <a:latin typeface="Times New Roman" pitchFamily="18" charset="0"/>
              </a:rPr>
              <a:t>    here the dataword is  wrongly created due to the</a:t>
            </a:r>
          </a:p>
          <a:p>
            <a:pPr eaLnBrk="0" fontAlgn="base" hangingPunct="0">
              <a:spcBef>
                <a:spcPct val="0"/>
              </a:spcBef>
              <a:spcAft>
                <a:spcPct val="0"/>
              </a:spcAft>
            </a:pPr>
            <a:r>
              <a:rPr lang="en-US" sz="2800" b="1" i="1" smtClean="0">
                <a:solidFill>
                  <a:srgbClr val="000000"/>
                </a:solidFill>
                <a:latin typeface="Times New Roman" pitchFamily="18" charset="0"/>
              </a:rPr>
              <a:t>    syndrome value. </a:t>
            </a:r>
          </a:p>
          <a:p>
            <a:pPr eaLnBrk="0" fontAlgn="base" hangingPunct="0">
              <a:spcBef>
                <a:spcPct val="0"/>
              </a:spcBef>
              <a:spcAft>
                <a:spcPct val="0"/>
              </a:spcAft>
            </a:pPr>
            <a:r>
              <a:rPr lang="en-US" sz="2800" b="1" i="1" smtClean="0">
                <a:solidFill>
                  <a:srgbClr val="FF0000"/>
                </a:solidFill>
                <a:latin typeface="Times New Roman" pitchFamily="18" charset="0"/>
              </a:rPr>
              <a:t>5</a:t>
            </a:r>
            <a:r>
              <a:rPr lang="en-US" sz="2800" b="1" i="1" smtClean="0">
                <a:solidFill>
                  <a:srgbClr val="000000"/>
                </a:solidFill>
                <a:latin typeface="Times New Roman" pitchFamily="18" charset="0"/>
              </a:rPr>
              <a:t>. Three bits—a</a:t>
            </a:r>
            <a:r>
              <a:rPr lang="en-US" sz="2800" b="1" i="1" baseline="-14000" smtClean="0">
                <a:solidFill>
                  <a:srgbClr val="000000"/>
                </a:solidFill>
                <a:latin typeface="Times New Roman" pitchFamily="18" charset="0"/>
              </a:rPr>
              <a:t>3</a:t>
            </a:r>
            <a:r>
              <a:rPr lang="en-US" sz="2800" b="1" i="1" smtClean="0">
                <a:solidFill>
                  <a:srgbClr val="000000"/>
                </a:solidFill>
                <a:latin typeface="Times New Roman" pitchFamily="18" charset="0"/>
              </a:rPr>
              <a:t>, a</a:t>
            </a:r>
            <a:r>
              <a:rPr lang="en-US" sz="2800" b="1" i="1" baseline="-14000" smtClean="0">
                <a:solidFill>
                  <a:srgbClr val="000000"/>
                </a:solidFill>
                <a:latin typeface="Times New Roman" pitchFamily="18" charset="0"/>
              </a:rPr>
              <a:t>2</a:t>
            </a:r>
            <a:r>
              <a:rPr lang="en-US" sz="2800" b="1" i="1" smtClean="0">
                <a:solidFill>
                  <a:srgbClr val="000000"/>
                </a:solidFill>
                <a:latin typeface="Times New Roman" pitchFamily="18" charset="0"/>
              </a:rPr>
              <a:t>, and a</a:t>
            </a:r>
            <a:r>
              <a:rPr lang="en-US" sz="2800" b="1" i="1" baseline="-14000" smtClean="0">
                <a:solidFill>
                  <a:srgbClr val="000000"/>
                </a:solidFill>
                <a:latin typeface="Times New Roman" pitchFamily="18" charset="0"/>
              </a:rPr>
              <a:t>1</a:t>
            </a:r>
            <a:r>
              <a:rPr lang="en-US" sz="2800" b="1" i="1" smtClean="0">
                <a:solidFill>
                  <a:srgbClr val="000000"/>
                </a:solidFill>
                <a:latin typeface="Times New Roman" pitchFamily="18" charset="0"/>
              </a:rPr>
              <a:t>—are changed by errors.</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The received codeword is 01011. The syndrome is 1.</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The dataword is not created. This shows that the simple</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parity check, guaranteed to detect one single error, can</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also find any odd number of errors.</a:t>
            </a:r>
          </a:p>
        </p:txBody>
      </p:sp>
      <p:sp>
        <p:nvSpPr>
          <p:cNvPr id="947210" name="Text Box 10"/>
          <p:cNvSpPr txBox="1">
            <a:spLocks noChangeArrowheads="1"/>
          </p:cNvSpPr>
          <p:nvPr/>
        </p:nvSpPr>
        <p:spPr bwMode="auto">
          <a:xfrm>
            <a:off x="1143000" y="0"/>
            <a:ext cx="4833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10.12  (continued)</a:t>
            </a:r>
          </a:p>
        </p:txBody>
      </p:sp>
    </p:spTree>
    <p:extLst>
      <p:ext uri="{BB962C8B-B14F-4D97-AF65-F5344CB8AC3E}">
        <p14:creationId xmlns:p14="http://schemas.microsoft.com/office/powerpoint/2010/main" val="2226471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922544A9-BD18-421E-AEBF-B73598BF0CA3}" type="slidenum">
              <a:rPr lang="en-US">
                <a:solidFill>
                  <a:srgbClr val="1C1C1C"/>
                </a:solidFill>
              </a:rPr>
              <a:pPr/>
              <a:t>12</a:t>
            </a:fld>
            <a:endParaRPr lang="en-US">
              <a:solidFill>
                <a:srgbClr val="1C1C1C"/>
              </a:solidFill>
            </a:endParaRPr>
          </a:p>
        </p:txBody>
      </p:sp>
      <p:sp>
        <p:nvSpPr>
          <p:cNvPr id="90112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11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112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11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11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112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11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1129"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1130" name="Line 10"/>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1131" name="Rectangle 11"/>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A simple parity-check code can detect an odd number of errors.</a:t>
            </a:r>
          </a:p>
        </p:txBody>
      </p:sp>
      <p:grpSp>
        <p:nvGrpSpPr>
          <p:cNvPr id="901132" name="Group 12"/>
          <p:cNvGrpSpPr>
            <a:grpSpLocks/>
          </p:cNvGrpSpPr>
          <p:nvPr/>
        </p:nvGrpSpPr>
        <p:grpSpPr bwMode="auto">
          <a:xfrm>
            <a:off x="533400" y="2024063"/>
            <a:ext cx="1143000" cy="566737"/>
            <a:chOff x="1200" y="1248"/>
            <a:chExt cx="720" cy="357"/>
          </a:xfrm>
        </p:grpSpPr>
        <p:pic>
          <p:nvPicPr>
            <p:cNvPr id="9011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676751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61EB523E-B014-4DFA-A114-F300656CD320}" type="slidenum">
              <a:rPr lang="en-US">
                <a:solidFill>
                  <a:srgbClr val="1C1C1C"/>
                </a:solidFill>
              </a:rPr>
              <a:pPr/>
              <a:t>13</a:t>
            </a:fld>
            <a:endParaRPr lang="en-US">
              <a:solidFill>
                <a:srgbClr val="1C1C1C"/>
              </a:solidFill>
            </a:endParaRPr>
          </a:p>
        </p:txBody>
      </p:sp>
      <p:sp>
        <p:nvSpPr>
          <p:cNvPr id="90214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21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214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21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21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215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21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2153" name="Line 9"/>
          <p:cNvSpPr>
            <a:spLocks noChangeShapeType="1"/>
          </p:cNvSpPr>
          <p:nvPr/>
        </p:nvSpPr>
        <p:spPr bwMode="auto">
          <a:xfrm>
            <a:off x="457200" y="2057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2154" name="Line 10"/>
          <p:cNvSpPr>
            <a:spLocks noChangeShapeType="1"/>
          </p:cNvSpPr>
          <p:nvPr/>
        </p:nvSpPr>
        <p:spPr bwMode="auto">
          <a:xfrm>
            <a:off x="458788" y="4800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2155" name="Rectangle 11"/>
          <p:cNvSpPr>
            <a:spLocks noChangeArrowheads="1"/>
          </p:cNvSpPr>
          <p:nvPr/>
        </p:nvSpPr>
        <p:spPr bwMode="auto">
          <a:xfrm>
            <a:off x="495300" y="2149475"/>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dirty="0" smtClean="0">
                <a:solidFill>
                  <a:srgbClr val="000000"/>
                </a:solidFill>
                <a:latin typeface="Arial" charset="0"/>
              </a:rPr>
              <a:t>All Hamming codes discussed </a:t>
            </a:r>
            <a:r>
              <a:rPr lang="en-US" sz="3200" b="1" dirty="0" smtClean="0">
                <a:solidFill>
                  <a:srgbClr val="000000"/>
                </a:solidFill>
                <a:latin typeface="Arial" charset="0"/>
              </a:rPr>
              <a:t>have </a:t>
            </a:r>
            <a:r>
              <a:rPr lang="en-US" sz="3200" b="1" dirty="0" err="1" smtClean="0">
                <a:solidFill>
                  <a:srgbClr val="000000"/>
                </a:solidFill>
                <a:latin typeface="Arial" charset="0"/>
              </a:rPr>
              <a:t>d</a:t>
            </a:r>
            <a:r>
              <a:rPr lang="en-US" sz="3200" b="1" baseline="-18000" dirty="0" err="1" smtClean="0">
                <a:solidFill>
                  <a:srgbClr val="000000"/>
                </a:solidFill>
                <a:latin typeface="Arial" charset="0"/>
              </a:rPr>
              <a:t>min</a:t>
            </a:r>
            <a:r>
              <a:rPr lang="en-US" sz="3200" b="1" dirty="0" smtClean="0">
                <a:solidFill>
                  <a:srgbClr val="000000"/>
                </a:solidFill>
                <a:latin typeface="Arial" charset="0"/>
              </a:rPr>
              <a:t> = 3.</a:t>
            </a:r>
            <a:br>
              <a:rPr lang="en-US" sz="3200" b="1" dirty="0" smtClean="0">
                <a:solidFill>
                  <a:srgbClr val="000000"/>
                </a:solidFill>
                <a:latin typeface="Arial" charset="0"/>
              </a:rPr>
            </a:br>
            <a:endParaRPr lang="en-US" sz="3200" b="1" dirty="0" smtClean="0">
              <a:solidFill>
                <a:srgbClr val="000000"/>
              </a:solidFill>
              <a:latin typeface="Arial" charset="0"/>
            </a:endParaRPr>
          </a:p>
          <a:p>
            <a:pPr algn="ctr" eaLnBrk="0" fontAlgn="base" hangingPunct="0">
              <a:spcBef>
                <a:spcPct val="0"/>
              </a:spcBef>
              <a:spcAft>
                <a:spcPct val="0"/>
              </a:spcAft>
            </a:pPr>
            <a:r>
              <a:rPr lang="en-US" sz="3200" b="1" dirty="0" smtClean="0">
                <a:solidFill>
                  <a:srgbClr val="000000"/>
                </a:solidFill>
                <a:latin typeface="Arial" charset="0"/>
              </a:rPr>
              <a:t>The relationship between </a:t>
            </a:r>
            <a:r>
              <a:rPr lang="en-US" sz="3200" b="1" i="1" dirty="0" smtClean="0">
                <a:solidFill>
                  <a:srgbClr val="000000"/>
                </a:solidFill>
                <a:latin typeface="Arial" charset="0"/>
              </a:rPr>
              <a:t>m</a:t>
            </a:r>
            <a:r>
              <a:rPr lang="en-US" sz="3200" b="1" dirty="0" smtClean="0">
                <a:solidFill>
                  <a:srgbClr val="000000"/>
                </a:solidFill>
                <a:latin typeface="Arial" charset="0"/>
              </a:rPr>
              <a:t> and </a:t>
            </a:r>
            <a:r>
              <a:rPr lang="en-US" sz="3200" b="1" i="1" dirty="0" smtClean="0">
                <a:solidFill>
                  <a:srgbClr val="000000"/>
                </a:solidFill>
                <a:latin typeface="Arial" charset="0"/>
              </a:rPr>
              <a:t>n</a:t>
            </a:r>
            <a:r>
              <a:rPr lang="en-US" sz="3200" b="1" dirty="0" smtClean="0">
                <a:solidFill>
                  <a:srgbClr val="000000"/>
                </a:solidFill>
                <a:latin typeface="Arial" charset="0"/>
              </a:rPr>
              <a:t> in these codes is </a:t>
            </a:r>
            <a:r>
              <a:rPr lang="en-US" sz="3200" b="1" i="1" dirty="0" smtClean="0">
                <a:solidFill>
                  <a:srgbClr val="000000"/>
                </a:solidFill>
                <a:latin typeface="Arial" charset="0"/>
              </a:rPr>
              <a:t>n</a:t>
            </a:r>
            <a:r>
              <a:rPr lang="en-US" sz="3200" b="1" dirty="0" smtClean="0">
                <a:solidFill>
                  <a:srgbClr val="000000"/>
                </a:solidFill>
                <a:latin typeface="Arial" charset="0"/>
              </a:rPr>
              <a:t> = 2</a:t>
            </a:r>
            <a:r>
              <a:rPr lang="en-US" sz="3200" b="1" i="1" dirty="0" smtClean="0">
                <a:solidFill>
                  <a:srgbClr val="000000"/>
                </a:solidFill>
                <a:latin typeface="Arial" charset="0"/>
              </a:rPr>
              <a:t>m</a:t>
            </a:r>
            <a:r>
              <a:rPr lang="en-US" sz="3200" b="1" dirty="0" smtClean="0">
                <a:solidFill>
                  <a:srgbClr val="000000"/>
                </a:solidFill>
                <a:latin typeface="Arial" charset="0"/>
              </a:rPr>
              <a:t> − 1.</a:t>
            </a:r>
          </a:p>
        </p:txBody>
      </p:sp>
      <p:grpSp>
        <p:nvGrpSpPr>
          <p:cNvPr id="902156" name="Group 12"/>
          <p:cNvGrpSpPr>
            <a:grpSpLocks/>
          </p:cNvGrpSpPr>
          <p:nvPr/>
        </p:nvGrpSpPr>
        <p:grpSpPr bwMode="auto">
          <a:xfrm>
            <a:off x="533400" y="1371600"/>
            <a:ext cx="1143000" cy="566738"/>
            <a:chOff x="1200" y="1248"/>
            <a:chExt cx="720" cy="357"/>
          </a:xfrm>
        </p:grpSpPr>
        <p:pic>
          <p:nvPicPr>
            <p:cNvPr id="9021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215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4127339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7EB97DA5-AE0D-4E3A-BFF5-B25B86E10509}" type="slidenum">
              <a:rPr lang="en-US">
                <a:solidFill>
                  <a:srgbClr val="1C1C1C"/>
                </a:solidFill>
              </a:rPr>
              <a:pPr/>
              <a:t>14</a:t>
            </a:fld>
            <a:endParaRPr lang="en-US">
              <a:solidFill>
                <a:srgbClr val="1C1C1C"/>
              </a:solidFill>
            </a:endParaRPr>
          </a:p>
        </p:txBody>
      </p:sp>
      <p:sp>
        <p:nvSpPr>
          <p:cNvPr id="872450"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245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2452" name="Text Box 4"/>
          <p:cNvSpPr txBox="1">
            <a:spLocks noChangeArrowheads="1"/>
          </p:cNvSpPr>
          <p:nvPr/>
        </p:nvSpPr>
        <p:spPr bwMode="auto">
          <a:xfrm>
            <a:off x="304800" y="762000"/>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10.11  </a:t>
            </a:r>
            <a:r>
              <a:rPr lang="en-US" sz="2000" b="1" i="1" smtClean="0">
                <a:solidFill>
                  <a:srgbClr val="000000"/>
                </a:solidFill>
                <a:latin typeface="Times New Roman" pitchFamily="18" charset="0"/>
              </a:rPr>
              <a:t>Two-dimensional parity-check code</a:t>
            </a:r>
          </a:p>
        </p:txBody>
      </p:sp>
      <p:sp>
        <p:nvSpPr>
          <p:cNvPr id="8724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24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550" y="2209800"/>
            <a:ext cx="43878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346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388582B4-84ED-4943-A489-784E8FE51C47}" type="slidenum">
              <a:rPr lang="en-US">
                <a:solidFill>
                  <a:srgbClr val="1C1C1C"/>
                </a:solidFill>
              </a:rPr>
              <a:pPr/>
              <a:t>15</a:t>
            </a:fld>
            <a:endParaRPr lang="en-US">
              <a:solidFill>
                <a:srgbClr val="1C1C1C"/>
              </a:solidFill>
            </a:endParaRPr>
          </a:p>
        </p:txBody>
      </p:sp>
      <p:sp>
        <p:nvSpPr>
          <p:cNvPr id="95027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5027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50276" name="Text Box 4"/>
          <p:cNvSpPr txBox="1">
            <a:spLocks noChangeArrowheads="1"/>
          </p:cNvSpPr>
          <p:nvPr/>
        </p:nvSpPr>
        <p:spPr bwMode="auto">
          <a:xfrm>
            <a:off x="304800" y="762000"/>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10.11  </a:t>
            </a:r>
            <a:r>
              <a:rPr lang="en-US" sz="2000" b="1" i="1" smtClean="0">
                <a:solidFill>
                  <a:srgbClr val="000000"/>
                </a:solidFill>
                <a:latin typeface="Times New Roman" pitchFamily="18" charset="0"/>
              </a:rPr>
              <a:t>Two-dimensional parity-check code</a:t>
            </a:r>
          </a:p>
        </p:txBody>
      </p:sp>
      <p:sp>
        <p:nvSpPr>
          <p:cNvPr id="9502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9502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47900"/>
            <a:ext cx="85471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409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F7F2F5BE-4E49-4BC0-9C88-39CC6828ED46}" type="slidenum">
              <a:rPr lang="en-US">
                <a:solidFill>
                  <a:srgbClr val="1C1C1C"/>
                </a:solidFill>
              </a:rPr>
              <a:pPr/>
              <a:t>16</a:t>
            </a:fld>
            <a:endParaRPr lang="en-US">
              <a:solidFill>
                <a:srgbClr val="1C1C1C"/>
              </a:solidFill>
            </a:endParaRPr>
          </a:p>
        </p:txBody>
      </p:sp>
      <p:sp>
        <p:nvSpPr>
          <p:cNvPr id="9512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512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51300" name="Text Box 4"/>
          <p:cNvSpPr txBox="1">
            <a:spLocks noChangeArrowheads="1"/>
          </p:cNvSpPr>
          <p:nvPr/>
        </p:nvSpPr>
        <p:spPr bwMode="auto">
          <a:xfrm>
            <a:off x="304800" y="762000"/>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10.11  </a:t>
            </a:r>
            <a:r>
              <a:rPr lang="en-US" sz="2000" b="1" i="1" smtClean="0">
                <a:solidFill>
                  <a:srgbClr val="000000"/>
                </a:solidFill>
                <a:latin typeface="Times New Roman" pitchFamily="18" charset="0"/>
              </a:rPr>
              <a:t>Two-dimensional parity-check code</a:t>
            </a:r>
          </a:p>
        </p:txBody>
      </p:sp>
      <p:sp>
        <p:nvSpPr>
          <p:cNvPr id="9513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9513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189163"/>
            <a:ext cx="8547100" cy="28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760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solidFill>
                  <a:srgbClr val="1C1C1C"/>
                </a:solidFill>
              </a:rPr>
              <a:t>10.</a:t>
            </a:r>
            <a:fld id="{1DBFC149-18F1-49BC-B954-0CB2D24ADD90}" type="slidenum">
              <a:rPr lang="en-US">
                <a:solidFill>
                  <a:srgbClr val="1C1C1C"/>
                </a:solidFill>
              </a:rPr>
              <a:pPr/>
              <a:t>17</a:t>
            </a:fld>
            <a:endParaRPr lang="en-US">
              <a:solidFill>
                <a:srgbClr val="1C1C1C"/>
              </a:solidFill>
            </a:endParaRPr>
          </a:p>
        </p:txBody>
      </p:sp>
      <p:sp>
        <p:nvSpPr>
          <p:cNvPr id="915458" name="Text Box 2"/>
          <p:cNvSpPr txBox="1">
            <a:spLocks noChangeArrowheads="1"/>
          </p:cNvSpPr>
          <p:nvPr/>
        </p:nvSpPr>
        <p:spPr bwMode="auto">
          <a:xfrm>
            <a:off x="457200" y="838200"/>
            <a:ext cx="407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Table 10.4  </a:t>
            </a:r>
            <a:r>
              <a:rPr lang="en-US" sz="2000" b="1" i="1" smtClean="0">
                <a:solidFill>
                  <a:srgbClr val="000000"/>
                </a:solidFill>
                <a:latin typeface="Times New Roman" pitchFamily="18" charset="0"/>
              </a:rPr>
              <a:t>Hamming code C(7, 4)</a:t>
            </a:r>
          </a:p>
        </p:txBody>
      </p:sp>
      <p:pic>
        <p:nvPicPr>
          <p:cNvPr id="915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308100"/>
            <a:ext cx="8637587"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087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E05D0648-8CC3-45B2-8C9F-09A923D4CE6E}" type="slidenum">
              <a:rPr lang="en-US">
                <a:solidFill>
                  <a:srgbClr val="1C1C1C"/>
                </a:solidFill>
              </a:rPr>
              <a:pPr/>
              <a:t>18</a:t>
            </a:fld>
            <a:endParaRPr lang="en-US">
              <a:solidFill>
                <a:srgbClr val="1C1C1C"/>
              </a:solidFill>
            </a:endParaRPr>
          </a:p>
        </p:txBody>
      </p:sp>
      <p:sp>
        <p:nvSpPr>
          <p:cNvPr id="873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3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3476" name="Text Box 4"/>
          <p:cNvSpPr txBox="1">
            <a:spLocks noChangeArrowheads="1"/>
          </p:cNvSpPr>
          <p:nvPr/>
        </p:nvSpPr>
        <p:spPr bwMode="auto">
          <a:xfrm>
            <a:off x="304800" y="381000"/>
            <a:ext cx="849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10.12  </a:t>
            </a:r>
            <a:r>
              <a:rPr lang="en-US" sz="2000" b="1" i="1" smtClean="0">
                <a:solidFill>
                  <a:srgbClr val="000000"/>
                </a:solidFill>
                <a:latin typeface="Times New Roman" pitchFamily="18" charset="0"/>
              </a:rPr>
              <a:t>The structure of the encoder and decoder for a Hamming code</a:t>
            </a:r>
          </a:p>
        </p:txBody>
      </p:sp>
      <p:sp>
        <p:nvSpPr>
          <p:cNvPr id="8734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34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3" y="1306513"/>
            <a:ext cx="8656637"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424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solidFill>
                  <a:srgbClr val="1C1C1C"/>
                </a:solidFill>
              </a:rPr>
              <a:t>10.</a:t>
            </a:r>
            <a:fld id="{F8814912-EEE9-4AF7-B620-21EC38E904DB}" type="slidenum">
              <a:rPr lang="en-US">
                <a:solidFill>
                  <a:srgbClr val="1C1C1C"/>
                </a:solidFill>
              </a:rPr>
              <a:pPr/>
              <a:t>19</a:t>
            </a:fld>
            <a:endParaRPr lang="en-US">
              <a:solidFill>
                <a:srgbClr val="1C1C1C"/>
              </a:solidFill>
            </a:endParaRPr>
          </a:p>
        </p:txBody>
      </p:sp>
      <p:sp>
        <p:nvSpPr>
          <p:cNvPr id="916482" name="Text Box 2"/>
          <p:cNvSpPr txBox="1">
            <a:spLocks noChangeArrowheads="1"/>
          </p:cNvSpPr>
          <p:nvPr/>
        </p:nvSpPr>
        <p:spPr bwMode="auto">
          <a:xfrm>
            <a:off x="228600" y="2133600"/>
            <a:ext cx="7373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Table 10.5  </a:t>
            </a:r>
            <a:r>
              <a:rPr lang="en-US" sz="2000" b="1" i="1" smtClean="0">
                <a:solidFill>
                  <a:srgbClr val="000000"/>
                </a:solidFill>
                <a:latin typeface="Times New Roman" pitchFamily="18" charset="0"/>
              </a:rPr>
              <a:t>Logical decision made by the correction logic analyzer</a:t>
            </a:r>
          </a:p>
        </p:txBody>
      </p:sp>
      <p:pic>
        <p:nvPicPr>
          <p:cNvPr id="91648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75" y="2686050"/>
            <a:ext cx="89122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130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41CA199C-DE89-42AE-856F-999A3546A0FA}" type="slidenum">
              <a:rPr lang="en-US">
                <a:solidFill>
                  <a:srgbClr val="1C1C1C"/>
                </a:solidFill>
              </a:rPr>
              <a:pPr/>
              <a:t>2</a:t>
            </a:fld>
            <a:endParaRPr lang="en-US">
              <a:solidFill>
                <a:srgbClr val="1C1C1C"/>
              </a:solidFill>
            </a:endParaRPr>
          </a:p>
        </p:txBody>
      </p:sp>
      <p:sp>
        <p:nvSpPr>
          <p:cNvPr id="89907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90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907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90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90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907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90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8990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908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99083" name="Rectangle 11"/>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In a linear block code, the exclusive OR (XOR) of any two valid codewords creates another valid codeword.</a:t>
            </a:r>
          </a:p>
        </p:txBody>
      </p:sp>
      <p:grpSp>
        <p:nvGrpSpPr>
          <p:cNvPr id="899084" name="Group 12"/>
          <p:cNvGrpSpPr>
            <a:grpSpLocks/>
          </p:cNvGrpSpPr>
          <p:nvPr/>
        </p:nvGrpSpPr>
        <p:grpSpPr bwMode="auto">
          <a:xfrm>
            <a:off x="533400" y="2024063"/>
            <a:ext cx="1143000" cy="566737"/>
            <a:chOff x="1200" y="1248"/>
            <a:chExt cx="720" cy="357"/>
          </a:xfrm>
        </p:grpSpPr>
        <p:pic>
          <p:nvPicPr>
            <p:cNvPr id="8990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908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1671024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30B44A65-6036-4BB1-929B-010CF12BAED6}" type="slidenum">
              <a:rPr lang="en-US">
                <a:solidFill>
                  <a:srgbClr val="1C1C1C"/>
                </a:solidFill>
              </a:rPr>
              <a:pPr/>
              <a:t>20</a:t>
            </a:fld>
            <a:endParaRPr lang="en-US">
              <a:solidFill>
                <a:srgbClr val="1C1C1C"/>
              </a:solidFill>
            </a:endParaRPr>
          </a:p>
        </p:txBody>
      </p:sp>
      <p:sp>
        <p:nvSpPr>
          <p:cNvPr id="9328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28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28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28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28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28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28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2873" name="Rectangle 9"/>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800" b="1" i="1" smtClean="0">
                <a:solidFill>
                  <a:srgbClr val="000000"/>
                </a:solidFill>
                <a:latin typeface="Times New Roman" pitchFamily="18" charset="0"/>
              </a:rPr>
              <a:t>Let us trace the path of three datawords from the sender to the destination:</a:t>
            </a:r>
          </a:p>
          <a:p>
            <a:pPr eaLnBrk="0" fontAlgn="base" hangingPunct="0">
              <a:spcBef>
                <a:spcPct val="0"/>
              </a:spcBef>
              <a:spcAft>
                <a:spcPct val="0"/>
              </a:spcAft>
            </a:pPr>
            <a:r>
              <a:rPr lang="en-US" sz="2800" b="1" i="1" smtClean="0">
                <a:solidFill>
                  <a:srgbClr val="FF0000"/>
                </a:solidFill>
                <a:latin typeface="Times New Roman" pitchFamily="18" charset="0"/>
              </a:rPr>
              <a:t>1.</a:t>
            </a:r>
            <a:r>
              <a:rPr lang="en-US" sz="2800" b="1" i="1" smtClean="0">
                <a:solidFill>
                  <a:srgbClr val="000000"/>
                </a:solidFill>
                <a:latin typeface="Times New Roman" pitchFamily="18" charset="0"/>
              </a:rPr>
              <a:t> The dataword 0100 becomes the codeword 0100011.</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The codeword 0100011 is received. The syndrome is</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000, the final dataword is 0100.</a:t>
            </a:r>
          </a:p>
          <a:p>
            <a:pPr eaLnBrk="0" fontAlgn="base" hangingPunct="0">
              <a:spcBef>
                <a:spcPct val="0"/>
              </a:spcBef>
              <a:spcAft>
                <a:spcPct val="0"/>
              </a:spcAft>
            </a:pPr>
            <a:r>
              <a:rPr lang="en-US" sz="2800" b="1" i="1" smtClean="0">
                <a:solidFill>
                  <a:srgbClr val="FF0000"/>
                </a:solidFill>
                <a:latin typeface="Times New Roman" pitchFamily="18" charset="0"/>
              </a:rPr>
              <a:t>2.</a:t>
            </a:r>
            <a:r>
              <a:rPr lang="en-US" sz="2800" b="1" i="1" smtClean="0">
                <a:solidFill>
                  <a:srgbClr val="000000"/>
                </a:solidFill>
                <a:latin typeface="Times New Roman" pitchFamily="18" charset="0"/>
              </a:rPr>
              <a:t> The dataword 0111 becomes the codeword 0111001.</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The syndrome is 011. After  flipping b</a:t>
            </a:r>
            <a:r>
              <a:rPr lang="en-US" sz="2800" b="1" i="1" baseline="-14000" smtClean="0">
                <a:solidFill>
                  <a:srgbClr val="000000"/>
                </a:solidFill>
                <a:latin typeface="Times New Roman" pitchFamily="18" charset="0"/>
              </a:rPr>
              <a:t>2</a:t>
            </a:r>
            <a:r>
              <a:rPr lang="en-US" sz="2800" b="1" i="1" smtClean="0">
                <a:solidFill>
                  <a:srgbClr val="000000"/>
                </a:solidFill>
                <a:latin typeface="Times New Roman" pitchFamily="18" charset="0"/>
              </a:rPr>
              <a:t> (changing the 1</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to 0), the final dataword is 0111.</a:t>
            </a:r>
          </a:p>
          <a:p>
            <a:pPr eaLnBrk="0" fontAlgn="base" hangingPunct="0">
              <a:spcBef>
                <a:spcPct val="0"/>
              </a:spcBef>
              <a:spcAft>
                <a:spcPct val="0"/>
              </a:spcAft>
            </a:pPr>
            <a:r>
              <a:rPr lang="en-US" sz="2800" b="1" i="1" smtClean="0">
                <a:solidFill>
                  <a:srgbClr val="FF0000"/>
                </a:solidFill>
                <a:latin typeface="Times New Roman" pitchFamily="18" charset="0"/>
              </a:rPr>
              <a:t>3.</a:t>
            </a:r>
            <a:r>
              <a:rPr lang="en-US" sz="2800" b="1" i="1" smtClean="0">
                <a:solidFill>
                  <a:srgbClr val="000000"/>
                </a:solidFill>
                <a:latin typeface="Times New Roman" pitchFamily="18" charset="0"/>
              </a:rPr>
              <a:t> The dataword 1101 becomes the codeword 1101000.</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The syndrome is 101. After flipping b</a:t>
            </a:r>
            <a:r>
              <a:rPr lang="en-US" sz="2800" b="1" i="1" baseline="-14000" smtClean="0">
                <a:solidFill>
                  <a:srgbClr val="000000"/>
                </a:solidFill>
                <a:latin typeface="Times New Roman" pitchFamily="18" charset="0"/>
              </a:rPr>
              <a:t>0</a:t>
            </a:r>
            <a:r>
              <a:rPr lang="en-US" sz="2800" b="1" i="1" smtClean="0">
                <a:solidFill>
                  <a:srgbClr val="000000"/>
                </a:solidFill>
                <a:latin typeface="Times New Roman" pitchFamily="18" charset="0"/>
              </a:rPr>
              <a:t>, we get 0000,</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the wrong dataword. This shows that our code cannot</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correct two errors.</a:t>
            </a:r>
          </a:p>
        </p:txBody>
      </p:sp>
      <p:sp>
        <p:nvSpPr>
          <p:cNvPr id="932875"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10.13</a:t>
            </a:r>
          </a:p>
        </p:txBody>
      </p:sp>
    </p:spTree>
    <p:extLst>
      <p:ext uri="{BB962C8B-B14F-4D97-AF65-F5344CB8AC3E}">
        <p14:creationId xmlns:p14="http://schemas.microsoft.com/office/powerpoint/2010/main" val="3311297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4AA9ED60-9123-4CC9-A4CA-546F9E28ABAF}" type="slidenum">
              <a:rPr lang="en-US">
                <a:solidFill>
                  <a:srgbClr val="1C1C1C"/>
                </a:solidFill>
              </a:rPr>
              <a:pPr/>
              <a:t>21</a:t>
            </a:fld>
            <a:endParaRPr lang="en-US">
              <a:solidFill>
                <a:srgbClr val="1C1C1C"/>
              </a:solidFill>
            </a:endParaRPr>
          </a:p>
        </p:txBody>
      </p:sp>
      <p:sp>
        <p:nvSpPr>
          <p:cNvPr id="8744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44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4500" name="Text Box 4"/>
          <p:cNvSpPr txBox="1">
            <a:spLocks noChangeArrowheads="1"/>
          </p:cNvSpPr>
          <p:nvPr/>
        </p:nvSpPr>
        <p:spPr bwMode="auto">
          <a:xfrm>
            <a:off x="304800" y="381000"/>
            <a:ext cx="657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10.13  </a:t>
            </a:r>
            <a:r>
              <a:rPr lang="en-US" sz="2000" b="1" i="1" smtClean="0">
                <a:solidFill>
                  <a:srgbClr val="000000"/>
                </a:solidFill>
                <a:latin typeface="Times New Roman" pitchFamily="18" charset="0"/>
              </a:rPr>
              <a:t>Burst error correction using Hamming code</a:t>
            </a:r>
          </a:p>
        </p:txBody>
      </p:sp>
      <p:sp>
        <p:nvSpPr>
          <p:cNvPr id="874501"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4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1066800"/>
            <a:ext cx="7724775"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308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10.</a:t>
            </a:r>
            <a:fld id="{8D2DBF2E-332B-4F39-A03C-E7F6666B6A62}" type="slidenum">
              <a:rPr lang="en-US"/>
              <a:pPr/>
              <a:t>22</a:t>
            </a:fld>
            <a:endParaRPr lang="en-US"/>
          </a:p>
        </p:txBody>
      </p:sp>
      <p:pic>
        <p:nvPicPr>
          <p:cNvPr id="1055746" name="Picture 2" descr="Forouzan4e07_banne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5747" name="Rectangle 3"/>
          <p:cNvSpPr>
            <a:spLocks noChangeArrowheads="1"/>
          </p:cNvSpPr>
          <p:nvPr/>
        </p:nvSpPr>
        <p:spPr bwMode="auto">
          <a:xfrm>
            <a:off x="1143000" y="2514600"/>
            <a:ext cx="6858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dirty="0" smtClean="0">
                <a:solidFill>
                  <a:schemeClr val="tx2"/>
                </a:solidFill>
              </a:rPr>
              <a:t>References:</a:t>
            </a:r>
          </a:p>
          <a:p>
            <a:pPr algn="ctr"/>
            <a:r>
              <a:rPr lang="en-US" altLang="en-US" sz="4400" dirty="0" smtClean="0">
                <a:solidFill>
                  <a:schemeClr val="tx2"/>
                </a:solidFill>
              </a:rPr>
              <a:t>Chapter </a:t>
            </a:r>
            <a:r>
              <a:rPr lang="en-US" altLang="en-US" sz="4400" dirty="0">
                <a:solidFill>
                  <a:schemeClr val="tx2"/>
                </a:solidFill>
              </a:rPr>
              <a:t>10</a:t>
            </a:r>
          </a:p>
          <a:p>
            <a:pPr algn="ctr"/>
            <a:endParaRPr lang="en-US" altLang="en-US" sz="2000" dirty="0">
              <a:solidFill>
                <a:schemeClr val="tx2"/>
              </a:solidFill>
            </a:endParaRPr>
          </a:p>
          <a:p>
            <a:pPr algn="ctr"/>
            <a:r>
              <a:rPr lang="en-US" sz="4400" dirty="0"/>
              <a:t>Error Detection </a:t>
            </a:r>
            <a:br>
              <a:rPr lang="en-US" sz="4400" dirty="0"/>
            </a:br>
            <a:r>
              <a:rPr lang="en-US" sz="4400" dirty="0"/>
              <a:t>and </a:t>
            </a:r>
            <a:br>
              <a:rPr lang="en-US" sz="4400" dirty="0"/>
            </a:br>
            <a:r>
              <a:rPr lang="en-US" sz="4400" dirty="0"/>
              <a:t>Correction</a:t>
            </a:r>
          </a:p>
        </p:txBody>
      </p:sp>
      <p:sp>
        <p:nvSpPr>
          <p:cNvPr id="1055748" name="Text Box 4"/>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200" b="0">
                <a:latin typeface="Times New Roman" pitchFamily="18" charset="0"/>
              </a:rPr>
              <a:t>Copyright © The McGraw-Hill Companies, Inc. Permission required for reproduction or display.</a:t>
            </a:r>
          </a:p>
        </p:txBody>
      </p:sp>
    </p:spTree>
    <p:extLst>
      <p:ext uri="{BB962C8B-B14F-4D97-AF65-F5344CB8AC3E}">
        <p14:creationId xmlns:p14="http://schemas.microsoft.com/office/powerpoint/2010/main" val="82181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solidFill>
                  <a:srgbClr val="1C1C1C"/>
                </a:solidFill>
              </a:rPr>
              <a:t>10.</a:t>
            </a:r>
            <a:fld id="{3E7C54AF-A5EE-4D14-B1F5-F527292F5182}" type="slidenum">
              <a:rPr lang="en-US">
                <a:solidFill>
                  <a:srgbClr val="1C1C1C"/>
                </a:solidFill>
              </a:rPr>
              <a:pPr/>
              <a:t>3</a:t>
            </a:fld>
            <a:endParaRPr lang="en-US">
              <a:solidFill>
                <a:srgbClr val="1C1C1C"/>
              </a:solidFill>
            </a:endParaRPr>
          </a:p>
        </p:txBody>
      </p:sp>
      <p:sp>
        <p:nvSpPr>
          <p:cNvPr id="912386" name="Text Box 2"/>
          <p:cNvSpPr txBox="1">
            <a:spLocks noChangeArrowheads="1"/>
          </p:cNvSpPr>
          <p:nvPr/>
        </p:nvSpPr>
        <p:spPr bwMode="auto">
          <a:xfrm>
            <a:off x="654050" y="914400"/>
            <a:ext cx="1523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solidFill>
                  <a:srgbClr val="3333CC"/>
                </a:solidFill>
                <a:latin typeface="Times New Roman" pitchFamily="18" charset="0"/>
              </a:rPr>
              <a:t>Table </a:t>
            </a:r>
            <a:r>
              <a:rPr lang="en-US" sz="2400" b="1" dirty="0" smtClean="0">
                <a:solidFill>
                  <a:srgbClr val="3333CC"/>
                </a:solidFill>
                <a:latin typeface="Times New Roman" pitchFamily="18" charset="0"/>
              </a:rPr>
              <a:t>10.1</a:t>
            </a:r>
            <a:endParaRPr lang="en-US" sz="2000" b="1" i="1" dirty="0" smtClean="0">
              <a:solidFill>
                <a:srgbClr val="000000"/>
              </a:solidFill>
              <a:latin typeface="Times New Roman" pitchFamily="18" charset="0"/>
            </a:endParaRPr>
          </a:p>
        </p:txBody>
      </p:sp>
      <p:pic>
        <p:nvPicPr>
          <p:cNvPr id="912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374775"/>
            <a:ext cx="8537575"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5048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solidFill>
                  <a:srgbClr val="1C1C1C"/>
                </a:solidFill>
              </a:rPr>
              <a:t>10.</a:t>
            </a:r>
            <a:fld id="{E0AD21BA-475A-460D-B63E-234CA684E9E1}" type="slidenum">
              <a:rPr lang="en-US">
                <a:solidFill>
                  <a:srgbClr val="1C1C1C"/>
                </a:solidFill>
              </a:rPr>
              <a:pPr/>
              <a:t>4</a:t>
            </a:fld>
            <a:endParaRPr lang="en-US">
              <a:solidFill>
                <a:srgbClr val="1C1C1C"/>
              </a:solidFill>
            </a:endParaRPr>
          </a:p>
        </p:txBody>
      </p:sp>
      <p:sp>
        <p:nvSpPr>
          <p:cNvPr id="913410" name="Text Box 2"/>
          <p:cNvSpPr txBox="1">
            <a:spLocks noChangeArrowheads="1"/>
          </p:cNvSpPr>
          <p:nvPr/>
        </p:nvSpPr>
        <p:spPr bwMode="auto">
          <a:xfrm>
            <a:off x="533400" y="1295400"/>
            <a:ext cx="1523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dirty="0" smtClean="0">
                <a:solidFill>
                  <a:srgbClr val="3333CC"/>
                </a:solidFill>
                <a:latin typeface="Times New Roman" pitchFamily="18" charset="0"/>
              </a:rPr>
              <a:t>Table </a:t>
            </a:r>
            <a:r>
              <a:rPr lang="en-US" sz="2400" b="1" dirty="0" smtClean="0">
                <a:solidFill>
                  <a:srgbClr val="3333CC"/>
                </a:solidFill>
                <a:latin typeface="Times New Roman" pitchFamily="18" charset="0"/>
              </a:rPr>
              <a:t>10.2</a:t>
            </a:r>
            <a:endParaRPr lang="en-US" sz="2000" b="1" i="1" dirty="0" smtClean="0">
              <a:solidFill>
                <a:srgbClr val="000000"/>
              </a:solidFill>
              <a:latin typeface="Times New Roman" pitchFamily="18" charset="0"/>
            </a:endParaRPr>
          </a:p>
        </p:txBody>
      </p:sp>
      <p:pic>
        <p:nvPicPr>
          <p:cNvPr id="913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728788"/>
            <a:ext cx="8410575"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489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3A502837-6F10-4D54-B45B-60DA1378062B}" type="slidenum">
              <a:rPr lang="en-US">
                <a:solidFill>
                  <a:srgbClr val="1C1C1C"/>
                </a:solidFill>
              </a:rPr>
              <a:pPr/>
              <a:t>5</a:t>
            </a:fld>
            <a:endParaRPr lang="en-US">
              <a:solidFill>
                <a:srgbClr val="1C1C1C"/>
              </a:solidFill>
            </a:endParaRPr>
          </a:p>
        </p:txBody>
      </p:sp>
      <p:sp>
        <p:nvSpPr>
          <p:cNvPr id="92979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97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979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97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97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979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98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29801" name="Rectangle 9"/>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Let us see if the two codes we defined in Table 10.1 and Table 10.2 belong to the class of linear block codes.</a:t>
            </a:r>
          </a:p>
          <a:p>
            <a:pPr algn="just" eaLnBrk="0" fontAlgn="base" hangingPunct="0">
              <a:spcBef>
                <a:spcPct val="0"/>
              </a:spcBef>
              <a:spcAft>
                <a:spcPct val="0"/>
              </a:spcAft>
            </a:pPr>
            <a:endParaRPr lang="en-US" sz="2800" b="1" i="1" smtClean="0">
              <a:solidFill>
                <a:srgbClr val="000000"/>
              </a:solidFill>
              <a:latin typeface="Times New Roman" pitchFamily="18" charset="0"/>
            </a:endParaRPr>
          </a:p>
          <a:p>
            <a:pPr algn="just" eaLnBrk="0" fontAlgn="base" hangingPunct="0">
              <a:spcBef>
                <a:spcPct val="0"/>
              </a:spcBef>
              <a:spcAft>
                <a:spcPct val="0"/>
              </a:spcAft>
            </a:pPr>
            <a:r>
              <a:rPr lang="en-US" sz="2800" b="1" i="1" smtClean="0">
                <a:solidFill>
                  <a:srgbClr val="FF0000"/>
                </a:solidFill>
                <a:latin typeface="Times New Roman" pitchFamily="18" charset="0"/>
              </a:rPr>
              <a:t>1.</a:t>
            </a:r>
            <a:r>
              <a:rPr lang="en-US" sz="2800" b="1" i="1" smtClean="0">
                <a:solidFill>
                  <a:srgbClr val="000000"/>
                </a:solidFill>
                <a:latin typeface="Times New Roman" pitchFamily="18" charset="0"/>
              </a:rPr>
              <a:t> The scheme in Table 10.1 is a linear block code</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because the result of XORing any codeword with any</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other codeword is a valid codeword. For example, the</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XORing of the second and third codewords creates the</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fourth one.</a:t>
            </a:r>
          </a:p>
          <a:p>
            <a:pPr algn="just" eaLnBrk="0" fontAlgn="base" hangingPunct="0">
              <a:spcBef>
                <a:spcPct val="0"/>
              </a:spcBef>
              <a:spcAft>
                <a:spcPct val="0"/>
              </a:spcAft>
            </a:pPr>
            <a:endParaRPr lang="en-US" sz="2800" b="1" i="1" smtClean="0">
              <a:solidFill>
                <a:srgbClr val="000000"/>
              </a:solidFill>
              <a:latin typeface="Times New Roman" pitchFamily="18" charset="0"/>
            </a:endParaRPr>
          </a:p>
          <a:p>
            <a:pPr algn="just" eaLnBrk="0" fontAlgn="base" hangingPunct="0">
              <a:spcBef>
                <a:spcPct val="0"/>
              </a:spcBef>
              <a:spcAft>
                <a:spcPct val="0"/>
              </a:spcAft>
            </a:pPr>
            <a:r>
              <a:rPr lang="en-US" sz="2800" b="1" i="1" smtClean="0">
                <a:solidFill>
                  <a:srgbClr val="FF0000"/>
                </a:solidFill>
                <a:latin typeface="Times New Roman" pitchFamily="18" charset="0"/>
              </a:rPr>
              <a:t>2.</a:t>
            </a:r>
            <a:r>
              <a:rPr lang="en-US" sz="2800" b="1" i="1" smtClean="0">
                <a:solidFill>
                  <a:srgbClr val="000000"/>
                </a:solidFill>
                <a:latin typeface="Times New Roman" pitchFamily="18" charset="0"/>
              </a:rPr>
              <a:t> The scheme in Table 10.2 is also a linear block code.</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We can create all four codewords by XORing two</a:t>
            </a:r>
            <a:br>
              <a:rPr lang="en-US" sz="2800" b="1" i="1" smtClean="0">
                <a:solidFill>
                  <a:srgbClr val="000000"/>
                </a:solidFill>
                <a:latin typeface="Times New Roman" pitchFamily="18" charset="0"/>
              </a:rPr>
            </a:br>
            <a:r>
              <a:rPr lang="en-US" sz="2800" b="1" i="1" smtClean="0">
                <a:solidFill>
                  <a:srgbClr val="000000"/>
                </a:solidFill>
                <a:latin typeface="Times New Roman" pitchFamily="18" charset="0"/>
              </a:rPr>
              <a:t>     other codewords.</a:t>
            </a:r>
          </a:p>
        </p:txBody>
      </p:sp>
      <p:sp>
        <p:nvSpPr>
          <p:cNvPr id="929803"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10.10</a:t>
            </a:r>
          </a:p>
        </p:txBody>
      </p:sp>
    </p:spTree>
    <p:extLst>
      <p:ext uri="{BB962C8B-B14F-4D97-AF65-F5344CB8AC3E}">
        <p14:creationId xmlns:p14="http://schemas.microsoft.com/office/powerpoint/2010/main" val="2543663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solidFill>
                  <a:srgbClr val="1C1C1C"/>
                </a:solidFill>
              </a:rPr>
              <a:t>10.</a:t>
            </a:r>
            <a:fld id="{24703B5A-6695-4D78-8298-52E2C31CF309}" type="slidenum">
              <a:rPr lang="en-US">
                <a:solidFill>
                  <a:srgbClr val="1C1C1C"/>
                </a:solidFill>
              </a:rPr>
              <a:pPr/>
              <a:t>6</a:t>
            </a:fld>
            <a:endParaRPr lang="en-US">
              <a:solidFill>
                <a:srgbClr val="1C1C1C"/>
              </a:solidFill>
            </a:endParaRPr>
          </a:p>
        </p:txBody>
      </p:sp>
      <p:sp>
        <p:nvSpPr>
          <p:cNvPr id="93081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08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082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08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08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082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08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30825" name="Rectangle 9"/>
          <p:cNvSpPr>
            <a:spLocks noChangeArrowheads="1"/>
          </p:cNvSpPr>
          <p:nvPr/>
        </p:nvSpPr>
        <p:spPr bwMode="auto">
          <a:xfrm>
            <a:off x="228600" y="1143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smtClean="0">
                <a:solidFill>
                  <a:srgbClr val="000000"/>
                </a:solidFill>
                <a:latin typeface="Times New Roman" pitchFamily="18" charset="0"/>
              </a:rPr>
              <a:t>In our first code (Table 10.1), the numbers of 1s in the nonzero codewords are 2, 2, and 2. So the minimum Hamming distance is d</a:t>
            </a:r>
            <a:r>
              <a:rPr lang="en-US" sz="2800" b="1" i="1" baseline="-18000" smtClean="0">
                <a:solidFill>
                  <a:srgbClr val="000000"/>
                </a:solidFill>
                <a:latin typeface="Times New Roman" pitchFamily="18" charset="0"/>
              </a:rPr>
              <a:t>min</a:t>
            </a:r>
            <a:r>
              <a:rPr lang="en-US" sz="2800" b="1" i="1" smtClean="0">
                <a:solidFill>
                  <a:srgbClr val="000000"/>
                </a:solidFill>
                <a:latin typeface="Times New Roman" pitchFamily="18" charset="0"/>
              </a:rPr>
              <a:t> = 2. In our second code (Table 10.2), the numbers of 1s in the nonzero codewords are 3, 3, and 4. So in this code we have d</a:t>
            </a:r>
            <a:r>
              <a:rPr lang="en-US" sz="2800" b="1" i="1" baseline="-25000" smtClean="0">
                <a:solidFill>
                  <a:srgbClr val="000000"/>
                </a:solidFill>
                <a:latin typeface="Times New Roman" pitchFamily="18" charset="0"/>
              </a:rPr>
              <a:t>min</a:t>
            </a:r>
            <a:r>
              <a:rPr lang="en-US" sz="2800" b="1" i="1" smtClean="0">
                <a:solidFill>
                  <a:srgbClr val="000000"/>
                </a:solidFill>
                <a:latin typeface="Times New Roman" pitchFamily="18" charset="0"/>
              </a:rPr>
              <a:t> = 3.</a:t>
            </a:r>
          </a:p>
        </p:txBody>
      </p:sp>
      <p:sp>
        <p:nvSpPr>
          <p:cNvPr id="930827" name="Text Box 11"/>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smtClean="0">
                <a:solidFill>
                  <a:srgbClr val="FF0000"/>
                </a:solidFill>
                <a:latin typeface="Times New Roman" pitchFamily="18" charset="0"/>
              </a:rPr>
              <a:t>Example 10.11</a:t>
            </a:r>
          </a:p>
        </p:txBody>
      </p:sp>
    </p:spTree>
    <p:extLst>
      <p:ext uri="{BB962C8B-B14F-4D97-AF65-F5344CB8AC3E}">
        <p14:creationId xmlns:p14="http://schemas.microsoft.com/office/powerpoint/2010/main" val="2356233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solidFill>
                  <a:srgbClr val="1C1C1C"/>
                </a:solidFill>
              </a:rPr>
              <a:t>10.</a:t>
            </a:r>
            <a:fld id="{981658B3-9140-4940-8F5B-64E3C8522D18}" type="slidenum">
              <a:rPr lang="en-US">
                <a:solidFill>
                  <a:srgbClr val="1C1C1C"/>
                </a:solidFill>
              </a:rPr>
              <a:pPr/>
              <a:t>7</a:t>
            </a:fld>
            <a:endParaRPr lang="en-US">
              <a:solidFill>
                <a:srgbClr val="1C1C1C"/>
              </a:solidFill>
            </a:endParaRPr>
          </a:p>
        </p:txBody>
      </p:sp>
      <p:sp>
        <p:nvSpPr>
          <p:cNvPr id="90009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0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010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0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0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010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0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smtClean="0">
              <a:solidFill>
                <a:srgbClr val="000000"/>
              </a:solidFill>
            </a:endParaRPr>
          </a:p>
        </p:txBody>
      </p:sp>
      <p:sp>
        <p:nvSpPr>
          <p:cNvPr id="900105" name="Line 9"/>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010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900107" name="Rectangle 11"/>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sz="3200" b="1" smtClean="0">
                <a:solidFill>
                  <a:srgbClr val="000000"/>
                </a:solidFill>
                <a:latin typeface="Arial" charset="0"/>
              </a:rPr>
              <a:t>A simple parity-check code is a </a:t>
            </a:r>
            <a:br>
              <a:rPr lang="en-US" sz="3200" b="1" smtClean="0">
                <a:solidFill>
                  <a:srgbClr val="000000"/>
                </a:solidFill>
                <a:latin typeface="Arial" charset="0"/>
              </a:rPr>
            </a:br>
            <a:r>
              <a:rPr lang="en-US" sz="3200" b="1" smtClean="0">
                <a:solidFill>
                  <a:srgbClr val="000000"/>
                </a:solidFill>
                <a:latin typeface="Arial" charset="0"/>
              </a:rPr>
              <a:t>single-bit error-detecting </a:t>
            </a:r>
            <a:br>
              <a:rPr lang="en-US" sz="3200" b="1" smtClean="0">
                <a:solidFill>
                  <a:srgbClr val="000000"/>
                </a:solidFill>
                <a:latin typeface="Arial" charset="0"/>
              </a:rPr>
            </a:br>
            <a:r>
              <a:rPr lang="en-US" sz="3200" b="1" smtClean="0">
                <a:solidFill>
                  <a:srgbClr val="000000"/>
                </a:solidFill>
                <a:latin typeface="Arial" charset="0"/>
              </a:rPr>
              <a:t>code in which </a:t>
            </a:r>
            <a:br>
              <a:rPr lang="en-US" sz="3200" b="1" smtClean="0">
                <a:solidFill>
                  <a:srgbClr val="000000"/>
                </a:solidFill>
                <a:latin typeface="Arial" charset="0"/>
              </a:rPr>
            </a:br>
            <a:r>
              <a:rPr lang="en-US" sz="3200" b="1" i="1" smtClean="0">
                <a:solidFill>
                  <a:srgbClr val="000000"/>
                </a:solidFill>
                <a:latin typeface="Arial" charset="0"/>
              </a:rPr>
              <a:t>n</a:t>
            </a:r>
            <a:r>
              <a:rPr lang="en-US" sz="3200" b="1" smtClean="0">
                <a:solidFill>
                  <a:srgbClr val="000000"/>
                </a:solidFill>
                <a:latin typeface="Arial" charset="0"/>
              </a:rPr>
              <a:t> = </a:t>
            </a:r>
            <a:r>
              <a:rPr lang="en-US" sz="3200" b="1" i="1" smtClean="0">
                <a:solidFill>
                  <a:srgbClr val="000000"/>
                </a:solidFill>
                <a:latin typeface="Arial" charset="0"/>
              </a:rPr>
              <a:t>k</a:t>
            </a:r>
            <a:r>
              <a:rPr lang="en-US" sz="3200" b="1" smtClean="0">
                <a:solidFill>
                  <a:srgbClr val="000000"/>
                </a:solidFill>
                <a:latin typeface="Arial" charset="0"/>
              </a:rPr>
              <a:t> + 1 with </a:t>
            </a:r>
            <a:r>
              <a:rPr lang="en-US" sz="3200" b="1" i="1" smtClean="0">
                <a:solidFill>
                  <a:srgbClr val="000000"/>
                </a:solidFill>
                <a:latin typeface="Arial" charset="0"/>
              </a:rPr>
              <a:t>d</a:t>
            </a:r>
            <a:r>
              <a:rPr lang="en-US" sz="3200" b="1" baseline="-18000" smtClean="0">
                <a:solidFill>
                  <a:srgbClr val="000000"/>
                </a:solidFill>
                <a:latin typeface="Arial" charset="0"/>
              </a:rPr>
              <a:t>min</a:t>
            </a:r>
            <a:r>
              <a:rPr lang="en-US" sz="3200" b="1" smtClean="0">
                <a:solidFill>
                  <a:srgbClr val="000000"/>
                </a:solidFill>
                <a:latin typeface="Arial" charset="0"/>
              </a:rPr>
              <a:t> = 2.</a:t>
            </a:r>
          </a:p>
        </p:txBody>
      </p:sp>
      <p:grpSp>
        <p:nvGrpSpPr>
          <p:cNvPr id="900108" name="Group 12"/>
          <p:cNvGrpSpPr>
            <a:grpSpLocks/>
          </p:cNvGrpSpPr>
          <p:nvPr/>
        </p:nvGrpSpPr>
        <p:grpSpPr bwMode="auto">
          <a:xfrm>
            <a:off x="533400" y="2024063"/>
            <a:ext cx="1143000" cy="566737"/>
            <a:chOff x="1200" y="1248"/>
            <a:chExt cx="720" cy="357"/>
          </a:xfrm>
        </p:grpSpPr>
        <p:pic>
          <p:nvPicPr>
            <p:cNvPr id="90010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1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800" b="1" i="1" smtClean="0">
                  <a:solidFill>
                    <a:srgbClr val="FF0000"/>
                  </a:solidFill>
                  <a:latin typeface="Times New Roman" pitchFamily="18" charset="0"/>
                </a:rPr>
                <a:t>Note</a:t>
              </a:r>
            </a:p>
          </p:txBody>
        </p:sp>
      </p:grpSp>
    </p:spTree>
    <p:extLst>
      <p:ext uri="{BB962C8B-B14F-4D97-AF65-F5344CB8AC3E}">
        <p14:creationId xmlns:p14="http://schemas.microsoft.com/office/powerpoint/2010/main" val="3343104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solidFill>
                  <a:srgbClr val="1C1C1C"/>
                </a:solidFill>
              </a:rPr>
              <a:t>10.</a:t>
            </a:r>
            <a:fld id="{4656E5C8-E6F0-4701-BEC6-DEFE5C3D2004}" type="slidenum">
              <a:rPr lang="en-US">
                <a:solidFill>
                  <a:srgbClr val="1C1C1C"/>
                </a:solidFill>
              </a:rPr>
              <a:pPr/>
              <a:t>8</a:t>
            </a:fld>
            <a:endParaRPr lang="en-US">
              <a:solidFill>
                <a:srgbClr val="1C1C1C"/>
              </a:solidFill>
            </a:endParaRPr>
          </a:p>
        </p:txBody>
      </p:sp>
      <p:sp>
        <p:nvSpPr>
          <p:cNvPr id="914434" name="Text Box 2"/>
          <p:cNvSpPr txBox="1">
            <a:spLocks noChangeArrowheads="1"/>
          </p:cNvSpPr>
          <p:nvPr/>
        </p:nvSpPr>
        <p:spPr bwMode="auto">
          <a:xfrm>
            <a:off x="381000" y="914400"/>
            <a:ext cx="509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Table 10.3  </a:t>
            </a:r>
            <a:r>
              <a:rPr lang="en-US" sz="2000" b="1" i="1" smtClean="0">
                <a:solidFill>
                  <a:srgbClr val="000000"/>
                </a:solidFill>
                <a:latin typeface="Times New Roman" pitchFamily="18" charset="0"/>
              </a:rPr>
              <a:t>Simple parity-check code C(5, 4)</a:t>
            </a:r>
          </a:p>
        </p:txBody>
      </p:sp>
      <p:pic>
        <p:nvPicPr>
          <p:cNvPr id="914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303338"/>
            <a:ext cx="8520112"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775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solidFill>
                  <a:srgbClr val="1C1C1C"/>
                </a:solidFill>
              </a:rPr>
              <a:t>10.</a:t>
            </a:r>
            <a:fld id="{EF97C18A-9E23-4AA8-82C5-D71FDCD4D2C7}" type="slidenum">
              <a:rPr lang="en-US">
                <a:solidFill>
                  <a:srgbClr val="1C1C1C"/>
                </a:solidFill>
              </a:rPr>
              <a:pPr/>
              <a:t>9</a:t>
            </a:fld>
            <a:endParaRPr lang="en-US">
              <a:solidFill>
                <a:srgbClr val="1C1C1C"/>
              </a:solidFill>
            </a:endParaRPr>
          </a:p>
        </p:txBody>
      </p:sp>
      <p:sp>
        <p:nvSpPr>
          <p:cNvPr id="87142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142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sp>
        <p:nvSpPr>
          <p:cNvPr id="871428" name="Text Box 4"/>
          <p:cNvSpPr txBox="1">
            <a:spLocks noChangeArrowheads="1"/>
          </p:cNvSpPr>
          <p:nvPr/>
        </p:nvSpPr>
        <p:spPr bwMode="auto">
          <a:xfrm>
            <a:off x="304800" y="762000"/>
            <a:ext cx="720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smtClean="0">
                <a:solidFill>
                  <a:srgbClr val="3333CC"/>
                </a:solidFill>
                <a:latin typeface="Times New Roman" pitchFamily="18" charset="0"/>
              </a:rPr>
              <a:t>Figure 10.10  </a:t>
            </a:r>
            <a:r>
              <a:rPr lang="en-US" sz="2000" b="1" i="1" smtClean="0">
                <a:solidFill>
                  <a:srgbClr val="000000"/>
                </a:solidFill>
                <a:latin typeface="Times New Roman" pitchFamily="18" charset="0"/>
              </a:rPr>
              <a:t>Encoder and decoder for simple parity-check code</a:t>
            </a:r>
          </a:p>
        </p:txBody>
      </p:sp>
      <p:sp>
        <p:nvSpPr>
          <p:cNvPr id="871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GB" sz="3200" b="1" smtClean="0">
              <a:solidFill>
                <a:srgbClr val="000000"/>
              </a:solidFill>
              <a:latin typeface="Arial" charset="0"/>
            </a:endParaRPr>
          </a:p>
        </p:txBody>
      </p:sp>
      <p:pic>
        <p:nvPicPr>
          <p:cNvPr id="87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 y="1474788"/>
            <a:ext cx="8099425"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592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467</Words>
  <Application>Microsoft Office PowerPoint</Application>
  <PresentationFormat>On-screen Show (4:3)</PresentationFormat>
  <Paragraphs>98</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UG-CSE</dc:creator>
  <cp:lastModifiedBy>Admin</cp:lastModifiedBy>
  <cp:revision>4</cp:revision>
  <dcterms:created xsi:type="dcterms:W3CDTF">2006-08-16T00:00:00Z</dcterms:created>
  <dcterms:modified xsi:type="dcterms:W3CDTF">2020-10-17T03:58:16Z</dcterms:modified>
</cp:coreProperties>
</file>