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6" r:id="rId20"/>
    <p:sldId id="277" r:id="rId21"/>
    <p:sldId id="278" r:id="rId22"/>
    <p:sldId id="279" r:id="rId23"/>
    <p:sldId id="280" r:id="rId24"/>
    <p:sldId id="284" r:id="rId25"/>
    <p:sldId id="285" r:id="rId26"/>
    <p:sldId id="286" r:id="rId27"/>
    <p:sldId id="28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45DC8F-06A7-422E-9E0C-1A99DD31CEBE}" type="datetimeFigureOut">
              <a:rPr lang="en-GB" smtClean="0"/>
              <a:t>25/10/2020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E6E54A-BE58-4F46-BC6A-083A72F59E14}" type="slidenum">
              <a:rPr lang="en-GB" smtClean="0"/>
              <a:t>‹#›</a:t>
            </a:fld>
            <a:endParaRPr lang="en-GB"/>
          </a:p>
        </p:txBody>
      </p:sp>
    </p:spTree>
    <p:extLst>
      <p:ext uri="{BB962C8B-B14F-4D97-AF65-F5344CB8AC3E}">
        <p14:creationId xmlns:p14="http://schemas.microsoft.com/office/powerpoint/2010/main" val="38529475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3F7ACA-19B1-4518-ADC0-83AC90E987F9}" type="datetimeFigureOut">
              <a:rPr lang="en-GB" smtClean="0"/>
              <a:t>25/10/2020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B0881-095B-475F-8012-BB5B6468813D}" type="slidenum">
              <a:rPr lang="en-GB" smtClean="0"/>
              <a:t>‹#›</a:t>
            </a:fld>
            <a:endParaRPr lang="en-GB"/>
          </a:p>
        </p:txBody>
      </p:sp>
    </p:spTree>
    <p:extLst>
      <p:ext uri="{BB962C8B-B14F-4D97-AF65-F5344CB8AC3E}">
        <p14:creationId xmlns:p14="http://schemas.microsoft.com/office/powerpoint/2010/main" val="17360813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Rot="1" noChangeAspect="1" noChangeArrowheads="1" noTextEdit="1"/>
          </p:cNvSpPr>
          <p:nvPr>
            <p:ph type="sldImg"/>
          </p:nvPr>
        </p:nvSpPr>
        <p:spPr>
          <a:ln/>
        </p:spPr>
      </p:sp>
      <p:sp>
        <p:nvSpPr>
          <p:cNvPr id="1010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Rot="1" noChangeAspec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Rot="1" noChangeAspect="1" noChangeArrowheads="1" noTextEdit="1"/>
          </p:cNvSpPr>
          <p:nvPr>
            <p:ph type="sldImg"/>
          </p:nvPr>
        </p:nvSpPr>
        <p:spPr>
          <a:ln/>
        </p:spPr>
      </p:sp>
      <p:sp>
        <p:nvSpPr>
          <p:cNvPr id="1026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Rot="1" noChangeAspect="1" noChangeArrowheads="1" noTextEdit="1"/>
          </p:cNvSpPr>
          <p:nvPr>
            <p:ph type="sldImg"/>
          </p:nvPr>
        </p:nvSpPr>
        <p:spPr>
          <a:ln/>
        </p:spPr>
      </p:sp>
      <p:sp>
        <p:nvSpPr>
          <p:cNvPr id="1011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Rot="1" noChangeAspect="1" noChangeArrowheads="1" noTextEdit="1"/>
          </p:cNvSpPr>
          <p:nvPr>
            <p:ph type="sldImg"/>
          </p:nvPr>
        </p:nvSpPr>
        <p:spPr>
          <a:ln/>
        </p:spPr>
      </p:sp>
      <p:sp>
        <p:nvSpPr>
          <p:cNvPr id="1012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Rot="1" noChangeAspect="1" noChangeArrowheads="1" noTextEdit="1"/>
          </p:cNvSpPr>
          <p:nvPr>
            <p:ph type="sldImg"/>
          </p:nvPr>
        </p:nvSpPr>
        <p:spPr>
          <a:ln/>
        </p:spPr>
      </p:sp>
      <p:sp>
        <p:nvSpPr>
          <p:cNvPr id="1021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9FDA4E33-A471-45DF-9D06-31DCB3BC8952}"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smtClean="0">
                <a:solidFill>
                  <a:srgbClr val="000000"/>
                </a:solidFill>
                <a:latin typeface="McGrawHill-Italic" pitchFamily="2" charset="0"/>
              </a:rPr>
              <a:t>McGraw-Hill</a:t>
            </a:r>
            <a:endParaRPr lang="en-US" altLang="en-US" sz="2400" smtClean="0">
              <a:solidFill>
                <a:srgbClr val="000000"/>
              </a:solidFill>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smtClean="0">
                <a:solidFill>
                  <a:srgbClr val="000000"/>
                </a:solidFill>
                <a:latin typeface="McGrawHill-Italic" pitchFamily="2" charset="0"/>
              </a:rPr>
              <a:t>The McGraw-Hill Companies, Inc., 2000</a:t>
            </a: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446490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9A2D7D15-4FC1-4B95-94C9-315E6935B49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05264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9340BBEF-BEE8-496D-B2EB-4346E44E770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537159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10.</a:t>
            </a:r>
            <a:fld id="{45BA0789-37E9-4AF8-9591-669663DE84F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2640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10.</a:t>
            </a:r>
            <a:fld id="{6F229EDE-ED45-4FD6-BBBA-8B5C23D6949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390183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10.</a:t>
            </a:r>
            <a:fld id="{EA0820ED-E967-45EC-9804-91A29CE59D5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819285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10.</a:t>
            </a:r>
            <a:fld id="{4538D142-F04E-4F30-AD11-C3EABFE4465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531366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10.</a:t>
            </a:r>
            <a:fld id="{6D1A1776-1877-4E50-BF07-C3B0845F5559}"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9954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10.</a:t>
            </a:r>
            <a:fld id="{6BE08CAF-5C48-4248-BABC-ECABFC62550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297746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6F80F9E3-1998-4E51-92B9-87092F135F4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434619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A6B59840-1C66-4777-97A6-ACA8B6C4C6B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036631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Slide Number Placeholder 2"/>
          <p:cNvSpPr>
            <a:spLocks noGrp="1"/>
          </p:cNvSpPr>
          <p:nvPr>
            <p:ph type="sldNum" sz="quarter" idx="10"/>
          </p:nvPr>
        </p:nvSpPr>
        <p:spPr>
          <a:xfrm>
            <a:off x="-76200" y="6400800"/>
            <a:ext cx="1905000" cy="457200"/>
          </a:xfrm>
        </p:spPr>
        <p:txBody>
          <a:bodyPr/>
          <a:lstStyle>
            <a:lvl1pPr>
              <a:defRPr/>
            </a:lvl1pPr>
          </a:lstStyle>
          <a:p>
            <a:r>
              <a:rPr lang="en-US">
                <a:solidFill>
                  <a:srgbClr val="1C1C1C"/>
                </a:solidFill>
              </a:rPr>
              <a:t>10.</a:t>
            </a:r>
            <a:fld id="{6CE94C6F-CB09-4813-A3EF-759C127013B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6069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charset="0"/>
              </a:rPr>
              <a:t>10.</a:t>
            </a:r>
            <a:fld id="{F07A840C-4016-48D0-99BC-8A043732A6F9}" type="slidenum">
              <a:rPr lang="en-US" b="1" smtClean="0">
                <a:solidFill>
                  <a:srgbClr val="1C1C1C"/>
                </a:solidFill>
                <a:latin typeface="Arial" charset="0"/>
              </a:rPr>
              <a:pPr fontAlgn="base">
                <a:spcBef>
                  <a:spcPct val="0"/>
                </a:spcBef>
                <a:spcAft>
                  <a:spcPct val="0"/>
                </a:spcAft>
              </a:pPr>
              <a:t>‹#›</a:t>
            </a:fld>
            <a:endParaRPr lang="en-US" b="1" smtClean="0">
              <a:solidFill>
                <a:srgbClr val="1C1C1C"/>
              </a:solidFill>
              <a:latin typeface="Arial" charset="0"/>
            </a:endParaRPr>
          </a:p>
        </p:txBody>
      </p:sp>
    </p:spTree>
    <p:extLst>
      <p:ext uri="{BB962C8B-B14F-4D97-AF65-F5344CB8AC3E}">
        <p14:creationId xmlns:p14="http://schemas.microsoft.com/office/powerpoint/2010/main" val="2471246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860163" name="Text Box 3"/>
          <p:cNvSpPr txBox="1">
            <a:spLocks noChangeArrowheads="1"/>
          </p:cNvSpPr>
          <p:nvPr/>
        </p:nvSpPr>
        <p:spPr bwMode="auto">
          <a:xfrm>
            <a:off x="228600" y="406400"/>
            <a:ext cx="33217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CYCLIC CODES</a:t>
            </a:r>
          </a:p>
        </p:txBody>
      </p:sp>
      <p:sp>
        <p:nvSpPr>
          <p:cNvPr id="86016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860165" name="Rectangle 5"/>
          <p:cNvSpPr>
            <a:spLocks noChangeArrowheads="1"/>
          </p:cNvSpPr>
          <p:nvPr/>
        </p:nvSpPr>
        <p:spPr bwMode="auto">
          <a:xfrm>
            <a:off x="304800" y="14763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smtClean="0">
                <a:solidFill>
                  <a:srgbClr val="FF0000"/>
                </a:solidFill>
                <a:effectLst>
                  <a:outerShdw blurRad="38100" dist="38100" dir="2700000" algn="tl">
                    <a:srgbClr val="C0C0C0"/>
                  </a:outerShdw>
                </a:effectLst>
                <a:latin typeface="Times New Roman" pitchFamily="18" charset="0"/>
              </a:rPr>
              <a:t>Cyclic codes</a:t>
            </a:r>
            <a:r>
              <a:rPr lang="en-US" sz="2800" b="1" i="1" smtClean="0">
                <a:solidFill>
                  <a:srgbClr val="000000"/>
                </a:solidFill>
                <a:effectLst>
                  <a:outerShdw blurRad="38100" dist="38100" dir="2700000" algn="tl">
                    <a:srgbClr val="C0C0C0"/>
                  </a:outerShdw>
                </a:effectLst>
                <a:latin typeface="Times New Roman" pitchFamily="18" charset="0"/>
              </a:rPr>
              <a:t> are special linear block codes with one extra property. In a cyclic code, if a codeword is cyclically shifted (rotated), the result is another codeword.</a:t>
            </a:r>
          </a:p>
        </p:txBody>
      </p:sp>
      <p:sp>
        <p:nvSpPr>
          <p:cNvPr id="860166" name="Rectangle 6"/>
          <p:cNvSpPr>
            <a:spLocks noChangeArrowheads="1"/>
          </p:cNvSpPr>
          <p:nvPr/>
        </p:nvSpPr>
        <p:spPr bwMode="auto">
          <a:xfrm>
            <a:off x="304800" y="3981450"/>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itchFamily="2" charset="2"/>
              <a:buNone/>
            </a:pPr>
            <a:r>
              <a:rPr lang="en-US" sz="2400" b="1" dirty="0" smtClean="0">
                <a:solidFill>
                  <a:srgbClr val="0033CC"/>
                </a:solidFill>
                <a:latin typeface="Times New Roman" pitchFamily="18" charset="0"/>
              </a:rPr>
              <a:t>Cyclic Redundancy Check</a:t>
            </a:r>
            <a:r>
              <a:rPr lang="fr-FR" sz="2400" b="1" dirty="0" smtClean="0">
                <a:solidFill>
                  <a:srgbClr val="0033CC"/>
                </a:solidFill>
                <a:latin typeface="Times New Roman" pitchFamily="18" charset="0"/>
              </a:rPr>
              <a:t/>
            </a:r>
            <a:br>
              <a:rPr lang="fr-FR" sz="2400" b="1" dirty="0" smtClean="0">
                <a:solidFill>
                  <a:srgbClr val="0033CC"/>
                </a:solidFill>
                <a:latin typeface="Times New Roman" pitchFamily="18" charset="0"/>
              </a:rPr>
            </a:br>
            <a:r>
              <a:rPr lang="fr-FR" sz="2400" b="1" dirty="0" err="1" smtClean="0">
                <a:solidFill>
                  <a:srgbClr val="0033CC"/>
                </a:solidFill>
                <a:latin typeface="Times New Roman" pitchFamily="18" charset="0"/>
              </a:rPr>
              <a:t>Polynomials</a:t>
            </a:r>
            <a:r>
              <a:rPr lang="fr-FR" sz="2400" b="1" dirty="0" smtClean="0">
                <a:solidFill>
                  <a:srgbClr val="0033CC"/>
                </a:solidFill>
                <a:latin typeface="Times New Roman" pitchFamily="18" charset="0"/>
              </a:rPr>
              <a:t/>
            </a:r>
            <a:br>
              <a:rPr lang="fr-FR" sz="2400" b="1" dirty="0" smtClean="0">
                <a:solidFill>
                  <a:srgbClr val="0033CC"/>
                </a:solidFill>
                <a:latin typeface="Times New Roman" pitchFamily="18" charset="0"/>
              </a:rPr>
            </a:br>
            <a:r>
              <a:rPr lang="en-US" sz="2400" b="1" dirty="0" smtClean="0">
                <a:solidFill>
                  <a:srgbClr val="0033CC"/>
                </a:solidFill>
                <a:latin typeface="Times New Roman" pitchFamily="18" charset="0"/>
              </a:rPr>
              <a:t>Cyclic </a:t>
            </a:r>
            <a:r>
              <a:rPr lang="en-US" sz="2400" b="1" smtClean="0">
                <a:solidFill>
                  <a:srgbClr val="0033CC"/>
                </a:solidFill>
                <a:latin typeface="Times New Roman" pitchFamily="18" charset="0"/>
              </a:rPr>
              <a:t>Code Analysis</a:t>
            </a:r>
            <a:endParaRPr lang="en-US" sz="2400" b="1" dirty="0" smtClean="0">
              <a:solidFill>
                <a:srgbClr val="0033CC"/>
              </a:solidFill>
              <a:latin typeface="Times New Roman" pitchFamily="18" charset="0"/>
            </a:endParaRPr>
          </a:p>
        </p:txBody>
      </p:sp>
      <p:sp>
        <p:nvSpPr>
          <p:cNvPr id="860167" name="Text Box 7"/>
          <p:cNvSpPr txBox="1">
            <a:spLocks noChangeArrowheads="1"/>
          </p:cNvSpPr>
          <p:nvPr/>
        </p:nvSpPr>
        <p:spPr bwMode="auto">
          <a:xfrm>
            <a:off x="317500" y="35052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smtClean="0">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1471616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52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522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52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52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522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52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5225"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5226" name="Line 10"/>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5227" name="Rectangle 11"/>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In a cyclic code, those </a:t>
            </a:r>
            <a:r>
              <a:rPr lang="en-US" sz="3200" b="1" i="1" smtClean="0">
                <a:solidFill>
                  <a:srgbClr val="000000"/>
                </a:solidFill>
                <a:latin typeface="Arial" charset="0"/>
              </a:rPr>
              <a:t>e</a:t>
            </a:r>
            <a:r>
              <a:rPr lang="en-US" sz="3200" b="1" smtClean="0">
                <a:solidFill>
                  <a:srgbClr val="000000"/>
                </a:solidFill>
                <a:latin typeface="Arial" charset="0"/>
              </a:rPr>
              <a:t>(x) errors that are divisible by </a:t>
            </a:r>
            <a:r>
              <a:rPr lang="en-US" sz="3200" b="1" i="1" smtClean="0">
                <a:solidFill>
                  <a:srgbClr val="000000"/>
                </a:solidFill>
                <a:latin typeface="Arial" charset="0"/>
              </a:rPr>
              <a:t>g</a:t>
            </a:r>
            <a:r>
              <a:rPr lang="en-US" sz="3200" b="1" smtClean="0">
                <a:solidFill>
                  <a:srgbClr val="000000"/>
                </a:solidFill>
                <a:latin typeface="Arial" charset="0"/>
              </a:rPr>
              <a:t>(x) are not caught.</a:t>
            </a:r>
          </a:p>
        </p:txBody>
      </p:sp>
      <p:grpSp>
        <p:nvGrpSpPr>
          <p:cNvPr id="905228" name="Group 12"/>
          <p:cNvGrpSpPr>
            <a:grpSpLocks/>
          </p:cNvGrpSpPr>
          <p:nvPr/>
        </p:nvGrpSpPr>
        <p:grpSpPr bwMode="auto">
          <a:xfrm>
            <a:off x="533400" y="2024063"/>
            <a:ext cx="1143000" cy="566737"/>
            <a:chOff x="1200" y="1248"/>
            <a:chExt cx="720" cy="357"/>
          </a:xfrm>
        </p:grpSpPr>
        <p:pic>
          <p:nvPicPr>
            <p:cNvPr id="90522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523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3310422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62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624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62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62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624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62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6249"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625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6251"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If the generator has more than one term and the coefficient of x</a:t>
            </a:r>
            <a:r>
              <a:rPr lang="en-US" sz="3200" b="1" baseline="30000" smtClean="0">
                <a:solidFill>
                  <a:srgbClr val="000000"/>
                </a:solidFill>
                <a:latin typeface="Arial" charset="0"/>
              </a:rPr>
              <a:t>0</a:t>
            </a:r>
            <a:r>
              <a:rPr lang="en-US" sz="3200" b="1" smtClean="0">
                <a:solidFill>
                  <a:srgbClr val="000000"/>
                </a:solidFill>
                <a:latin typeface="Arial" charset="0"/>
              </a:rPr>
              <a:t> is 1, </a:t>
            </a:r>
            <a:br>
              <a:rPr lang="en-US" sz="3200" b="1" smtClean="0">
                <a:solidFill>
                  <a:srgbClr val="000000"/>
                </a:solidFill>
                <a:latin typeface="Arial" charset="0"/>
              </a:rPr>
            </a:br>
            <a:r>
              <a:rPr lang="en-US" sz="3200" b="1" smtClean="0">
                <a:solidFill>
                  <a:srgbClr val="000000"/>
                </a:solidFill>
                <a:latin typeface="Arial" charset="0"/>
              </a:rPr>
              <a:t>all single errors can be caught.</a:t>
            </a:r>
          </a:p>
        </p:txBody>
      </p:sp>
      <p:grpSp>
        <p:nvGrpSpPr>
          <p:cNvPr id="906252" name="Group 12"/>
          <p:cNvGrpSpPr>
            <a:grpSpLocks/>
          </p:cNvGrpSpPr>
          <p:nvPr/>
        </p:nvGrpSpPr>
        <p:grpSpPr bwMode="auto">
          <a:xfrm>
            <a:off x="533400" y="2024063"/>
            <a:ext cx="1143000" cy="566737"/>
            <a:chOff x="1200" y="1248"/>
            <a:chExt cx="720" cy="357"/>
          </a:xfrm>
        </p:grpSpPr>
        <p:pic>
          <p:nvPicPr>
            <p:cNvPr id="90625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625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1721524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49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491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49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49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491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49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4921" name="Rectangle 9"/>
          <p:cNvSpPr>
            <a:spLocks noChangeArrowheads="1"/>
          </p:cNvSpPr>
          <p:nvPr/>
        </p:nvSpPr>
        <p:spPr bwMode="auto">
          <a:xfrm>
            <a:off x="228600" y="1077913"/>
            <a:ext cx="8686800" cy="1800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smtClean="0">
                <a:solidFill>
                  <a:srgbClr val="000000"/>
                </a:solidFill>
                <a:latin typeface="Times New Roman" pitchFamily="18" charset="0"/>
              </a:rPr>
              <a:t>Which of the following g(x) values guarantees that a single-bit error is caught? For each case, what is the error that cannot be caught?</a:t>
            </a:r>
          </a:p>
          <a:p>
            <a:pPr eaLnBrk="0" fontAlgn="base" hangingPunct="0">
              <a:spcBef>
                <a:spcPct val="0"/>
              </a:spcBef>
              <a:spcAft>
                <a:spcPct val="0"/>
              </a:spcAft>
            </a:pPr>
            <a:r>
              <a:rPr lang="en-US" sz="2800" b="1" i="1" smtClean="0">
                <a:solidFill>
                  <a:srgbClr val="FF0000"/>
                </a:solidFill>
                <a:latin typeface="Times New Roman" pitchFamily="18" charset="0"/>
              </a:rPr>
              <a:t>a.</a:t>
            </a:r>
            <a:r>
              <a:rPr lang="en-US" sz="2800" b="1" i="1" smtClean="0">
                <a:solidFill>
                  <a:srgbClr val="000000"/>
                </a:solidFill>
                <a:latin typeface="Times New Roman" pitchFamily="18" charset="0"/>
              </a:rPr>
              <a:t>  x +</a:t>
            </a:r>
            <a:r>
              <a:rPr lang="en-US" sz="2800" b="1" smtClean="0">
                <a:solidFill>
                  <a:srgbClr val="000000"/>
                </a:solidFill>
                <a:latin typeface="Times New Roman" pitchFamily="18" charset="0"/>
              </a:rPr>
              <a:t> </a:t>
            </a:r>
            <a:r>
              <a:rPr lang="en-US" sz="2800" b="1" i="1" smtClean="0">
                <a:solidFill>
                  <a:srgbClr val="000000"/>
                </a:solidFill>
                <a:latin typeface="Times New Roman" pitchFamily="18" charset="0"/>
              </a:rPr>
              <a:t>1</a:t>
            </a:r>
            <a:r>
              <a:rPr lang="en-US" sz="2800" b="1" smtClean="0">
                <a:solidFill>
                  <a:srgbClr val="000000"/>
                </a:solidFill>
                <a:latin typeface="Times New Roman" pitchFamily="18" charset="0"/>
              </a:rPr>
              <a:t>       </a:t>
            </a:r>
            <a:r>
              <a:rPr lang="en-US" sz="2800" b="1" i="1" smtClean="0">
                <a:solidFill>
                  <a:srgbClr val="FF0000"/>
                </a:solidFill>
                <a:latin typeface="Times New Roman" pitchFamily="18" charset="0"/>
              </a:rPr>
              <a:t>b.</a:t>
            </a:r>
            <a:r>
              <a:rPr lang="en-US" sz="2800" b="1" i="1" smtClean="0">
                <a:solidFill>
                  <a:srgbClr val="000000"/>
                </a:solidFill>
                <a:latin typeface="Times New Roman" pitchFamily="18" charset="0"/>
              </a:rPr>
              <a:t> x</a:t>
            </a:r>
            <a:r>
              <a:rPr lang="en-US" sz="2800" b="1" baseline="30000" smtClean="0">
                <a:solidFill>
                  <a:srgbClr val="000000"/>
                </a:solidFill>
                <a:latin typeface="Times New Roman" pitchFamily="18" charset="0"/>
              </a:rPr>
              <a:t>3</a:t>
            </a:r>
            <a:r>
              <a:rPr lang="en-US" sz="2800" b="1" smtClean="0">
                <a:solidFill>
                  <a:srgbClr val="000000"/>
                </a:solidFill>
                <a:latin typeface="Times New Roman" pitchFamily="18" charset="0"/>
              </a:rPr>
              <a:t>            </a:t>
            </a:r>
            <a:r>
              <a:rPr lang="en-US" sz="2800" b="1" i="1" smtClean="0">
                <a:solidFill>
                  <a:srgbClr val="FF0000"/>
                </a:solidFill>
                <a:latin typeface="Times New Roman" pitchFamily="18" charset="0"/>
              </a:rPr>
              <a:t>c.</a:t>
            </a:r>
            <a:r>
              <a:rPr lang="en-US" sz="2800" b="1" i="1" smtClean="0">
                <a:solidFill>
                  <a:srgbClr val="000000"/>
                </a:solidFill>
                <a:latin typeface="Times New Roman" pitchFamily="18" charset="0"/>
              </a:rPr>
              <a:t> 1</a:t>
            </a:r>
          </a:p>
        </p:txBody>
      </p:sp>
      <p:sp>
        <p:nvSpPr>
          <p:cNvPr id="934922" name="Rectangle 10"/>
          <p:cNvSpPr>
            <a:spLocks noChangeArrowheads="1"/>
          </p:cNvSpPr>
          <p:nvPr/>
        </p:nvSpPr>
        <p:spPr bwMode="auto">
          <a:xfrm>
            <a:off x="228600" y="3014663"/>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smtClean="0">
                <a:solidFill>
                  <a:srgbClr val="FF0000"/>
                </a:solidFill>
                <a:latin typeface="Times New Roman" pitchFamily="18" charset="0"/>
              </a:rPr>
              <a:t>Solution</a:t>
            </a:r>
          </a:p>
          <a:p>
            <a:pPr eaLnBrk="0" fontAlgn="base" hangingPunct="0">
              <a:spcBef>
                <a:spcPct val="0"/>
              </a:spcBef>
              <a:spcAft>
                <a:spcPct val="0"/>
              </a:spcAft>
            </a:pPr>
            <a:r>
              <a:rPr lang="en-US" sz="2800" b="1" i="1" smtClean="0">
                <a:solidFill>
                  <a:srgbClr val="FF0000"/>
                </a:solidFill>
                <a:latin typeface="Times" pitchFamily="18" charset="0"/>
              </a:rPr>
              <a:t>a.</a:t>
            </a:r>
            <a:r>
              <a:rPr lang="en-US" sz="2800" b="1" i="1" smtClean="0">
                <a:solidFill>
                  <a:srgbClr val="000000"/>
                </a:solidFill>
                <a:latin typeface="Times" pitchFamily="18" charset="0"/>
              </a:rPr>
              <a:t> No x</a:t>
            </a:r>
            <a:r>
              <a:rPr lang="en-US" sz="2800" b="1" i="1" baseline="30000" smtClean="0">
                <a:solidFill>
                  <a:srgbClr val="000000"/>
                </a:solidFill>
                <a:latin typeface="Times" pitchFamily="18" charset="0"/>
              </a:rPr>
              <a:t>i</a:t>
            </a:r>
            <a:r>
              <a:rPr lang="en-US" sz="2800" b="1" i="1" smtClean="0">
                <a:solidFill>
                  <a:srgbClr val="000000"/>
                </a:solidFill>
                <a:latin typeface="Times" pitchFamily="18" charset="0"/>
              </a:rPr>
              <a:t> can be divisible by x + 1. Any single-bit error can</a:t>
            </a:r>
            <a:br>
              <a:rPr lang="en-US" sz="2800" b="1" i="1" smtClean="0">
                <a:solidFill>
                  <a:srgbClr val="000000"/>
                </a:solidFill>
                <a:latin typeface="Times" pitchFamily="18" charset="0"/>
              </a:rPr>
            </a:br>
            <a:r>
              <a:rPr lang="en-US" sz="2800" b="1" i="1" smtClean="0">
                <a:solidFill>
                  <a:srgbClr val="000000"/>
                </a:solidFill>
                <a:latin typeface="Times" pitchFamily="18" charset="0"/>
              </a:rPr>
              <a:t>    be caught.</a:t>
            </a:r>
          </a:p>
          <a:p>
            <a:pPr eaLnBrk="0" fontAlgn="base" hangingPunct="0">
              <a:spcBef>
                <a:spcPct val="0"/>
              </a:spcBef>
              <a:spcAft>
                <a:spcPct val="0"/>
              </a:spcAft>
            </a:pPr>
            <a:r>
              <a:rPr lang="en-US" sz="2800" b="1" i="1" smtClean="0">
                <a:solidFill>
                  <a:srgbClr val="FF0000"/>
                </a:solidFill>
                <a:latin typeface="Times" pitchFamily="18" charset="0"/>
              </a:rPr>
              <a:t>b.</a:t>
            </a:r>
            <a:r>
              <a:rPr lang="en-US" sz="2800" b="1" i="1" smtClean="0">
                <a:solidFill>
                  <a:srgbClr val="000000"/>
                </a:solidFill>
                <a:latin typeface="Times" pitchFamily="18" charset="0"/>
              </a:rPr>
              <a:t> If i is equal to or greater than 3, x</a:t>
            </a:r>
            <a:r>
              <a:rPr lang="en-US" sz="2800" b="1" i="1" baseline="30000" smtClean="0">
                <a:solidFill>
                  <a:srgbClr val="000000"/>
                </a:solidFill>
                <a:latin typeface="Times" pitchFamily="18" charset="0"/>
              </a:rPr>
              <a:t>i </a:t>
            </a:r>
            <a:r>
              <a:rPr lang="en-US" sz="2800" b="1" i="1" smtClean="0">
                <a:solidFill>
                  <a:srgbClr val="000000"/>
                </a:solidFill>
                <a:latin typeface="Times" pitchFamily="18" charset="0"/>
              </a:rPr>
              <a:t>is divisible by g(x).</a:t>
            </a:r>
            <a:br>
              <a:rPr lang="en-US" sz="2800" b="1" i="1" smtClean="0">
                <a:solidFill>
                  <a:srgbClr val="000000"/>
                </a:solidFill>
                <a:latin typeface="Times" pitchFamily="18" charset="0"/>
              </a:rPr>
            </a:br>
            <a:r>
              <a:rPr lang="en-US" sz="2800" b="1" i="1" smtClean="0">
                <a:solidFill>
                  <a:srgbClr val="000000"/>
                </a:solidFill>
                <a:latin typeface="Times" pitchFamily="18" charset="0"/>
              </a:rPr>
              <a:t>   All single-bit errors in positions 1 to 3 are caught.</a:t>
            </a:r>
          </a:p>
          <a:p>
            <a:pPr eaLnBrk="0" fontAlgn="base" hangingPunct="0">
              <a:spcBef>
                <a:spcPct val="0"/>
              </a:spcBef>
              <a:spcAft>
                <a:spcPct val="0"/>
              </a:spcAft>
            </a:pPr>
            <a:r>
              <a:rPr lang="en-US" sz="2800" b="1" i="1" smtClean="0">
                <a:solidFill>
                  <a:srgbClr val="FF0000"/>
                </a:solidFill>
                <a:latin typeface="Times" pitchFamily="18" charset="0"/>
              </a:rPr>
              <a:t>c.</a:t>
            </a:r>
            <a:r>
              <a:rPr lang="en-US" sz="2800" b="1" i="1" smtClean="0">
                <a:solidFill>
                  <a:srgbClr val="000000"/>
                </a:solidFill>
                <a:latin typeface="Times" pitchFamily="18" charset="0"/>
              </a:rPr>
              <a:t> All values of i make x</a:t>
            </a:r>
            <a:r>
              <a:rPr lang="en-US" sz="2800" b="1" i="1" baseline="30000" smtClean="0">
                <a:solidFill>
                  <a:srgbClr val="000000"/>
                </a:solidFill>
                <a:latin typeface="Times" pitchFamily="18" charset="0"/>
              </a:rPr>
              <a:t>i</a:t>
            </a:r>
            <a:r>
              <a:rPr lang="en-US" sz="2800" b="1" i="1" smtClean="0">
                <a:solidFill>
                  <a:srgbClr val="000000"/>
                </a:solidFill>
                <a:latin typeface="Times" pitchFamily="18" charset="0"/>
              </a:rPr>
              <a:t> divisible by g(x). No single-bit</a:t>
            </a:r>
            <a:br>
              <a:rPr lang="en-US" sz="2800" b="1" i="1" smtClean="0">
                <a:solidFill>
                  <a:srgbClr val="000000"/>
                </a:solidFill>
                <a:latin typeface="Times" pitchFamily="18" charset="0"/>
              </a:rPr>
            </a:br>
            <a:r>
              <a:rPr lang="en-US" sz="2800" b="1" i="1" smtClean="0">
                <a:solidFill>
                  <a:srgbClr val="000000"/>
                </a:solidFill>
                <a:latin typeface="Times" pitchFamily="18" charset="0"/>
              </a:rPr>
              <a:t>    error can be caught. This  g(x) is useless.</a:t>
            </a:r>
          </a:p>
        </p:txBody>
      </p:sp>
      <p:sp>
        <p:nvSpPr>
          <p:cNvPr id="934923"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10.15</a:t>
            </a:r>
          </a:p>
        </p:txBody>
      </p:sp>
    </p:spTree>
    <p:extLst>
      <p:ext uri="{BB962C8B-B14F-4D97-AF65-F5344CB8AC3E}">
        <p14:creationId xmlns:p14="http://schemas.microsoft.com/office/powerpoint/2010/main" val="3631791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473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4740" name="Text Box 4"/>
          <p:cNvSpPr txBox="1">
            <a:spLocks noChangeArrowheads="1"/>
          </p:cNvSpPr>
          <p:nvPr/>
        </p:nvSpPr>
        <p:spPr bwMode="auto">
          <a:xfrm>
            <a:off x="304800" y="762000"/>
            <a:ext cx="881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10.23  </a:t>
            </a:r>
            <a:r>
              <a:rPr lang="en-US" sz="2000" b="1" i="1" smtClean="0">
                <a:solidFill>
                  <a:srgbClr val="000000"/>
                </a:solidFill>
                <a:latin typeface="Times New Roman" pitchFamily="18" charset="0"/>
              </a:rPr>
              <a:t>Representation of two isolated single-bit errors using polynomials</a:t>
            </a:r>
          </a:p>
        </p:txBody>
      </p:sp>
      <p:sp>
        <p:nvSpPr>
          <p:cNvPr id="8847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84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2587625"/>
            <a:ext cx="7148513"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750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72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72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72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72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72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72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7273" name="Line 9"/>
          <p:cNvSpPr>
            <a:spLocks noChangeShapeType="1"/>
          </p:cNvSpPr>
          <p:nvPr/>
        </p:nvSpPr>
        <p:spPr bwMode="auto">
          <a:xfrm>
            <a:off x="457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7274" name="Line 10"/>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7275" name="Rectangle 11"/>
          <p:cNvSpPr>
            <a:spLocks noChangeArrowheads="1"/>
          </p:cNvSpPr>
          <p:nvPr/>
        </p:nvSpPr>
        <p:spPr bwMode="auto">
          <a:xfrm>
            <a:off x="495300" y="2378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If a generator cannot divide x</a:t>
            </a:r>
            <a:r>
              <a:rPr lang="en-US" sz="3200" b="1" baseline="30000" smtClean="0">
                <a:solidFill>
                  <a:srgbClr val="000000"/>
                </a:solidFill>
                <a:latin typeface="Arial" charset="0"/>
              </a:rPr>
              <a:t>t</a:t>
            </a:r>
            <a:r>
              <a:rPr lang="en-US" sz="3200" b="1" smtClean="0">
                <a:solidFill>
                  <a:srgbClr val="000000"/>
                </a:solidFill>
                <a:latin typeface="Arial" charset="0"/>
              </a:rPr>
              <a:t> + 1 </a:t>
            </a:r>
            <a:br>
              <a:rPr lang="en-US" sz="3200" b="1" smtClean="0">
                <a:solidFill>
                  <a:srgbClr val="000000"/>
                </a:solidFill>
                <a:latin typeface="Arial" charset="0"/>
              </a:rPr>
            </a:br>
            <a:r>
              <a:rPr lang="en-US" sz="3200" b="1" smtClean="0">
                <a:solidFill>
                  <a:srgbClr val="000000"/>
                </a:solidFill>
                <a:latin typeface="Arial" charset="0"/>
              </a:rPr>
              <a:t>(t between 0 and n – 1),</a:t>
            </a:r>
          </a:p>
          <a:p>
            <a:pPr algn="ctr" eaLnBrk="0" fontAlgn="base" hangingPunct="0">
              <a:spcBef>
                <a:spcPct val="0"/>
              </a:spcBef>
              <a:spcAft>
                <a:spcPct val="0"/>
              </a:spcAft>
            </a:pPr>
            <a:r>
              <a:rPr lang="en-US" sz="3200" b="1" smtClean="0">
                <a:solidFill>
                  <a:srgbClr val="000000"/>
                </a:solidFill>
                <a:latin typeface="Arial" charset="0"/>
              </a:rPr>
              <a:t>then all isolated double errors </a:t>
            </a:r>
            <a:br>
              <a:rPr lang="en-US" sz="3200" b="1" smtClean="0">
                <a:solidFill>
                  <a:srgbClr val="000000"/>
                </a:solidFill>
                <a:latin typeface="Arial" charset="0"/>
              </a:rPr>
            </a:br>
            <a:r>
              <a:rPr lang="en-US" sz="3200" b="1" smtClean="0">
                <a:solidFill>
                  <a:srgbClr val="000000"/>
                </a:solidFill>
                <a:latin typeface="Arial" charset="0"/>
              </a:rPr>
              <a:t>can be detected.</a:t>
            </a:r>
          </a:p>
        </p:txBody>
      </p:sp>
      <p:grpSp>
        <p:nvGrpSpPr>
          <p:cNvPr id="907276" name="Group 12"/>
          <p:cNvGrpSpPr>
            <a:grpSpLocks/>
          </p:cNvGrpSpPr>
          <p:nvPr/>
        </p:nvGrpSpPr>
        <p:grpSpPr bwMode="auto">
          <a:xfrm>
            <a:off x="457200" y="1600200"/>
            <a:ext cx="1143000" cy="566738"/>
            <a:chOff x="1200" y="1248"/>
            <a:chExt cx="720" cy="357"/>
          </a:xfrm>
        </p:grpSpPr>
        <p:pic>
          <p:nvPicPr>
            <p:cNvPr id="90727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727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491379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59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594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59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59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594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59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5945" name="Rectangle 9"/>
          <p:cNvSpPr>
            <a:spLocks noChangeArrowheads="1"/>
          </p:cNvSpPr>
          <p:nvPr/>
        </p:nvSpPr>
        <p:spPr bwMode="auto">
          <a:xfrm>
            <a:off x="228600" y="1063625"/>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dirty="0" smtClean="0">
                <a:solidFill>
                  <a:srgbClr val="000000"/>
                </a:solidFill>
                <a:latin typeface="Times New Roman" pitchFamily="18" charset="0"/>
              </a:rPr>
              <a:t>Find the status of the following generators related to two isolated, single-bit errors.</a:t>
            </a:r>
          </a:p>
          <a:p>
            <a:pPr algn="just" eaLnBrk="0" fontAlgn="base" hangingPunct="0">
              <a:spcBef>
                <a:spcPct val="0"/>
              </a:spcBef>
              <a:spcAft>
                <a:spcPct val="0"/>
              </a:spcAft>
            </a:pPr>
            <a:r>
              <a:rPr lang="en-US" sz="2800" b="1" i="1" dirty="0" smtClean="0">
                <a:solidFill>
                  <a:srgbClr val="FF0000"/>
                </a:solidFill>
                <a:latin typeface="Times New Roman" pitchFamily="18" charset="0"/>
              </a:rPr>
              <a:t>a.</a:t>
            </a:r>
            <a:r>
              <a:rPr lang="en-US" sz="2800" b="1" i="1" dirty="0" smtClean="0">
                <a:solidFill>
                  <a:srgbClr val="000000"/>
                </a:solidFill>
                <a:latin typeface="Times New Roman" pitchFamily="18" charset="0"/>
              </a:rPr>
              <a:t> x + 1      </a:t>
            </a:r>
            <a:r>
              <a:rPr lang="en-US" sz="2800" b="1" i="1" dirty="0" smtClean="0">
                <a:solidFill>
                  <a:srgbClr val="FF0000"/>
                </a:solidFill>
                <a:latin typeface="Times New Roman" pitchFamily="18" charset="0"/>
              </a:rPr>
              <a:t>b.</a:t>
            </a:r>
            <a:r>
              <a:rPr lang="en-US" sz="2800" b="1" i="1" dirty="0" smtClean="0">
                <a:solidFill>
                  <a:srgbClr val="000000"/>
                </a:solidFill>
                <a:latin typeface="Times New Roman" pitchFamily="18" charset="0"/>
              </a:rPr>
              <a:t> x</a:t>
            </a:r>
            <a:r>
              <a:rPr lang="en-US" sz="2800" b="1" i="1" baseline="30000" dirty="0" smtClean="0">
                <a:solidFill>
                  <a:srgbClr val="000000"/>
                </a:solidFill>
                <a:latin typeface="Times New Roman" pitchFamily="18" charset="0"/>
              </a:rPr>
              <a:t>4</a:t>
            </a:r>
            <a:r>
              <a:rPr lang="en-US" sz="2800" b="1" i="1" dirty="0" smtClean="0">
                <a:solidFill>
                  <a:srgbClr val="000000"/>
                </a:solidFill>
                <a:latin typeface="Times New Roman" pitchFamily="18" charset="0"/>
              </a:rPr>
              <a:t> + 1      </a:t>
            </a:r>
            <a:r>
              <a:rPr lang="en-US" sz="2800" b="1" i="1" dirty="0" smtClean="0">
                <a:solidFill>
                  <a:srgbClr val="FF0000"/>
                </a:solidFill>
                <a:latin typeface="Times New Roman" pitchFamily="18" charset="0"/>
              </a:rPr>
              <a:t>c.</a:t>
            </a:r>
            <a:r>
              <a:rPr lang="en-US" sz="2800" b="1" i="1" dirty="0" smtClean="0">
                <a:solidFill>
                  <a:srgbClr val="000000"/>
                </a:solidFill>
                <a:latin typeface="Times New Roman" pitchFamily="18" charset="0"/>
              </a:rPr>
              <a:t> x</a:t>
            </a:r>
            <a:r>
              <a:rPr lang="en-US" sz="2800" b="1" i="1" baseline="30000" dirty="0" smtClean="0">
                <a:solidFill>
                  <a:srgbClr val="000000"/>
                </a:solidFill>
                <a:latin typeface="Times New Roman" pitchFamily="18" charset="0"/>
              </a:rPr>
              <a:t>7</a:t>
            </a:r>
            <a:r>
              <a:rPr lang="en-US" sz="2800" b="1" i="1" dirty="0" smtClean="0">
                <a:solidFill>
                  <a:srgbClr val="000000"/>
                </a:solidFill>
                <a:latin typeface="Times New Roman" pitchFamily="18" charset="0"/>
              </a:rPr>
              <a:t> + x</a:t>
            </a:r>
            <a:r>
              <a:rPr lang="en-US" sz="2800" b="1" i="1" baseline="30000" dirty="0" smtClean="0">
                <a:solidFill>
                  <a:srgbClr val="000000"/>
                </a:solidFill>
                <a:latin typeface="Times New Roman" pitchFamily="18" charset="0"/>
              </a:rPr>
              <a:t>6</a:t>
            </a:r>
            <a:r>
              <a:rPr lang="en-US" sz="2800" b="1" i="1" dirty="0" smtClean="0">
                <a:solidFill>
                  <a:srgbClr val="000000"/>
                </a:solidFill>
                <a:latin typeface="Times New Roman" pitchFamily="18" charset="0"/>
              </a:rPr>
              <a:t> + 1</a:t>
            </a:r>
          </a:p>
        </p:txBody>
      </p:sp>
      <p:sp>
        <p:nvSpPr>
          <p:cNvPr id="935946" name="Rectangle 10"/>
          <p:cNvSpPr>
            <a:spLocks noChangeArrowheads="1"/>
          </p:cNvSpPr>
          <p:nvPr/>
        </p:nvSpPr>
        <p:spPr bwMode="auto">
          <a:xfrm>
            <a:off x="228600" y="2514600"/>
            <a:ext cx="8686800" cy="31085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dirty="0" smtClean="0">
                <a:solidFill>
                  <a:srgbClr val="FF0000"/>
                </a:solidFill>
                <a:latin typeface="Times New Roman" pitchFamily="18" charset="0"/>
              </a:rPr>
              <a:t>Solution</a:t>
            </a:r>
          </a:p>
          <a:p>
            <a:pPr eaLnBrk="0" fontAlgn="base" hangingPunct="0">
              <a:spcBef>
                <a:spcPct val="0"/>
              </a:spcBef>
              <a:spcAft>
                <a:spcPct val="0"/>
              </a:spcAft>
            </a:pPr>
            <a:r>
              <a:rPr lang="en-US" sz="2800" b="1" i="1" dirty="0" smtClean="0">
                <a:solidFill>
                  <a:srgbClr val="FF0000"/>
                </a:solidFill>
                <a:latin typeface="Times" pitchFamily="18" charset="0"/>
              </a:rPr>
              <a:t>a.</a:t>
            </a:r>
            <a:r>
              <a:rPr lang="en-US" sz="2800" b="1" i="1" dirty="0" smtClean="0">
                <a:solidFill>
                  <a:srgbClr val="000000"/>
                </a:solidFill>
                <a:latin typeface="Times" pitchFamily="18" charset="0"/>
              </a:rPr>
              <a:t> This is a very poor choice for a generator. Any two</a:t>
            </a:r>
            <a:br>
              <a:rPr lang="en-US" sz="2800" b="1" i="1" dirty="0" smtClean="0">
                <a:solidFill>
                  <a:srgbClr val="000000"/>
                </a:solidFill>
                <a:latin typeface="Times" pitchFamily="18" charset="0"/>
              </a:rPr>
            </a:br>
            <a:r>
              <a:rPr lang="en-US" sz="2800" b="1" i="1" dirty="0" smtClean="0">
                <a:solidFill>
                  <a:srgbClr val="000000"/>
                </a:solidFill>
                <a:latin typeface="Times" pitchFamily="18" charset="0"/>
              </a:rPr>
              <a:t>    errors next to each other cannot be detected.</a:t>
            </a:r>
          </a:p>
          <a:p>
            <a:pPr eaLnBrk="0" fontAlgn="base" hangingPunct="0">
              <a:spcBef>
                <a:spcPct val="0"/>
              </a:spcBef>
              <a:spcAft>
                <a:spcPct val="0"/>
              </a:spcAft>
            </a:pPr>
            <a:r>
              <a:rPr lang="en-US" sz="2800" b="1" i="1" dirty="0" smtClean="0">
                <a:solidFill>
                  <a:srgbClr val="FF0000"/>
                </a:solidFill>
                <a:latin typeface="Times" pitchFamily="18" charset="0"/>
              </a:rPr>
              <a:t>b.</a:t>
            </a:r>
            <a:r>
              <a:rPr lang="en-US" sz="2800" b="1" i="1" dirty="0" smtClean="0">
                <a:solidFill>
                  <a:srgbClr val="000000"/>
                </a:solidFill>
                <a:latin typeface="Times" pitchFamily="18" charset="0"/>
              </a:rPr>
              <a:t> This generator cannot detect two errors that are four</a:t>
            </a:r>
            <a:br>
              <a:rPr lang="en-US" sz="2800" b="1" i="1" dirty="0" smtClean="0">
                <a:solidFill>
                  <a:srgbClr val="000000"/>
                </a:solidFill>
                <a:latin typeface="Times" pitchFamily="18" charset="0"/>
              </a:rPr>
            </a:br>
            <a:r>
              <a:rPr lang="en-US" sz="2800" b="1" i="1" dirty="0" smtClean="0">
                <a:solidFill>
                  <a:srgbClr val="000000"/>
                </a:solidFill>
                <a:latin typeface="Times" pitchFamily="18" charset="0"/>
              </a:rPr>
              <a:t>     positions apart.</a:t>
            </a:r>
          </a:p>
          <a:p>
            <a:pPr eaLnBrk="0" fontAlgn="base" hangingPunct="0">
              <a:spcBef>
                <a:spcPct val="0"/>
              </a:spcBef>
              <a:spcAft>
                <a:spcPct val="0"/>
              </a:spcAft>
            </a:pPr>
            <a:r>
              <a:rPr lang="en-US" sz="2800" b="1" i="1" dirty="0" smtClean="0">
                <a:solidFill>
                  <a:srgbClr val="FF0000"/>
                </a:solidFill>
                <a:latin typeface="Times" pitchFamily="18" charset="0"/>
              </a:rPr>
              <a:t>c.</a:t>
            </a:r>
            <a:r>
              <a:rPr lang="en-US" sz="2800" b="1" i="1" dirty="0" smtClean="0">
                <a:solidFill>
                  <a:srgbClr val="000000"/>
                </a:solidFill>
                <a:latin typeface="Times" pitchFamily="18" charset="0"/>
              </a:rPr>
              <a:t> This is a good choice for this purpose.</a:t>
            </a:r>
          </a:p>
          <a:p>
            <a:pPr eaLnBrk="0" fontAlgn="base" hangingPunct="0">
              <a:spcBef>
                <a:spcPct val="0"/>
              </a:spcBef>
              <a:spcAft>
                <a:spcPct val="0"/>
              </a:spcAft>
            </a:pPr>
            <a:endParaRPr lang="en-US" sz="2800" b="1" i="1" dirty="0" smtClean="0">
              <a:solidFill>
                <a:srgbClr val="000000"/>
              </a:solidFill>
              <a:latin typeface="Times" pitchFamily="18" charset="0"/>
            </a:endParaRPr>
          </a:p>
        </p:txBody>
      </p:sp>
      <p:sp>
        <p:nvSpPr>
          <p:cNvPr id="935947"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10.16</a:t>
            </a:r>
          </a:p>
        </p:txBody>
      </p:sp>
    </p:spTree>
    <p:extLst>
      <p:ext uri="{BB962C8B-B14F-4D97-AF65-F5344CB8AC3E}">
        <p14:creationId xmlns:p14="http://schemas.microsoft.com/office/powerpoint/2010/main" val="2456094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82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829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82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82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829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82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8297"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829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8299"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A generator that contains a factor of </a:t>
            </a:r>
            <a:br>
              <a:rPr lang="en-US" sz="3200" b="1" smtClean="0">
                <a:solidFill>
                  <a:srgbClr val="000000"/>
                </a:solidFill>
                <a:latin typeface="Arial" charset="0"/>
              </a:rPr>
            </a:br>
            <a:r>
              <a:rPr lang="en-US" sz="3200" b="1" i="1" smtClean="0">
                <a:solidFill>
                  <a:srgbClr val="000000"/>
                </a:solidFill>
                <a:latin typeface="Arial" charset="0"/>
              </a:rPr>
              <a:t>x</a:t>
            </a:r>
            <a:r>
              <a:rPr lang="en-US" sz="3200" b="1" smtClean="0">
                <a:solidFill>
                  <a:srgbClr val="000000"/>
                </a:solidFill>
                <a:latin typeface="Arial" charset="0"/>
              </a:rPr>
              <a:t> + 1 can detect all odd-numbered errors.</a:t>
            </a:r>
          </a:p>
        </p:txBody>
      </p:sp>
      <p:grpSp>
        <p:nvGrpSpPr>
          <p:cNvPr id="908300" name="Group 12"/>
          <p:cNvGrpSpPr>
            <a:grpSpLocks/>
          </p:cNvGrpSpPr>
          <p:nvPr/>
        </p:nvGrpSpPr>
        <p:grpSpPr bwMode="auto">
          <a:xfrm>
            <a:off x="533400" y="2024063"/>
            <a:ext cx="1143000" cy="566737"/>
            <a:chOff x="1200" y="1248"/>
            <a:chExt cx="720" cy="357"/>
          </a:xfrm>
        </p:grpSpPr>
        <p:pic>
          <p:nvPicPr>
            <p:cNvPr id="90830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830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4041559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41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413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41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41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413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41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4137" name="Line 9"/>
          <p:cNvSpPr>
            <a:spLocks noChangeShapeType="1"/>
          </p:cNvSpPr>
          <p:nvPr/>
        </p:nvSpPr>
        <p:spPr bwMode="auto">
          <a:xfrm>
            <a:off x="457200" y="190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44138" name="Line 10"/>
          <p:cNvSpPr>
            <a:spLocks noChangeShapeType="1"/>
          </p:cNvSpPr>
          <p:nvPr/>
        </p:nvSpPr>
        <p:spPr bwMode="auto">
          <a:xfrm>
            <a:off x="458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44139" name="Rectangle 11"/>
          <p:cNvSpPr>
            <a:spLocks noChangeArrowheads="1"/>
          </p:cNvSpPr>
          <p:nvPr/>
        </p:nvSpPr>
        <p:spPr bwMode="auto">
          <a:xfrm>
            <a:off x="495300" y="1997075"/>
            <a:ext cx="8077200" cy="399097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3200" b="1" smtClean="0">
                <a:solidFill>
                  <a:srgbClr val="000000"/>
                </a:solidFill>
                <a:latin typeface="Arial" charset="0"/>
              </a:rPr>
              <a:t>A good polynomial generator needs to have the following characteristics:</a:t>
            </a:r>
          </a:p>
          <a:p>
            <a:pPr eaLnBrk="0" fontAlgn="base" hangingPunct="0">
              <a:spcBef>
                <a:spcPct val="0"/>
              </a:spcBef>
              <a:spcAft>
                <a:spcPct val="0"/>
              </a:spcAft>
            </a:pPr>
            <a:r>
              <a:rPr lang="en-US" sz="3200" b="1" smtClean="0">
                <a:solidFill>
                  <a:srgbClr val="FF0000"/>
                </a:solidFill>
                <a:latin typeface="Arial" charset="0"/>
              </a:rPr>
              <a:t>1.</a:t>
            </a:r>
            <a:r>
              <a:rPr lang="en-US" sz="3200" b="1" smtClean="0">
                <a:solidFill>
                  <a:srgbClr val="000000"/>
                </a:solidFill>
                <a:latin typeface="Arial" charset="0"/>
              </a:rPr>
              <a:t> It should have at least two terms.</a:t>
            </a:r>
          </a:p>
          <a:p>
            <a:pPr eaLnBrk="0" fontAlgn="base" hangingPunct="0">
              <a:spcBef>
                <a:spcPct val="0"/>
              </a:spcBef>
              <a:spcAft>
                <a:spcPct val="0"/>
              </a:spcAft>
            </a:pPr>
            <a:r>
              <a:rPr lang="en-US" sz="3200" b="1" smtClean="0">
                <a:solidFill>
                  <a:srgbClr val="FF0000"/>
                </a:solidFill>
                <a:latin typeface="Arial" charset="0"/>
              </a:rPr>
              <a:t>2.</a:t>
            </a:r>
            <a:r>
              <a:rPr lang="en-US" sz="3200" b="1" smtClean="0">
                <a:solidFill>
                  <a:srgbClr val="000000"/>
                </a:solidFill>
                <a:latin typeface="Arial" charset="0"/>
              </a:rPr>
              <a:t> The coefficient of the term x</a:t>
            </a:r>
            <a:r>
              <a:rPr lang="en-US" sz="3200" b="1" baseline="30000" smtClean="0">
                <a:solidFill>
                  <a:srgbClr val="000000"/>
                </a:solidFill>
                <a:latin typeface="Arial" charset="0"/>
              </a:rPr>
              <a:t>0</a:t>
            </a:r>
            <a:r>
              <a:rPr lang="en-US" sz="3200" b="1" smtClean="0">
                <a:solidFill>
                  <a:srgbClr val="000000"/>
                </a:solidFill>
                <a:latin typeface="Arial" charset="0"/>
              </a:rPr>
              <a:t> should</a:t>
            </a:r>
            <a:br>
              <a:rPr lang="en-US" sz="3200" b="1" smtClean="0">
                <a:solidFill>
                  <a:srgbClr val="000000"/>
                </a:solidFill>
                <a:latin typeface="Arial" charset="0"/>
              </a:rPr>
            </a:br>
            <a:r>
              <a:rPr lang="en-US" sz="3200" b="1" smtClean="0">
                <a:solidFill>
                  <a:srgbClr val="000000"/>
                </a:solidFill>
                <a:latin typeface="Arial" charset="0"/>
              </a:rPr>
              <a:t>    be 1.</a:t>
            </a:r>
          </a:p>
          <a:p>
            <a:pPr eaLnBrk="0" fontAlgn="base" hangingPunct="0">
              <a:spcBef>
                <a:spcPct val="0"/>
              </a:spcBef>
              <a:spcAft>
                <a:spcPct val="0"/>
              </a:spcAft>
            </a:pPr>
            <a:r>
              <a:rPr lang="en-US" sz="3200" b="1" smtClean="0">
                <a:solidFill>
                  <a:srgbClr val="FF0000"/>
                </a:solidFill>
                <a:latin typeface="Arial" charset="0"/>
              </a:rPr>
              <a:t>3.</a:t>
            </a:r>
            <a:r>
              <a:rPr lang="en-US" sz="3200" b="1" smtClean="0">
                <a:solidFill>
                  <a:srgbClr val="000000"/>
                </a:solidFill>
                <a:latin typeface="Arial" charset="0"/>
              </a:rPr>
              <a:t> It should not divide </a:t>
            </a:r>
            <a:r>
              <a:rPr lang="en-US" sz="3200" b="1" i="1" smtClean="0">
                <a:solidFill>
                  <a:srgbClr val="000000"/>
                </a:solidFill>
                <a:latin typeface="Arial" charset="0"/>
              </a:rPr>
              <a:t>x</a:t>
            </a:r>
            <a:r>
              <a:rPr lang="en-US" sz="3200" b="1" i="1" baseline="30000" smtClean="0">
                <a:solidFill>
                  <a:srgbClr val="000000"/>
                </a:solidFill>
                <a:latin typeface="Arial" charset="0"/>
              </a:rPr>
              <a:t>t</a:t>
            </a:r>
            <a:r>
              <a:rPr lang="en-US" sz="3200" b="1" smtClean="0">
                <a:solidFill>
                  <a:srgbClr val="000000"/>
                </a:solidFill>
                <a:latin typeface="Arial" charset="0"/>
              </a:rPr>
              <a:t> + 1, for </a:t>
            </a:r>
            <a:r>
              <a:rPr lang="en-US" sz="3200" b="1" i="1" smtClean="0">
                <a:solidFill>
                  <a:srgbClr val="000000"/>
                </a:solidFill>
                <a:latin typeface="Arial" charset="0"/>
              </a:rPr>
              <a:t>t</a:t>
            </a:r>
            <a:r>
              <a:rPr lang="en-US" sz="3200" b="1" smtClean="0">
                <a:solidFill>
                  <a:srgbClr val="000000"/>
                </a:solidFill>
                <a:latin typeface="Arial" charset="0"/>
              </a:rPr>
              <a:t/>
            </a:r>
            <a:br>
              <a:rPr lang="en-US" sz="3200" b="1" smtClean="0">
                <a:solidFill>
                  <a:srgbClr val="000000"/>
                </a:solidFill>
                <a:latin typeface="Arial" charset="0"/>
              </a:rPr>
            </a:br>
            <a:r>
              <a:rPr lang="en-US" sz="3200" b="1" smtClean="0">
                <a:solidFill>
                  <a:srgbClr val="000000"/>
                </a:solidFill>
                <a:latin typeface="Arial" charset="0"/>
              </a:rPr>
              <a:t>    between 2 and </a:t>
            </a:r>
            <a:r>
              <a:rPr lang="en-US" sz="3200" b="1" i="1" smtClean="0">
                <a:solidFill>
                  <a:srgbClr val="000000"/>
                </a:solidFill>
                <a:latin typeface="Arial" charset="0"/>
              </a:rPr>
              <a:t>n</a:t>
            </a:r>
            <a:r>
              <a:rPr lang="en-US" sz="3200" b="1" smtClean="0">
                <a:solidFill>
                  <a:srgbClr val="000000"/>
                </a:solidFill>
                <a:latin typeface="Arial" charset="0"/>
              </a:rPr>
              <a:t> − 1.</a:t>
            </a:r>
          </a:p>
          <a:p>
            <a:pPr eaLnBrk="0" fontAlgn="base" hangingPunct="0">
              <a:spcBef>
                <a:spcPct val="0"/>
              </a:spcBef>
              <a:spcAft>
                <a:spcPct val="0"/>
              </a:spcAft>
            </a:pPr>
            <a:r>
              <a:rPr lang="en-US" sz="3200" b="1" smtClean="0">
                <a:solidFill>
                  <a:srgbClr val="FF0000"/>
                </a:solidFill>
                <a:latin typeface="Arial" charset="0"/>
              </a:rPr>
              <a:t>4.</a:t>
            </a:r>
            <a:r>
              <a:rPr lang="en-US" sz="3200" b="1" smtClean="0">
                <a:solidFill>
                  <a:srgbClr val="000000"/>
                </a:solidFill>
                <a:latin typeface="Arial" charset="0"/>
              </a:rPr>
              <a:t> It should have the factor </a:t>
            </a:r>
            <a:r>
              <a:rPr lang="en-US" sz="3200" b="1" i="1" smtClean="0">
                <a:solidFill>
                  <a:srgbClr val="000000"/>
                </a:solidFill>
                <a:latin typeface="Arial" charset="0"/>
              </a:rPr>
              <a:t>x</a:t>
            </a:r>
            <a:r>
              <a:rPr lang="en-US" sz="3200" b="1" smtClean="0">
                <a:solidFill>
                  <a:srgbClr val="000000"/>
                </a:solidFill>
                <a:latin typeface="Arial" charset="0"/>
              </a:rPr>
              <a:t> + 1.</a:t>
            </a:r>
          </a:p>
        </p:txBody>
      </p:sp>
      <p:grpSp>
        <p:nvGrpSpPr>
          <p:cNvPr id="944140" name="Group 12"/>
          <p:cNvGrpSpPr>
            <a:grpSpLocks/>
          </p:cNvGrpSpPr>
          <p:nvPr/>
        </p:nvGrpSpPr>
        <p:grpSpPr bwMode="auto">
          <a:xfrm>
            <a:off x="533400" y="1219200"/>
            <a:ext cx="1143000" cy="566738"/>
            <a:chOff x="1200" y="1248"/>
            <a:chExt cx="720" cy="357"/>
          </a:xfrm>
        </p:grpSpPr>
        <p:pic>
          <p:nvPicPr>
            <p:cNvPr id="94414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414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3048584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Text Box 2"/>
          <p:cNvSpPr txBox="1">
            <a:spLocks noChangeArrowheads="1"/>
          </p:cNvSpPr>
          <p:nvPr/>
        </p:nvSpPr>
        <p:spPr bwMode="auto">
          <a:xfrm>
            <a:off x="152400" y="1295400"/>
            <a:ext cx="397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Table 10.7  </a:t>
            </a:r>
            <a:r>
              <a:rPr lang="en-US" sz="2000" b="1" i="1" smtClean="0">
                <a:solidFill>
                  <a:srgbClr val="000000"/>
                </a:solidFill>
                <a:latin typeface="Times New Roman" pitchFamily="18" charset="0"/>
              </a:rPr>
              <a:t>Standard polynomials</a:t>
            </a:r>
          </a:p>
        </p:txBody>
      </p:sp>
      <p:pic>
        <p:nvPicPr>
          <p:cNvPr id="919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1703388"/>
            <a:ext cx="8994775" cy="27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892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118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861187" name="Text Box 3"/>
          <p:cNvSpPr txBox="1">
            <a:spLocks noChangeArrowheads="1"/>
          </p:cNvSpPr>
          <p:nvPr/>
        </p:nvSpPr>
        <p:spPr bwMode="auto">
          <a:xfrm>
            <a:off x="228600" y="406400"/>
            <a:ext cx="26019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CHECKSUM</a:t>
            </a:r>
          </a:p>
        </p:txBody>
      </p:sp>
      <p:sp>
        <p:nvSpPr>
          <p:cNvPr id="86118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861189" name="Rectangle 5"/>
          <p:cNvSpPr>
            <a:spLocks noChangeArrowheads="1"/>
          </p:cNvSpPr>
          <p:nvPr/>
        </p:nvSpPr>
        <p:spPr bwMode="auto">
          <a:xfrm>
            <a:off x="152400" y="1729690"/>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dirty="0" smtClean="0">
                <a:solidFill>
                  <a:srgbClr val="000000"/>
                </a:solidFill>
                <a:effectLst>
                  <a:outerShdw blurRad="38100" dist="38100" dir="2700000" algn="tl">
                    <a:srgbClr val="C0C0C0"/>
                  </a:outerShdw>
                </a:effectLst>
                <a:latin typeface="Times New Roman" pitchFamily="18" charset="0"/>
              </a:rPr>
              <a:t>The last error detection method we discuss here is called the checksum. The checksum is used in the Internet by several protocols although not at the data link layer. </a:t>
            </a:r>
          </a:p>
        </p:txBody>
      </p:sp>
      <p:sp>
        <p:nvSpPr>
          <p:cNvPr id="861190" name="Rectangle 6"/>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itchFamily="2" charset="2"/>
              <a:buNone/>
            </a:pPr>
            <a:r>
              <a:rPr lang="en-US" sz="2400" b="1" dirty="0" smtClean="0">
                <a:solidFill>
                  <a:srgbClr val="0033CC"/>
                </a:solidFill>
                <a:latin typeface="Times New Roman" pitchFamily="18" charset="0"/>
              </a:rPr>
              <a:t>Idea</a:t>
            </a:r>
            <a:r>
              <a:rPr lang="fr-FR" sz="2400" b="1" dirty="0" smtClean="0">
                <a:solidFill>
                  <a:srgbClr val="0033CC"/>
                </a:solidFill>
                <a:latin typeface="Times New Roman" pitchFamily="18" charset="0"/>
              </a:rPr>
              <a:t/>
            </a:r>
            <a:br>
              <a:rPr lang="fr-FR" sz="2400" b="1" dirty="0" smtClean="0">
                <a:solidFill>
                  <a:srgbClr val="0033CC"/>
                </a:solidFill>
                <a:latin typeface="Times New Roman" pitchFamily="18" charset="0"/>
              </a:rPr>
            </a:br>
            <a:r>
              <a:rPr lang="fr-FR" sz="2400" b="1" dirty="0" err="1" smtClean="0">
                <a:solidFill>
                  <a:srgbClr val="0033CC"/>
                </a:solidFill>
                <a:latin typeface="Times New Roman" pitchFamily="18" charset="0"/>
              </a:rPr>
              <a:t>One’s</a:t>
            </a:r>
            <a:r>
              <a:rPr lang="fr-FR" sz="2400" b="1" dirty="0" smtClean="0">
                <a:solidFill>
                  <a:srgbClr val="0033CC"/>
                </a:solidFill>
                <a:latin typeface="Times New Roman" pitchFamily="18" charset="0"/>
              </a:rPr>
              <a:t> </a:t>
            </a:r>
            <a:r>
              <a:rPr lang="fr-FR" sz="2400" b="1" dirty="0" err="1" smtClean="0">
                <a:solidFill>
                  <a:srgbClr val="0033CC"/>
                </a:solidFill>
                <a:latin typeface="Times New Roman" pitchFamily="18" charset="0"/>
              </a:rPr>
              <a:t>Complement</a:t>
            </a:r>
            <a:r>
              <a:rPr lang="fr-FR" sz="2400" b="1" dirty="0" smtClean="0">
                <a:solidFill>
                  <a:srgbClr val="0033CC"/>
                </a:solidFill>
                <a:latin typeface="Times New Roman" pitchFamily="18" charset="0"/>
              </a:rPr>
              <a:t/>
            </a:r>
            <a:br>
              <a:rPr lang="fr-FR" sz="2400" b="1" dirty="0" smtClean="0">
                <a:solidFill>
                  <a:srgbClr val="0033CC"/>
                </a:solidFill>
                <a:latin typeface="Times New Roman" pitchFamily="18" charset="0"/>
              </a:rPr>
            </a:br>
            <a:r>
              <a:rPr lang="fr-FR" sz="2400" b="1" dirty="0" smtClean="0">
                <a:solidFill>
                  <a:srgbClr val="0033CC"/>
                </a:solidFill>
                <a:latin typeface="Times New Roman" pitchFamily="18" charset="0"/>
              </a:rPr>
              <a:t>Internet Checksum</a:t>
            </a:r>
            <a:endParaRPr lang="en-US" sz="2400" b="1" dirty="0" smtClean="0">
              <a:solidFill>
                <a:srgbClr val="0033CC"/>
              </a:solidFill>
              <a:latin typeface="Times New Roman" pitchFamily="18" charset="0"/>
            </a:endParaRPr>
          </a:p>
        </p:txBody>
      </p:sp>
      <p:sp>
        <p:nvSpPr>
          <p:cNvPr id="861191" name="Text Box 7"/>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smtClean="0">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1143585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Text Box 2"/>
          <p:cNvSpPr txBox="1">
            <a:spLocks noChangeArrowheads="1"/>
          </p:cNvSpPr>
          <p:nvPr/>
        </p:nvSpPr>
        <p:spPr bwMode="auto">
          <a:xfrm>
            <a:off x="533400" y="685800"/>
            <a:ext cx="427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Table 10.6  </a:t>
            </a:r>
            <a:r>
              <a:rPr lang="en-US" sz="2000" b="1" i="1" smtClean="0">
                <a:solidFill>
                  <a:srgbClr val="000000"/>
                </a:solidFill>
                <a:latin typeface="Times New Roman" pitchFamily="18" charset="0"/>
              </a:rPr>
              <a:t>A CRC code with C(7, 4)</a:t>
            </a:r>
          </a:p>
        </p:txBody>
      </p:sp>
      <p:pic>
        <p:nvPicPr>
          <p:cNvPr id="9175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201738"/>
            <a:ext cx="8739187" cy="428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074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79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798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79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79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799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79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7993" name="Rectangle 9"/>
          <p:cNvSpPr>
            <a:spLocks noChangeArrowheads="1"/>
          </p:cNvSpPr>
          <p:nvPr/>
        </p:nvSpPr>
        <p:spPr bwMode="auto">
          <a:xfrm>
            <a:off x="228600" y="1143000"/>
            <a:ext cx="86868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Suppose our data is a list of five 4-bit numbers that we want to send to a destination. In addition to sending these numbers, we send the sum of the numbers. For example, if the set of numbers is (7, 11, 12, 0, 6), we send (7, 11, 12, 0, 6, </a:t>
            </a:r>
            <a:r>
              <a:rPr lang="en-US" sz="2800" b="1" i="1" smtClean="0">
                <a:solidFill>
                  <a:srgbClr val="FF0000"/>
                </a:solidFill>
                <a:latin typeface="Times New Roman" pitchFamily="18" charset="0"/>
              </a:rPr>
              <a:t>36</a:t>
            </a:r>
            <a:r>
              <a:rPr lang="en-US" sz="2800" b="1" i="1" smtClean="0">
                <a:solidFill>
                  <a:srgbClr val="000000"/>
                </a:solidFill>
                <a:latin typeface="Times New Roman" pitchFamily="18" charset="0"/>
              </a:rPr>
              <a:t>), where 36 is the sum of the original numbers. The receiver adds the five numbers and compares the result with the sum. If the two are the same, the receiver assumes no error, accepts the five numbers, and discards the sum. Otherwise, there is an error somewhere and the data are not accepted.</a:t>
            </a:r>
          </a:p>
        </p:txBody>
      </p:sp>
      <p:sp>
        <p:nvSpPr>
          <p:cNvPr id="937995"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10.18</a:t>
            </a:r>
          </a:p>
        </p:txBody>
      </p:sp>
    </p:spTree>
    <p:extLst>
      <p:ext uri="{BB962C8B-B14F-4D97-AF65-F5344CB8AC3E}">
        <p14:creationId xmlns:p14="http://schemas.microsoft.com/office/powerpoint/2010/main" val="3975452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90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90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90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90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90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90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9017" name="Rectangle 9"/>
          <p:cNvSpPr>
            <a:spLocks noChangeArrowheads="1"/>
          </p:cNvSpPr>
          <p:nvPr/>
        </p:nvSpPr>
        <p:spPr bwMode="auto">
          <a:xfrm>
            <a:off x="228600" y="11430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We can make the job of the receiver easier if we send the negative (complement) of the sum, called the </a:t>
            </a:r>
            <a:r>
              <a:rPr lang="en-US" sz="2800" b="1" i="1" smtClean="0">
                <a:solidFill>
                  <a:srgbClr val="FF0000"/>
                </a:solidFill>
                <a:latin typeface="Times New Roman" pitchFamily="18" charset="0"/>
              </a:rPr>
              <a:t>checksum</a:t>
            </a:r>
            <a:r>
              <a:rPr lang="en-US" sz="2800" b="1" i="1" smtClean="0">
                <a:solidFill>
                  <a:srgbClr val="000000"/>
                </a:solidFill>
                <a:latin typeface="Times New Roman" pitchFamily="18" charset="0"/>
              </a:rPr>
              <a:t>. In this case, we send (7, 11, 12, 0, 6, </a:t>
            </a:r>
            <a:r>
              <a:rPr lang="en-US" sz="2800" b="1" i="1" smtClean="0">
                <a:solidFill>
                  <a:srgbClr val="FF0000"/>
                </a:solidFill>
                <a:latin typeface="Times New Roman" pitchFamily="18" charset="0"/>
              </a:rPr>
              <a:t>−36</a:t>
            </a:r>
            <a:r>
              <a:rPr lang="en-US" sz="2800" b="1" i="1" smtClean="0">
                <a:solidFill>
                  <a:srgbClr val="000000"/>
                </a:solidFill>
                <a:latin typeface="Times New Roman" pitchFamily="18" charset="0"/>
              </a:rPr>
              <a:t>). The receiver can add all the numbers received (including the checksum). If the result is 0, it assumes no error; otherwise, there is an error.</a:t>
            </a:r>
          </a:p>
        </p:txBody>
      </p:sp>
      <p:sp>
        <p:nvSpPr>
          <p:cNvPr id="939019"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10.19</a:t>
            </a:r>
          </a:p>
        </p:txBody>
      </p:sp>
    </p:spTree>
    <p:extLst>
      <p:ext uri="{BB962C8B-B14F-4D97-AF65-F5344CB8AC3E}">
        <p14:creationId xmlns:p14="http://schemas.microsoft.com/office/powerpoint/2010/main" val="3103614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00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003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00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00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003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00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0041" name="Rectangle 9"/>
          <p:cNvSpPr>
            <a:spLocks noChangeArrowheads="1"/>
          </p:cNvSpPr>
          <p:nvPr/>
        </p:nvSpPr>
        <p:spPr bwMode="auto">
          <a:xfrm>
            <a:off x="228600" y="1143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How can we represent the number 21 in </a:t>
            </a:r>
            <a:r>
              <a:rPr lang="en-US" sz="2800" b="1" i="1" smtClean="0">
                <a:solidFill>
                  <a:srgbClr val="FF0000"/>
                </a:solidFill>
                <a:latin typeface="Times New Roman" pitchFamily="18" charset="0"/>
              </a:rPr>
              <a:t>one’s complement arithmetic</a:t>
            </a:r>
            <a:r>
              <a:rPr lang="en-US" sz="2800" b="1" i="1" smtClean="0">
                <a:solidFill>
                  <a:srgbClr val="000000"/>
                </a:solidFill>
                <a:latin typeface="Times New Roman" pitchFamily="18" charset="0"/>
              </a:rPr>
              <a:t> using only four bits?</a:t>
            </a:r>
          </a:p>
        </p:txBody>
      </p:sp>
      <p:sp>
        <p:nvSpPr>
          <p:cNvPr id="940042" name="Rectangle 10"/>
          <p:cNvSpPr>
            <a:spLocks noChangeArrowheads="1"/>
          </p:cNvSpPr>
          <p:nvPr/>
        </p:nvSpPr>
        <p:spPr bwMode="auto">
          <a:xfrm>
            <a:off x="228600" y="3106738"/>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FF0000"/>
                </a:solidFill>
                <a:latin typeface="Times New Roman" pitchFamily="18" charset="0"/>
              </a:rPr>
              <a:t>Solution</a:t>
            </a:r>
          </a:p>
          <a:p>
            <a:pPr algn="just" eaLnBrk="0" fontAlgn="base" hangingPunct="0">
              <a:spcBef>
                <a:spcPct val="0"/>
              </a:spcBef>
              <a:spcAft>
                <a:spcPct val="0"/>
              </a:spcAft>
            </a:pPr>
            <a:r>
              <a:rPr lang="en-US" sz="2800" b="1" i="1" smtClean="0">
                <a:solidFill>
                  <a:srgbClr val="000000"/>
                </a:solidFill>
                <a:latin typeface="Times" pitchFamily="18" charset="0"/>
              </a:rPr>
              <a:t>The number 21 in binary is 10101 (it needs five bits). We can wrap the leftmost bit and add it to the four rightmost bits. We have (0101 + 1) = 0110 or </a:t>
            </a:r>
            <a:r>
              <a:rPr lang="en-US" sz="2800" b="1" i="1" smtClean="0">
                <a:solidFill>
                  <a:srgbClr val="FF0000"/>
                </a:solidFill>
                <a:latin typeface="Times" pitchFamily="18" charset="0"/>
              </a:rPr>
              <a:t>6</a:t>
            </a:r>
            <a:r>
              <a:rPr lang="en-US" sz="2800" b="1" i="1" smtClean="0">
                <a:solidFill>
                  <a:srgbClr val="000000"/>
                </a:solidFill>
                <a:latin typeface="Times" pitchFamily="18" charset="0"/>
              </a:rPr>
              <a:t>.</a:t>
            </a:r>
          </a:p>
        </p:txBody>
      </p:sp>
      <p:sp>
        <p:nvSpPr>
          <p:cNvPr id="940043"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10.20</a:t>
            </a:r>
          </a:p>
        </p:txBody>
      </p:sp>
    </p:spTree>
    <p:extLst>
      <p:ext uri="{BB962C8B-B14F-4D97-AF65-F5344CB8AC3E}">
        <p14:creationId xmlns:p14="http://schemas.microsoft.com/office/powerpoint/2010/main" val="3856130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5763"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5764" name="Text Box 4"/>
          <p:cNvSpPr txBox="1">
            <a:spLocks noChangeArrowheads="1"/>
          </p:cNvSpPr>
          <p:nvPr/>
        </p:nvSpPr>
        <p:spPr bwMode="auto">
          <a:xfrm>
            <a:off x="304800" y="304800"/>
            <a:ext cx="352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10.24  </a:t>
            </a:r>
            <a:r>
              <a:rPr lang="en-US" sz="2000" b="1" i="1" smtClean="0">
                <a:solidFill>
                  <a:srgbClr val="000000"/>
                </a:solidFill>
                <a:latin typeface="Times New Roman" pitchFamily="18" charset="0"/>
              </a:rPr>
              <a:t>Example 10.22</a:t>
            </a:r>
          </a:p>
        </p:txBody>
      </p:sp>
      <p:sp>
        <p:nvSpPr>
          <p:cNvPr id="885765"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857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1066800"/>
            <a:ext cx="7185025" cy="466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349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03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034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03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03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034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03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0345" name="Line 9"/>
          <p:cNvSpPr>
            <a:spLocks noChangeShapeType="1"/>
          </p:cNvSpPr>
          <p:nvPr/>
        </p:nvSpPr>
        <p:spPr bwMode="auto">
          <a:xfrm>
            <a:off x="457200" y="1828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10346" name="Line 10"/>
          <p:cNvSpPr>
            <a:spLocks noChangeShapeType="1"/>
          </p:cNvSpPr>
          <p:nvPr/>
        </p:nvSpPr>
        <p:spPr bwMode="auto">
          <a:xfrm>
            <a:off x="458788" y="5562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10347" name="Rectangle 11"/>
          <p:cNvSpPr>
            <a:spLocks noChangeArrowheads="1"/>
          </p:cNvSpPr>
          <p:nvPr/>
        </p:nvSpPr>
        <p:spPr bwMode="auto">
          <a:xfrm>
            <a:off x="495300" y="1892300"/>
            <a:ext cx="8077200" cy="35687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3200" b="1" smtClean="0">
                <a:solidFill>
                  <a:srgbClr val="000000"/>
                </a:solidFill>
                <a:latin typeface="Arial" charset="0"/>
              </a:rPr>
              <a:t>Sender site:</a:t>
            </a:r>
          </a:p>
          <a:p>
            <a:pPr eaLnBrk="0" fontAlgn="base" hangingPunct="0">
              <a:spcBef>
                <a:spcPct val="0"/>
              </a:spcBef>
              <a:spcAft>
                <a:spcPct val="0"/>
              </a:spcAft>
            </a:pPr>
            <a:r>
              <a:rPr lang="en-US" sz="2800" b="1" smtClean="0">
                <a:solidFill>
                  <a:srgbClr val="FF0000"/>
                </a:solidFill>
                <a:latin typeface="Arial" charset="0"/>
              </a:rPr>
              <a:t>1.</a:t>
            </a:r>
            <a:r>
              <a:rPr lang="en-US" sz="2800" b="1" smtClean="0">
                <a:solidFill>
                  <a:srgbClr val="000000"/>
                </a:solidFill>
                <a:latin typeface="Arial" charset="0"/>
              </a:rPr>
              <a:t> The message is divided into 16-bit words.</a:t>
            </a:r>
          </a:p>
          <a:p>
            <a:pPr eaLnBrk="0" fontAlgn="base" hangingPunct="0">
              <a:spcBef>
                <a:spcPct val="0"/>
              </a:spcBef>
              <a:spcAft>
                <a:spcPct val="0"/>
              </a:spcAft>
            </a:pPr>
            <a:r>
              <a:rPr lang="en-US" sz="2800" b="1" smtClean="0">
                <a:solidFill>
                  <a:srgbClr val="FF0000"/>
                </a:solidFill>
                <a:latin typeface="Arial" charset="0"/>
              </a:rPr>
              <a:t>2.</a:t>
            </a:r>
            <a:r>
              <a:rPr lang="en-US" sz="2800" b="1" smtClean="0">
                <a:solidFill>
                  <a:srgbClr val="000000"/>
                </a:solidFill>
                <a:latin typeface="Arial" charset="0"/>
              </a:rPr>
              <a:t> The value of the checksum word is set to 0.</a:t>
            </a:r>
          </a:p>
          <a:p>
            <a:pPr eaLnBrk="0" fontAlgn="base" hangingPunct="0">
              <a:spcBef>
                <a:spcPct val="0"/>
              </a:spcBef>
              <a:spcAft>
                <a:spcPct val="0"/>
              </a:spcAft>
            </a:pPr>
            <a:r>
              <a:rPr lang="en-US" sz="2800" b="1" smtClean="0">
                <a:solidFill>
                  <a:srgbClr val="FF0000"/>
                </a:solidFill>
                <a:latin typeface="Arial" charset="0"/>
              </a:rPr>
              <a:t>3.</a:t>
            </a:r>
            <a:r>
              <a:rPr lang="en-US" sz="2800" b="1" smtClean="0">
                <a:solidFill>
                  <a:srgbClr val="000000"/>
                </a:solidFill>
                <a:latin typeface="Arial" charset="0"/>
              </a:rPr>
              <a:t> All words including the checksum are</a:t>
            </a:r>
            <a:br>
              <a:rPr lang="en-US" sz="2800" b="1" smtClean="0">
                <a:solidFill>
                  <a:srgbClr val="000000"/>
                </a:solidFill>
                <a:latin typeface="Arial" charset="0"/>
              </a:rPr>
            </a:br>
            <a:r>
              <a:rPr lang="en-US" sz="2800" b="1" smtClean="0">
                <a:solidFill>
                  <a:srgbClr val="000000"/>
                </a:solidFill>
                <a:latin typeface="Arial" charset="0"/>
              </a:rPr>
              <a:t>    added using one’s complement addition.</a:t>
            </a:r>
          </a:p>
          <a:p>
            <a:pPr eaLnBrk="0" fontAlgn="base" hangingPunct="0">
              <a:spcBef>
                <a:spcPct val="0"/>
              </a:spcBef>
              <a:spcAft>
                <a:spcPct val="0"/>
              </a:spcAft>
            </a:pPr>
            <a:r>
              <a:rPr lang="en-US" sz="2800" b="1" smtClean="0">
                <a:solidFill>
                  <a:srgbClr val="FF0000"/>
                </a:solidFill>
                <a:latin typeface="Arial" charset="0"/>
              </a:rPr>
              <a:t>4.</a:t>
            </a:r>
            <a:r>
              <a:rPr lang="en-US" sz="2800" b="1" smtClean="0">
                <a:solidFill>
                  <a:srgbClr val="000000"/>
                </a:solidFill>
                <a:latin typeface="Arial" charset="0"/>
              </a:rPr>
              <a:t> The sum is complemented and becomes the</a:t>
            </a:r>
            <a:br>
              <a:rPr lang="en-US" sz="2800" b="1" smtClean="0">
                <a:solidFill>
                  <a:srgbClr val="000000"/>
                </a:solidFill>
                <a:latin typeface="Arial" charset="0"/>
              </a:rPr>
            </a:br>
            <a:r>
              <a:rPr lang="en-US" sz="2800" b="1" smtClean="0">
                <a:solidFill>
                  <a:srgbClr val="000000"/>
                </a:solidFill>
                <a:latin typeface="Arial" charset="0"/>
              </a:rPr>
              <a:t>     checksum.</a:t>
            </a:r>
          </a:p>
          <a:p>
            <a:pPr eaLnBrk="0" fontAlgn="base" hangingPunct="0">
              <a:spcBef>
                <a:spcPct val="0"/>
              </a:spcBef>
              <a:spcAft>
                <a:spcPct val="0"/>
              </a:spcAft>
            </a:pPr>
            <a:r>
              <a:rPr lang="en-US" sz="2800" b="1" smtClean="0">
                <a:solidFill>
                  <a:srgbClr val="FF0000"/>
                </a:solidFill>
                <a:latin typeface="Arial" charset="0"/>
              </a:rPr>
              <a:t>5.</a:t>
            </a:r>
            <a:r>
              <a:rPr lang="en-US" sz="2800" b="1" smtClean="0">
                <a:solidFill>
                  <a:srgbClr val="000000"/>
                </a:solidFill>
                <a:latin typeface="Arial" charset="0"/>
              </a:rPr>
              <a:t> The checksum is sent with the data.</a:t>
            </a:r>
          </a:p>
        </p:txBody>
      </p:sp>
      <p:grpSp>
        <p:nvGrpSpPr>
          <p:cNvPr id="910348" name="Group 12"/>
          <p:cNvGrpSpPr>
            <a:grpSpLocks/>
          </p:cNvGrpSpPr>
          <p:nvPr/>
        </p:nvGrpSpPr>
        <p:grpSpPr bwMode="auto">
          <a:xfrm>
            <a:off x="533400" y="1185863"/>
            <a:ext cx="1143000" cy="566737"/>
            <a:chOff x="1200" y="1248"/>
            <a:chExt cx="720" cy="357"/>
          </a:xfrm>
        </p:grpSpPr>
        <p:pic>
          <p:nvPicPr>
            <p:cNvPr id="9103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5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1932730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13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136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13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13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136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13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1369" name="Line 9"/>
          <p:cNvSpPr>
            <a:spLocks noChangeShapeType="1"/>
          </p:cNvSpPr>
          <p:nvPr/>
        </p:nvSpPr>
        <p:spPr bwMode="auto">
          <a:xfrm>
            <a:off x="457200" y="1828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11370" name="Line 10"/>
          <p:cNvSpPr>
            <a:spLocks noChangeShapeType="1"/>
          </p:cNvSpPr>
          <p:nvPr/>
        </p:nvSpPr>
        <p:spPr bwMode="auto">
          <a:xfrm>
            <a:off x="458788" y="601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11371" name="Rectangle 11"/>
          <p:cNvSpPr>
            <a:spLocks noChangeArrowheads="1"/>
          </p:cNvSpPr>
          <p:nvPr/>
        </p:nvSpPr>
        <p:spPr bwMode="auto">
          <a:xfrm>
            <a:off x="495300" y="1920875"/>
            <a:ext cx="8077200" cy="399573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3200" b="1" smtClean="0">
                <a:solidFill>
                  <a:srgbClr val="000000"/>
                </a:solidFill>
                <a:latin typeface="Arial" charset="0"/>
              </a:rPr>
              <a:t>Receiver site:</a:t>
            </a:r>
          </a:p>
          <a:p>
            <a:pPr eaLnBrk="0" fontAlgn="base" hangingPunct="0">
              <a:spcBef>
                <a:spcPct val="0"/>
              </a:spcBef>
              <a:spcAft>
                <a:spcPct val="0"/>
              </a:spcAft>
            </a:pPr>
            <a:r>
              <a:rPr lang="en-US" sz="2800" b="1" smtClean="0">
                <a:solidFill>
                  <a:srgbClr val="FF0000"/>
                </a:solidFill>
                <a:latin typeface="Arial" charset="0"/>
              </a:rPr>
              <a:t>1.</a:t>
            </a:r>
            <a:r>
              <a:rPr lang="en-US" sz="2800" b="1" smtClean="0">
                <a:solidFill>
                  <a:srgbClr val="000000"/>
                </a:solidFill>
                <a:latin typeface="Arial" charset="0"/>
              </a:rPr>
              <a:t> The message (including checksum) is</a:t>
            </a:r>
            <a:br>
              <a:rPr lang="en-US" sz="2800" b="1" smtClean="0">
                <a:solidFill>
                  <a:srgbClr val="000000"/>
                </a:solidFill>
                <a:latin typeface="Arial" charset="0"/>
              </a:rPr>
            </a:br>
            <a:r>
              <a:rPr lang="en-US" sz="2800" b="1" smtClean="0">
                <a:solidFill>
                  <a:srgbClr val="000000"/>
                </a:solidFill>
                <a:latin typeface="Arial" charset="0"/>
              </a:rPr>
              <a:t>    divided into 16-bit words.</a:t>
            </a:r>
          </a:p>
          <a:p>
            <a:pPr eaLnBrk="0" fontAlgn="base" hangingPunct="0">
              <a:spcBef>
                <a:spcPct val="0"/>
              </a:spcBef>
              <a:spcAft>
                <a:spcPct val="0"/>
              </a:spcAft>
            </a:pPr>
            <a:r>
              <a:rPr lang="en-US" sz="2800" b="1" smtClean="0">
                <a:solidFill>
                  <a:srgbClr val="FF0000"/>
                </a:solidFill>
                <a:latin typeface="Arial" charset="0"/>
              </a:rPr>
              <a:t>2.</a:t>
            </a:r>
            <a:r>
              <a:rPr lang="en-US" sz="2800" b="1" smtClean="0">
                <a:solidFill>
                  <a:srgbClr val="000000"/>
                </a:solidFill>
                <a:latin typeface="Arial" charset="0"/>
              </a:rPr>
              <a:t> All words are added using one’s</a:t>
            </a:r>
            <a:br>
              <a:rPr lang="en-US" sz="2800" b="1" smtClean="0">
                <a:solidFill>
                  <a:srgbClr val="000000"/>
                </a:solidFill>
                <a:latin typeface="Arial" charset="0"/>
              </a:rPr>
            </a:br>
            <a:r>
              <a:rPr lang="en-US" sz="2800" b="1" smtClean="0">
                <a:solidFill>
                  <a:srgbClr val="000000"/>
                </a:solidFill>
                <a:latin typeface="Arial" charset="0"/>
              </a:rPr>
              <a:t>    complement addition.</a:t>
            </a:r>
          </a:p>
          <a:p>
            <a:pPr eaLnBrk="0" fontAlgn="base" hangingPunct="0">
              <a:spcBef>
                <a:spcPct val="0"/>
              </a:spcBef>
              <a:spcAft>
                <a:spcPct val="0"/>
              </a:spcAft>
            </a:pPr>
            <a:r>
              <a:rPr lang="en-US" sz="2800" b="1" smtClean="0">
                <a:solidFill>
                  <a:srgbClr val="FF0000"/>
                </a:solidFill>
                <a:latin typeface="Arial" charset="0"/>
              </a:rPr>
              <a:t>3.</a:t>
            </a:r>
            <a:r>
              <a:rPr lang="en-US" sz="2800" b="1" smtClean="0">
                <a:solidFill>
                  <a:srgbClr val="000000"/>
                </a:solidFill>
                <a:latin typeface="Arial" charset="0"/>
              </a:rPr>
              <a:t> The sum is complemented and becomes the</a:t>
            </a:r>
            <a:br>
              <a:rPr lang="en-US" sz="2800" b="1" smtClean="0">
                <a:solidFill>
                  <a:srgbClr val="000000"/>
                </a:solidFill>
                <a:latin typeface="Arial" charset="0"/>
              </a:rPr>
            </a:br>
            <a:r>
              <a:rPr lang="en-US" sz="2800" b="1" smtClean="0">
                <a:solidFill>
                  <a:srgbClr val="000000"/>
                </a:solidFill>
                <a:latin typeface="Arial" charset="0"/>
              </a:rPr>
              <a:t>    new checksum.</a:t>
            </a:r>
          </a:p>
          <a:p>
            <a:pPr eaLnBrk="0" fontAlgn="base" hangingPunct="0">
              <a:spcBef>
                <a:spcPct val="0"/>
              </a:spcBef>
              <a:spcAft>
                <a:spcPct val="0"/>
              </a:spcAft>
            </a:pPr>
            <a:r>
              <a:rPr lang="en-US" sz="2800" b="1" smtClean="0">
                <a:solidFill>
                  <a:srgbClr val="FF0000"/>
                </a:solidFill>
                <a:latin typeface="Arial" charset="0"/>
              </a:rPr>
              <a:t>4.</a:t>
            </a:r>
            <a:r>
              <a:rPr lang="en-US" sz="2800" b="1" smtClean="0">
                <a:solidFill>
                  <a:srgbClr val="000000"/>
                </a:solidFill>
                <a:latin typeface="Arial" charset="0"/>
              </a:rPr>
              <a:t> If the value of checksum is 0, the message</a:t>
            </a:r>
            <a:br>
              <a:rPr lang="en-US" sz="2800" b="1" smtClean="0">
                <a:solidFill>
                  <a:srgbClr val="000000"/>
                </a:solidFill>
                <a:latin typeface="Arial" charset="0"/>
              </a:rPr>
            </a:br>
            <a:r>
              <a:rPr lang="en-US" sz="2800" b="1" smtClean="0">
                <a:solidFill>
                  <a:srgbClr val="000000"/>
                </a:solidFill>
                <a:latin typeface="Arial" charset="0"/>
              </a:rPr>
              <a:t>    is accepted; otherwise, it is rejected.</a:t>
            </a:r>
          </a:p>
        </p:txBody>
      </p:sp>
      <p:grpSp>
        <p:nvGrpSpPr>
          <p:cNvPr id="911372" name="Group 12"/>
          <p:cNvGrpSpPr>
            <a:grpSpLocks/>
          </p:cNvGrpSpPr>
          <p:nvPr/>
        </p:nvGrpSpPr>
        <p:grpSpPr bwMode="auto">
          <a:xfrm>
            <a:off x="533400" y="1185863"/>
            <a:ext cx="1143000" cy="566737"/>
            <a:chOff x="1200" y="1248"/>
            <a:chExt cx="720" cy="357"/>
          </a:xfrm>
        </p:grpSpPr>
        <p:pic>
          <p:nvPicPr>
            <p:cNvPr id="9113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37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1463807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31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31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31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31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31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31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3113" name="Rectangle 9"/>
          <p:cNvSpPr>
            <a:spLocks noChangeArrowheads="1"/>
          </p:cNvSpPr>
          <p:nvPr/>
        </p:nvSpPr>
        <p:spPr bwMode="auto">
          <a:xfrm>
            <a:off x="228600" y="914400"/>
            <a:ext cx="86868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Let us calculate the checksum for a text of 8 characters (“Forouzan”). The text needs to be divided into 2-byte (16-bit) words. We use ASCII (see Appendix A) to change each byte to a 2-digit hexadecimal number. For example, F is represented as 0x46 and o is represented as 0x6F. Figure 10.25 shows how the checksum is calculated at the sender and receiver sites. In part a of the figure, the value of partial sum for the first column is 0x36. We keep the rightmost digit (6) and insert the leftmost digit (3) as the carry in the second column. The process is repeated for each column. Note that if there is any corruption, the checksum recalculated by the receiver is not all 0s. We leave this an exercise.</a:t>
            </a:r>
          </a:p>
        </p:txBody>
      </p:sp>
      <p:sp>
        <p:nvSpPr>
          <p:cNvPr id="943115"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10.23</a:t>
            </a:r>
          </a:p>
        </p:txBody>
      </p:sp>
    </p:spTree>
    <p:extLst>
      <p:ext uri="{BB962C8B-B14F-4D97-AF65-F5344CB8AC3E}">
        <p14:creationId xmlns:p14="http://schemas.microsoft.com/office/powerpoint/2010/main" val="3223374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678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6788" name="Text Box 4"/>
          <p:cNvSpPr txBox="1">
            <a:spLocks noChangeArrowheads="1"/>
          </p:cNvSpPr>
          <p:nvPr/>
        </p:nvSpPr>
        <p:spPr bwMode="auto">
          <a:xfrm>
            <a:off x="304800" y="762000"/>
            <a:ext cx="352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10.25  </a:t>
            </a:r>
            <a:r>
              <a:rPr lang="en-US" sz="2000" b="1" i="1" smtClean="0">
                <a:solidFill>
                  <a:srgbClr val="000000"/>
                </a:solidFill>
                <a:latin typeface="Times New Roman" pitchFamily="18" charset="0"/>
              </a:rPr>
              <a:t>Example 10.23</a:t>
            </a:r>
          </a:p>
        </p:txBody>
      </p:sp>
      <p:sp>
        <p:nvSpPr>
          <p:cNvPr id="8867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8679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2359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8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5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5524" name="Text Box 4"/>
          <p:cNvSpPr txBox="1">
            <a:spLocks noChangeArrowheads="1"/>
          </p:cNvSpPr>
          <p:nvPr/>
        </p:nvSpPr>
        <p:spPr bwMode="auto">
          <a:xfrm>
            <a:off x="304800" y="381000"/>
            <a:ext cx="470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10.14  </a:t>
            </a:r>
            <a:r>
              <a:rPr lang="en-US" sz="2000" b="1" i="1" smtClean="0">
                <a:solidFill>
                  <a:srgbClr val="000000"/>
                </a:solidFill>
                <a:latin typeface="Times New Roman" pitchFamily="18" charset="0"/>
              </a:rPr>
              <a:t>CRC encoder and decoder</a:t>
            </a:r>
          </a:p>
        </p:txBody>
      </p:sp>
      <p:sp>
        <p:nvSpPr>
          <p:cNvPr id="87552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5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57338"/>
            <a:ext cx="8355013" cy="438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342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6547"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6548" name="Text Box 4"/>
          <p:cNvSpPr txBox="1">
            <a:spLocks noChangeArrowheads="1"/>
          </p:cNvSpPr>
          <p:nvPr/>
        </p:nvSpPr>
        <p:spPr bwMode="auto">
          <a:xfrm>
            <a:off x="304800" y="304800"/>
            <a:ext cx="457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10.15  </a:t>
            </a:r>
            <a:r>
              <a:rPr lang="en-US" sz="2000" b="1" i="1" smtClean="0">
                <a:solidFill>
                  <a:srgbClr val="000000"/>
                </a:solidFill>
                <a:latin typeface="Times New Roman" pitchFamily="18" charset="0"/>
              </a:rPr>
              <a:t>Division in CRC encoder</a:t>
            </a:r>
          </a:p>
        </p:txBody>
      </p:sp>
      <p:sp>
        <p:nvSpPr>
          <p:cNvPr id="87654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65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1000125"/>
            <a:ext cx="485457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3504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7572" name="Text Box 4"/>
          <p:cNvSpPr txBox="1">
            <a:spLocks noChangeArrowheads="1"/>
          </p:cNvSpPr>
          <p:nvPr/>
        </p:nvSpPr>
        <p:spPr bwMode="auto">
          <a:xfrm>
            <a:off x="304800" y="762000"/>
            <a:ext cx="636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10.16  </a:t>
            </a:r>
            <a:r>
              <a:rPr lang="en-US" sz="2000" b="1" i="1" smtClean="0">
                <a:solidFill>
                  <a:srgbClr val="000000"/>
                </a:solidFill>
                <a:latin typeface="Times New Roman" pitchFamily="18" charset="0"/>
              </a:rPr>
              <a:t>Division in the CRC decoder for two cases</a:t>
            </a: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7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50988"/>
            <a:ext cx="7659687"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34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26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2692" name="Text Box 4"/>
          <p:cNvSpPr txBox="1">
            <a:spLocks noChangeArrowheads="1"/>
          </p:cNvSpPr>
          <p:nvPr/>
        </p:nvSpPr>
        <p:spPr bwMode="auto">
          <a:xfrm>
            <a:off x="304800" y="762000"/>
            <a:ext cx="629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10.21   </a:t>
            </a:r>
            <a:r>
              <a:rPr lang="en-US" sz="2400" b="1" i="1" smtClean="0">
                <a:solidFill>
                  <a:srgbClr val="3333CC"/>
                </a:solidFill>
                <a:latin typeface="Times New Roman" pitchFamily="18" charset="0"/>
              </a:rPr>
              <a:t>A</a:t>
            </a:r>
            <a:r>
              <a:rPr lang="en-US" sz="2400" b="1" smtClean="0">
                <a:solidFill>
                  <a:srgbClr val="3333CC"/>
                </a:solidFill>
                <a:latin typeface="Times New Roman" pitchFamily="18" charset="0"/>
              </a:rPr>
              <a:t> </a:t>
            </a:r>
            <a:r>
              <a:rPr lang="en-US" sz="2000" b="1" i="1" smtClean="0">
                <a:solidFill>
                  <a:srgbClr val="000000"/>
                </a:solidFill>
                <a:latin typeface="Times New Roman" pitchFamily="18" charset="0"/>
              </a:rPr>
              <a:t>polynomial to represent a binary word</a:t>
            </a:r>
          </a:p>
        </p:txBody>
      </p:sp>
      <p:sp>
        <p:nvSpPr>
          <p:cNvPr id="8826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826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560638"/>
            <a:ext cx="8848725"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050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37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3716" name="Text Box 4"/>
          <p:cNvSpPr txBox="1">
            <a:spLocks noChangeArrowheads="1"/>
          </p:cNvSpPr>
          <p:nvPr/>
        </p:nvSpPr>
        <p:spPr bwMode="auto">
          <a:xfrm>
            <a:off x="304800" y="381000"/>
            <a:ext cx="532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10.22  </a:t>
            </a:r>
            <a:r>
              <a:rPr lang="en-US" sz="2000" b="1" i="1" smtClean="0">
                <a:solidFill>
                  <a:srgbClr val="000000"/>
                </a:solidFill>
                <a:latin typeface="Times New Roman" pitchFamily="18" charset="0"/>
              </a:rPr>
              <a:t>CRC division using polynomials</a:t>
            </a:r>
          </a:p>
        </p:txBody>
      </p:sp>
      <p:sp>
        <p:nvSpPr>
          <p:cNvPr id="8837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837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1524000"/>
            <a:ext cx="6097587"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78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31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317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31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31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317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31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3177"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317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3179"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The divisor in a cyclic code is normally called the generator polynomial</a:t>
            </a:r>
          </a:p>
          <a:p>
            <a:pPr algn="ctr" eaLnBrk="0" fontAlgn="base" hangingPunct="0">
              <a:spcBef>
                <a:spcPct val="0"/>
              </a:spcBef>
              <a:spcAft>
                <a:spcPct val="0"/>
              </a:spcAft>
            </a:pPr>
            <a:r>
              <a:rPr lang="en-US" sz="3200" b="1" smtClean="0">
                <a:solidFill>
                  <a:srgbClr val="000000"/>
                </a:solidFill>
                <a:latin typeface="Arial" charset="0"/>
              </a:rPr>
              <a:t>or simply the generator.</a:t>
            </a:r>
          </a:p>
        </p:txBody>
      </p:sp>
      <p:grpSp>
        <p:nvGrpSpPr>
          <p:cNvPr id="903180" name="Group 12"/>
          <p:cNvGrpSpPr>
            <a:grpSpLocks/>
          </p:cNvGrpSpPr>
          <p:nvPr/>
        </p:nvGrpSpPr>
        <p:grpSpPr bwMode="auto">
          <a:xfrm>
            <a:off x="533400" y="2024063"/>
            <a:ext cx="1143000" cy="566737"/>
            <a:chOff x="1200" y="1248"/>
            <a:chExt cx="720" cy="357"/>
          </a:xfrm>
        </p:grpSpPr>
        <p:pic>
          <p:nvPicPr>
            <p:cNvPr id="90318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318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3803334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41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419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41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41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419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42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grpSp>
        <p:nvGrpSpPr>
          <p:cNvPr id="904204" name="Group 12"/>
          <p:cNvGrpSpPr>
            <a:grpSpLocks/>
          </p:cNvGrpSpPr>
          <p:nvPr/>
        </p:nvGrpSpPr>
        <p:grpSpPr bwMode="auto">
          <a:xfrm>
            <a:off x="228600" y="2057400"/>
            <a:ext cx="8686800" cy="3657600"/>
            <a:chOff x="192" y="1440"/>
            <a:chExt cx="5137" cy="2016"/>
          </a:xfrm>
        </p:grpSpPr>
        <p:sp>
          <p:nvSpPr>
            <p:cNvPr id="904201" name="Line 9"/>
            <p:cNvSpPr>
              <a:spLocks noChangeShapeType="1"/>
            </p:cNvSpPr>
            <p:nvPr/>
          </p:nvSpPr>
          <p:spPr bwMode="auto">
            <a:xfrm>
              <a:off x="192" y="1440"/>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4202" name="Line 10"/>
            <p:cNvSpPr>
              <a:spLocks noChangeShapeType="1"/>
            </p:cNvSpPr>
            <p:nvPr/>
          </p:nvSpPr>
          <p:spPr bwMode="auto">
            <a:xfrm>
              <a:off x="193" y="3456"/>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904203" name="Rectangle 11"/>
          <p:cNvSpPr>
            <a:spLocks noChangeArrowheads="1"/>
          </p:cNvSpPr>
          <p:nvPr/>
        </p:nvSpPr>
        <p:spPr bwMode="auto">
          <a:xfrm>
            <a:off x="342900" y="2149475"/>
            <a:ext cx="84963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In a cyclic code,</a:t>
            </a:r>
          </a:p>
          <a:p>
            <a:pPr eaLnBrk="0" fontAlgn="base" hangingPunct="0">
              <a:spcBef>
                <a:spcPct val="0"/>
              </a:spcBef>
              <a:spcAft>
                <a:spcPct val="0"/>
              </a:spcAft>
            </a:pPr>
            <a:r>
              <a:rPr lang="en-US" sz="3200" b="1" smtClean="0">
                <a:solidFill>
                  <a:srgbClr val="000000"/>
                </a:solidFill>
                <a:latin typeface="Arial" charset="0"/>
              </a:rPr>
              <a:t>If </a:t>
            </a:r>
            <a:r>
              <a:rPr lang="en-US" sz="3200" b="1" i="1" smtClean="0">
                <a:solidFill>
                  <a:srgbClr val="000000"/>
                </a:solidFill>
                <a:latin typeface="Arial" charset="0"/>
              </a:rPr>
              <a:t>s</a:t>
            </a:r>
            <a:r>
              <a:rPr lang="en-US" sz="3200" b="1" smtClean="0">
                <a:solidFill>
                  <a:srgbClr val="000000"/>
                </a:solidFill>
                <a:latin typeface="Arial" charset="0"/>
              </a:rPr>
              <a:t>(x) ≠ 0, one or more bits is corrupted.</a:t>
            </a:r>
          </a:p>
          <a:p>
            <a:pPr eaLnBrk="0" fontAlgn="base" hangingPunct="0">
              <a:spcBef>
                <a:spcPct val="0"/>
              </a:spcBef>
              <a:spcAft>
                <a:spcPct val="0"/>
              </a:spcAft>
            </a:pPr>
            <a:r>
              <a:rPr lang="en-US" sz="3200" b="1" smtClean="0">
                <a:solidFill>
                  <a:srgbClr val="000000"/>
                </a:solidFill>
                <a:latin typeface="Arial" charset="0"/>
              </a:rPr>
              <a:t>If </a:t>
            </a:r>
            <a:r>
              <a:rPr lang="en-US" sz="3200" b="1" i="1" smtClean="0">
                <a:solidFill>
                  <a:srgbClr val="000000"/>
                </a:solidFill>
                <a:latin typeface="Arial" charset="0"/>
              </a:rPr>
              <a:t>s</a:t>
            </a:r>
            <a:r>
              <a:rPr lang="en-US" sz="3200" b="1" smtClean="0">
                <a:solidFill>
                  <a:srgbClr val="000000"/>
                </a:solidFill>
                <a:latin typeface="Arial" charset="0"/>
              </a:rPr>
              <a:t>(x) = 0, either</a:t>
            </a:r>
            <a:br>
              <a:rPr lang="en-US" sz="3200" b="1" smtClean="0">
                <a:solidFill>
                  <a:srgbClr val="000000"/>
                </a:solidFill>
                <a:latin typeface="Arial" charset="0"/>
              </a:rPr>
            </a:br>
            <a:endParaRPr lang="en-US" sz="3200" b="1" smtClean="0">
              <a:solidFill>
                <a:srgbClr val="000000"/>
              </a:solidFill>
              <a:latin typeface="Arial" charset="0"/>
            </a:endParaRPr>
          </a:p>
          <a:p>
            <a:pPr eaLnBrk="0" fontAlgn="base" hangingPunct="0">
              <a:spcBef>
                <a:spcPct val="0"/>
              </a:spcBef>
              <a:spcAft>
                <a:spcPct val="0"/>
              </a:spcAft>
            </a:pPr>
            <a:r>
              <a:rPr lang="en-US" sz="3200" b="1" smtClean="0">
                <a:solidFill>
                  <a:srgbClr val="000000"/>
                </a:solidFill>
                <a:latin typeface="Arial" charset="0"/>
              </a:rPr>
              <a:t>   </a:t>
            </a:r>
            <a:r>
              <a:rPr lang="en-US" sz="3200" b="1" smtClean="0">
                <a:solidFill>
                  <a:srgbClr val="FF0000"/>
                </a:solidFill>
                <a:latin typeface="Arial" charset="0"/>
              </a:rPr>
              <a:t>a.</a:t>
            </a:r>
            <a:r>
              <a:rPr lang="en-US" sz="3200" b="1" smtClean="0">
                <a:solidFill>
                  <a:srgbClr val="000000"/>
                </a:solidFill>
                <a:latin typeface="Arial" charset="0"/>
              </a:rPr>
              <a:t> No bit is corrupted. or</a:t>
            </a:r>
          </a:p>
          <a:p>
            <a:pPr eaLnBrk="0" fontAlgn="base" hangingPunct="0">
              <a:spcBef>
                <a:spcPct val="0"/>
              </a:spcBef>
              <a:spcAft>
                <a:spcPct val="0"/>
              </a:spcAft>
            </a:pPr>
            <a:r>
              <a:rPr lang="en-US" sz="3200" b="1" smtClean="0">
                <a:solidFill>
                  <a:srgbClr val="000000"/>
                </a:solidFill>
                <a:latin typeface="Arial" charset="0"/>
              </a:rPr>
              <a:t>   </a:t>
            </a:r>
            <a:r>
              <a:rPr lang="en-US" sz="3200" b="1" smtClean="0">
                <a:solidFill>
                  <a:srgbClr val="FF0000"/>
                </a:solidFill>
                <a:latin typeface="Arial" charset="0"/>
              </a:rPr>
              <a:t>b.</a:t>
            </a:r>
            <a:r>
              <a:rPr lang="en-US" sz="3200" b="1" smtClean="0">
                <a:solidFill>
                  <a:srgbClr val="000000"/>
                </a:solidFill>
                <a:latin typeface="Arial" charset="0"/>
              </a:rPr>
              <a:t> Some bits are corrupted, but the</a:t>
            </a:r>
            <a:br>
              <a:rPr lang="en-US" sz="3200" b="1" smtClean="0">
                <a:solidFill>
                  <a:srgbClr val="000000"/>
                </a:solidFill>
                <a:latin typeface="Arial" charset="0"/>
              </a:rPr>
            </a:br>
            <a:r>
              <a:rPr lang="en-US" sz="3200" b="1" smtClean="0">
                <a:solidFill>
                  <a:srgbClr val="000000"/>
                </a:solidFill>
                <a:latin typeface="Arial" charset="0"/>
              </a:rPr>
              <a:t>       decoder failed to detect them.</a:t>
            </a:r>
          </a:p>
        </p:txBody>
      </p:sp>
      <p:grpSp>
        <p:nvGrpSpPr>
          <p:cNvPr id="904205" name="Group 13"/>
          <p:cNvGrpSpPr>
            <a:grpSpLocks/>
          </p:cNvGrpSpPr>
          <p:nvPr/>
        </p:nvGrpSpPr>
        <p:grpSpPr bwMode="auto">
          <a:xfrm>
            <a:off x="304800" y="1371600"/>
            <a:ext cx="1143000" cy="566738"/>
            <a:chOff x="1200" y="1248"/>
            <a:chExt cx="720" cy="357"/>
          </a:xfrm>
        </p:grpSpPr>
        <p:pic>
          <p:nvPicPr>
            <p:cNvPr id="90420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4207" name="Text Box 15"/>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2561443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857</Words>
  <Application>Microsoft Office PowerPoint</Application>
  <PresentationFormat>On-screen Show (4:3)</PresentationFormat>
  <Paragraphs>79</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UG-CSE</dc:creator>
  <cp:lastModifiedBy>Admin</cp:lastModifiedBy>
  <cp:revision>6</cp:revision>
  <dcterms:created xsi:type="dcterms:W3CDTF">2006-08-16T00:00:00Z</dcterms:created>
  <dcterms:modified xsi:type="dcterms:W3CDTF">2020-10-25T09:18:38Z</dcterms:modified>
</cp:coreProperties>
</file>