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52"/>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7CF0B-7C71-4FE7-A8E1-9869D75C90A7}" type="datetimeFigureOut">
              <a:rPr lang="en-GB" smtClean="0"/>
              <a:t>25/10/2020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527EE-3D6E-4D0C-B9F9-5AA8E12F770F}" type="slidenum">
              <a:rPr lang="en-GB" smtClean="0"/>
              <a:t>‹#›</a:t>
            </a:fld>
            <a:endParaRPr lang="en-GB"/>
          </a:p>
        </p:txBody>
      </p:sp>
    </p:spTree>
    <p:extLst>
      <p:ext uri="{BB962C8B-B14F-4D97-AF65-F5344CB8AC3E}">
        <p14:creationId xmlns:p14="http://schemas.microsoft.com/office/powerpoint/2010/main" val="407587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Rot="1" noChangeAspec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61D4C15B-4EC4-45A9-988D-F8445A5C586F}"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smtClean="0">
                <a:solidFill>
                  <a:srgbClr val="000000"/>
                </a:solidFill>
                <a:latin typeface="McGrawHill-Italic" pitchFamily="2" charset="0"/>
              </a:rPr>
              <a:t>McGraw-Hill</a:t>
            </a:r>
            <a:endParaRPr lang="en-US" altLang="en-US" sz="2400" smtClean="0">
              <a:solidFill>
                <a:srgbClr val="000000"/>
              </a:solidFill>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smtClean="0">
                <a:solidFill>
                  <a:srgbClr val="000000"/>
                </a:solidFill>
                <a:latin typeface="McGrawHill-Italic" pitchFamily="2" charset="0"/>
              </a:rPr>
              <a:t>The McGraw-Hill Companies, Inc., 2000</a:t>
            </a: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2404551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6.</a:t>
            </a:r>
            <a:fld id="{D2BF119B-DE91-4C27-974D-2D93E46B68E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87322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6.</a:t>
            </a:r>
            <a:fld id="{974F46B1-CA01-4F5A-942B-EC41B633535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0861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6.</a:t>
            </a:r>
            <a:fld id="{131D75B0-9757-438C-B30B-64265486989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884809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6.</a:t>
            </a:r>
            <a:fld id="{F43C4BC4-41CE-4629-847C-E189E7520A2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666343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6.</a:t>
            </a:r>
            <a:fld id="{47F72E2C-E3AF-4EAD-96F2-C45812A13EE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88515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6.</a:t>
            </a:r>
            <a:fld id="{759297AA-1686-4AAC-8712-D1D092228CB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82810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6.</a:t>
            </a:r>
            <a:fld id="{A42EFD72-677B-4705-AED7-E5C981DA11A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11820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6.</a:t>
            </a:r>
            <a:fld id="{C1683D82-5841-4C9B-AFF4-E9A592354840}"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17730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6.</a:t>
            </a:r>
            <a:fld id="{E141E806-D0B1-4C52-9201-CE70CD53AF2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73755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6.</a:t>
            </a:r>
            <a:fld id="{92AB5383-4E0A-4115-AFBA-6A7C457B2CF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329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solidFill>
                  <a:srgbClr val="1C1C1C"/>
                </a:solidFill>
              </a:rPr>
              <a:t>6.</a:t>
            </a:r>
            <a:fld id="{709A09E8-7DEF-4A4E-A32C-40E5C8DA528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08508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fontAlgn="base">
              <a:spcBef>
                <a:spcPct val="50000"/>
              </a:spcBef>
              <a:spcAft>
                <a:spcPct val="0"/>
              </a:spcAft>
            </a:pPr>
            <a:r>
              <a:rPr lang="en-US" altLang="en-US" sz="1400" b="0" smtClean="0">
                <a:solidFill>
                  <a:srgbClr val="000000"/>
                </a:solidFill>
                <a:latin typeface="McGrawHill-Italic" pitchFamily="2" charset="0"/>
              </a:rPr>
              <a:t>McGraw-Hill</a:t>
            </a:r>
            <a:endParaRPr lang="en-US" altLang="en-US" sz="2400" b="0" smtClean="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r" fontAlgn="base">
              <a:spcBef>
                <a:spcPct val="50000"/>
              </a:spcBef>
              <a:spcAft>
                <a:spcPct val="0"/>
              </a:spcAft>
              <a:buFontTx/>
              <a:buChar char="©"/>
            </a:pPr>
            <a:r>
              <a:rPr lang="en-US" altLang="en-US" sz="1400" b="0" smtClean="0">
                <a:solidFill>
                  <a:srgbClr val="000000"/>
                </a:solidFill>
                <a:latin typeface="McGrawHill-Italic" pitchFamily="2" charset="0"/>
              </a:rPr>
              <a:t>The McGraw-Hill Companies, Inc., 2000</a:t>
            </a:r>
            <a:endParaRPr lang="en-US" altLang="en-US" sz="2400" b="0" smtClean="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3F1C5ED8-027D-4DB6-A092-229FBD021A7C}"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663572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03553B79-D885-46D2-AA5F-7E3112E02FD6}"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888729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CBC9AFC6-4EBC-4073-86D9-A2ED7C852083}"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035317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114E4676-81DA-4BFA-AB12-8072951E4B72}"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45816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B42B5792-4E6C-4A4D-8C0E-1C647C9928EC}"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066823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61623121-A86D-4098-B16A-3C23EB5BCEF9}"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18062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A3F1D390-C35E-48D2-9ED7-A3D85FFEF02C}"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346044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DA6BBECB-D91A-47A5-8C69-0A0753E2C7D9}"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092088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8748C655-1A51-468D-8DB2-44E410B2A910}"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04288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86370625-4564-4835-8589-3331087CD7F2}"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8463573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01D7184E-80B7-4837-B66B-CDC31375026C}"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071498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16"/>
          <p:cNvSpPr>
            <a:spLocks noGrp="1" noChangeArrowheads="1"/>
          </p:cNvSpPr>
          <p:nvPr>
            <p:ph type="sldNum" sz="quarter" idx="10"/>
          </p:nvPr>
        </p:nvSpPr>
        <p:spPr>
          <a:ln/>
        </p:spPr>
        <p:txBody>
          <a:bodyPr/>
          <a:lstStyle>
            <a:lvl1pPr>
              <a:defRPr/>
            </a:lvl1pPr>
          </a:lstStyle>
          <a:p>
            <a:pPr>
              <a:defRPr/>
            </a:pPr>
            <a:r>
              <a:rPr lang="en-US">
                <a:solidFill>
                  <a:srgbClr val="1C1C1C"/>
                </a:solidFill>
              </a:rPr>
              <a:t>6.</a:t>
            </a:r>
            <a:fld id="{FD9B9F95-3C08-478A-A10A-8DA1C777726B}"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4482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charset="0"/>
              </a:rPr>
              <a:t>6.</a:t>
            </a:r>
            <a:fld id="{9EA22DB0-0857-40EC-9B12-C8BFEDBD07F8}" type="slidenum">
              <a:rPr lang="en-US" b="1" smtClean="0">
                <a:solidFill>
                  <a:srgbClr val="1C1C1C"/>
                </a:solidFill>
                <a:latin typeface="Arial" charset="0"/>
              </a:rPr>
              <a:pPr fontAlgn="base">
                <a:spcBef>
                  <a:spcPct val="0"/>
                </a:spcBef>
                <a:spcAft>
                  <a:spcPct val="0"/>
                </a:spcAft>
              </a:pPr>
              <a:t>‹#›</a:t>
            </a:fld>
            <a:endParaRPr lang="en-US" b="1" smtClean="0">
              <a:solidFill>
                <a:srgbClr val="1C1C1C"/>
              </a:solidFill>
              <a:latin typeface="Arial" charset="0"/>
            </a:endParaRPr>
          </a:p>
        </p:txBody>
      </p:sp>
    </p:spTree>
    <p:extLst>
      <p:ext uri="{BB962C8B-B14F-4D97-AF65-F5344CB8AC3E}">
        <p14:creationId xmlns:p14="http://schemas.microsoft.com/office/powerpoint/2010/main" val="1109294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smtClean="0">
                <a:solidFill>
                  <a:schemeClr val="bg2"/>
                </a:solidFill>
              </a:defRPr>
            </a:lvl1pPr>
          </a:lstStyle>
          <a:p>
            <a:pPr fontAlgn="base">
              <a:spcBef>
                <a:spcPct val="0"/>
              </a:spcBef>
              <a:spcAft>
                <a:spcPct val="0"/>
              </a:spcAft>
              <a:defRPr/>
            </a:pPr>
            <a:r>
              <a:rPr lang="en-US" b="1">
                <a:solidFill>
                  <a:srgbClr val="1C1C1C"/>
                </a:solidFill>
                <a:latin typeface="Arial" charset="0"/>
              </a:rPr>
              <a:t>6.</a:t>
            </a:r>
            <a:fld id="{8847E049-F9E3-47D2-96BC-DED3867A51F1}" type="slidenum">
              <a:rPr lang="en-US" b="1">
                <a:solidFill>
                  <a:srgbClr val="1C1C1C"/>
                </a:solidFill>
                <a:latin typeface="Arial" charset="0"/>
              </a:rPr>
              <a:pPr fontAlgn="base">
                <a:spcBef>
                  <a:spcPct val="0"/>
                </a:spcBef>
                <a:spcAft>
                  <a:spcPct val="0"/>
                </a:spcAft>
                <a:defRPr/>
              </a:pPr>
              <a:t>‹#›</a:t>
            </a:fld>
            <a:endParaRPr lang="en-US" b="1">
              <a:solidFill>
                <a:srgbClr val="1C1C1C"/>
              </a:solidFill>
              <a:latin typeface="Arial" charset="0"/>
            </a:endParaRPr>
          </a:p>
        </p:txBody>
      </p:sp>
    </p:spTree>
    <p:extLst>
      <p:ext uri="{BB962C8B-B14F-4D97-AF65-F5344CB8AC3E}">
        <p14:creationId xmlns:p14="http://schemas.microsoft.com/office/powerpoint/2010/main" val="28498827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2521" name="Line 9"/>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2522" name="Line 10"/>
          <p:cNvSpPr>
            <a:spLocks noChangeShapeType="1"/>
          </p:cNvSpPr>
          <p:nvPr/>
        </p:nvSpPr>
        <p:spPr bwMode="auto">
          <a:xfrm>
            <a:off x="458788" y="571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2523" name="Rectangle 11"/>
          <p:cNvSpPr>
            <a:spLocks noChangeArrowheads="1"/>
          </p:cNvSpPr>
          <p:nvPr/>
        </p:nvSpPr>
        <p:spPr bwMode="auto">
          <a:xfrm>
            <a:off x="495300" y="20732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dirty="0" smtClean="0">
                <a:solidFill>
                  <a:srgbClr val="000000"/>
                </a:solidFill>
                <a:latin typeface="Arial" charset="0"/>
              </a:rPr>
              <a:t>Bandwidth utilization is the wise use of </a:t>
            </a:r>
            <a:br>
              <a:rPr lang="en-US" sz="3200" b="1" dirty="0" smtClean="0">
                <a:solidFill>
                  <a:srgbClr val="000000"/>
                </a:solidFill>
                <a:latin typeface="Arial" charset="0"/>
              </a:rPr>
            </a:br>
            <a:r>
              <a:rPr lang="en-US" sz="3200" b="1" dirty="0" smtClean="0">
                <a:solidFill>
                  <a:srgbClr val="000000"/>
                </a:solidFill>
                <a:latin typeface="Arial" charset="0"/>
              </a:rPr>
              <a:t>available bandwidth to achieve </a:t>
            </a:r>
            <a:br>
              <a:rPr lang="en-US" sz="3200" b="1" dirty="0" smtClean="0">
                <a:solidFill>
                  <a:srgbClr val="000000"/>
                </a:solidFill>
                <a:latin typeface="Arial" charset="0"/>
              </a:rPr>
            </a:br>
            <a:r>
              <a:rPr lang="en-US" sz="3200" b="1" dirty="0" smtClean="0">
                <a:solidFill>
                  <a:srgbClr val="000000"/>
                </a:solidFill>
                <a:latin typeface="Arial" charset="0"/>
              </a:rPr>
              <a:t>specific goals.</a:t>
            </a:r>
            <a:br>
              <a:rPr lang="en-US" sz="3200" b="1" dirty="0" smtClean="0">
                <a:solidFill>
                  <a:srgbClr val="000000"/>
                </a:solidFill>
                <a:latin typeface="Arial" charset="0"/>
              </a:rPr>
            </a:br>
            <a:endParaRPr lang="en-US" sz="3200" b="1" dirty="0" smtClean="0">
              <a:solidFill>
                <a:srgbClr val="000000"/>
              </a:solidFill>
              <a:latin typeface="Arial" charset="0"/>
            </a:endParaRPr>
          </a:p>
          <a:p>
            <a:pPr algn="ctr" eaLnBrk="0" fontAlgn="base" hangingPunct="0">
              <a:spcBef>
                <a:spcPct val="0"/>
              </a:spcBef>
              <a:spcAft>
                <a:spcPct val="0"/>
              </a:spcAft>
            </a:pPr>
            <a:r>
              <a:rPr lang="en-US" sz="3200" b="1" dirty="0" smtClean="0">
                <a:solidFill>
                  <a:srgbClr val="000000"/>
                </a:solidFill>
                <a:latin typeface="Arial" charset="0"/>
              </a:rPr>
              <a:t>Efficiency can be achieved by multiplexing; privacy and anti-jamming can be achieved by spreading.</a:t>
            </a:r>
          </a:p>
        </p:txBody>
      </p:sp>
      <p:grpSp>
        <p:nvGrpSpPr>
          <p:cNvPr id="832524" name="Group 12"/>
          <p:cNvGrpSpPr>
            <a:grpSpLocks/>
          </p:cNvGrpSpPr>
          <p:nvPr/>
        </p:nvGrpSpPr>
        <p:grpSpPr bwMode="auto">
          <a:xfrm>
            <a:off x="457200" y="1371600"/>
            <a:ext cx="1143000" cy="566738"/>
            <a:chOff x="1200" y="1248"/>
            <a:chExt cx="720" cy="357"/>
          </a:xfrm>
        </p:grpSpPr>
        <p:pic>
          <p:nvPicPr>
            <p:cNvPr id="8325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252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573233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499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49924" name="Text Box 4"/>
          <p:cNvSpPr txBox="1">
            <a:spLocks noChangeArrowheads="1"/>
          </p:cNvSpPr>
          <p:nvPr/>
        </p:nvSpPr>
        <p:spPr bwMode="auto">
          <a:xfrm>
            <a:off x="304800" y="2286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6.6  </a:t>
            </a:r>
            <a:r>
              <a:rPr lang="en-US" sz="2000" b="1" i="1" smtClean="0">
                <a:solidFill>
                  <a:srgbClr val="000000"/>
                </a:solidFill>
                <a:latin typeface="Times New Roman" pitchFamily="18" charset="0"/>
              </a:rPr>
              <a:t>Example 6.1</a:t>
            </a:r>
          </a:p>
        </p:txBody>
      </p:sp>
      <p:sp>
        <p:nvSpPr>
          <p:cNvPr id="8499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499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98525"/>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06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0714" name="Rectangle 10"/>
          <p:cNvSpPr>
            <a:spLocks noChangeArrowheads="1"/>
          </p:cNvSpPr>
          <p:nvPr/>
        </p:nvSpPr>
        <p:spPr bwMode="auto">
          <a:xfrm>
            <a:off x="228600" y="14478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Five channels, each with a 100-kHz bandwidth, are to be multiplexed together. What is the minimum bandwidth of the link if there is a need for a guard band of 10 kHz between the channels to prevent interference?</a:t>
            </a:r>
          </a:p>
        </p:txBody>
      </p:sp>
      <p:sp>
        <p:nvSpPr>
          <p:cNvPr id="840715" name="Rectangle 11"/>
          <p:cNvSpPr>
            <a:spLocks noChangeArrowheads="1"/>
          </p:cNvSpPr>
          <p:nvPr/>
        </p:nvSpPr>
        <p:spPr bwMode="auto">
          <a:xfrm>
            <a:off x="228600" y="3838575"/>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Solution</a:t>
            </a:r>
          </a:p>
          <a:p>
            <a:pPr algn="just" eaLnBrk="0" fontAlgn="base" hangingPunct="0">
              <a:spcBef>
                <a:spcPct val="0"/>
              </a:spcBef>
              <a:spcAft>
                <a:spcPct val="0"/>
              </a:spcAft>
            </a:pPr>
            <a:r>
              <a:rPr lang="en-US" sz="2800" b="1" i="1" smtClean="0">
                <a:solidFill>
                  <a:srgbClr val="000000"/>
                </a:solidFill>
                <a:latin typeface="Times" pitchFamily="18" charset="0"/>
              </a:rPr>
              <a:t>For five channels, we need at least four guard bands. This means that the required bandwidth is at least </a:t>
            </a:r>
          </a:p>
          <a:p>
            <a:pPr algn="ctr" eaLnBrk="0" fontAlgn="base" hangingPunct="0">
              <a:spcBef>
                <a:spcPct val="0"/>
              </a:spcBef>
              <a:spcAft>
                <a:spcPct val="0"/>
              </a:spcAft>
            </a:pPr>
            <a:r>
              <a:rPr lang="en-US" sz="2800" b="1" i="1" smtClean="0">
                <a:solidFill>
                  <a:srgbClr val="FF0000"/>
                </a:solidFill>
                <a:latin typeface="Times" pitchFamily="18" charset="0"/>
              </a:rPr>
              <a:t>5 × 100 + 4 × 10 = 540 kHz,</a:t>
            </a:r>
            <a:r>
              <a:rPr lang="en-US" sz="2800" b="1" i="1" smtClean="0">
                <a:solidFill>
                  <a:srgbClr val="000000"/>
                </a:solidFill>
                <a:latin typeface="Times" pitchFamily="18" charset="0"/>
              </a:rPr>
              <a:t> </a:t>
            </a:r>
          </a:p>
          <a:p>
            <a:pPr algn="just" eaLnBrk="0" fontAlgn="base" hangingPunct="0">
              <a:spcBef>
                <a:spcPct val="0"/>
              </a:spcBef>
              <a:spcAft>
                <a:spcPct val="0"/>
              </a:spcAft>
            </a:pPr>
            <a:r>
              <a:rPr lang="en-US" sz="2800" b="1" i="1" smtClean="0">
                <a:solidFill>
                  <a:srgbClr val="000000"/>
                </a:solidFill>
                <a:latin typeface="Times" pitchFamily="18" charset="0"/>
              </a:rPr>
              <a:t>as shown in Figure 6.7.</a:t>
            </a:r>
          </a:p>
        </p:txBody>
      </p:sp>
      <p:sp>
        <p:nvSpPr>
          <p:cNvPr id="840716" name="Rectangle 12"/>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6.2</a:t>
            </a:r>
          </a:p>
        </p:txBody>
      </p:sp>
    </p:spTree>
    <p:extLst>
      <p:ext uri="{BB962C8B-B14F-4D97-AF65-F5344CB8AC3E}">
        <p14:creationId xmlns:p14="http://schemas.microsoft.com/office/powerpoint/2010/main" val="257243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48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4868" name="Text Box 4"/>
          <p:cNvSpPr txBox="1">
            <a:spLocks noChangeArrowheads="1"/>
          </p:cNvSpPr>
          <p:nvPr/>
        </p:nvSpPr>
        <p:spPr bwMode="auto">
          <a:xfrm>
            <a:off x="304800" y="7620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6.7  </a:t>
            </a:r>
            <a:r>
              <a:rPr lang="en-US" sz="2000" b="1" i="1" smtClean="0">
                <a:solidFill>
                  <a:srgbClr val="000000"/>
                </a:solidFill>
                <a:latin typeface="Times New Roman" pitchFamily="18" charset="0"/>
              </a:rPr>
              <a:t>Example 6.2</a:t>
            </a:r>
          </a:p>
        </p:txBody>
      </p:sp>
      <p:sp>
        <p:nvSpPr>
          <p:cNvPr id="8048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4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4613"/>
            <a:ext cx="76962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097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69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6916" name="Text Box 4"/>
          <p:cNvSpPr txBox="1">
            <a:spLocks noChangeArrowheads="1"/>
          </p:cNvSpPr>
          <p:nvPr/>
        </p:nvSpPr>
        <p:spPr bwMode="auto">
          <a:xfrm>
            <a:off x="304800" y="762000"/>
            <a:ext cx="349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6.9  </a:t>
            </a:r>
            <a:r>
              <a:rPr lang="en-US" sz="2000" b="1" i="1" smtClean="0">
                <a:solidFill>
                  <a:srgbClr val="000000"/>
                </a:solidFill>
                <a:latin typeface="Times New Roman" pitchFamily="18" charset="0"/>
              </a:rPr>
              <a:t>Analog hierarchy</a:t>
            </a:r>
          </a:p>
        </p:txBody>
      </p:sp>
      <p:sp>
        <p:nvSpPr>
          <p:cNvPr id="8069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6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66900"/>
            <a:ext cx="82724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244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79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7940" name="Text Box 4"/>
          <p:cNvSpPr txBox="1">
            <a:spLocks noChangeArrowheads="1"/>
          </p:cNvSpPr>
          <p:nvPr/>
        </p:nvSpPr>
        <p:spPr bwMode="auto">
          <a:xfrm>
            <a:off x="304800" y="762000"/>
            <a:ext cx="3725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dirty="0" smtClean="0">
                <a:solidFill>
                  <a:srgbClr val="000000"/>
                </a:solidFill>
                <a:latin typeface="Times New Roman" pitchFamily="18" charset="0"/>
              </a:rPr>
              <a:t>Wavelength-division multiplexing</a:t>
            </a:r>
          </a:p>
        </p:txBody>
      </p:sp>
      <p:sp>
        <p:nvSpPr>
          <p:cNvPr id="8079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 name="TextBox 1"/>
          <p:cNvSpPr txBox="1"/>
          <p:nvPr/>
        </p:nvSpPr>
        <p:spPr>
          <a:xfrm>
            <a:off x="533400" y="1524000"/>
            <a:ext cx="8153400" cy="4154984"/>
          </a:xfrm>
          <a:prstGeom prst="rect">
            <a:avLst/>
          </a:prstGeom>
          <a:noFill/>
        </p:spPr>
        <p:txBody>
          <a:bodyPr wrap="square" rtlCol="0">
            <a:spAutoFit/>
          </a:bodyPr>
          <a:lstStyle/>
          <a:p>
            <a:pPr marL="457200" indent="-4572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Wavelength-division multiplexing (WDM) is designed to use the high-data-rate capability of </a:t>
            </a:r>
            <a:r>
              <a:rPr lang="en-GB" sz="2400" dirty="0" err="1" smtClean="0">
                <a:solidFill>
                  <a:srgbClr val="000000"/>
                </a:solidFill>
                <a:latin typeface="Times New Roman" pitchFamily="18" charset="0"/>
                <a:cs typeface="Times New Roman" pitchFamily="18" charset="0"/>
              </a:rPr>
              <a:t>fiber</a:t>
            </a:r>
            <a:r>
              <a:rPr lang="en-GB" sz="2400" dirty="0" smtClean="0">
                <a:solidFill>
                  <a:srgbClr val="000000"/>
                </a:solidFill>
                <a:latin typeface="Times New Roman" pitchFamily="18" charset="0"/>
                <a:cs typeface="Times New Roman" pitchFamily="18" charset="0"/>
              </a:rPr>
              <a:t>-optic cable. </a:t>
            </a:r>
          </a:p>
          <a:p>
            <a:pPr marL="457200" indent="-4572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The optical </a:t>
            </a:r>
            <a:r>
              <a:rPr lang="en-GB" sz="2400" dirty="0" err="1" smtClean="0">
                <a:solidFill>
                  <a:srgbClr val="000000"/>
                </a:solidFill>
                <a:latin typeface="Times New Roman" pitchFamily="18" charset="0"/>
                <a:cs typeface="Times New Roman" pitchFamily="18" charset="0"/>
              </a:rPr>
              <a:t>fiber</a:t>
            </a:r>
            <a:r>
              <a:rPr lang="en-GB" sz="2400" dirty="0" smtClean="0">
                <a:solidFill>
                  <a:srgbClr val="000000"/>
                </a:solidFill>
                <a:latin typeface="Times New Roman" pitchFamily="18" charset="0"/>
                <a:cs typeface="Times New Roman" pitchFamily="18" charset="0"/>
              </a:rPr>
              <a:t> data rate is higher than the data rate of metallic transmission cable. Using a </a:t>
            </a:r>
            <a:r>
              <a:rPr lang="en-GB" sz="2400" dirty="0" err="1" smtClean="0">
                <a:solidFill>
                  <a:srgbClr val="000000"/>
                </a:solidFill>
                <a:latin typeface="Times New Roman" pitchFamily="18" charset="0"/>
                <a:cs typeface="Times New Roman" pitchFamily="18" charset="0"/>
              </a:rPr>
              <a:t>fiber</a:t>
            </a:r>
            <a:r>
              <a:rPr lang="en-GB" sz="2400" dirty="0" smtClean="0">
                <a:solidFill>
                  <a:srgbClr val="000000"/>
                </a:solidFill>
                <a:latin typeface="Times New Roman" pitchFamily="18" charset="0"/>
                <a:cs typeface="Times New Roman" pitchFamily="18" charset="0"/>
              </a:rPr>
              <a:t>-optic cable for one single line wastes the available bandwidth.</a:t>
            </a:r>
          </a:p>
          <a:p>
            <a:pPr marL="457200" indent="-4572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Multiplexing allows us to combine several lines into one.</a:t>
            </a:r>
          </a:p>
          <a:p>
            <a:pPr marL="457200" indent="-4572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optical signals transmitted through </a:t>
            </a:r>
            <a:r>
              <a:rPr lang="en-GB" sz="2400" dirty="0" err="1" smtClean="0">
                <a:solidFill>
                  <a:srgbClr val="000000"/>
                </a:solidFill>
                <a:latin typeface="Times New Roman" pitchFamily="18" charset="0"/>
                <a:cs typeface="Times New Roman" pitchFamily="18" charset="0"/>
              </a:rPr>
              <a:t>fiber</a:t>
            </a:r>
            <a:r>
              <a:rPr lang="en-GB" sz="2400" dirty="0" smtClean="0">
                <a:solidFill>
                  <a:srgbClr val="000000"/>
                </a:solidFill>
                <a:latin typeface="Times New Roman" pitchFamily="18" charset="0"/>
                <a:cs typeface="Times New Roman" pitchFamily="18" charset="0"/>
              </a:rPr>
              <a:t>-optic channels.</a:t>
            </a:r>
          </a:p>
          <a:p>
            <a:pPr marL="342900" indent="-3429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combine multiple light sources into one single light at the multiplexer and do the reverse at the </a:t>
            </a:r>
            <a:r>
              <a:rPr lang="en-GB" sz="2400" dirty="0" err="1" smtClean="0">
                <a:solidFill>
                  <a:srgbClr val="000000"/>
                </a:solidFill>
                <a:latin typeface="Times New Roman" pitchFamily="18" charset="0"/>
                <a:cs typeface="Times New Roman" pitchFamily="18" charset="0"/>
              </a:rPr>
              <a:t>demultiplexer</a:t>
            </a:r>
            <a:r>
              <a:rPr lang="en-GB" sz="2400" dirty="0" smtClean="0">
                <a:solidFill>
                  <a:srgbClr val="000000"/>
                </a:solidFill>
                <a:latin typeface="Times New Roman" pitchFamily="18" charset="0"/>
                <a:cs typeface="Times New Roman" pitchFamily="18" charset="0"/>
              </a:rPr>
              <a:t>. </a:t>
            </a:r>
          </a:p>
          <a:p>
            <a:pPr marL="342900" indent="-3429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The combining and splitting of light sources are easily handled by a prism.</a:t>
            </a:r>
          </a:p>
        </p:txBody>
      </p:sp>
    </p:spTree>
    <p:extLst>
      <p:ext uri="{BB962C8B-B14F-4D97-AF65-F5344CB8AC3E}">
        <p14:creationId xmlns:p14="http://schemas.microsoft.com/office/powerpoint/2010/main" val="3549694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793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7940" name="Text Box 4"/>
          <p:cNvSpPr txBox="1">
            <a:spLocks noChangeArrowheads="1"/>
          </p:cNvSpPr>
          <p:nvPr/>
        </p:nvSpPr>
        <p:spPr bwMode="auto">
          <a:xfrm>
            <a:off x="304800" y="7620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6.10  </a:t>
            </a:r>
            <a:r>
              <a:rPr lang="en-US" sz="2000" b="1" i="1" smtClean="0">
                <a:solidFill>
                  <a:srgbClr val="000000"/>
                </a:solidFill>
                <a:latin typeface="Times New Roman" pitchFamily="18" charset="0"/>
              </a:rPr>
              <a:t>Wavelength-division multiplexing</a:t>
            </a:r>
          </a:p>
        </p:txBody>
      </p:sp>
      <p:sp>
        <p:nvSpPr>
          <p:cNvPr id="8079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7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0175"/>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276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4569"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4570" name="Line 10"/>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4571" name="Rectangle 11"/>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WDM is an analog multiplexing technique to combine optical signals.</a:t>
            </a:r>
          </a:p>
        </p:txBody>
      </p:sp>
      <p:grpSp>
        <p:nvGrpSpPr>
          <p:cNvPr id="834572" name="Group 12"/>
          <p:cNvGrpSpPr>
            <a:grpSpLocks/>
          </p:cNvGrpSpPr>
          <p:nvPr/>
        </p:nvGrpSpPr>
        <p:grpSpPr bwMode="auto">
          <a:xfrm>
            <a:off x="457200" y="2252663"/>
            <a:ext cx="1143000" cy="566737"/>
            <a:chOff x="1200" y="1248"/>
            <a:chExt cx="720" cy="357"/>
          </a:xfrm>
        </p:grpSpPr>
        <p:pic>
          <p:nvPicPr>
            <p:cNvPr id="83457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45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54736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896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8964" name="Text Box 4"/>
          <p:cNvSpPr txBox="1">
            <a:spLocks noChangeArrowheads="1"/>
          </p:cNvSpPr>
          <p:nvPr/>
        </p:nvSpPr>
        <p:spPr bwMode="auto">
          <a:xfrm>
            <a:off x="304800" y="762000"/>
            <a:ext cx="841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6.11  </a:t>
            </a:r>
            <a:r>
              <a:rPr lang="en-US" sz="2000" b="1" i="1" smtClean="0">
                <a:solidFill>
                  <a:srgbClr val="000000"/>
                </a:solidFill>
                <a:latin typeface="Times New Roman" pitchFamily="18" charset="0"/>
              </a:rPr>
              <a:t>Prisms in wavelength-division multiplexing and demultiplexing</a:t>
            </a:r>
          </a:p>
        </p:txBody>
      </p:sp>
      <p:sp>
        <p:nvSpPr>
          <p:cNvPr id="8089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8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33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99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9988" name="Text Box 4"/>
          <p:cNvSpPr txBox="1">
            <a:spLocks noChangeArrowheads="1"/>
          </p:cNvSpPr>
          <p:nvPr/>
        </p:nvSpPr>
        <p:spPr bwMode="auto">
          <a:xfrm>
            <a:off x="304800" y="762000"/>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dirty="0" smtClean="0">
                <a:solidFill>
                  <a:srgbClr val="000000"/>
                </a:solidFill>
                <a:latin typeface="Times New Roman" pitchFamily="18" charset="0"/>
              </a:rPr>
              <a:t>TDM</a:t>
            </a:r>
          </a:p>
        </p:txBody>
      </p:sp>
      <p:sp>
        <p:nvSpPr>
          <p:cNvPr id="8099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 name="TextBox 1"/>
          <p:cNvSpPr txBox="1"/>
          <p:nvPr/>
        </p:nvSpPr>
        <p:spPr>
          <a:xfrm>
            <a:off x="682467" y="1676400"/>
            <a:ext cx="7775733" cy="4031873"/>
          </a:xfrm>
          <a:prstGeom prst="rect">
            <a:avLst/>
          </a:prstGeom>
          <a:noFill/>
        </p:spPr>
        <p:txBody>
          <a:bodyPr wrap="square" rtlCol="0">
            <a:spAutoFit/>
          </a:bodyPr>
          <a:lstStyle/>
          <a:p>
            <a:pPr marL="457200" indent="-457200" eaLnBrk="0" fontAlgn="base" hangingPunct="0">
              <a:spcBef>
                <a:spcPct val="0"/>
              </a:spcBef>
              <a:spcAft>
                <a:spcPct val="0"/>
              </a:spcAft>
              <a:buFont typeface="Arial" pitchFamily="34" charset="0"/>
              <a:buChar char="•"/>
            </a:pPr>
            <a:r>
              <a:rPr lang="en-GB" sz="3200" dirty="0" smtClean="0">
                <a:solidFill>
                  <a:srgbClr val="000000"/>
                </a:solidFill>
                <a:latin typeface="Arial" charset="0"/>
              </a:rPr>
              <a:t>Time-division multiplexing (TDM) is a digital process that allows several connections to share the high bandwidth of a line. </a:t>
            </a:r>
          </a:p>
          <a:p>
            <a:pPr marL="457200" indent="-457200" eaLnBrk="0" fontAlgn="base" hangingPunct="0">
              <a:spcBef>
                <a:spcPct val="0"/>
              </a:spcBef>
              <a:spcAft>
                <a:spcPct val="0"/>
              </a:spcAft>
              <a:buFont typeface="Arial" pitchFamily="34" charset="0"/>
              <a:buChar char="•"/>
            </a:pPr>
            <a:r>
              <a:rPr lang="en-GB" sz="3200" dirty="0" smtClean="0">
                <a:solidFill>
                  <a:srgbClr val="000000"/>
                </a:solidFill>
                <a:latin typeface="Arial" charset="0"/>
              </a:rPr>
              <a:t>Instead of sharing a portion of the bandwidth as in FDM, time is shared. </a:t>
            </a:r>
          </a:p>
          <a:p>
            <a:pPr marL="457200" indent="-457200" eaLnBrk="0" fontAlgn="base" hangingPunct="0">
              <a:spcBef>
                <a:spcPct val="0"/>
              </a:spcBef>
              <a:spcAft>
                <a:spcPct val="0"/>
              </a:spcAft>
              <a:buFont typeface="Arial" pitchFamily="34" charset="0"/>
              <a:buChar char="•"/>
            </a:pPr>
            <a:r>
              <a:rPr lang="en-GB" sz="3200" dirty="0" smtClean="0">
                <a:solidFill>
                  <a:srgbClr val="000000"/>
                </a:solidFill>
                <a:latin typeface="Arial" charset="0"/>
              </a:rPr>
              <a:t>Each connection occupies a portion of time in the link.</a:t>
            </a:r>
            <a:endParaRPr lang="en-GB" sz="3200" b="1" dirty="0" smtClean="0">
              <a:solidFill>
                <a:srgbClr val="000000"/>
              </a:solidFill>
              <a:latin typeface="Arial" charset="0"/>
            </a:endParaRPr>
          </a:p>
        </p:txBody>
      </p:sp>
    </p:spTree>
    <p:extLst>
      <p:ext uri="{BB962C8B-B14F-4D97-AF65-F5344CB8AC3E}">
        <p14:creationId xmlns:p14="http://schemas.microsoft.com/office/powerpoint/2010/main" val="196029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99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9988" name="Text Box 4"/>
          <p:cNvSpPr txBox="1">
            <a:spLocks noChangeArrowheads="1"/>
          </p:cNvSpPr>
          <p:nvPr/>
        </p:nvSpPr>
        <p:spPr bwMode="auto">
          <a:xfrm>
            <a:off x="304800" y="762000"/>
            <a:ext cx="237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6.12  </a:t>
            </a:r>
            <a:r>
              <a:rPr lang="en-US" sz="2000" b="1" i="1" smtClean="0">
                <a:solidFill>
                  <a:srgbClr val="000000"/>
                </a:solidFill>
                <a:latin typeface="Times New Roman" pitchFamily="18" charset="0"/>
              </a:rPr>
              <a:t>TDM</a:t>
            </a:r>
          </a:p>
        </p:txBody>
      </p:sp>
      <p:sp>
        <p:nvSpPr>
          <p:cNvPr id="8099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9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44713"/>
            <a:ext cx="798036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418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4"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924675" name="Text Box 3"/>
          <p:cNvSpPr txBox="1">
            <a:spLocks noChangeArrowheads="1"/>
          </p:cNvSpPr>
          <p:nvPr/>
        </p:nvSpPr>
        <p:spPr bwMode="auto">
          <a:xfrm>
            <a:off x="228600" y="228600"/>
            <a:ext cx="4262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smtClean="0">
                <a:solidFill>
                  <a:srgbClr val="000000"/>
                </a:solidFill>
                <a:effectLst>
                  <a:outerShdw blurRad="38100" dist="38100" dir="2700000" algn="tl">
                    <a:srgbClr val="C0C0C0"/>
                  </a:outerShdw>
                </a:effectLst>
                <a:latin typeface="Times" pitchFamily="18" charset="0"/>
              </a:rPr>
              <a:t>6-1   MULTIPLEXING</a:t>
            </a:r>
          </a:p>
        </p:txBody>
      </p:sp>
      <p:sp>
        <p:nvSpPr>
          <p:cNvPr id="92467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924677" name="Rectangle 5"/>
          <p:cNvSpPr>
            <a:spLocks noChangeArrowheads="1"/>
          </p:cNvSpPr>
          <p:nvPr/>
        </p:nvSpPr>
        <p:spPr bwMode="auto">
          <a:xfrm>
            <a:off x="304800" y="10668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smtClean="0">
                <a:solidFill>
                  <a:srgbClr val="000000"/>
                </a:solidFill>
                <a:effectLst>
                  <a:outerShdw blurRad="38100" dist="38100" dir="2700000" algn="tl">
                    <a:srgbClr val="C0C0C0"/>
                  </a:outerShdw>
                </a:effectLst>
                <a:latin typeface="Times New Roman"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924678" name="Rectangle 6"/>
          <p:cNvSpPr>
            <a:spLocks noChangeArrowheads="1"/>
          </p:cNvSpPr>
          <p:nvPr/>
        </p:nvSpPr>
        <p:spPr bwMode="auto">
          <a:xfrm>
            <a:off x="152400" y="4772025"/>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Frequency-Division Multiplexing</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Wavelength-Division Multiplexing</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Synchronous Time-Division Multiplexing</a:t>
            </a:r>
          </a:p>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Statistical Time-Division Multiplexing</a:t>
            </a:r>
          </a:p>
        </p:txBody>
      </p:sp>
      <p:sp>
        <p:nvSpPr>
          <p:cNvPr id="924679" name="Text Box 7"/>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2879457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5593" name="Line 9"/>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5594" name="Line 10"/>
          <p:cNvSpPr>
            <a:spLocks noChangeShapeType="1"/>
          </p:cNvSpPr>
          <p:nvPr/>
        </p:nvSpPr>
        <p:spPr bwMode="auto">
          <a:xfrm>
            <a:off x="458788" y="4757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5595" name="Rectangle 11"/>
          <p:cNvSpPr>
            <a:spLocks noChangeArrowheads="1"/>
          </p:cNvSpPr>
          <p:nvPr/>
        </p:nvSpPr>
        <p:spPr bwMode="auto">
          <a:xfrm>
            <a:off x="495300" y="264001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
            </a:r>
            <a:br>
              <a:rPr lang="en-US" sz="3200" b="1" smtClean="0">
                <a:solidFill>
                  <a:srgbClr val="000000"/>
                </a:solidFill>
                <a:latin typeface="Arial" charset="0"/>
              </a:rPr>
            </a:br>
            <a:r>
              <a:rPr lang="en-US" sz="3200" b="1" smtClean="0">
                <a:solidFill>
                  <a:srgbClr val="000000"/>
                </a:solidFill>
                <a:latin typeface="Arial" charset="0"/>
              </a:rPr>
              <a:t>TDM is a digital multiplexing technique for combining several low-rate </a:t>
            </a:r>
            <a:br>
              <a:rPr lang="en-US" sz="3200" b="1" smtClean="0">
                <a:solidFill>
                  <a:srgbClr val="000000"/>
                </a:solidFill>
                <a:latin typeface="Arial" charset="0"/>
              </a:rPr>
            </a:br>
            <a:r>
              <a:rPr lang="en-US" sz="3200" b="1" smtClean="0">
                <a:solidFill>
                  <a:srgbClr val="000000"/>
                </a:solidFill>
                <a:latin typeface="Arial" charset="0"/>
              </a:rPr>
              <a:t>channels into one high-rate one.</a:t>
            </a:r>
          </a:p>
        </p:txBody>
      </p:sp>
      <p:grpSp>
        <p:nvGrpSpPr>
          <p:cNvPr id="835596" name="Group 12"/>
          <p:cNvGrpSpPr>
            <a:grpSpLocks/>
          </p:cNvGrpSpPr>
          <p:nvPr/>
        </p:nvGrpSpPr>
        <p:grpSpPr bwMode="auto">
          <a:xfrm>
            <a:off x="457200" y="1905000"/>
            <a:ext cx="1143000" cy="566738"/>
            <a:chOff x="1200" y="1248"/>
            <a:chExt cx="720" cy="357"/>
          </a:xfrm>
        </p:grpSpPr>
        <p:pic>
          <p:nvPicPr>
            <p:cNvPr id="8355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982942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10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1012" name="Text Box 4"/>
          <p:cNvSpPr txBox="1">
            <a:spLocks noChangeArrowheads="1"/>
          </p:cNvSpPr>
          <p:nvPr/>
        </p:nvSpPr>
        <p:spPr bwMode="auto">
          <a:xfrm>
            <a:off x="304800" y="762000"/>
            <a:ext cx="4406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dirty="0" smtClean="0">
                <a:solidFill>
                  <a:srgbClr val="000000"/>
                </a:solidFill>
                <a:latin typeface="Times New Roman" pitchFamily="18" charset="0"/>
              </a:rPr>
              <a:t>Synchronous time-division multiplexing</a:t>
            </a:r>
          </a:p>
        </p:txBody>
      </p:sp>
      <p:sp>
        <p:nvSpPr>
          <p:cNvPr id="8110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 name="TextBox 1"/>
          <p:cNvSpPr txBox="1"/>
          <p:nvPr/>
        </p:nvSpPr>
        <p:spPr>
          <a:xfrm>
            <a:off x="609600" y="1600200"/>
            <a:ext cx="7924800" cy="4524315"/>
          </a:xfrm>
          <a:prstGeom prst="rect">
            <a:avLst/>
          </a:prstGeom>
          <a:noFill/>
        </p:spPr>
        <p:txBody>
          <a:bodyPr wrap="square" rtlCol="0">
            <a:spAutoFit/>
          </a:bodyPr>
          <a:lstStyle/>
          <a:p>
            <a:pPr marL="457200" indent="-457200" algn="just"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In synchronous TDM, each input connection has an allotment in the output even if it is not sending data.</a:t>
            </a:r>
          </a:p>
          <a:p>
            <a:pPr marL="342900" indent="-342900" eaLnBrk="0" fontAlgn="base" hangingPunct="0">
              <a:spcBef>
                <a:spcPct val="0"/>
              </a:spcBef>
              <a:spcAft>
                <a:spcPct val="0"/>
              </a:spcAft>
              <a:buFont typeface="Arial" pitchFamily="34" charset="0"/>
              <a:buChar char="•"/>
            </a:pPr>
            <a:r>
              <a:rPr lang="en-GB" sz="2400" i="1" dirty="0" smtClean="0">
                <a:solidFill>
                  <a:srgbClr val="000000"/>
                </a:solidFill>
                <a:latin typeface="Times New Roman" pitchFamily="18" charset="0"/>
                <a:cs typeface="Times New Roman" pitchFamily="18" charset="0"/>
              </a:rPr>
              <a:t>Time Slots and Frames:</a:t>
            </a:r>
          </a:p>
          <a:p>
            <a:pPr marL="800100" lvl="1" indent="-3429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In synchronous TDM, the data flow of each input connection is divided into units, where ach input occupies one input time slot.</a:t>
            </a:r>
          </a:p>
          <a:p>
            <a:pPr marL="800100" lvl="1" indent="-3429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 A unit can be 1 bit, one character, or one block of data. </a:t>
            </a:r>
          </a:p>
          <a:p>
            <a:pPr marL="800100" lvl="1" indent="-342900" eaLnBrk="0" fontAlgn="base" hangingPunct="0">
              <a:spcBef>
                <a:spcPct val="0"/>
              </a:spcBef>
              <a:spcAft>
                <a:spcPct val="0"/>
              </a:spcAft>
              <a:buFont typeface="Arial" pitchFamily="34" charset="0"/>
              <a:buChar char="•"/>
            </a:pPr>
            <a:r>
              <a:rPr lang="en-GB" sz="2400" dirty="0" smtClean="0">
                <a:solidFill>
                  <a:srgbClr val="000000"/>
                </a:solidFill>
                <a:latin typeface="Times New Roman" pitchFamily="18" charset="0"/>
                <a:cs typeface="Times New Roman" pitchFamily="18" charset="0"/>
              </a:rPr>
              <a:t>Each input unit becomes one output unit and occupies one output time slot. However, the duration of an output time slot is </a:t>
            </a:r>
            <a:r>
              <a:rPr lang="en-GB" sz="2400" i="1" dirty="0" smtClean="0">
                <a:solidFill>
                  <a:srgbClr val="000000"/>
                </a:solidFill>
                <a:latin typeface="Times New Roman" pitchFamily="18" charset="0"/>
                <a:cs typeface="Times New Roman" pitchFamily="18" charset="0"/>
              </a:rPr>
              <a:t>n </a:t>
            </a:r>
            <a:r>
              <a:rPr lang="en-GB" sz="2400" dirty="0" smtClean="0">
                <a:solidFill>
                  <a:srgbClr val="000000"/>
                </a:solidFill>
                <a:latin typeface="Times New Roman" pitchFamily="18" charset="0"/>
                <a:cs typeface="Times New Roman" pitchFamily="18" charset="0"/>
              </a:rPr>
              <a:t>times </a:t>
            </a:r>
            <a:r>
              <a:rPr lang="en-GB" sz="2400" b="1" dirty="0" smtClean="0">
                <a:solidFill>
                  <a:srgbClr val="000000"/>
                </a:solidFill>
                <a:latin typeface="Times New Roman" pitchFamily="18" charset="0"/>
                <a:cs typeface="Times New Roman" pitchFamily="18" charset="0"/>
              </a:rPr>
              <a:t>shorter </a:t>
            </a:r>
            <a:r>
              <a:rPr lang="en-GB" sz="2400" dirty="0" smtClean="0">
                <a:solidFill>
                  <a:srgbClr val="000000"/>
                </a:solidFill>
                <a:latin typeface="Times New Roman" pitchFamily="18" charset="0"/>
                <a:cs typeface="Times New Roman" pitchFamily="18" charset="0"/>
              </a:rPr>
              <a:t>than the duration of an input time slot.</a:t>
            </a:r>
          </a:p>
          <a:p>
            <a:pPr marL="457200" indent="-457200" algn="just" eaLnBrk="0" fontAlgn="base" hangingPunct="0">
              <a:spcBef>
                <a:spcPct val="0"/>
              </a:spcBef>
              <a:spcAft>
                <a:spcPct val="0"/>
              </a:spcAft>
              <a:buFont typeface="Arial" pitchFamily="34" charset="0"/>
              <a:buChar char="•"/>
            </a:pPr>
            <a:endParaRPr lang="en-GB" sz="2400" b="1" dirty="0" smtClean="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65457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10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1012" name="Text Box 4"/>
          <p:cNvSpPr txBox="1">
            <a:spLocks noChangeArrowheads="1"/>
          </p:cNvSpPr>
          <p:nvPr/>
        </p:nvSpPr>
        <p:spPr bwMode="auto">
          <a:xfrm>
            <a:off x="304800" y="762000"/>
            <a:ext cx="598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6.13  </a:t>
            </a:r>
            <a:r>
              <a:rPr lang="en-US" sz="2000" b="1" i="1" smtClean="0">
                <a:solidFill>
                  <a:srgbClr val="000000"/>
                </a:solidFill>
                <a:latin typeface="Times New Roman" pitchFamily="18" charset="0"/>
              </a:rPr>
              <a:t>Synchronous time-division multiplexing</a:t>
            </a:r>
          </a:p>
        </p:txBody>
      </p:sp>
      <p:sp>
        <p:nvSpPr>
          <p:cNvPr id="8110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711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776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6617" name="Line 9"/>
          <p:cNvSpPr>
            <a:spLocks noChangeShapeType="1"/>
          </p:cNvSpPr>
          <p:nvPr/>
        </p:nvSpPr>
        <p:spPr bwMode="auto">
          <a:xfrm>
            <a:off x="457200" y="2743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6618" name="Line 10"/>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6619" name="Rectangle 11"/>
          <p:cNvSpPr>
            <a:spLocks noChangeArrowheads="1"/>
          </p:cNvSpPr>
          <p:nvPr/>
        </p:nvSpPr>
        <p:spPr bwMode="auto">
          <a:xfrm>
            <a:off x="495300" y="28352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synchronous TDM, the data rate </a:t>
            </a:r>
            <a:br>
              <a:rPr lang="en-US" sz="3200" b="1" smtClean="0">
                <a:solidFill>
                  <a:srgbClr val="000000"/>
                </a:solidFill>
                <a:latin typeface="Arial" charset="0"/>
              </a:rPr>
            </a:br>
            <a:r>
              <a:rPr lang="en-US" sz="3200" b="1" smtClean="0">
                <a:solidFill>
                  <a:srgbClr val="000000"/>
                </a:solidFill>
                <a:latin typeface="Arial" charset="0"/>
              </a:rPr>
              <a:t>of the link is </a:t>
            </a:r>
            <a:r>
              <a:rPr lang="en-US" sz="3200" b="1" i="1" smtClean="0">
                <a:solidFill>
                  <a:srgbClr val="000000"/>
                </a:solidFill>
                <a:latin typeface="Arial" charset="0"/>
              </a:rPr>
              <a:t>n</a:t>
            </a:r>
            <a:r>
              <a:rPr lang="en-US" sz="3200" b="1" smtClean="0">
                <a:solidFill>
                  <a:srgbClr val="000000"/>
                </a:solidFill>
                <a:latin typeface="Arial" charset="0"/>
              </a:rPr>
              <a:t> times faster, and the unit duration is </a:t>
            </a:r>
            <a:r>
              <a:rPr lang="en-US" sz="3200" b="1" i="1" smtClean="0">
                <a:solidFill>
                  <a:srgbClr val="000000"/>
                </a:solidFill>
                <a:latin typeface="Arial" charset="0"/>
              </a:rPr>
              <a:t>n</a:t>
            </a:r>
            <a:r>
              <a:rPr lang="en-US" sz="3200" b="1" smtClean="0">
                <a:solidFill>
                  <a:srgbClr val="000000"/>
                </a:solidFill>
                <a:latin typeface="Arial" charset="0"/>
              </a:rPr>
              <a:t> times shorter.</a:t>
            </a:r>
          </a:p>
        </p:txBody>
      </p:sp>
      <p:grpSp>
        <p:nvGrpSpPr>
          <p:cNvPr id="836620" name="Group 12"/>
          <p:cNvGrpSpPr>
            <a:grpSpLocks/>
          </p:cNvGrpSpPr>
          <p:nvPr/>
        </p:nvGrpSpPr>
        <p:grpSpPr bwMode="auto">
          <a:xfrm>
            <a:off x="457200" y="2057400"/>
            <a:ext cx="1143000" cy="566738"/>
            <a:chOff x="1200" y="1248"/>
            <a:chExt cx="720" cy="357"/>
          </a:xfrm>
        </p:grpSpPr>
        <p:pic>
          <p:nvPicPr>
            <p:cNvPr id="8366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66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235531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3786" name="Rectangle 10"/>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dirty="0" smtClean="0">
                <a:solidFill>
                  <a:srgbClr val="000000"/>
                </a:solidFill>
                <a:latin typeface="Times New Roman" pitchFamily="18" charset="0"/>
              </a:rPr>
              <a:t>In Figure 6.13, the data rate for each input connection is 1 kbps. If 1 bit at a time is multiplexed (a unit is 1 bit), what is the duration of (</a:t>
            </a:r>
            <a:r>
              <a:rPr lang="en-US" sz="2800" b="1" i="1" dirty="0" smtClean="0">
                <a:solidFill>
                  <a:srgbClr val="FF0000"/>
                </a:solidFill>
                <a:latin typeface="Times New Roman" pitchFamily="18" charset="0"/>
              </a:rPr>
              <a:t>a</a:t>
            </a:r>
            <a:r>
              <a:rPr lang="en-US" sz="2800" b="1" i="1" dirty="0" smtClean="0">
                <a:solidFill>
                  <a:srgbClr val="000000"/>
                </a:solidFill>
                <a:latin typeface="Times New Roman" pitchFamily="18" charset="0"/>
              </a:rPr>
              <a:t>) each input slot, (</a:t>
            </a:r>
            <a:r>
              <a:rPr lang="en-US" sz="2800" b="1" i="1" dirty="0" smtClean="0">
                <a:solidFill>
                  <a:srgbClr val="FF0000"/>
                </a:solidFill>
                <a:latin typeface="Times New Roman" pitchFamily="18" charset="0"/>
              </a:rPr>
              <a:t>b</a:t>
            </a:r>
            <a:r>
              <a:rPr lang="en-US" sz="2800" b="1" i="1" dirty="0" smtClean="0">
                <a:solidFill>
                  <a:srgbClr val="000000"/>
                </a:solidFill>
                <a:latin typeface="Times New Roman" pitchFamily="18" charset="0"/>
              </a:rPr>
              <a:t>) each output slot, and (</a:t>
            </a:r>
            <a:r>
              <a:rPr lang="en-US" sz="2800" b="1" i="1" dirty="0" smtClean="0">
                <a:solidFill>
                  <a:srgbClr val="FF0000"/>
                </a:solidFill>
                <a:latin typeface="Times New Roman" pitchFamily="18" charset="0"/>
              </a:rPr>
              <a:t>c</a:t>
            </a:r>
            <a:r>
              <a:rPr lang="en-US" sz="2800" b="1" i="1" dirty="0" smtClean="0">
                <a:solidFill>
                  <a:srgbClr val="000000"/>
                </a:solidFill>
                <a:latin typeface="Times New Roman" pitchFamily="18" charset="0"/>
              </a:rPr>
              <a:t>) each frame?</a:t>
            </a:r>
          </a:p>
        </p:txBody>
      </p:sp>
      <p:sp>
        <p:nvSpPr>
          <p:cNvPr id="843787" name="Rectangle 11"/>
          <p:cNvSpPr>
            <a:spLocks noChangeArrowheads="1"/>
          </p:cNvSpPr>
          <p:nvPr/>
        </p:nvSpPr>
        <p:spPr bwMode="auto">
          <a:xfrm>
            <a:off x="228600" y="33528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dirty="0" smtClean="0">
                <a:solidFill>
                  <a:srgbClr val="FF0000"/>
                </a:solidFill>
                <a:latin typeface="Times New Roman" pitchFamily="18" charset="0"/>
              </a:rPr>
              <a:t>Solution</a:t>
            </a:r>
          </a:p>
          <a:p>
            <a:pPr marL="457200" indent="-457200" eaLnBrk="0" fontAlgn="base" hangingPunct="0">
              <a:spcBef>
                <a:spcPct val="0"/>
              </a:spcBef>
              <a:spcAft>
                <a:spcPct val="0"/>
              </a:spcAft>
            </a:pPr>
            <a:r>
              <a:rPr lang="en-US" sz="2800" b="1" i="1" dirty="0" smtClean="0">
                <a:solidFill>
                  <a:srgbClr val="000000"/>
                </a:solidFill>
                <a:latin typeface="Times" pitchFamily="18" charset="0"/>
              </a:rPr>
              <a:t>We can answer the questions as follows: </a:t>
            </a:r>
          </a:p>
          <a:p>
            <a:pPr marL="457200" indent="-457200" eaLnBrk="0" fontAlgn="base" hangingPunct="0">
              <a:spcBef>
                <a:spcPct val="0"/>
              </a:spcBef>
              <a:spcAft>
                <a:spcPct val="0"/>
              </a:spcAft>
            </a:pPr>
            <a:r>
              <a:rPr lang="en-US" sz="2800" b="1" i="1" dirty="0" smtClean="0">
                <a:solidFill>
                  <a:srgbClr val="FF0000"/>
                </a:solidFill>
                <a:latin typeface="Times" pitchFamily="18" charset="0"/>
              </a:rPr>
              <a:t>a.</a:t>
            </a:r>
            <a:r>
              <a:rPr lang="en-US" sz="2800" b="1" i="1" dirty="0" smtClean="0">
                <a:solidFill>
                  <a:srgbClr val="000000"/>
                </a:solidFill>
                <a:latin typeface="Times" pitchFamily="18" charset="0"/>
              </a:rPr>
              <a:t>  The data rate of each input connection is 1 kbps. This means that the bit duration is 1/1000 s or 1 </a:t>
            </a:r>
            <a:r>
              <a:rPr lang="en-US" sz="2800" b="1" i="1" dirty="0" err="1" smtClean="0">
                <a:solidFill>
                  <a:srgbClr val="000000"/>
                </a:solidFill>
                <a:latin typeface="Times" pitchFamily="18" charset="0"/>
              </a:rPr>
              <a:t>ms.</a:t>
            </a:r>
            <a:r>
              <a:rPr lang="en-US" sz="2800" b="1" i="1" dirty="0" smtClean="0">
                <a:solidFill>
                  <a:srgbClr val="000000"/>
                </a:solidFill>
                <a:latin typeface="Times" pitchFamily="18" charset="0"/>
              </a:rPr>
              <a:t> The duration of the input time slot is 1 </a:t>
            </a:r>
            <a:r>
              <a:rPr lang="en-US" sz="2800" b="1" i="1" dirty="0" err="1" smtClean="0">
                <a:solidFill>
                  <a:srgbClr val="000000"/>
                </a:solidFill>
                <a:latin typeface="Times" pitchFamily="18" charset="0"/>
              </a:rPr>
              <a:t>ms</a:t>
            </a:r>
            <a:r>
              <a:rPr lang="en-US" sz="2800" b="1" i="1" dirty="0" smtClean="0">
                <a:solidFill>
                  <a:srgbClr val="000000"/>
                </a:solidFill>
                <a:latin typeface="Times" pitchFamily="18" charset="0"/>
              </a:rPr>
              <a:t> (same as bit duration).</a:t>
            </a:r>
          </a:p>
        </p:txBody>
      </p:sp>
      <p:sp>
        <p:nvSpPr>
          <p:cNvPr id="843788" name="Rectangle 12"/>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6.5</a:t>
            </a:r>
          </a:p>
        </p:txBody>
      </p:sp>
    </p:spTree>
    <p:extLst>
      <p:ext uri="{BB962C8B-B14F-4D97-AF65-F5344CB8AC3E}">
        <p14:creationId xmlns:p14="http://schemas.microsoft.com/office/powerpoint/2010/main" val="9876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2394" name="Rectangle 10"/>
          <p:cNvSpPr>
            <a:spLocks noChangeArrowheads="1"/>
          </p:cNvSpPr>
          <p:nvPr/>
        </p:nvSpPr>
        <p:spPr bwMode="auto">
          <a:xfrm>
            <a:off x="228600" y="12192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endParaRPr lang="en-US" sz="2800" b="1" i="1" smtClean="0">
              <a:solidFill>
                <a:srgbClr val="000000"/>
              </a:solidFill>
              <a:latin typeface="Times" pitchFamily="18" charset="0"/>
            </a:endParaRPr>
          </a:p>
          <a:p>
            <a:pPr marL="457200" indent="-457200" eaLnBrk="0" fontAlgn="base" hangingPunct="0">
              <a:spcBef>
                <a:spcPct val="0"/>
              </a:spcBef>
              <a:spcAft>
                <a:spcPct val="0"/>
              </a:spcAft>
            </a:pPr>
            <a:r>
              <a:rPr lang="en-US" sz="2800" b="1" i="1" smtClean="0">
                <a:solidFill>
                  <a:srgbClr val="FF0000"/>
                </a:solidFill>
                <a:latin typeface="Times" pitchFamily="18" charset="0"/>
              </a:rPr>
              <a:t>b.</a:t>
            </a:r>
            <a:r>
              <a:rPr lang="en-US" sz="2800" b="1" i="1" smtClean="0">
                <a:solidFill>
                  <a:srgbClr val="000000"/>
                </a:solidFill>
                <a:latin typeface="Times" pitchFamily="18" charset="0"/>
              </a:rPr>
              <a:t>  The duration of each output time slot is one-third of the input time slot. This means that the duration of the output time slot is 1/3 ms.</a:t>
            </a:r>
          </a:p>
          <a:p>
            <a:pPr marL="457200" indent="-457200" eaLnBrk="0" fontAlgn="base" hangingPunct="0">
              <a:spcBef>
                <a:spcPct val="0"/>
              </a:spcBef>
              <a:spcAft>
                <a:spcPct val="0"/>
              </a:spcAft>
            </a:pPr>
            <a:endParaRPr lang="en-US" sz="2800" b="1" i="1" smtClean="0">
              <a:solidFill>
                <a:srgbClr val="000000"/>
              </a:solidFill>
              <a:latin typeface="Times" pitchFamily="18" charset="0"/>
            </a:endParaRPr>
          </a:p>
          <a:p>
            <a:pPr marL="457200" indent="-457200" eaLnBrk="0" fontAlgn="base" hangingPunct="0">
              <a:spcBef>
                <a:spcPct val="0"/>
              </a:spcBef>
              <a:spcAft>
                <a:spcPct val="0"/>
              </a:spcAft>
            </a:pPr>
            <a:r>
              <a:rPr lang="en-US" sz="2800" b="1" i="1" smtClean="0">
                <a:solidFill>
                  <a:srgbClr val="FF0000"/>
                </a:solidFill>
                <a:latin typeface="Times" pitchFamily="18" charset="0"/>
              </a:rPr>
              <a:t>c.</a:t>
            </a:r>
            <a:r>
              <a:rPr lang="en-US" sz="2800" b="1" i="1" smtClean="0">
                <a:solidFill>
                  <a:srgbClr val="000000"/>
                </a:solidFill>
                <a:latin typeface="Times" pitchFamily="18" charset="0"/>
              </a:rPr>
              <a:t> Each frame carries three output time slots. So the duration of a frame is 3 × 1/3 ms, or 1 ms. The duration of a frame is the same as the duration of an input unit.</a:t>
            </a:r>
          </a:p>
        </p:txBody>
      </p:sp>
      <p:sp>
        <p:nvSpPr>
          <p:cNvPr id="912395" name="Rectangle 11"/>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6.5 (continued)</a:t>
            </a:r>
          </a:p>
        </p:txBody>
      </p:sp>
    </p:spTree>
    <p:extLst>
      <p:ext uri="{BB962C8B-B14F-4D97-AF65-F5344CB8AC3E}">
        <p14:creationId xmlns:p14="http://schemas.microsoft.com/office/powerpoint/2010/main" val="259774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197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51977" name="Rectangle 9"/>
          <p:cNvSpPr>
            <a:spLocks noChangeArrowheads="1"/>
          </p:cNvSpPr>
          <p:nvPr/>
        </p:nvSpPr>
        <p:spPr bwMode="auto">
          <a:xfrm>
            <a:off x="228600" y="1095375"/>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Figure 6.14 shows synchronous TDM with a data stream for each input and one data stream for the output. The unit of data is 1 bit. Find (</a:t>
            </a:r>
            <a:r>
              <a:rPr lang="en-US" sz="2800" b="1" i="1" smtClean="0">
                <a:solidFill>
                  <a:srgbClr val="FF0000"/>
                </a:solidFill>
                <a:latin typeface="Times New Roman" pitchFamily="18" charset="0"/>
              </a:rPr>
              <a:t>a</a:t>
            </a:r>
            <a:r>
              <a:rPr lang="en-US" sz="2800" b="1" i="1" smtClean="0">
                <a:solidFill>
                  <a:srgbClr val="000000"/>
                </a:solidFill>
                <a:latin typeface="Times New Roman" pitchFamily="18" charset="0"/>
              </a:rPr>
              <a:t>) the input bit duration, (</a:t>
            </a:r>
            <a:r>
              <a:rPr lang="en-US" sz="2800" b="1" i="1" smtClean="0">
                <a:solidFill>
                  <a:srgbClr val="FF0000"/>
                </a:solidFill>
                <a:latin typeface="Times New Roman" pitchFamily="18" charset="0"/>
              </a:rPr>
              <a:t>b</a:t>
            </a:r>
            <a:r>
              <a:rPr lang="en-US" sz="2800" b="1" i="1" smtClean="0">
                <a:solidFill>
                  <a:srgbClr val="000000"/>
                </a:solidFill>
                <a:latin typeface="Times New Roman" pitchFamily="18" charset="0"/>
              </a:rPr>
              <a:t>) the output bit duration, (</a:t>
            </a:r>
            <a:r>
              <a:rPr lang="en-US" sz="2800" b="1" i="1" smtClean="0">
                <a:solidFill>
                  <a:srgbClr val="FF0000"/>
                </a:solidFill>
                <a:latin typeface="Times New Roman" pitchFamily="18" charset="0"/>
              </a:rPr>
              <a:t>c</a:t>
            </a:r>
            <a:r>
              <a:rPr lang="en-US" sz="2800" b="1" i="1" smtClean="0">
                <a:solidFill>
                  <a:srgbClr val="000000"/>
                </a:solidFill>
                <a:latin typeface="Times New Roman" pitchFamily="18" charset="0"/>
              </a:rPr>
              <a:t>) the output bit rate, and (</a:t>
            </a:r>
            <a:r>
              <a:rPr lang="en-US" sz="2800" b="1" i="1" smtClean="0">
                <a:solidFill>
                  <a:srgbClr val="FF0000"/>
                </a:solidFill>
                <a:latin typeface="Times New Roman" pitchFamily="18" charset="0"/>
              </a:rPr>
              <a:t>d</a:t>
            </a:r>
            <a:r>
              <a:rPr lang="en-US" sz="2800" b="1" i="1" smtClean="0">
                <a:solidFill>
                  <a:srgbClr val="000000"/>
                </a:solidFill>
                <a:latin typeface="Times New Roman" pitchFamily="18" charset="0"/>
              </a:rPr>
              <a:t>) the output frame rate.</a:t>
            </a:r>
          </a:p>
        </p:txBody>
      </p:sp>
      <p:sp>
        <p:nvSpPr>
          <p:cNvPr id="851978" name="Rectangle 10"/>
          <p:cNvSpPr>
            <a:spLocks noChangeArrowheads="1"/>
          </p:cNvSpPr>
          <p:nvPr/>
        </p:nvSpPr>
        <p:spPr bwMode="auto">
          <a:xfrm>
            <a:off x="228600" y="328771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Solution</a:t>
            </a:r>
          </a:p>
          <a:p>
            <a:pPr marL="457200" indent="-457200" algn="just" eaLnBrk="0" fontAlgn="base" hangingPunct="0">
              <a:spcBef>
                <a:spcPct val="0"/>
              </a:spcBef>
              <a:spcAft>
                <a:spcPct val="0"/>
              </a:spcAft>
            </a:pPr>
            <a:r>
              <a:rPr lang="en-US" sz="2800" b="1" i="1" smtClean="0">
                <a:solidFill>
                  <a:srgbClr val="000000"/>
                </a:solidFill>
                <a:latin typeface="Times" pitchFamily="18" charset="0"/>
              </a:rPr>
              <a:t>We can answer the questions as follows:</a:t>
            </a:r>
          </a:p>
          <a:p>
            <a:pPr marL="457200" indent="-457200" algn="just" eaLnBrk="0" fontAlgn="base" hangingPunct="0">
              <a:spcBef>
                <a:spcPct val="0"/>
              </a:spcBef>
              <a:spcAft>
                <a:spcPct val="0"/>
              </a:spcAft>
            </a:pPr>
            <a:r>
              <a:rPr lang="en-US" sz="2800" b="1" i="1" smtClean="0">
                <a:solidFill>
                  <a:srgbClr val="FF0000"/>
                </a:solidFill>
                <a:latin typeface="Times" pitchFamily="18" charset="0"/>
              </a:rPr>
              <a:t>a.</a:t>
            </a:r>
            <a:r>
              <a:rPr lang="en-US" sz="2800" b="1" i="1" smtClean="0">
                <a:solidFill>
                  <a:srgbClr val="000000"/>
                </a:solidFill>
                <a:latin typeface="Times" pitchFamily="18" charset="0"/>
              </a:rPr>
              <a:t> The input bit duration is the inverse of the bit rate: </a:t>
            </a:r>
            <a:br>
              <a:rPr lang="en-US" sz="2800" b="1" i="1" smtClean="0">
                <a:solidFill>
                  <a:srgbClr val="000000"/>
                </a:solidFill>
                <a:latin typeface="Times" pitchFamily="18" charset="0"/>
              </a:rPr>
            </a:br>
            <a:r>
              <a:rPr lang="en-US" sz="2800" b="1" i="1" smtClean="0">
                <a:solidFill>
                  <a:srgbClr val="000000"/>
                </a:solidFill>
                <a:latin typeface="Times" pitchFamily="18" charset="0"/>
              </a:rPr>
              <a:t>1/1 Mbps = 1 μs.</a:t>
            </a:r>
          </a:p>
          <a:p>
            <a:pPr marL="457200" indent="-457200" algn="just" eaLnBrk="0" fontAlgn="base" hangingPunct="0">
              <a:spcBef>
                <a:spcPct val="0"/>
              </a:spcBef>
              <a:spcAft>
                <a:spcPct val="0"/>
              </a:spcAft>
              <a:buFontTx/>
              <a:buAutoNum type="alphaLcPeriod"/>
            </a:pPr>
            <a:endParaRPr lang="en-US" sz="2800" b="1" i="1" smtClean="0">
              <a:solidFill>
                <a:srgbClr val="000000"/>
              </a:solidFill>
              <a:latin typeface="Times"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pitchFamily="18" charset="0"/>
              </a:rPr>
              <a:t>b.</a:t>
            </a:r>
            <a:r>
              <a:rPr lang="en-US" sz="2800" b="1" i="1" smtClean="0">
                <a:solidFill>
                  <a:srgbClr val="000000"/>
                </a:solidFill>
                <a:latin typeface="Times" pitchFamily="18" charset="0"/>
              </a:rPr>
              <a:t> The output bit duration is one-fourth of the input bit duration, or ¼ μs.</a:t>
            </a:r>
          </a:p>
        </p:txBody>
      </p:sp>
      <p:sp>
        <p:nvSpPr>
          <p:cNvPr id="851979" name="Rectangle 11"/>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6.6</a:t>
            </a:r>
          </a:p>
        </p:txBody>
      </p:sp>
    </p:spTree>
    <p:extLst>
      <p:ext uri="{BB962C8B-B14F-4D97-AF65-F5344CB8AC3E}">
        <p14:creationId xmlns:p14="http://schemas.microsoft.com/office/powerpoint/2010/main" val="39443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64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6490" name="Rectangle 10"/>
          <p:cNvSpPr>
            <a:spLocks noChangeArrowheads="1"/>
          </p:cNvSpPr>
          <p:nvPr/>
        </p:nvSpPr>
        <p:spPr bwMode="auto">
          <a:xfrm>
            <a:off x="228600" y="1295400"/>
            <a:ext cx="8686800" cy="5216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fontAlgn="base" hangingPunct="0">
              <a:spcBef>
                <a:spcPct val="0"/>
              </a:spcBef>
              <a:spcAft>
                <a:spcPct val="0"/>
              </a:spcAft>
            </a:pPr>
            <a:r>
              <a:rPr lang="en-US" sz="2800" b="1" i="1" smtClean="0">
                <a:solidFill>
                  <a:srgbClr val="FF0000"/>
                </a:solidFill>
                <a:latin typeface="Times" pitchFamily="18" charset="0"/>
              </a:rPr>
              <a:t>c.</a:t>
            </a:r>
            <a:r>
              <a:rPr lang="en-US" sz="2800" b="1" i="1" smtClean="0">
                <a:solidFill>
                  <a:srgbClr val="000000"/>
                </a:solidFill>
                <a:latin typeface="Times" pitchFamily="18" charset="0"/>
              </a:rPr>
              <a:t>  The output bit rate is the inverse of the output bit duration or 1/(4μs) or 4 Mbps. This can also be deduced from the fact that the output rate is 4 times as fast as any input rate; so the output rate = 4 × 1 Mbps = 4 Mbps. </a:t>
            </a:r>
            <a:br>
              <a:rPr lang="en-US" sz="2800" b="1" i="1" smtClean="0">
                <a:solidFill>
                  <a:srgbClr val="000000"/>
                </a:solidFill>
                <a:latin typeface="Times" pitchFamily="18" charset="0"/>
              </a:rPr>
            </a:br>
            <a:endParaRPr lang="en-US" sz="2800" b="1" i="1" smtClean="0">
              <a:solidFill>
                <a:srgbClr val="000000"/>
              </a:solidFill>
              <a:latin typeface="Times" pitchFamily="18" charset="0"/>
            </a:endParaRPr>
          </a:p>
          <a:p>
            <a:pPr marL="457200" indent="-457200" eaLnBrk="0" fontAlgn="base" hangingPunct="0">
              <a:spcBef>
                <a:spcPct val="0"/>
              </a:spcBef>
              <a:spcAft>
                <a:spcPct val="0"/>
              </a:spcAft>
            </a:pPr>
            <a:r>
              <a:rPr lang="en-US" sz="2800" b="1" i="1" smtClean="0">
                <a:solidFill>
                  <a:srgbClr val="FF0000"/>
                </a:solidFill>
                <a:latin typeface="Times" pitchFamily="18" charset="0"/>
              </a:rPr>
              <a:t>d.</a:t>
            </a:r>
            <a:r>
              <a:rPr lang="en-US" sz="2800" b="1" i="1" smtClean="0">
                <a:solidFill>
                  <a:srgbClr val="000000"/>
                </a:solidFill>
                <a:latin typeface="Times"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916491" name="Rectangle 11"/>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6.6 (continued)</a:t>
            </a:r>
          </a:p>
        </p:txBody>
      </p:sp>
    </p:spTree>
    <p:extLst>
      <p:ext uri="{BB962C8B-B14F-4D97-AF65-F5344CB8AC3E}">
        <p14:creationId xmlns:p14="http://schemas.microsoft.com/office/powerpoint/2010/main" val="2494306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20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20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2036" name="Text Box 4"/>
          <p:cNvSpPr txBox="1">
            <a:spLocks noChangeArrowheads="1"/>
          </p:cNvSpPr>
          <p:nvPr/>
        </p:nvSpPr>
        <p:spPr bwMode="auto">
          <a:xfrm>
            <a:off x="304800" y="7620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6.14  </a:t>
            </a:r>
            <a:r>
              <a:rPr lang="en-US" sz="2000" b="1" i="1" smtClean="0">
                <a:solidFill>
                  <a:srgbClr val="000000"/>
                </a:solidFill>
                <a:latin typeface="Times New Roman" pitchFamily="18" charset="0"/>
              </a:rPr>
              <a:t>Example 6.6</a:t>
            </a:r>
          </a:p>
        </p:txBody>
      </p:sp>
      <p:sp>
        <p:nvSpPr>
          <p:cNvPr id="8120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2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514600"/>
            <a:ext cx="890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77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582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2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3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5834" name="Rectangle 10"/>
          <p:cNvSpPr>
            <a:spLocks noChangeArrowheads="1"/>
          </p:cNvSpPr>
          <p:nvPr/>
        </p:nvSpPr>
        <p:spPr bwMode="auto">
          <a:xfrm>
            <a:off x="228600" y="12192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Four 1-kbps connections are multiplexed together. A unit is 1 bit. Find (</a:t>
            </a:r>
            <a:r>
              <a:rPr lang="en-US" sz="2800" b="1" i="1" smtClean="0">
                <a:solidFill>
                  <a:srgbClr val="FF0000"/>
                </a:solidFill>
                <a:latin typeface="Times New Roman" pitchFamily="18" charset="0"/>
              </a:rPr>
              <a:t>a</a:t>
            </a:r>
            <a:r>
              <a:rPr lang="en-US" sz="2800" b="1" i="1" smtClean="0">
                <a:solidFill>
                  <a:srgbClr val="000000"/>
                </a:solidFill>
                <a:latin typeface="Times New Roman" pitchFamily="18" charset="0"/>
              </a:rPr>
              <a:t>) the duration of 1 bit before multiplexing, (</a:t>
            </a:r>
            <a:r>
              <a:rPr lang="en-US" sz="2800" b="1" i="1" smtClean="0">
                <a:solidFill>
                  <a:srgbClr val="FF0000"/>
                </a:solidFill>
                <a:latin typeface="Times New Roman" pitchFamily="18" charset="0"/>
              </a:rPr>
              <a:t>b</a:t>
            </a:r>
            <a:r>
              <a:rPr lang="en-US" sz="2800" b="1" i="1" smtClean="0">
                <a:solidFill>
                  <a:srgbClr val="000000"/>
                </a:solidFill>
                <a:latin typeface="Times New Roman" pitchFamily="18" charset="0"/>
              </a:rPr>
              <a:t>) the transmission rate of the link, (</a:t>
            </a:r>
            <a:r>
              <a:rPr lang="en-US" sz="2800" b="1" i="1" smtClean="0">
                <a:solidFill>
                  <a:srgbClr val="FF0000"/>
                </a:solidFill>
                <a:latin typeface="Times New Roman" pitchFamily="18" charset="0"/>
              </a:rPr>
              <a:t>c</a:t>
            </a:r>
            <a:r>
              <a:rPr lang="en-US" sz="2800" b="1" i="1" smtClean="0">
                <a:solidFill>
                  <a:srgbClr val="000000"/>
                </a:solidFill>
                <a:latin typeface="Times New Roman" pitchFamily="18" charset="0"/>
              </a:rPr>
              <a:t>) the duration of a time slot, and (</a:t>
            </a:r>
            <a:r>
              <a:rPr lang="en-US" sz="2800" b="1" i="1" smtClean="0">
                <a:solidFill>
                  <a:srgbClr val="FF0000"/>
                </a:solidFill>
                <a:latin typeface="Times New Roman" pitchFamily="18" charset="0"/>
              </a:rPr>
              <a:t>d</a:t>
            </a:r>
            <a:r>
              <a:rPr lang="en-US" sz="2800" b="1" i="1" smtClean="0">
                <a:solidFill>
                  <a:srgbClr val="000000"/>
                </a:solidFill>
                <a:latin typeface="Times New Roman" pitchFamily="18" charset="0"/>
              </a:rPr>
              <a:t>) the duration of a frame.</a:t>
            </a:r>
          </a:p>
        </p:txBody>
      </p:sp>
      <p:sp>
        <p:nvSpPr>
          <p:cNvPr id="845835" name="Rectangle 11"/>
          <p:cNvSpPr>
            <a:spLocks noChangeArrowheads="1"/>
          </p:cNvSpPr>
          <p:nvPr/>
        </p:nvSpPr>
        <p:spPr bwMode="auto">
          <a:xfrm>
            <a:off x="228600" y="324326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smtClean="0">
                <a:solidFill>
                  <a:srgbClr val="FF0000"/>
                </a:solidFill>
                <a:latin typeface="Times New Roman" pitchFamily="18" charset="0"/>
              </a:rPr>
              <a:t>Solution</a:t>
            </a:r>
          </a:p>
          <a:p>
            <a:pPr marL="457200" indent="-457200" algn="just" eaLnBrk="0" fontAlgn="base" hangingPunct="0">
              <a:spcBef>
                <a:spcPct val="0"/>
              </a:spcBef>
              <a:spcAft>
                <a:spcPct val="0"/>
              </a:spcAft>
            </a:pPr>
            <a:r>
              <a:rPr lang="en-US" sz="2800" b="1" i="1" smtClean="0">
                <a:solidFill>
                  <a:srgbClr val="000000"/>
                </a:solidFill>
                <a:latin typeface="Times" pitchFamily="18" charset="0"/>
              </a:rPr>
              <a:t>We can answer the questions as follows:</a:t>
            </a:r>
          </a:p>
          <a:p>
            <a:pPr marL="457200" indent="-457200" algn="just" eaLnBrk="0" fontAlgn="base" hangingPunct="0">
              <a:spcBef>
                <a:spcPct val="0"/>
              </a:spcBef>
              <a:spcAft>
                <a:spcPct val="0"/>
              </a:spcAft>
            </a:pPr>
            <a:r>
              <a:rPr lang="en-US" sz="2800" b="1" i="1" smtClean="0">
                <a:solidFill>
                  <a:srgbClr val="FF0000"/>
                </a:solidFill>
                <a:latin typeface="Times" pitchFamily="18" charset="0"/>
              </a:rPr>
              <a:t>a</a:t>
            </a:r>
            <a:r>
              <a:rPr lang="en-US" sz="2800" b="1" i="1" smtClean="0">
                <a:solidFill>
                  <a:srgbClr val="000000"/>
                </a:solidFill>
                <a:latin typeface="Times" pitchFamily="18" charset="0"/>
              </a:rPr>
              <a:t>.  The duration of 1 bit before multiplexing is 1 / 1 kbps, or 0.001 s (1 ms).</a:t>
            </a:r>
          </a:p>
          <a:p>
            <a:pPr marL="457200" indent="-457200" algn="just" eaLnBrk="0" fontAlgn="base" hangingPunct="0">
              <a:spcBef>
                <a:spcPct val="0"/>
              </a:spcBef>
              <a:spcAft>
                <a:spcPct val="0"/>
              </a:spcAft>
            </a:pPr>
            <a:endParaRPr lang="en-US" sz="2800" b="1" i="1" smtClean="0">
              <a:solidFill>
                <a:srgbClr val="000000"/>
              </a:solidFill>
              <a:latin typeface="Times"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pitchFamily="18" charset="0"/>
              </a:rPr>
              <a:t>b.</a:t>
            </a:r>
            <a:r>
              <a:rPr lang="en-US" sz="2800" b="1" i="1" smtClean="0">
                <a:solidFill>
                  <a:srgbClr val="000000"/>
                </a:solidFill>
                <a:latin typeface="Times" pitchFamily="18" charset="0"/>
              </a:rPr>
              <a:t> The rate of the link is 4 times the rate of a connection, or 4 kbps.</a:t>
            </a:r>
          </a:p>
        </p:txBody>
      </p:sp>
      <p:sp>
        <p:nvSpPr>
          <p:cNvPr id="845836" name="Rectangle 12"/>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6.7</a:t>
            </a:r>
          </a:p>
        </p:txBody>
      </p:sp>
    </p:spTree>
    <p:extLst>
      <p:ext uri="{BB962C8B-B14F-4D97-AF65-F5344CB8AC3E}">
        <p14:creationId xmlns:p14="http://schemas.microsoft.com/office/powerpoint/2010/main" val="360874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7987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798724" name="Text Box 4"/>
          <p:cNvSpPr txBox="1">
            <a:spLocks noChangeArrowheads="1"/>
          </p:cNvSpPr>
          <p:nvPr/>
        </p:nvSpPr>
        <p:spPr bwMode="auto">
          <a:xfrm>
            <a:off x="304800" y="762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  </a:t>
            </a:r>
            <a:r>
              <a:rPr lang="en-US" sz="2000" b="1" i="1" smtClean="0">
                <a:solidFill>
                  <a:srgbClr val="000000"/>
                </a:solidFill>
                <a:latin typeface="Times New Roman" pitchFamily="18" charset="0"/>
              </a:rPr>
              <a:t>Dividing a link into channels</a:t>
            </a:r>
          </a:p>
        </p:txBody>
      </p:sp>
      <p:sp>
        <p:nvSpPr>
          <p:cNvPr id="7987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7987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7625"/>
            <a:ext cx="8464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855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443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3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3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14442" name="Rectangle 10"/>
          <p:cNvSpPr>
            <a:spLocks noChangeArrowheads="1"/>
          </p:cNvSpPr>
          <p:nvPr/>
        </p:nvSpPr>
        <p:spPr bwMode="auto">
          <a:xfrm>
            <a:off x="228600" y="1524000"/>
            <a:ext cx="8686800" cy="47894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0" fontAlgn="base" hangingPunct="0">
              <a:spcBef>
                <a:spcPct val="0"/>
              </a:spcBef>
              <a:spcAft>
                <a:spcPct val="0"/>
              </a:spcAft>
            </a:pPr>
            <a:r>
              <a:rPr lang="en-US" sz="2800" b="1" i="1" smtClean="0">
                <a:solidFill>
                  <a:srgbClr val="FF0000"/>
                </a:solidFill>
                <a:latin typeface="Times" pitchFamily="18" charset="0"/>
              </a:rPr>
              <a:t>c.</a:t>
            </a:r>
            <a:r>
              <a:rPr lang="en-US" sz="2800" b="1" i="1" smtClean="0">
                <a:solidFill>
                  <a:srgbClr val="000000"/>
                </a:solidFill>
                <a:latin typeface="Times"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marL="457200" indent="-457200" algn="just" eaLnBrk="0" fontAlgn="base" hangingPunct="0">
              <a:spcBef>
                <a:spcPct val="0"/>
              </a:spcBef>
              <a:spcAft>
                <a:spcPct val="0"/>
              </a:spcAft>
            </a:pPr>
            <a:endParaRPr lang="en-US" sz="2800" b="1" i="1" smtClean="0">
              <a:solidFill>
                <a:srgbClr val="000000"/>
              </a:solidFill>
              <a:latin typeface="Times" pitchFamily="18" charset="0"/>
            </a:endParaRPr>
          </a:p>
          <a:p>
            <a:pPr marL="457200" indent="-457200" algn="just" eaLnBrk="0" fontAlgn="base" hangingPunct="0">
              <a:spcBef>
                <a:spcPct val="0"/>
              </a:spcBef>
              <a:spcAft>
                <a:spcPct val="0"/>
              </a:spcAft>
            </a:pPr>
            <a:r>
              <a:rPr lang="en-US" sz="2800" b="1" i="1" smtClean="0">
                <a:solidFill>
                  <a:srgbClr val="FF0000"/>
                </a:solidFill>
                <a:latin typeface="Times" pitchFamily="18" charset="0"/>
              </a:rPr>
              <a:t>d.</a:t>
            </a:r>
            <a:r>
              <a:rPr lang="en-US" sz="2800" b="1" i="1" smtClean="0">
                <a:solidFill>
                  <a:srgbClr val="000000"/>
                </a:solidFill>
                <a:latin typeface="Times"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914443" name="Rectangle 11"/>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Arial" charset="0"/>
              </a:rPr>
              <a:t>Example 6.7 (continued)</a:t>
            </a:r>
          </a:p>
        </p:txBody>
      </p:sp>
    </p:spTree>
    <p:extLst>
      <p:ext uri="{BB962C8B-B14F-4D97-AF65-F5344CB8AC3E}">
        <p14:creationId xmlns:p14="http://schemas.microsoft.com/office/powerpoint/2010/main" val="112611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529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52996" name="Text Box 4"/>
          <p:cNvSpPr txBox="1">
            <a:spLocks noChangeArrowheads="1"/>
          </p:cNvSpPr>
          <p:nvPr/>
        </p:nvSpPr>
        <p:spPr bwMode="auto">
          <a:xfrm>
            <a:off x="304800" y="762000"/>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6.15  </a:t>
            </a:r>
            <a:r>
              <a:rPr lang="en-US" sz="2000" b="1" i="1" smtClean="0">
                <a:solidFill>
                  <a:srgbClr val="000000"/>
                </a:solidFill>
                <a:latin typeface="Times New Roman" pitchFamily="18" charset="0"/>
              </a:rPr>
              <a:t>Interleaving</a:t>
            </a:r>
          </a:p>
        </p:txBody>
      </p:sp>
      <p:sp>
        <p:nvSpPr>
          <p:cNvPr id="852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52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71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685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46858" name="Rectangle 10"/>
          <p:cNvSpPr>
            <a:spLocks noChangeArrowheads="1"/>
          </p:cNvSpPr>
          <p:nvPr/>
        </p:nvSpPr>
        <p:spPr bwMode="auto">
          <a:xfrm>
            <a:off x="228600" y="9144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dirty="0" smtClean="0">
                <a:solidFill>
                  <a:srgbClr val="000000"/>
                </a:solidFill>
                <a:latin typeface="Times New Roman"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846859" name="Rectangle 11"/>
          <p:cNvSpPr>
            <a:spLocks noChangeArrowheads="1"/>
          </p:cNvSpPr>
          <p:nvPr/>
        </p:nvSpPr>
        <p:spPr bwMode="auto">
          <a:xfrm>
            <a:off x="228600" y="32591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FF0000"/>
                </a:solidFill>
                <a:latin typeface="Times New Roman" pitchFamily="18" charset="0"/>
              </a:rPr>
              <a:t>Solution</a:t>
            </a:r>
          </a:p>
          <a:p>
            <a:pPr algn="just" eaLnBrk="0" fontAlgn="base" hangingPunct="0">
              <a:spcBef>
                <a:spcPct val="0"/>
              </a:spcBef>
              <a:spcAft>
                <a:spcPct val="0"/>
              </a:spcAft>
            </a:pPr>
            <a:r>
              <a:rPr lang="en-US" sz="2800" b="1" i="1" smtClean="0">
                <a:solidFill>
                  <a:srgbClr val="000000"/>
                </a:solidFill>
                <a:latin typeface="Times" pitchFamily="18" charset="0"/>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846860" name="Rectangle 12"/>
          <p:cNvSpPr>
            <a:spLocks noChangeArrowheads="1"/>
          </p:cNvSpPr>
          <p:nvPr/>
        </p:nvSpPr>
        <p:spPr bwMode="auto">
          <a:xfrm>
            <a:off x="1066800" y="0"/>
            <a:ext cx="25539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dirty="0" smtClean="0">
                <a:solidFill>
                  <a:srgbClr val="FF0000"/>
                </a:solidFill>
                <a:latin typeface="Arial" charset="0"/>
              </a:rPr>
              <a:t>Example 6.8</a:t>
            </a:r>
          </a:p>
        </p:txBody>
      </p:sp>
    </p:spTree>
    <p:extLst>
      <p:ext uri="{BB962C8B-B14F-4D97-AF65-F5344CB8AC3E}">
        <p14:creationId xmlns:p14="http://schemas.microsoft.com/office/powerpoint/2010/main" val="253713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40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540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54020" name="Text Box 4"/>
          <p:cNvSpPr txBox="1">
            <a:spLocks noChangeArrowheads="1"/>
          </p:cNvSpPr>
          <p:nvPr/>
        </p:nvSpPr>
        <p:spPr bwMode="auto">
          <a:xfrm>
            <a:off x="304800" y="7620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6.16  </a:t>
            </a:r>
            <a:r>
              <a:rPr lang="en-US" sz="2000" b="1" i="1" smtClean="0">
                <a:solidFill>
                  <a:srgbClr val="000000"/>
                </a:solidFill>
                <a:latin typeface="Times New Roman" pitchFamily="18" charset="0"/>
              </a:rPr>
              <a:t>Example 6.8</a:t>
            </a:r>
          </a:p>
        </p:txBody>
      </p:sp>
      <p:sp>
        <p:nvSpPr>
          <p:cNvPr id="8540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54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84463"/>
            <a:ext cx="7688263" cy="21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61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61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6132" name="Text Box 4"/>
          <p:cNvSpPr txBox="1">
            <a:spLocks noChangeArrowheads="1"/>
          </p:cNvSpPr>
          <p:nvPr/>
        </p:nvSpPr>
        <p:spPr bwMode="auto">
          <a:xfrm>
            <a:off x="304800" y="7620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6.18  </a:t>
            </a:r>
            <a:r>
              <a:rPr lang="en-US" sz="2000" b="1" i="1" smtClean="0">
                <a:solidFill>
                  <a:srgbClr val="000000"/>
                </a:solidFill>
                <a:latin typeface="Times New Roman" pitchFamily="18" charset="0"/>
              </a:rPr>
              <a:t>Empty slots</a:t>
            </a:r>
          </a:p>
        </p:txBody>
      </p:sp>
      <p:sp>
        <p:nvSpPr>
          <p:cNvPr id="8161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6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2516188"/>
            <a:ext cx="8043862"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748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71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7156" name="Text Box 4"/>
          <p:cNvSpPr txBox="1">
            <a:spLocks noChangeArrowheads="1"/>
          </p:cNvSpPr>
          <p:nvPr/>
        </p:nvSpPr>
        <p:spPr bwMode="auto">
          <a:xfrm>
            <a:off x="304800" y="7620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6.19  </a:t>
            </a:r>
            <a:r>
              <a:rPr lang="en-US" sz="2000" b="1" i="1" smtClean="0">
                <a:solidFill>
                  <a:srgbClr val="000000"/>
                </a:solidFill>
                <a:latin typeface="Times New Roman" pitchFamily="18" charset="0"/>
              </a:rPr>
              <a:t>Multilevel multiplexing</a:t>
            </a:r>
          </a:p>
        </p:txBody>
      </p:sp>
      <p:sp>
        <p:nvSpPr>
          <p:cNvPr id="8171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7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71738"/>
            <a:ext cx="7897812"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679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81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8180" name="Text Box 4"/>
          <p:cNvSpPr txBox="1">
            <a:spLocks noChangeArrowheads="1"/>
          </p:cNvSpPr>
          <p:nvPr/>
        </p:nvSpPr>
        <p:spPr bwMode="auto">
          <a:xfrm>
            <a:off x="304800" y="762000"/>
            <a:ext cx="4529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6.20  </a:t>
            </a:r>
            <a:r>
              <a:rPr lang="en-US" sz="2000" b="1" i="1" smtClean="0">
                <a:solidFill>
                  <a:srgbClr val="000000"/>
                </a:solidFill>
                <a:latin typeface="Times New Roman" pitchFamily="18" charset="0"/>
              </a:rPr>
              <a:t>Multiple-slot multiplexing</a:t>
            </a:r>
          </a:p>
        </p:txBody>
      </p:sp>
      <p:sp>
        <p:nvSpPr>
          <p:cNvPr id="8181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8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62200"/>
            <a:ext cx="7751762"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705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92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19204" name="Text Box 4"/>
          <p:cNvSpPr txBox="1">
            <a:spLocks noChangeArrowheads="1"/>
          </p:cNvSpPr>
          <p:nvPr/>
        </p:nvSpPr>
        <p:spPr bwMode="auto">
          <a:xfrm>
            <a:off x="304800" y="762000"/>
            <a:ext cx="326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6.21  </a:t>
            </a:r>
            <a:r>
              <a:rPr lang="en-US" sz="2000" b="1" i="1" smtClean="0">
                <a:solidFill>
                  <a:srgbClr val="000000"/>
                </a:solidFill>
                <a:latin typeface="Times New Roman" pitchFamily="18" charset="0"/>
              </a:rPr>
              <a:t>Pulse stuffing</a:t>
            </a:r>
          </a:p>
        </p:txBody>
      </p:sp>
      <p:sp>
        <p:nvSpPr>
          <p:cNvPr id="8192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192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9988"/>
            <a:ext cx="6353175"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586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202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20228" name="Text Box 4"/>
          <p:cNvSpPr txBox="1">
            <a:spLocks noChangeArrowheads="1"/>
          </p:cNvSpPr>
          <p:nvPr/>
        </p:nvSpPr>
        <p:spPr bwMode="auto">
          <a:xfrm>
            <a:off x="304800" y="762000"/>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6.22  </a:t>
            </a:r>
            <a:r>
              <a:rPr lang="en-US" sz="2000" b="1" i="1" smtClean="0">
                <a:solidFill>
                  <a:srgbClr val="000000"/>
                </a:solidFill>
                <a:latin typeface="Times New Roman" pitchFamily="18" charset="0"/>
              </a:rPr>
              <a:t>Framing bits</a:t>
            </a:r>
          </a:p>
        </p:txBody>
      </p:sp>
      <p:sp>
        <p:nvSpPr>
          <p:cNvPr id="8202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20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438400"/>
            <a:ext cx="7578725"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373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427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4277" name="Text Box 4"/>
          <p:cNvSpPr txBox="1">
            <a:spLocks noChangeArrowheads="1"/>
          </p:cNvSpPr>
          <p:nvPr/>
        </p:nvSpPr>
        <p:spPr bwMode="auto">
          <a:xfrm>
            <a:off x="304800" y="762000"/>
            <a:ext cx="409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6.26  </a:t>
            </a:r>
            <a:r>
              <a:rPr lang="en-US" sz="2000" i="1" smtClean="0">
                <a:solidFill>
                  <a:srgbClr val="000000"/>
                </a:solidFill>
                <a:latin typeface="Times New Roman" pitchFamily="18" charset="0"/>
              </a:rPr>
              <a:t>TDM slot comparison</a:t>
            </a:r>
          </a:p>
        </p:txBody>
      </p:sp>
      <p:sp>
        <p:nvSpPr>
          <p:cNvPr id="5427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542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8625"/>
            <a:ext cx="638968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767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79974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799748" name="Text Box 4"/>
          <p:cNvSpPr txBox="1">
            <a:spLocks noChangeArrowheads="1"/>
          </p:cNvSpPr>
          <p:nvPr/>
        </p:nvSpPr>
        <p:spPr bwMode="auto">
          <a:xfrm>
            <a:off x="304800" y="762000"/>
            <a:ext cx="442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6.2  </a:t>
            </a:r>
            <a:r>
              <a:rPr lang="en-US" sz="2000" b="1" i="1" smtClean="0">
                <a:solidFill>
                  <a:srgbClr val="000000"/>
                </a:solidFill>
                <a:latin typeface="Times New Roman" pitchFamily="18" charset="0"/>
              </a:rPr>
              <a:t>Categories of multiplexing</a:t>
            </a:r>
          </a:p>
        </p:txBody>
      </p:sp>
      <p:sp>
        <p:nvSpPr>
          <p:cNvPr id="7997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7997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390775"/>
            <a:ext cx="8318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2151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7698"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defRPr/>
            </a:pPr>
            <a:endParaRPr lang="en-US" sz="3200" b="1">
              <a:solidFill>
                <a:srgbClr val="000000"/>
              </a:solidFill>
              <a:effectLst>
                <a:outerShdw blurRad="38100" dist="38100" dir="2700000" algn="tl">
                  <a:srgbClr val="FFFFFF"/>
                </a:outerShdw>
              </a:effectLst>
              <a:latin typeface="Times New Roman" pitchFamily="18" charset="0"/>
            </a:endParaRPr>
          </a:p>
        </p:txBody>
      </p:sp>
      <p:sp>
        <p:nvSpPr>
          <p:cNvPr id="797699" name="Text Box 3"/>
          <p:cNvSpPr txBox="1">
            <a:spLocks noChangeArrowheads="1"/>
          </p:cNvSpPr>
          <p:nvPr/>
        </p:nvSpPr>
        <p:spPr bwMode="auto">
          <a:xfrm>
            <a:off x="228600" y="228600"/>
            <a:ext cx="503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lang="en-US" sz="3200" b="1">
                <a:solidFill>
                  <a:srgbClr val="000000"/>
                </a:solidFill>
                <a:effectLst>
                  <a:outerShdw blurRad="38100" dist="38100" dir="2700000" algn="tl">
                    <a:srgbClr val="C0C0C0"/>
                  </a:outerShdw>
                </a:effectLst>
                <a:latin typeface="Times" pitchFamily="18" charset="0"/>
              </a:rPr>
              <a:t>6-1   SPREAD SPECTRUM</a:t>
            </a:r>
          </a:p>
        </p:txBody>
      </p:sp>
      <p:sp>
        <p:nvSpPr>
          <p:cNvPr id="5530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endParaRPr lang="en-US" sz="1800" smtClean="0">
              <a:solidFill>
                <a:srgbClr val="000000"/>
              </a:solidFill>
              <a:latin typeface="Times New Roman" pitchFamily="18" charset="0"/>
            </a:endParaRPr>
          </a:p>
        </p:txBody>
      </p:sp>
      <p:sp>
        <p:nvSpPr>
          <p:cNvPr id="797701" name="Rectangle 5"/>
          <p:cNvSpPr>
            <a:spLocks noChangeArrowheads="1"/>
          </p:cNvSpPr>
          <p:nvPr/>
        </p:nvSpPr>
        <p:spPr bwMode="auto">
          <a:xfrm>
            <a:off x="381000" y="14478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sz="2800" b="1" i="1" dirty="0">
                <a:solidFill>
                  <a:srgbClr val="000000"/>
                </a:solidFill>
                <a:effectLst>
                  <a:outerShdw blurRad="38100" dist="38100" dir="2700000" algn="tl">
                    <a:srgbClr val="C0C0C0"/>
                  </a:outerShdw>
                </a:effectLst>
                <a:latin typeface="Times New Roman" pitchFamily="18" charset="0"/>
              </a:rPr>
              <a:t>In spread spectrum (SS), we combine signals from different sources to fit into a larger bandwidth, but our goals are to prevent eavesdropping and jamming. To achieve these goals, spread spectrum techniques add redundancy.</a:t>
            </a:r>
          </a:p>
        </p:txBody>
      </p:sp>
      <p:sp>
        <p:nvSpPr>
          <p:cNvPr id="55303" name="Rectangle 6"/>
          <p:cNvSpPr>
            <a:spLocks noChangeArrowheads="1"/>
          </p:cNvSpPr>
          <p:nvPr/>
        </p:nvSpPr>
        <p:spPr bwMode="auto">
          <a:xfrm>
            <a:off x="152400" y="477202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Frequency Hopping Spread Spectrum (FHSS)</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Direct Sequence Spread Spectrum Synchronous (DSSS)</a:t>
            </a:r>
            <a:endParaRPr lang="en-US" sz="2400" b="1" smtClean="0">
              <a:solidFill>
                <a:srgbClr val="0033CC"/>
              </a:solidFill>
              <a:latin typeface="Times New Roman" pitchFamily="18" charset="0"/>
            </a:endParaRPr>
          </a:p>
        </p:txBody>
      </p:sp>
      <p:sp>
        <p:nvSpPr>
          <p:cNvPr id="797703" name="Text Box 7"/>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defRPr/>
            </a:pPr>
            <a:r>
              <a:rPr lang="en-US" sz="2800" b="1" i="1" u="sng" dirty="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3803489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6324"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6325" name="Text Box 4"/>
          <p:cNvSpPr txBox="1">
            <a:spLocks noChangeArrowheads="1"/>
          </p:cNvSpPr>
          <p:nvPr/>
        </p:nvSpPr>
        <p:spPr bwMode="auto">
          <a:xfrm>
            <a:off x="304800" y="762000"/>
            <a:ext cx="356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6.27  </a:t>
            </a:r>
            <a:r>
              <a:rPr lang="en-US" sz="2000" i="1" smtClean="0">
                <a:solidFill>
                  <a:srgbClr val="000000"/>
                </a:solidFill>
                <a:latin typeface="Times New Roman" pitchFamily="18" charset="0"/>
              </a:rPr>
              <a:t>Spread spectrum</a:t>
            </a:r>
          </a:p>
        </p:txBody>
      </p:sp>
      <p:sp>
        <p:nvSpPr>
          <p:cNvPr id="563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563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2351088"/>
            <a:ext cx="7788275" cy="305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250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734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7349" name="Text Box 4"/>
          <p:cNvSpPr txBox="1">
            <a:spLocks noChangeArrowheads="1"/>
          </p:cNvSpPr>
          <p:nvPr/>
        </p:nvSpPr>
        <p:spPr bwMode="auto">
          <a:xfrm>
            <a:off x="304800" y="762000"/>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6.28  </a:t>
            </a:r>
            <a:r>
              <a:rPr lang="en-US" sz="2000" i="1" smtClean="0">
                <a:solidFill>
                  <a:srgbClr val="000000"/>
                </a:solidFill>
                <a:latin typeface="Times New Roman" pitchFamily="18" charset="0"/>
              </a:rPr>
              <a:t>Frequency hopping spread spectrum (FHSS)</a:t>
            </a:r>
          </a:p>
        </p:txBody>
      </p:sp>
      <p:sp>
        <p:nvSpPr>
          <p:cNvPr id="5735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573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93863"/>
            <a:ext cx="727710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628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837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8373" name="Text Box 4"/>
          <p:cNvSpPr txBox="1">
            <a:spLocks noChangeArrowheads="1"/>
          </p:cNvSpPr>
          <p:nvPr/>
        </p:nvSpPr>
        <p:spPr bwMode="auto">
          <a:xfrm>
            <a:off x="304800" y="762000"/>
            <a:ext cx="490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6.29  </a:t>
            </a:r>
            <a:r>
              <a:rPr lang="en-US" sz="2000" i="1" smtClean="0">
                <a:solidFill>
                  <a:srgbClr val="000000"/>
                </a:solidFill>
                <a:latin typeface="Times New Roman" pitchFamily="18" charset="0"/>
              </a:rPr>
              <a:t>Frequency selection in FHSS</a:t>
            </a:r>
          </a:p>
        </p:txBody>
      </p:sp>
      <p:sp>
        <p:nvSpPr>
          <p:cNvPr id="583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583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3215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277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9396"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59397" name="Text Box 4"/>
          <p:cNvSpPr txBox="1">
            <a:spLocks noChangeArrowheads="1"/>
          </p:cNvSpPr>
          <p:nvPr/>
        </p:nvSpPr>
        <p:spPr bwMode="auto">
          <a:xfrm>
            <a:off x="304800" y="762000"/>
            <a:ext cx="314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6.30  </a:t>
            </a:r>
            <a:r>
              <a:rPr lang="en-US" sz="2000" i="1" smtClean="0">
                <a:solidFill>
                  <a:srgbClr val="000000"/>
                </a:solidFill>
                <a:latin typeface="Times New Roman" pitchFamily="18" charset="0"/>
              </a:rPr>
              <a:t>FHSS cycles</a:t>
            </a:r>
          </a:p>
        </p:txBody>
      </p:sp>
      <p:sp>
        <p:nvSpPr>
          <p:cNvPr id="5939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593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1676400"/>
            <a:ext cx="6983412"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045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0420"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0421" name="Text Box 4"/>
          <p:cNvSpPr txBox="1">
            <a:spLocks noChangeArrowheads="1"/>
          </p:cNvSpPr>
          <p:nvPr/>
        </p:nvSpPr>
        <p:spPr bwMode="auto">
          <a:xfrm>
            <a:off x="304800" y="762000"/>
            <a:ext cx="381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6.31  </a:t>
            </a:r>
            <a:r>
              <a:rPr lang="en-US" sz="2000" i="1" smtClean="0">
                <a:solidFill>
                  <a:srgbClr val="000000"/>
                </a:solidFill>
                <a:latin typeface="Times New Roman" pitchFamily="18" charset="0"/>
              </a:rPr>
              <a:t>Bandwidth sharing</a:t>
            </a:r>
          </a:p>
        </p:txBody>
      </p:sp>
      <p:sp>
        <p:nvSpPr>
          <p:cNvPr id="6042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604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01838"/>
            <a:ext cx="8656638"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085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1444"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1445" name="Text Box 4"/>
          <p:cNvSpPr txBox="1">
            <a:spLocks noChangeArrowheads="1"/>
          </p:cNvSpPr>
          <p:nvPr/>
        </p:nvSpPr>
        <p:spPr bwMode="auto">
          <a:xfrm>
            <a:off x="304800" y="762000"/>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6.32  </a:t>
            </a:r>
            <a:r>
              <a:rPr lang="en-US" sz="2000" i="1" smtClean="0">
                <a:solidFill>
                  <a:srgbClr val="000000"/>
                </a:solidFill>
                <a:latin typeface="Times New Roman" pitchFamily="18" charset="0"/>
              </a:rPr>
              <a:t>DSSS</a:t>
            </a:r>
          </a:p>
        </p:txBody>
      </p:sp>
      <p:sp>
        <p:nvSpPr>
          <p:cNvPr id="614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90788"/>
            <a:ext cx="8126412"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42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2468"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62469" name="Text Box 4"/>
          <p:cNvSpPr txBox="1">
            <a:spLocks noChangeArrowheads="1"/>
          </p:cNvSpPr>
          <p:nvPr/>
        </p:nvSpPr>
        <p:spPr bwMode="auto">
          <a:xfrm>
            <a:off x="304800" y="7620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eaLnBrk="0" fontAlgn="base" hangingPunct="0">
              <a:spcBef>
                <a:spcPct val="0"/>
              </a:spcBef>
              <a:spcAft>
                <a:spcPct val="0"/>
              </a:spcAft>
            </a:pPr>
            <a:r>
              <a:rPr lang="en-US" sz="2400" smtClean="0">
                <a:solidFill>
                  <a:srgbClr val="3333CC"/>
                </a:solidFill>
                <a:latin typeface="Times New Roman" pitchFamily="18" charset="0"/>
              </a:rPr>
              <a:t>Figure 6.33  </a:t>
            </a:r>
            <a:r>
              <a:rPr lang="en-US" sz="2000" i="1" smtClean="0">
                <a:solidFill>
                  <a:srgbClr val="000000"/>
                </a:solidFill>
                <a:latin typeface="Times New Roman" pitchFamily="18" charset="0"/>
              </a:rPr>
              <a:t>DSSS example</a:t>
            </a:r>
          </a:p>
        </p:txBody>
      </p:sp>
      <p:sp>
        <p:nvSpPr>
          <p:cNvPr id="6247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624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57400"/>
            <a:ext cx="8875713" cy="351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8849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1828800"/>
            <a:ext cx="9144000" cy="1096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Rectangle 3"/>
          <p:cNvSpPr>
            <a:spLocks noChangeArrowheads="1"/>
          </p:cNvSpPr>
          <p:nvPr/>
        </p:nvSpPr>
        <p:spPr bwMode="auto">
          <a:xfrm>
            <a:off x="1143000" y="3276600"/>
            <a:ext cx="6858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dirty="0">
                <a:solidFill>
                  <a:schemeClr val="tx2"/>
                </a:solidFill>
              </a:rPr>
              <a:t>Chapter 6</a:t>
            </a:r>
          </a:p>
          <a:p>
            <a:pPr algn="ctr"/>
            <a:endParaRPr lang="en-US" altLang="en-US" sz="2000" dirty="0">
              <a:solidFill>
                <a:schemeClr val="tx2"/>
              </a:solidFill>
            </a:endParaRPr>
          </a:p>
          <a:p>
            <a:pPr algn="ctr"/>
            <a:r>
              <a:rPr lang="en-US" sz="4400" dirty="0"/>
              <a:t>Bandwidth Utilization:</a:t>
            </a:r>
          </a:p>
          <a:p>
            <a:pPr algn="ctr"/>
            <a:r>
              <a:rPr lang="en-US" sz="4400" dirty="0"/>
              <a:t>Multiplexing and Spreading</a:t>
            </a:r>
          </a:p>
        </p:txBody>
      </p:sp>
      <p:sp>
        <p:nvSpPr>
          <p:cNvPr id="2" name="TextBox 1"/>
          <p:cNvSpPr txBox="1"/>
          <p:nvPr/>
        </p:nvSpPr>
        <p:spPr>
          <a:xfrm>
            <a:off x="381000" y="228600"/>
            <a:ext cx="7772400" cy="646331"/>
          </a:xfrm>
          <a:prstGeom prst="rect">
            <a:avLst/>
          </a:prstGeom>
          <a:noFill/>
        </p:spPr>
        <p:txBody>
          <a:bodyPr wrap="square" rtlCol="0">
            <a:spAutoFit/>
          </a:bodyPr>
          <a:lstStyle/>
          <a:p>
            <a:pPr algn="ctr"/>
            <a:r>
              <a:rPr lang="en-GB" sz="3600" b="1" dirty="0" smtClean="0"/>
              <a:t>References</a:t>
            </a:r>
            <a:endParaRPr lang="en-GB" b="1" dirty="0"/>
          </a:p>
        </p:txBody>
      </p:sp>
    </p:spTree>
    <p:extLst>
      <p:ext uri="{BB962C8B-B14F-4D97-AF65-F5344CB8AC3E}">
        <p14:creationId xmlns:p14="http://schemas.microsoft.com/office/powerpoint/2010/main" val="372598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07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0772" name="Text Box 4"/>
          <p:cNvSpPr txBox="1">
            <a:spLocks noChangeArrowheads="1"/>
          </p:cNvSpPr>
          <p:nvPr/>
        </p:nvSpPr>
        <p:spPr bwMode="auto">
          <a:xfrm>
            <a:off x="304800" y="762000"/>
            <a:ext cx="507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6.3  </a:t>
            </a:r>
            <a:r>
              <a:rPr lang="en-US" sz="2000" b="1" i="1" smtClean="0">
                <a:solidFill>
                  <a:srgbClr val="000000"/>
                </a:solidFill>
                <a:latin typeface="Times New Roman" pitchFamily="18" charset="0"/>
              </a:rPr>
              <a:t>Frequency-division multiplexing</a:t>
            </a:r>
          </a:p>
        </p:txBody>
      </p:sp>
      <p:sp>
        <p:nvSpPr>
          <p:cNvPr id="8007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07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17788"/>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448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3545" name="Line 9"/>
          <p:cNvSpPr>
            <a:spLocks noChangeShapeType="1"/>
          </p:cNvSpPr>
          <p:nvPr/>
        </p:nvSpPr>
        <p:spPr bwMode="auto">
          <a:xfrm>
            <a:off x="479425" y="121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3546" name="Line 10"/>
          <p:cNvSpPr>
            <a:spLocks noChangeShapeType="1"/>
          </p:cNvSpPr>
          <p:nvPr/>
        </p:nvSpPr>
        <p:spPr bwMode="auto">
          <a:xfrm>
            <a:off x="458788" y="579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33547" name="Rectangle 11"/>
          <p:cNvSpPr>
            <a:spLocks noChangeArrowheads="1"/>
          </p:cNvSpPr>
          <p:nvPr/>
        </p:nvSpPr>
        <p:spPr bwMode="auto">
          <a:xfrm>
            <a:off x="458788" y="1371600"/>
            <a:ext cx="8077200" cy="4154984"/>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0" fontAlgn="base" hangingPunct="0">
              <a:spcBef>
                <a:spcPct val="0"/>
              </a:spcBef>
              <a:spcAft>
                <a:spcPct val="0"/>
              </a:spcAft>
              <a:buFont typeface="Arial" pitchFamily="34" charset="0"/>
              <a:buChar char="•"/>
            </a:pPr>
            <a:r>
              <a:rPr lang="en-US" sz="2200" dirty="0" smtClean="0">
                <a:solidFill>
                  <a:srgbClr val="000000"/>
                </a:solidFill>
                <a:latin typeface="Arial" charset="0"/>
              </a:rPr>
              <a:t>FDM is an analog multiplexing technique that combines analog signals.</a:t>
            </a:r>
          </a:p>
          <a:p>
            <a:pPr marL="457200" indent="-457200" eaLnBrk="0" fontAlgn="base" hangingPunct="0">
              <a:spcBef>
                <a:spcPct val="0"/>
              </a:spcBef>
              <a:spcAft>
                <a:spcPct val="0"/>
              </a:spcAft>
              <a:buFont typeface="Arial" pitchFamily="34" charset="0"/>
              <a:buChar char="•"/>
            </a:pPr>
            <a:r>
              <a:rPr lang="en-GB" sz="2200" dirty="0" smtClean="0">
                <a:solidFill>
                  <a:srgbClr val="000000"/>
                </a:solidFill>
                <a:latin typeface="Arial" charset="0"/>
              </a:rPr>
              <a:t>These modulated signals are then combined into a single composite signal that can be transported by the link. </a:t>
            </a:r>
          </a:p>
          <a:p>
            <a:pPr marL="457200" indent="-457200" eaLnBrk="0" fontAlgn="base" hangingPunct="0">
              <a:spcBef>
                <a:spcPct val="0"/>
              </a:spcBef>
              <a:spcAft>
                <a:spcPct val="0"/>
              </a:spcAft>
              <a:buFont typeface="Arial" pitchFamily="34" charset="0"/>
              <a:buChar char="•"/>
            </a:pPr>
            <a:r>
              <a:rPr lang="en-GB" sz="2200" dirty="0" smtClean="0">
                <a:solidFill>
                  <a:srgbClr val="000000"/>
                </a:solidFill>
                <a:latin typeface="Arial" charset="0"/>
              </a:rPr>
              <a:t>Carrier frequencies are separated by sufficient bandwidth to accommodate the modulated signal. </a:t>
            </a:r>
          </a:p>
          <a:p>
            <a:pPr marL="457200" indent="-457200" eaLnBrk="0" fontAlgn="base" hangingPunct="0">
              <a:spcBef>
                <a:spcPct val="0"/>
              </a:spcBef>
              <a:spcAft>
                <a:spcPct val="0"/>
              </a:spcAft>
              <a:buFont typeface="Arial" pitchFamily="34" charset="0"/>
              <a:buChar char="•"/>
            </a:pPr>
            <a:r>
              <a:rPr lang="en-GB" sz="2200" dirty="0" smtClean="0">
                <a:solidFill>
                  <a:srgbClr val="000000"/>
                </a:solidFill>
                <a:latin typeface="Arial" charset="0"/>
              </a:rPr>
              <a:t>These bandwidth ranges are the channels through which the various signals travel.</a:t>
            </a:r>
          </a:p>
          <a:p>
            <a:pPr marL="457200" indent="-457200" eaLnBrk="0" fontAlgn="base" hangingPunct="0">
              <a:spcBef>
                <a:spcPct val="0"/>
              </a:spcBef>
              <a:spcAft>
                <a:spcPct val="0"/>
              </a:spcAft>
              <a:buFont typeface="Arial" pitchFamily="34" charset="0"/>
              <a:buChar char="•"/>
            </a:pPr>
            <a:r>
              <a:rPr lang="en-GB" sz="2200" dirty="0" smtClean="0">
                <a:solidFill>
                  <a:srgbClr val="000000"/>
                </a:solidFill>
                <a:latin typeface="Arial" charset="0"/>
              </a:rPr>
              <a:t>Channels can be separated by strips of unused bandwidth-guard bands-to prevent signals from overlapping.</a:t>
            </a:r>
          </a:p>
          <a:p>
            <a:pPr marL="457200" indent="-457200" eaLnBrk="0" fontAlgn="base" hangingPunct="0">
              <a:spcBef>
                <a:spcPct val="0"/>
              </a:spcBef>
              <a:spcAft>
                <a:spcPct val="0"/>
              </a:spcAft>
              <a:buFont typeface="Arial" pitchFamily="34" charset="0"/>
              <a:buChar char="•"/>
            </a:pPr>
            <a:r>
              <a:rPr lang="en-GB" sz="2200" dirty="0" smtClean="0">
                <a:solidFill>
                  <a:srgbClr val="000000"/>
                </a:solidFill>
                <a:latin typeface="Arial" charset="0"/>
              </a:rPr>
              <a:t>carrier frequencies must not interfere with the original data frequencies.</a:t>
            </a:r>
            <a:endParaRPr lang="en-US" sz="2200" dirty="0" smtClean="0">
              <a:solidFill>
                <a:srgbClr val="000000"/>
              </a:solidFill>
              <a:latin typeface="Arial" charset="0"/>
            </a:endParaRPr>
          </a:p>
        </p:txBody>
      </p:sp>
      <p:grpSp>
        <p:nvGrpSpPr>
          <p:cNvPr id="833548" name="Group 12"/>
          <p:cNvGrpSpPr>
            <a:grpSpLocks/>
          </p:cNvGrpSpPr>
          <p:nvPr/>
        </p:nvGrpSpPr>
        <p:grpSpPr bwMode="auto">
          <a:xfrm>
            <a:off x="1004890" y="297657"/>
            <a:ext cx="1143000" cy="587374"/>
            <a:chOff x="1215" y="1248"/>
            <a:chExt cx="720" cy="370"/>
          </a:xfrm>
        </p:grpSpPr>
        <p:pic>
          <p:nvPicPr>
            <p:cNvPr id="8335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 y="1261"/>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355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dirty="0" smtClean="0">
                  <a:solidFill>
                    <a:srgbClr val="FF0000"/>
                  </a:solidFill>
                  <a:latin typeface="Times New Roman" pitchFamily="18" charset="0"/>
                </a:rPr>
                <a:t>Note</a:t>
              </a:r>
            </a:p>
          </p:txBody>
        </p:sp>
      </p:grpSp>
    </p:spTree>
    <p:extLst>
      <p:ext uri="{BB962C8B-B14F-4D97-AF65-F5344CB8AC3E}">
        <p14:creationId xmlns:p14="http://schemas.microsoft.com/office/powerpoint/2010/main" val="2823506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17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1796" name="Text Box 4"/>
          <p:cNvSpPr txBox="1">
            <a:spLocks noChangeArrowheads="1"/>
          </p:cNvSpPr>
          <p:nvPr/>
        </p:nvSpPr>
        <p:spPr bwMode="auto">
          <a:xfrm>
            <a:off x="304800" y="762000"/>
            <a:ext cx="307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6.4  </a:t>
            </a:r>
            <a:r>
              <a:rPr lang="en-US" sz="2000" b="1" i="1" smtClean="0">
                <a:solidFill>
                  <a:srgbClr val="000000"/>
                </a:solidFill>
                <a:latin typeface="Times New Roman" pitchFamily="18" charset="0"/>
              </a:rPr>
              <a:t>FDM process</a:t>
            </a:r>
          </a:p>
        </p:txBody>
      </p:sp>
      <p:sp>
        <p:nvSpPr>
          <p:cNvPr id="8017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1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939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28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02820" name="Text Box 4"/>
          <p:cNvSpPr txBox="1">
            <a:spLocks noChangeArrowheads="1"/>
          </p:cNvSpPr>
          <p:nvPr/>
        </p:nvSpPr>
        <p:spPr bwMode="auto">
          <a:xfrm>
            <a:off x="304800" y="762000"/>
            <a:ext cx="479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6.5  </a:t>
            </a:r>
            <a:r>
              <a:rPr lang="en-US" sz="2000" b="1" i="1" smtClean="0">
                <a:solidFill>
                  <a:srgbClr val="000000"/>
                </a:solidFill>
                <a:latin typeface="Times New Roman" pitchFamily="18" charset="0"/>
              </a:rPr>
              <a:t>FDM demultiplexing example</a:t>
            </a:r>
          </a:p>
        </p:txBody>
      </p:sp>
      <p:sp>
        <p:nvSpPr>
          <p:cNvPr id="8028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02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873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39690" name="Rectangle 10"/>
          <p:cNvSpPr>
            <a:spLocks noChangeArrowheads="1"/>
          </p:cNvSpPr>
          <p:nvPr/>
        </p:nvSpPr>
        <p:spPr bwMode="auto">
          <a:xfrm>
            <a:off x="228600" y="914400"/>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p:cNvSpPr>
            <a:spLocks noChangeArrowheads="1"/>
          </p:cNvSpPr>
          <p:nvPr/>
        </p:nvSpPr>
        <p:spPr bwMode="auto">
          <a:xfrm>
            <a:off x="228600" y="3200400"/>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FF0000"/>
                </a:solidFill>
                <a:latin typeface="Times New Roman" pitchFamily="18" charset="0"/>
              </a:rPr>
              <a:t>Solution</a:t>
            </a:r>
          </a:p>
          <a:p>
            <a:pPr eaLnBrk="0" fontAlgn="base" hangingPunct="0">
              <a:spcBef>
                <a:spcPct val="0"/>
              </a:spcBef>
              <a:spcAft>
                <a:spcPct val="0"/>
              </a:spcAft>
            </a:pPr>
            <a:r>
              <a:rPr lang="en-US" sz="2800" b="1" i="1" smtClean="0">
                <a:solidFill>
                  <a:srgbClr val="000000"/>
                </a:solidFill>
                <a:latin typeface="Times"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839692" name="Rectangle 12"/>
          <p:cNvSpPr>
            <a:spLocks noChangeArrowheads="1"/>
          </p:cNvSpPr>
          <p:nvPr/>
        </p:nvSpPr>
        <p:spPr bwMode="auto">
          <a:xfrm>
            <a:off x="1066800" y="0"/>
            <a:ext cx="1871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dirty="0" smtClean="0">
                <a:solidFill>
                  <a:srgbClr val="FF0000"/>
                </a:solidFill>
                <a:latin typeface="Arial" charset="0"/>
              </a:rPr>
              <a:t>Example</a:t>
            </a:r>
          </a:p>
        </p:txBody>
      </p:sp>
    </p:spTree>
    <p:extLst>
      <p:ext uri="{BB962C8B-B14F-4D97-AF65-F5344CB8AC3E}">
        <p14:creationId xmlns:p14="http://schemas.microsoft.com/office/powerpoint/2010/main" val="337976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1526</Words>
  <Application>Microsoft Office PowerPoint</Application>
  <PresentationFormat>On-screen Show (4:3)</PresentationFormat>
  <Paragraphs>120</Paragraphs>
  <Slides>48</Slides>
  <Notes>48</Notes>
  <HiddenSlides>7</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Office Theme</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UG-CSE</dc:creator>
  <cp:lastModifiedBy>Admin</cp:lastModifiedBy>
  <cp:revision>7</cp:revision>
  <dcterms:created xsi:type="dcterms:W3CDTF">2006-08-16T00:00:00Z</dcterms:created>
  <dcterms:modified xsi:type="dcterms:W3CDTF">2020-10-25T09:14:38Z</dcterms:modified>
</cp:coreProperties>
</file>