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19"/>
  </p:notesMasterIdLst>
  <p:sldIdLst>
    <p:sldId id="256" r:id="rId5"/>
    <p:sldId id="258" r:id="rId6"/>
    <p:sldId id="260" r:id="rId7"/>
    <p:sldId id="261" r:id="rId8"/>
    <p:sldId id="257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E5F55-6F34-41AF-BB2F-0F106AB1B622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C052E-1394-48D9-B602-1A5D17A0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5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8B0FB-805B-4020-85BE-F07A51F61EC4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3A5D6-3F84-4540-AF2A-1D67444B132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33881-6EF5-4690-A68E-AB01D0BCE07F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8F67-5DE5-4E5B-B328-54026A60573D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70CFA-BB41-4EDB-9599-7F7A56B70E28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D6583-14EA-4268-AF99-12288674F67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0BF0D-0B2C-4CF7-A357-9631145AF72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FEB00-9214-434C-A32F-DC53C9DA419A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2B16F-312E-4702-8144-8E33DBF1F9DF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0C4FC-B269-4756-BF36-23463512A96A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171A2DD-34B7-4C23-BC44-978ACA5FBAF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5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56816C-2985-4EB3-985B-3B18DE04B4A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6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5AE3566-7CB3-45EB-BE34-E51D424001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72BA2C-685A-4F04-898B-72EF30F3AA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3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A6DED909-FC29-4427-9242-E08AFD8E880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7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C1012DF0-0C28-4547-A032-1CB1752C26B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078DA58-4E6F-4C3D-803A-F86C02E01D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24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36BB7DD3-84B4-406D-9578-B1BC880AEF6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6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7366B1E2-29E7-4F01-8354-E4949057E06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7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9D7AD50F-95FA-4046-AE8B-97187F080A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6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62E868D3-0E51-4D79-B294-B282394EA70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8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4C30A8C-00EB-4DBF-9EC7-8085F04107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99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171A2DD-34B7-4C23-BC44-978ACA5FBAF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98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56816C-2985-4EB3-985B-3B18DE04B4A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9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5AE3566-7CB3-45EB-BE34-E51D424001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53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72BA2C-685A-4F04-898B-72EF30F3AA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31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A6DED909-FC29-4427-9242-E08AFD8E880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89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C1012DF0-0C28-4547-A032-1CB1752C26B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4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078DA58-4E6F-4C3D-803A-F86C02E01D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57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36BB7DD3-84B4-406D-9578-B1BC880AEF6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12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7366B1E2-29E7-4F01-8354-E4949057E06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2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9D7AD50F-95FA-4046-AE8B-97187F080A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07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62E868D3-0E51-4D79-B294-B282394EA70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77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4C30A8C-00EB-4DBF-9EC7-8085F04107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7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171A2DD-34B7-4C23-BC44-978ACA5FBAF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59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56816C-2985-4EB3-985B-3B18DE04B4A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86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5AE3566-7CB3-45EB-BE34-E51D424001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3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72BA2C-685A-4F04-898B-72EF30F3AA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A6DED909-FC29-4427-9242-E08AFD8E880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9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C1012DF0-0C28-4547-A032-1CB1752C26B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09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078DA58-4E6F-4C3D-803A-F86C02E01D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91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36BB7DD3-84B4-406D-9578-B1BC880AEF6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66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7366B1E2-29E7-4F01-8354-E4949057E06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20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9D7AD50F-95FA-4046-AE8B-97187F080A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194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62E868D3-0E51-4D79-B294-B282394EA70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82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4C30A8C-00EB-4DBF-9EC7-8085F04107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1C1C1C"/>
                </a:solidFill>
                <a:latin typeface="Arial" charset="0"/>
              </a:rPr>
              <a:t>8.</a:t>
            </a:r>
            <a:fld id="{1BB6F702-E30A-4BDF-A62F-3FB9047C0071}" type="slidenum">
              <a:rPr lang="en-US" b="1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1C1C1C"/>
                </a:solidFill>
                <a:latin typeface="Arial" charset="0"/>
              </a:rPr>
              <a:t>8.</a:t>
            </a:r>
            <a:fld id="{1BB6F702-E30A-4BDF-A62F-3FB9047C0071}" type="slidenum">
              <a:rPr lang="en-US" b="1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1C1C1C"/>
                </a:solidFill>
                <a:latin typeface="Arial" charset="0"/>
              </a:rPr>
              <a:t>8.</a:t>
            </a:r>
            <a:fld id="{1BB6F702-E30A-4BDF-A62F-3FB9047C0071}" type="slidenum">
              <a:rPr lang="en-US" b="1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4: Switching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7F8B4844-6789-4E00-A78A-A6A427E3028B}" type="slidenum">
              <a:rPr lang="en-US">
                <a:solidFill>
                  <a:srgbClr val="1C1C1C"/>
                </a:solidFill>
              </a:rPr>
              <a:pPr/>
              <a:t>10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87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7" name="Line 9"/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818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819" name="Rectangle 11"/>
          <p:cNvSpPr>
            <a:spLocks noChangeArrowheads="1"/>
          </p:cNvSpPr>
          <p:nvPr/>
        </p:nvSpPr>
        <p:spPr bwMode="auto">
          <a:xfrm>
            <a:off x="495300" y="23018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3200" b="1">
                <a:solidFill>
                  <a:srgbClr val="000000"/>
                </a:solidFill>
                <a:latin typeface="Arial" charset="0"/>
              </a:rPr>
            </a:br>
            <a:r>
              <a:rPr lang="en-US" sz="3200" b="1">
                <a:solidFill>
                  <a:srgbClr val="000000"/>
                </a:solidFill>
                <a:latin typeface="Arial" charset="0"/>
              </a:rPr>
              <a:t>In circuit switching, the resources need to be  reserved during the setup phase;</a:t>
            </a:r>
            <a:br>
              <a:rPr lang="en-US" sz="3200" b="1">
                <a:solidFill>
                  <a:srgbClr val="000000"/>
                </a:solidFill>
                <a:latin typeface="Arial" charset="0"/>
              </a:rPr>
            </a:br>
            <a:r>
              <a:rPr lang="en-US" sz="3200" b="1">
                <a:solidFill>
                  <a:srgbClr val="000000"/>
                </a:solidFill>
                <a:latin typeface="Arial" charset="0"/>
              </a:rPr>
              <a:t>the resources remain dedicated for the entire duration of data transfer until the teardown phase.</a:t>
            </a:r>
          </a:p>
        </p:txBody>
      </p:sp>
      <p:grpSp>
        <p:nvGrpSpPr>
          <p:cNvPr id="887820" name="Group 12"/>
          <p:cNvGrpSpPr>
            <a:grpSpLocks/>
          </p:cNvGrpSpPr>
          <p:nvPr/>
        </p:nvGrpSpPr>
        <p:grpSpPr bwMode="auto">
          <a:xfrm>
            <a:off x="457200" y="1524000"/>
            <a:ext cx="1143000" cy="566738"/>
            <a:chOff x="1200" y="1248"/>
            <a:chExt cx="720" cy="357"/>
          </a:xfrm>
        </p:grpSpPr>
        <p:pic>
          <p:nvPicPr>
            <p:cNvPr id="88782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7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1D4DF15D-302E-49D7-8978-1499F21517C0}" type="slidenum">
              <a:rPr lang="en-US">
                <a:solidFill>
                  <a:srgbClr val="1C1C1C"/>
                </a:solidFill>
              </a:rPr>
              <a:pPr/>
              <a:t>11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9021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3" name="Rectangle 9"/>
          <p:cNvSpPr>
            <a:spLocks noChangeArrowheads="1"/>
          </p:cNvSpPr>
          <p:nvPr/>
        </p:nvSpPr>
        <p:spPr bwMode="auto">
          <a:xfrm>
            <a:off x="228600" y="1219200"/>
            <a:ext cx="86868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As a trivial example, let us use a circuit-switched network to connect eight telephones in a small area. Communication is through 4-kHz voice channels. We assume that each link uses FDM to connect a maximum of two voice channels. The bandwidth of each link is then 8 kHz. Figure 8.4 shows the situation. Telephone 1 is connected to telephone 7; 2 to 5; 3 to 8; and 4 to 6. Of course the situation may change when new connections are made. The switch controls the connections.</a:t>
            </a:r>
          </a:p>
        </p:txBody>
      </p:sp>
      <p:sp>
        <p:nvSpPr>
          <p:cNvPr id="902155" name="Text Box 11"/>
          <p:cNvSpPr txBox="1">
            <a:spLocks noChangeArrowheads="1"/>
          </p:cNvSpPr>
          <p:nvPr/>
        </p:nvSpPr>
        <p:spPr bwMode="auto">
          <a:xfrm>
            <a:off x="1144588" y="0"/>
            <a:ext cx="228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>
                <a:solidFill>
                  <a:srgbClr val="FF0000"/>
                </a:solidFill>
                <a:latin typeface="Times New Roman" pitchFamily="18" charset="0"/>
              </a:rPr>
              <a:t>Example 8.1</a:t>
            </a:r>
          </a:p>
        </p:txBody>
      </p:sp>
    </p:spTree>
    <p:extLst>
      <p:ext uri="{BB962C8B-B14F-4D97-AF65-F5344CB8AC3E}">
        <p14:creationId xmlns:p14="http://schemas.microsoft.com/office/powerpoint/2010/main" val="1216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EF736981-D38D-46F5-8D84-F1333441F71B}" type="slidenum">
              <a:rPr lang="en-US">
                <a:solidFill>
                  <a:srgbClr val="1C1C1C"/>
                </a:solidFill>
              </a:rPr>
              <a:pPr/>
              <a:t>12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8.4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Circuit-switched network used in Example 8.1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32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81200"/>
            <a:ext cx="8418512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6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2B3E305D-E10B-4C24-BF3C-29C7C39BB71F}" type="slidenum">
              <a:rPr lang="en-US">
                <a:solidFill>
                  <a:srgbClr val="1C1C1C"/>
                </a:solidFill>
              </a:rPr>
              <a:pPr/>
              <a:t>13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6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8.6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Delay in a circuit-switched network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592263"/>
            <a:ext cx="8729662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9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AAC263D2-9F29-4927-BEBE-A43DE11C86E0}" type="slidenum">
              <a:rPr lang="en-US">
                <a:solidFill>
                  <a:srgbClr val="1C1C1C"/>
                </a:solidFill>
              </a:rPr>
              <a:pPr/>
              <a:t>14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888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84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>Switching at the physical layer in the traditional telephone network uses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>the circuit-switching approach.</a:t>
            </a:r>
          </a:p>
        </p:txBody>
      </p:sp>
      <p:grpSp>
        <p:nvGrpSpPr>
          <p:cNvPr id="888844" name="Group 12"/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8884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88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switched network consists of a series of </a:t>
            </a:r>
            <a:r>
              <a:rPr lang="en-GB" dirty="0" smtClean="0"/>
              <a:t>interlinked nodes</a:t>
            </a:r>
            <a:r>
              <a:rPr lang="en-GB" dirty="0"/>
              <a:t>, called switches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Switches </a:t>
            </a:r>
            <a:r>
              <a:rPr lang="en-GB" dirty="0"/>
              <a:t>are devices capable of creating temporary </a:t>
            </a:r>
            <a:r>
              <a:rPr lang="en-GB" dirty="0" smtClean="0"/>
              <a:t>connections between </a:t>
            </a:r>
            <a:r>
              <a:rPr lang="en-GB" dirty="0"/>
              <a:t>two or more devices linked to the switch.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a switched network, some of </a:t>
            </a:r>
            <a:r>
              <a:rPr lang="en-GB" dirty="0" smtClean="0"/>
              <a:t>these nodes </a:t>
            </a:r>
            <a:r>
              <a:rPr lang="en-GB" dirty="0"/>
              <a:t>are connected to the end systems (computers or telephones, for example</a:t>
            </a:r>
            <a:r>
              <a:rPr lang="en-GB" dirty="0" smtClean="0"/>
              <a:t>).Others are </a:t>
            </a:r>
            <a:r>
              <a:rPr lang="en-GB" dirty="0"/>
              <a:t>used only for routing. </a:t>
            </a:r>
          </a:p>
        </p:txBody>
      </p:sp>
    </p:spTree>
    <p:extLst>
      <p:ext uri="{BB962C8B-B14F-4D97-AF65-F5344CB8AC3E}">
        <p14:creationId xmlns:p14="http://schemas.microsoft.com/office/powerpoint/2010/main" val="14958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1A5D8B76-7A4B-4D0F-81FF-EEDD0DBBAA1C}" type="slidenum">
              <a:rPr lang="en-US">
                <a:solidFill>
                  <a:srgbClr val="1C1C1C"/>
                </a:solidFill>
              </a:rPr>
              <a:pPr/>
              <a:t>3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8.1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Switched network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905000"/>
            <a:ext cx="6691312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EE15B648-15FA-4A13-9495-204052BF2AB7}" type="slidenum">
              <a:rPr lang="en-US">
                <a:solidFill>
                  <a:srgbClr val="1C1C1C"/>
                </a:solidFill>
              </a:rPr>
              <a:pPr/>
              <a:t>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8.2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Taxonomy of switched networks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765300"/>
            <a:ext cx="8328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Switched Communications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819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8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Switched Communications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For example;  data </a:t>
            </a:r>
            <a:r>
              <a:rPr lang="en-GB" sz="2000" dirty="0"/>
              <a:t>from station A intended for station F are sent </a:t>
            </a:r>
            <a:r>
              <a:rPr lang="en-GB" sz="2000" dirty="0" smtClean="0"/>
              <a:t>to node </a:t>
            </a:r>
            <a:r>
              <a:rPr lang="en-GB" sz="2000" dirty="0"/>
              <a:t>4. They may then be routed via nodes 5 and 6 or nodes 7 and 6 to the destination.</a:t>
            </a:r>
          </a:p>
          <a:p>
            <a:pPr marL="0" indent="0">
              <a:buNone/>
            </a:pPr>
            <a:r>
              <a:rPr lang="en-GB" sz="2000" dirty="0" smtClean="0"/>
              <a:t>Important observations: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1. Some nodes connect only to other nodes (e.g., 5 and 7). Their sole task is </a:t>
            </a:r>
            <a:r>
              <a:rPr lang="en-GB" sz="2000" dirty="0" smtClean="0"/>
              <a:t>the internal </a:t>
            </a:r>
            <a:r>
              <a:rPr lang="en-GB" sz="2000" dirty="0"/>
              <a:t>(to the network) switching of data. Other nodes have one or more </a:t>
            </a:r>
            <a:r>
              <a:rPr lang="en-GB" sz="2000" dirty="0" smtClean="0"/>
              <a:t>stations attached </a:t>
            </a:r>
            <a:r>
              <a:rPr lang="en-GB" sz="2000" dirty="0"/>
              <a:t>as well; in addition to their switching functions, such </a:t>
            </a:r>
            <a:r>
              <a:rPr lang="en-GB" sz="2000" dirty="0" smtClean="0"/>
              <a:t>nodes accept </a:t>
            </a:r>
            <a:r>
              <a:rPr lang="en-GB" sz="2000" dirty="0"/>
              <a:t>data from and deliver data to the attached stations.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2</a:t>
            </a:r>
            <a:r>
              <a:rPr lang="en-GB" sz="2000" dirty="0"/>
              <a:t>. Node-station links are generally dedicated point-to-point links. Node-node </a:t>
            </a:r>
            <a:r>
              <a:rPr lang="en-GB" sz="2000" dirty="0" smtClean="0"/>
              <a:t>links are </a:t>
            </a:r>
            <a:r>
              <a:rPr lang="en-GB" sz="2000" dirty="0"/>
              <a:t>usually multiplexed, using either frequency division multiplexing (FDM) </a:t>
            </a:r>
            <a:r>
              <a:rPr lang="en-GB" sz="2000" dirty="0" smtClean="0"/>
              <a:t>or time </a:t>
            </a:r>
            <a:r>
              <a:rPr lang="en-GB" sz="2000" dirty="0"/>
              <a:t>division multiplexing (TDM).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3</a:t>
            </a:r>
            <a:r>
              <a:rPr lang="en-GB" sz="2000" dirty="0"/>
              <a:t>. Usually, the network is not fully connected; that is, there is not a direct </a:t>
            </a:r>
            <a:r>
              <a:rPr lang="en-GB" sz="2000" dirty="0" smtClean="0"/>
              <a:t>link between </a:t>
            </a:r>
            <a:r>
              <a:rPr lang="en-GB" sz="2000" dirty="0"/>
              <a:t>every possible pair of nodes. However, it is always desirable to </a:t>
            </a:r>
            <a:r>
              <a:rPr lang="en-GB" sz="2000" dirty="0" smtClean="0"/>
              <a:t>have more </a:t>
            </a:r>
            <a:r>
              <a:rPr lang="en-GB" sz="2000" dirty="0"/>
              <a:t>than one possible path through the network for each pair of </a:t>
            </a:r>
            <a:r>
              <a:rPr lang="en-GB" sz="2000" dirty="0" smtClean="0"/>
              <a:t>stations. This </a:t>
            </a:r>
            <a:r>
              <a:rPr lang="en-GB" sz="2000" dirty="0"/>
              <a:t>enhances the reliability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26009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2F01E0B6-32FB-4F97-979A-3CC6ADB1C2AE}" type="slidenum">
              <a:rPr lang="en-US">
                <a:solidFill>
                  <a:srgbClr val="1C1C1C"/>
                </a:solidFill>
              </a:rPr>
              <a:pPr/>
              <a:t>7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9452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CIRCUIT-SWITCHED NETWORKS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5367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circuit-switched network consists of a set of switches connected by physical links. A connection between two stations is a dedicated path made of one or more links. However, each connection uses only one dedicated channel on each link. Each link is normally divided into n channels by using FDM or TDM.</a:t>
            </a:r>
          </a:p>
        </p:txBody>
      </p:sp>
      <p:sp>
        <p:nvSpPr>
          <p:cNvPr id="565278" name="Rectangle 30"/>
          <p:cNvSpPr>
            <a:spLocks noChangeArrowheads="1"/>
          </p:cNvSpPr>
          <p:nvPr/>
        </p:nvSpPr>
        <p:spPr bwMode="auto">
          <a:xfrm>
            <a:off x="152400" y="490855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</a:rPr>
              <a:t>Three Phases</a:t>
            </a:r>
            <a: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 err="1">
                <a:solidFill>
                  <a:srgbClr val="0033CC"/>
                </a:solidFill>
                <a:latin typeface="Times New Roman" pitchFamily="18" charset="0"/>
              </a:rPr>
              <a:t>Efficiency</a:t>
            </a:r>
            <a: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>Delay</a:t>
            </a:r>
            <a:endParaRPr lang="en-US" sz="24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65279" name="Text Box 31"/>
          <p:cNvSpPr txBox="1">
            <a:spLocks noChangeArrowheads="1"/>
          </p:cNvSpPr>
          <p:nvPr/>
        </p:nvSpPr>
        <p:spPr bwMode="auto">
          <a:xfrm>
            <a:off x="165100" y="44323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320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E176E4A1-9664-49C4-B260-91B1BA915782}" type="slidenum">
              <a:rPr lang="en-US">
                <a:solidFill>
                  <a:srgbClr val="1C1C1C"/>
                </a:solidFill>
              </a:rPr>
              <a:pPr/>
              <a:t>8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867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794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>A circuit-switched network is made of a set of switches connected by physical links, in which  each link is </a:t>
            </a:r>
            <a:br>
              <a:rPr lang="en-US" sz="3200" b="1">
                <a:solidFill>
                  <a:srgbClr val="000000"/>
                </a:solidFill>
                <a:latin typeface="Arial" charset="0"/>
              </a:rPr>
            </a:br>
            <a:r>
              <a:rPr lang="en-US" sz="3200" b="1">
                <a:solidFill>
                  <a:srgbClr val="000000"/>
                </a:solidFill>
                <a:latin typeface="Arial" charset="0"/>
              </a:rPr>
              <a:t>divided into </a:t>
            </a:r>
            <a:r>
              <a:rPr lang="en-US" sz="3200" b="1" i="1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3200" b="1">
                <a:solidFill>
                  <a:srgbClr val="000000"/>
                </a:solidFill>
                <a:latin typeface="Arial" charset="0"/>
              </a:rPr>
              <a:t> channels.</a:t>
            </a:r>
          </a:p>
        </p:txBody>
      </p:sp>
      <p:grpSp>
        <p:nvGrpSpPr>
          <p:cNvPr id="886796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679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679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C1C1C"/>
                </a:solidFill>
              </a:rPr>
              <a:t>8.</a:t>
            </a:r>
            <a:fld id="{A3C91AF8-4B31-4E3A-90B8-BC48CB4FABC9}" type="slidenum">
              <a:rPr lang="en-US">
                <a:solidFill>
                  <a:srgbClr val="1C1C1C"/>
                </a:solidFill>
              </a:rPr>
              <a:pPr/>
              <a:t>9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8.3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A trivial circuit-switched network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436688"/>
            <a:ext cx="7532687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519</Words>
  <Application>Microsoft Office PowerPoint</Application>
  <PresentationFormat>On-screen Show (4:3)</PresentationFormat>
  <Paragraphs>51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Blends</vt:lpstr>
      <vt:lpstr>1_Blends</vt:lpstr>
      <vt:lpstr>2_Blends</vt:lpstr>
      <vt:lpstr>Module 4: Switching techniques</vt:lpstr>
      <vt:lpstr>PowerPoint Presentation</vt:lpstr>
      <vt:lpstr>PowerPoint Presentation</vt:lpstr>
      <vt:lpstr>PowerPoint Presentation</vt:lpstr>
      <vt:lpstr>Switched Communications Networks</vt:lpstr>
      <vt:lpstr>Switched Communications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Switching techniques</dc:title>
  <dc:creator>UG-CSE</dc:creator>
  <cp:lastModifiedBy>Admin</cp:lastModifiedBy>
  <cp:revision>4</cp:revision>
  <dcterms:created xsi:type="dcterms:W3CDTF">2006-08-16T00:00:00Z</dcterms:created>
  <dcterms:modified xsi:type="dcterms:W3CDTF">2020-11-07T05:35:08Z</dcterms:modified>
</cp:coreProperties>
</file>