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26"/>
  </p:notesMasterIdLst>
  <p:sldIdLst>
    <p:sldId id="256" r:id="rId3"/>
    <p:sldId id="275" r:id="rId4"/>
    <p:sldId id="257" r:id="rId5"/>
    <p:sldId id="258" r:id="rId6"/>
    <p:sldId id="276" r:id="rId7"/>
    <p:sldId id="259" r:id="rId8"/>
    <p:sldId id="260" r:id="rId9"/>
    <p:sldId id="277" r:id="rId10"/>
    <p:sldId id="261" r:id="rId11"/>
    <p:sldId id="262" r:id="rId12"/>
    <p:sldId id="263" r:id="rId13"/>
    <p:sldId id="278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1242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86399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2" name="Google Shape;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" name="Google Shape;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3" name="Google Shape;21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" name="Google Shape;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" name="Google Shape;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31" name="Google Shape;2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50" name="Google Shape;2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1" name="Google Shape;25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24aba11e8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61" name="Google Shape;261;gb24aba11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2" name="Google Shape;262;gb24aba11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5" name="Google Shape;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6" name="Google Shape;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l"/>
            <a:fld id="{00000000-1234-1234-1234-123412341234}" type="slidenum">
              <a:rPr lang="en-US"/>
              <a:pPr algn="l"/>
              <a:t>8</a:t>
            </a:fld>
            <a:endParaRPr/>
          </a:p>
        </p:txBody>
      </p:sp>
      <p:sp>
        <p:nvSpPr>
          <p:cNvPr id="56" name="Google Shape;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97" name="Google Shape;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  only" type="objOnly">
  <p:cSld name="OBJECT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  only" type="objOnly">
  <p:cSld name="Object 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C1C1C"/>
              </a:buClr>
            </a:pPr>
            <a:fld id="{00000000-1234-1234-1234-123412341234}" type="slidenum">
              <a:rPr lang="en-US">
                <a:solidFill>
                  <a:srgbClr val="1C1C1C"/>
                </a:solidFill>
              </a:rPr>
              <a:pPr>
                <a:buClr>
                  <a:srgbClr val="1C1C1C"/>
                </a:buClr>
              </a:pPr>
              <a:t>‹#›</a:t>
            </a:fld>
            <a:endParaRPr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4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C1C1C"/>
              </a:buClr>
            </a:pPr>
            <a:fld id="{00000000-1234-1234-1234-123412341234}" type="slidenum">
              <a:rPr lang="en-US">
                <a:solidFill>
                  <a:srgbClr val="1C1C1C"/>
                </a:solidFill>
              </a:rPr>
              <a:pPr>
                <a:buClr>
                  <a:srgbClr val="1C1C1C"/>
                </a:buClr>
              </a:pPr>
              <a:t>‹#›</a:t>
            </a:fld>
            <a:endParaRPr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8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16.</a:t>
            </a: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C1C1C"/>
              </a:buClr>
            </a:pPr>
            <a:r>
              <a:rPr lang="en-US">
                <a:solidFill>
                  <a:srgbClr val="1C1C1C"/>
                </a:solidFill>
              </a:rPr>
              <a:t>16.</a:t>
            </a:r>
            <a:fld id="{00000000-1234-1234-1234-123412341234}" type="slidenum">
              <a:rPr lang="en-US">
                <a:solidFill>
                  <a:srgbClr val="1C1C1C"/>
                </a:solidFill>
              </a:rPr>
              <a:pPr>
                <a:buClr>
                  <a:srgbClr val="1C1C1C"/>
                </a:buClr>
              </a:pPr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466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228600" y="406400"/>
            <a:ext cx="61483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CELLULAR TELEPHONY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304800" y="1295400"/>
            <a:ext cx="83820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lang="en-US" sz="28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Cellular telephony</a:t>
            </a:r>
            <a:r>
              <a:rPr lang="en-US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designed to provide communications between two moving units, called mobile stations (MSs), or between one mobile unit and one stationary unit, often called a land unit. 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304800" y="3676650"/>
            <a:ext cx="6705600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Frequency-Reuse Principle</a:t>
            </a:r>
            <a:br>
              <a:rPr lang="en-US" sz="2400" b="1" i="0" u="none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Roaming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Generation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Generation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Generation</a:t>
            </a:r>
            <a:endParaRPr dirty="0"/>
          </a:p>
        </p:txBody>
      </p:sp>
      <p:sp>
        <p:nvSpPr>
          <p:cNvPr id="31" name="Google Shape;31;p4"/>
          <p:cNvSpPr txBox="1"/>
          <p:nvPr/>
        </p:nvSpPr>
        <p:spPr>
          <a:xfrm>
            <a:off x="317500" y="3200400"/>
            <a:ext cx="48625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lang="en-US" sz="2800" b="1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0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2" name="Google Shape;102;p10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3" name="Google Shape;103;p10"/>
          <p:cNvSpPr txBox="1"/>
          <p:nvPr/>
        </p:nvSpPr>
        <p:spPr>
          <a:xfrm>
            <a:off x="304800" y="381000"/>
            <a:ext cx="621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000" b="1" i="1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Second-generation </a:t>
            </a:r>
            <a:r>
              <a:rPr lang="en-US" sz="20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cellular phone systems</a:t>
            </a:r>
            <a:endParaRPr dirty="0"/>
          </a:p>
        </p:txBody>
      </p:sp>
      <p:cxnSp>
        <p:nvCxnSpPr>
          <p:cNvPr id="104" name="Google Shape;104;p1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5" name="Google Shape;10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894" y="2536687"/>
            <a:ext cx="7110412" cy="28432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4800" y="1189382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800" dirty="0"/>
              <a:t>To provide higher-quality (less noise-prone) mobile voice communications, the </a:t>
            </a:r>
            <a:r>
              <a:rPr lang="en-GB" sz="1800" dirty="0" smtClean="0"/>
              <a:t>second generation </a:t>
            </a:r>
            <a:r>
              <a:rPr lang="en-GB" sz="1800" dirty="0"/>
              <a:t>of the cellular phone network was developed</a:t>
            </a:r>
            <a:r>
              <a:rPr lang="en-GB" sz="1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800" dirty="0"/>
              <a:t>mainly </a:t>
            </a:r>
            <a:r>
              <a:rPr lang="en-GB" sz="1800" dirty="0" smtClean="0"/>
              <a:t>designed for </a:t>
            </a:r>
            <a:r>
              <a:rPr lang="en-GB" sz="1800" dirty="0"/>
              <a:t>digitized voice.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1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3" name="Google Shape;113;p11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4" name="Google Shape;114;p11"/>
          <p:cNvSpPr txBox="1"/>
          <p:nvPr/>
        </p:nvSpPr>
        <p:spPr>
          <a:xfrm>
            <a:off x="304800" y="381000"/>
            <a:ext cx="276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000" b="1" i="1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D-AMPS</a:t>
            </a:r>
            <a:endParaRPr dirty="0"/>
          </a:p>
        </p:txBody>
      </p:sp>
      <p:cxnSp>
        <p:nvCxnSpPr>
          <p:cNvPr id="115" name="Google Shape;115;p1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04800" y="1113183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800" dirty="0"/>
              <a:t>evolution of the </a:t>
            </a:r>
            <a:r>
              <a:rPr lang="en-GB" sz="2800" dirty="0" err="1"/>
              <a:t>analog</a:t>
            </a:r>
            <a:r>
              <a:rPr lang="en-GB" sz="2800" dirty="0"/>
              <a:t> AMPS into a digital system is digital </a:t>
            </a:r>
            <a:r>
              <a:rPr lang="en-GB" sz="2800" dirty="0" smtClean="0"/>
              <a:t>AMPS.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/>
              <a:t>Each voice channel is digitized using a very complex PCM and </a:t>
            </a:r>
            <a:r>
              <a:rPr lang="en-GB" sz="2800" dirty="0" smtClean="0"/>
              <a:t>compression technique</a:t>
            </a:r>
            <a:r>
              <a:rPr lang="en-GB" sz="2800" dirty="0"/>
              <a:t>. </a:t>
            </a:r>
            <a:endParaRPr lang="en-GB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/>
              <a:t>A </a:t>
            </a:r>
            <a:r>
              <a:rPr lang="en-GB" sz="2800" dirty="0"/>
              <a:t>voice channel is digitized to 7.95 kbps. </a:t>
            </a:r>
            <a:endParaRPr lang="en-GB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/>
              <a:t>For example, Three </a:t>
            </a:r>
            <a:r>
              <a:rPr lang="en-GB" sz="2800" dirty="0"/>
              <a:t>7.95-kbps </a:t>
            </a:r>
            <a:r>
              <a:rPr lang="en-GB" sz="2800" dirty="0" smtClean="0"/>
              <a:t>digital voice </a:t>
            </a:r>
            <a:r>
              <a:rPr lang="en-GB" sz="2800" dirty="0"/>
              <a:t>channels are combined using TDMA. The result is 48.6 kbps of digital </a:t>
            </a:r>
            <a:r>
              <a:rPr lang="en-GB" sz="2800" dirty="0" smtClean="0"/>
              <a:t>data.</a:t>
            </a:r>
            <a:endParaRPr lang="en-GB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1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3" name="Google Shape;113;p11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4" name="Google Shape;114;p11"/>
          <p:cNvSpPr txBox="1"/>
          <p:nvPr/>
        </p:nvSpPr>
        <p:spPr>
          <a:xfrm>
            <a:off x="304800" y="381000"/>
            <a:ext cx="276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16.6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D-AMPS</a:t>
            </a:r>
            <a:endParaRPr/>
          </a:p>
        </p:txBody>
      </p:sp>
      <p:cxnSp>
        <p:nvCxnSpPr>
          <p:cNvPr id="115" name="Google Shape;115;p1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6" name="Google Shape;11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71600"/>
            <a:ext cx="8016875" cy="450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10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" name="Google Shape;130;p12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1" name="Google Shape;131;p12"/>
          <p:cNvCxnSpPr/>
          <p:nvPr/>
        </p:nvCxnSpPr>
        <p:spPr>
          <a:xfrm>
            <a:off x="458787" y="39624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2" name="Google Shape;132;p12"/>
          <p:cNvSpPr txBox="1"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D-AMPS, or IS-136, is a digital cellular phone system using TDMA and FDMA.</a:t>
            </a:r>
            <a:endParaRPr/>
          </a:p>
        </p:txBody>
      </p:sp>
      <p:grpSp>
        <p:nvGrpSpPr>
          <p:cNvPr id="133" name="Google Shape;133;p12"/>
          <p:cNvGrpSpPr/>
          <p:nvPr/>
        </p:nvGrpSpPr>
        <p:grpSpPr>
          <a:xfrm>
            <a:off x="457200" y="1981200"/>
            <a:ext cx="1143000" cy="566737"/>
            <a:chOff x="1200" y="1248"/>
            <a:chExt cx="720" cy="357"/>
          </a:xfrm>
        </p:grpSpPr>
        <p:pic>
          <p:nvPicPr>
            <p:cNvPr id="134" name="Google Shape;134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2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3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3" name="Google Shape;143;p13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4" name="Google Shape;144;p13"/>
          <p:cNvSpPr txBox="1"/>
          <p:nvPr/>
        </p:nvSpPr>
        <p:spPr>
          <a:xfrm>
            <a:off x="304800" y="381000"/>
            <a:ext cx="3043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16.7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GSM bands</a:t>
            </a:r>
            <a:endParaRPr/>
          </a:p>
        </p:txBody>
      </p:sp>
      <p:cxnSp>
        <p:nvCxnSpPr>
          <p:cNvPr id="145" name="Google Shape;145;p1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46" name="Google Shape;14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7925" y="1884362"/>
            <a:ext cx="6061075" cy="329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14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4" name="Google Shape;154;p14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5" name="Google Shape;155;p14"/>
          <p:cNvSpPr txBox="1"/>
          <p:nvPr/>
        </p:nvSpPr>
        <p:spPr>
          <a:xfrm>
            <a:off x="304800" y="381000"/>
            <a:ext cx="23590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16.8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GSM</a:t>
            </a:r>
            <a:endParaRPr/>
          </a:p>
        </p:txBody>
      </p:sp>
      <p:cxnSp>
        <p:nvCxnSpPr>
          <p:cNvPr id="156" name="Google Shape;156;p14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57" name="Google Shape;15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037" y="1377950"/>
            <a:ext cx="6380162" cy="44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15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5" name="Google Shape;165;p15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6" name="Google Shape;166;p15"/>
          <p:cNvSpPr txBox="1"/>
          <p:nvPr/>
        </p:nvSpPr>
        <p:spPr>
          <a:xfrm>
            <a:off x="304800" y="381000"/>
            <a:ext cx="43211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16.9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Multiframe components</a:t>
            </a:r>
            <a:endParaRPr/>
          </a:p>
        </p:txBody>
      </p:sp>
      <p:cxnSp>
        <p:nvCxnSpPr>
          <p:cNvPr id="167" name="Google Shape;167;p1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68" name="Google Shape;1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8450" y="1393825"/>
            <a:ext cx="5822950" cy="44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2" name="Google Shape;182;p16"/>
          <p:cNvCxnSpPr/>
          <p:nvPr/>
        </p:nvCxnSpPr>
        <p:spPr>
          <a:xfrm>
            <a:off x="457200" y="28956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3" name="Google Shape;183;p16"/>
          <p:cNvCxnSpPr/>
          <p:nvPr/>
        </p:nvCxnSpPr>
        <p:spPr>
          <a:xfrm>
            <a:off x="458787" y="4191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4" name="Google Shape;184;p16"/>
          <p:cNvSpPr txBox="1"/>
          <p:nvPr/>
        </p:nvSpPr>
        <p:spPr>
          <a:xfrm>
            <a:off x="495300" y="29876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GSM is a digital cellular phone system using TDMA and FDMA.</a:t>
            </a:r>
            <a:endParaRPr/>
          </a:p>
        </p:txBody>
      </p:sp>
      <p:grpSp>
        <p:nvGrpSpPr>
          <p:cNvPr id="185" name="Google Shape;185;p16"/>
          <p:cNvGrpSpPr/>
          <p:nvPr/>
        </p:nvGrpSpPr>
        <p:grpSpPr>
          <a:xfrm>
            <a:off x="457200" y="2209800"/>
            <a:ext cx="1143000" cy="566737"/>
            <a:chOff x="1200" y="1248"/>
            <a:chExt cx="720" cy="357"/>
          </a:xfrm>
        </p:grpSpPr>
        <p:pic>
          <p:nvPicPr>
            <p:cNvPr id="186" name="Google Shape;186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6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17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5" name="Google Shape;195;p17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96" name="Google Shape;196;p17"/>
          <p:cNvSpPr txBox="1"/>
          <p:nvPr/>
        </p:nvSpPr>
        <p:spPr>
          <a:xfrm>
            <a:off x="304800" y="381000"/>
            <a:ext cx="48339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16.10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IS-95 forward transmission</a:t>
            </a:r>
            <a:endParaRPr/>
          </a:p>
        </p:txBody>
      </p:sp>
      <p:cxnSp>
        <p:nvCxnSpPr>
          <p:cNvPr id="197" name="Google Shape;197;p1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71600"/>
            <a:ext cx="8401050" cy="37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18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6" name="Google Shape;206;p18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07" name="Google Shape;207;p18"/>
          <p:cNvSpPr txBox="1"/>
          <p:nvPr/>
        </p:nvSpPr>
        <p:spPr>
          <a:xfrm>
            <a:off x="304800" y="381000"/>
            <a:ext cx="47482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16.11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IS-95 reverse transmission</a:t>
            </a:r>
            <a:endParaRPr/>
          </a:p>
        </p:txBody>
      </p:sp>
      <p:cxnSp>
        <p:nvCxnSpPr>
          <p:cNvPr id="208" name="Google Shape;208;p1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09" name="Google Shape;20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255837"/>
            <a:ext cx="8308975" cy="28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228600" y="406400"/>
            <a:ext cx="61483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CELLULAR TELEPHONY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8716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To make this tracking possible, each cellular service area is divided into </a:t>
            </a:r>
            <a:r>
              <a:rPr lang="en-GB" sz="2000" dirty="0" smtClean="0"/>
              <a:t>small regions </a:t>
            </a:r>
            <a:r>
              <a:rPr lang="en-GB" sz="2000" dirty="0"/>
              <a:t>called </a:t>
            </a:r>
            <a:r>
              <a:rPr lang="en-GB" sz="2000" b="1" dirty="0" smtClean="0"/>
              <a:t>cells.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Each cell contains an antenna and is controlled by a solar </a:t>
            </a:r>
            <a:r>
              <a:rPr lang="en-GB" sz="2000" dirty="0" smtClean="0"/>
              <a:t>or AC powered network </a:t>
            </a:r>
            <a:r>
              <a:rPr lang="en-GB" sz="2000" dirty="0"/>
              <a:t>station, called the </a:t>
            </a:r>
            <a:r>
              <a:rPr lang="en-GB" sz="2000" b="1" dirty="0"/>
              <a:t>base station (BS</a:t>
            </a:r>
            <a:r>
              <a:rPr lang="en-GB" sz="2000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Each base station, in tum, is </a:t>
            </a:r>
            <a:r>
              <a:rPr lang="en-GB" sz="2000" dirty="0" smtClean="0"/>
              <a:t>controlled by </a:t>
            </a:r>
            <a:r>
              <a:rPr lang="en-GB" sz="2000" dirty="0"/>
              <a:t>a switching office, called a </a:t>
            </a:r>
            <a:r>
              <a:rPr lang="en-GB" sz="2000" b="1" dirty="0"/>
              <a:t>mobile switching </a:t>
            </a:r>
            <a:r>
              <a:rPr lang="en-GB" sz="2000" b="1" dirty="0" err="1"/>
              <a:t>center</a:t>
            </a:r>
            <a:r>
              <a:rPr lang="en-GB" sz="2000" b="1" dirty="0"/>
              <a:t> (MSC</a:t>
            </a:r>
            <a:r>
              <a:rPr lang="en-GB" sz="2000" b="1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It is a </a:t>
            </a:r>
            <a:r>
              <a:rPr lang="en-GB" sz="2000" dirty="0" smtClean="0"/>
              <a:t>computerized </a:t>
            </a:r>
            <a:r>
              <a:rPr lang="en-GB" sz="2000" dirty="0" err="1" smtClean="0"/>
              <a:t>center</a:t>
            </a:r>
            <a:r>
              <a:rPr lang="en-GB" sz="2000" dirty="0" smtClean="0"/>
              <a:t> </a:t>
            </a:r>
            <a:r>
              <a:rPr lang="en-GB" sz="2000" dirty="0"/>
              <a:t>that is responsible for connecting calls, recording call information, </a:t>
            </a:r>
            <a:r>
              <a:rPr lang="en-GB" sz="2000" dirty="0" smtClean="0"/>
              <a:t>and billing.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Cell size is not fixed and can be increased or decreased depending on the </a:t>
            </a:r>
            <a:r>
              <a:rPr lang="en-GB" sz="2000" dirty="0" smtClean="0"/>
              <a:t>population of </a:t>
            </a:r>
            <a:r>
              <a:rPr lang="en-GB" sz="2000" dirty="0"/>
              <a:t>the area</a:t>
            </a:r>
            <a:r>
              <a:rPr lang="en-GB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The transmission power of each cell is kept low to prevent its signal from </a:t>
            </a:r>
            <a:r>
              <a:rPr lang="en-GB" sz="2000" dirty="0" smtClean="0"/>
              <a:t>interfering with </a:t>
            </a:r>
            <a:r>
              <a:rPr lang="en-GB" sz="2000" dirty="0"/>
              <a:t>those of other cells.</a:t>
            </a:r>
          </a:p>
        </p:txBody>
      </p:sp>
    </p:spTree>
    <p:extLst>
      <p:ext uri="{BB962C8B-B14F-4D97-AF65-F5344CB8AC3E}">
        <p14:creationId xmlns:p14="http://schemas.microsoft.com/office/powerpoint/2010/main" val="34437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3" name="Google Shape;223;p19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4" name="Google Shape;224;p19"/>
          <p:cNvCxnSpPr/>
          <p:nvPr/>
        </p:nvCxnSpPr>
        <p:spPr>
          <a:xfrm>
            <a:off x="458787" y="39624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5" name="Google Shape;225;p19"/>
          <p:cNvSpPr txBox="1"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IS-95 is a digital cellular phone system using CDMA/DSSS and FDMA.</a:t>
            </a:r>
            <a:endParaRPr/>
          </a:p>
        </p:txBody>
      </p:sp>
      <p:grpSp>
        <p:nvGrpSpPr>
          <p:cNvPr id="226" name="Google Shape;226;p19"/>
          <p:cNvGrpSpPr/>
          <p:nvPr/>
        </p:nvGrpSpPr>
        <p:grpSpPr>
          <a:xfrm>
            <a:off x="457200" y="1981200"/>
            <a:ext cx="1143000" cy="566737"/>
            <a:chOff x="1200" y="1248"/>
            <a:chExt cx="720" cy="357"/>
          </a:xfrm>
        </p:grpSpPr>
        <p:pic>
          <p:nvPicPr>
            <p:cNvPr id="227" name="Google Shape;227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19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2" name="Google Shape;242;p20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3" name="Google Shape;243;p20"/>
          <p:cNvCxnSpPr/>
          <p:nvPr/>
        </p:nvCxnSpPr>
        <p:spPr>
          <a:xfrm>
            <a:off x="458787" y="44196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4" name="Google Shape;244;p20"/>
          <p:cNvSpPr txBox="1"/>
          <p:nvPr/>
        </p:nvSpPr>
        <p:spPr>
          <a:xfrm>
            <a:off x="495300" y="2759075"/>
            <a:ext cx="8077200" cy="15541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goal of third-generation cellular telephony is to provide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universal personal communication.</a:t>
            </a:r>
            <a:endParaRPr/>
          </a:p>
        </p:txBody>
      </p:sp>
      <p:grpSp>
        <p:nvGrpSpPr>
          <p:cNvPr id="245" name="Google Shape;245;p20"/>
          <p:cNvGrpSpPr/>
          <p:nvPr/>
        </p:nvGrpSpPr>
        <p:grpSpPr>
          <a:xfrm>
            <a:off x="457200" y="1981200"/>
            <a:ext cx="1143000" cy="566737"/>
            <a:chOff x="1200" y="1248"/>
            <a:chExt cx="720" cy="357"/>
          </a:xfrm>
        </p:grpSpPr>
        <p:pic>
          <p:nvPicPr>
            <p:cNvPr id="246" name="Google Shape;246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20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lang="en-US" sz="2800" b="1" i="1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21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5" name="Google Shape;255;p21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56" name="Google Shape;256;p21"/>
          <p:cNvSpPr txBox="1"/>
          <p:nvPr/>
        </p:nvSpPr>
        <p:spPr>
          <a:xfrm>
            <a:off x="304800" y="381000"/>
            <a:ext cx="47355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16.12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IMT-2000 radio interfaces</a:t>
            </a:r>
            <a:endParaRPr/>
          </a:p>
        </p:txBody>
      </p:sp>
      <p:cxnSp>
        <p:nvCxnSpPr>
          <p:cNvPr id="257" name="Google Shape;257;p2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58" name="Google Shape;2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352675"/>
            <a:ext cx="8593137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272209"/>
            <a:ext cx="9144000" cy="10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 txBox="1"/>
          <p:nvPr/>
        </p:nvSpPr>
        <p:spPr>
          <a:xfrm>
            <a:off x="1143000" y="2514600"/>
            <a:ext cx="6858000" cy="30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16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WANs: </a:t>
            </a:r>
            <a:b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Cellular Telephone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Satellite Networks</a:t>
            </a:r>
            <a:endParaRPr/>
          </a:p>
        </p:txBody>
      </p:sp>
      <p:sp>
        <p:nvSpPr>
          <p:cNvPr id="267" name="Google Shape;267;p22"/>
          <p:cNvSpPr txBox="1"/>
          <p:nvPr/>
        </p:nvSpPr>
        <p:spPr>
          <a:xfrm>
            <a:off x="0" y="6507162"/>
            <a:ext cx="91440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The McGraw-Hill Companies, Inc. Permission required for reproduction or display.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71061" y="172278"/>
            <a:ext cx="793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Reference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5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5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0" name="Google Shape;40;p5"/>
          <p:cNvSpPr txBox="1"/>
          <p:nvPr/>
        </p:nvSpPr>
        <p:spPr>
          <a:xfrm>
            <a:off x="304800" y="381000"/>
            <a:ext cx="3419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16.1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Cellular system</a:t>
            </a:r>
            <a:endParaRPr/>
          </a:p>
        </p:txBody>
      </p:sp>
      <p:cxnSp>
        <p:nvCxnSpPr>
          <p:cNvPr id="41" name="Google Shape;41;p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2" name="Google Shape;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5" y="1860550"/>
            <a:ext cx="8162925" cy="31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6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" name="Google Shape;50;p6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1" name="Google Shape;51;p6"/>
          <p:cNvSpPr txBox="1"/>
          <p:nvPr/>
        </p:nvSpPr>
        <p:spPr>
          <a:xfrm>
            <a:off x="304800" y="381000"/>
            <a:ext cx="44719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000" b="1" i="1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</a:t>
            </a:r>
            <a:r>
              <a:rPr lang="en-US" sz="20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 patterns</a:t>
            </a:r>
            <a:endParaRPr dirty="0"/>
          </a:p>
        </p:txBody>
      </p:sp>
      <p:cxnSp>
        <p:nvCxnSpPr>
          <p:cNvPr id="52" name="Google Shape;52;p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3" name="Google Shape;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537" y="1524000"/>
            <a:ext cx="7788275" cy="39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97565" y="1139687"/>
            <a:ext cx="4379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set of frequencies available is limited, and frequencies need to be </a:t>
            </a:r>
            <a:r>
              <a:rPr lang="en-GB" dirty="0" smtClean="0"/>
              <a:t>reused</a:t>
            </a:r>
          </a:p>
          <a:p>
            <a:r>
              <a:rPr lang="en-GB" dirty="0"/>
              <a:t>frequency reuse pattern is a configuration </a:t>
            </a:r>
            <a:r>
              <a:rPr lang="en-GB" dirty="0" smtClean="0"/>
              <a:t>of </a:t>
            </a:r>
            <a:r>
              <a:rPr lang="en-GB" i="1" dirty="0" smtClean="0"/>
              <a:t>N </a:t>
            </a:r>
            <a:r>
              <a:rPr lang="en-GB" dirty="0"/>
              <a:t>cells, </a:t>
            </a:r>
            <a:r>
              <a:rPr lang="en-GB" i="1" dirty="0"/>
              <a:t>N </a:t>
            </a:r>
            <a:r>
              <a:rPr lang="en-GB" dirty="0"/>
              <a:t>being the </a:t>
            </a:r>
            <a:r>
              <a:rPr lang="en-GB" b="1" dirty="0"/>
              <a:t>reuse </a:t>
            </a:r>
            <a:r>
              <a:rPr lang="en-GB" b="1" dirty="0" smtClean="0"/>
              <a:t>factor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43" y="530087"/>
            <a:ext cx="841513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33CC"/>
              </a:buClr>
              <a:buSzPts val="2400"/>
            </a:pPr>
            <a:r>
              <a:rPr lang="en-GB" b="1" dirty="0" smtClean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Transmitting:</a:t>
            </a:r>
          </a:p>
          <a:p>
            <a:pPr marL="285750" lvl="0" indent="-285750">
              <a:buClr>
                <a:srgbClr val="0033CC"/>
              </a:buClr>
              <a:buSzPts val="2400"/>
              <a:buFont typeface="Arial" pitchFamily="34" charset="0"/>
              <a:buChar char="•"/>
            </a:pPr>
            <a:r>
              <a:rPr lang="en-GB" dirty="0"/>
              <a:t>To place a call from a mobile station, the caller enters a code of 7 or 10 digits (a phone</a:t>
            </a:r>
          </a:p>
          <a:p>
            <a:pPr lvl="0">
              <a:buClr>
                <a:srgbClr val="0033CC"/>
              </a:buClr>
              <a:buSzPts val="2400"/>
            </a:pPr>
            <a:r>
              <a:rPr lang="en-GB" dirty="0"/>
              <a:t>number) and presses the send button</a:t>
            </a:r>
            <a:r>
              <a:rPr lang="en-GB" dirty="0" smtClean="0"/>
              <a:t>.</a:t>
            </a:r>
          </a:p>
          <a:p>
            <a:pPr marL="285750" lvl="0" indent="-285750">
              <a:buClr>
                <a:srgbClr val="0033CC"/>
              </a:buClr>
              <a:buSzPts val="2400"/>
              <a:buFont typeface="Arial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mobile station then scans the band, seeking </a:t>
            </a:r>
            <a:r>
              <a:rPr lang="en-GB" dirty="0" smtClean="0"/>
              <a:t>a setup </a:t>
            </a:r>
            <a:r>
              <a:rPr lang="en-GB" dirty="0"/>
              <a:t>channel with a strong signal, and sends the data (phone number) to the </a:t>
            </a:r>
            <a:r>
              <a:rPr lang="en-GB" dirty="0" smtClean="0"/>
              <a:t>closest base </a:t>
            </a:r>
            <a:r>
              <a:rPr lang="en-GB" dirty="0"/>
              <a:t>station using that channel. </a:t>
            </a:r>
            <a:endParaRPr lang="en-GB" dirty="0" smtClean="0"/>
          </a:p>
          <a:p>
            <a:pPr marL="285750" lvl="0" indent="-285750">
              <a:buClr>
                <a:srgbClr val="0033CC"/>
              </a:buClr>
              <a:buSzPts val="2400"/>
              <a:buFont typeface="Arial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base station relays the data to the MSC. </a:t>
            </a:r>
            <a:endParaRPr lang="en-GB" dirty="0" smtClean="0"/>
          </a:p>
          <a:p>
            <a:pPr marL="285750" lvl="0" indent="-285750">
              <a:buClr>
                <a:srgbClr val="0033CC"/>
              </a:buClr>
              <a:buSzPts val="2400"/>
              <a:buFont typeface="Arial" pitchFamily="34" charset="0"/>
              <a:buChar char="•"/>
            </a:pPr>
            <a:r>
              <a:rPr lang="en-GB" dirty="0" smtClean="0"/>
              <a:t>The MSC </a:t>
            </a:r>
            <a:r>
              <a:rPr lang="en-GB" dirty="0"/>
              <a:t>sends the data on to the telephone central office. </a:t>
            </a:r>
            <a:endParaRPr lang="en-GB" dirty="0" smtClean="0"/>
          </a:p>
          <a:p>
            <a:pPr marL="285750" lvl="0" indent="-285750">
              <a:buClr>
                <a:srgbClr val="0033CC"/>
              </a:buClr>
              <a:buSzPts val="2400"/>
              <a:buFont typeface="Arial" pitchFamily="34" charset="0"/>
              <a:buChar char="•"/>
            </a:pPr>
            <a:r>
              <a:rPr lang="en-GB" dirty="0" smtClean="0"/>
              <a:t>If </a:t>
            </a:r>
            <a:r>
              <a:rPr lang="en-GB" dirty="0"/>
              <a:t>the called party is available, a </a:t>
            </a:r>
            <a:r>
              <a:rPr lang="en-GB" dirty="0" smtClean="0"/>
              <a:t>connection is </a:t>
            </a:r>
            <a:r>
              <a:rPr lang="en-GB" dirty="0"/>
              <a:t>made and the result is relayed back to the MSC</a:t>
            </a:r>
            <a:r>
              <a:rPr lang="en-GB" dirty="0" smtClean="0"/>
              <a:t>.</a:t>
            </a:r>
          </a:p>
          <a:p>
            <a:pPr marL="285750" lvl="0" indent="-285750">
              <a:buClr>
                <a:srgbClr val="0033CC"/>
              </a:buClr>
              <a:buSzPts val="2400"/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/>
              <a:t>At this point, the </a:t>
            </a:r>
            <a:r>
              <a:rPr lang="en-GB" dirty="0" smtClean="0"/>
              <a:t>MSC assigns </a:t>
            </a:r>
            <a:r>
              <a:rPr lang="en-GB" dirty="0"/>
              <a:t>an unused voice channel to the call, and a connection is </a:t>
            </a:r>
            <a:r>
              <a:rPr lang="en-GB" dirty="0" smtClean="0"/>
              <a:t>established.</a:t>
            </a:r>
          </a:p>
          <a:p>
            <a:pPr marL="285750" lvl="0" indent="-285750">
              <a:buClr>
                <a:srgbClr val="0033CC"/>
              </a:buClr>
              <a:buSzPts val="2400"/>
              <a:buFont typeface="Arial" pitchFamily="34" charset="0"/>
              <a:buChar char="•"/>
            </a:pPr>
            <a:r>
              <a:rPr lang="en-GB" dirty="0" smtClean="0"/>
              <a:t>The</a:t>
            </a:r>
            <a:r>
              <a:rPr lang="en-GB" dirty="0"/>
              <a:t> </a:t>
            </a:r>
            <a:r>
              <a:rPr lang="en-GB" dirty="0" smtClean="0"/>
              <a:t>mobile </a:t>
            </a:r>
            <a:r>
              <a:rPr lang="en-GB" dirty="0"/>
              <a:t>station automatically adjusts its tuning to the new channel, and </a:t>
            </a:r>
            <a:r>
              <a:rPr lang="en-GB" dirty="0" smtClean="0"/>
              <a:t>communication can </a:t>
            </a:r>
            <a:r>
              <a:rPr lang="en-GB" dirty="0"/>
              <a:t>begin.</a:t>
            </a:r>
          </a:p>
          <a:p>
            <a:pPr lvl="0">
              <a:buClr>
                <a:srgbClr val="0033CC"/>
              </a:buClr>
              <a:buSzPts val="2400"/>
            </a:pPr>
            <a:endParaRPr lang="en-GB" b="1" dirty="0" smtClean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0033CC"/>
              </a:buClr>
              <a:buSzPts val="2400"/>
            </a:pPr>
            <a:r>
              <a:rPr lang="en-GB" b="1" dirty="0" smtClean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Receiving</a:t>
            </a:r>
          </a:p>
          <a:p>
            <a:pPr marL="285750" lvl="0" indent="-285750">
              <a:buClr>
                <a:srgbClr val="0033CC"/>
              </a:buClr>
              <a:buSzPts val="2400"/>
              <a:buFont typeface="Arial" pitchFamily="34" charset="0"/>
              <a:buChar char="•"/>
            </a:pPr>
            <a:r>
              <a:rPr lang="en-GB" dirty="0"/>
              <a:t>When a mobile phone is called, the telephone central office sends the number to </a:t>
            </a:r>
            <a:r>
              <a:rPr lang="en-GB" dirty="0" smtClean="0"/>
              <a:t>the MSC</a:t>
            </a:r>
            <a:r>
              <a:rPr lang="en-GB" dirty="0"/>
              <a:t>. </a:t>
            </a:r>
            <a:endParaRPr lang="en-GB" dirty="0" smtClean="0"/>
          </a:p>
          <a:p>
            <a:pPr marL="285750" lvl="0" indent="-285750">
              <a:buClr>
                <a:srgbClr val="0033CC"/>
              </a:buClr>
              <a:buSzPts val="2400"/>
              <a:buFont typeface="Arial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MSC searches for the location of the mobile station by sending query </a:t>
            </a:r>
            <a:r>
              <a:rPr lang="en-GB" dirty="0" smtClean="0"/>
              <a:t>signals to </a:t>
            </a:r>
            <a:r>
              <a:rPr lang="en-GB" dirty="0"/>
              <a:t>each cell in a process called </a:t>
            </a:r>
            <a:r>
              <a:rPr lang="en-GB" b="1" dirty="0"/>
              <a:t>paging</a:t>
            </a:r>
            <a:r>
              <a:rPr lang="en-GB" dirty="0"/>
              <a:t>. </a:t>
            </a:r>
            <a:endParaRPr lang="en-GB" dirty="0" smtClean="0"/>
          </a:p>
          <a:p>
            <a:pPr marL="285750" lvl="0" indent="-285750">
              <a:buClr>
                <a:srgbClr val="0033CC"/>
              </a:buClr>
              <a:buSzPts val="2400"/>
              <a:buFont typeface="Arial" pitchFamily="34" charset="0"/>
              <a:buChar char="•"/>
            </a:pPr>
            <a:r>
              <a:rPr lang="en-GB" dirty="0" smtClean="0"/>
              <a:t>Once </a:t>
            </a:r>
            <a:r>
              <a:rPr lang="en-GB" dirty="0"/>
              <a:t>the mobile station is found, the </a:t>
            </a:r>
            <a:r>
              <a:rPr lang="en-GB" dirty="0" smtClean="0"/>
              <a:t>MSC transmits </a:t>
            </a:r>
            <a:r>
              <a:rPr lang="en-GB" dirty="0"/>
              <a:t>a ringing signal and, when the mobile station answers, assigns a voice </a:t>
            </a:r>
            <a:r>
              <a:rPr lang="en-GB" dirty="0" smtClean="0"/>
              <a:t>channel to </a:t>
            </a:r>
            <a:r>
              <a:rPr lang="en-GB" dirty="0"/>
              <a:t>the call, allowing voice communication to begin.</a:t>
            </a:r>
          </a:p>
          <a:p>
            <a:pPr lvl="0">
              <a:buClr>
                <a:srgbClr val="0033CC"/>
              </a:buClr>
              <a:buSzPts val="2400"/>
            </a:pPr>
            <a:endParaRPr lang="en-GB" b="1" dirty="0" smtClean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0033CC"/>
              </a:buClr>
              <a:buSzPts val="2400"/>
            </a:pPr>
            <a:r>
              <a:rPr lang="en-GB" b="1" dirty="0" err="1" smtClean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HandoFF</a:t>
            </a:r>
            <a:r>
              <a:rPr lang="en-GB" b="1" dirty="0" smtClean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85750" lvl="0" indent="-285750">
              <a:buClr>
                <a:srgbClr val="0033CC"/>
              </a:buClr>
              <a:buSzPts val="2400"/>
              <a:buFont typeface="Arial" pitchFamily="34" charset="0"/>
              <a:buChar char="•"/>
            </a:pPr>
            <a:r>
              <a:rPr lang="en-GB" dirty="0"/>
              <a:t>the </a:t>
            </a:r>
            <a:r>
              <a:rPr lang="en-GB" dirty="0" smtClean="0"/>
              <a:t>MSC monitors </a:t>
            </a:r>
            <a:r>
              <a:rPr lang="en-GB" dirty="0"/>
              <a:t>the level of the signal every few seconds</a:t>
            </a:r>
            <a:r>
              <a:rPr lang="en-GB" dirty="0" smtClean="0"/>
              <a:t>.</a:t>
            </a:r>
          </a:p>
          <a:p>
            <a:pPr marL="285750" lvl="0" indent="-285750">
              <a:buClr>
                <a:srgbClr val="0033CC"/>
              </a:buClr>
              <a:buSzPts val="2400"/>
              <a:buFont typeface="Arial" pitchFamily="34" charset="0"/>
              <a:buChar char="•"/>
            </a:pPr>
            <a:r>
              <a:rPr lang="en-GB" dirty="0" smtClean="0"/>
              <a:t>The MSC </a:t>
            </a:r>
            <a:r>
              <a:rPr lang="en-GB" dirty="0"/>
              <a:t>then changes the channel carrying the call (hands the signal off from the </a:t>
            </a:r>
            <a:r>
              <a:rPr lang="en-GB" dirty="0" smtClean="0"/>
              <a:t>old channel </a:t>
            </a:r>
            <a:r>
              <a:rPr lang="en-GB" dirty="0"/>
              <a:t>to a new one</a:t>
            </a:r>
            <a:r>
              <a:rPr lang="en-GB" dirty="0" smtClean="0"/>
              <a:t>).</a:t>
            </a:r>
          </a:p>
          <a:p>
            <a:pPr marL="285750" lvl="0" indent="-285750">
              <a:buClr>
                <a:srgbClr val="0033CC"/>
              </a:buClr>
              <a:buSzPts val="2400"/>
              <a:buFont typeface="Arial" pitchFamily="34" charset="0"/>
              <a:buChar char="•"/>
            </a:pPr>
            <a:r>
              <a:rPr lang="en-GB" dirty="0"/>
              <a:t>Hard </a:t>
            </a:r>
            <a:r>
              <a:rPr lang="en-GB" dirty="0" smtClean="0"/>
              <a:t>Handoff: </a:t>
            </a:r>
            <a:r>
              <a:rPr lang="en-GB" dirty="0"/>
              <a:t>communication must first be broken with the previous base station</a:t>
            </a:r>
            <a:endParaRPr lang="en-GB" dirty="0" smtClean="0"/>
          </a:p>
          <a:p>
            <a:pPr marL="285750" lvl="0" indent="-285750">
              <a:buClr>
                <a:srgbClr val="0033CC"/>
              </a:buClr>
              <a:buSzPts val="2400"/>
              <a:buFont typeface="Arial" pitchFamily="34" charset="0"/>
              <a:buChar char="•"/>
            </a:pPr>
            <a:r>
              <a:rPr lang="en-GB" dirty="0"/>
              <a:t>Soft Handoff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Roaming</a:t>
            </a:r>
            <a:r>
              <a:rPr lang="en-GB" b="1" dirty="0" smtClean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</a:rPr>
              <a:t>:</a:t>
            </a:r>
          </a:p>
          <a:p>
            <a:r>
              <a:rPr lang="en-GB" dirty="0"/>
              <a:t>Roaming means, in principle, </a:t>
            </a:r>
            <a:r>
              <a:rPr lang="en-GB" dirty="0" smtClean="0"/>
              <a:t>that a </a:t>
            </a:r>
            <a:r>
              <a:rPr lang="en-GB" dirty="0"/>
              <a:t>user can have access to communication or can be reached where there is coverage</a:t>
            </a:r>
            <a:r>
              <a:rPr lang="en-GB" dirty="0" smtClean="0"/>
              <a:t>.</a:t>
            </a:r>
          </a:p>
          <a:p>
            <a:r>
              <a:rPr lang="en-GB" dirty="0" err="1"/>
              <a:t>Neighboring</a:t>
            </a:r>
            <a:r>
              <a:rPr lang="en-GB" dirty="0"/>
              <a:t> service providers can </a:t>
            </a:r>
            <a:r>
              <a:rPr lang="en-GB" dirty="0" err="1" smtClean="0"/>
              <a:t>providevextended</a:t>
            </a:r>
            <a:r>
              <a:rPr lang="en-GB" dirty="0" smtClean="0"/>
              <a:t> </a:t>
            </a:r>
            <a:r>
              <a:rPr lang="en-GB" dirty="0"/>
              <a:t>coverage through a roaming contract.</a:t>
            </a:r>
            <a:endParaRPr lang="en-GB" b="1" dirty="0">
              <a:solidFill>
                <a:srgbClr val="0033CC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58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7"/>
          <p:cNvCxnSpPr/>
          <p:nvPr/>
        </p:nvCxnSpPr>
        <p:spPr>
          <a:xfrm>
            <a:off x="274983" y="86139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8" name="Google Shape;68;p7"/>
          <p:cNvCxnSpPr/>
          <p:nvPr/>
        </p:nvCxnSpPr>
        <p:spPr>
          <a:xfrm>
            <a:off x="458787" y="42672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9" name="Google Shape;69;p7"/>
          <p:cNvSpPr txBox="1"/>
          <p:nvPr/>
        </p:nvSpPr>
        <p:spPr>
          <a:xfrm>
            <a:off x="363536" y="1245013"/>
            <a:ext cx="8343901" cy="3976344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GB" sz="2400" dirty="0"/>
              <a:t>Advanced </a:t>
            </a:r>
            <a:r>
              <a:rPr lang="en-GB" sz="2400" b="1" dirty="0"/>
              <a:t>Mobile Phone </a:t>
            </a:r>
            <a:r>
              <a:rPr lang="en-GB" sz="2400" dirty="0" smtClean="0"/>
              <a:t>System (</a:t>
            </a:r>
            <a:r>
              <a:rPr lang="en-US" sz="2400" b="1" i="0" u="none" dirty="0" smtClean="0">
                <a:solidFill>
                  <a:schemeClr val="dk1"/>
                </a:solidFill>
                <a:sym typeface="Arial"/>
              </a:rPr>
              <a:t>AMPS) </a:t>
            </a:r>
            <a:r>
              <a:rPr lang="en-US" sz="2400" b="1" i="0" u="none" dirty="0">
                <a:solidFill>
                  <a:schemeClr val="dk1"/>
                </a:solidFill>
                <a:sym typeface="Arial"/>
              </a:rPr>
              <a:t>is an analog cellular phone system using FDMA</a:t>
            </a:r>
            <a:r>
              <a:rPr lang="en-US" sz="2400" b="1" i="0" u="none" dirty="0" smtClean="0">
                <a:solidFill>
                  <a:schemeClr val="dk1"/>
                </a:solidFill>
                <a:sym typeface="Arial"/>
              </a:rPr>
              <a:t>.</a:t>
            </a:r>
          </a:p>
          <a:p>
            <a:pPr marL="285750" lvl="0" indent="-285750">
              <a:buClr>
                <a:schemeClr val="dk1"/>
              </a:buClr>
              <a:buSzPts val="3200"/>
              <a:buFont typeface="Arial" pitchFamily="34" charset="0"/>
              <a:buChar char="•"/>
            </a:pPr>
            <a:endParaRPr lang="en-GB" dirty="0" smtClean="0"/>
          </a:p>
          <a:p>
            <a:pPr marL="457200" indent="-457200"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GB" sz="2400" dirty="0"/>
              <a:t>ISM 800-MHz band</a:t>
            </a:r>
            <a:r>
              <a:rPr lang="en-GB" sz="2400" dirty="0" smtClean="0"/>
              <a:t>.</a:t>
            </a:r>
          </a:p>
          <a:p>
            <a:pPr marL="457200" indent="-457200"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GB" sz="2400" dirty="0"/>
              <a:t>The system </a:t>
            </a:r>
            <a:r>
              <a:rPr lang="en-GB" sz="2400" b="1" dirty="0"/>
              <a:t>uses two </a:t>
            </a:r>
            <a:r>
              <a:rPr lang="en-GB" sz="2400" b="1" dirty="0" smtClean="0"/>
              <a:t>separate </a:t>
            </a:r>
            <a:r>
              <a:rPr lang="en-GB" sz="2400" b="1" dirty="0" err="1" smtClean="0"/>
              <a:t>analog</a:t>
            </a:r>
            <a:r>
              <a:rPr lang="en-GB" sz="2400" b="1" dirty="0" smtClean="0"/>
              <a:t> </a:t>
            </a:r>
            <a:r>
              <a:rPr lang="en-GB" sz="2400" b="1" dirty="0"/>
              <a:t>channels</a:t>
            </a:r>
            <a:r>
              <a:rPr lang="en-GB" sz="2400" dirty="0"/>
              <a:t>, one for </a:t>
            </a:r>
            <a:r>
              <a:rPr lang="en-GB" sz="2400" b="1" dirty="0"/>
              <a:t>forward (base station to mobile station) </a:t>
            </a:r>
            <a:r>
              <a:rPr lang="en-GB" sz="2400" dirty="0"/>
              <a:t>communication </a:t>
            </a:r>
            <a:r>
              <a:rPr lang="en-GB" sz="2400" dirty="0" smtClean="0"/>
              <a:t>and </a:t>
            </a:r>
            <a:r>
              <a:rPr lang="en-GB" sz="2400" b="1" dirty="0" smtClean="0"/>
              <a:t>one </a:t>
            </a:r>
            <a:r>
              <a:rPr lang="en-GB" sz="2400" b="1" dirty="0"/>
              <a:t>for reverse (mobile station to base station) </a:t>
            </a:r>
            <a:r>
              <a:rPr lang="en-GB" sz="2400" b="1" dirty="0" smtClean="0"/>
              <a:t>communication.</a:t>
            </a:r>
          </a:p>
          <a:p>
            <a:pPr marL="457200" indent="-457200">
              <a:buClr>
                <a:schemeClr val="dk1"/>
              </a:buClr>
              <a:buSzPts val="3200"/>
              <a:buFont typeface="Arial" pitchFamily="34" charset="0"/>
              <a:buChar char="•"/>
            </a:pPr>
            <a:r>
              <a:rPr lang="en-GB" sz="2400" dirty="0" smtClean="0"/>
              <a:t>The </a:t>
            </a:r>
            <a:r>
              <a:rPr lang="en-GB" sz="2400" dirty="0"/>
              <a:t>band </a:t>
            </a:r>
            <a:r>
              <a:rPr lang="en-GB" sz="2400" b="1" dirty="0"/>
              <a:t>between </a:t>
            </a:r>
            <a:r>
              <a:rPr lang="en-GB" sz="2400" b="1" dirty="0" smtClean="0"/>
              <a:t>824 and </a:t>
            </a:r>
            <a:r>
              <a:rPr lang="en-GB" sz="2400" b="1" dirty="0"/>
              <a:t>849 MHz carries reverse communication</a:t>
            </a:r>
            <a:r>
              <a:rPr lang="en-GB" sz="2400" dirty="0"/>
              <a:t>; the band between </a:t>
            </a:r>
            <a:r>
              <a:rPr lang="en-GB" sz="2400" b="1" dirty="0"/>
              <a:t>869 and 894 MHz </a:t>
            </a:r>
            <a:r>
              <a:rPr lang="en-GB" sz="2400" b="1" dirty="0" smtClean="0"/>
              <a:t>carries forward </a:t>
            </a:r>
            <a:r>
              <a:rPr lang="en-GB" sz="2400" b="1" dirty="0"/>
              <a:t>communication</a:t>
            </a:r>
            <a:endParaRPr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66712" y="299005"/>
            <a:ext cx="8061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First </a:t>
            </a:r>
            <a:r>
              <a:rPr lang="en-GB" sz="2000" b="1" dirty="0" smtClean="0"/>
              <a:t>Generation:  voice </a:t>
            </a:r>
            <a:r>
              <a:rPr lang="en-GB" sz="2000" b="1" dirty="0"/>
              <a:t>communication using </a:t>
            </a:r>
            <a:r>
              <a:rPr lang="en-GB" sz="2000" b="1" dirty="0" err="1"/>
              <a:t>analog</a:t>
            </a:r>
            <a:r>
              <a:rPr lang="en-GB" sz="2000" b="1" dirty="0"/>
              <a:t> signals.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8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Google Shape;80;p8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81;p8"/>
          <p:cNvSpPr txBox="1"/>
          <p:nvPr/>
        </p:nvSpPr>
        <p:spPr>
          <a:xfrm>
            <a:off x="304800" y="381000"/>
            <a:ext cx="44799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16.3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Cellular bands for AMPS</a:t>
            </a:r>
            <a:endParaRPr/>
          </a:p>
        </p:txBody>
      </p:sp>
      <p:cxnSp>
        <p:nvCxnSpPr>
          <p:cNvPr id="82" name="Google Shape;82;p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83" name="Google Shape;8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62" y="2181225"/>
            <a:ext cx="7742237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7"/>
          <p:cNvCxnSpPr/>
          <p:nvPr/>
        </p:nvCxnSpPr>
        <p:spPr>
          <a:xfrm>
            <a:off x="274983" y="86139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8" name="Google Shape;68;p7"/>
          <p:cNvCxnSpPr/>
          <p:nvPr/>
        </p:nvCxnSpPr>
        <p:spPr>
          <a:xfrm>
            <a:off x="458787" y="42672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9" name="Google Shape;69;p7"/>
          <p:cNvSpPr txBox="1"/>
          <p:nvPr/>
        </p:nvSpPr>
        <p:spPr>
          <a:xfrm>
            <a:off x="269045" y="993221"/>
            <a:ext cx="8343142" cy="495700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3200"/>
              <a:buFont typeface="Arial" pitchFamily="34" charset="0"/>
              <a:buChar char="•"/>
            </a:pPr>
            <a:r>
              <a:rPr lang="en-GB" sz="2400" dirty="0"/>
              <a:t>Each band is divided into </a:t>
            </a:r>
            <a:r>
              <a:rPr lang="en-GB" sz="2400" b="1" dirty="0"/>
              <a:t>832</a:t>
            </a:r>
            <a:r>
              <a:rPr lang="en-GB" sz="2400" dirty="0"/>
              <a:t> channels. </a:t>
            </a:r>
            <a:endParaRPr lang="en-GB" sz="2400" dirty="0" smtClean="0"/>
          </a:p>
          <a:p>
            <a:pPr marL="457200" indent="-457200">
              <a:buSzPts val="3200"/>
              <a:buFont typeface="Arial" pitchFamily="34" charset="0"/>
              <a:buChar char="•"/>
            </a:pPr>
            <a:r>
              <a:rPr lang="en-GB" sz="2400" dirty="0"/>
              <a:t>T</a:t>
            </a:r>
            <a:r>
              <a:rPr lang="en-GB" sz="2400" dirty="0" smtClean="0"/>
              <a:t>wo </a:t>
            </a:r>
            <a:r>
              <a:rPr lang="en-GB" sz="2400" dirty="0"/>
              <a:t>providers can share an </a:t>
            </a:r>
            <a:r>
              <a:rPr lang="en-GB" sz="2400" dirty="0" smtClean="0"/>
              <a:t>area, which </a:t>
            </a:r>
            <a:r>
              <a:rPr lang="en-GB" sz="2400" dirty="0"/>
              <a:t>means </a:t>
            </a:r>
            <a:r>
              <a:rPr lang="en-GB" sz="2400" b="1" dirty="0"/>
              <a:t>416</a:t>
            </a:r>
            <a:r>
              <a:rPr lang="en-GB" sz="2400" dirty="0"/>
              <a:t> channels in each cell for each </a:t>
            </a:r>
            <a:r>
              <a:rPr lang="en-GB" sz="2400" dirty="0" smtClean="0"/>
              <a:t>provider.</a:t>
            </a:r>
          </a:p>
          <a:p>
            <a:pPr marL="457200" indent="-457200">
              <a:buSzPts val="3200"/>
              <a:buFont typeface="Arial" pitchFamily="34" charset="0"/>
              <a:buChar char="•"/>
            </a:pPr>
            <a:r>
              <a:rPr lang="en-GB" sz="2400" dirty="0" smtClean="0"/>
              <a:t>Out </a:t>
            </a:r>
            <a:r>
              <a:rPr lang="en-GB" sz="2400" dirty="0"/>
              <a:t>of these 416, </a:t>
            </a:r>
            <a:r>
              <a:rPr lang="en-GB" sz="2400" b="1" dirty="0"/>
              <a:t>21</a:t>
            </a:r>
            <a:r>
              <a:rPr lang="en-GB" sz="2400" dirty="0"/>
              <a:t> </a:t>
            </a:r>
            <a:r>
              <a:rPr lang="en-GB" sz="2400" dirty="0" smtClean="0"/>
              <a:t>channels are used for control, which leaves </a:t>
            </a:r>
            <a:r>
              <a:rPr lang="en-GB" sz="2400" b="1" dirty="0" smtClean="0"/>
              <a:t>395 channels</a:t>
            </a:r>
            <a:r>
              <a:rPr lang="en-GB" sz="2400" dirty="0" smtClean="0"/>
              <a:t>. </a:t>
            </a:r>
          </a:p>
          <a:p>
            <a:pPr marL="457200" indent="-457200">
              <a:buSzPts val="3200"/>
              <a:buFont typeface="Arial" pitchFamily="34" charset="0"/>
              <a:buChar char="•"/>
            </a:pPr>
            <a:r>
              <a:rPr lang="en-GB" sz="2400" dirty="0" smtClean="0"/>
              <a:t>AMPS has a frequency </a:t>
            </a:r>
            <a:r>
              <a:rPr lang="en-GB" sz="2400" b="1" dirty="0" smtClean="0"/>
              <a:t>reuse factor of </a:t>
            </a:r>
            <a:r>
              <a:rPr lang="en-GB" sz="2400" b="1" dirty="0"/>
              <a:t>7</a:t>
            </a:r>
            <a:r>
              <a:rPr lang="en-GB" sz="2400" dirty="0"/>
              <a:t>; this means only </a:t>
            </a:r>
            <a:r>
              <a:rPr lang="en-GB" sz="2400" b="1" dirty="0"/>
              <a:t>one-seventh of these 395 traffic channels </a:t>
            </a:r>
            <a:r>
              <a:rPr lang="en-GB" sz="2400" dirty="0"/>
              <a:t>are actually available </a:t>
            </a:r>
            <a:r>
              <a:rPr lang="en-GB" sz="2400" dirty="0" smtClean="0"/>
              <a:t>in a </a:t>
            </a:r>
            <a:r>
              <a:rPr lang="en-GB" sz="2400" dirty="0"/>
              <a:t>cell.</a:t>
            </a:r>
          </a:p>
          <a:p>
            <a:pPr marL="457200" indent="-457200">
              <a:buSzPts val="3200"/>
              <a:buFont typeface="Arial" pitchFamily="34" charset="0"/>
              <a:buChar char="•"/>
            </a:pPr>
            <a:r>
              <a:rPr lang="en-GB" sz="2400" dirty="0"/>
              <a:t>Transmission AMPS uses FM and FSK for </a:t>
            </a:r>
            <a:r>
              <a:rPr lang="en-GB" sz="2400" dirty="0" smtClean="0"/>
              <a:t>modulation.</a:t>
            </a:r>
          </a:p>
          <a:p>
            <a:pPr marL="457200" indent="-457200">
              <a:buSzPts val="3200"/>
              <a:buFont typeface="Arial" pitchFamily="34" charset="0"/>
              <a:buChar char="•"/>
            </a:pPr>
            <a:r>
              <a:rPr lang="en-GB" sz="2400" b="1" dirty="0" smtClean="0"/>
              <a:t>Voice channels </a:t>
            </a:r>
            <a:r>
              <a:rPr lang="en-GB" sz="2400" dirty="0" smtClean="0"/>
              <a:t>are modulated using </a:t>
            </a:r>
            <a:r>
              <a:rPr lang="en-GB" sz="2400" b="1" dirty="0" smtClean="0"/>
              <a:t>FM</a:t>
            </a:r>
            <a:r>
              <a:rPr lang="en-GB" sz="2400" dirty="0" smtClean="0"/>
              <a:t>, and </a:t>
            </a:r>
            <a:r>
              <a:rPr lang="en-GB" sz="2400" b="1" dirty="0" smtClean="0"/>
              <a:t>control channels</a:t>
            </a:r>
            <a:r>
              <a:rPr lang="en-GB" sz="2400" dirty="0" smtClean="0"/>
              <a:t> </a:t>
            </a:r>
            <a:r>
              <a:rPr lang="en-GB" sz="2400" dirty="0"/>
              <a:t>use </a:t>
            </a:r>
            <a:r>
              <a:rPr lang="en-GB" sz="2400" b="1" dirty="0"/>
              <a:t>FSK</a:t>
            </a:r>
            <a:r>
              <a:rPr lang="en-GB" sz="2400" dirty="0"/>
              <a:t> to create 30-kHz </a:t>
            </a:r>
            <a:r>
              <a:rPr lang="en-GB" sz="2400" dirty="0" err="1"/>
              <a:t>analog</a:t>
            </a:r>
            <a:r>
              <a:rPr lang="en-GB" sz="2400" dirty="0"/>
              <a:t> </a:t>
            </a:r>
            <a:r>
              <a:rPr lang="en-GB" sz="2400" dirty="0" smtClean="0"/>
              <a:t>signals.</a:t>
            </a:r>
          </a:p>
          <a:p>
            <a:pPr marL="457200" indent="-457200">
              <a:buSzPts val="3200"/>
              <a:buFont typeface="Arial" pitchFamily="34" charset="0"/>
              <a:buChar char="•"/>
            </a:pPr>
            <a:r>
              <a:rPr lang="en-GB" sz="2400" dirty="0" smtClean="0"/>
              <a:t>AMPS </a:t>
            </a:r>
            <a:r>
              <a:rPr lang="en-GB" sz="2400" b="1" dirty="0"/>
              <a:t>uses FDMA to divide </a:t>
            </a:r>
            <a:r>
              <a:rPr lang="en-GB" sz="2400" b="1" dirty="0" smtClean="0"/>
              <a:t>each 25-MHz</a:t>
            </a:r>
            <a:r>
              <a:rPr lang="en-GB" sz="2400" dirty="0" smtClean="0"/>
              <a:t> </a:t>
            </a:r>
            <a:r>
              <a:rPr lang="en-GB" sz="2400" dirty="0"/>
              <a:t>band into </a:t>
            </a:r>
            <a:r>
              <a:rPr lang="en-GB" sz="2400" b="1" dirty="0" smtClean="0"/>
              <a:t>30-kHz </a:t>
            </a:r>
            <a:r>
              <a:rPr lang="en-GB" sz="2400" b="1" dirty="0"/>
              <a:t>channels</a:t>
            </a:r>
            <a:r>
              <a:rPr lang="en-GB" sz="2400" dirty="0"/>
              <a:t>.</a:t>
            </a:r>
            <a:endParaRPr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66712" y="299005"/>
            <a:ext cx="8061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Advanced </a:t>
            </a:r>
            <a:r>
              <a:rPr lang="en-GB" sz="2000" b="1" dirty="0"/>
              <a:t>Mobile Phone </a:t>
            </a:r>
            <a:r>
              <a:rPr lang="en-GB" sz="2000" dirty="0"/>
              <a:t>System (</a:t>
            </a:r>
            <a:r>
              <a:rPr lang="en-US" sz="2000" b="1" dirty="0"/>
              <a:t>AMPS)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06732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9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" name="Google Shape;91;p9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2" name="Google Shape;92;p9"/>
          <p:cNvSpPr txBox="1"/>
          <p:nvPr/>
        </p:nvSpPr>
        <p:spPr>
          <a:xfrm>
            <a:off x="304800" y="381000"/>
            <a:ext cx="55927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16.4 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AMPS reverse communication band</a:t>
            </a:r>
            <a:endParaRPr/>
          </a:p>
        </p:txBody>
      </p:sp>
      <p:cxnSp>
        <p:nvCxnSpPr>
          <p:cNvPr id="93" name="Google Shape;93;p9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94" name="Google Shape;9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562" y="1219200"/>
            <a:ext cx="6370637" cy="443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949</Words>
  <Application>Microsoft Office PowerPoint</Application>
  <PresentationFormat>On-screen Show (4:3)</PresentationFormat>
  <Paragraphs>112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Blends</vt:lpstr>
      <vt:lpstr>1_Blends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11</cp:revision>
  <dcterms:modified xsi:type="dcterms:W3CDTF">2020-12-30T11:20:14Z</dcterms:modified>
</cp:coreProperties>
</file>