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70" r:id="rId3"/>
    <p:sldId id="271" r:id="rId4"/>
    <p:sldId id="272" r:id="rId5"/>
    <p:sldId id="273" r:id="rId6"/>
    <p:sldId id="257" r:id="rId7"/>
    <p:sldId id="274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DEF6B-32AE-408F-BA74-B3B62F1AF547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B6A52-275E-4588-BE35-E7F7585BD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04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B03ED-B2A0-4570-9312-53FFDA082235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89C33-8FF5-425B-BBE6-8974EF932840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B03ED-B2A0-4570-9312-53FFDA082235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B03ED-B2A0-4570-9312-53FFDA082235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B03ED-B2A0-4570-9312-53FFDA082235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78A81-065E-40B6-90A4-4DECC24F0A6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D896F-A043-4130-AFC4-A7E563B5464A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BB03C-41CF-4B7C-95DF-872414A677BA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7A134-6977-4F42-BB65-0461FEB4172E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BF9A7-A699-491C-A8ED-B52518367E54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 baseline="-180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 baseline="-180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 baseline="-180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 baseline="-180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 baseline="-180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 baseline="-180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 baseline="-180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baseline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1C1C1C"/>
              </a:solidFill>
            </a:endParaRPr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baseline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1C1C1C"/>
              </a:solidFill>
            </a:endParaRP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C442C03E-06BE-46C9-9FCA-54F173F21AD2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McGrawHill-Italic" pitchFamily="2" charset="0"/>
              </a:rPr>
              <a:t>McGraw-Hill</a:t>
            </a: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FontTx/>
              <a:buChar char="©"/>
            </a:pPr>
            <a:r>
              <a:rPr lang="en-US" altLang="en-US" sz="1400" smtClean="0">
                <a:solidFill>
                  <a:srgbClr val="000000"/>
                </a:solidFill>
                <a:latin typeface="McGrawHill-Italic" pitchFamily="2" charset="0"/>
              </a:rPr>
              <a:t>The McGraw-Hill Companies, Inc., 2000</a:t>
            </a: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2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11.</a:t>
            </a:r>
            <a:fld id="{68ECBDD1-4D79-4B7D-8682-0D754AB00350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11.</a:t>
            </a:r>
            <a:fld id="{DADB4ACB-AA48-41C0-8963-A77167C7F27D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4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-76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11.</a:t>
            </a:r>
            <a:fld id="{E3A96E67-812C-4E59-A28C-EF2464F77F15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2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11.</a:t>
            </a:r>
            <a:fld id="{CAFC93D8-EAD0-4E07-BA4C-B220951CCC0B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1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11.</a:t>
            </a:r>
            <a:fld id="{C0AFAB97-7D12-473D-A22C-291EBFF9D51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0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11.</a:t>
            </a:r>
            <a:fld id="{77661F72-098E-45DE-BD50-D9476AAF061F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2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11.</a:t>
            </a:r>
            <a:fld id="{900A298B-1770-4DAB-908E-C93C458E23E3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8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11.</a:t>
            </a:r>
            <a:fld id="{AFA30700-8845-4CEA-AA97-7FF6EAC1CAD3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1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11.</a:t>
            </a:r>
            <a:fld id="{094DE034-47F0-498A-A0BC-F5422D0763DB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2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11.</a:t>
            </a:r>
            <a:fld id="{F9A8CAE4-DDF2-4A66-B271-34FB0F58E2A6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11.</a:t>
            </a:r>
            <a:fld id="{A812D9C7-F157-422B-95B8-8A5859110180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4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baseline="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1C1C1C"/>
                </a:solidFill>
                <a:latin typeface="Arial" charset="0"/>
              </a:rPr>
              <a:t>11.</a:t>
            </a:r>
            <a:fld id="{EC26BD6F-9A35-44F0-ABBF-DAC156FBDBB0}" type="slidenum">
              <a:rPr lang="en-US" b="1" smtClean="0">
                <a:solidFill>
                  <a:srgbClr val="1C1C1C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smtClean="0">
              <a:solidFill>
                <a:srgbClr val="1C1C1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5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19812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Module 6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8738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733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32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11.3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A frame in a bit-oriented protocol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673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778125"/>
            <a:ext cx="680085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6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238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238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238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239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239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239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2393" name="Line 9"/>
          <p:cNvSpPr>
            <a:spLocks noChangeShapeType="1"/>
          </p:cNvSpPr>
          <p:nvPr/>
        </p:nvSpPr>
        <p:spPr bwMode="auto">
          <a:xfrm>
            <a:off x="457200" y="2057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2394" name="Line 10"/>
          <p:cNvSpPr>
            <a:spLocks noChangeShapeType="1"/>
          </p:cNvSpPr>
          <p:nvPr/>
        </p:nvSpPr>
        <p:spPr bwMode="auto">
          <a:xfrm>
            <a:off x="458788" y="4800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2395" name="Rectangle 11"/>
          <p:cNvSpPr>
            <a:spLocks noChangeArrowheads="1"/>
          </p:cNvSpPr>
          <p:nvPr/>
        </p:nvSpPr>
        <p:spPr bwMode="auto">
          <a:xfrm>
            <a:off x="495300" y="214947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Bit stuffing is the process of adding one extra 0 whenever five consecutive 1s follow a 0 in the data, so that the receiver does not mistake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the pattern 0111110 for a flag.</a:t>
            </a:r>
          </a:p>
        </p:txBody>
      </p:sp>
      <p:grpSp>
        <p:nvGrpSpPr>
          <p:cNvPr id="912396" name="Group 12"/>
          <p:cNvGrpSpPr>
            <a:grpSpLocks/>
          </p:cNvGrpSpPr>
          <p:nvPr/>
        </p:nvGrpSpPr>
        <p:grpSpPr bwMode="auto">
          <a:xfrm>
            <a:off x="457200" y="1371600"/>
            <a:ext cx="1143000" cy="566738"/>
            <a:chOff x="1200" y="1248"/>
            <a:chExt cx="720" cy="357"/>
          </a:xfrm>
        </p:grpSpPr>
        <p:pic>
          <p:nvPicPr>
            <p:cNvPr id="91239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1239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smtClean="0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4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835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61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11.4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Bit stuffing and unstuffing</a:t>
            </a:r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683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697038"/>
            <a:ext cx="5776912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2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73774"/>
            <a:ext cx="9144000" cy="917401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3126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Data Link Layer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457200" y="1135202"/>
            <a:ext cx="8229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Two main functions</a:t>
            </a:r>
          </a:p>
          <a:p>
            <a:r>
              <a:rPr lang="en-US" sz="24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Data link Control: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and procedures for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communication between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two adjacent nodes: node-to-node communication.</a:t>
            </a:r>
            <a:endParaRPr lang="en-US" sz="2400" b="1" i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Medium </a:t>
            </a:r>
            <a:r>
              <a:rPr 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ccess control: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media access control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or how to share the link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400" b="1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link control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framing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flow and error control, and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software implemented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protocols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that provide smooth and reliable transmission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frames between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nodes. 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b="1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To implement data link control, we need protocols. 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Each protocol is a set of rules that need to be implemented in software and run by the two nodes involved in data exchange at the data link layer.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21916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FRAMING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800" y="1752600"/>
            <a:ext cx="8229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data link layer needs to pack bits into </a:t>
            </a:r>
            <a:r>
              <a:rPr lang="en-US" sz="2800" b="1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frames</a:t>
            </a:r>
            <a:r>
              <a:rPr lang="en-US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so that each frame is distinguishable from another. Our postal system practices a type of framing. The simple act of inserting a letter into an envelope separates one piece of information from another; the envelope serves as the delimiter. </a:t>
            </a:r>
          </a:p>
        </p:txBody>
      </p:sp>
      <p:sp>
        <p:nvSpPr>
          <p:cNvPr id="565277" name="Rectangle 29"/>
          <p:cNvSpPr>
            <a:spLocks noChangeArrowheads="1"/>
          </p:cNvSpPr>
          <p:nvPr/>
        </p:nvSpPr>
        <p:spPr bwMode="auto">
          <a:xfrm>
            <a:off x="304800" y="5048250"/>
            <a:ext cx="670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en-US" sz="2400" b="1" smtClean="0">
                <a:solidFill>
                  <a:srgbClr val="0033CC"/>
                </a:solidFill>
                <a:latin typeface="Times New Roman" pitchFamily="18" charset="0"/>
              </a:rPr>
              <a:t>Fixed-Size Framing</a:t>
            </a:r>
            <a: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  <a:t>Variable-Size Framing</a:t>
            </a:r>
            <a:endParaRPr lang="en-US" sz="2400" b="1" smtClean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317500" y="45720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6332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36871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21916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FRAMING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253181" y="1676400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</a:rPr>
              <a:t>Fixed-Size </a:t>
            </a:r>
            <a:r>
              <a:rPr lang="en-US" sz="2400" b="1" dirty="0" smtClean="0">
                <a:solidFill>
                  <a:srgbClr val="0033CC"/>
                </a:solidFill>
                <a:latin typeface="Times New Roman" pitchFamily="18" charset="0"/>
              </a:rPr>
              <a:t>Framing:</a:t>
            </a:r>
          </a:p>
          <a:p>
            <a:r>
              <a:rPr lang="en-GB" sz="2400" dirty="0" smtClean="0"/>
              <a:t>no </a:t>
            </a:r>
            <a:r>
              <a:rPr lang="en-GB" sz="2400" dirty="0"/>
              <a:t>need for </a:t>
            </a:r>
            <a:r>
              <a:rPr lang="en-GB" sz="2400" dirty="0" smtClean="0"/>
              <a:t>defining the </a:t>
            </a:r>
            <a:r>
              <a:rPr lang="en-GB" sz="2400" dirty="0"/>
              <a:t>boundaries of the frames; the size itself can be used as a delimiter. </a:t>
            </a:r>
            <a:endParaRPr lang="en-GB" sz="2400" dirty="0" smtClean="0"/>
          </a:p>
          <a:p>
            <a:r>
              <a:rPr lang="en-GB" sz="2400" dirty="0" smtClean="0"/>
              <a:t>An example, ATM </a:t>
            </a:r>
            <a:r>
              <a:rPr lang="en-GB" sz="2400" dirty="0"/>
              <a:t>wide-area network, which uses frames of fixed </a:t>
            </a:r>
            <a:r>
              <a:rPr lang="en-GB" sz="2400" dirty="0" smtClean="0"/>
              <a:t>size called </a:t>
            </a:r>
            <a:r>
              <a:rPr lang="en-GB" sz="2400" dirty="0"/>
              <a:t>cells.</a:t>
            </a:r>
            <a:endParaRPr lang="en-US" sz="2400" b="1" dirty="0" smtClean="0">
              <a:solidFill>
                <a:srgbClr val="0033CC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fr-FR" sz="2400" b="1" dirty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b="1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="1" dirty="0">
                <a:solidFill>
                  <a:srgbClr val="0033CC"/>
                </a:solidFill>
                <a:latin typeface="Times New Roman" pitchFamily="18" charset="0"/>
              </a:rPr>
              <a:t>Variable-Size </a:t>
            </a:r>
            <a:r>
              <a:rPr lang="fr-FR" sz="2400" b="1" dirty="0" err="1" smtClean="0">
                <a:solidFill>
                  <a:srgbClr val="0033CC"/>
                </a:solidFill>
                <a:latin typeface="Times New Roman" pitchFamily="18" charset="0"/>
              </a:rPr>
              <a:t>Framing</a:t>
            </a:r>
            <a:r>
              <a:rPr lang="fr-FR" sz="2400" b="1" dirty="0" smtClean="0">
                <a:solidFill>
                  <a:srgbClr val="0033CC"/>
                </a:solidFill>
                <a:latin typeface="Times New Roman" pitchFamily="18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define</a:t>
            </a:r>
            <a:r>
              <a:rPr lang="fr-FR" sz="2400" dirty="0"/>
              <a:t> </a:t>
            </a:r>
            <a:r>
              <a:rPr lang="fr-FR" sz="2400" dirty="0" err="1"/>
              <a:t>ending</a:t>
            </a:r>
            <a:r>
              <a:rPr lang="fr-FR" sz="2400" dirty="0"/>
              <a:t> of a </a:t>
            </a:r>
            <a:r>
              <a:rPr lang="fr-FR" sz="2400" dirty="0" smtClean="0"/>
              <a:t>frame </a:t>
            </a:r>
            <a:r>
              <a:rPr lang="fr-FR" sz="2400" dirty="0"/>
              <a:t>and </a:t>
            </a:r>
            <a:r>
              <a:rPr lang="fr-FR" sz="2400" dirty="0" err="1"/>
              <a:t>beginning</a:t>
            </a:r>
            <a:r>
              <a:rPr lang="fr-FR" sz="2400" dirty="0"/>
              <a:t> of the </a:t>
            </a:r>
            <a:r>
              <a:rPr lang="fr-FR" sz="2400" dirty="0" err="1"/>
              <a:t>next</a:t>
            </a:r>
            <a:r>
              <a:rPr lang="fr-FR" sz="2400" dirty="0"/>
              <a:t> frame</a:t>
            </a:r>
            <a:r>
              <a:rPr lang="fr-FR" sz="2400" dirty="0" smtClean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fr-FR" sz="2400" dirty="0"/>
              <a:t> </a:t>
            </a:r>
            <a:r>
              <a:rPr lang="fr-FR" sz="2400" dirty="0" smtClean="0"/>
              <a:t>     </a:t>
            </a:r>
            <a:r>
              <a:rPr lang="fr-FR" sz="2400" dirty="0" err="1" smtClean="0"/>
              <a:t>Two</a:t>
            </a:r>
            <a:r>
              <a:rPr lang="fr-FR" sz="2400" dirty="0" smtClean="0"/>
              <a:t> approches</a:t>
            </a:r>
            <a:r>
              <a:rPr lang="en-US" sz="2400" dirty="0" smtClean="0"/>
              <a:t>:</a:t>
            </a:r>
          </a:p>
          <a:p>
            <a:r>
              <a:rPr lang="en-GB" sz="2400" i="1" dirty="0"/>
              <a:t>Character-Oriented </a:t>
            </a:r>
            <a:r>
              <a:rPr lang="en-GB" sz="2400" i="1" dirty="0" smtClean="0"/>
              <a:t>Protocols</a:t>
            </a:r>
          </a:p>
          <a:p>
            <a:r>
              <a:rPr lang="en-GB" sz="2400" i="1" dirty="0"/>
              <a:t>Bit-Oriented Protocols</a:t>
            </a:r>
          </a:p>
        </p:txBody>
      </p:sp>
    </p:spTree>
    <p:extLst>
      <p:ext uri="{BB962C8B-B14F-4D97-AF65-F5344CB8AC3E}">
        <p14:creationId xmlns:p14="http://schemas.microsoft.com/office/powerpoint/2010/main" val="4742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36871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21916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FRAMING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272640" y="2138065"/>
            <a:ext cx="84903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GB" sz="2400" i="1" dirty="0" smtClean="0"/>
              <a:t>Character-Oriented Protocols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data </a:t>
            </a:r>
            <a:r>
              <a:rPr lang="en-GB" sz="2400" dirty="0"/>
              <a:t>to be carried are 8-bit characters from a </a:t>
            </a:r>
            <a:r>
              <a:rPr lang="en-GB" sz="2400" dirty="0" smtClean="0"/>
              <a:t>coding system </a:t>
            </a:r>
            <a:r>
              <a:rPr lang="en-GB" sz="2400" dirty="0"/>
              <a:t>such as ASCII </a:t>
            </a:r>
            <a:r>
              <a:rPr lang="en-GB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To separate one </a:t>
            </a:r>
            <a:r>
              <a:rPr lang="en-GB" sz="2400" dirty="0"/>
              <a:t>frame from the next, an 8-bit </a:t>
            </a:r>
            <a:r>
              <a:rPr lang="en-GB" sz="2400" dirty="0" smtClean="0"/>
              <a:t>(1-byte</a:t>
            </a:r>
            <a:r>
              <a:rPr lang="en-GB" sz="2400" dirty="0"/>
              <a:t>) flag is added at the beginning and the end of </a:t>
            </a:r>
            <a:r>
              <a:rPr lang="en-GB" sz="2400" dirty="0" smtClean="0"/>
              <a:t>a frame.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The flag, composed of protocol-dependent special characters, signals the start </a:t>
            </a:r>
            <a:r>
              <a:rPr lang="en-GB" sz="2400" dirty="0" smtClean="0"/>
              <a:t>or end </a:t>
            </a:r>
            <a:r>
              <a:rPr lang="en-GB" sz="2400" dirty="0"/>
              <a:t>of a frame. 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015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28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05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11.1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A frame in a character-oriented protocol</a:t>
            </a: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00325"/>
            <a:ext cx="7158038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9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GB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 stuffing (or character stuffing), a special byte </a:t>
            </a: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added </a:t>
            </a:r>
            <a:r>
              <a:rPr lang="en-GB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data section of the frame when there is a character with the same pattern </a:t>
            </a: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</a:t>
            </a:r>
            <a:r>
              <a:rPr lang="en-GB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flag. </a:t>
            </a:r>
            <a:endParaRPr lang="en-GB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GB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section is stuffed with an extra byte. This byte is usually called </a:t>
            </a: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escape </a:t>
            </a:r>
            <a:r>
              <a:rPr lang="en-GB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 (ESC), which has a predefined bit pattern.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4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630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77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11.2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Byte stuffing and unstuffing</a:t>
            </a:r>
          </a:p>
        </p:txBody>
      </p:sp>
      <p:sp>
        <p:nvSpPr>
          <p:cNvPr id="86630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663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74800"/>
            <a:ext cx="7331075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9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136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136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136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136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1369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1370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baseline="-18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1371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Byte stuffing is the process of adding 1 extra byte whenever there is a flag or escape character in the text.</a:t>
            </a:r>
          </a:p>
        </p:txBody>
      </p:sp>
      <p:grpSp>
        <p:nvGrpSpPr>
          <p:cNvPr id="91137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91137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1137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smtClean="0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4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428</Words>
  <Application>Microsoft Office PowerPoint</Application>
  <PresentationFormat>On-screen Show (4:3)</PresentationFormat>
  <Paragraphs>50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UG-CSE</dc:creator>
  <cp:lastModifiedBy>Admin</cp:lastModifiedBy>
  <cp:revision>7</cp:revision>
  <dcterms:created xsi:type="dcterms:W3CDTF">2006-08-16T00:00:00Z</dcterms:created>
  <dcterms:modified xsi:type="dcterms:W3CDTF">2020-12-30T11:25:12Z</dcterms:modified>
</cp:coreProperties>
</file>