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 name="Google Shape;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 name="Google Shape;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8" name="Google Shape;1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1" name="Google Shape;22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8" name="Google Shape;2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2" name="Google Shape;25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2" name="Google Shape;2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3" name="Google Shape;26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3" name="Google Shape;2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4" name="Google Shape;27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1" name="Google Shape;28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2" name="Google Shape;28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9" name="Google Shape;28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5" name="Google Shape;30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5" name="Google Shape;3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6" name="Google Shape;31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7" name="Google Shape;3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8" name="Google Shape;32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6" name="Google Shape;3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7" name="Google Shape;34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5" name="Google Shape;36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6" name="Google Shape;36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4" name="Google Shape;3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5" name="Google Shape;38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5" name="Google Shape;3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6" name="Google Shape;39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06" name="Google Shape;40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7" name="Google Shape;40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5" name="Google Shape;41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6" name="Google Shape;41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25" name="Google Shape;42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6" name="Google Shape;42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0" name="Google Shape;44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1" name="Google Shape;44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4" name="Google Shape;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 name="Google Shape;5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5" name="Google Shape;6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6" name="Google Shape;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6" name="Google Shape;10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2" name="Shape 12"/>
        <p:cNvGrpSpPr/>
        <p:nvPr/>
      </p:nvGrpSpPr>
      <p:grpSpPr>
        <a:xfrm>
          <a:off x="0" y="0"/>
          <a:ext cx="0" cy="0"/>
          <a:chOff x="0" y="0"/>
          <a:chExt cx="0" cy="0"/>
        </a:xfrm>
      </p:grpSpPr>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11.</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6" name="Google Shape;26;p4"/>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7" name="Google Shape;27;p4"/>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8" name="Google Shape;28;p4"/>
          <p:cNvSpPr txBox="1"/>
          <p:nvPr/>
        </p:nvSpPr>
        <p:spPr>
          <a:xfrm>
            <a:off x="304800" y="381000"/>
            <a:ext cx="68373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11.5  </a:t>
            </a:r>
            <a:r>
              <a:rPr b="1" i="1" lang="en-US" sz="2000" u="none">
                <a:solidFill>
                  <a:schemeClr val="dk1"/>
                </a:solidFill>
                <a:latin typeface="Times New Roman"/>
                <a:ea typeface="Times New Roman"/>
                <a:cs typeface="Times New Roman"/>
                <a:sym typeface="Times New Roman"/>
              </a:rPr>
              <a:t>Taxonomy of protocols discussed in this chapter</a:t>
            </a:r>
            <a:endParaRPr/>
          </a:p>
        </p:txBody>
      </p:sp>
      <p:cxnSp>
        <p:nvCxnSpPr>
          <p:cNvPr id="29" name="Google Shape;29;p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0" name="Google Shape;30;p4"/>
          <p:cNvPicPr preferRelativeResize="0"/>
          <p:nvPr/>
        </p:nvPicPr>
        <p:blipFill rotWithShape="1">
          <a:blip r:embed="rId3">
            <a:alphaModFix/>
          </a:blip>
          <a:srcRect b="0" l="0" r="0" t="0"/>
          <a:stretch/>
        </p:blipFill>
        <p:spPr>
          <a:xfrm>
            <a:off x="311150" y="1755775"/>
            <a:ext cx="8528050" cy="3806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0" name="Google Shape;140;p13"/>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 name="Google Shape;141;p13"/>
          <p:cNvSpPr txBox="1"/>
          <p:nvPr/>
        </p:nvSpPr>
        <p:spPr>
          <a:xfrm>
            <a:off x="228600" y="406400"/>
            <a:ext cx="71850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11-2   FLOW AND ERROR CONTROL</a:t>
            </a:r>
            <a:endParaRPr/>
          </a:p>
        </p:txBody>
      </p:sp>
      <p:sp>
        <p:nvSpPr>
          <p:cNvPr id="142" name="Google Shape;142;p13"/>
          <p:cNvSpPr txBox="1"/>
          <p:nvPr/>
        </p:nvSpPr>
        <p:spPr>
          <a:xfrm>
            <a:off x="8229600" y="64008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 name="Google Shape;143;p13"/>
          <p:cNvSpPr txBox="1"/>
          <p:nvPr/>
        </p:nvSpPr>
        <p:spPr>
          <a:xfrm>
            <a:off x="304800" y="1595437"/>
            <a:ext cx="8229600" cy="1373187"/>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most important responsibilities of the data link layer are </a:t>
            </a:r>
            <a:r>
              <a:rPr b="1" i="1" lang="en-US" sz="2800" u="none">
                <a:solidFill>
                  <a:schemeClr val="hlink"/>
                </a:solidFill>
                <a:latin typeface="Times New Roman"/>
                <a:ea typeface="Times New Roman"/>
                <a:cs typeface="Times New Roman"/>
                <a:sym typeface="Times New Roman"/>
              </a:rPr>
              <a:t>flow control</a:t>
            </a:r>
            <a:r>
              <a:rPr b="1" i="1" lang="en-US" sz="2800" u="none">
                <a:solidFill>
                  <a:schemeClr val="dk1"/>
                </a:solidFill>
                <a:latin typeface="Times New Roman"/>
                <a:ea typeface="Times New Roman"/>
                <a:cs typeface="Times New Roman"/>
                <a:sym typeface="Times New Roman"/>
              </a:rPr>
              <a:t> and </a:t>
            </a:r>
            <a:r>
              <a:rPr b="1" i="1" lang="en-US" sz="2800" u="none">
                <a:solidFill>
                  <a:schemeClr val="hlink"/>
                </a:solidFill>
                <a:latin typeface="Times New Roman"/>
                <a:ea typeface="Times New Roman"/>
                <a:cs typeface="Times New Roman"/>
                <a:sym typeface="Times New Roman"/>
              </a:rPr>
              <a:t>error control</a:t>
            </a:r>
            <a:r>
              <a:rPr b="1" i="1" lang="en-US" sz="2800" u="none">
                <a:solidFill>
                  <a:schemeClr val="dk1"/>
                </a:solidFill>
                <a:latin typeface="Times New Roman"/>
                <a:ea typeface="Times New Roman"/>
                <a:cs typeface="Times New Roman"/>
                <a:sym typeface="Times New Roman"/>
              </a:rPr>
              <a:t>. Collectively, these functions are known as </a:t>
            </a:r>
            <a:r>
              <a:rPr b="1" i="1" lang="en-US" sz="2800" u="none">
                <a:solidFill>
                  <a:schemeClr val="hlink"/>
                </a:solidFill>
                <a:latin typeface="Times New Roman"/>
                <a:ea typeface="Times New Roman"/>
                <a:cs typeface="Times New Roman"/>
                <a:sym typeface="Times New Roman"/>
              </a:rPr>
              <a:t>data link control</a:t>
            </a:r>
            <a:r>
              <a:rPr b="1" i="1" lang="en-US" sz="2800" u="none">
                <a:solidFill>
                  <a:schemeClr val="dk1"/>
                </a:solidFill>
                <a:latin typeface="Times New Roman"/>
                <a:ea typeface="Times New Roman"/>
                <a:cs typeface="Times New Roman"/>
                <a:sym typeface="Times New Roman"/>
              </a:rPr>
              <a:t>.</a:t>
            </a:r>
            <a:endParaRPr/>
          </a:p>
        </p:txBody>
      </p:sp>
      <p:sp>
        <p:nvSpPr>
          <p:cNvPr id="144" name="Google Shape;144;p13"/>
          <p:cNvSpPr txBox="1"/>
          <p:nvPr/>
        </p:nvSpPr>
        <p:spPr>
          <a:xfrm>
            <a:off x="152400" y="4679950"/>
            <a:ext cx="67056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Flow Control</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Error Control</a:t>
            </a:r>
            <a:endParaRPr/>
          </a:p>
        </p:txBody>
      </p:sp>
      <p:sp>
        <p:nvSpPr>
          <p:cNvPr id="145" name="Google Shape;145;p13"/>
          <p:cNvSpPr txBox="1"/>
          <p:nvPr/>
        </p:nvSpPr>
        <p:spPr>
          <a:xfrm>
            <a:off x="165100" y="4203700"/>
            <a:ext cx="4862512"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2" name="Google Shape;152;p1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3" name="Google Shape;153;p1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4" name="Google Shape;154;p1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5" name="Google Shape;155;p1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6" name="Google Shape;156;p1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7" name="Google Shape;157;p1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8" name="Google Shape;158;p1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59" name="Google Shape;159;p14"/>
          <p:cNvGrpSpPr/>
          <p:nvPr/>
        </p:nvGrpSpPr>
        <p:grpSpPr>
          <a:xfrm>
            <a:off x="304800" y="2667000"/>
            <a:ext cx="8534400" cy="2209800"/>
            <a:chOff x="288" y="1680"/>
            <a:chExt cx="5137" cy="1392"/>
          </a:xfrm>
        </p:grpSpPr>
        <p:cxnSp>
          <p:nvCxnSpPr>
            <p:cNvPr id="160" name="Google Shape;160;p14"/>
            <p:cNvCxnSpPr/>
            <p:nvPr/>
          </p:nvCxnSpPr>
          <p:spPr>
            <a:xfrm>
              <a:off x="288" y="1680"/>
              <a:ext cx="5136" cy="0"/>
            </a:xfrm>
            <a:prstGeom prst="straightConnector1">
              <a:avLst/>
            </a:prstGeom>
            <a:noFill/>
            <a:ln cap="flat" cmpd="sng" w="76200">
              <a:solidFill>
                <a:srgbClr val="009900"/>
              </a:solidFill>
              <a:prstDash val="solid"/>
              <a:miter lim="800000"/>
              <a:headEnd len="med" w="med" type="none"/>
              <a:tailEnd len="med" w="med" type="none"/>
            </a:ln>
          </p:spPr>
        </p:cxnSp>
        <p:cxnSp>
          <p:nvCxnSpPr>
            <p:cNvPr id="161" name="Google Shape;161;p14"/>
            <p:cNvCxnSpPr/>
            <p:nvPr/>
          </p:nvCxnSpPr>
          <p:spPr>
            <a:xfrm>
              <a:off x="289" y="3072"/>
              <a:ext cx="5136" cy="0"/>
            </a:xfrm>
            <a:prstGeom prst="straightConnector1">
              <a:avLst/>
            </a:prstGeom>
            <a:noFill/>
            <a:ln cap="flat" cmpd="sng" w="76200">
              <a:solidFill>
                <a:srgbClr val="009900"/>
              </a:solidFill>
              <a:prstDash val="solid"/>
              <a:miter lim="800000"/>
              <a:headEnd len="med" w="med" type="none"/>
              <a:tailEnd len="med" w="med" type="none"/>
            </a:ln>
          </p:spPr>
        </p:cxnSp>
      </p:grpSp>
      <p:sp>
        <p:nvSpPr>
          <p:cNvPr id="162" name="Google Shape;162;p14"/>
          <p:cNvSpPr txBox="1"/>
          <p:nvPr/>
        </p:nvSpPr>
        <p:spPr>
          <a:xfrm>
            <a:off x="400050" y="2759075"/>
            <a:ext cx="8343900" cy="2041525"/>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Flow control refers to a set of procedures used to restrict  the amount of data</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that the sender can send  before</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waiting for acknowledgment.</a:t>
            </a:r>
            <a:endParaRPr/>
          </a:p>
        </p:txBody>
      </p:sp>
      <p:grpSp>
        <p:nvGrpSpPr>
          <p:cNvPr id="163" name="Google Shape;163;p14"/>
          <p:cNvGrpSpPr/>
          <p:nvPr/>
        </p:nvGrpSpPr>
        <p:grpSpPr>
          <a:xfrm>
            <a:off x="457200" y="1981200"/>
            <a:ext cx="1143000" cy="566737"/>
            <a:chOff x="1200" y="1248"/>
            <a:chExt cx="720" cy="357"/>
          </a:xfrm>
        </p:grpSpPr>
        <p:pic>
          <p:nvPicPr>
            <p:cNvPr id="164" name="Google Shape;164;p1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65" name="Google Shape;165;p14"/>
            <p:cNvSpPr txBox="1"/>
            <p:nvPr/>
          </p:nvSpPr>
          <p:spPr>
            <a:xfrm>
              <a:off x="1284" y="1248"/>
              <a:ext cx="55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1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2" name="Google Shape;172;p15"/>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15"/>
          <p:cNvSpPr txBox="1"/>
          <p:nvPr/>
        </p:nvSpPr>
        <p:spPr>
          <a:xfrm>
            <a:off x="228600" y="406400"/>
            <a:ext cx="37846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11-3   PROTOCOLS</a:t>
            </a:r>
            <a:endParaRPr/>
          </a:p>
        </p:txBody>
      </p:sp>
      <p:sp>
        <p:nvSpPr>
          <p:cNvPr id="174" name="Google Shape;174;p15"/>
          <p:cNvSpPr txBox="1"/>
          <p:nvPr/>
        </p:nvSpPr>
        <p:spPr>
          <a:xfrm>
            <a:off x="8229600" y="64008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 name="Google Shape;175;p15"/>
          <p:cNvSpPr txBox="1"/>
          <p:nvPr/>
        </p:nvSpPr>
        <p:spPr>
          <a:xfrm>
            <a:off x="304800" y="1398587"/>
            <a:ext cx="8229600" cy="393541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Now let us see how the data link layer can combine framing, flow control, and error control to achieve the delivery of data from one node to another. The protocols are normally implemented in software by using one of the common programming languages.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2" name="Google Shape;182;p1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1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 name="Google Shape;184;p1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 name="Google Shape;185;p1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 name="Google Shape;186;p1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1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1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89" name="Google Shape;189;p16"/>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90" name="Google Shape;190;p16"/>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91" name="Google Shape;191;p16"/>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Error control in the data link layer is based on automatic repeat request, which is the retransmission of data.</a:t>
            </a:r>
            <a:endParaRPr/>
          </a:p>
        </p:txBody>
      </p:sp>
      <p:grpSp>
        <p:nvGrpSpPr>
          <p:cNvPr id="192" name="Google Shape;192;p16"/>
          <p:cNvGrpSpPr/>
          <p:nvPr/>
        </p:nvGrpSpPr>
        <p:grpSpPr>
          <a:xfrm>
            <a:off x="457200" y="1981200"/>
            <a:ext cx="1143000" cy="566737"/>
            <a:chOff x="1200" y="1248"/>
            <a:chExt cx="720" cy="357"/>
          </a:xfrm>
        </p:grpSpPr>
        <p:pic>
          <p:nvPicPr>
            <p:cNvPr id="193" name="Google Shape;193;p1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94" name="Google Shape;194;p16"/>
            <p:cNvSpPr txBox="1"/>
            <p:nvPr/>
          </p:nvSpPr>
          <p:spPr>
            <a:xfrm>
              <a:off x="1284" y="1248"/>
              <a:ext cx="55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1" name="Google Shape;201;p17"/>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17"/>
          <p:cNvSpPr txBox="1"/>
          <p:nvPr/>
        </p:nvSpPr>
        <p:spPr>
          <a:xfrm>
            <a:off x="228600" y="406400"/>
            <a:ext cx="58531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11-4   NOISELESS CHANNELS</a:t>
            </a:r>
            <a:endParaRPr/>
          </a:p>
        </p:txBody>
      </p:sp>
      <p:sp>
        <p:nvSpPr>
          <p:cNvPr id="203" name="Google Shape;203;p17"/>
          <p:cNvSpPr txBox="1"/>
          <p:nvPr/>
        </p:nvSpPr>
        <p:spPr>
          <a:xfrm>
            <a:off x="8229600" y="64008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17"/>
          <p:cNvSpPr txBox="1"/>
          <p:nvPr/>
        </p:nvSpPr>
        <p:spPr>
          <a:xfrm>
            <a:off x="304800" y="1600200"/>
            <a:ext cx="8229600" cy="1373187"/>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first assume we have an ideal channel in which no frames are lost, duplicated, or corrupted. We introduce two protocols for this type of channel.</a:t>
            </a:r>
            <a:endParaRPr/>
          </a:p>
        </p:txBody>
      </p:sp>
      <p:sp>
        <p:nvSpPr>
          <p:cNvPr id="205" name="Google Shape;205;p17"/>
          <p:cNvSpPr txBox="1"/>
          <p:nvPr/>
        </p:nvSpPr>
        <p:spPr>
          <a:xfrm>
            <a:off x="152400" y="4679950"/>
            <a:ext cx="67056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Simplest Protocol</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Stop-and-Wait Protocol</a:t>
            </a:r>
            <a:endParaRPr/>
          </a:p>
        </p:txBody>
      </p:sp>
      <p:sp>
        <p:nvSpPr>
          <p:cNvPr id="206" name="Google Shape;206;p17"/>
          <p:cNvSpPr txBox="1"/>
          <p:nvPr/>
        </p:nvSpPr>
        <p:spPr>
          <a:xfrm>
            <a:off x="165100" y="4203700"/>
            <a:ext cx="4862512"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1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13" name="Google Shape;213;p1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14" name="Google Shape;214;p1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15" name="Google Shape;215;p18"/>
          <p:cNvSpPr txBox="1"/>
          <p:nvPr/>
        </p:nvSpPr>
        <p:spPr>
          <a:xfrm>
            <a:off x="104775" y="381000"/>
            <a:ext cx="85058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11.6  </a:t>
            </a:r>
            <a:r>
              <a:rPr b="1" i="1" lang="en-US" sz="2000" u="none">
                <a:solidFill>
                  <a:schemeClr val="dk1"/>
                </a:solidFill>
                <a:latin typeface="Times New Roman"/>
                <a:ea typeface="Times New Roman"/>
                <a:cs typeface="Times New Roman"/>
                <a:sym typeface="Times New Roman"/>
              </a:rPr>
              <a:t>The design of the simplest protocol with no flow or error control</a:t>
            </a:r>
            <a:endParaRPr/>
          </a:p>
        </p:txBody>
      </p:sp>
      <p:cxnSp>
        <p:nvCxnSpPr>
          <p:cNvPr id="216" name="Google Shape;216;p1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17" name="Google Shape;217;p18"/>
          <p:cNvPicPr preferRelativeResize="0"/>
          <p:nvPr/>
        </p:nvPicPr>
        <p:blipFill rotWithShape="1">
          <a:blip r:embed="rId3">
            <a:alphaModFix/>
          </a:blip>
          <a:srcRect b="0" l="0" r="0" t="0"/>
          <a:stretch/>
        </p:blipFill>
        <p:spPr>
          <a:xfrm>
            <a:off x="623887" y="1247775"/>
            <a:ext cx="7605712" cy="477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4" name="Google Shape;224;p19"/>
          <p:cNvSpPr txBox="1"/>
          <p:nvPr/>
        </p:nvSpPr>
        <p:spPr>
          <a:xfrm>
            <a:off x="304800" y="381000"/>
            <a:ext cx="71485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11.1</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the simplest protocol</a:t>
            </a:r>
            <a:endParaRPr/>
          </a:p>
        </p:txBody>
      </p:sp>
      <p:pic>
        <p:nvPicPr>
          <p:cNvPr id="225" name="Google Shape;225;p19"/>
          <p:cNvPicPr preferRelativeResize="0"/>
          <p:nvPr/>
        </p:nvPicPr>
        <p:blipFill rotWithShape="1">
          <a:blip r:embed="rId3">
            <a:alphaModFix/>
          </a:blip>
          <a:srcRect b="0" l="0" r="0" t="0"/>
          <a:stretch/>
        </p:blipFill>
        <p:spPr>
          <a:xfrm>
            <a:off x="152400" y="914400"/>
            <a:ext cx="8839200" cy="29511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2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2" name="Google Shape;232;p20"/>
          <p:cNvSpPr txBox="1"/>
          <p:nvPr/>
        </p:nvSpPr>
        <p:spPr>
          <a:xfrm>
            <a:off x="304800" y="533400"/>
            <a:ext cx="73167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11.2</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algorithm for the simplest protocol</a:t>
            </a:r>
            <a:endParaRPr/>
          </a:p>
        </p:txBody>
      </p:sp>
      <p:pic>
        <p:nvPicPr>
          <p:cNvPr id="233" name="Google Shape;233;p20"/>
          <p:cNvPicPr preferRelativeResize="0"/>
          <p:nvPr/>
        </p:nvPicPr>
        <p:blipFill rotWithShape="1">
          <a:blip r:embed="rId3">
            <a:alphaModFix/>
          </a:blip>
          <a:srcRect b="0" l="0" r="0" t="0"/>
          <a:stretch/>
        </p:blipFill>
        <p:spPr>
          <a:xfrm>
            <a:off x="152400" y="973137"/>
            <a:ext cx="8848725" cy="29892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2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0" name="Google Shape;240;p2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Google Shape;241;p2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2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Google Shape;243;p2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Google Shape;244;p2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Google Shape;245;p2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2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7" name="Google Shape;247;p21"/>
          <p:cNvSpPr txBox="1"/>
          <p:nvPr/>
        </p:nvSpPr>
        <p:spPr>
          <a:xfrm>
            <a:off x="228600" y="1143000"/>
            <a:ext cx="8686800" cy="35083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11.7 shows an example of communication using this protocol. It is very simple. The sender sends a sequence of frames without even thinking about the receiver. To send three frames, three events occur at the sender site and three events at the receiver site. Note that the data frames are shown by tilted boxes; the height of the box defines the transmission time difference between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first bit and the last bit in the frame.</a:t>
            </a:r>
            <a:endParaRPr/>
          </a:p>
        </p:txBody>
      </p:sp>
      <p:sp>
        <p:nvSpPr>
          <p:cNvPr id="248" name="Google Shape;248;p21"/>
          <p:cNvSpPr txBox="1"/>
          <p:nvPr/>
        </p:nvSpPr>
        <p:spPr>
          <a:xfrm>
            <a:off x="1143000" y="0"/>
            <a:ext cx="24876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2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55" name="Google Shape;255;p2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56" name="Google Shape;256;p2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57" name="Google Shape;257;p22"/>
          <p:cNvSpPr txBox="1"/>
          <p:nvPr/>
        </p:nvSpPr>
        <p:spPr>
          <a:xfrm>
            <a:off x="304800" y="381000"/>
            <a:ext cx="5156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11.7  </a:t>
            </a:r>
            <a:r>
              <a:rPr b="1" i="1" lang="en-US" sz="2000" u="none">
                <a:solidFill>
                  <a:schemeClr val="dk1"/>
                </a:solidFill>
                <a:latin typeface="Times New Roman"/>
                <a:ea typeface="Times New Roman"/>
                <a:cs typeface="Times New Roman"/>
                <a:sym typeface="Times New Roman"/>
              </a:rPr>
              <a:t>Flow diagram for Example 11.1</a:t>
            </a:r>
            <a:endParaRPr/>
          </a:p>
        </p:txBody>
      </p:sp>
      <p:cxnSp>
        <p:nvCxnSpPr>
          <p:cNvPr id="258" name="Google Shape;258;p2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59" name="Google Shape;259;p22"/>
          <p:cNvPicPr preferRelativeResize="0"/>
          <p:nvPr/>
        </p:nvPicPr>
        <p:blipFill rotWithShape="1">
          <a:blip r:embed="rId3">
            <a:alphaModFix/>
          </a:blip>
          <a:srcRect b="0" l="0" r="0" t="0"/>
          <a:stretch/>
        </p:blipFill>
        <p:spPr>
          <a:xfrm>
            <a:off x="1635125" y="1824037"/>
            <a:ext cx="5146675" cy="3128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37" name="Google Shape;37;p5"/>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38" name="Google Shape;38;p5"/>
          <p:cNvSpPr txBox="1"/>
          <p:nvPr/>
        </p:nvSpPr>
        <p:spPr>
          <a:xfrm>
            <a:off x="1143000" y="2514600"/>
            <a:ext cx="6858000" cy="17367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11</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Data Link Control</a:t>
            </a:r>
            <a:endParaRPr/>
          </a:p>
        </p:txBody>
      </p:sp>
      <p:sp>
        <p:nvSpPr>
          <p:cNvPr id="39" name="Google Shape;39;p5"/>
          <p:cNvSpPr txBox="1"/>
          <p:nvPr/>
        </p:nvSpPr>
        <p:spPr>
          <a:xfrm>
            <a:off x="0" y="6507162"/>
            <a:ext cx="9144000"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66" name="Google Shape;266;p2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67" name="Google Shape;267;p2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68" name="Google Shape;268;p23"/>
          <p:cNvSpPr txBox="1"/>
          <p:nvPr/>
        </p:nvSpPr>
        <p:spPr>
          <a:xfrm>
            <a:off x="304800" y="381000"/>
            <a:ext cx="5351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11.8  </a:t>
            </a:r>
            <a:r>
              <a:rPr b="1" i="1" lang="en-US" sz="2000" u="none">
                <a:solidFill>
                  <a:schemeClr val="dk1"/>
                </a:solidFill>
                <a:latin typeface="Times New Roman"/>
                <a:ea typeface="Times New Roman"/>
                <a:cs typeface="Times New Roman"/>
                <a:sym typeface="Times New Roman"/>
              </a:rPr>
              <a:t>Design of Stop-and-Wait Protocol</a:t>
            </a:r>
            <a:endParaRPr/>
          </a:p>
        </p:txBody>
      </p:sp>
      <p:cxnSp>
        <p:nvCxnSpPr>
          <p:cNvPr id="269" name="Google Shape;269;p2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70" name="Google Shape;270;p23"/>
          <p:cNvPicPr preferRelativeResize="0"/>
          <p:nvPr/>
        </p:nvPicPr>
        <p:blipFill rotWithShape="1">
          <a:blip r:embed="rId3">
            <a:alphaModFix/>
          </a:blip>
          <a:srcRect b="0" l="0" r="0" t="0"/>
          <a:stretch/>
        </p:blipFill>
        <p:spPr>
          <a:xfrm>
            <a:off x="1047750" y="1127125"/>
            <a:ext cx="7029450" cy="496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2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7" name="Google Shape;277;p24"/>
          <p:cNvSpPr txBox="1"/>
          <p:nvPr/>
        </p:nvSpPr>
        <p:spPr>
          <a:xfrm>
            <a:off x="304800" y="381000"/>
            <a:ext cx="7467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11.3</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Stop-and-Wait Protocol</a:t>
            </a:r>
            <a:endParaRPr/>
          </a:p>
        </p:txBody>
      </p:sp>
      <p:pic>
        <p:nvPicPr>
          <p:cNvPr id="278" name="Google Shape;278;p24"/>
          <p:cNvPicPr preferRelativeResize="0"/>
          <p:nvPr/>
        </p:nvPicPr>
        <p:blipFill>
          <a:blip r:embed="rId3">
            <a:alphaModFix/>
          </a:blip>
          <a:stretch>
            <a:fillRect/>
          </a:stretch>
        </p:blipFill>
        <p:spPr>
          <a:xfrm>
            <a:off x="486200" y="1323975"/>
            <a:ext cx="7724775" cy="4591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2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5" name="Google Shape;285;p25"/>
          <p:cNvSpPr txBox="1"/>
          <p:nvPr/>
        </p:nvSpPr>
        <p:spPr>
          <a:xfrm>
            <a:off x="288925" y="304800"/>
            <a:ext cx="76358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11.4</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algorithm for Stop-and-Wait Protocol</a:t>
            </a:r>
            <a:endParaRPr/>
          </a:p>
        </p:txBody>
      </p:sp>
      <p:pic>
        <p:nvPicPr>
          <p:cNvPr id="286" name="Google Shape;286;p25"/>
          <p:cNvPicPr preferRelativeResize="0"/>
          <p:nvPr/>
        </p:nvPicPr>
        <p:blipFill rotWithShape="1">
          <a:blip r:embed="rId3">
            <a:alphaModFix/>
          </a:blip>
          <a:srcRect b="0" l="0" r="0" t="0"/>
          <a:stretch/>
        </p:blipFill>
        <p:spPr>
          <a:xfrm>
            <a:off x="33337" y="725487"/>
            <a:ext cx="8958262" cy="32369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3" name="Google Shape;293;p2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 name="Google Shape;294;p2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 name="Google Shape;295;p2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Google Shape;296;p2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Google Shape;297;p2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2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9" name="Google Shape;299;p2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26"/>
          <p:cNvSpPr txBox="1"/>
          <p:nvPr/>
        </p:nvSpPr>
        <p:spPr>
          <a:xfrm>
            <a:off x="228600" y="1143000"/>
            <a:ext cx="8686800" cy="2654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11.9 shows an example of communication using this protocol. It is still very simple. The sender sends one frame and waits for feedback from the receiver. When the ACK arrives, the sender sends the next frame. Note that sending two frames in the protocol involves the sender in four events and the receiver in two events.</a:t>
            </a:r>
            <a:endParaRPr/>
          </a:p>
        </p:txBody>
      </p:sp>
      <p:sp>
        <p:nvSpPr>
          <p:cNvPr id="301" name="Google Shape;301;p26"/>
          <p:cNvSpPr txBox="1"/>
          <p:nvPr/>
        </p:nvSpPr>
        <p:spPr>
          <a:xfrm>
            <a:off x="1143000" y="0"/>
            <a:ext cx="24876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2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08" name="Google Shape;308;p2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09" name="Google Shape;309;p2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10" name="Google Shape;310;p27"/>
          <p:cNvSpPr txBox="1"/>
          <p:nvPr/>
        </p:nvSpPr>
        <p:spPr>
          <a:xfrm>
            <a:off x="304800" y="381000"/>
            <a:ext cx="5156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11.9  </a:t>
            </a:r>
            <a:r>
              <a:rPr b="1" i="1" lang="en-US" sz="2000" u="none">
                <a:solidFill>
                  <a:schemeClr val="dk1"/>
                </a:solidFill>
                <a:latin typeface="Times New Roman"/>
                <a:ea typeface="Times New Roman"/>
                <a:cs typeface="Times New Roman"/>
                <a:sym typeface="Times New Roman"/>
              </a:rPr>
              <a:t>Flow diagram for Example 11.2</a:t>
            </a:r>
            <a:endParaRPr/>
          </a:p>
        </p:txBody>
      </p:sp>
      <p:cxnSp>
        <p:nvCxnSpPr>
          <p:cNvPr id="311" name="Google Shape;311;p2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12" name="Google Shape;312;p27"/>
          <p:cNvPicPr preferRelativeResize="0"/>
          <p:nvPr/>
        </p:nvPicPr>
        <p:blipFill rotWithShape="1">
          <a:blip r:embed="rId3">
            <a:alphaModFix/>
          </a:blip>
          <a:srcRect b="0" l="0" r="0" t="0"/>
          <a:stretch/>
        </p:blipFill>
        <p:spPr>
          <a:xfrm>
            <a:off x="1316037" y="1712912"/>
            <a:ext cx="5237162" cy="39258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2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9" name="Google Shape;319;p28"/>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0" name="Google Shape;320;p28"/>
          <p:cNvSpPr txBox="1"/>
          <p:nvPr/>
        </p:nvSpPr>
        <p:spPr>
          <a:xfrm>
            <a:off x="228600" y="406400"/>
            <a:ext cx="488156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11-5   NOISY CHANNELS</a:t>
            </a:r>
            <a:endParaRPr/>
          </a:p>
        </p:txBody>
      </p:sp>
      <p:sp>
        <p:nvSpPr>
          <p:cNvPr id="321" name="Google Shape;321;p28"/>
          <p:cNvSpPr txBox="1"/>
          <p:nvPr/>
        </p:nvSpPr>
        <p:spPr>
          <a:xfrm>
            <a:off x="8229600" y="64008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2" name="Google Shape;322;p28"/>
          <p:cNvSpPr txBox="1"/>
          <p:nvPr/>
        </p:nvSpPr>
        <p:spPr>
          <a:xfrm>
            <a:off x="152400" y="1600200"/>
            <a:ext cx="8229600" cy="180022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Although the Stop-and-Wait Protocol gives us an idea of how to add flow control to its predecessor, noiseless channels are nonexistent. We discuss three protocols in this section that use error control.</a:t>
            </a:r>
            <a:endParaRPr/>
          </a:p>
        </p:txBody>
      </p:sp>
      <p:sp>
        <p:nvSpPr>
          <p:cNvPr id="323" name="Google Shape;323;p28"/>
          <p:cNvSpPr txBox="1"/>
          <p:nvPr/>
        </p:nvSpPr>
        <p:spPr>
          <a:xfrm>
            <a:off x="152400" y="4679950"/>
            <a:ext cx="6705600"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Stop-and-Wait Automatic Repeat Request</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Go-Back-N Automatic Repeat Request</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Selective Repeat Automatic Repeat Request</a:t>
            </a:r>
            <a:endParaRPr/>
          </a:p>
        </p:txBody>
      </p:sp>
      <p:sp>
        <p:nvSpPr>
          <p:cNvPr id="324" name="Google Shape;324;p28"/>
          <p:cNvSpPr txBox="1"/>
          <p:nvPr/>
        </p:nvSpPr>
        <p:spPr>
          <a:xfrm>
            <a:off x="165100" y="4203700"/>
            <a:ext cx="4862512"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2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1" name="Google Shape;331;p2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2" name="Google Shape;332;p2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2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4" name="Google Shape;334;p2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2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2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7" name="Google Shape;337;p2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8" name="Google Shape;338;p29"/>
          <p:cNvCxnSpPr/>
          <p:nvPr/>
        </p:nvCxnSpPr>
        <p:spPr>
          <a:xfrm>
            <a:off x="457200" y="2286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39" name="Google Shape;339;p29"/>
          <p:cNvCxnSpPr/>
          <p:nvPr/>
        </p:nvCxnSpPr>
        <p:spPr>
          <a:xfrm>
            <a:off x="458787" y="4495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40" name="Google Shape;340;p29"/>
          <p:cNvSpPr txBox="1"/>
          <p:nvPr/>
        </p:nvSpPr>
        <p:spPr>
          <a:xfrm>
            <a:off x="495300" y="2378075"/>
            <a:ext cx="8077200" cy="2041525"/>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Error correction in Stop-and-Wait ARQ is done by keeping a copy of the sent frame and retransmitting of the frame when the timer expires.</a:t>
            </a:r>
            <a:endParaRPr/>
          </a:p>
        </p:txBody>
      </p:sp>
      <p:grpSp>
        <p:nvGrpSpPr>
          <p:cNvPr id="341" name="Google Shape;341;p29"/>
          <p:cNvGrpSpPr/>
          <p:nvPr/>
        </p:nvGrpSpPr>
        <p:grpSpPr>
          <a:xfrm>
            <a:off x="457200" y="1600200"/>
            <a:ext cx="1143000" cy="566737"/>
            <a:chOff x="1200" y="1248"/>
            <a:chExt cx="720" cy="357"/>
          </a:xfrm>
        </p:grpSpPr>
        <p:pic>
          <p:nvPicPr>
            <p:cNvPr id="342" name="Google Shape;342;p2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43" name="Google Shape;343;p29"/>
            <p:cNvSpPr txBox="1"/>
            <p:nvPr/>
          </p:nvSpPr>
          <p:spPr>
            <a:xfrm>
              <a:off x="1284" y="1248"/>
              <a:ext cx="55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3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0" name="Google Shape;350;p3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1" name="Google Shape;351;p3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2" name="Google Shape;352;p3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3" name="Google Shape;353;p3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4" name="Google Shape;354;p3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Google Shape;355;p3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Google Shape;356;p3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57" name="Google Shape;357;p30"/>
          <p:cNvCxnSpPr/>
          <p:nvPr/>
        </p:nvCxnSpPr>
        <p:spPr>
          <a:xfrm>
            <a:off x="457200" y="2286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58" name="Google Shape;358;p30"/>
          <p:cNvCxnSpPr/>
          <p:nvPr/>
        </p:nvCxnSpPr>
        <p:spPr>
          <a:xfrm>
            <a:off x="458787" y="4495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59" name="Google Shape;359;p30"/>
          <p:cNvSpPr txBox="1"/>
          <p:nvPr/>
        </p:nvSpPr>
        <p:spPr>
          <a:xfrm>
            <a:off x="495300" y="2378075"/>
            <a:ext cx="8077200" cy="2041525"/>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Stop-and-Wait ARQ, we use sequence numbers to number the frames.</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sequence numbers are based on modulo-2 arithmetic.</a:t>
            </a:r>
            <a:endParaRPr/>
          </a:p>
        </p:txBody>
      </p:sp>
      <p:grpSp>
        <p:nvGrpSpPr>
          <p:cNvPr id="360" name="Google Shape;360;p30"/>
          <p:cNvGrpSpPr/>
          <p:nvPr/>
        </p:nvGrpSpPr>
        <p:grpSpPr>
          <a:xfrm>
            <a:off x="457200" y="1643062"/>
            <a:ext cx="1143000" cy="566737"/>
            <a:chOff x="1200" y="1248"/>
            <a:chExt cx="720" cy="357"/>
          </a:xfrm>
        </p:grpSpPr>
        <p:pic>
          <p:nvPicPr>
            <p:cNvPr id="361" name="Google Shape;361;p3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62" name="Google Shape;362;p30"/>
            <p:cNvSpPr txBox="1"/>
            <p:nvPr/>
          </p:nvSpPr>
          <p:spPr>
            <a:xfrm>
              <a:off x="1284" y="1248"/>
              <a:ext cx="55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3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9" name="Google Shape;369;p3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0" name="Google Shape;370;p3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1" name="Google Shape;371;p3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2" name="Google Shape;372;p3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3" name="Google Shape;373;p3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4" name="Google Shape;374;p3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5" name="Google Shape;375;p3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76" name="Google Shape;376;p31"/>
          <p:cNvCxnSpPr/>
          <p:nvPr/>
        </p:nvCxnSpPr>
        <p:spPr>
          <a:xfrm>
            <a:off x="457200" y="2133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77" name="Google Shape;377;p31"/>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78" name="Google Shape;378;p31"/>
          <p:cNvSpPr txBox="1"/>
          <p:nvPr/>
        </p:nvSpPr>
        <p:spPr>
          <a:xfrm>
            <a:off x="495300" y="2225675"/>
            <a:ext cx="8077200" cy="2528887"/>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Stop-and-Wait ARQ, the acknowledgment number always announces in modulo-2 arithmetic the sequence number of the next frame expected.</a:t>
            </a:r>
            <a:endParaRPr/>
          </a:p>
        </p:txBody>
      </p:sp>
      <p:grpSp>
        <p:nvGrpSpPr>
          <p:cNvPr id="379" name="Google Shape;379;p31"/>
          <p:cNvGrpSpPr/>
          <p:nvPr/>
        </p:nvGrpSpPr>
        <p:grpSpPr>
          <a:xfrm>
            <a:off x="457200" y="1447800"/>
            <a:ext cx="1143000" cy="566737"/>
            <a:chOff x="1200" y="1248"/>
            <a:chExt cx="720" cy="357"/>
          </a:xfrm>
        </p:grpSpPr>
        <p:pic>
          <p:nvPicPr>
            <p:cNvPr id="380" name="Google Shape;380;p3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81" name="Google Shape;381;p31"/>
            <p:cNvSpPr txBox="1"/>
            <p:nvPr/>
          </p:nvSpPr>
          <p:spPr>
            <a:xfrm>
              <a:off x="1284" y="1248"/>
              <a:ext cx="55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3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88" name="Google Shape;388;p3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89" name="Google Shape;389;p3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90" name="Google Shape;390;p32"/>
          <p:cNvSpPr txBox="1"/>
          <p:nvPr/>
        </p:nvSpPr>
        <p:spPr>
          <a:xfrm>
            <a:off x="304800" y="381000"/>
            <a:ext cx="64785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11.10  </a:t>
            </a:r>
            <a:r>
              <a:rPr b="1" i="1" lang="en-US" sz="2000" u="none">
                <a:solidFill>
                  <a:schemeClr val="dk1"/>
                </a:solidFill>
                <a:latin typeface="Times New Roman"/>
                <a:ea typeface="Times New Roman"/>
                <a:cs typeface="Times New Roman"/>
                <a:sym typeface="Times New Roman"/>
              </a:rPr>
              <a:t>Design of the Stop-and-Wait ARQ Protocol</a:t>
            </a:r>
            <a:endParaRPr/>
          </a:p>
        </p:txBody>
      </p:sp>
      <p:cxnSp>
        <p:nvCxnSpPr>
          <p:cNvPr id="391" name="Google Shape;391;p32"/>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92" name="Google Shape;392;p32"/>
          <p:cNvPicPr preferRelativeResize="0"/>
          <p:nvPr/>
        </p:nvPicPr>
        <p:blipFill rotWithShape="1">
          <a:blip r:embed="rId3">
            <a:alphaModFix/>
          </a:blip>
          <a:srcRect b="0" l="0" r="0" t="0"/>
          <a:stretch/>
        </p:blipFill>
        <p:spPr>
          <a:xfrm>
            <a:off x="1403350" y="1189037"/>
            <a:ext cx="6216650" cy="4983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6" name="Google Shape;46;p6"/>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 name="Google Shape;47;p6"/>
          <p:cNvSpPr txBox="1"/>
          <p:nvPr/>
        </p:nvSpPr>
        <p:spPr>
          <a:xfrm>
            <a:off x="228600" y="406400"/>
            <a:ext cx="32210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11-1   FRAMING</a:t>
            </a:r>
            <a:endParaRPr/>
          </a:p>
        </p:txBody>
      </p:sp>
      <p:sp>
        <p:nvSpPr>
          <p:cNvPr id="48" name="Google Shape;48;p6"/>
          <p:cNvSpPr txBox="1"/>
          <p:nvPr/>
        </p:nvSpPr>
        <p:spPr>
          <a:xfrm>
            <a:off x="8229600" y="64008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 name="Google Shape;49;p6"/>
          <p:cNvSpPr txBox="1"/>
          <p:nvPr/>
        </p:nvSpPr>
        <p:spPr>
          <a:xfrm>
            <a:off x="304800" y="1752600"/>
            <a:ext cx="8229600" cy="2654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data link layer needs to pack bits into </a:t>
            </a:r>
            <a:r>
              <a:rPr b="1" i="1" lang="en-US" sz="2800" u="none">
                <a:solidFill>
                  <a:schemeClr val="hlink"/>
                </a:solidFill>
                <a:latin typeface="Times New Roman"/>
                <a:ea typeface="Times New Roman"/>
                <a:cs typeface="Times New Roman"/>
                <a:sym typeface="Times New Roman"/>
              </a:rPr>
              <a:t>frames</a:t>
            </a:r>
            <a:r>
              <a:rPr b="1" i="1" lang="en-US" sz="2800" u="none">
                <a:solidFill>
                  <a:schemeClr val="dk1"/>
                </a:solidFill>
                <a:latin typeface="Times New Roman"/>
                <a:ea typeface="Times New Roman"/>
                <a:cs typeface="Times New Roman"/>
                <a:sym typeface="Times New Roman"/>
              </a:rPr>
              <a:t>, so that each frame is distinguishable from another. Our postal system practices a type of framing. The simple act of inserting a letter into an envelope separates one piece of information from another; the envelope serves as the delimiter. </a:t>
            </a:r>
            <a:endParaRPr/>
          </a:p>
        </p:txBody>
      </p:sp>
      <p:sp>
        <p:nvSpPr>
          <p:cNvPr id="50" name="Google Shape;50;p6"/>
          <p:cNvSpPr txBox="1"/>
          <p:nvPr/>
        </p:nvSpPr>
        <p:spPr>
          <a:xfrm>
            <a:off x="304800" y="5048250"/>
            <a:ext cx="67056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Fixed-Size Framing</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Variable-Size Framing</a:t>
            </a:r>
            <a:endParaRPr/>
          </a:p>
        </p:txBody>
      </p:sp>
      <p:sp>
        <p:nvSpPr>
          <p:cNvPr id="51" name="Google Shape;51;p6"/>
          <p:cNvSpPr txBox="1"/>
          <p:nvPr/>
        </p:nvSpPr>
        <p:spPr>
          <a:xfrm>
            <a:off x="317500" y="4572000"/>
            <a:ext cx="4862512"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3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9" name="Google Shape;399;p33"/>
          <p:cNvSpPr txBox="1"/>
          <p:nvPr/>
        </p:nvSpPr>
        <p:spPr>
          <a:xfrm>
            <a:off x="304800" y="457200"/>
            <a:ext cx="71040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11.5</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Stop-and-Wait ARQ</a:t>
            </a:r>
            <a:endParaRPr/>
          </a:p>
        </p:txBody>
      </p:sp>
      <p:grpSp>
        <p:nvGrpSpPr>
          <p:cNvPr id="400" name="Google Shape;400;p33"/>
          <p:cNvGrpSpPr/>
          <p:nvPr/>
        </p:nvGrpSpPr>
        <p:grpSpPr>
          <a:xfrm>
            <a:off x="76200" y="939800"/>
            <a:ext cx="8940800" cy="4851400"/>
            <a:chOff x="48" y="592"/>
            <a:chExt cx="5632" cy="2780"/>
          </a:xfrm>
        </p:grpSpPr>
        <p:pic>
          <p:nvPicPr>
            <p:cNvPr id="401" name="Google Shape;401;p33"/>
            <p:cNvPicPr preferRelativeResize="0"/>
            <p:nvPr/>
          </p:nvPicPr>
          <p:blipFill rotWithShape="1">
            <a:blip r:embed="rId3">
              <a:alphaModFix/>
            </a:blip>
            <a:srcRect b="0" l="0" r="0" t="0"/>
            <a:stretch/>
          </p:blipFill>
          <p:spPr>
            <a:xfrm>
              <a:off x="94" y="592"/>
              <a:ext cx="5539" cy="1035"/>
            </a:xfrm>
            <a:prstGeom prst="rect">
              <a:avLst/>
            </a:prstGeom>
            <a:noFill/>
            <a:ln>
              <a:noFill/>
            </a:ln>
          </p:spPr>
        </p:pic>
        <p:pic>
          <p:nvPicPr>
            <p:cNvPr id="402" name="Google Shape;402;p33"/>
            <p:cNvPicPr preferRelativeResize="0"/>
            <p:nvPr/>
          </p:nvPicPr>
          <p:blipFill rotWithShape="1">
            <a:blip r:embed="rId4">
              <a:alphaModFix/>
            </a:blip>
            <a:srcRect b="0" l="0" r="0" t="0"/>
            <a:stretch/>
          </p:blipFill>
          <p:spPr>
            <a:xfrm>
              <a:off x="48" y="1488"/>
              <a:ext cx="5632" cy="1884"/>
            </a:xfrm>
            <a:prstGeom prst="rect">
              <a:avLst/>
            </a:prstGeom>
            <a:noFill/>
            <a:ln>
              <a:noFill/>
            </a:ln>
          </p:spPr>
        </p:pic>
      </p:grpSp>
      <p:sp>
        <p:nvSpPr>
          <p:cNvPr id="403" name="Google Shape;403;p33"/>
          <p:cNvSpPr txBox="1"/>
          <p:nvPr/>
        </p:nvSpPr>
        <p:spPr>
          <a:xfrm>
            <a:off x="7353300" y="5791200"/>
            <a:ext cx="1638300" cy="412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3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0" name="Google Shape;410;p34"/>
          <p:cNvSpPr txBox="1"/>
          <p:nvPr/>
        </p:nvSpPr>
        <p:spPr>
          <a:xfrm>
            <a:off x="363537" y="304800"/>
            <a:ext cx="7104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11.5</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Stop-and-Wait ARQ</a:t>
            </a:r>
            <a:endParaRPr/>
          </a:p>
        </p:txBody>
      </p:sp>
      <p:sp>
        <p:nvSpPr>
          <p:cNvPr id="411" name="Google Shape;411;p34"/>
          <p:cNvSpPr txBox="1"/>
          <p:nvPr/>
        </p:nvSpPr>
        <p:spPr>
          <a:xfrm>
            <a:off x="7505700" y="196850"/>
            <a:ext cx="1638300" cy="41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pic>
        <p:nvPicPr>
          <p:cNvPr id="412" name="Google Shape;412;p34"/>
          <p:cNvPicPr preferRelativeResize="0"/>
          <p:nvPr/>
        </p:nvPicPr>
        <p:blipFill>
          <a:blip r:embed="rId3">
            <a:alphaModFix/>
          </a:blip>
          <a:stretch>
            <a:fillRect/>
          </a:stretch>
        </p:blipFill>
        <p:spPr>
          <a:xfrm>
            <a:off x="152400" y="914400"/>
            <a:ext cx="8524826" cy="4944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3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9" name="Google Shape;419;p35"/>
          <p:cNvSpPr txBox="1"/>
          <p:nvPr/>
        </p:nvSpPr>
        <p:spPr>
          <a:xfrm>
            <a:off x="234950" y="381000"/>
            <a:ext cx="8223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11.6</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algorithm for Stop-and-Wait ARQ Protocol</a:t>
            </a:r>
            <a:endParaRPr/>
          </a:p>
        </p:txBody>
      </p:sp>
      <p:grpSp>
        <p:nvGrpSpPr>
          <p:cNvPr id="420" name="Google Shape;420;p35"/>
          <p:cNvGrpSpPr/>
          <p:nvPr/>
        </p:nvGrpSpPr>
        <p:grpSpPr>
          <a:xfrm>
            <a:off x="106362" y="838200"/>
            <a:ext cx="8884896" cy="5104797"/>
            <a:chOff x="48" y="528"/>
            <a:chExt cx="5597" cy="3216"/>
          </a:xfrm>
        </p:grpSpPr>
        <p:pic>
          <p:nvPicPr>
            <p:cNvPr id="421" name="Google Shape;421;p35"/>
            <p:cNvPicPr preferRelativeResize="0"/>
            <p:nvPr/>
          </p:nvPicPr>
          <p:blipFill rotWithShape="1">
            <a:blip r:embed="rId3">
              <a:alphaModFix/>
            </a:blip>
            <a:srcRect b="0" l="0" r="0" t="0"/>
            <a:stretch/>
          </p:blipFill>
          <p:spPr>
            <a:xfrm>
              <a:off x="48" y="528"/>
              <a:ext cx="5597" cy="771"/>
            </a:xfrm>
            <a:prstGeom prst="rect">
              <a:avLst/>
            </a:prstGeom>
            <a:noFill/>
            <a:ln>
              <a:noFill/>
            </a:ln>
          </p:spPr>
        </p:pic>
        <p:pic>
          <p:nvPicPr>
            <p:cNvPr id="422" name="Google Shape;422;p35"/>
            <p:cNvPicPr preferRelativeResize="0"/>
            <p:nvPr/>
          </p:nvPicPr>
          <p:blipFill rotWithShape="1">
            <a:blip r:embed="rId4">
              <a:alphaModFix/>
            </a:blip>
            <a:srcRect b="0" l="0" r="0" t="0"/>
            <a:stretch/>
          </p:blipFill>
          <p:spPr>
            <a:xfrm>
              <a:off x="48" y="1303"/>
              <a:ext cx="5574" cy="2441"/>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3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29" name="Google Shape;429;p36"/>
          <p:cNvSpPr txBox="1"/>
          <p:nvPr/>
        </p:nvSpPr>
        <p:spPr>
          <a:xfrm>
            <a:off x="366712" y="107950"/>
            <a:ext cx="438300" cy="474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0" name="Google Shape;430;p36"/>
          <p:cNvSpPr txBox="1"/>
          <p:nvPr/>
        </p:nvSpPr>
        <p:spPr>
          <a:xfrm>
            <a:off x="749300" y="107950"/>
            <a:ext cx="328500" cy="474600"/>
          </a:xfrm>
          <a:prstGeom prst="rect">
            <a:avLst/>
          </a:prstGeom>
          <a:gradFill>
            <a:gsLst>
              <a:gs pos="0">
                <a:schemeClr val="lt1"/>
              </a:gs>
              <a:gs pos="100000">
                <a:schemeClr val="accent2"/>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1" name="Google Shape;431;p36"/>
          <p:cNvSpPr txBox="1"/>
          <p:nvPr/>
        </p:nvSpPr>
        <p:spPr>
          <a:xfrm>
            <a:off x="490537" y="530225"/>
            <a:ext cx="422400" cy="4746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2" name="Google Shape;432;p36"/>
          <p:cNvSpPr txBox="1"/>
          <p:nvPr/>
        </p:nvSpPr>
        <p:spPr>
          <a:xfrm>
            <a:off x="860425" y="530225"/>
            <a:ext cx="368400" cy="474600"/>
          </a:xfrm>
          <a:prstGeom prst="rect">
            <a:avLst/>
          </a:prstGeom>
          <a:gradFill>
            <a:gsLst>
              <a:gs pos="0">
                <a:schemeClr val="lt1"/>
              </a:gs>
              <a:gs pos="100000">
                <a:schemeClr val="folHlink"/>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3" name="Google Shape;433;p36"/>
          <p:cNvSpPr txBox="1"/>
          <p:nvPr/>
        </p:nvSpPr>
        <p:spPr>
          <a:xfrm>
            <a:off x="76200" y="457200"/>
            <a:ext cx="560400" cy="422400"/>
          </a:xfrm>
          <a:prstGeom prst="rect">
            <a:avLst/>
          </a:prstGeom>
          <a:gradFill>
            <a:gsLst>
              <a:gs pos="0">
                <a:schemeClr val="hlink"/>
              </a:gs>
              <a:gs pos="100000">
                <a:schemeClr val="lt1"/>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4" name="Google Shape;434;p36"/>
          <p:cNvSpPr txBox="1"/>
          <p:nvPr/>
        </p:nvSpPr>
        <p:spPr>
          <a:xfrm>
            <a:off x="711200" y="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5" name="Google Shape;435;p36"/>
          <p:cNvSpPr txBox="1"/>
          <p:nvPr/>
        </p:nvSpPr>
        <p:spPr>
          <a:xfrm>
            <a:off x="442912" y="533400"/>
            <a:ext cx="8226300" cy="31800"/>
          </a:xfrm>
          <a:prstGeom prst="rect">
            <a:avLst/>
          </a:prstGeom>
          <a:gradFill>
            <a:gsLst>
              <a:gs pos="0">
                <a:schemeClr val="lt1"/>
              </a:gs>
              <a:gs pos="100000">
                <a:schemeClr val="lt2"/>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6" name="Google Shape;436;p36"/>
          <p:cNvSpPr txBox="1"/>
          <p:nvPr/>
        </p:nvSpPr>
        <p:spPr>
          <a:xfrm>
            <a:off x="228600" y="1143000"/>
            <a:ext cx="8534400" cy="350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11.11 shows an example of </a:t>
            </a:r>
            <a:r>
              <a:rPr b="1" i="1" lang="en-US" sz="2800" u="none">
                <a:solidFill>
                  <a:schemeClr val="hlink"/>
                </a:solidFill>
                <a:latin typeface="Times New Roman"/>
                <a:ea typeface="Times New Roman"/>
                <a:cs typeface="Times New Roman"/>
                <a:sym typeface="Times New Roman"/>
              </a:rPr>
              <a:t>Stop-and-Wait ARQ</a:t>
            </a:r>
            <a:r>
              <a:rPr b="1" i="1" lang="en-US" sz="2800" u="none">
                <a:solidFill>
                  <a:schemeClr val="dk1"/>
                </a:solidFill>
                <a:latin typeface="Times New Roman"/>
                <a:ea typeface="Times New Roman"/>
                <a:cs typeface="Times New Roman"/>
                <a:sym typeface="Times New Roman"/>
              </a:rPr>
              <a:t>. Frame 0 is sent and acknowledged. Frame 1 is lost and resent after the time-out. The resent frame 1 is acknowledged and the timer stops. Frame 0 is sent and acknowledged, but the acknowledgment is lost. The sender has no idea if the frame or the acknowledgment is lost, so after the time-out, it resends frame 0, which is acknowledged.</a:t>
            </a:r>
            <a:endParaRPr/>
          </a:p>
        </p:txBody>
      </p:sp>
      <p:sp>
        <p:nvSpPr>
          <p:cNvPr id="437" name="Google Shape;437;p36"/>
          <p:cNvSpPr txBox="1"/>
          <p:nvPr/>
        </p:nvSpPr>
        <p:spPr>
          <a:xfrm>
            <a:off x="1143000" y="0"/>
            <a:ext cx="2487600" cy="57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3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44" name="Google Shape;444;p3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45" name="Google Shape;445;p3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46" name="Google Shape;446;p37"/>
          <p:cNvSpPr txBox="1"/>
          <p:nvPr/>
        </p:nvSpPr>
        <p:spPr>
          <a:xfrm>
            <a:off x="304800" y="381000"/>
            <a:ext cx="5308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11.11  </a:t>
            </a:r>
            <a:r>
              <a:rPr b="1" i="1" lang="en-US" sz="2000" u="none">
                <a:solidFill>
                  <a:schemeClr val="dk1"/>
                </a:solidFill>
                <a:latin typeface="Times New Roman"/>
                <a:ea typeface="Times New Roman"/>
                <a:cs typeface="Times New Roman"/>
                <a:sym typeface="Times New Roman"/>
              </a:rPr>
              <a:t>Flow diagram for Example 11.3</a:t>
            </a:r>
            <a:endParaRPr/>
          </a:p>
        </p:txBody>
      </p:sp>
      <p:cxnSp>
        <p:nvCxnSpPr>
          <p:cNvPr id="447" name="Google Shape;447;p37"/>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48" name="Google Shape;448;p37"/>
          <p:cNvPicPr preferRelativeResize="0"/>
          <p:nvPr/>
        </p:nvPicPr>
        <p:blipFill rotWithShape="1">
          <a:blip r:embed="rId3">
            <a:alphaModFix/>
          </a:blip>
          <a:srcRect b="0" l="0" r="0" t="0"/>
          <a:stretch/>
        </p:blipFill>
        <p:spPr>
          <a:xfrm>
            <a:off x="1343025" y="1108075"/>
            <a:ext cx="5895975" cy="521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8" name="Google Shape;58;p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9" name="Google Shape;59;p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0" name="Google Shape;60;p7"/>
          <p:cNvSpPr txBox="1"/>
          <p:nvPr/>
        </p:nvSpPr>
        <p:spPr>
          <a:xfrm>
            <a:off x="304800" y="381000"/>
            <a:ext cx="60547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  </a:t>
            </a:r>
            <a:r>
              <a:rPr b="1" i="1" lang="en-US" sz="2000" u="none">
                <a:solidFill>
                  <a:schemeClr val="dk1"/>
                </a:solidFill>
                <a:latin typeface="Times New Roman"/>
                <a:ea typeface="Times New Roman"/>
                <a:cs typeface="Times New Roman"/>
                <a:sym typeface="Times New Roman"/>
              </a:rPr>
              <a:t>A frame in a character-oriented protocol</a:t>
            </a:r>
            <a:endParaRPr/>
          </a:p>
        </p:txBody>
      </p:sp>
      <p:cxnSp>
        <p:nvCxnSpPr>
          <p:cNvPr id="61" name="Google Shape;61;p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2" name="Google Shape;62;p7"/>
          <p:cNvPicPr preferRelativeResize="0"/>
          <p:nvPr/>
        </p:nvPicPr>
        <p:blipFill rotWithShape="1">
          <a:blip r:embed="rId3">
            <a:alphaModFix/>
          </a:blip>
          <a:srcRect b="0" l="0" r="0" t="0"/>
          <a:stretch/>
        </p:blipFill>
        <p:spPr>
          <a:xfrm>
            <a:off x="685800" y="2600325"/>
            <a:ext cx="7158037" cy="99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9" name="Google Shape;69;p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0" name="Google Shape;70;p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1" name="Google Shape;71;p8"/>
          <p:cNvSpPr txBox="1"/>
          <p:nvPr/>
        </p:nvSpPr>
        <p:spPr>
          <a:xfrm>
            <a:off x="304800" y="381000"/>
            <a:ext cx="47736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  </a:t>
            </a:r>
            <a:r>
              <a:rPr b="1" i="1" lang="en-US" sz="2000" u="none">
                <a:solidFill>
                  <a:schemeClr val="dk1"/>
                </a:solidFill>
                <a:latin typeface="Times New Roman"/>
                <a:ea typeface="Times New Roman"/>
                <a:cs typeface="Times New Roman"/>
                <a:sym typeface="Times New Roman"/>
              </a:rPr>
              <a:t>Byte stuffing and unstuffing</a:t>
            </a:r>
            <a:endParaRPr/>
          </a:p>
        </p:txBody>
      </p:sp>
      <p:cxnSp>
        <p:nvCxnSpPr>
          <p:cNvPr id="72" name="Google Shape;72;p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3" name="Google Shape;73;p8"/>
          <p:cNvPicPr preferRelativeResize="0"/>
          <p:nvPr/>
        </p:nvPicPr>
        <p:blipFill rotWithShape="1">
          <a:blip r:embed="rId3">
            <a:alphaModFix/>
          </a:blip>
          <a:srcRect b="0" l="0" r="0" t="0"/>
          <a:stretch/>
        </p:blipFill>
        <p:spPr>
          <a:xfrm>
            <a:off x="609600" y="1574800"/>
            <a:ext cx="7331075" cy="40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0" name="Google Shape;80;p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 name="Google Shape;81;p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 name="Google Shape;82;p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 name="Google Shape;83;p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 name="Google Shape;84;p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 name="Google Shape;85;p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7" name="Google Shape;87;p9"/>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88" name="Google Shape;88;p9"/>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89" name="Google Shape;89;p9"/>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Byte stuffing is the process of adding 1 extra byte whenever there is a flag or escape character in the text.</a:t>
            </a:r>
            <a:endParaRPr/>
          </a:p>
        </p:txBody>
      </p:sp>
      <p:grpSp>
        <p:nvGrpSpPr>
          <p:cNvPr id="90" name="Google Shape;90;p9"/>
          <p:cNvGrpSpPr/>
          <p:nvPr/>
        </p:nvGrpSpPr>
        <p:grpSpPr>
          <a:xfrm>
            <a:off x="457200" y="1981200"/>
            <a:ext cx="1143000" cy="566737"/>
            <a:chOff x="1200" y="1248"/>
            <a:chExt cx="720" cy="357"/>
          </a:xfrm>
        </p:grpSpPr>
        <p:pic>
          <p:nvPicPr>
            <p:cNvPr id="91" name="Google Shape;91;p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92" name="Google Shape;92;p9"/>
            <p:cNvSpPr txBox="1"/>
            <p:nvPr/>
          </p:nvSpPr>
          <p:spPr>
            <a:xfrm>
              <a:off x="1284" y="1248"/>
              <a:ext cx="55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99" name="Google Shape;99;p1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0" name="Google Shape;100;p1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01" name="Google Shape;101;p10"/>
          <p:cNvSpPr txBox="1"/>
          <p:nvPr/>
        </p:nvSpPr>
        <p:spPr>
          <a:xfrm>
            <a:off x="304800" y="381000"/>
            <a:ext cx="5321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  </a:t>
            </a:r>
            <a:r>
              <a:rPr b="1" i="1" lang="en-US" sz="2000" u="none">
                <a:solidFill>
                  <a:schemeClr val="dk1"/>
                </a:solidFill>
                <a:latin typeface="Times New Roman"/>
                <a:ea typeface="Times New Roman"/>
                <a:cs typeface="Times New Roman"/>
                <a:sym typeface="Times New Roman"/>
              </a:rPr>
              <a:t>A frame in a bit-oriented protocol</a:t>
            </a:r>
            <a:endParaRPr/>
          </a:p>
        </p:txBody>
      </p:sp>
      <p:cxnSp>
        <p:nvCxnSpPr>
          <p:cNvPr id="102" name="Google Shape;102;p1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03" name="Google Shape;103;p10"/>
          <p:cNvPicPr preferRelativeResize="0"/>
          <p:nvPr/>
        </p:nvPicPr>
        <p:blipFill rotWithShape="1">
          <a:blip r:embed="rId3">
            <a:alphaModFix/>
          </a:blip>
          <a:srcRect b="0" l="0" r="0" t="0"/>
          <a:stretch/>
        </p:blipFill>
        <p:spPr>
          <a:xfrm>
            <a:off x="666750" y="2778125"/>
            <a:ext cx="6800850" cy="126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0" name="Google Shape;110;p1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1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 name="Google Shape;112;p1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1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 name="Google Shape;114;p1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 name="Google Shape;115;p1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 name="Google Shape;116;p1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17" name="Google Shape;117;p11"/>
          <p:cNvCxnSpPr/>
          <p:nvPr/>
        </p:nvCxnSpPr>
        <p:spPr>
          <a:xfrm>
            <a:off x="457200" y="2057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18" name="Google Shape;118;p11"/>
          <p:cNvCxnSpPr/>
          <p:nvPr/>
        </p:nvCxnSpPr>
        <p:spPr>
          <a:xfrm>
            <a:off x="458787" y="4800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19" name="Google Shape;119;p11"/>
          <p:cNvSpPr txBox="1"/>
          <p:nvPr/>
        </p:nvSpPr>
        <p:spPr>
          <a:xfrm>
            <a:off x="495300" y="2149475"/>
            <a:ext cx="8077200" cy="2528887"/>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Bit stuffing is the process of adding one extra 0 whenever five consecutive 1s follow a 0 in the data, so that the receiver does not mistake</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pattern 0111110 for a flag.</a:t>
            </a:r>
            <a:endParaRPr/>
          </a:p>
        </p:txBody>
      </p:sp>
      <p:grpSp>
        <p:nvGrpSpPr>
          <p:cNvPr id="120" name="Google Shape;120;p11"/>
          <p:cNvGrpSpPr/>
          <p:nvPr/>
        </p:nvGrpSpPr>
        <p:grpSpPr>
          <a:xfrm>
            <a:off x="457200" y="1371600"/>
            <a:ext cx="1143000" cy="566737"/>
            <a:chOff x="1200" y="1248"/>
            <a:chExt cx="720" cy="357"/>
          </a:xfrm>
        </p:grpSpPr>
        <p:pic>
          <p:nvPicPr>
            <p:cNvPr id="121" name="Google Shape;121;p1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22" name="Google Shape;122;p11"/>
            <p:cNvSpPr txBox="1"/>
            <p:nvPr/>
          </p:nvSpPr>
          <p:spPr>
            <a:xfrm>
              <a:off x="1284" y="1248"/>
              <a:ext cx="55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29" name="Google Shape;129;p1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30" name="Google Shape;130;p1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31" name="Google Shape;131;p12"/>
          <p:cNvSpPr txBox="1"/>
          <p:nvPr/>
        </p:nvSpPr>
        <p:spPr>
          <a:xfrm>
            <a:off x="304800" y="381000"/>
            <a:ext cx="46180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11.4  </a:t>
            </a:r>
            <a:r>
              <a:rPr b="1" i="1" lang="en-US" sz="2000" u="none">
                <a:solidFill>
                  <a:schemeClr val="dk1"/>
                </a:solidFill>
                <a:latin typeface="Times New Roman"/>
                <a:ea typeface="Times New Roman"/>
                <a:cs typeface="Times New Roman"/>
                <a:sym typeface="Times New Roman"/>
              </a:rPr>
              <a:t>Bit stuffing and unstuffing</a:t>
            </a:r>
            <a:endParaRPr/>
          </a:p>
        </p:txBody>
      </p:sp>
      <p:cxnSp>
        <p:nvCxnSpPr>
          <p:cNvPr id="132" name="Google Shape;132;p1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33" name="Google Shape;133;p12"/>
          <p:cNvPicPr preferRelativeResize="0"/>
          <p:nvPr/>
        </p:nvPicPr>
        <p:blipFill rotWithShape="1">
          <a:blip r:embed="rId3">
            <a:alphaModFix/>
          </a:blip>
          <a:srcRect b="0" l="0" r="0" t="0"/>
          <a:stretch/>
        </p:blipFill>
        <p:spPr>
          <a:xfrm>
            <a:off x="1081087" y="1697037"/>
            <a:ext cx="5776912" cy="40941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