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3" r:id="rId8"/>
    <p:sldId id="264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5CS204</a:t>
            </a:r>
          </a:p>
          <a:p>
            <a:pPr algn="r"/>
            <a:r>
              <a:rPr lang="en-IN" b="1" dirty="0"/>
              <a:t> </a:t>
            </a:r>
            <a:r>
              <a:rPr lang="en-IN" b="1" dirty="0" smtClean="0"/>
              <a:t>     -</a:t>
            </a:r>
            <a:r>
              <a:rPr lang="en-IN" b="1" dirty="0" err="1" smtClean="0"/>
              <a:t>Ms.A.S.Pawar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Tasks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2" y="2256775"/>
            <a:ext cx="7736575" cy="32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3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Data Communications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534400" cy="28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2578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=message</a:t>
            </a:r>
          </a:p>
          <a:p>
            <a:r>
              <a:rPr lang="en-US" dirty="0"/>
              <a:t>g</a:t>
            </a:r>
            <a:r>
              <a:rPr lang="en-US" dirty="0" smtClean="0"/>
              <a:t>= sequence of bits</a:t>
            </a:r>
          </a:p>
          <a:p>
            <a:r>
              <a:rPr lang="en-US" dirty="0" smtClean="0"/>
              <a:t>[g(t)]=sequence of voltage shifts</a:t>
            </a:r>
          </a:p>
          <a:p>
            <a:r>
              <a:rPr lang="en-US" dirty="0" smtClean="0"/>
              <a:t>S(t)=signal suitable for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objective of the course is to provide a foundation and clear understanding of various concepts of data communication which will form basis of computer networking. Objectives are further divided as: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elaborate various features and operations of data communication.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inculcate protocol functions and issues related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Link layer.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introduce the design and configuration of various networking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42908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412148"/>
              </p:ext>
            </p:extLst>
          </p:nvPr>
        </p:nvGraphicFramePr>
        <p:xfrm>
          <a:off x="533400" y="2286000"/>
          <a:ext cx="8229601" cy="2819399"/>
        </p:xfrm>
        <a:graphic>
          <a:graphicData uri="http://schemas.openxmlformats.org/drawingml/2006/table">
            <a:tbl>
              <a:tblPr firstRow="1" firstCol="1" bandRow="1"/>
              <a:tblGrid>
                <a:gridCol w="661481"/>
                <a:gridCol w="5116750"/>
                <a:gridCol w="927369"/>
                <a:gridCol w="1524001"/>
              </a:tblGrid>
              <a:tr h="39953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  <a:cs typeface="Mangal"/>
                        </a:rPr>
                        <a:t>CO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  <a:cs typeface="Mangal"/>
                        </a:rPr>
                        <a:t>After the completion of the course the student should be able to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  <a:cs typeface="Mangal"/>
                        </a:rPr>
                        <a:t>Bloom’s Cognitive 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5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  <a:cs typeface="Mangal"/>
                        </a:rPr>
                        <a:t>level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  <a:cs typeface="Mangal"/>
                        </a:rPr>
                        <a:t>Descriptor</a:t>
                      </a:r>
                      <a:endParaRPr lang="en-US" sz="2000" b="1" dirty="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6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Calibri"/>
                          <a:cs typeface="Mangal"/>
                        </a:rPr>
                        <a:t>CO1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/>
                          <a:ea typeface="Calibri"/>
                          <a:cs typeface="Mangal"/>
                        </a:rPr>
                        <a:t>describe</a:t>
                      </a:r>
                      <a:r>
                        <a:rPr lang="en-IN" sz="1600" dirty="0">
                          <a:effectLst/>
                          <a:latin typeface="Times New Roman"/>
                          <a:ea typeface="Calibri"/>
                          <a:cs typeface="Mangal"/>
                        </a:rPr>
                        <a:t> fundamental concepts of data communication system.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/>
                          <a:ea typeface="Calibri"/>
                          <a:cs typeface="Mangal"/>
                        </a:rPr>
                        <a:t>Understanding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Calibri"/>
                          <a:cs typeface="Mangal"/>
                        </a:rPr>
                        <a:t>CO2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/>
                          <a:ea typeface="Calibri"/>
                          <a:cs typeface="Mangal"/>
                        </a:rPr>
                        <a:t>interpret</a:t>
                      </a:r>
                      <a:r>
                        <a:rPr lang="en-IN" sz="1600">
                          <a:effectLst/>
                          <a:latin typeface="Times New Roman"/>
                          <a:ea typeface="Calibri"/>
                          <a:cs typeface="Mangal"/>
                        </a:rPr>
                        <a:t> various concepts related to data link layer protocols.</a:t>
                      </a:r>
                      <a:endParaRPr lang="en-US" sz="180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/>
                          <a:ea typeface="Calibri"/>
                          <a:cs typeface="Mangal"/>
                        </a:rPr>
                        <a:t>Applying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Calibri"/>
                          <a:cs typeface="Mangal"/>
                        </a:rPr>
                        <a:t>CO3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/>
                          <a:ea typeface="Calibri"/>
                          <a:cs typeface="Mangal"/>
                        </a:rPr>
                        <a:t>differentiate</a:t>
                      </a:r>
                      <a:r>
                        <a:rPr lang="en-IN" sz="1600">
                          <a:effectLst/>
                          <a:latin typeface="Times New Roman"/>
                          <a:ea typeface="Calibri"/>
                          <a:cs typeface="Mangal"/>
                        </a:rPr>
                        <a:t> and </a:t>
                      </a:r>
                      <a:r>
                        <a:rPr lang="en-IN" sz="1600" b="1">
                          <a:effectLst/>
                          <a:latin typeface="Times New Roman"/>
                          <a:ea typeface="Calibri"/>
                          <a:cs typeface="Mangal"/>
                        </a:rPr>
                        <a:t>analyze</a:t>
                      </a:r>
                      <a:r>
                        <a:rPr lang="en-IN" sz="1600">
                          <a:effectLst/>
                          <a:latin typeface="Times New Roman"/>
                          <a:ea typeface="Calibri"/>
                          <a:cs typeface="Mangal"/>
                        </a:rPr>
                        <a:t> various data communication techniques</a:t>
                      </a:r>
                      <a:endParaRPr lang="en-US" sz="180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/>
                          <a:ea typeface="Calibri"/>
                          <a:cs typeface="Mangal"/>
                        </a:rPr>
                        <a:t>Analyzing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8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792108"/>
              </p:ext>
            </p:extLst>
          </p:nvPr>
        </p:nvGraphicFramePr>
        <p:xfrm>
          <a:off x="762000" y="2133600"/>
          <a:ext cx="7848600" cy="3429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848600"/>
              </a:tblGrid>
              <a:tr h="19604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Textbooks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 err="1">
                          <a:effectLst/>
                        </a:rPr>
                        <a:t>Behrouz</a:t>
                      </a:r>
                      <a:r>
                        <a:rPr lang="en-IN" sz="1800" dirty="0">
                          <a:effectLst/>
                        </a:rPr>
                        <a:t> A. </a:t>
                      </a:r>
                      <a:r>
                        <a:rPr lang="en-IN" sz="1800" dirty="0" err="1">
                          <a:effectLst/>
                        </a:rPr>
                        <a:t>Forouzan</a:t>
                      </a:r>
                      <a:r>
                        <a:rPr lang="en-IN" sz="1800" dirty="0">
                          <a:effectLst/>
                        </a:rPr>
                        <a:t>, “Data communication and Networking”, Tata </a:t>
                      </a:r>
                      <a:r>
                        <a:rPr lang="en-US" sz="1800" dirty="0">
                          <a:effectLst/>
                        </a:rPr>
                        <a:t>McGraw-Hill</a:t>
                      </a:r>
                      <a:r>
                        <a:rPr lang="en-IN" sz="1800" dirty="0">
                          <a:effectLst/>
                        </a:rPr>
                        <a:t>, 4</a:t>
                      </a:r>
                      <a:r>
                        <a:rPr lang="en-IN" sz="1800" baseline="30000" dirty="0">
                          <a:effectLst/>
                        </a:rPr>
                        <a:t>th</a:t>
                      </a:r>
                      <a:r>
                        <a:rPr lang="en-IN" sz="1800" dirty="0">
                          <a:effectLst/>
                        </a:rPr>
                        <a:t>/5</a:t>
                      </a:r>
                      <a:r>
                        <a:rPr lang="en-IN" sz="1800" baseline="30000" dirty="0">
                          <a:effectLst/>
                        </a:rPr>
                        <a:t>th </a:t>
                      </a:r>
                      <a:r>
                        <a:rPr lang="en-IN" sz="1800" dirty="0">
                          <a:effectLst/>
                        </a:rPr>
                        <a:t>Edition, 2017.</a:t>
                      </a:r>
                      <a:endParaRPr lang="en-US" sz="1800" dirty="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William Stallings, “Data and Computer Communications”,  Prentice Hall(PHI) , 8</a:t>
                      </a:r>
                      <a:r>
                        <a:rPr lang="en-IN" sz="1800" baseline="30000" dirty="0">
                          <a:effectLst/>
                        </a:rPr>
                        <a:t>th </a:t>
                      </a:r>
                      <a:r>
                        <a:rPr lang="en-IN" sz="1800" dirty="0">
                          <a:effectLst/>
                        </a:rPr>
                        <a:t>/9</a:t>
                      </a:r>
                      <a:r>
                        <a:rPr lang="en-IN" sz="1800" baseline="30000" dirty="0">
                          <a:effectLst/>
                        </a:rPr>
                        <a:t>th</a:t>
                      </a:r>
                      <a:r>
                        <a:rPr lang="en-IN" sz="1800" dirty="0">
                          <a:effectLst/>
                        </a:rPr>
                        <a:t>  Edition, 2010/2011</a:t>
                      </a:r>
                      <a:endParaRPr lang="en-US" sz="1800" dirty="0">
                        <a:effectLst/>
                        <a:latin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14685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References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James F. Kurose and Keith W. Ross, “Computer Networking: A Top-Down Approach Featuring the Internet”, Pearson Education,5</a:t>
                      </a:r>
                      <a:r>
                        <a:rPr lang="en-IN" sz="1800" baseline="30000" dirty="0">
                          <a:effectLst/>
                        </a:rPr>
                        <a:t>th</a:t>
                      </a:r>
                      <a:r>
                        <a:rPr lang="en-IN" sz="1800" dirty="0">
                          <a:effectLst/>
                        </a:rPr>
                        <a:t> /7</a:t>
                      </a:r>
                      <a:r>
                        <a:rPr lang="en-IN" sz="1800" baseline="30000" dirty="0">
                          <a:effectLst/>
                        </a:rPr>
                        <a:t>th</a:t>
                      </a:r>
                      <a:r>
                        <a:rPr lang="en-IN" sz="1800" dirty="0">
                          <a:effectLst/>
                        </a:rPr>
                        <a:t> edition, 2012/2016</a:t>
                      </a:r>
                      <a:endParaRPr lang="en-US" sz="1800" dirty="0">
                        <a:effectLst/>
                        <a:latin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9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418"/>
            <a:ext cx="8229599" cy="659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3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communications deals with the transmission of signals in a </a:t>
            </a:r>
            <a:r>
              <a:rPr lang="en-US" dirty="0" smtClean="0"/>
              <a:t>reliable and </a:t>
            </a:r>
            <a:r>
              <a:rPr lang="en-US" dirty="0"/>
              <a:t>efficient </a:t>
            </a:r>
            <a:r>
              <a:rPr lang="en-US" dirty="0" smtClean="0"/>
              <a:t>manner.</a:t>
            </a:r>
          </a:p>
          <a:p>
            <a:pPr lvl="1"/>
            <a:r>
              <a:rPr lang="en-US" dirty="0" smtClean="0"/>
              <a:t>Topics </a:t>
            </a:r>
            <a:r>
              <a:rPr lang="en-US" dirty="0"/>
              <a:t>covered include signal </a:t>
            </a:r>
            <a:r>
              <a:rPr lang="en-US" dirty="0" smtClean="0"/>
              <a:t>transmission, transmission </a:t>
            </a:r>
            <a:r>
              <a:rPr lang="en-US" dirty="0"/>
              <a:t>media, signal encoding, interfacing, data link control, </a:t>
            </a:r>
            <a:r>
              <a:rPr lang="en-US" dirty="0" smtClean="0"/>
              <a:t>and multiplexing</a:t>
            </a:r>
            <a:r>
              <a:rPr lang="en-US" dirty="0"/>
              <a:t>.</a:t>
            </a:r>
          </a:p>
          <a:p>
            <a:r>
              <a:rPr lang="en-US" dirty="0" smtClean="0"/>
              <a:t>Networking </a:t>
            </a:r>
            <a:r>
              <a:rPr lang="en-US" dirty="0"/>
              <a:t>deals with the technology and architecture of the </a:t>
            </a:r>
            <a:r>
              <a:rPr lang="en-US" dirty="0" smtClean="0"/>
              <a:t>communications networks </a:t>
            </a:r>
            <a:r>
              <a:rPr lang="en-US" dirty="0"/>
              <a:t>used to interconnect communicating devices.</a:t>
            </a:r>
          </a:p>
          <a:p>
            <a:pPr lvl="1"/>
            <a:r>
              <a:rPr lang="en-US" dirty="0"/>
              <a:t>This field is generally divided into the topics of local area </a:t>
            </a:r>
            <a:r>
              <a:rPr lang="en-US" dirty="0" smtClean="0"/>
              <a:t>networks (LANs</a:t>
            </a:r>
            <a:r>
              <a:rPr lang="en-US" dirty="0"/>
              <a:t>) and wide area networks (WANs).</a:t>
            </a:r>
          </a:p>
        </p:txBody>
      </p:sp>
    </p:spTree>
    <p:extLst>
      <p:ext uri="{BB962C8B-B14F-4D97-AF65-F5344CB8AC3E}">
        <p14:creationId xmlns:p14="http://schemas.microsoft.com/office/powerpoint/2010/main" val="12120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</a:t>
            </a:r>
            <a:r>
              <a:rPr lang="en-US" b="1" dirty="0"/>
              <a:t>Communications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329487" cy="460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58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</a:t>
            </a:r>
            <a:r>
              <a:rPr lang="en-US" b="1" dirty="0"/>
              <a:t>Communications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Modem: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takes a digital bit stream from an attached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device such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a personal computer and transforms that bit stream into an analog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signal that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be handled by the telephone network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ransmission system utilization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refers to the need to make efficient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 of transmission facilities that are typically shared among a number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communicating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devices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Multiplexing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used to allocate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total capacity of a transmission medium among a number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users.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Congestion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techniques: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used to assure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the system 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 overwhelmed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excessive demand for transmission services.</a:t>
            </a:r>
          </a:p>
        </p:txBody>
      </p:sp>
    </p:spTree>
    <p:extLst>
      <p:ext uri="{BB962C8B-B14F-4D97-AF65-F5344CB8AC3E}">
        <p14:creationId xmlns:p14="http://schemas.microsoft.com/office/powerpoint/2010/main" val="2239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</a:t>
            </a:r>
            <a:r>
              <a:rPr lang="en-US" b="1" dirty="0"/>
              <a:t>Communications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communicate, a device must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the transmission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 :all the forms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communication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depend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the use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electromagnetic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signals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propagated over a transmission medium.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 interface 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established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signal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generation is required for communication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properties of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such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form and intensity, must be such that the signal is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arenBoth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capable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being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propagated through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transmission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marL="514350" indent="-514350">
              <a:buAutoNum type="arabicParenBoth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interpretable as data at the receiver.</a:t>
            </a:r>
          </a:p>
        </p:txBody>
      </p:sp>
    </p:spTree>
    <p:extLst>
      <p:ext uri="{BB962C8B-B14F-4D97-AF65-F5344CB8AC3E}">
        <p14:creationId xmlns:p14="http://schemas.microsoft.com/office/powerpoint/2010/main" val="32414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4447</TotalTime>
  <Words>490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Communication</vt:lpstr>
      <vt:lpstr>Course Objectives</vt:lpstr>
      <vt:lpstr>Course Outcomes</vt:lpstr>
      <vt:lpstr>Books</vt:lpstr>
      <vt:lpstr>PowerPoint Presentation</vt:lpstr>
      <vt:lpstr>Introduction</vt:lpstr>
      <vt:lpstr>A Communications Model</vt:lpstr>
      <vt:lpstr>A Communications Model</vt:lpstr>
      <vt:lpstr>A Communications Model</vt:lpstr>
      <vt:lpstr>Communication Tasks</vt:lpstr>
      <vt:lpstr>A Data Communications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</dc:title>
  <dc:creator>swapnil</dc:creator>
  <cp:lastModifiedBy>Admin</cp:lastModifiedBy>
  <cp:revision>19</cp:revision>
  <dcterms:created xsi:type="dcterms:W3CDTF">2006-08-16T00:00:00Z</dcterms:created>
  <dcterms:modified xsi:type="dcterms:W3CDTF">2020-09-13T12:39:23Z</dcterms:modified>
</cp:coreProperties>
</file>