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1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dirty="0" smtClean="0"/>
              <a:t>is entities </a:t>
            </a:r>
            <a:r>
              <a:rPr lang="en-GB" dirty="0"/>
              <a:t>that convey meaning, or information. </a:t>
            </a:r>
            <a:endParaRPr lang="en-GB" dirty="0" smtClean="0"/>
          </a:p>
          <a:p>
            <a:r>
              <a:rPr lang="en-GB" b="1" dirty="0" smtClean="0"/>
              <a:t>Signals</a:t>
            </a:r>
            <a:r>
              <a:rPr lang="en-GB" dirty="0" smtClean="0"/>
              <a:t> are </a:t>
            </a:r>
            <a:r>
              <a:rPr lang="en-GB" dirty="0"/>
              <a:t>electric or electromagnetic representations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b="1" dirty="0" err="1"/>
              <a:t>Signaling</a:t>
            </a:r>
            <a:r>
              <a:rPr lang="en-GB" dirty="0"/>
              <a:t> is the </a:t>
            </a:r>
            <a:r>
              <a:rPr lang="en-GB" dirty="0" smtClean="0"/>
              <a:t>physical propagation </a:t>
            </a:r>
            <a:r>
              <a:rPr lang="en-GB" dirty="0"/>
              <a:t>of the signal along a suitable medium. </a:t>
            </a:r>
            <a:endParaRPr lang="en-GB" dirty="0" smtClean="0"/>
          </a:p>
          <a:p>
            <a:r>
              <a:rPr lang="en-GB" b="1" dirty="0" smtClean="0"/>
              <a:t>Transmission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communication of </a:t>
            </a:r>
            <a:r>
              <a:rPr lang="en-GB" dirty="0"/>
              <a:t>data by the propagation and processing of signals.</a:t>
            </a:r>
          </a:p>
        </p:txBody>
      </p:sp>
    </p:spTree>
    <p:extLst>
      <p:ext uri="{BB962C8B-B14F-4D97-AF65-F5344CB8AC3E}">
        <p14:creationId xmlns:p14="http://schemas.microsoft.com/office/powerpoint/2010/main" val="63391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(2)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6" y="1600200"/>
            <a:ext cx="78310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(3)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" y="1600200"/>
            <a:ext cx="774439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40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</a:t>
            </a:r>
            <a:r>
              <a:rPr lang="en-GB" b="1" dirty="0"/>
              <a:t> </a:t>
            </a:r>
            <a:r>
              <a:rPr lang="en-GB" b="1" dirty="0" smtClean="0"/>
              <a:t>(4)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7147"/>
            <a:ext cx="8229600" cy="289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89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(5)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2906"/>
            <a:ext cx="8229600" cy="322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6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(6)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2906"/>
            <a:ext cx="8229600" cy="322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07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long-haul telecommunications facilities and </a:t>
            </a:r>
            <a:r>
              <a:rPr lang="en-GB" dirty="0" smtClean="0"/>
              <a:t>intra-building services </a:t>
            </a:r>
            <a:r>
              <a:rPr lang="en-GB" dirty="0"/>
              <a:t>have moved to digital transmission and, where possible, digital </a:t>
            </a:r>
            <a:r>
              <a:rPr lang="en-GB" dirty="0" err="1" smtClean="0"/>
              <a:t>signaling</a:t>
            </a:r>
            <a:r>
              <a:rPr lang="en-GB" dirty="0" smtClean="0"/>
              <a:t> techniques. The </a:t>
            </a:r>
            <a:r>
              <a:rPr lang="en-GB" dirty="0"/>
              <a:t>most important reasons are as follows</a:t>
            </a:r>
            <a:r>
              <a:rPr lang="en-GB" dirty="0" smtClean="0"/>
              <a:t>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5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Digital technology</a:t>
            </a:r>
            <a:r>
              <a:rPr lang="en-GB" dirty="0"/>
              <a:t>: The advent of large-scale integration (LSI) and </a:t>
            </a:r>
            <a:r>
              <a:rPr lang="en-GB" dirty="0" smtClean="0"/>
              <a:t>very-</a:t>
            </a:r>
            <a:r>
              <a:rPr lang="en-GB" dirty="0" err="1" smtClean="0"/>
              <a:t>largescale</a:t>
            </a:r>
            <a:r>
              <a:rPr lang="en-GB" dirty="0" smtClean="0"/>
              <a:t> integration </a:t>
            </a:r>
            <a:r>
              <a:rPr lang="en-GB" dirty="0"/>
              <a:t>(VLSI) technology has caused a continuing drop in the </a:t>
            </a:r>
            <a:r>
              <a:rPr lang="en-GB" dirty="0" smtClean="0"/>
              <a:t>cost and </a:t>
            </a:r>
            <a:r>
              <a:rPr lang="en-GB" dirty="0"/>
              <a:t>size of digital circuitry. </a:t>
            </a:r>
            <a:r>
              <a:rPr lang="en-GB" dirty="0" err="1"/>
              <a:t>Analog</a:t>
            </a:r>
            <a:r>
              <a:rPr lang="en-GB" dirty="0"/>
              <a:t> equipment has not shown a similar drop.</a:t>
            </a:r>
          </a:p>
          <a:p>
            <a:pPr marL="354013" indent="-354013">
              <a:buNone/>
            </a:pPr>
            <a:r>
              <a:rPr lang="en-GB" dirty="0"/>
              <a:t>• </a:t>
            </a:r>
            <a:r>
              <a:rPr lang="en-GB" b="1" dirty="0"/>
              <a:t>Data integrity</a:t>
            </a:r>
            <a:r>
              <a:rPr lang="en-GB" dirty="0"/>
              <a:t>: With the use of repeaters rather </a:t>
            </a:r>
            <a:r>
              <a:rPr lang="en-GB" dirty="0" smtClean="0"/>
              <a:t>than amplifiers</a:t>
            </a:r>
            <a:r>
              <a:rPr lang="en-GB" dirty="0"/>
              <a:t>, the effects </a:t>
            </a:r>
            <a:r>
              <a:rPr lang="en-GB" dirty="0" smtClean="0"/>
              <a:t>of noise </a:t>
            </a:r>
            <a:r>
              <a:rPr lang="en-GB" dirty="0"/>
              <a:t>and other signal impairments are not cumulative. Thus it is possible </a:t>
            </a:r>
            <a:r>
              <a:rPr lang="en-GB" dirty="0" smtClean="0"/>
              <a:t>to transmit </a:t>
            </a:r>
            <a:r>
              <a:rPr lang="en-GB" dirty="0"/>
              <a:t>data longer distances and over </a:t>
            </a:r>
            <a:r>
              <a:rPr lang="en-GB" dirty="0" smtClean="0"/>
              <a:t>lower quality </a:t>
            </a:r>
            <a:r>
              <a:rPr lang="en-GB" dirty="0"/>
              <a:t>lines by digital </a:t>
            </a:r>
            <a:r>
              <a:rPr lang="en-GB" dirty="0" smtClean="0"/>
              <a:t>means while </a:t>
            </a:r>
            <a:r>
              <a:rPr lang="en-GB" dirty="0"/>
              <a:t>maintaining the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6049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ANALOG AND DIGITAL DATA </a:t>
            </a:r>
            <a:r>
              <a:rPr lang="en-GB" b="1" dirty="0" smtClean="0"/>
              <a:t>TRANSMISSION (9)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Capacity utilization: </a:t>
            </a:r>
            <a:r>
              <a:rPr lang="en-GB" dirty="0"/>
              <a:t>It has become economical to build transmission links </a:t>
            </a:r>
            <a:r>
              <a:rPr lang="en-GB" dirty="0" smtClean="0"/>
              <a:t>of very </a:t>
            </a:r>
            <a:r>
              <a:rPr lang="en-GB" dirty="0"/>
              <a:t>high bandwidth, including satellite channels and optical </a:t>
            </a:r>
            <a:r>
              <a:rPr lang="en-GB" dirty="0" err="1"/>
              <a:t>fiber</a:t>
            </a:r>
            <a:r>
              <a:rPr lang="en-GB" dirty="0"/>
              <a:t>. A </a:t>
            </a:r>
            <a:r>
              <a:rPr lang="en-GB" dirty="0" smtClean="0"/>
              <a:t>high degree </a:t>
            </a:r>
            <a:r>
              <a:rPr lang="en-GB" dirty="0"/>
              <a:t>of multiplexing is needed to utilize such capacity effectively, and this </a:t>
            </a:r>
            <a:r>
              <a:rPr lang="en-GB" dirty="0" smtClean="0"/>
              <a:t>is more </a:t>
            </a:r>
            <a:r>
              <a:rPr lang="en-GB" dirty="0"/>
              <a:t>easily and cheaply achieved with digital (time division) rather than </a:t>
            </a:r>
            <a:r>
              <a:rPr lang="en-GB" dirty="0" err="1" smtClean="0"/>
              <a:t>analog</a:t>
            </a:r>
            <a:r>
              <a:rPr lang="en-GB" dirty="0" smtClean="0"/>
              <a:t> (frequency </a:t>
            </a:r>
            <a:r>
              <a:rPr lang="en-GB" dirty="0"/>
              <a:t>division) techniques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b="1" dirty="0" smtClean="0"/>
              <a:t>Security </a:t>
            </a:r>
            <a:r>
              <a:rPr lang="en-GB" b="1" dirty="0"/>
              <a:t>and privacy</a:t>
            </a:r>
            <a:r>
              <a:rPr lang="en-GB" dirty="0"/>
              <a:t>: Encryption techniques can be readily applied to </a:t>
            </a:r>
            <a:r>
              <a:rPr lang="en-GB" dirty="0" smtClean="0"/>
              <a:t>digital data </a:t>
            </a:r>
            <a:r>
              <a:rPr lang="en-GB" dirty="0"/>
              <a:t>and to </a:t>
            </a:r>
            <a:r>
              <a:rPr lang="en-GB" dirty="0" err="1"/>
              <a:t>analog</a:t>
            </a:r>
            <a:r>
              <a:rPr lang="en-GB" dirty="0"/>
              <a:t> data that have been digitized.</a:t>
            </a:r>
          </a:p>
          <a:p>
            <a:r>
              <a:rPr lang="en-GB" b="1" dirty="0" smtClean="0"/>
              <a:t>Integration</a:t>
            </a:r>
            <a:r>
              <a:rPr lang="en-GB" b="1" dirty="0"/>
              <a:t>: </a:t>
            </a:r>
            <a:r>
              <a:rPr lang="en-GB" dirty="0"/>
              <a:t>By treating both </a:t>
            </a:r>
            <a:r>
              <a:rPr lang="en-GB" dirty="0" err="1"/>
              <a:t>analog</a:t>
            </a:r>
            <a:r>
              <a:rPr lang="en-GB" dirty="0"/>
              <a:t> and digital data digitally, all signals </a:t>
            </a:r>
            <a:r>
              <a:rPr lang="en-GB" dirty="0" smtClean="0"/>
              <a:t>have the </a:t>
            </a:r>
            <a:r>
              <a:rPr lang="en-GB" dirty="0"/>
              <a:t>same form and can be treated similarly</a:t>
            </a:r>
            <a:r>
              <a:rPr lang="en-GB" dirty="0" smtClean="0"/>
              <a:t>. Thus </a:t>
            </a:r>
            <a:r>
              <a:rPr lang="en-GB" dirty="0"/>
              <a:t>economies of scale and </a:t>
            </a:r>
            <a:r>
              <a:rPr lang="en-GB" dirty="0" smtClean="0"/>
              <a:t>convenience can </a:t>
            </a:r>
            <a:r>
              <a:rPr lang="en-GB" dirty="0"/>
              <a:t>be achieved by integrating voice, video, and digital data.</a:t>
            </a:r>
          </a:p>
        </p:txBody>
      </p:sp>
    </p:spTree>
    <p:extLst>
      <p:ext uri="{BB962C8B-B14F-4D97-AF65-F5344CB8AC3E}">
        <p14:creationId xmlns:p14="http://schemas.microsoft.com/office/powerpoint/2010/main" val="7595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Data transmission occurs between transmitter and receiver over some </a:t>
            </a:r>
            <a:r>
              <a:rPr lang="en-GB" dirty="0" smtClean="0"/>
              <a:t>transmission medium.</a:t>
            </a:r>
          </a:p>
          <a:p>
            <a:r>
              <a:rPr lang="en-GB" dirty="0"/>
              <a:t>Transmission media may be classified as guided or unguided.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both </a:t>
            </a:r>
            <a:r>
              <a:rPr lang="en-GB" dirty="0" smtClean="0"/>
              <a:t>cases, communication </a:t>
            </a:r>
            <a:r>
              <a:rPr lang="en-GB" dirty="0"/>
              <a:t>is in the form of electromagnetic waves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G</a:t>
            </a:r>
            <a:r>
              <a:rPr lang="en-GB" b="1" dirty="0" smtClean="0"/>
              <a:t>uided media</a:t>
            </a:r>
            <a:r>
              <a:rPr lang="en-GB" dirty="0" smtClean="0"/>
              <a:t> </a:t>
            </a:r>
          </a:p>
          <a:p>
            <a:r>
              <a:rPr lang="en-GB" dirty="0" smtClean="0"/>
              <a:t>waves </a:t>
            </a:r>
            <a:r>
              <a:rPr lang="en-GB" dirty="0"/>
              <a:t>are guided along a physical 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examples </a:t>
            </a:r>
            <a:r>
              <a:rPr lang="en-GB" dirty="0"/>
              <a:t>of guided media are twisted </a:t>
            </a:r>
            <a:r>
              <a:rPr lang="en-GB" dirty="0" smtClean="0"/>
              <a:t>pair, coaxial </a:t>
            </a:r>
            <a:r>
              <a:rPr lang="en-GB" dirty="0"/>
              <a:t>cable, and optical </a:t>
            </a:r>
            <a:r>
              <a:rPr lang="en-GB" dirty="0" err="1"/>
              <a:t>fiber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Unguided </a:t>
            </a:r>
            <a:r>
              <a:rPr lang="en-GB" b="1" dirty="0"/>
              <a:t>media</a:t>
            </a:r>
            <a:r>
              <a:rPr lang="en-GB" dirty="0"/>
              <a:t>, also called </a:t>
            </a:r>
            <a:r>
              <a:rPr lang="en-GB" b="1" dirty="0" smtClean="0"/>
              <a:t>wireless</a:t>
            </a:r>
            <a:endParaRPr lang="en-GB" dirty="0"/>
          </a:p>
          <a:p>
            <a:r>
              <a:rPr lang="en-GB" dirty="0" smtClean="0"/>
              <a:t>provide a means </a:t>
            </a:r>
            <a:r>
              <a:rPr lang="en-GB" dirty="0"/>
              <a:t>for transmitting electromagnetic waves but do not guide </a:t>
            </a:r>
            <a:r>
              <a:rPr lang="en-GB" dirty="0" smtClean="0"/>
              <a:t>them</a:t>
            </a:r>
          </a:p>
          <a:p>
            <a:r>
              <a:rPr lang="en-GB" dirty="0" smtClean="0"/>
              <a:t>examples are propagation </a:t>
            </a:r>
            <a:r>
              <a:rPr lang="en-GB" dirty="0"/>
              <a:t>through air, vacuum, and seawater.</a:t>
            </a:r>
          </a:p>
        </p:txBody>
      </p:sp>
    </p:spTree>
    <p:extLst>
      <p:ext uri="{BB962C8B-B14F-4D97-AF65-F5344CB8AC3E}">
        <p14:creationId xmlns:p14="http://schemas.microsoft.com/office/powerpoint/2010/main" val="987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 link -</a:t>
            </a:r>
            <a:r>
              <a:rPr lang="en-GB" dirty="0" smtClean="0"/>
              <a:t>used </a:t>
            </a:r>
            <a:r>
              <a:rPr lang="en-GB" dirty="0"/>
              <a:t>to refer to </a:t>
            </a:r>
            <a:r>
              <a:rPr lang="en-GB" b="1" dirty="0"/>
              <a:t>the transmission path between </a:t>
            </a:r>
            <a:r>
              <a:rPr lang="en-GB" b="1" dirty="0" smtClean="0"/>
              <a:t>two devices </a:t>
            </a:r>
            <a:r>
              <a:rPr lang="en-GB" b="1" dirty="0"/>
              <a:t>in which signals propagate directly from transmitter to receiver with </a:t>
            </a:r>
            <a:r>
              <a:rPr lang="en-GB" b="1" dirty="0" smtClean="0"/>
              <a:t>no intermediate </a:t>
            </a:r>
            <a:r>
              <a:rPr lang="en-GB" b="1" dirty="0"/>
              <a:t>devices</a:t>
            </a:r>
            <a:r>
              <a:rPr lang="en-GB" dirty="0"/>
              <a:t>, other than amplifiers or repeaters used to increase </a:t>
            </a:r>
            <a:r>
              <a:rPr lang="en-GB" dirty="0" smtClean="0"/>
              <a:t>signal strength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Note </a:t>
            </a:r>
            <a:r>
              <a:rPr lang="en-GB" dirty="0"/>
              <a:t>that this term can apply to both guided and unguided media.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9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guided transmission medium is </a:t>
            </a:r>
            <a:r>
              <a:rPr lang="en-GB" b="1" dirty="0"/>
              <a:t>point to point </a:t>
            </a:r>
            <a:endParaRPr lang="en-GB" b="1" dirty="0" smtClean="0"/>
          </a:p>
          <a:p>
            <a:r>
              <a:rPr lang="en-GB" dirty="0" smtClean="0"/>
              <a:t>if </a:t>
            </a:r>
            <a:r>
              <a:rPr lang="en-GB" dirty="0"/>
              <a:t>it provides a direct </a:t>
            </a:r>
            <a:r>
              <a:rPr lang="en-GB" dirty="0" smtClean="0"/>
              <a:t>link between </a:t>
            </a:r>
            <a:r>
              <a:rPr lang="en-GB" dirty="0"/>
              <a:t>two devices and those are the only two devices sharing the medium.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multipoint </a:t>
            </a:r>
            <a:r>
              <a:rPr lang="en-GB" dirty="0"/>
              <a:t>guided </a:t>
            </a:r>
            <a:r>
              <a:rPr lang="en-GB" dirty="0" smtClean="0"/>
              <a:t>configuration</a:t>
            </a:r>
          </a:p>
          <a:p>
            <a:r>
              <a:rPr lang="en-GB" dirty="0" smtClean="0"/>
              <a:t>more </a:t>
            </a:r>
            <a:r>
              <a:rPr lang="en-GB" dirty="0"/>
              <a:t>than two devices share the same medium.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842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Frequency, Spectrum, and </a:t>
            </a:r>
            <a:r>
              <a:rPr lang="en-GB" b="1" dirty="0" smtClean="0"/>
              <a:t>Bandwidth</a:t>
            </a:r>
          </a:p>
          <a:p>
            <a:r>
              <a:rPr lang="en-GB" dirty="0"/>
              <a:t>electromagnetic signals used as a means to</a:t>
            </a:r>
          </a:p>
          <a:p>
            <a:pPr marL="0" indent="0">
              <a:buNone/>
            </a:pPr>
            <a:r>
              <a:rPr lang="en-GB" dirty="0"/>
              <a:t>transmit </a:t>
            </a:r>
            <a:r>
              <a:rPr lang="en-GB" dirty="0" smtClean="0"/>
              <a:t>data</a:t>
            </a:r>
          </a:p>
          <a:p>
            <a:r>
              <a:rPr lang="en-GB" dirty="0"/>
              <a:t>The signal is a function of </a:t>
            </a:r>
            <a:r>
              <a:rPr lang="en-GB" dirty="0" smtClean="0"/>
              <a:t>time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can also </a:t>
            </a:r>
            <a:r>
              <a:rPr lang="en-GB" dirty="0" smtClean="0"/>
              <a:t>be expressed </a:t>
            </a:r>
            <a:r>
              <a:rPr lang="en-GB" dirty="0"/>
              <a:t>as a function of frequency; </a:t>
            </a:r>
            <a:endParaRPr lang="en-GB" dirty="0" smtClean="0"/>
          </a:p>
          <a:p>
            <a:r>
              <a:rPr lang="en-GB" dirty="0" err="1" smtClean="0"/>
              <a:t>i.e</a:t>
            </a:r>
            <a:r>
              <a:rPr lang="en-GB" dirty="0" smtClean="0"/>
              <a:t> the </a:t>
            </a:r>
            <a:r>
              <a:rPr lang="en-GB" dirty="0"/>
              <a:t>signal consists of components of different</a:t>
            </a:r>
          </a:p>
          <a:p>
            <a:pPr marL="0" indent="0">
              <a:buNone/>
            </a:pPr>
            <a:r>
              <a:rPr lang="en-GB" dirty="0"/>
              <a:t>frequencies.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90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Time Domain </a:t>
            </a:r>
            <a:r>
              <a:rPr lang="en-GB" b="1" dirty="0" smtClean="0"/>
              <a:t>Concepts</a:t>
            </a:r>
          </a:p>
          <a:p>
            <a:r>
              <a:rPr lang="en-GB" dirty="0"/>
              <a:t>Viewed as a function of time, an electromagnetic signal</a:t>
            </a:r>
          </a:p>
          <a:p>
            <a:pPr marL="0" indent="0">
              <a:buNone/>
            </a:pPr>
            <a:r>
              <a:rPr lang="en-GB" dirty="0"/>
              <a:t>can be either </a:t>
            </a:r>
            <a:r>
              <a:rPr lang="en-GB" dirty="0" err="1"/>
              <a:t>analog</a:t>
            </a:r>
            <a:r>
              <a:rPr lang="en-GB" dirty="0"/>
              <a:t> or digital. </a:t>
            </a:r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 err="1"/>
              <a:t>analog</a:t>
            </a:r>
            <a:r>
              <a:rPr lang="en-GB" dirty="0"/>
              <a:t> signal is one in which the signal intensity varies in a smooth fashion over time. </a:t>
            </a:r>
            <a:r>
              <a:rPr lang="en-GB" dirty="0" err="1" smtClean="0"/>
              <a:t>i.e</a:t>
            </a:r>
            <a:r>
              <a:rPr lang="en-GB" dirty="0" smtClean="0"/>
              <a:t> </a:t>
            </a:r>
            <a:r>
              <a:rPr lang="en-GB" dirty="0"/>
              <a:t>no breaks or </a:t>
            </a:r>
            <a:r>
              <a:rPr lang="en-GB" dirty="0" smtClean="0"/>
              <a:t>discontinuities in </a:t>
            </a:r>
            <a:r>
              <a:rPr lang="en-GB" dirty="0"/>
              <a:t>the </a:t>
            </a:r>
            <a:r>
              <a:rPr lang="en-GB" dirty="0" smtClean="0"/>
              <a:t>signal. Ex, speech</a:t>
            </a:r>
          </a:p>
          <a:p>
            <a:r>
              <a:rPr lang="en-GB" dirty="0" smtClean="0"/>
              <a:t>A </a:t>
            </a:r>
            <a:r>
              <a:rPr lang="en-GB" dirty="0"/>
              <a:t>digital signal is one in which the signal intensity </a:t>
            </a:r>
            <a:r>
              <a:rPr lang="en-GB" dirty="0" smtClean="0"/>
              <a:t>maintains a constant </a:t>
            </a:r>
            <a:r>
              <a:rPr lang="en-GB" dirty="0"/>
              <a:t>level for some period of time and then abruptly changes to another </a:t>
            </a:r>
            <a:r>
              <a:rPr lang="en-GB" dirty="0" smtClean="0"/>
              <a:t>constant Level. Ex binary 0,1.</a:t>
            </a:r>
          </a:p>
        </p:txBody>
      </p:sp>
    </p:spTree>
    <p:extLst>
      <p:ext uri="{BB962C8B-B14F-4D97-AF65-F5344CB8AC3E}">
        <p14:creationId xmlns:p14="http://schemas.microsoft.com/office/powerpoint/2010/main" val="363540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Time Domain </a:t>
            </a:r>
            <a:r>
              <a:rPr lang="en-GB" b="1" dirty="0" smtClean="0"/>
              <a:t>Concepts</a:t>
            </a:r>
          </a:p>
          <a:p>
            <a:pPr marL="0" indent="0">
              <a:buNone/>
            </a:pPr>
            <a:endParaRPr lang="en-GB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0187"/>
            <a:ext cx="6081712" cy="41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8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Frequency Domain </a:t>
            </a:r>
            <a:r>
              <a:rPr lang="en-GB" b="1" dirty="0" smtClean="0"/>
              <a:t>Concepts</a:t>
            </a:r>
          </a:p>
          <a:p>
            <a:r>
              <a:rPr lang="en-GB" sz="2400" dirty="0"/>
              <a:t>electromagnetic signal will </a:t>
            </a:r>
            <a:r>
              <a:rPr lang="en-GB" sz="2400" dirty="0" smtClean="0"/>
              <a:t>be made </a:t>
            </a:r>
            <a:r>
              <a:rPr lang="en-GB" sz="2400" dirty="0"/>
              <a:t>up of many frequencies</a:t>
            </a:r>
            <a:r>
              <a:rPr lang="en-GB" sz="2400" dirty="0" smtClean="0"/>
              <a:t>. (T=1/f)</a:t>
            </a:r>
          </a:p>
          <a:p>
            <a:r>
              <a:rPr lang="en-GB" sz="2400" dirty="0" smtClean="0"/>
              <a:t>Fundamental frequency</a:t>
            </a:r>
          </a:p>
          <a:p>
            <a:r>
              <a:rPr lang="en-GB" sz="2400" dirty="0" smtClean="0"/>
              <a:t>Period of total signal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70008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94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Terminology (8)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Relationship between Data Rate and </a:t>
            </a:r>
            <a:r>
              <a:rPr lang="en-GB" b="1" dirty="0" smtClean="0"/>
              <a:t>Bandwidth</a:t>
            </a:r>
          </a:p>
          <a:p>
            <a:r>
              <a:rPr lang="en-GB" dirty="0" smtClean="0"/>
              <a:t>Effective bandwidth </a:t>
            </a:r>
            <a:r>
              <a:rPr lang="en-GB" dirty="0"/>
              <a:t>is the band within which most of the signal energy is concentrated</a:t>
            </a:r>
            <a:r>
              <a:rPr lang="en-GB" dirty="0" smtClean="0"/>
              <a:t>.</a:t>
            </a:r>
          </a:p>
          <a:p>
            <a:r>
              <a:rPr lang="en-GB" dirty="0"/>
              <a:t>given waveform may contain frequencies over a very </a:t>
            </a:r>
            <a:r>
              <a:rPr lang="en-GB" dirty="0" smtClean="0"/>
              <a:t>broad range</a:t>
            </a:r>
            <a:r>
              <a:rPr lang="en-GB" dirty="0"/>
              <a:t>, as a practical matter any transmission system </a:t>
            </a:r>
            <a:r>
              <a:rPr lang="en-GB" dirty="0" smtClean="0"/>
              <a:t>will </a:t>
            </a:r>
            <a:r>
              <a:rPr lang="en-GB" dirty="0"/>
              <a:t>be able to accommodate only a limited band of frequencies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</a:t>
            </a:r>
            <a:r>
              <a:rPr lang="en-GB" dirty="0"/>
              <a:t>, in </a:t>
            </a:r>
            <a:r>
              <a:rPr lang="en-GB" dirty="0" smtClean="0"/>
              <a:t>turn</a:t>
            </a:r>
            <a:r>
              <a:rPr lang="en-GB" dirty="0" smtClean="0"/>
              <a:t>, limits </a:t>
            </a:r>
            <a:r>
              <a:rPr lang="en-GB" dirty="0"/>
              <a:t>the data rate that can be carried on the transmission medium.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610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800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Transmission Terminology (1)</vt:lpstr>
      <vt:lpstr>Transmission Terminology (2)</vt:lpstr>
      <vt:lpstr>Transmission Terminology (3)</vt:lpstr>
      <vt:lpstr>Transmission Terminology (4)</vt:lpstr>
      <vt:lpstr>Transmission Terminology (5)</vt:lpstr>
      <vt:lpstr>Transmission Terminology (6)</vt:lpstr>
      <vt:lpstr>Transmission Terminology (7)</vt:lpstr>
      <vt:lpstr>Transmission Terminology (8)</vt:lpstr>
      <vt:lpstr>ANALOG AND DIGITAL DATA TRANSMISSION (1)</vt:lpstr>
      <vt:lpstr>ANALOG AND DIGITAL DATA TRANSMISSION (2)</vt:lpstr>
      <vt:lpstr>ANALOG AND DIGITAL DATA TRANSMISSION (3)</vt:lpstr>
      <vt:lpstr>ANALOG AND DIGITAL DATA TRANSMISSION (4)</vt:lpstr>
      <vt:lpstr>ANALOG AND DIGITAL DATA TRANSMISSION (5)</vt:lpstr>
      <vt:lpstr>ANALOG AND DIGITAL DATA TRANSMISSION (6)</vt:lpstr>
      <vt:lpstr>ANALOG AND DIGITAL DATA TRANSMISSION (7)</vt:lpstr>
      <vt:lpstr>ANALOG AND DIGITAL DATA TRANSMISSION (8)</vt:lpstr>
      <vt:lpstr>ANALOG AND DIGITAL DATA TRANSMISSION (9)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14</cp:revision>
  <dcterms:created xsi:type="dcterms:W3CDTF">2006-08-16T00:00:00Z</dcterms:created>
  <dcterms:modified xsi:type="dcterms:W3CDTF">2020-09-13T12:37:08Z</dcterms:modified>
</cp:coreProperties>
</file>