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3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TRANSMISSION </a:t>
            </a:r>
            <a:r>
              <a:rPr lang="en-GB" b="1" dirty="0" smtClean="0"/>
              <a:t>IMPAIRMENTS </a:t>
            </a:r>
            <a:r>
              <a:rPr lang="en-GB" b="1" dirty="0" smtClean="0"/>
              <a:t>(9)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 smtClean="0"/>
              <a:t>Noise</a:t>
            </a:r>
          </a:p>
          <a:p>
            <a:pPr marL="0" indent="0">
              <a:buNone/>
            </a:pPr>
            <a:r>
              <a:rPr lang="en-GB" sz="2400" b="1" dirty="0"/>
              <a:t>Thermal noise </a:t>
            </a:r>
            <a:r>
              <a:rPr lang="en-GB" sz="2400" b="1" dirty="0" smtClean="0"/>
              <a:t>: </a:t>
            </a:r>
            <a:r>
              <a:rPr lang="en-GB" sz="2400" dirty="0" smtClean="0"/>
              <a:t>due </a:t>
            </a:r>
            <a:r>
              <a:rPr lang="en-GB" sz="2400" dirty="0"/>
              <a:t>to thermal agitation of electrons. </a:t>
            </a:r>
            <a:endParaRPr lang="en-GB" sz="2400" dirty="0" smtClean="0"/>
          </a:p>
          <a:p>
            <a:r>
              <a:rPr lang="en-GB" sz="2400" dirty="0" smtClean="0"/>
              <a:t>present </a:t>
            </a:r>
            <a:r>
              <a:rPr lang="en-GB" sz="2400" dirty="0"/>
              <a:t>in all </a:t>
            </a:r>
            <a:r>
              <a:rPr lang="en-GB" sz="2400" dirty="0" smtClean="0"/>
              <a:t>electronic devices </a:t>
            </a:r>
            <a:r>
              <a:rPr lang="en-GB" sz="2400" dirty="0"/>
              <a:t>and transmission media and is a function of temperature. </a:t>
            </a:r>
            <a:endParaRPr lang="en-GB" sz="2400" dirty="0" smtClean="0"/>
          </a:p>
          <a:p>
            <a:r>
              <a:rPr lang="en-GB" sz="2400" dirty="0" smtClean="0"/>
              <a:t>uniformly </a:t>
            </a:r>
            <a:r>
              <a:rPr lang="en-GB" sz="2400" dirty="0"/>
              <a:t>distributed across the bandwidths typically used in </a:t>
            </a:r>
            <a:r>
              <a:rPr lang="en-GB" sz="2400" dirty="0" smtClean="0"/>
              <a:t>communications systems </a:t>
            </a:r>
            <a:r>
              <a:rPr lang="en-GB" sz="2400" dirty="0"/>
              <a:t>and hence is often referred to as </a:t>
            </a:r>
            <a:r>
              <a:rPr lang="en-GB" sz="2400" b="1" dirty="0"/>
              <a:t>white noise</a:t>
            </a:r>
            <a:r>
              <a:rPr lang="en-GB" sz="2400" dirty="0"/>
              <a:t>. </a:t>
            </a:r>
            <a:endParaRPr lang="en-GB" sz="2400" dirty="0" smtClean="0"/>
          </a:p>
          <a:p>
            <a:r>
              <a:rPr lang="en-GB" sz="2400" dirty="0" smtClean="0"/>
              <a:t>Thermal </a:t>
            </a:r>
            <a:r>
              <a:rPr lang="en-GB" sz="2400" dirty="0"/>
              <a:t>noise </a:t>
            </a:r>
            <a:r>
              <a:rPr lang="en-GB" sz="2400" b="1" dirty="0"/>
              <a:t>cannot </a:t>
            </a:r>
            <a:r>
              <a:rPr lang="en-GB" sz="2400" b="1" dirty="0" smtClean="0"/>
              <a:t>be eliminated </a:t>
            </a:r>
            <a:r>
              <a:rPr lang="en-GB" sz="2400" dirty="0"/>
              <a:t>and therefore places an upper bound on communications system performance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567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TRANSMISSION </a:t>
            </a:r>
            <a:r>
              <a:rPr lang="en-GB" b="1" dirty="0" smtClean="0"/>
              <a:t>IMPAIRMENTS </a:t>
            </a:r>
            <a:r>
              <a:rPr lang="en-GB" b="1" dirty="0"/>
              <a:t>(</a:t>
            </a:r>
            <a:r>
              <a:rPr lang="en-GB" b="1" dirty="0" smtClean="0"/>
              <a:t>10)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 smtClean="0"/>
              <a:t>Noise</a:t>
            </a:r>
          </a:p>
          <a:p>
            <a:pPr marL="0" indent="0">
              <a:buNone/>
            </a:pPr>
            <a:r>
              <a:rPr lang="en-GB" sz="2400" b="1" dirty="0" smtClean="0"/>
              <a:t>Intermodulation noise:</a:t>
            </a:r>
          </a:p>
          <a:p>
            <a:r>
              <a:rPr lang="en-GB" sz="2400" dirty="0"/>
              <a:t>When signals at different frequencies share the same transmission </a:t>
            </a:r>
            <a:r>
              <a:rPr lang="en-GB" sz="2400" dirty="0" smtClean="0"/>
              <a:t>medium, the </a:t>
            </a:r>
            <a:r>
              <a:rPr lang="en-GB" sz="2400" dirty="0"/>
              <a:t>result may be </a:t>
            </a:r>
            <a:r>
              <a:rPr lang="en-GB" sz="2400" b="1" dirty="0"/>
              <a:t>intermodulation noise</a:t>
            </a:r>
            <a:r>
              <a:rPr lang="en-GB" sz="2400" dirty="0"/>
              <a:t>. </a:t>
            </a:r>
            <a:endParaRPr lang="en-GB" sz="2400" dirty="0" smtClean="0"/>
          </a:p>
          <a:p>
            <a:r>
              <a:rPr lang="en-GB" sz="2400" dirty="0" smtClean="0"/>
              <a:t>The </a:t>
            </a:r>
            <a:r>
              <a:rPr lang="en-GB" sz="2400" dirty="0"/>
              <a:t>effect of intermodulation noise is </a:t>
            </a:r>
            <a:r>
              <a:rPr lang="en-GB" sz="2400" dirty="0" smtClean="0"/>
              <a:t>to produce </a:t>
            </a:r>
            <a:r>
              <a:rPr lang="en-GB" sz="2400" dirty="0"/>
              <a:t>signals at a frequency that is the sum or difference of the two </a:t>
            </a:r>
            <a:r>
              <a:rPr lang="en-GB" sz="2400" dirty="0" smtClean="0"/>
              <a:t>original frequencies </a:t>
            </a:r>
            <a:r>
              <a:rPr lang="en-GB" sz="2400" dirty="0"/>
              <a:t>or multiples of those frequencies. </a:t>
            </a:r>
            <a:endParaRPr lang="en-GB" sz="2400" dirty="0" smtClean="0"/>
          </a:p>
          <a:p>
            <a:r>
              <a:rPr lang="en-GB" sz="2400" dirty="0" smtClean="0"/>
              <a:t>For </a:t>
            </a:r>
            <a:r>
              <a:rPr lang="en-GB" sz="2400" dirty="0"/>
              <a:t>example, the mixing of signals </a:t>
            </a:r>
            <a:r>
              <a:rPr lang="en-GB" sz="2400" dirty="0" smtClean="0"/>
              <a:t>at frequencies f1 and f2  </a:t>
            </a:r>
            <a:r>
              <a:rPr lang="en-GB" sz="2400" dirty="0"/>
              <a:t>might produce energy at the frequency </a:t>
            </a:r>
            <a:r>
              <a:rPr lang="en-GB" sz="2400" dirty="0" smtClean="0"/>
              <a:t>f1+f2. </a:t>
            </a:r>
          </a:p>
          <a:p>
            <a:r>
              <a:rPr lang="en-GB" sz="2400" dirty="0" smtClean="0"/>
              <a:t>This derived signal </a:t>
            </a:r>
            <a:r>
              <a:rPr lang="en-GB" sz="2400" dirty="0"/>
              <a:t>could interfere with an intended signal at the </a:t>
            </a:r>
            <a:r>
              <a:rPr lang="en-GB" sz="2400" dirty="0" smtClean="0"/>
              <a:t>frequency f1+f2.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6728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TRANSMISSION </a:t>
            </a:r>
            <a:r>
              <a:rPr lang="en-GB" b="1" dirty="0" smtClean="0"/>
              <a:t>IMPAIRMENTS </a:t>
            </a:r>
            <a:r>
              <a:rPr lang="en-GB" b="1" dirty="0"/>
              <a:t>(</a:t>
            </a:r>
            <a:r>
              <a:rPr lang="en-GB" b="1" dirty="0" smtClean="0"/>
              <a:t>11)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 smtClean="0"/>
              <a:t>Noise</a:t>
            </a:r>
          </a:p>
          <a:p>
            <a:pPr marL="0" indent="0">
              <a:buNone/>
            </a:pPr>
            <a:r>
              <a:rPr lang="en-GB" sz="2400" b="1" dirty="0"/>
              <a:t>Crosstalk </a:t>
            </a:r>
            <a:endParaRPr lang="en-GB" sz="2400" b="1" dirty="0" smtClean="0"/>
          </a:p>
          <a:p>
            <a:r>
              <a:rPr lang="en-GB" sz="2400" dirty="0"/>
              <a:t>I</a:t>
            </a:r>
            <a:r>
              <a:rPr lang="en-GB" sz="2400" dirty="0" smtClean="0"/>
              <a:t>t </a:t>
            </a:r>
            <a:r>
              <a:rPr lang="en-GB" sz="2400" dirty="0"/>
              <a:t>is an unwanted </a:t>
            </a:r>
            <a:r>
              <a:rPr lang="en-GB" sz="2400" b="1" dirty="0"/>
              <a:t>coupling between </a:t>
            </a:r>
            <a:r>
              <a:rPr lang="en-GB" sz="2400" b="1" dirty="0" smtClean="0"/>
              <a:t>signal paths</a:t>
            </a:r>
            <a:r>
              <a:rPr lang="en-GB" sz="2400" dirty="0"/>
              <a:t>. </a:t>
            </a:r>
            <a:endParaRPr lang="en-GB" sz="2400" dirty="0" smtClean="0"/>
          </a:p>
          <a:p>
            <a:r>
              <a:rPr lang="en-GB" sz="2400" dirty="0" smtClean="0"/>
              <a:t>It </a:t>
            </a:r>
            <a:r>
              <a:rPr lang="en-GB" sz="2400" dirty="0"/>
              <a:t>can occur by electrical coupling between nearby twisted pairs or, </a:t>
            </a:r>
            <a:r>
              <a:rPr lang="en-GB" sz="2400" dirty="0" smtClean="0"/>
              <a:t>rarely, coax </a:t>
            </a:r>
            <a:r>
              <a:rPr lang="en-GB" sz="2400" dirty="0"/>
              <a:t>cable lines carrying multiple </a:t>
            </a:r>
            <a:r>
              <a:rPr lang="en-GB" sz="2400" dirty="0" smtClean="0"/>
              <a:t>signals.</a:t>
            </a:r>
          </a:p>
          <a:p>
            <a:r>
              <a:rPr lang="en-GB" sz="2400" dirty="0" smtClean="0"/>
              <a:t>Crosstalk </a:t>
            </a:r>
            <a:r>
              <a:rPr lang="en-GB" sz="2400" dirty="0"/>
              <a:t>can also occur when </a:t>
            </a:r>
            <a:r>
              <a:rPr lang="en-GB" sz="2400" dirty="0" smtClean="0"/>
              <a:t>microwave antennas </a:t>
            </a:r>
            <a:r>
              <a:rPr lang="en-GB" sz="2400" dirty="0"/>
              <a:t>pick up unwanted signals; although highly directional antennas are </a:t>
            </a:r>
            <a:r>
              <a:rPr lang="en-GB" sz="2400" dirty="0" smtClean="0"/>
              <a:t>used, microwave </a:t>
            </a:r>
            <a:r>
              <a:rPr lang="en-GB" sz="2400" dirty="0"/>
              <a:t>energy does spread during </a:t>
            </a:r>
            <a:r>
              <a:rPr lang="en-GB" sz="2400" dirty="0" smtClean="0"/>
              <a:t>propagation.</a:t>
            </a:r>
          </a:p>
          <a:p>
            <a:r>
              <a:rPr lang="en-GB" sz="2400" dirty="0" smtClean="0"/>
              <a:t>Typically</a:t>
            </a:r>
            <a:r>
              <a:rPr lang="en-GB" sz="2400" dirty="0"/>
              <a:t>, crosstalk is of </a:t>
            </a:r>
            <a:r>
              <a:rPr lang="en-GB" sz="2400" dirty="0" smtClean="0"/>
              <a:t>the same </a:t>
            </a:r>
            <a:r>
              <a:rPr lang="en-GB" sz="2400" dirty="0"/>
              <a:t>order of magnitude as, or less than, thermal noise.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0819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TRANSMISSION </a:t>
            </a:r>
            <a:r>
              <a:rPr lang="en-GB" b="1" dirty="0" smtClean="0"/>
              <a:t>IMPAIRMENTS </a:t>
            </a:r>
            <a:r>
              <a:rPr lang="en-GB" b="1" dirty="0"/>
              <a:t>(</a:t>
            </a:r>
            <a:r>
              <a:rPr lang="en-GB" b="1" dirty="0" smtClean="0"/>
              <a:t>12)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 smtClean="0"/>
              <a:t>Noise</a:t>
            </a:r>
          </a:p>
          <a:p>
            <a:pPr marL="0" indent="0">
              <a:buNone/>
            </a:pPr>
            <a:r>
              <a:rPr lang="en-GB" sz="2400" b="1" dirty="0"/>
              <a:t>Impulse </a:t>
            </a:r>
            <a:r>
              <a:rPr lang="en-GB" sz="2400" b="1" dirty="0" smtClean="0"/>
              <a:t>noise</a:t>
            </a:r>
            <a:r>
              <a:rPr lang="en-GB" sz="2400" dirty="0" smtClean="0"/>
              <a:t>:</a:t>
            </a:r>
          </a:p>
          <a:p>
            <a:r>
              <a:rPr lang="en-GB" sz="2000" dirty="0" smtClean="0"/>
              <a:t>Non-continuous</a:t>
            </a:r>
            <a:r>
              <a:rPr lang="en-GB" sz="2000" dirty="0"/>
              <a:t>, consisting of </a:t>
            </a:r>
            <a:r>
              <a:rPr lang="en-GB" sz="2000" b="1" dirty="0" smtClean="0"/>
              <a:t>irregular pulses </a:t>
            </a:r>
            <a:r>
              <a:rPr lang="en-GB" sz="2000" b="1" dirty="0"/>
              <a:t>or noise spikes of short duration and of relatively high amplitude. </a:t>
            </a:r>
            <a:endParaRPr lang="en-GB" sz="2000" b="1" dirty="0" smtClean="0"/>
          </a:p>
          <a:p>
            <a:r>
              <a:rPr lang="en-GB" sz="2000" b="1" dirty="0" smtClean="0"/>
              <a:t>Generated from </a:t>
            </a:r>
            <a:r>
              <a:rPr lang="en-GB" sz="2000" b="1" dirty="0"/>
              <a:t>a variety of causes</a:t>
            </a:r>
            <a:r>
              <a:rPr lang="en-GB" sz="2000" dirty="0"/>
              <a:t>, including external electromagnetic disturbances, </a:t>
            </a:r>
            <a:r>
              <a:rPr lang="en-GB" sz="2000" dirty="0" smtClean="0"/>
              <a:t>such as </a:t>
            </a:r>
            <a:r>
              <a:rPr lang="en-GB" sz="2000" dirty="0"/>
              <a:t>lightning, and faults and flaws in the communications system.</a:t>
            </a:r>
          </a:p>
          <a:p>
            <a:r>
              <a:rPr lang="en-GB" sz="2000" dirty="0"/>
              <a:t>Impulse noise is generally only </a:t>
            </a:r>
            <a:r>
              <a:rPr lang="en-GB" sz="2000" b="1" dirty="0"/>
              <a:t>a minor annoyance for </a:t>
            </a:r>
            <a:r>
              <a:rPr lang="en-GB" sz="2000" b="1" dirty="0" err="1"/>
              <a:t>analog</a:t>
            </a:r>
            <a:r>
              <a:rPr lang="en-GB" sz="2000" b="1" dirty="0"/>
              <a:t> data. </a:t>
            </a:r>
            <a:endParaRPr lang="en-GB" sz="2000" b="1" dirty="0" smtClean="0"/>
          </a:p>
          <a:p>
            <a:r>
              <a:rPr lang="en-GB" sz="2000" dirty="0" smtClean="0"/>
              <a:t>For example, voice </a:t>
            </a:r>
            <a:r>
              <a:rPr lang="en-GB" sz="2000" dirty="0"/>
              <a:t>transmission may be corrupted by short clicks and crackles with no loss </a:t>
            </a:r>
            <a:r>
              <a:rPr lang="en-GB" sz="2000" dirty="0" smtClean="0"/>
              <a:t>of intelligibility.</a:t>
            </a:r>
          </a:p>
          <a:p>
            <a:r>
              <a:rPr lang="en-GB" sz="2000" dirty="0" smtClean="0"/>
              <a:t> </a:t>
            </a:r>
            <a:r>
              <a:rPr lang="en-GB" sz="2000" dirty="0"/>
              <a:t>However, impulse noise is </a:t>
            </a:r>
            <a:r>
              <a:rPr lang="en-GB" sz="2000" b="1" dirty="0"/>
              <a:t>the primary source of error in digital </a:t>
            </a:r>
            <a:r>
              <a:rPr lang="en-GB" sz="2000" b="1" dirty="0" smtClean="0"/>
              <a:t>data </a:t>
            </a:r>
            <a:r>
              <a:rPr lang="en-GB" sz="2000" b="1" dirty="0"/>
              <a:t>communication.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02487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CHANNEL </a:t>
            </a:r>
            <a:r>
              <a:rPr lang="en-GB" b="1" dirty="0" smtClean="0"/>
              <a:t>CAPACITY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The maximum rate at which data can </a:t>
            </a:r>
            <a:r>
              <a:rPr lang="en-GB" sz="2000" dirty="0" smtClean="0"/>
              <a:t>be transmitted </a:t>
            </a:r>
            <a:r>
              <a:rPr lang="en-GB" sz="2000" dirty="0"/>
              <a:t>over a given communication path, or channel, under given </a:t>
            </a:r>
            <a:r>
              <a:rPr lang="en-GB" sz="2000" dirty="0" smtClean="0"/>
              <a:t>conditions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There are four concepts here that we are trying to relate to one another.</a:t>
            </a:r>
          </a:p>
          <a:p>
            <a:pPr marL="354013" indent="-177800">
              <a:buNone/>
            </a:pPr>
            <a:r>
              <a:rPr lang="en-GB" sz="2000" dirty="0"/>
              <a:t>• </a:t>
            </a:r>
            <a:r>
              <a:rPr lang="en-GB" sz="2000" b="1" dirty="0"/>
              <a:t>Data rate: </a:t>
            </a:r>
            <a:r>
              <a:rPr lang="en-GB" sz="2000" dirty="0"/>
              <a:t>The rate, in bits per second (bps), at which data can be </a:t>
            </a:r>
            <a:r>
              <a:rPr lang="en-GB" sz="2000" dirty="0" smtClean="0"/>
              <a:t>communicated.</a:t>
            </a:r>
          </a:p>
          <a:p>
            <a:pPr marL="354013" indent="-177800"/>
            <a:r>
              <a:rPr lang="en-GB" sz="2000" b="1" dirty="0" smtClean="0"/>
              <a:t>Bandwidth</a:t>
            </a:r>
            <a:r>
              <a:rPr lang="en-GB" sz="2000" b="1" dirty="0"/>
              <a:t>: </a:t>
            </a:r>
            <a:r>
              <a:rPr lang="en-GB" sz="2000" dirty="0"/>
              <a:t>The bandwidth of the transmitted signal as constrained by </a:t>
            </a:r>
            <a:r>
              <a:rPr lang="en-GB" sz="2000" dirty="0" smtClean="0"/>
              <a:t>the transmitter </a:t>
            </a:r>
            <a:r>
              <a:rPr lang="en-GB" sz="2000" dirty="0"/>
              <a:t>and the nature of the transmission medium, expressed in cycles </a:t>
            </a:r>
            <a:r>
              <a:rPr lang="en-GB" sz="2000" dirty="0" smtClean="0"/>
              <a:t>per second</a:t>
            </a:r>
            <a:r>
              <a:rPr lang="en-GB" sz="2000" dirty="0"/>
              <a:t>, or </a:t>
            </a:r>
            <a:r>
              <a:rPr lang="en-GB" sz="2000" dirty="0" smtClean="0"/>
              <a:t>Hertz</a:t>
            </a:r>
          </a:p>
          <a:p>
            <a:pPr marL="354013" indent="-177800"/>
            <a:r>
              <a:rPr lang="en-GB" sz="2000" b="1" dirty="0" smtClean="0"/>
              <a:t>Noise</a:t>
            </a:r>
            <a:r>
              <a:rPr lang="en-GB" sz="2000" b="1" dirty="0"/>
              <a:t>: </a:t>
            </a:r>
            <a:r>
              <a:rPr lang="en-GB" sz="2000" dirty="0"/>
              <a:t>The average level of noise over the communications </a:t>
            </a:r>
            <a:r>
              <a:rPr lang="en-GB" sz="2000" dirty="0" smtClean="0"/>
              <a:t>path</a:t>
            </a:r>
          </a:p>
          <a:p>
            <a:pPr marL="354013" indent="-177800"/>
            <a:r>
              <a:rPr lang="en-GB" sz="2000" b="1" dirty="0" smtClean="0"/>
              <a:t> </a:t>
            </a:r>
            <a:r>
              <a:rPr lang="en-GB" sz="2000" b="1" dirty="0"/>
              <a:t>Error rate: </a:t>
            </a:r>
            <a:r>
              <a:rPr lang="en-GB" sz="2000" dirty="0"/>
              <a:t>The rate at which errors occur, where an error is the reception of </a:t>
            </a:r>
            <a:r>
              <a:rPr lang="en-GB" sz="2000" dirty="0" smtClean="0"/>
              <a:t>a 1 </a:t>
            </a:r>
            <a:r>
              <a:rPr lang="en-GB" sz="2000" dirty="0"/>
              <a:t>when a 0 was transmitted or the reception of a 0 when a 1 was </a:t>
            </a:r>
            <a:r>
              <a:rPr lang="en-GB" sz="2000" dirty="0" smtClean="0"/>
              <a:t>transmitted.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8594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CHANNEL </a:t>
            </a:r>
            <a:r>
              <a:rPr lang="en-GB" b="1" dirty="0" smtClean="0"/>
              <a:t>CAPACITY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The problem we are addressing is this: Communications facilities </a:t>
            </a:r>
            <a:r>
              <a:rPr lang="en-GB" sz="2000" dirty="0" smtClean="0"/>
              <a:t>are expensive </a:t>
            </a:r>
            <a:r>
              <a:rPr lang="en-GB" sz="2000" dirty="0"/>
              <a:t>and, in general, the greater the bandwidth of a facility, the greater </a:t>
            </a:r>
            <a:r>
              <a:rPr lang="en-GB" sz="2000" dirty="0" smtClean="0"/>
              <a:t>the cost</a:t>
            </a:r>
            <a:r>
              <a:rPr lang="en-GB" sz="2000" dirty="0"/>
              <a:t>. </a:t>
            </a:r>
            <a:endParaRPr lang="en-GB" sz="2000" dirty="0" smtClean="0"/>
          </a:p>
          <a:p>
            <a:r>
              <a:rPr lang="en-GB" sz="2000" dirty="0" smtClean="0"/>
              <a:t>Furthermore</a:t>
            </a:r>
            <a:r>
              <a:rPr lang="en-GB" sz="2000" dirty="0"/>
              <a:t>, all transmission channels of any practical interest are </a:t>
            </a:r>
            <a:r>
              <a:rPr lang="en-GB" sz="2000" dirty="0" smtClean="0"/>
              <a:t>of limited </a:t>
            </a:r>
            <a:r>
              <a:rPr lang="en-GB" sz="2000" dirty="0"/>
              <a:t>bandwidth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 </a:t>
            </a:r>
            <a:r>
              <a:rPr lang="en-GB" sz="2000" dirty="0"/>
              <a:t>The limitations arise from the physical properties of </a:t>
            </a:r>
            <a:r>
              <a:rPr lang="en-GB" sz="2000" dirty="0" smtClean="0"/>
              <a:t>the transmission </a:t>
            </a:r>
            <a:r>
              <a:rPr lang="en-GB" sz="2000" dirty="0"/>
              <a:t>medium or from deliberate limitations at the transmitter on </a:t>
            </a:r>
            <a:r>
              <a:rPr lang="en-GB" sz="2000" dirty="0" smtClean="0"/>
              <a:t>the bandwidth </a:t>
            </a:r>
            <a:r>
              <a:rPr lang="en-GB" sz="2000" dirty="0"/>
              <a:t>to prevent interference from other sources. </a:t>
            </a:r>
            <a:endParaRPr lang="en-GB" sz="2000" dirty="0" smtClean="0"/>
          </a:p>
          <a:p>
            <a:r>
              <a:rPr lang="en-GB" sz="2000" dirty="0" smtClean="0"/>
              <a:t>Aim: to </a:t>
            </a:r>
            <a:r>
              <a:rPr lang="en-GB" sz="2000" dirty="0"/>
              <a:t>make as efficient use as possible of a given bandwidth. </a:t>
            </a:r>
            <a:endParaRPr lang="en-GB" sz="2000" dirty="0" smtClean="0"/>
          </a:p>
          <a:p>
            <a:r>
              <a:rPr lang="en-GB" sz="2000" dirty="0" smtClean="0"/>
              <a:t>For </a:t>
            </a:r>
            <a:r>
              <a:rPr lang="en-GB" sz="2000" dirty="0"/>
              <a:t>digital </a:t>
            </a:r>
            <a:r>
              <a:rPr lang="en-GB" sz="2000" dirty="0" smtClean="0"/>
              <a:t>data, this </a:t>
            </a:r>
            <a:r>
              <a:rPr lang="en-GB" sz="2000" dirty="0"/>
              <a:t>means that we would like to get as high a data rate as possible at a </a:t>
            </a:r>
            <a:r>
              <a:rPr lang="en-GB" sz="2000" dirty="0" smtClean="0"/>
              <a:t>particular limit </a:t>
            </a:r>
            <a:r>
              <a:rPr lang="en-GB" sz="2000" dirty="0"/>
              <a:t>of error rate for a given bandwidth. </a:t>
            </a:r>
            <a:endParaRPr lang="en-GB" sz="2000" dirty="0" smtClean="0"/>
          </a:p>
          <a:p>
            <a:r>
              <a:rPr lang="en-GB" sz="2000" dirty="0" smtClean="0"/>
              <a:t>The </a:t>
            </a:r>
            <a:r>
              <a:rPr lang="en-GB" sz="2000" dirty="0"/>
              <a:t>main constraint on </a:t>
            </a:r>
            <a:r>
              <a:rPr lang="en-GB" sz="2000" dirty="0" smtClean="0"/>
              <a:t>achieving this </a:t>
            </a:r>
            <a:r>
              <a:rPr lang="en-GB" sz="2000" dirty="0"/>
              <a:t>efficiency is noise.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8907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TRANSMISSION </a:t>
            </a:r>
            <a:r>
              <a:rPr lang="en-GB" b="1" dirty="0" smtClean="0"/>
              <a:t>IMPAIRMENTS </a:t>
            </a:r>
            <a:r>
              <a:rPr lang="en-GB" b="1" dirty="0"/>
              <a:t>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signal that is received may differ from the </a:t>
            </a:r>
            <a:r>
              <a:rPr lang="en-GB" sz="2800" dirty="0" smtClean="0"/>
              <a:t>signal that </a:t>
            </a:r>
            <a:r>
              <a:rPr lang="en-GB" sz="2800" dirty="0"/>
              <a:t>is transmitted due to various transmission impairments. </a:t>
            </a:r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For </a:t>
            </a:r>
            <a:r>
              <a:rPr lang="en-GB" sz="2800" dirty="0" err="1"/>
              <a:t>analog</a:t>
            </a:r>
            <a:r>
              <a:rPr lang="en-GB" sz="2800" dirty="0"/>
              <a:t> </a:t>
            </a:r>
            <a:r>
              <a:rPr lang="en-GB" sz="2800" dirty="0" smtClean="0"/>
              <a:t>signals, these </a:t>
            </a:r>
            <a:r>
              <a:rPr lang="en-GB" sz="2800" dirty="0"/>
              <a:t>impairments can degrade the signal quality. </a:t>
            </a:r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For </a:t>
            </a:r>
            <a:r>
              <a:rPr lang="en-GB" sz="2800" dirty="0"/>
              <a:t>digital signals, bit errors </a:t>
            </a:r>
            <a:r>
              <a:rPr lang="en-GB" sz="2800" dirty="0" smtClean="0"/>
              <a:t>may be </a:t>
            </a:r>
            <a:r>
              <a:rPr lang="en-GB" sz="2800" dirty="0"/>
              <a:t>introduced, such that a binary 1 </a:t>
            </a:r>
            <a:r>
              <a:rPr lang="en-GB" sz="2800" dirty="0" smtClean="0"/>
              <a:t>is transformed </a:t>
            </a:r>
            <a:r>
              <a:rPr lang="en-GB" sz="2800" dirty="0"/>
              <a:t>into a binary 0 or vice versa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055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TRANSMISSION </a:t>
            </a:r>
            <a:r>
              <a:rPr lang="en-GB" b="1" dirty="0" smtClean="0"/>
              <a:t>IMPAIRMENTS </a:t>
            </a:r>
            <a:r>
              <a:rPr lang="en-GB" b="1" dirty="0" smtClean="0"/>
              <a:t>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most significant impairments are</a:t>
            </a:r>
          </a:p>
          <a:p>
            <a:pPr marL="0" indent="0">
              <a:buNone/>
            </a:pPr>
            <a:r>
              <a:rPr lang="en-GB" dirty="0"/>
              <a:t>• Attenuation and attenuation distortion</a:t>
            </a:r>
          </a:p>
          <a:p>
            <a:pPr marL="0" indent="0">
              <a:buNone/>
            </a:pPr>
            <a:r>
              <a:rPr lang="en-GB" dirty="0"/>
              <a:t>• Delay distortion</a:t>
            </a:r>
          </a:p>
          <a:p>
            <a:pPr marL="0" indent="0">
              <a:buNone/>
            </a:pPr>
            <a:r>
              <a:rPr lang="en-GB" dirty="0"/>
              <a:t>• Noise</a:t>
            </a:r>
          </a:p>
        </p:txBody>
      </p:sp>
    </p:spTree>
    <p:extLst>
      <p:ext uri="{BB962C8B-B14F-4D97-AF65-F5344CB8AC3E}">
        <p14:creationId xmlns:p14="http://schemas.microsoft.com/office/powerpoint/2010/main" val="354991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TRANSMISSION </a:t>
            </a:r>
            <a:r>
              <a:rPr lang="en-GB" b="1" dirty="0" smtClean="0"/>
              <a:t>IMPAIRMENTS </a:t>
            </a:r>
            <a:r>
              <a:rPr lang="en-GB" b="1" dirty="0" smtClean="0"/>
              <a:t>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3800" b="1" dirty="0" smtClean="0"/>
              <a:t>Attenuation </a:t>
            </a:r>
            <a:r>
              <a:rPr lang="en-GB" sz="3800" b="1" dirty="0"/>
              <a:t>and attenuation distortion</a:t>
            </a:r>
          </a:p>
          <a:p>
            <a:r>
              <a:rPr lang="en-GB" dirty="0" smtClean="0"/>
              <a:t>The </a:t>
            </a:r>
            <a:r>
              <a:rPr lang="en-GB" dirty="0"/>
              <a:t>strength of a signal falls off with distance over any transmission medium. </a:t>
            </a:r>
          </a:p>
          <a:p>
            <a:r>
              <a:rPr lang="en-GB" dirty="0" smtClean="0"/>
              <a:t>guided media: reduction </a:t>
            </a:r>
            <a:r>
              <a:rPr lang="en-GB" dirty="0"/>
              <a:t>in strength, or attenuation, is generally exponential </a:t>
            </a:r>
            <a:r>
              <a:rPr lang="en-GB" dirty="0" smtClean="0"/>
              <a:t>and thus </a:t>
            </a:r>
            <a:r>
              <a:rPr lang="en-GB" dirty="0"/>
              <a:t>is typically expressed as a constant number of decibels per unit distance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 unguided media: </a:t>
            </a:r>
            <a:r>
              <a:rPr lang="en-GB" dirty="0"/>
              <a:t>attenuation is a more complex function of distance and </a:t>
            </a:r>
            <a:r>
              <a:rPr lang="en-GB" dirty="0" smtClean="0"/>
              <a:t>the makeup </a:t>
            </a:r>
            <a:r>
              <a:rPr lang="en-GB" dirty="0"/>
              <a:t>of the atmosphere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Attenuation introduces three considerations for </a:t>
            </a:r>
            <a:r>
              <a:rPr lang="en-GB" dirty="0" smtClean="0"/>
              <a:t>the transmission </a:t>
            </a:r>
            <a:r>
              <a:rPr lang="en-GB" dirty="0"/>
              <a:t>engineer.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 </a:t>
            </a:r>
            <a:r>
              <a:rPr lang="en-GB" dirty="0"/>
              <a:t>received signal must have sufficient strength so </a:t>
            </a:r>
            <a:r>
              <a:rPr lang="en-GB" dirty="0" smtClean="0"/>
              <a:t>that the </a:t>
            </a:r>
            <a:r>
              <a:rPr lang="en-GB" dirty="0"/>
              <a:t>electronic circuitry in the receiver can detect the signal.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signal </a:t>
            </a:r>
            <a:r>
              <a:rPr lang="en-GB" dirty="0" smtClean="0"/>
              <a:t>must maintain </a:t>
            </a:r>
            <a:r>
              <a:rPr lang="en-GB" dirty="0"/>
              <a:t>a level sufficiently higher than noise to be received without error.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attenuation </a:t>
            </a:r>
            <a:r>
              <a:rPr lang="en-GB" dirty="0"/>
              <a:t>varies with frequency.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90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TRANSMISSION </a:t>
            </a:r>
            <a:r>
              <a:rPr lang="en-GB" b="1" dirty="0" smtClean="0"/>
              <a:t>IMPAIRMENTS </a:t>
            </a:r>
            <a:r>
              <a:rPr lang="en-GB" b="1" dirty="0" smtClean="0"/>
              <a:t>(4)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b="1" dirty="0" smtClean="0"/>
              <a:t>Attenuation </a:t>
            </a:r>
            <a:r>
              <a:rPr lang="en-GB" sz="3800" b="1" dirty="0"/>
              <a:t>and attenuation </a:t>
            </a:r>
            <a:r>
              <a:rPr lang="en-GB" sz="3800" b="1" dirty="0" smtClean="0"/>
              <a:t>distortion</a:t>
            </a:r>
          </a:p>
          <a:p>
            <a:r>
              <a:rPr lang="en-GB" sz="2800" dirty="0"/>
              <a:t>The first and second problems are dealt with by attention to signal strength </a:t>
            </a:r>
            <a:r>
              <a:rPr lang="en-GB" sz="2800" dirty="0" smtClean="0"/>
              <a:t>and the </a:t>
            </a:r>
            <a:r>
              <a:rPr lang="en-GB" sz="2800" dirty="0"/>
              <a:t>use of amplifiers or repeaters. </a:t>
            </a:r>
            <a:endParaRPr lang="en-GB" sz="2800" dirty="0" smtClean="0"/>
          </a:p>
          <a:p>
            <a:r>
              <a:rPr lang="en-GB" sz="2800" dirty="0" smtClean="0"/>
              <a:t>For </a:t>
            </a:r>
            <a:r>
              <a:rPr lang="en-GB" sz="2800" dirty="0"/>
              <a:t>a </a:t>
            </a:r>
            <a:r>
              <a:rPr lang="en-GB" sz="2800" b="1" dirty="0"/>
              <a:t>point-to-point link</a:t>
            </a:r>
            <a:r>
              <a:rPr lang="en-GB" sz="2800" dirty="0"/>
              <a:t>, the signal strength of </a:t>
            </a:r>
            <a:r>
              <a:rPr lang="en-GB" sz="2800" dirty="0" smtClean="0"/>
              <a:t>the </a:t>
            </a:r>
            <a:r>
              <a:rPr lang="en-GB" sz="2800" dirty="0"/>
              <a:t>transmitter must be strong enough to be received intelligibly, </a:t>
            </a:r>
            <a:r>
              <a:rPr lang="en-GB" sz="2800" b="1" dirty="0"/>
              <a:t>but not so strong as </a:t>
            </a:r>
            <a:r>
              <a:rPr lang="en-GB" sz="2800" b="1" dirty="0" smtClean="0"/>
              <a:t>to overload </a:t>
            </a:r>
            <a:r>
              <a:rPr lang="en-GB" sz="2800" b="1" dirty="0"/>
              <a:t>the circuitry of </a:t>
            </a:r>
            <a:r>
              <a:rPr lang="en-GB" sz="2800" b="1" dirty="0" smtClean="0"/>
              <a:t>the transmitter </a:t>
            </a:r>
            <a:r>
              <a:rPr lang="en-GB" sz="2800" b="1" dirty="0"/>
              <a:t>or receiver, which would cause distortion.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26419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TRANSMISSION </a:t>
            </a:r>
            <a:r>
              <a:rPr lang="en-GB" b="1" dirty="0" smtClean="0"/>
              <a:t>IMPAIRMENTS </a:t>
            </a:r>
            <a:r>
              <a:rPr lang="en-GB" b="1" dirty="0" smtClean="0"/>
              <a:t>(5)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495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800" b="1" dirty="0" smtClean="0"/>
              <a:t>Attenuation </a:t>
            </a:r>
            <a:r>
              <a:rPr lang="en-GB" sz="3800" b="1" dirty="0"/>
              <a:t>and attenuation </a:t>
            </a:r>
            <a:r>
              <a:rPr lang="en-GB" sz="3800" b="1" dirty="0" smtClean="0"/>
              <a:t>distortion</a:t>
            </a:r>
          </a:p>
          <a:p>
            <a:r>
              <a:rPr lang="en-GB" sz="4000" dirty="0" smtClean="0"/>
              <a:t>These </a:t>
            </a:r>
            <a:r>
              <a:rPr lang="en-GB" sz="4000" dirty="0"/>
              <a:t>problems are </a:t>
            </a:r>
            <a:r>
              <a:rPr lang="en-GB" sz="4000" dirty="0" smtClean="0"/>
              <a:t>more complex </a:t>
            </a:r>
            <a:r>
              <a:rPr lang="en-GB" sz="4000" dirty="0"/>
              <a:t>for </a:t>
            </a:r>
            <a:r>
              <a:rPr lang="en-GB" sz="4000" b="1" dirty="0"/>
              <a:t>multipoint lines</a:t>
            </a:r>
            <a:r>
              <a:rPr lang="en-GB" sz="4000" dirty="0"/>
              <a:t> where the distance from transmitter to receiver is variable.</a:t>
            </a:r>
          </a:p>
          <a:p>
            <a:r>
              <a:rPr lang="en-GB" sz="4000" dirty="0"/>
              <a:t>The third problem is particularly noticeable for </a:t>
            </a:r>
            <a:r>
              <a:rPr lang="en-GB" sz="4000" dirty="0" err="1"/>
              <a:t>analog</a:t>
            </a:r>
            <a:r>
              <a:rPr lang="en-GB" sz="4000" dirty="0"/>
              <a:t> </a:t>
            </a:r>
            <a:r>
              <a:rPr lang="en-GB" sz="4000" dirty="0" smtClean="0"/>
              <a:t>signals because the attenuation </a:t>
            </a:r>
            <a:r>
              <a:rPr lang="en-GB" sz="4000" dirty="0"/>
              <a:t>varies as a function of frequency, the received signal is distorted, </a:t>
            </a:r>
            <a:r>
              <a:rPr lang="en-GB" sz="4000" dirty="0" smtClean="0"/>
              <a:t>reducing intelligibility.</a:t>
            </a:r>
          </a:p>
          <a:p>
            <a:r>
              <a:rPr lang="en-GB" sz="4000" dirty="0" smtClean="0"/>
              <a:t>To </a:t>
            </a:r>
            <a:r>
              <a:rPr lang="en-GB" sz="4000" dirty="0"/>
              <a:t>overcome this problem, techniques are </a:t>
            </a:r>
            <a:r>
              <a:rPr lang="en-GB" sz="4000" dirty="0" smtClean="0"/>
              <a:t>used </a:t>
            </a:r>
            <a:r>
              <a:rPr lang="en-GB" sz="4000" dirty="0"/>
              <a:t>for </a:t>
            </a:r>
            <a:r>
              <a:rPr lang="en-GB" sz="4000" dirty="0" smtClean="0"/>
              <a:t>equalizing attenuation </a:t>
            </a:r>
            <a:r>
              <a:rPr lang="en-GB" sz="4000" dirty="0"/>
              <a:t>across a band of frequencies.</a:t>
            </a:r>
            <a:endParaRPr lang="en-GB" sz="3800" b="1" dirty="0" smtClean="0"/>
          </a:p>
        </p:txBody>
      </p:sp>
    </p:spTree>
    <p:extLst>
      <p:ext uri="{BB962C8B-B14F-4D97-AF65-F5344CB8AC3E}">
        <p14:creationId xmlns:p14="http://schemas.microsoft.com/office/powerpoint/2010/main" val="253742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TRANSMISSION </a:t>
            </a:r>
            <a:r>
              <a:rPr lang="en-GB" b="1" dirty="0" smtClean="0"/>
              <a:t>IMPAIRMENTS </a:t>
            </a:r>
            <a:r>
              <a:rPr lang="en-GB" b="1" dirty="0" smtClean="0"/>
              <a:t>(6)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495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3800" b="1" dirty="0"/>
              <a:t>Delay </a:t>
            </a:r>
            <a:r>
              <a:rPr lang="en-GB" sz="3800" b="1" dirty="0" smtClean="0"/>
              <a:t>Distortion</a:t>
            </a:r>
          </a:p>
          <a:p>
            <a:r>
              <a:rPr lang="en-GB" sz="4000" dirty="0"/>
              <a:t>Delay distortion occurs because the velocity of propagation of a signal through </a:t>
            </a:r>
            <a:r>
              <a:rPr lang="en-GB" sz="4000" dirty="0" smtClean="0"/>
              <a:t>a guided </a:t>
            </a:r>
            <a:r>
              <a:rPr lang="en-GB" sz="4000" dirty="0"/>
              <a:t>medium varies with frequency</a:t>
            </a:r>
            <a:r>
              <a:rPr lang="en-GB" sz="4000" dirty="0" smtClean="0"/>
              <a:t>.</a:t>
            </a:r>
          </a:p>
          <a:p>
            <a:r>
              <a:rPr lang="en-GB" sz="4000" dirty="0" smtClean="0"/>
              <a:t>For </a:t>
            </a:r>
            <a:r>
              <a:rPr lang="en-GB" sz="4000" dirty="0"/>
              <a:t>a </a:t>
            </a:r>
            <a:r>
              <a:rPr lang="en-GB" sz="4000" dirty="0" err="1"/>
              <a:t>bandlimited</a:t>
            </a:r>
            <a:r>
              <a:rPr lang="en-GB" sz="4000" dirty="0"/>
              <a:t> signal, the velocity tends </a:t>
            </a:r>
            <a:r>
              <a:rPr lang="en-GB" sz="4000" dirty="0" smtClean="0"/>
              <a:t>to be </a:t>
            </a:r>
            <a:r>
              <a:rPr lang="en-GB" sz="4000" dirty="0"/>
              <a:t>highest near the </a:t>
            </a:r>
            <a:r>
              <a:rPr lang="en-GB" sz="4000" dirty="0" err="1"/>
              <a:t>center</a:t>
            </a:r>
            <a:r>
              <a:rPr lang="en-GB" sz="4000" dirty="0"/>
              <a:t> frequency and fall off toward the two edges of the band.</a:t>
            </a:r>
          </a:p>
          <a:p>
            <a:r>
              <a:rPr lang="en-GB" sz="4000" dirty="0"/>
              <a:t>Thus various frequency components of a signal will arrive at the receiver at </a:t>
            </a:r>
            <a:r>
              <a:rPr lang="en-GB" sz="4000" dirty="0" smtClean="0"/>
              <a:t>different times</a:t>
            </a:r>
            <a:r>
              <a:rPr lang="en-GB" sz="4000" dirty="0"/>
              <a:t>, resulting in phase shifts between the different frequencies.</a:t>
            </a:r>
          </a:p>
          <a:p>
            <a:r>
              <a:rPr lang="en-GB" sz="4000" dirty="0"/>
              <a:t>This effect is referred to as delay distortion because the received signal </a:t>
            </a:r>
            <a:r>
              <a:rPr lang="en-GB" sz="4000" dirty="0" smtClean="0"/>
              <a:t>is distorted </a:t>
            </a:r>
            <a:r>
              <a:rPr lang="en-GB" sz="4000" dirty="0"/>
              <a:t>due to varying delays experienced at its constituent frequencies. </a:t>
            </a:r>
            <a:endParaRPr lang="en-GB" sz="3800" dirty="0" smtClean="0"/>
          </a:p>
        </p:txBody>
      </p:sp>
    </p:spTree>
    <p:extLst>
      <p:ext uri="{BB962C8B-B14F-4D97-AF65-F5344CB8AC3E}">
        <p14:creationId xmlns:p14="http://schemas.microsoft.com/office/powerpoint/2010/main" val="105661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TRANSMISSION </a:t>
            </a:r>
            <a:r>
              <a:rPr lang="en-GB" b="1" dirty="0" smtClean="0"/>
              <a:t>IMPAIRMENTS </a:t>
            </a:r>
            <a:r>
              <a:rPr lang="en-GB" b="1" dirty="0" smtClean="0"/>
              <a:t>(7)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b="1" dirty="0"/>
              <a:t>Delay </a:t>
            </a:r>
            <a:r>
              <a:rPr lang="en-GB" sz="3800" b="1" dirty="0" smtClean="0"/>
              <a:t>Distortion</a:t>
            </a:r>
          </a:p>
          <a:p>
            <a:pPr lvl="0"/>
            <a:r>
              <a:rPr lang="en-GB" sz="2600" dirty="0">
                <a:solidFill>
                  <a:prstClr val="black"/>
                </a:solidFill>
              </a:rPr>
              <a:t>Delay </a:t>
            </a:r>
            <a:r>
              <a:rPr lang="en-GB" sz="2600" dirty="0" smtClean="0">
                <a:solidFill>
                  <a:prstClr val="black"/>
                </a:solidFill>
              </a:rPr>
              <a:t>distortion is </a:t>
            </a:r>
            <a:r>
              <a:rPr lang="en-GB" sz="2600" dirty="0">
                <a:solidFill>
                  <a:prstClr val="black"/>
                </a:solidFill>
              </a:rPr>
              <a:t>particularly critical for digital </a:t>
            </a:r>
            <a:r>
              <a:rPr lang="en-GB" sz="2600" dirty="0" smtClean="0">
                <a:solidFill>
                  <a:prstClr val="black"/>
                </a:solidFill>
              </a:rPr>
              <a:t>data.</a:t>
            </a:r>
          </a:p>
          <a:p>
            <a:pPr lvl="0"/>
            <a:r>
              <a:rPr lang="en-GB" sz="2600" dirty="0" smtClean="0">
                <a:solidFill>
                  <a:prstClr val="black"/>
                </a:solidFill>
              </a:rPr>
              <a:t>Consider </a:t>
            </a:r>
            <a:r>
              <a:rPr lang="en-GB" sz="2600" dirty="0">
                <a:solidFill>
                  <a:prstClr val="black"/>
                </a:solidFill>
              </a:rPr>
              <a:t>that a sequence of bits </a:t>
            </a:r>
            <a:r>
              <a:rPr lang="en-GB" sz="2600" dirty="0" smtClean="0">
                <a:solidFill>
                  <a:prstClr val="black"/>
                </a:solidFill>
              </a:rPr>
              <a:t>is being </a:t>
            </a:r>
            <a:r>
              <a:rPr lang="en-GB" sz="2600" dirty="0">
                <a:solidFill>
                  <a:prstClr val="black"/>
                </a:solidFill>
              </a:rPr>
              <a:t>transmitted, using either </a:t>
            </a:r>
            <a:r>
              <a:rPr lang="en-GB" sz="2600" dirty="0" err="1">
                <a:solidFill>
                  <a:prstClr val="black"/>
                </a:solidFill>
              </a:rPr>
              <a:t>analog</a:t>
            </a:r>
            <a:r>
              <a:rPr lang="en-GB" sz="2600" dirty="0">
                <a:solidFill>
                  <a:prstClr val="black"/>
                </a:solidFill>
              </a:rPr>
              <a:t> or digital signals</a:t>
            </a:r>
            <a:r>
              <a:rPr lang="en-GB" sz="2600" dirty="0" smtClean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GB" sz="2600" dirty="0" smtClean="0">
                <a:solidFill>
                  <a:prstClr val="black"/>
                </a:solidFill>
              </a:rPr>
              <a:t> </a:t>
            </a:r>
            <a:r>
              <a:rPr lang="en-GB" sz="2600" dirty="0">
                <a:solidFill>
                  <a:prstClr val="black"/>
                </a:solidFill>
              </a:rPr>
              <a:t>Because of delay </a:t>
            </a:r>
            <a:r>
              <a:rPr lang="en-GB" sz="2600" dirty="0" smtClean="0">
                <a:solidFill>
                  <a:prstClr val="black"/>
                </a:solidFill>
              </a:rPr>
              <a:t>distortion, some </a:t>
            </a:r>
            <a:r>
              <a:rPr lang="en-GB" sz="2600" dirty="0">
                <a:solidFill>
                  <a:prstClr val="black"/>
                </a:solidFill>
              </a:rPr>
              <a:t>of the signal components of one bit position will spill over into other bit </a:t>
            </a:r>
            <a:r>
              <a:rPr lang="en-GB" sz="2600" dirty="0" smtClean="0">
                <a:solidFill>
                  <a:prstClr val="black"/>
                </a:solidFill>
              </a:rPr>
              <a:t>positions, causing </a:t>
            </a:r>
            <a:r>
              <a:rPr lang="en-GB" sz="2600" b="1" dirty="0" err="1">
                <a:solidFill>
                  <a:prstClr val="black"/>
                </a:solidFill>
              </a:rPr>
              <a:t>intersymbol</a:t>
            </a:r>
            <a:r>
              <a:rPr lang="en-GB" sz="2600" b="1" dirty="0">
                <a:solidFill>
                  <a:prstClr val="black"/>
                </a:solidFill>
              </a:rPr>
              <a:t> interference</a:t>
            </a:r>
            <a:r>
              <a:rPr lang="en-GB" sz="2600" dirty="0">
                <a:solidFill>
                  <a:prstClr val="black"/>
                </a:solidFill>
              </a:rPr>
              <a:t>, which is a major limitation to maximum </a:t>
            </a:r>
            <a:r>
              <a:rPr lang="en-GB" sz="2600" dirty="0" smtClean="0">
                <a:solidFill>
                  <a:prstClr val="black"/>
                </a:solidFill>
              </a:rPr>
              <a:t>bit rate </a:t>
            </a:r>
            <a:r>
              <a:rPr lang="en-GB" sz="2600" dirty="0">
                <a:solidFill>
                  <a:prstClr val="black"/>
                </a:solidFill>
              </a:rPr>
              <a:t>over a transmission channel.</a:t>
            </a:r>
            <a:endParaRPr lang="en-GB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14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TRANSMISSION </a:t>
            </a:r>
            <a:r>
              <a:rPr lang="en-GB" b="1" dirty="0" smtClean="0"/>
              <a:t>IMPAIRMENTS </a:t>
            </a:r>
            <a:r>
              <a:rPr lang="en-GB" b="1" dirty="0" smtClean="0"/>
              <a:t>(8)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 smtClean="0"/>
              <a:t>Noise</a:t>
            </a:r>
          </a:p>
          <a:p>
            <a:r>
              <a:rPr lang="en-GB" sz="1800" dirty="0"/>
              <a:t>For any data transmission event, the received signal will consist </a:t>
            </a:r>
            <a:r>
              <a:rPr lang="en-GB" sz="1800" dirty="0" smtClean="0"/>
              <a:t>of </a:t>
            </a:r>
          </a:p>
          <a:p>
            <a:pPr lvl="1"/>
            <a:r>
              <a:rPr lang="en-GB" sz="1800" dirty="0" smtClean="0"/>
              <a:t>the transmitted signal</a:t>
            </a:r>
            <a:r>
              <a:rPr lang="en-GB" sz="1800" dirty="0"/>
              <a:t>, modified by the various distortions imposed by the transmission system, </a:t>
            </a:r>
            <a:endParaRPr lang="en-GB" sz="1800" dirty="0" smtClean="0"/>
          </a:p>
          <a:p>
            <a:pPr lvl="1"/>
            <a:r>
              <a:rPr lang="en-GB" sz="1800" dirty="0" smtClean="0"/>
              <a:t>Plus additional </a:t>
            </a:r>
            <a:r>
              <a:rPr lang="en-GB" sz="1800" dirty="0"/>
              <a:t>unwanted signals that are inserted somewhere between transmission </a:t>
            </a:r>
            <a:r>
              <a:rPr lang="en-GB" sz="1800" dirty="0" smtClean="0"/>
              <a:t>and reception</a:t>
            </a:r>
            <a:r>
              <a:rPr lang="en-GB" sz="1800" dirty="0"/>
              <a:t>. </a:t>
            </a:r>
            <a:endParaRPr lang="en-GB" sz="1800" dirty="0" smtClean="0"/>
          </a:p>
          <a:p>
            <a:r>
              <a:rPr lang="en-GB" sz="1800" dirty="0" smtClean="0"/>
              <a:t>These undesired </a:t>
            </a:r>
            <a:r>
              <a:rPr lang="en-GB" sz="1800" dirty="0"/>
              <a:t>signals are referred to as noise</a:t>
            </a:r>
            <a:r>
              <a:rPr lang="en-GB" sz="1800" dirty="0" smtClean="0"/>
              <a:t>.</a:t>
            </a:r>
          </a:p>
          <a:p>
            <a:endParaRPr lang="en-GB" sz="1800" dirty="0"/>
          </a:p>
          <a:p>
            <a:r>
              <a:rPr lang="en-GB" sz="1800" dirty="0" smtClean="0"/>
              <a:t> </a:t>
            </a:r>
            <a:r>
              <a:rPr lang="en-GB" sz="1800" dirty="0"/>
              <a:t>Noise is the </a:t>
            </a:r>
            <a:r>
              <a:rPr lang="en-GB" sz="1800" dirty="0" smtClean="0"/>
              <a:t>major limiting </a:t>
            </a:r>
            <a:r>
              <a:rPr lang="en-GB" sz="1800" dirty="0"/>
              <a:t>factor in communications system performance.</a:t>
            </a:r>
          </a:p>
          <a:p>
            <a:r>
              <a:rPr lang="en-GB" sz="1800" dirty="0"/>
              <a:t>Noise may be divided into four categories:</a:t>
            </a:r>
          </a:p>
          <a:p>
            <a:pPr lvl="1"/>
            <a:r>
              <a:rPr lang="en-GB" sz="1800" dirty="0" smtClean="0"/>
              <a:t> Thermal </a:t>
            </a:r>
            <a:r>
              <a:rPr lang="en-GB" sz="1800" dirty="0"/>
              <a:t>noise</a:t>
            </a:r>
          </a:p>
          <a:p>
            <a:pPr lvl="1"/>
            <a:r>
              <a:rPr lang="en-GB" sz="1800" dirty="0" smtClean="0"/>
              <a:t>Intermodulation </a:t>
            </a:r>
            <a:r>
              <a:rPr lang="en-GB" sz="1800" dirty="0"/>
              <a:t>noise</a:t>
            </a:r>
          </a:p>
          <a:p>
            <a:pPr lvl="1"/>
            <a:r>
              <a:rPr lang="en-GB" sz="1800" dirty="0" smtClean="0"/>
              <a:t>Crosstalk</a:t>
            </a:r>
            <a:endParaRPr lang="en-GB" sz="1800" dirty="0"/>
          </a:p>
          <a:p>
            <a:pPr lvl="1"/>
            <a:r>
              <a:rPr lang="en-GB" sz="1800" dirty="0" smtClean="0"/>
              <a:t>Impulse </a:t>
            </a:r>
            <a:r>
              <a:rPr lang="en-GB" sz="1800" dirty="0"/>
              <a:t>noise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642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1211</Words>
  <Application>Microsoft Office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TRANSMISSION IMPAIRMENTS (1)</vt:lpstr>
      <vt:lpstr>TRANSMISSION IMPAIRMENTS (2)</vt:lpstr>
      <vt:lpstr>TRANSMISSION IMPAIRMENTS (3)</vt:lpstr>
      <vt:lpstr>TRANSMISSION IMPAIRMENTS (4)</vt:lpstr>
      <vt:lpstr>TRANSMISSION IMPAIRMENTS (5)</vt:lpstr>
      <vt:lpstr>TRANSMISSION IMPAIRMENTS (6)</vt:lpstr>
      <vt:lpstr>TRANSMISSION IMPAIRMENTS (7)</vt:lpstr>
      <vt:lpstr>TRANSMISSION IMPAIRMENTS (8)</vt:lpstr>
      <vt:lpstr>TRANSMISSION IMPAIRMENTS (9)</vt:lpstr>
      <vt:lpstr>TRANSMISSION IMPAIRMENTS (10)</vt:lpstr>
      <vt:lpstr>TRANSMISSION IMPAIRMENTS (11)</vt:lpstr>
      <vt:lpstr>TRANSMISSION IMPAIRMENTS (12)</vt:lpstr>
      <vt:lpstr>CHANNEL CAPACITY (1)</vt:lpstr>
      <vt:lpstr>CHANNEL CAPACITY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UG-CSE</dc:creator>
  <cp:lastModifiedBy>Admin</cp:lastModifiedBy>
  <cp:revision>17</cp:revision>
  <dcterms:created xsi:type="dcterms:W3CDTF">2006-08-16T00:00:00Z</dcterms:created>
  <dcterms:modified xsi:type="dcterms:W3CDTF">2020-09-14T08:37:13Z</dcterms:modified>
</cp:coreProperties>
</file>