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256" r:id="rId2"/>
    <p:sldId id="311" r:id="rId3"/>
    <p:sldId id="440" r:id="rId4"/>
    <p:sldId id="441" r:id="rId5"/>
    <p:sldId id="314" r:id="rId6"/>
    <p:sldId id="315" r:id="rId7"/>
    <p:sldId id="316" r:id="rId8"/>
    <p:sldId id="317" r:id="rId9"/>
    <p:sldId id="318" r:id="rId10"/>
    <p:sldId id="426" r:id="rId11"/>
    <p:sldId id="319" r:id="rId12"/>
    <p:sldId id="320" r:id="rId13"/>
    <p:sldId id="421" r:id="rId14"/>
    <p:sldId id="418" r:id="rId15"/>
    <p:sldId id="419" r:id="rId16"/>
    <p:sldId id="420" r:id="rId17"/>
    <p:sldId id="427" r:id="rId18"/>
    <p:sldId id="439" r:id="rId19"/>
    <p:sldId id="429" r:id="rId20"/>
    <p:sldId id="430" r:id="rId21"/>
    <p:sldId id="431" r:id="rId22"/>
    <p:sldId id="432" r:id="rId23"/>
    <p:sldId id="433" r:id="rId24"/>
    <p:sldId id="434" r:id="rId25"/>
    <p:sldId id="321" r:id="rId26"/>
    <p:sldId id="435" r:id="rId27"/>
    <p:sldId id="422" r:id="rId28"/>
    <p:sldId id="412" r:id="rId29"/>
    <p:sldId id="423" r:id="rId30"/>
    <p:sldId id="436" r:id="rId31"/>
    <p:sldId id="389" r:id="rId32"/>
    <p:sldId id="390" r:id="rId33"/>
    <p:sldId id="392" r:id="rId34"/>
    <p:sldId id="437" r:id="rId35"/>
    <p:sldId id="442" r:id="rId36"/>
    <p:sldId id="443" r:id="rId37"/>
    <p:sldId id="438" r:id="rId38"/>
    <p:sldId id="444" r:id="rId39"/>
    <p:sldId id="445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94" r:id="rId52"/>
    <p:sldId id="395" r:id="rId53"/>
    <p:sldId id="396" r:id="rId54"/>
    <p:sldId id="400" r:id="rId55"/>
    <p:sldId id="401" r:id="rId56"/>
    <p:sldId id="402" r:id="rId57"/>
    <p:sldId id="403" r:id="rId58"/>
    <p:sldId id="407" r:id="rId59"/>
    <p:sldId id="424" r:id="rId60"/>
    <p:sldId id="408" r:id="rId61"/>
    <p:sldId id="409" r:id="rId62"/>
    <p:sldId id="410" r:id="rId63"/>
    <p:sldId id="411" r:id="rId64"/>
    <p:sldId id="335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417" r:id="rId73"/>
    <p:sldId id="425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585" autoAdjust="0"/>
  </p:normalViewPr>
  <p:slideViewPr>
    <p:cSldViewPr>
      <p:cViewPr varScale="1">
        <p:scale>
          <a:sx n="81" d="100"/>
          <a:sy n="81" d="100"/>
        </p:scale>
        <p:origin x="18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B7DE-607F-4267-8747-DA21899B61DA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4BD85-3ABA-4FF8-8DAB-F0705B734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E02F60B-2846-42C8-855C-758FFAC871F5}" type="slidenum">
              <a:rPr lang="en-US" smtClean="0">
                <a:latin typeface="Arial" charset="0"/>
              </a:rPr>
              <a:pPr eaLnBrk="1" hangingPunct="1"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7E144CA4-5173-49C8-91C8-1C2536EABF89}" type="slidenum">
              <a:rPr lang="en-US" sz="1200">
                <a:latin typeface="Times New Roman" pitchFamily="18" charset="0"/>
              </a:rPr>
              <a:pPr algn="r" eaLnBrk="1" hangingPunct="1"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D14BB81-4A7F-42D1-B996-5DF885C5B25D}" type="slidenum">
              <a:rPr lang="en-US" smtClean="0">
                <a:latin typeface="Arial" charset="0"/>
              </a:rPr>
              <a:pPr eaLnBrk="1" hangingPunct="1"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512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120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4544B9D5-0550-49E8-9A6F-1CF7128F4E24}" type="slidenum">
              <a:rPr lang="en-US" sz="1200">
                <a:latin typeface="Times New Roman" pitchFamily="18" charset="0"/>
              </a:rPr>
              <a:pPr algn="r"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C3B2EA0-B7EC-4FBD-9DC7-4328A8169DB9}" type="slidenum">
              <a:rPr lang="en-US" smtClean="0">
                <a:latin typeface="Arial" charset="0"/>
              </a:rPr>
              <a:pPr eaLnBrk="1" hangingPunct="1"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A64B76C2-9E94-4552-939C-0F667257373F}" type="slidenum">
              <a:rPr lang="en-US" sz="1200">
                <a:latin typeface="Times New Roman" pitchFamily="18" charset="0"/>
              </a:rPr>
              <a:pPr algn="r"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A35CD22-0AE9-44E3-9627-A7064BF015D5}" type="slidenum">
              <a:rPr lang="en-US" smtClean="0">
                <a:latin typeface="Arial" charset="0"/>
              </a:rPr>
              <a:pPr eaLnBrk="1" hangingPunct="1"/>
              <a:t>63</a:t>
            </a:fld>
            <a:endParaRPr lang="en-US">
              <a:latin typeface="Arial" charset="0"/>
            </a:endParaRPr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0CC0C628-D48A-43D9-AA30-4F85049503E0}" type="slidenum">
              <a:rPr lang="en-US" sz="1200">
                <a:latin typeface="Times New Roman" pitchFamily="18" charset="0"/>
              </a:rPr>
              <a:pPr algn="r"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4CBB4CB-E7A3-4B79-80D0-AD1935D0B49B}" type="slidenum">
              <a:rPr lang="en-US" smtClean="0">
                <a:latin typeface="Arial" charset="0"/>
              </a:rPr>
              <a:pPr eaLnBrk="1" hangingPunct="1"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21C82EA8-027A-4099-ACFF-F938EE655848}" type="slidenum">
              <a:rPr lang="en-US" sz="1200">
                <a:latin typeface="Times New Roman" pitchFamily="18" charset="0"/>
              </a:rPr>
              <a:pPr algn="r" eaLnBrk="1" hangingPunct="1"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9BAE1B1-33AB-4FA0-9034-124F0959D467}" type="slidenum">
              <a:rPr lang="en-US" smtClean="0">
                <a:latin typeface="Arial" charset="0"/>
              </a:rPr>
              <a:pPr eaLnBrk="1" hangingPunct="1"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C0072D5E-DE2E-47E9-960B-A1C46EA5943D}" type="slidenum">
              <a:rPr lang="en-US" sz="1200">
                <a:latin typeface="Times New Roman" pitchFamily="18" charset="0"/>
              </a:rPr>
              <a:pPr algn="r"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2BDFE1E5-1253-4BEC-9773-22596A733244}" type="slidenum">
              <a:rPr lang="en-US" smtClean="0">
                <a:latin typeface="Arial" charset="0"/>
              </a:rPr>
              <a:pPr eaLnBrk="1" hangingPunct="1"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3807C825-1DDC-4320-B593-C65C9C9DD197}" type="slidenum">
              <a:rPr lang="en-US" sz="1200">
                <a:latin typeface="Times New Roman" pitchFamily="18" charset="0"/>
              </a:rPr>
              <a:pPr algn="r" eaLnBrk="1" hangingPunct="1"/>
              <a:t>53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B3EC46F-FD89-4624-AA91-847CB1EB141C}" type="slidenum">
              <a:rPr lang="en-US" smtClean="0">
                <a:latin typeface="Arial" charset="0"/>
              </a:rPr>
              <a:pPr eaLnBrk="1" hangingPunct="1"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24C8C917-6287-49ED-8B08-079B2CAF9A03}" type="slidenum">
              <a:rPr lang="en-US" sz="1200">
                <a:latin typeface="Times New Roman" pitchFamily="18" charset="0"/>
              </a:rPr>
              <a:pPr algn="r" eaLnBrk="1" hangingPunct="1"/>
              <a:t>54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FC044C6-D591-4F95-A785-2027FF85BF1E}" type="slidenum">
              <a:rPr lang="en-US" smtClean="0">
                <a:latin typeface="Arial" charset="0"/>
              </a:rPr>
              <a:pPr eaLnBrk="1" hangingPunct="1"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85F999D5-558E-42F6-A015-DEF9749B09C2}" type="slidenum">
              <a:rPr lang="en-US" sz="1200">
                <a:latin typeface="Times New Roman" pitchFamily="18" charset="0"/>
              </a:rPr>
              <a:pPr algn="r"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BA1F24A-BB03-414E-AC17-282D72280D82}" type="slidenum">
              <a:rPr lang="en-US" smtClean="0">
                <a:latin typeface="Arial" charset="0"/>
              </a:rPr>
              <a:pPr eaLnBrk="1" hangingPunct="1"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481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A2B8FA4E-E33C-455A-A1A9-E4C8315D3887}" type="slidenum">
              <a:rPr lang="en-US" sz="1200">
                <a:latin typeface="Times New Roman" pitchFamily="18" charset="0"/>
              </a:rPr>
              <a:pPr algn="r"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E2D8799-AE39-4D9F-B3C1-901B0685BD0F}" type="slidenum">
              <a:rPr lang="en-US" smtClean="0">
                <a:latin typeface="Arial" charset="0"/>
              </a:rPr>
              <a:pPr eaLnBrk="1" hangingPunct="1"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54B030B5-4F4B-415A-AE03-92BC468F66DB}" type="slidenum">
              <a:rPr lang="en-US" sz="1200">
                <a:latin typeface="Times New Roman" pitchFamily="18" charset="0"/>
              </a:rPr>
              <a:pPr algn="r"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03B53AE-FC5E-489B-8D50-C9EC1400FD0D}" type="slidenum">
              <a:rPr lang="en-US" smtClean="0">
                <a:latin typeface="Arial" charset="0"/>
              </a:rPr>
              <a:pPr eaLnBrk="1" hangingPunct="1"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/>
            <a:fld id="{B8A5C380-A80A-4080-93EC-7544CFB6A039}" type="slidenum">
              <a:rPr lang="en-US" sz="1200">
                <a:latin typeface="Times New Roman" pitchFamily="18" charset="0"/>
              </a:rPr>
              <a:pPr algn="r"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5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8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83F0-0BE6-412A-890B-75D7D1CC15F8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0052-8A46-4B94-AFC2-A2E26825D5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9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1584176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 lecture on</a:t>
            </a:r>
            <a:br>
              <a:rPr lang="en-US" sz="4400" i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 Algebra</a:t>
            </a:r>
            <a:endParaRPr lang="en-IN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356992"/>
            <a:ext cx="7772400" cy="11997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Prof. Sanjay B. Dhaygude</a:t>
            </a:r>
            <a:endParaRPr lang="en-IN" sz="32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6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1369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625"/>
            <a:ext cx="7920880" cy="26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9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620688"/>
            <a:ext cx="7972425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75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672"/>
            <a:ext cx="832485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1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endParaRPr lang="en-IN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70485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3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90513"/>
            <a:ext cx="842962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13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" y="700269"/>
            <a:ext cx="880607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404663"/>
            <a:ext cx="8585968" cy="625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00025"/>
            <a:ext cx="8686800" cy="6429376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1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8" y="476672"/>
            <a:ext cx="867727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4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423564"/>
            <a:ext cx="7772400" cy="855663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Canonical Forms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3" y="1569739"/>
            <a:ext cx="8455025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0000"/>
              </a:spcBef>
            </a:pPr>
            <a:r>
              <a:rPr lang="en-US" b="1" dirty="0" err="1"/>
              <a:t>Minterms</a:t>
            </a:r>
            <a:r>
              <a:rPr lang="en-US" b="1" dirty="0"/>
              <a:t> and </a:t>
            </a:r>
            <a:r>
              <a:rPr lang="en-US" b="1" dirty="0" err="1"/>
              <a:t>Maxterms</a:t>
            </a:r>
            <a:endParaRPr lang="en-US" b="1" dirty="0"/>
          </a:p>
          <a:p>
            <a:pPr>
              <a:spcBef>
                <a:spcPct val="70000"/>
              </a:spcBef>
            </a:pPr>
            <a:r>
              <a:rPr lang="en-US" b="1" dirty="0"/>
              <a:t>Sum-of-</a:t>
            </a:r>
            <a:r>
              <a:rPr lang="en-US" b="1" dirty="0" err="1"/>
              <a:t>Minterm</a:t>
            </a:r>
            <a:r>
              <a:rPr lang="en-US" b="1" dirty="0"/>
              <a:t> (SOM) Canonical Form</a:t>
            </a:r>
          </a:p>
          <a:p>
            <a:pPr>
              <a:spcBef>
                <a:spcPct val="70000"/>
              </a:spcBef>
            </a:pPr>
            <a:r>
              <a:rPr lang="en-US" b="1" dirty="0"/>
              <a:t>Product-of-</a:t>
            </a:r>
            <a:r>
              <a:rPr lang="en-US" b="1" dirty="0" err="1"/>
              <a:t>Maxterm</a:t>
            </a:r>
            <a:r>
              <a:rPr lang="en-US" b="1" dirty="0"/>
              <a:t> (POM) Canonical Form</a:t>
            </a:r>
          </a:p>
          <a:p>
            <a:pPr>
              <a:spcBef>
                <a:spcPct val="70000"/>
              </a:spcBef>
            </a:pPr>
            <a:r>
              <a:rPr lang="en-US" b="1" dirty="0"/>
              <a:t>Representation of Complements of Functions</a:t>
            </a:r>
          </a:p>
          <a:p>
            <a:pPr>
              <a:spcBef>
                <a:spcPct val="70000"/>
              </a:spcBef>
            </a:pPr>
            <a:r>
              <a:rPr lang="en-US" b="1" dirty="0"/>
              <a:t>Conversions between Representations</a:t>
            </a:r>
            <a:endParaRPr 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2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418355"/>
            <a:ext cx="7772400" cy="1020763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Minterms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713755"/>
            <a:ext cx="8062913" cy="5027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are AND terms with every variable present in either true or complemented form.  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Given that each binary variable may appear normal (e.g., x) or complemented (e.g.,   ), there are 2</a:t>
            </a:r>
            <a:r>
              <a:rPr lang="en-US" sz="28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variables.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Two variables (X and Y) produce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x 2 = 4 combinations: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(both normal)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(X normal, Y complemented)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(X complemented, Y normal)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(both complemented)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Thus there are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of two variables.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48680"/>
            <a:ext cx="79152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60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772400" cy="1020763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Maxterms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9138" y="1314450"/>
            <a:ext cx="7772400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are OR terms with every variable in true or complemented form.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Given that each binary variable may appear normal (e.g., x) or complemented (e.g., x), there are 2</a:t>
            </a:r>
            <a:r>
              <a:rPr lang="en-US" sz="28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variables.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Two variables (X and Y) produce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x 2 = 4 combinations: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(both normal)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(x normal, y complemented)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(x complemented, y normal)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(both complemented)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58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190500"/>
            <a:ext cx="7772400" cy="89535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</a:rPr>
              <a:t>Minterms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</a:rPr>
              <a:t>Maxterms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 for 2 variables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9" y="1262211"/>
            <a:ext cx="82772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16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268288"/>
            <a:ext cx="7772400" cy="817562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</a:rPr>
              <a:t>Minterms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en-US" sz="3200" b="1" i="1" dirty="0" err="1">
                <a:solidFill>
                  <a:schemeClr val="accent6">
                    <a:lumMod val="50000"/>
                  </a:schemeClr>
                </a:solidFill>
              </a:rPr>
              <a:t>Maxterms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 for 3 variables</a:t>
            </a:r>
          </a:p>
        </p:txBody>
      </p:sp>
      <p:grpSp>
        <p:nvGrpSpPr>
          <p:cNvPr id="5" name="Group 170"/>
          <p:cNvGrpSpPr>
            <a:grpSpLocks/>
          </p:cNvGrpSpPr>
          <p:nvPr/>
        </p:nvGrpSpPr>
        <p:grpSpPr bwMode="auto">
          <a:xfrm>
            <a:off x="884238" y="1293813"/>
            <a:ext cx="7489825" cy="4170362"/>
            <a:chOff x="557" y="1023"/>
            <a:chExt cx="4718" cy="2627"/>
          </a:xfrm>
        </p:grpSpPr>
        <p:sp>
          <p:nvSpPr>
            <p:cNvPr id="6" name="Rectangle 112"/>
            <p:cNvSpPr>
              <a:spLocks noChangeArrowheads="1"/>
            </p:cNvSpPr>
            <p:nvPr/>
          </p:nvSpPr>
          <p:spPr bwMode="auto">
            <a:xfrm>
              <a:off x="3752" y="2191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3</a:t>
              </a:r>
              <a:r>
                <a:rPr lang="en-US" sz="2800" b="1" baseline="0"/>
                <a:t> = x + y + z</a:t>
              </a:r>
            </a:p>
          </p:txBody>
        </p:sp>
        <p:sp>
          <p:nvSpPr>
            <p:cNvPr id="7" name="Rectangle 110"/>
            <p:cNvSpPr>
              <a:spLocks noChangeArrowheads="1"/>
            </p:cNvSpPr>
            <p:nvPr/>
          </p:nvSpPr>
          <p:spPr bwMode="auto">
            <a:xfrm>
              <a:off x="2446" y="2191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3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8" name="Rectangle 108"/>
            <p:cNvSpPr>
              <a:spLocks noChangeArrowheads="1"/>
            </p:cNvSpPr>
            <p:nvPr/>
          </p:nvSpPr>
          <p:spPr bwMode="auto">
            <a:xfrm>
              <a:off x="1624" y="2191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3</a:t>
              </a:r>
            </a:p>
          </p:txBody>
        </p:sp>
        <p:sp>
          <p:nvSpPr>
            <p:cNvPr id="9" name="Rectangle 106"/>
            <p:cNvSpPr>
              <a:spLocks noChangeArrowheads="1"/>
            </p:cNvSpPr>
            <p:nvPr/>
          </p:nvSpPr>
          <p:spPr bwMode="auto">
            <a:xfrm>
              <a:off x="1261" y="2191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10" name="Rectangle 104"/>
            <p:cNvSpPr>
              <a:spLocks noChangeArrowheads="1"/>
            </p:cNvSpPr>
            <p:nvPr/>
          </p:nvSpPr>
          <p:spPr bwMode="auto">
            <a:xfrm>
              <a:off x="898" y="2191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11" name="Rectangle 102"/>
            <p:cNvSpPr>
              <a:spLocks noChangeArrowheads="1"/>
            </p:cNvSpPr>
            <p:nvPr/>
          </p:nvSpPr>
          <p:spPr bwMode="auto">
            <a:xfrm>
              <a:off x="557" y="2191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12" name="Rectangle 99"/>
            <p:cNvSpPr>
              <a:spLocks noChangeArrowheads="1"/>
            </p:cNvSpPr>
            <p:nvPr/>
          </p:nvSpPr>
          <p:spPr bwMode="auto">
            <a:xfrm>
              <a:off x="3752" y="2483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4</a:t>
              </a:r>
              <a:r>
                <a:rPr lang="en-US" sz="2800" b="1" baseline="0"/>
                <a:t> = x + y + z</a:t>
              </a:r>
            </a:p>
          </p:txBody>
        </p:sp>
        <p:sp>
          <p:nvSpPr>
            <p:cNvPr id="13" name="Rectangle 97"/>
            <p:cNvSpPr>
              <a:spLocks noChangeArrowheads="1"/>
            </p:cNvSpPr>
            <p:nvPr/>
          </p:nvSpPr>
          <p:spPr bwMode="auto">
            <a:xfrm>
              <a:off x="2446" y="2483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4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14" name="Rectangle 95"/>
            <p:cNvSpPr>
              <a:spLocks noChangeArrowheads="1"/>
            </p:cNvSpPr>
            <p:nvPr/>
          </p:nvSpPr>
          <p:spPr bwMode="auto">
            <a:xfrm>
              <a:off x="1624" y="2483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4</a:t>
              </a: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1261" y="248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898" y="248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557" y="2483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18" name="Rectangle 86"/>
            <p:cNvSpPr>
              <a:spLocks noChangeArrowheads="1"/>
            </p:cNvSpPr>
            <p:nvPr/>
          </p:nvSpPr>
          <p:spPr bwMode="auto">
            <a:xfrm>
              <a:off x="3752" y="2775"/>
              <a:ext cx="15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5</a:t>
              </a:r>
              <a:r>
                <a:rPr lang="en-US" sz="2800" b="1" baseline="0"/>
                <a:t> = x + y + z</a:t>
              </a:r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2446" y="2775"/>
              <a:ext cx="13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 dirty="0"/>
                <a:t>m</a:t>
              </a:r>
              <a:r>
                <a:rPr lang="en-US" sz="2800" b="1" dirty="0"/>
                <a:t>5</a:t>
              </a:r>
              <a:r>
                <a:rPr lang="en-US" sz="2800" b="1" baseline="0" dirty="0"/>
                <a:t> = x y z</a:t>
              </a:r>
            </a:p>
          </p:txBody>
        </p:sp>
        <p:sp>
          <p:nvSpPr>
            <p:cNvPr id="20" name="Rectangle 82"/>
            <p:cNvSpPr>
              <a:spLocks noChangeArrowheads="1"/>
            </p:cNvSpPr>
            <p:nvPr/>
          </p:nvSpPr>
          <p:spPr bwMode="auto">
            <a:xfrm>
              <a:off x="1624" y="2775"/>
              <a:ext cx="8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5</a:t>
              </a:r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1261" y="2775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898" y="2775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23" name="Rectangle 76"/>
            <p:cNvSpPr>
              <a:spLocks noChangeArrowheads="1"/>
            </p:cNvSpPr>
            <p:nvPr/>
          </p:nvSpPr>
          <p:spPr bwMode="auto">
            <a:xfrm>
              <a:off x="557" y="2775"/>
              <a:ext cx="3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24" name="Rectangle 73"/>
            <p:cNvSpPr>
              <a:spLocks noChangeArrowheads="1"/>
            </p:cNvSpPr>
            <p:nvPr/>
          </p:nvSpPr>
          <p:spPr bwMode="auto">
            <a:xfrm>
              <a:off x="3752" y="3066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6</a:t>
              </a:r>
              <a:r>
                <a:rPr lang="en-US" sz="2800" b="1" baseline="0"/>
                <a:t> = x + y + z</a:t>
              </a:r>
            </a:p>
          </p:txBody>
        </p:sp>
        <p:sp>
          <p:nvSpPr>
            <p:cNvPr id="25" name="Rectangle 71"/>
            <p:cNvSpPr>
              <a:spLocks noChangeArrowheads="1"/>
            </p:cNvSpPr>
            <p:nvPr/>
          </p:nvSpPr>
          <p:spPr bwMode="auto">
            <a:xfrm>
              <a:off x="2446" y="3066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6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26" name="Rectangle 69"/>
            <p:cNvSpPr>
              <a:spLocks noChangeArrowheads="1"/>
            </p:cNvSpPr>
            <p:nvPr/>
          </p:nvSpPr>
          <p:spPr bwMode="auto">
            <a:xfrm>
              <a:off x="1624" y="3066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6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1261" y="3066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898" y="3066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557" y="3066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30" name="Rectangle 60"/>
            <p:cNvSpPr>
              <a:spLocks noChangeArrowheads="1"/>
            </p:cNvSpPr>
            <p:nvPr/>
          </p:nvSpPr>
          <p:spPr bwMode="auto">
            <a:xfrm>
              <a:off x="898" y="3358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898" y="1899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898" y="1607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33" name="Rectangle 54"/>
            <p:cNvSpPr>
              <a:spLocks noChangeArrowheads="1"/>
            </p:cNvSpPr>
            <p:nvPr/>
          </p:nvSpPr>
          <p:spPr bwMode="auto">
            <a:xfrm>
              <a:off x="898" y="1315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898" y="102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="1" baseline="0"/>
                <a:t>y</a:t>
              </a: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557" y="3358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57" y="1899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557" y="1607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557" y="1315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557" y="1023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="1" baseline="0"/>
                <a:t>x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261" y="3358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1261" y="1899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1261" y="1607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261" y="1315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261" y="102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="1" baseline="0"/>
                <a:t>z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752" y="3358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7</a:t>
              </a:r>
              <a:r>
                <a:rPr lang="en-US" sz="2800" b="1" baseline="0"/>
                <a:t> = x + y + z</a:t>
              </a:r>
              <a:endParaRPr lang="en-US" sz="2800" baseline="0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446" y="3358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7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1624" y="3358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7</a:t>
              </a: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3752" y="1899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2</a:t>
              </a:r>
              <a:r>
                <a:rPr lang="en-US" sz="2800" b="1" baseline="0"/>
                <a:t> = x + y + z</a:t>
              </a:r>
              <a:endParaRPr lang="en-US" sz="2800" baseline="0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446" y="1899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2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1624" y="1899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2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52" y="1607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1</a:t>
              </a:r>
              <a:r>
                <a:rPr lang="en-US" sz="2800" b="1" baseline="0"/>
                <a:t> = x + y + z</a:t>
              </a:r>
              <a:endParaRPr lang="en-US" sz="2800" baseline="0"/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2446" y="1607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1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1624" y="1607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1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3752" y="1315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0</a:t>
              </a:r>
              <a:r>
                <a:rPr lang="en-US" sz="2800" b="1" baseline="0"/>
                <a:t> = x + y + z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2446" y="1315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</a:t>
              </a:r>
              <a:r>
                <a:rPr lang="en-US" sz="2800" b="1"/>
                <a:t>0</a:t>
              </a:r>
              <a:r>
                <a:rPr lang="en-US" sz="2800" b="1" baseline="0"/>
                <a:t> = x y z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624" y="1315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0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3752" y="1023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Maxterm</a:t>
              </a: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2446" y="1023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 baseline="0"/>
                <a:t>Minterm</a:t>
              </a: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1624" y="1023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="1" baseline="0"/>
                <a:t>Index</a:t>
              </a: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557" y="1023"/>
              <a:ext cx="47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557" y="1315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>
              <a:off x="557" y="1607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557" y="1899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557" y="2191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>
              <a:off x="557" y="3650"/>
              <a:ext cx="47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>
              <a:off x="557" y="1023"/>
              <a:ext cx="0" cy="26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Line 37"/>
            <p:cNvSpPr>
              <a:spLocks noChangeShapeType="1"/>
            </p:cNvSpPr>
            <p:nvPr/>
          </p:nvSpPr>
          <p:spPr bwMode="auto">
            <a:xfrm>
              <a:off x="2446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>
              <a:off x="3752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>
              <a:off x="5275" y="1023"/>
              <a:ext cx="0" cy="26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1624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>
              <a:off x="898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Line 53"/>
            <p:cNvSpPr>
              <a:spLocks noChangeShapeType="1"/>
            </p:cNvSpPr>
            <p:nvPr/>
          </p:nvSpPr>
          <p:spPr bwMode="auto">
            <a:xfrm>
              <a:off x="1261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Line 64"/>
            <p:cNvSpPr>
              <a:spLocks noChangeShapeType="1"/>
            </p:cNvSpPr>
            <p:nvPr/>
          </p:nvSpPr>
          <p:spPr bwMode="auto">
            <a:xfrm>
              <a:off x="557" y="3358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557" y="3066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557" y="2775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557" y="2483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" name="Group 169"/>
            <p:cNvGrpSpPr>
              <a:grpSpLocks/>
            </p:cNvGrpSpPr>
            <p:nvPr/>
          </p:nvGrpSpPr>
          <p:grpSpPr bwMode="auto">
            <a:xfrm>
              <a:off x="3122" y="1410"/>
              <a:ext cx="460" cy="0"/>
              <a:chOff x="3122" y="1410"/>
              <a:chExt cx="460" cy="0"/>
            </a:xfrm>
          </p:grpSpPr>
          <p:sp>
            <p:nvSpPr>
              <p:cNvPr id="99" name="Line 119"/>
              <p:cNvSpPr>
                <a:spLocks noChangeShapeType="1"/>
              </p:cNvSpPr>
              <p:nvPr/>
            </p:nvSpPr>
            <p:spPr bwMode="auto">
              <a:xfrm>
                <a:off x="3122" y="1410"/>
                <a:ext cx="1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3291" y="1410"/>
                <a:ext cx="1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460" y="1410"/>
                <a:ext cx="1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" name="Line 124"/>
            <p:cNvSpPr>
              <a:spLocks noChangeShapeType="1"/>
            </p:cNvSpPr>
            <p:nvPr/>
          </p:nvSpPr>
          <p:spPr bwMode="auto">
            <a:xfrm>
              <a:off x="3122" y="170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>
              <a:off x="3291" y="170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Line 128"/>
            <p:cNvSpPr>
              <a:spLocks noChangeShapeType="1"/>
            </p:cNvSpPr>
            <p:nvPr/>
          </p:nvSpPr>
          <p:spPr bwMode="auto">
            <a:xfrm>
              <a:off x="3122" y="199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Line 130"/>
            <p:cNvSpPr>
              <a:spLocks noChangeShapeType="1"/>
            </p:cNvSpPr>
            <p:nvPr/>
          </p:nvSpPr>
          <p:spPr bwMode="auto">
            <a:xfrm>
              <a:off x="3460" y="1990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132"/>
            <p:cNvSpPr>
              <a:spLocks noChangeShapeType="1"/>
            </p:cNvSpPr>
            <p:nvPr/>
          </p:nvSpPr>
          <p:spPr bwMode="auto">
            <a:xfrm>
              <a:off x="3122" y="228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Line 137"/>
            <p:cNvSpPr>
              <a:spLocks noChangeShapeType="1"/>
            </p:cNvSpPr>
            <p:nvPr/>
          </p:nvSpPr>
          <p:spPr bwMode="auto">
            <a:xfrm>
              <a:off x="3291" y="257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Line 138"/>
            <p:cNvSpPr>
              <a:spLocks noChangeShapeType="1"/>
            </p:cNvSpPr>
            <p:nvPr/>
          </p:nvSpPr>
          <p:spPr bwMode="auto">
            <a:xfrm>
              <a:off x="3460" y="2570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Line 141"/>
            <p:cNvSpPr>
              <a:spLocks noChangeShapeType="1"/>
            </p:cNvSpPr>
            <p:nvPr/>
          </p:nvSpPr>
          <p:spPr bwMode="auto">
            <a:xfrm>
              <a:off x="3291" y="286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Line 146"/>
            <p:cNvSpPr>
              <a:spLocks noChangeShapeType="1"/>
            </p:cNvSpPr>
            <p:nvPr/>
          </p:nvSpPr>
          <p:spPr bwMode="auto">
            <a:xfrm>
              <a:off x="3460" y="3150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Line 148"/>
            <p:cNvSpPr>
              <a:spLocks noChangeShapeType="1"/>
            </p:cNvSpPr>
            <p:nvPr/>
          </p:nvSpPr>
          <p:spPr bwMode="auto">
            <a:xfrm>
              <a:off x="4718" y="344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Line 149"/>
            <p:cNvSpPr>
              <a:spLocks noChangeShapeType="1"/>
            </p:cNvSpPr>
            <p:nvPr/>
          </p:nvSpPr>
          <p:spPr bwMode="auto">
            <a:xfrm>
              <a:off x="4356" y="344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Line 150"/>
            <p:cNvSpPr>
              <a:spLocks noChangeShapeType="1"/>
            </p:cNvSpPr>
            <p:nvPr/>
          </p:nvSpPr>
          <p:spPr bwMode="auto">
            <a:xfrm>
              <a:off x="5056" y="344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151"/>
            <p:cNvSpPr>
              <a:spLocks noChangeShapeType="1"/>
            </p:cNvSpPr>
            <p:nvPr/>
          </p:nvSpPr>
          <p:spPr bwMode="auto">
            <a:xfrm>
              <a:off x="4718" y="315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Line 152"/>
            <p:cNvSpPr>
              <a:spLocks noChangeShapeType="1"/>
            </p:cNvSpPr>
            <p:nvPr/>
          </p:nvSpPr>
          <p:spPr bwMode="auto">
            <a:xfrm>
              <a:off x="4356" y="315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Line 155"/>
            <p:cNvSpPr>
              <a:spLocks noChangeShapeType="1"/>
            </p:cNvSpPr>
            <p:nvPr/>
          </p:nvSpPr>
          <p:spPr bwMode="auto">
            <a:xfrm>
              <a:off x="4356" y="286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Line 156"/>
            <p:cNvSpPr>
              <a:spLocks noChangeShapeType="1"/>
            </p:cNvSpPr>
            <p:nvPr/>
          </p:nvSpPr>
          <p:spPr bwMode="auto">
            <a:xfrm>
              <a:off x="5056" y="286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Line 158"/>
            <p:cNvSpPr>
              <a:spLocks noChangeShapeType="1"/>
            </p:cNvSpPr>
            <p:nvPr/>
          </p:nvSpPr>
          <p:spPr bwMode="auto">
            <a:xfrm>
              <a:off x="4356" y="257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Line 160"/>
            <p:cNvSpPr>
              <a:spLocks noChangeShapeType="1"/>
            </p:cNvSpPr>
            <p:nvPr/>
          </p:nvSpPr>
          <p:spPr bwMode="auto">
            <a:xfrm>
              <a:off x="4718" y="228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Line 162"/>
            <p:cNvSpPr>
              <a:spLocks noChangeShapeType="1"/>
            </p:cNvSpPr>
            <p:nvPr/>
          </p:nvSpPr>
          <p:spPr bwMode="auto">
            <a:xfrm>
              <a:off x="5056" y="228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Line 163"/>
            <p:cNvSpPr>
              <a:spLocks noChangeShapeType="1"/>
            </p:cNvSpPr>
            <p:nvPr/>
          </p:nvSpPr>
          <p:spPr bwMode="auto">
            <a:xfrm>
              <a:off x="4718" y="199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Line 168"/>
            <p:cNvSpPr>
              <a:spLocks noChangeShapeType="1"/>
            </p:cNvSpPr>
            <p:nvPr/>
          </p:nvSpPr>
          <p:spPr bwMode="auto">
            <a:xfrm>
              <a:off x="5056" y="170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" name="Text Box 171"/>
          <p:cNvSpPr txBox="1">
            <a:spLocks noChangeArrowheads="1"/>
          </p:cNvSpPr>
          <p:nvPr/>
        </p:nvSpPr>
        <p:spPr bwMode="auto">
          <a:xfrm>
            <a:off x="654050" y="5464175"/>
            <a:ext cx="7988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aseline="0"/>
              <a:t>Maxterm </a:t>
            </a:r>
            <a:r>
              <a:rPr lang="en-US" sz="3200" i="1" baseline="0"/>
              <a:t>M</a:t>
            </a:r>
            <a:r>
              <a:rPr lang="en-US" sz="3200" i="1"/>
              <a:t>i</a:t>
            </a:r>
            <a:r>
              <a:rPr lang="en-US" sz="3200" baseline="0"/>
              <a:t> is the complement of minterm </a:t>
            </a:r>
            <a:r>
              <a:rPr lang="en-US" sz="3200" i="1" baseline="0"/>
              <a:t>m</a:t>
            </a:r>
            <a:r>
              <a:rPr lang="en-US" sz="3200" i="1"/>
              <a:t>i</a:t>
            </a:r>
            <a:endParaRPr lang="en-US" sz="3200" baseline="0"/>
          </a:p>
          <a:p>
            <a:r>
              <a:rPr lang="en-US" sz="3200" i="1" baseline="0"/>
              <a:t>M</a:t>
            </a:r>
            <a:r>
              <a:rPr lang="en-US" sz="3200" i="1"/>
              <a:t>i</a:t>
            </a:r>
            <a:r>
              <a:rPr lang="en-US" sz="3200" i="1" baseline="0"/>
              <a:t> </a:t>
            </a:r>
            <a:r>
              <a:rPr lang="en-US" sz="3200" baseline="0"/>
              <a:t>=</a:t>
            </a:r>
            <a:r>
              <a:rPr lang="en-US" sz="3200" i="1" baseline="0"/>
              <a:t> m</a:t>
            </a:r>
            <a:r>
              <a:rPr lang="en-US" sz="3200" i="1"/>
              <a:t>i</a:t>
            </a:r>
            <a:r>
              <a:rPr lang="en-US" sz="3200" i="1" baseline="0"/>
              <a:t> </a:t>
            </a:r>
            <a:r>
              <a:rPr lang="en-US" sz="3200" baseline="0"/>
              <a:t>and </a:t>
            </a:r>
            <a:r>
              <a:rPr lang="en-US" sz="3200" i="1" baseline="0"/>
              <a:t>m</a:t>
            </a:r>
            <a:r>
              <a:rPr lang="en-US" sz="3200" i="1"/>
              <a:t>i</a:t>
            </a:r>
            <a:r>
              <a:rPr lang="en-US" sz="3200" baseline="0"/>
              <a:t> = </a:t>
            </a:r>
            <a:r>
              <a:rPr lang="en-US" sz="3200" i="1" baseline="0"/>
              <a:t>M</a:t>
            </a:r>
            <a:r>
              <a:rPr lang="en-US" sz="3200" i="1"/>
              <a:t>i</a:t>
            </a:r>
            <a:endParaRPr lang="en-US" sz="3200" baseline="0"/>
          </a:p>
        </p:txBody>
      </p: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4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20005"/>
            <a:ext cx="7772400" cy="1020763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Purpose of the Index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7850" y="1314450"/>
            <a:ext cx="8026400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2400" b="1">
                <a:cs typeface="Times New Roman" pitchFamily="18" charset="0"/>
              </a:rPr>
              <a:t>Minterms and Maxterms are designated with an index</a:t>
            </a:r>
            <a:r>
              <a:rPr lang="en-US" sz="2400" b="1"/>
              <a:t> </a:t>
            </a:r>
          </a:p>
          <a:p>
            <a:pPr>
              <a:spcBef>
                <a:spcPct val="30000"/>
              </a:spcBef>
            </a:pPr>
            <a:r>
              <a:rPr lang="en-US" sz="2400" b="1">
                <a:cs typeface="Times New Roman" pitchFamily="18" charset="0"/>
              </a:rPr>
              <a:t>The index number corresponds to a binary pattern</a:t>
            </a:r>
          </a:p>
          <a:p>
            <a:pPr>
              <a:spcBef>
                <a:spcPct val="30000"/>
              </a:spcBef>
            </a:pPr>
            <a:r>
              <a:rPr lang="en-US" sz="2400" b="1"/>
              <a:t>The </a:t>
            </a:r>
            <a:r>
              <a:rPr lang="en-US" sz="2400" b="1" u="sng"/>
              <a:t>index</a:t>
            </a:r>
            <a:r>
              <a:rPr lang="en-US" sz="2400" b="1"/>
              <a:t> for the minterm or maxterm, expressed as a binary number, is used to determine whether the variable is shown in the true or complemented form</a:t>
            </a:r>
          </a:p>
          <a:p>
            <a:pPr>
              <a:spcBef>
                <a:spcPct val="30000"/>
              </a:spcBef>
            </a:pPr>
            <a:r>
              <a:rPr lang="en-US" sz="2400" b="1">
                <a:cs typeface="Times New Roman" pitchFamily="18" charset="0"/>
              </a:rPr>
              <a:t>For Minterms:</a:t>
            </a:r>
            <a:endParaRPr lang="en-US" sz="2400" b="1"/>
          </a:p>
          <a:p>
            <a:pPr lvl="1">
              <a:spcBef>
                <a:spcPct val="30000"/>
              </a:spcBef>
            </a:pPr>
            <a:r>
              <a:rPr lang="en-US" sz="2000" b="1">
                <a:cs typeface="Times New Roman" pitchFamily="18" charset="0"/>
              </a:rPr>
              <a:t>‘1’ means the variable is “Not Complemented” and </a:t>
            </a:r>
          </a:p>
          <a:p>
            <a:pPr lvl="1">
              <a:spcBef>
                <a:spcPct val="30000"/>
              </a:spcBef>
            </a:pPr>
            <a:r>
              <a:rPr lang="en-US" sz="2000" b="1">
                <a:cs typeface="Times New Roman" pitchFamily="18" charset="0"/>
              </a:rPr>
              <a:t>‘0’ means  the variable is “Complemented”.</a:t>
            </a:r>
          </a:p>
          <a:p>
            <a:pPr>
              <a:spcBef>
                <a:spcPct val="30000"/>
              </a:spcBef>
            </a:pPr>
            <a:r>
              <a:rPr lang="en-US" sz="2400" b="1">
                <a:cs typeface="Times New Roman" pitchFamily="18" charset="0"/>
              </a:rPr>
              <a:t>For Maxterms:</a:t>
            </a:r>
          </a:p>
          <a:p>
            <a:pPr lvl="1">
              <a:spcBef>
                <a:spcPct val="30000"/>
              </a:spcBef>
            </a:pPr>
            <a:r>
              <a:rPr lang="en-US" sz="2000" b="1">
                <a:cs typeface="Times New Roman" pitchFamily="18" charset="0"/>
              </a:rPr>
              <a:t>‘0’ means  the variable is “Not Complemented” and </a:t>
            </a:r>
          </a:p>
          <a:p>
            <a:pPr lvl="1">
              <a:spcBef>
                <a:spcPct val="30000"/>
              </a:spcBef>
            </a:pPr>
            <a:r>
              <a:rPr lang="en-US" sz="2000" b="1">
                <a:cs typeface="Times New Roman" pitchFamily="18" charset="0"/>
              </a:rPr>
              <a:t>‘1’ means the variable is “Complemented”. </a:t>
            </a:r>
            <a:endParaRPr lang="en-US" sz="2000" b="1" dirty="0"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36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7289"/>
            <a:ext cx="7772400" cy="779463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Standard Order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277938"/>
            <a:ext cx="8064500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2800" b="1">
                <a:cs typeface="Times New Roman" pitchFamily="18" charset="0"/>
              </a:rPr>
              <a:t>All variables should be present in a minterm or maxterm and should be listed in the </a:t>
            </a:r>
            <a:r>
              <a:rPr lang="en-US" sz="2800" b="1" u="sng">
                <a:cs typeface="Times New Roman" pitchFamily="18" charset="0"/>
              </a:rPr>
              <a:t>same order</a:t>
            </a:r>
            <a:r>
              <a:rPr lang="en-US" sz="2800" b="1">
                <a:cs typeface="Times New Roman" pitchFamily="18" charset="0"/>
              </a:rPr>
              <a:t> (usually alphabetically) </a:t>
            </a:r>
          </a:p>
          <a:p>
            <a:pPr>
              <a:spcBef>
                <a:spcPct val="40000"/>
              </a:spcBef>
            </a:pPr>
            <a:r>
              <a:rPr lang="en-US" sz="2800" b="1">
                <a:cs typeface="Times New Roman" pitchFamily="18" charset="0"/>
              </a:rPr>
              <a:t>Example: For variables a, b, c:</a:t>
            </a:r>
          </a:p>
          <a:p>
            <a:pPr lvl="1">
              <a:spcBef>
                <a:spcPct val="40000"/>
              </a:spcBef>
            </a:pPr>
            <a:r>
              <a:rPr lang="en-US" sz="2400" b="1">
                <a:cs typeface="Times New Roman" pitchFamily="18" charset="0"/>
              </a:rPr>
              <a:t>Maxterms (a + b + c), (a + b + c) are in standard order</a:t>
            </a:r>
          </a:p>
          <a:p>
            <a:pPr lvl="1">
              <a:spcBef>
                <a:spcPct val="40000"/>
              </a:spcBef>
            </a:pPr>
            <a:r>
              <a:rPr lang="en-US" sz="2400" b="1">
                <a:cs typeface="Times New Roman" pitchFamily="18" charset="0"/>
              </a:rPr>
              <a:t>However, (b + a + c) is NOT in standard order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400" b="1">
                <a:cs typeface="Times New Roman" pitchFamily="18" charset="0"/>
              </a:rPr>
              <a:t>	(a + c) does NOT contain all variables</a:t>
            </a:r>
          </a:p>
          <a:p>
            <a:pPr lvl="1">
              <a:spcBef>
                <a:spcPct val="40000"/>
              </a:spcBef>
            </a:pPr>
            <a:r>
              <a:rPr lang="en-US" sz="2400" b="1">
                <a:cs typeface="Times New Roman" pitchFamily="18" charset="0"/>
              </a:rPr>
              <a:t>Minterms  (a b c)  and  (a b c) are in standard order</a:t>
            </a:r>
          </a:p>
          <a:p>
            <a:pPr lvl="1">
              <a:spcBef>
                <a:spcPct val="40000"/>
              </a:spcBef>
            </a:pPr>
            <a:r>
              <a:rPr lang="en-US" sz="2400" b="1">
                <a:cs typeface="Times New Roman" pitchFamily="18" charset="0"/>
              </a:rPr>
              <a:t>However, (b a c) is not in standard order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400" b="1">
                <a:cs typeface="Times New Roman" pitchFamily="18" charset="0"/>
              </a:rPr>
              <a:t>	(a c) does not contain all variables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Sum-of-Products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57200" y="1268760"/>
            <a:ext cx="8148638" cy="4857403"/>
          </a:xfrm>
        </p:spPr>
        <p:txBody>
          <a:bodyPr/>
          <a:lstStyle/>
          <a:p>
            <a:pPr marL="711200" indent="-711200" eaLnBrk="1" hangingPunct="1"/>
            <a:r>
              <a:rPr lang="en-US" sz="2800" dirty="0"/>
              <a:t>SOP expressions consist of two or more AND terms (products) that are OR </a:t>
            </a:r>
            <a:r>
              <a:rPr lang="en-US" sz="2800" dirty="0" err="1"/>
              <a:t>ed</a:t>
            </a:r>
            <a:r>
              <a:rPr lang="en-US" sz="2800" dirty="0"/>
              <a:t> together</a:t>
            </a:r>
          </a:p>
          <a:p>
            <a:pPr marL="711200" indent="-711200" eaLnBrk="1" hangingPunct="1"/>
            <a:r>
              <a:rPr lang="en-US" sz="2800" dirty="0"/>
              <a:t>In SOP an inversion cannot cover more than one variable in a term</a:t>
            </a:r>
          </a:p>
          <a:p>
            <a:pPr marL="711200" indent="-711200"/>
            <a:r>
              <a:rPr lang="en-US" sz="2800" dirty="0"/>
              <a:t>SOP is also call as </a:t>
            </a:r>
            <a:r>
              <a:rPr lang="en-US" sz="2800" b="1" i="1" dirty="0"/>
              <a:t>Sum-of-</a:t>
            </a:r>
            <a:r>
              <a:rPr lang="en-US" sz="2800" b="1" i="1" dirty="0" err="1"/>
              <a:t>Minterms</a:t>
            </a:r>
            <a:endParaRPr lang="en-US" sz="2800" b="1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676875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58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230188"/>
            <a:ext cx="7772400" cy="8556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Sum-Of-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Minterm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(SOM)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7" y="1162769"/>
            <a:ext cx="808724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70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405730"/>
            <a:ext cx="77724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Sum-Of-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Minterm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Examples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484784"/>
            <a:ext cx="85058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Product-of-Sums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eaLnBrk="1" hangingPunct="1"/>
            <a:r>
              <a:rPr lang="en-US" dirty="0"/>
              <a:t>POS expressions consist of two or more OR terms (sums) that are AND </a:t>
            </a:r>
            <a:r>
              <a:rPr lang="en-US" dirty="0" err="1"/>
              <a:t>ed</a:t>
            </a:r>
            <a:r>
              <a:rPr lang="en-US" dirty="0"/>
              <a:t> together</a:t>
            </a:r>
          </a:p>
          <a:p>
            <a:r>
              <a:rPr lang="en-US" dirty="0"/>
              <a:t>POS is also call as </a:t>
            </a:r>
            <a:r>
              <a:rPr lang="en-US" b="1" i="1" dirty="0"/>
              <a:t>Sum-of-</a:t>
            </a:r>
            <a:r>
              <a:rPr lang="en-US" b="1" i="1" dirty="0" err="1"/>
              <a:t>Maxterms</a:t>
            </a: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0" y="2873445"/>
            <a:ext cx="6912768" cy="343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4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5963" y="349969"/>
            <a:ext cx="7772400" cy="8556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Product-Of-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Maxterm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(POM)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8" y="1139527"/>
            <a:ext cx="8140203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7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8033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Useful Theorems</a:t>
            </a:r>
            <a:endParaRPr lang="en-IN" sz="32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7431"/>
            <a:ext cx="8686799" cy="56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7850" y="228600"/>
            <a:ext cx="8170614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Product-Of-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Maxterm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Examples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96752"/>
            <a:ext cx="8239125" cy="518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62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32656"/>
            <a:ext cx="7772400" cy="838200"/>
          </a:xfrm>
        </p:spPr>
        <p:txBody>
          <a:bodyPr anchor="ctr"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Example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81100"/>
            <a:ext cx="6781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Minimize the following Boolean function using sum of products (SOP):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f(</a:t>
            </a:r>
            <a:r>
              <a:rPr lang="en-US" sz="2400" b="1" i="1" dirty="0" err="1"/>
              <a:t>a,b,c,d</a:t>
            </a:r>
            <a:r>
              <a:rPr lang="en-US" sz="2400" b="1" i="1" dirty="0"/>
              <a:t>) = </a:t>
            </a:r>
            <a:r>
              <a:rPr lang="en-US" sz="2400" b="1" dirty="0">
                <a:solidFill>
                  <a:schemeClr val="hlink"/>
                </a:solidFill>
                <a:sym typeface="Symbol" pitchFamily="18" charset="2"/>
              </a:rPr>
              <a:t></a:t>
            </a:r>
            <a:r>
              <a:rPr lang="en-US" sz="2400" b="1" i="1" dirty="0">
                <a:solidFill>
                  <a:schemeClr val="hlink"/>
                </a:solidFill>
                <a:sym typeface="Symbol" pitchFamily="18" charset="2"/>
              </a:rPr>
              <a:t>m</a:t>
            </a:r>
            <a:r>
              <a:rPr lang="en-US" sz="2400" b="1" dirty="0">
                <a:solidFill>
                  <a:schemeClr val="hlink"/>
                </a:solidFill>
                <a:sym typeface="Symbol" pitchFamily="18" charset="2"/>
              </a:rPr>
              <a:t>(3,7,11,12,13,14,15)</a:t>
            </a:r>
            <a:r>
              <a:rPr lang="en-US" sz="2400" b="1" dirty="0">
                <a:sym typeface="Symbol" pitchFamily="18" charset="2"/>
              </a:rPr>
              <a:t>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98420"/>
              </p:ext>
            </p:extLst>
          </p:nvPr>
        </p:nvGraphicFramePr>
        <p:xfrm>
          <a:off x="1547664" y="2276872"/>
          <a:ext cx="5544615" cy="4145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35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abcd</a:t>
                      </a:r>
                      <a:endParaRPr lang="en-IN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a`b`cd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a`bcd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ab`cd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abc`d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abc`d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abcd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abcd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8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568952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(3,7,11,12,13,14,15)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a`b`cd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a`bcd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ab`cd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abc`d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abc`d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=cd(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a`b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 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a`b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c`d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 +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c`d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cd` +  cd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=cd(a`[b`  + b] 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(c`[d` +  d] +  c[d` +  d])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=cd(a`[1] 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(c`[1] +  c[1])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ab+ab`cd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`cd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ab+cd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cd(a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`+b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`cd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b`cd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+cd(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 + b`)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21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(0,1,2,4,5,6,8,9,10)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(3,7,11,12,13,14,15)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=[(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a+b+c+d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a+b+c+d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b+c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+ d)(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+ 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  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`+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`)]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16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628" y="235173"/>
            <a:ext cx="7872413" cy="817563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Converting to Sum-of-</a:t>
            </a:r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</a:rPr>
              <a:t>Minterms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 Form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828092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92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6043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92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16416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97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8092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79189"/>
            <a:ext cx="8564562" cy="817563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Converting to Product-of-</a:t>
            </a:r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</a:rPr>
              <a:t>Maxterms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 Form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99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332656"/>
            <a:ext cx="867645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41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548680"/>
            <a:ext cx="8676456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24936" cy="62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9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Karnaugh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Map Method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graphical method of simplifying logic equations or truth tables.  </a:t>
            </a:r>
          </a:p>
          <a:p>
            <a:pPr eaLnBrk="1" hangingPunct="1"/>
            <a:r>
              <a:rPr lang="en-US"/>
              <a:t>Also called a K map.</a:t>
            </a:r>
          </a:p>
          <a:p>
            <a:pPr eaLnBrk="1" hangingPunct="1"/>
            <a:r>
              <a:rPr lang="en-US"/>
              <a:t>Theoretically can be used for any number of input variables, but practically limited to 5 or 6 variables.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04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Karnaugh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Map Method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truth table values are placed in the K map. 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Adjacent K map square differ in only one variable both horizontally and vertically.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pattern from top to bottom and left to right must be in the form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SOP expression can be obtained by ORing all squares that contain a 1.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86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Karnaugh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Map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Looping adjacent groups of 2, 4, or 8 1s will result in further simplification.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When the largest possible groups have been looped, only the common terms are placed in the final expression.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Looping may also be wrapped between top, bottom, and sides.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Looping a pair (or quad or octet and so on) of adjacent 1s in a K map eliminates the variable that appears in complemented and un-complemented form.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87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88641"/>
            <a:ext cx="8763000" cy="864095"/>
          </a:xfrm>
        </p:spPr>
        <p:txBody>
          <a:bodyPr>
            <a:normAutofit fontScale="90000"/>
          </a:bodyPr>
          <a:lstStyle/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Karnaugh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maps and truth tables for (a) two, (b) three, and (c) four variables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96944" cy="566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9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5504" y="228600"/>
            <a:ext cx="8763000" cy="533400"/>
          </a:xfrm>
        </p:spPr>
        <p:txBody>
          <a:bodyPr/>
          <a:lstStyle/>
          <a:p>
            <a:pPr marL="171450" indent="-171450" algn="l" eaLnBrk="1" hangingPunct="1">
              <a:buFont typeface="Wingdings" pitchFamily="2" charset="2"/>
              <a:buChar char="Ø"/>
            </a:pPr>
            <a:r>
              <a:rPr lang="en-US" sz="12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Examples of looping pairs of adjacent 1s.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64096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17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pPr marL="171450" indent="-171450" algn="l" eaLnBrk="1" hangingPunct="1">
              <a:buFont typeface="Wingdings" pitchFamily="2" charset="2"/>
              <a:buChar char="Ø"/>
            </a:pPr>
            <a:r>
              <a:rPr lang="en-US" sz="1200" b="1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Examples of looping groups of fours 1s (quads).</a:t>
            </a: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001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0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pPr marL="171450" indent="-171450" algn="l" eaLnBrk="1" hangingPunct="1">
              <a:buFont typeface="Wingdings" pitchFamily="2" charset="2"/>
              <a:buChar char="Ø"/>
            </a:pPr>
            <a:r>
              <a:rPr lang="en-US" sz="1200" b="1" i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Examples of looping groups of eight 1s (octets).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48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27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71500" indent="-571500" algn="l" eaLnBrk="1" hangingPunct="1">
              <a:buFont typeface="Wingdings" pitchFamily="2" charset="2"/>
              <a:buChar char="Ø"/>
            </a:pP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Karnaugh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Map 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Complete K map simplification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Construct the K map, place 1s as indicated in the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Loop 1s that are not adjacent to any other 1s. (Isolated 1s)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Loop 1s that are in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Loop 1s in octets even if they have already been looped.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Loop quads that have one or more 1s not already looped. (Use minimum number of loops)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Loop any pairs necessary to include 1s not already looped.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Form the OR sum of terms generated by each loop.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98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pPr algn="l" eaLnBrk="1" hangingPunct="1"/>
            <a:r>
              <a:rPr lang="en-US" sz="2800"/>
              <a:t>  </a:t>
            </a:r>
            <a:r>
              <a:rPr lang="en-US" sz="2800" b="1"/>
              <a:t>Examples</a:t>
            </a:r>
            <a:r>
              <a:rPr lang="en-US" sz="1800" b="1"/>
              <a:t> :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39329"/>
            <a:ext cx="8568952" cy="600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59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763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Example :</a:t>
            </a:r>
            <a:r>
              <a:rPr lang="en-US" sz="2800"/>
              <a:t>  The same K map with two equally good solutions.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6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2723"/>
            <a:ext cx="7920880" cy="584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362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403244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4824"/>
            <a:ext cx="7086600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744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/>
              <a:t>Three variable 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i="1"/>
              <a:t>f(A,B,C) = </a:t>
            </a:r>
            <a:r>
              <a:rPr lang="en-US" sz="2800">
                <a:sym typeface="Symbol" pitchFamily="18" charset="2"/>
              </a:rPr>
              <a:t>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(0,3,5)= A`B`C`+A`BC+AB’C</a:t>
            </a:r>
          </a:p>
        </p:txBody>
      </p:sp>
      <p:graphicFrame>
        <p:nvGraphicFramePr>
          <p:cNvPr id="268367" name="Group 79"/>
          <p:cNvGraphicFramePr>
            <a:graphicFrameLocks noGrp="1"/>
          </p:cNvGraphicFramePr>
          <p:nvPr>
            <p:ph sz="quarter" idx="4294967295"/>
          </p:nvPr>
        </p:nvGraphicFramePr>
        <p:xfrm>
          <a:off x="4724400" y="4114800"/>
          <a:ext cx="3810000" cy="19812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  <a:sym typeface="Symbol" pitchFamily="18" charset="2"/>
                        </a:rPr>
                        <a:t>A`BC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  <a:sym typeface="Symbol" pitchFamily="18" charset="2"/>
                        </a:rPr>
                        <a:t>AB`C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65" name="Group 45"/>
          <p:cNvGraphicFramePr>
            <a:graphicFrameLocks noGrp="1"/>
          </p:cNvGraphicFramePr>
          <p:nvPr>
            <p:ph sz="quarter" idx="4294967295"/>
          </p:nvPr>
        </p:nvGraphicFramePr>
        <p:xfrm>
          <a:off x="4724400" y="3048000"/>
          <a:ext cx="3810000" cy="912813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A`B`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A`B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1  1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 B`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767" name="Group 47"/>
          <p:cNvGraphicFramePr>
            <a:graphicFrameLocks noGrp="1"/>
          </p:cNvGraphicFramePr>
          <p:nvPr/>
        </p:nvGraphicFramePr>
        <p:xfrm>
          <a:off x="3886200" y="4191000"/>
          <a:ext cx="685800" cy="1879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C`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93" name="Rectangle 76"/>
          <p:cNvSpPr>
            <a:spLocks noChangeArrowheads="1"/>
          </p:cNvSpPr>
          <p:nvPr/>
        </p:nvSpPr>
        <p:spPr bwMode="auto">
          <a:xfrm>
            <a:off x="4724400" y="45720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A`B`C`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94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858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/>
              <a:t>Maxterm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4953000"/>
            <a:ext cx="8686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/>
              <a:t> f(A,B,C) = </a:t>
            </a:r>
            <a:r>
              <a:rPr lang="en-US" sz="2400">
                <a:sym typeface="Symbol" pitchFamily="18" charset="2"/>
              </a:rPr>
              <a:t>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(1,2,4,6,7)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=(A+B+C`)(A+B`+C)(A`+B+C) )(A`+B`+C) (A`+B`+C`)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Note that the complements are (0,3,5) which are the minterms of the previous example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267268" name="Group 4"/>
          <p:cNvGraphicFramePr>
            <a:graphicFrameLocks noGrp="1"/>
          </p:cNvGraphicFramePr>
          <p:nvPr/>
        </p:nvGraphicFramePr>
        <p:xfrm>
          <a:off x="4953000" y="2819400"/>
          <a:ext cx="3810000" cy="19812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7307" name="Group 43"/>
          <p:cNvGraphicFramePr>
            <a:graphicFrameLocks noGrp="1"/>
          </p:cNvGraphicFramePr>
          <p:nvPr/>
        </p:nvGraphicFramePr>
        <p:xfrm>
          <a:off x="4876800" y="2209800"/>
          <a:ext cx="3962400" cy="457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A`B`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A`B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339" name="Group 75"/>
          <p:cNvGraphicFramePr>
            <a:graphicFrameLocks noGrp="1"/>
          </p:cNvGraphicFramePr>
          <p:nvPr/>
        </p:nvGraphicFramePr>
        <p:xfrm>
          <a:off x="4114800" y="2895600"/>
          <a:ext cx="685800" cy="1879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C`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17" name="Rectangle 70"/>
          <p:cNvSpPr>
            <a:spLocks noChangeArrowheads="1"/>
          </p:cNvSpPr>
          <p:nvPr/>
        </p:nvSpPr>
        <p:spPr bwMode="auto">
          <a:xfrm>
            <a:off x="4800600" y="1828800"/>
            <a:ext cx="4089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(A+B)  (A+B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`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) (A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`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+B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`)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`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+B)</a:t>
            </a:r>
          </a:p>
        </p:txBody>
      </p:sp>
      <p:sp>
        <p:nvSpPr>
          <p:cNvPr id="24618" name="Rectangle 74"/>
          <p:cNvSpPr>
            <a:spLocks noChangeArrowheads="1"/>
          </p:cNvSpPr>
          <p:nvPr/>
        </p:nvSpPr>
        <p:spPr bwMode="auto">
          <a:xfrm>
            <a:off x="3581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4619" name="Rectangle 76"/>
          <p:cNvSpPr>
            <a:spLocks noChangeArrowheads="1"/>
          </p:cNvSpPr>
          <p:nvPr/>
        </p:nvSpPr>
        <p:spPr bwMode="auto">
          <a:xfrm>
            <a:off x="3581400" y="3810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C`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64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sz="2800"/>
              <a:t>Four variable example</a:t>
            </a:r>
            <a:br>
              <a:rPr lang="en-US" sz="2800"/>
            </a:br>
            <a:r>
              <a:rPr lang="en-US" sz="2400"/>
              <a:t>(a) Minterm form.  (b) Maxterm form.</a:t>
            </a:r>
            <a:endParaRPr lang="en-US" sz="320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33399" y="1516743"/>
            <a:ext cx="789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 i="1" dirty="0">
                <a:latin typeface="Times New Roman" pitchFamily="18" charset="0"/>
              </a:rPr>
              <a:t>f(</a:t>
            </a:r>
            <a:r>
              <a:rPr lang="en-US" sz="2400" i="1" dirty="0" err="1">
                <a:latin typeface="Times New Roman" pitchFamily="18" charset="0"/>
              </a:rPr>
              <a:t>a,b,Q,G</a:t>
            </a:r>
            <a:r>
              <a:rPr lang="en-US" sz="2400" i="1" dirty="0">
                <a:latin typeface="Times New Roman" pitchFamily="18" charset="0"/>
              </a:rPr>
              <a:t>) =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(0,3,5,7,10,11,12,13,14,15) = 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(1,2,4,6,8,9)</a:t>
            </a:r>
            <a:endParaRPr lang="en-US" sz="1400" dirty="0">
              <a:latin typeface="Times New Roman" pitchFamily="18" charset="0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73943"/>
            <a:ext cx="8686800" cy="488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62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2800"/>
              <a:t>  Example </a:t>
            </a:r>
            <a:br>
              <a:rPr lang="en-US" sz="2800"/>
            </a:br>
            <a:r>
              <a:rPr lang="en-US" sz="2800"/>
              <a:t>Simplify f=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`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BC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`+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`+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 using;</a:t>
            </a:r>
            <a:r>
              <a:rPr lang="en-US" sz="2400"/>
              <a:t>  </a:t>
            </a:r>
            <a:br>
              <a:rPr lang="en-US" sz="2400"/>
            </a:br>
            <a:r>
              <a:rPr lang="en-US" sz="2400"/>
              <a:t>(a) Sum of minterms.  (b) Maxterms.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600200" y="2590800"/>
          <a:ext cx="624840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VISIO" r:id="rId4" imgW="3490920" imgH="3075840" progId="">
                  <p:embed/>
                </p:oleObj>
              </mc:Choice>
              <mc:Fallback>
                <p:oleObj name="VISIO" r:id="rId4" imgW="3490920" imgH="307584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0533" b="5945"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624840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81000" y="6096000"/>
            <a:ext cx="366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 i="1">
                <a:latin typeface="Times New Roman" pitchFamily="18" charset="0"/>
              </a:rPr>
              <a:t>a-	f(A,B,C) = AB + BC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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876800" y="60960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 i="1">
                <a:latin typeface="Times New Roman" pitchFamily="18" charset="0"/>
              </a:rPr>
              <a:t>b-	f(A,B,C) = B(A +  C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)</a:t>
            </a: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auto">
          <a:xfrm>
            <a:off x="5181600" y="3505200"/>
            <a:ext cx="762000" cy="1143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31" name="Oval 9"/>
          <p:cNvSpPr>
            <a:spLocks noChangeArrowheads="1"/>
          </p:cNvSpPr>
          <p:nvPr/>
        </p:nvSpPr>
        <p:spPr bwMode="auto">
          <a:xfrm>
            <a:off x="7162800" y="3505200"/>
            <a:ext cx="762000" cy="1143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32" name="Oval 10"/>
          <p:cNvSpPr>
            <a:spLocks noChangeArrowheads="1"/>
          </p:cNvSpPr>
          <p:nvPr/>
        </p:nvSpPr>
        <p:spPr bwMode="auto">
          <a:xfrm>
            <a:off x="5410200" y="4038600"/>
            <a:ext cx="1219200" cy="4572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 flipH="1">
            <a:off x="4572000" y="4572000"/>
            <a:ext cx="289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 flipH="1">
            <a:off x="4419600" y="47244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581400" y="5181600"/>
            <a:ext cx="178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F`= 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B`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`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C</a:t>
            </a:r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6096000" y="51816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F =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B(A+C`)</a:t>
            </a:r>
          </a:p>
        </p:txBody>
      </p:sp>
      <p:sp>
        <p:nvSpPr>
          <p:cNvPr id="1037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Each cell of an </a:t>
            </a:r>
            <a:r>
              <a:rPr lang="en-US" sz="2400" i="1"/>
              <a:t>n-</a:t>
            </a:r>
            <a:r>
              <a:rPr lang="en-US" sz="2400"/>
              <a:t>variable K-map has </a:t>
            </a:r>
            <a:r>
              <a:rPr lang="en-US" sz="2400" i="1"/>
              <a:t>n</a:t>
            </a:r>
            <a:r>
              <a:rPr lang="en-US" sz="2400"/>
              <a:t> logically adjacent cells.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02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sz="2800" dirty="0"/>
              <a:t>Example </a:t>
            </a:r>
            <a:r>
              <a:rPr lang="en-US" sz="2000" dirty="0"/>
              <a:t>Simplify</a:t>
            </a:r>
            <a:endParaRPr lang="en-US" sz="3200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18797"/>
              </p:ext>
            </p:extLst>
          </p:nvPr>
        </p:nvGraphicFramePr>
        <p:xfrm>
          <a:off x="0" y="1371600"/>
          <a:ext cx="9143999" cy="53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VISIO" r:id="rId4" imgW="4227480" imgH="4125960" progId="">
                  <p:embed/>
                </p:oleObj>
              </mc:Choice>
              <mc:Fallback>
                <p:oleObj name="VISIO" r:id="rId4" imgW="4227480" imgH="41259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3999" cy="531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914400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 i="1">
                <a:latin typeface="Times New Roman" pitchFamily="18" charset="0"/>
              </a:rPr>
              <a:t>f(A,B,C,D) =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(2,3,4,5,7,8,10,13,15)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74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sz="2800" dirty="0"/>
              <a:t> Example Multiple selections</a:t>
            </a:r>
            <a:endParaRPr lang="en-US" sz="3200"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40696"/>
              </p:ext>
            </p:extLst>
          </p:nvPr>
        </p:nvGraphicFramePr>
        <p:xfrm>
          <a:off x="107504" y="1293912"/>
          <a:ext cx="8807896" cy="479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VISIO" r:id="rId4" imgW="6183360" imgH="2142000" progId="">
                  <p:embed/>
                </p:oleObj>
              </mc:Choice>
              <mc:Fallback>
                <p:oleObj name="VISIO" r:id="rId4" imgW="6183360" imgH="21420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293912"/>
                        <a:ext cx="8807896" cy="4799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81200" y="836712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 i="1" dirty="0">
                <a:latin typeface="Times New Roman" pitchFamily="18" charset="0"/>
              </a:rPr>
              <a:t>f(A,B,C,D) =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(2,3,4,5,7,8,10,13,15)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85800" y="5715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c produces less terms than a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sz="2800"/>
              <a:t>  Example  </a:t>
            </a:r>
            <a:r>
              <a:rPr lang="en-US" sz="2400"/>
              <a:t>Redundant selections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 i="1"/>
              <a:t>f(A,B,C,D)</a:t>
            </a:r>
            <a:r>
              <a:rPr lang="en-US" sz="2400"/>
              <a:t> = </a:t>
            </a:r>
            <a:r>
              <a:rPr lang="en-US" sz="2400">
                <a:sym typeface="Symbol" pitchFamily="18" charset="2"/>
              </a:rPr>
              <a:t>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(0,5,7,8,10,12,14,15)</a:t>
            </a:r>
            <a:endParaRPr lang="en-US" sz="320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40224"/>
              </p:ext>
            </p:extLst>
          </p:nvPr>
        </p:nvGraphicFramePr>
        <p:xfrm>
          <a:off x="228600" y="1268760"/>
          <a:ext cx="8686800" cy="53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VISIO" r:id="rId4" imgW="4227480" imgH="4125960" progId="">
                  <p:embed/>
                </p:oleObj>
              </mc:Choice>
              <mc:Fallback>
                <p:oleObj name="VISIO" r:id="rId4" imgW="4227480" imgH="41259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68760"/>
                        <a:ext cx="8686800" cy="5360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1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200" b="1" i="1" dirty="0">
                <a:solidFill>
                  <a:schemeClr val="tx1"/>
                </a:solidFill>
                <a:sym typeface="Symbol" pitchFamily="18" charset="2"/>
              </a:rPr>
              <a:t>f(A,B,C,D) = m(1,2,4,6,9)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87033"/>
              </p:ext>
            </p:extLst>
          </p:nvPr>
        </p:nvGraphicFramePr>
        <p:xfrm>
          <a:off x="2628900" y="1844824"/>
          <a:ext cx="38862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VISIO" r:id="rId3" imgW="2170080" imgH="2030400" progId="">
                  <p:embed/>
                </p:oleObj>
              </mc:Choice>
              <mc:Fallback>
                <p:oleObj name="VISIO" r:id="rId3" imgW="2170080" imgH="2030400" progId="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844824"/>
                        <a:ext cx="3886200" cy="363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96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99288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7667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92D050"/>
                </a:solidFill>
              </a:rPr>
              <a:t>Example:</a:t>
            </a:r>
            <a:endParaRPr lang="en-IN" sz="40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86904"/>
            <a:ext cx="8410575" cy="61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336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2800"/>
              <a:t>Different styles of drawing maps</a:t>
            </a:r>
            <a:br>
              <a:rPr lang="en-US" sz="2400"/>
            </a:br>
            <a:r>
              <a:rPr lang="en-US" sz="2400"/>
              <a:t>  </a:t>
            </a:r>
            <a:r>
              <a:rPr lang="en-US" sz="2400" i="1"/>
              <a:t>f(A,B,C)</a:t>
            </a:r>
            <a:r>
              <a:rPr lang="en-US" sz="2400"/>
              <a:t> = </a:t>
            </a:r>
            <a:r>
              <a:rPr lang="en-US" sz="2400">
                <a:sym typeface="Symbol" pitchFamily="18" charset="2"/>
              </a:rPr>
              <a:t>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(1,2,3,6) = </a:t>
            </a:r>
            <a:r>
              <a:rPr lang="en-US" sz="2400" i="1">
                <a:sym typeface="Symbol" pitchFamily="18" charset="2"/>
              </a:rPr>
              <a:t>AC + BC</a:t>
            </a:r>
            <a:endParaRPr lang="en-US" sz="2800">
              <a:sym typeface="Symbol" pitchFamily="18" charset="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" y="1905000"/>
          <a:ext cx="3505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VISIO" r:id="rId4" imgW="1725480" imgH="1268280" progId="">
                  <p:embed/>
                </p:oleObj>
              </mc:Choice>
              <mc:Fallback>
                <p:oleObj name="VISIO" r:id="rId4" imgW="1725480" imgH="126828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35052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33"/>
          <p:cNvSpPr>
            <a:spLocks noChangeArrowheads="1"/>
          </p:cNvSpPr>
          <p:nvPr/>
        </p:nvSpPr>
        <p:spPr bwMode="auto">
          <a:xfrm>
            <a:off x="5181600" y="25146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49" name="Rectangle 34"/>
          <p:cNvSpPr>
            <a:spLocks noChangeArrowheads="1"/>
          </p:cNvSpPr>
          <p:nvPr/>
        </p:nvSpPr>
        <p:spPr bwMode="auto">
          <a:xfrm>
            <a:off x="5867400" y="25146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0" name="Rectangle 35"/>
          <p:cNvSpPr>
            <a:spLocks noChangeArrowheads="1"/>
          </p:cNvSpPr>
          <p:nvPr/>
        </p:nvSpPr>
        <p:spPr bwMode="auto">
          <a:xfrm>
            <a:off x="6553200" y="25146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1" name="Rectangle 36"/>
          <p:cNvSpPr>
            <a:spLocks noChangeArrowheads="1"/>
          </p:cNvSpPr>
          <p:nvPr/>
        </p:nvSpPr>
        <p:spPr bwMode="auto">
          <a:xfrm>
            <a:off x="7239000" y="25146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2" name="Rectangle 41"/>
          <p:cNvSpPr>
            <a:spLocks noChangeArrowheads="1"/>
          </p:cNvSpPr>
          <p:nvPr/>
        </p:nvSpPr>
        <p:spPr bwMode="auto">
          <a:xfrm>
            <a:off x="5181600" y="32004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3" name="Rectangle 42"/>
          <p:cNvSpPr>
            <a:spLocks noChangeArrowheads="1"/>
          </p:cNvSpPr>
          <p:nvPr/>
        </p:nvSpPr>
        <p:spPr bwMode="auto">
          <a:xfrm>
            <a:off x="5867400" y="32004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4" name="Rectangle 43"/>
          <p:cNvSpPr>
            <a:spLocks noChangeArrowheads="1"/>
          </p:cNvSpPr>
          <p:nvPr/>
        </p:nvSpPr>
        <p:spPr bwMode="auto">
          <a:xfrm>
            <a:off x="6553200" y="32004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5" name="Rectangle 44"/>
          <p:cNvSpPr>
            <a:spLocks noChangeArrowheads="1"/>
          </p:cNvSpPr>
          <p:nvPr/>
        </p:nvSpPr>
        <p:spPr bwMode="auto">
          <a:xfrm>
            <a:off x="7239000" y="32004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6" name="Line 45"/>
          <p:cNvSpPr>
            <a:spLocks noChangeShapeType="1"/>
          </p:cNvSpPr>
          <p:nvPr/>
        </p:nvSpPr>
        <p:spPr bwMode="auto">
          <a:xfrm flipH="1" flipV="1">
            <a:off x="4724400" y="2133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7" name="Text Box 46"/>
          <p:cNvSpPr txBox="1">
            <a:spLocks noChangeArrowheads="1"/>
          </p:cNvSpPr>
          <p:nvPr/>
        </p:nvSpPr>
        <p:spPr bwMode="auto">
          <a:xfrm>
            <a:off x="4800600" y="19812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BC</a:t>
            </a:r>
          </a:p>
        </p:txBody>
      </p:sp>
      <p:sp>
        <p:nvSpPr>
          <p:cNvPr id="6158" name="Text Box 47"/>
          <p:cNvSpPr txBox="1">
            <a:spLocks noChangeArrowheads="1"/>
          </p:cNvSpPr>
          <p:nvPr/>
        </p:nvSpPr>
        <p:spPr bwMode="auto">
          <a:xfrm>
            <a:off x="4648200" y="2209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A</a:t>
            </a:r>
          </a:p>
        </p:txBody>
      </p:sp>
      <p:sp>
        <p:nvSpPr>
          <p:cNvPr id="6159" name="Text Box 48"/>
          <p:cNvSpPr txBox="1">
            <a:spLocks noChangeArrowheads="1"/>
          </p:cNvSpPr>
          <p:nvPr/>
        </p:nvSpPr>
        <p:spPr bwMode="auto">
          <a:xfrm>
            <a:off x="5257800" y="2133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00</a:t>
            </a:r>
          </a:p>
        </p:txBody>
      </p:sp>
      <p:sp>
        <p:nvSpPr>
          <p:cNvPr id="6160" name="Text Box 49"/>
          <p:cNvSpPr txBox="1">
            <a:spLocks noChangeArrowheads="1"/>
          </p:cNvSpPr>
          <p:nvPr/>
        </p:nvSpPr>
        <p:spPr bwMode="auto">
          <a:xfrm>
            <a:off x="5943600" y="2133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01</a:t>
            </a:r>
          </a:p>
        </p:txBody>
      </p:sp>
      <p:sp>
        <p:nvSpPr>
          <p:cNvPr id="6161" name="Text Box 50"/>
          <p:cNvSpPr txBox="1">
            <a:spLocks noChangeArrowheads="1"/>
          </p:cNvSpPr>
          <p:nvPr/>
        </p:nvSpPr>
        <p:spPr bwMode="auto">
          <a:xfrm>
            <a:off x="6629400" y="2133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11</a:t>
            </a:r>
          </a:p>
        </p:txBody>
      </p:sp>
      <p:sp>
        <p:nvSpPr>
          <p:cNvPr id="6162" name="Text Box 51"/>
          <p:cNvSpPr txBox="1">
            <a:spLocks noChangeArrowheads="1"/>
          </p:cNvSpPr>
          <p:nvPr/>
        </p:nvSpPr>
        <p:spPr bwMode="auto">
          <a:xfrm>
            <a:off x="7315200" y="2133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10</a:t>
            </a:r>
          </a:p>
        </p:txBody>
      </p:sp>
      <p:sp>
        <p:nvSpPr>
          <p:cNvPr id="6163" name="Text Box 52"/>
          <p:cNvSpPr txBox="1">
            <a:spLocks noChangeArrowheads="1"/>
          </p:cNvSpPr>
          <p:nvPr/>
        </p:nvSpPr>
        <p:spPr bwMode="auto">
          <a:xfrm>
            <a:off x="4800600" y="2743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0</a:t>
            </a:r>
          </a:p>
        </p:txBody>
      </p:sp>
      <p:sp>
        <p:nvSpPr>
          <p:cNvPr id="6164" name="Text Box 53"/>
          <p:cNvSpPr txBox="1">
            <a:spLocks noChangeArrowheads="1"/>
          </p:cNvSpPr>
          <p:nvPr/>
        </p:nvSpPr>
        <p:spPr bwMode="auto">
          <a:xfrm>
            <a:off x="4800600" y="3352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6165" name="Text Box 54"/>
          <p:cNvSpPr txBox="1">
            <a:spLocks noChangeArrowheads="1"/>
          </p:cNvSpPr>
          <p:nvPr/>
        </p:nvSpPr>
        <p:spPr bwMode="auto">
          <a:xfrm>
            <a:off x="5943600" y="2590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6166" name="Text Box 55"/>
          <p:cNvSpPr txBox="1">
            <a:spLocks noChangeArrowheads="1"/>
          </p:cNvSpPr>
          <p:nvPr/>
        </p:nvSpPr>
        <p:spPr bwMode="auto">
          <a:xfrm>
            <a:off x="6705600" y="2590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6167" name="Text Box 56"/>
          <p:cNvSpPr txBox="1">
            <a:spLocks noChangeArrowheads="1"/>
          </p:cNvSpPr>
          <p:nvPr/>
        </p:nvSpPr>
        <p:spPr bwMode="auto">
          <a:xfrm>
            <a:off x="7315200" y="2590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6168" name="Text Box 57"/>
          <p:cNvSpPr txBox="1">
            <a:spLocks noChangeArrowheads="1"/>
          </p:cNvSpPr>
          <p:nvPr/>
        </p:nvSpPr>
        <p:spPr bwMode="auto">
          <a:xfrm>
            <a:off x="7315200" y="3276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6169" name="Oval 58"/>
          <p:cNvSpPr>
            <a:spLocks noChangeArrowheads="1"/>
          </p:cNvSpPr>
          <p:nvPr/>
        </p:nvSpPr>
        <p:spPr bwMode="auto">
          <a:xfrm>
            <a:off x="5943600" y="2590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70" name="Oval 59"/>
          <p:cNvSpPr>
            <a:spLocks noChangeArrowheads="1"/>
          </p:cNvSpPr>
          <p:nvPr/>
        </p:nvSpPr>
        <p:spPr bwMode="auto">
          <a:xfrm>
            <a:off x="7315200" y="2590800"/>
            <a:ext cx="3048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23311" name="Group 79"/>
          <p:cNvGraphicFramePr>
            <a:graphicFrameLocks noGrp="1"/>
          </p:cNvGraphicFramePr>
          <p:nvPr>
            <p:ph idx="4294967295"/>
          </p:nvPr>
        </p:nvGraphicFramePr>
        <p:xfrm>
          <a:off x="1143000" y="4495800"/>
          <a:ext cx="1600200" cy="2073276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88" name="Text Box 80"/>
          <p:cNvSpPr txBox="1">
            <a:spLocks noChangeArrowheads="1"/>
          </p:cNvSpPr>
          <p:nvPr/>
        </p:nvSpPr>
        <p:spPr bwMode="auto">
          <a:xfrm>
            <a:off x="914400" y="39624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C</a:t>
            </a:r>
          </a:p>
        </p:txBody>
      </p:sp>
      <p:sp>
        <p:nvSpPr>
          <p:cNvPr id="6189" name="Text Box 81"/>
          <p:cNvSpPr txBox="1">
            <a:spLocks noChangeArrowheads="1"/>
          </p:cNvSpPr>
          <p:nvPr/>
        </p:nvSpPr>
        <p:spPr bwMode="auto">
          <a:xfrm>
            <a:off x="304800" y="44196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AB</a:t>
            </a:r>
          </a:p>
        </p:txBody>
      </p:sp>
      <p:sp>
        <p:nvSpPr>
          <p:cNvPr id="6190" name="Line 82"/>
          <p:cNvSpPr>
            <a:spLocks noChangeShapeType="1"/>
          </p:cNvSpPr>
          <p:nvPr/>
        </p:nvSpPr>
        <p:spPr bwMode="auto">
          <a:xfrm flipH="1" flipV="1">
            <a:off x="6858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1" name="Text Box 83"/>
          <p:cNvSpPr txBox="1">
            <a:spLocks noChangeArrowheads="1"/>
          </p:cNvSpPr>
          <p:nvPr/>
        </p:nvSpPr>
        <p:spPr bwMode="auto">
          <a:xfrm>
            <a:off x="1219200" y="4191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0</a:t>
            </a:r>
          </a:p>
        </p:txBody>
      </p:sp>
      <p:sp>
        <p:nvSpPr>
          <p:cNvPr id="6192" name="Text Box 84"/>
          <p:cNvSpPr txBox="1">
            <a:spLocks noChangeArrowheads="1"/>
          </p:cNvSpPr>
          <p:nvPr/>
        </p:nvSpPr>
        <p:spPr bwMode="auto">
          <a:xfrm>
            <a:off x="2133600" y="4191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6193" name="Text Box 85"/>
          <p:cNvSpPr txBox="1">
            <a:spLocks noChangeArrowheads="1"/>
          </p:cNvSpPr>
          <p:nvPr/>
        </p:nvSpPr>
        <p:spPr bwMode="auto">
          <a:xfrm>
            <a:off x="762000" y="4572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00</a:t>
            </a:r>
          </a:p>
        </p:txBody>
      </p:sp>
      <p:sp>
        <p:nvSpPr>
          <p:cNvPr id="6194" name="Text Box 86"/>
          <p:cNvSpPr txBox="1">
            <a:spLocks noChangeArrowheads="1"/>
          </p:cNvSpPr>
          <p:nvPr/>
        </p:nvSpPr>
        <p:spPr bwMode="auto">
          <a:xfrm>
            <a:off x="762000" y="51054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01</a:t>
            </a:r>
          </a:p>
        </p:txBody>
      </p:sp>
      <p:sp>
        <p:nvSpPr>
          <p:cNvPr id="6195" name="Text Box 87"/>
          <p:cNvSpPr txBox="1">
            <a:spLocks noChangeArrowheads="1"/>
          </p:cNvSpPr>
          <p:nvPr/>
        </p:nvSpPr>
        <p:spPr bwMode="auto">
          <a:xfrm>
            <a:off x="762000" y="556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11</a:t>
            </a:r>
          </a:p>
        </p:txBody>
      </p:sp>
      <p:sp>
        <p:nvSpPr>
          <p:cNvPr id="6196" name="Text Box 88"/>
          <p:cNvSpPr txBox="1">
            <a:spLocks noChangeArrowheads="1"/>
          </p:cNvSpPr>
          <p:nvPr/>
        </p:nvSpPr>
        <p:spPr bwMode="auto">
          <a:xfrm>
            <a:off x="762000" y="6096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10</a:t>
            </a:r>
          </a:p>
        </p:txBody>
      </p:sp>
      <p:sp>
        <p:nvSpPr>
          <p:cNvPr id="6197" name="Oval 89"/>
          <p:cNvSpPr>
            <a:spLocks noChangeArrowheads="1"/>
          </p:cNvSpPr>
          <p:nvPr/>
        </p:nvSpPr>
        <p:spPr bwMode="auto">
          <a:xfrm>
            <a:off x="1143000" y="5029200"/>
            <a:ext cx="457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98" name="Oval 90"/>
          <p:cNvSpPr>
            <a:spLocks noChangeArrowheads="1"/>
          </p:cNvSpPr>
          <p:nvPr/>
        </p:nvSpPr>
        <p:spPr bwMode="auto">
          <a:xfrm>
            <a:off x="1905000" y="4495800"/>
            <a:ext cx="457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61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33400" y="2196193"/>
            <a:ext cx="8305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>
                <a:latin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</a:rPr>
              <a:t> that may produce either 0 or 1 for the function.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They are marked with an </a:t>
            </a:r>
            <a:r>
              <a:rPr lang="en-US" sz="2400" dirty="0">
                <a:latin typeface="Symbol" pitchFamily="18" charset="2"/>
              </a:rPr>
              <a:t>´ </a:t>
            </a:r>
            <a:r>
              <a:rPr lang="en-US" sz="2400" dirty="0">
                <a:latin typeface="Times New Roman" pitchFamily="18" charset="0"/>
              </a:rPr>
              <a:t>in the K-map.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This happens, for example, when we don’t input certain </a:t>
            </a:r>
            <a:r>
              <a:rPr lang="en-US" sz="2400" dirty="0" err="1">
                <a:latin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</a:rPr>
              <a:t> to the Boolean function.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These don’t-care conditions can be used to provide further simplification of the algebraic expression.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(Example) F = A`B`C`+A`BC` + ABC` 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	d=A`B`C +A`BC + AB`C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Courier" pitchFamily="49" charset="0"/>
              </a:rPr>
              <a:t>F = A` + BC`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676400" y="914400"/>
            <a:ext cx="3783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Don’t-care condition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4550"/>
            <a:ext cx="3200400" cy="208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62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Five variable K-maps</a:t>
            </a:r>
            <a:br>
              <a:rPr lang="en-US" sz="4000" dirty="0"/>
            </a:br>
            <a:r>
              <a:rPr lang="en-US" sz="3200" dirty="0"/>
              <a:t>Use Two Four-variable K-Maps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191000" y="2819400"/>
          <a:ext cx="32766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Visio" r:id="rId4" imgW="4087673" imgH="2935224" progId="">
                  <p:embed/>
                </p:oleObj>
              </mc:Choice>
              <mc:Fallback>
                <p:oleObj name="Visio" r:id="rId4" imgW="4087673" imgH="2935224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19400"/>
                        <a:ext cx="32766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990600" y="2819400"/>
          <a:ext cx="32766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Visio" r:id="rId6" imgW="4087673" imgH="2935224" progId="">
                  <p:embed/>
                </p:oleObj>
              </mc:Choice>
              <mc:Fallback>
                <p:oleObj name="Visio" r:id="rId6" imgW="4087673" imgH="2935224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32766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057400" y="2514600"/>
            <a:ext cx="1490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a`=0 map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0" y="2514600"/>
            <a:ext cx="132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a=1 map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362200" y="3810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2362200" y="4267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2895600" y="3810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2895600" y="4267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5562600" y="3810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5562600" y="4267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6096000" y="4267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19812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51054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7185" name="Rectangle 22"/>
          <p:cNvSpPr>
            <a:spLocks noChangeArrowheads="1"/>
          </p:cNvSpPr>
          <p:nvPr/>
        </p:nvSpPr>
        <p:spPr bwMode="auto">
          <a:xfrm>
            <a:off x="1259632" y="16002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</a:rPr>
              <a:t>f(</a:t>
            </a:r>
            <a:r>
              <a:rPr lang="en-US" sz="2800" i="1" dirty="0" err="1">
                <a:solidFill>
                  <a:schemeClr val="tx2"/>
                </a:solidFill>
                <a:latin typeface="Times New Roman" pitchFamily="18" charset="0"/>
              </a:rPr>
              <a:t>a,b,c,d,e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(0,5,7,13,15,16,21,23,29,31)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7298"/>
              </p:ext>
            </p:extLst>
          </p:nvPr>
        </p:nvGraphicFramePr>
        <p:xfrm>
          <a:off x="113635" y="131763"/>
          <a:ext cx="857965" cy="672623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a`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29981"/>
              </p:ext>
            </p:extLst>
          </p:nvPr>
        </p:nvGraphicFramePr>
        <p:xfrm>
          <a:off x="7884368" y="304800"/>
          <a:ext cx="959024" cy="63087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25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495800" y="1295400"/>
          <a:ext cx="32766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Visio" r:id="rId4" imgW="4087673" imgH="2935224" progId="">
                  <p:embed/>
                </p:oleObj>
              </mc:Choice>
              <mc:Fallback>
                <p:oleObj name="Visio" r:id="rId4" imgW="4087673" imgH="2935224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32766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371600" y="1295400"/>
          <a:ext cx="32766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Visio" r:id="rId6" imgW="4087673" imgH="2935224" progId="">
                  <p:embed/>
                </p:oleObj>
              </mc:Choice>
              <mc:Fallback>
                <p:oleObj name="Visio" r:id="rId6" imgW="4087673" imgH="2935224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32766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38400" y="914400"/>
            <a:ext cx="1490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a`=0 map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486400" y="914400"/>
            <a:ext cx="132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a=1 map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43200" y="2286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2743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3276600" y="2286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3276600" y="2743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5943600" y="2286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5943600" y="2743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6477000" y="2286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6477000" y="2743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6" name="Oval 15"/>
          <p:cNvSpPr>
            <a:spLocks noChangeArrowheads="1"/>
          </p:cNvSpPr>
          <p:nvPr/>
        </p:nvSpPr>
        <p:spPr bwMode="auto">
          <a:xfrm>
            <a:off x="2514600" y="2209800"/>
            <a:ext cx="1371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8207" name="Oval 16"/>
          <p:cNvSpPr>
            <a:spLocks noChangeArrowheads="1"/>
          </p:cNvSpPr>
          <p:nvPr/>
        </p:nvSpPr>
        <p:spPr bwMode="auto">
          <a:xfrm>
            <a:off x="5715000" y="2209800"/>
            <a:ext cx="1371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23622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5486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sz="2400">
                <a:latin typeface="Verdana" pitchFamily="34" charset="0"/>
              </a:rPr>
              <a:t>1</a:t>
            </a:r>
          </a:p>
        </p:txBody>
      </p:sp>
      <p:sp>
        <p:nvSpPr>
          <p:cNvPr id="8210" name="Rectangle 23"/>
          <p:cNvSpPr>
            <a:spLocks noChangeArrowheads="1"/>
          </p:cNvSpPr>
          <p:nvPr/>
        </p:nvSpPr>
        <p:spPr bwMode="auto">
          <a:xfrm>
            <a:off x="914400" y="40386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1">
                <a:solidFill>
                  <a:schemeClr val="tx2"/>
                </a:solidFill>
                <a:latin typeface="Times New Roman" pitchFamily="18" charset="0"/>
              </a:rPr>
              <a:t>F1=a`b`c`d`e` + a`ce, 		F2=ace +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ab`c`d`e`</a:t>
            </a:r>
            <a:r>
              <a:rPr lang="en-US" sz="2400">
                <a:latin typeface="Times New Roman" pitchFamily="18" charset="0"/>
              </a:rPr>
              <a:t> </a:t>
            </a:r>
            <a:endParaRPr lang="en-US" sz="2800" i="1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800" i="1">
                <a:solidFill>
                  <a:schemeClr val="tx2"/>
                </a:solidFill>
                <a:latin typeface="Times New Roman" pitchFamily="18" charset="0"/>
              </a:rPr>
              <a:t>f(a,b,c,d,e)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f1+f2</a:t>
            </a:r>
          </a:p>
        </p:txBody>
      </p:sp>
      <p:sp>
        <p:nvSpPr>
          <p:cNvPr id="8211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i="1"/>
              <a:t>F=(a+a`)ce + (a+a`)b`c`d`e`</a:t>
            </a: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=</a:t>
            </a:r>
            <a:r>
              <a:rPr lang="en-US" sz="4000" i="1"/>
              <a:t>ce + b`c`d`e`</a:t>
            </a:r>
            <a:r>
              <a:rPr 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559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 logic gates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b="1"/>
              <a:t>logic gate</a:t>
            </a:r>
            <a:r>
              <a:rPr lang="en-US"/>
              <a:t> performs a logical operation on one or more logic inputs and produces a single logic output and most commonly found at digital circuits.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7750" y="4005064"/>
            <a:ext cx="8229600" cy="194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/>
              <a:t>1.Explain the operation of logic gates.</a:t>
            </a:r>
            <a:br>
              <a:rPr lang="en-US" sz="3400"/>
            </a:br>
            <a:r>
              <a:rPr lang="en-US" sz="3400"/>
              <a:t>2.Draw logic symbols for gates.</a:t>
            </a:r>
            <a:br>
              <a:rPr lang="en-US" sz="3400"/>
            </a:br>
            <a:r>
              <a:rPr lang="en-US" sz="3400"/>
              <a:t>3.Construct truth table of logic gates.</a:t>
            </a:r>
            <a:br>
              <a:rPr lang="en-US" sz="3400"/>
            </a:br>
            <a:endParaRPr lang="en-US" sz="34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082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AND Gate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414" name="Picture 1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417638"/>
            <a:ext cx="8067675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071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OR Gate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437" name="Picture 1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256103"/>
            <a:ext cx="7991475" cy="505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187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Inverter/Not Gate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344" name="Picture 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28800"/>
            <a:ext cx="76485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769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NOR</a:t>
            </a:r>
          </a:p>
        </p:txBody>
      </p:sp>
      <p:sp>
        <p:nvSpPr>
          <p:cNvPr id="4117" name="Content Placeholder 2"/>
          <p:cNvSpPr>
            <a:spLocks/>
          </p:cNvSpPr>
          <p:nvPr/>
        </p:nvSpPr>
        <p:spPr bwMode="auto">
          <a:xfrm>
            <a:off x="381000" y="11430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525" name="Picture 2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4" y="1417638"/>
            <a:ext cx="79914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23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NAND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3548" name="Picture 2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7" y="1609725"/>
            <a:ext cx="8372475" cy="469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02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61963"/>
            <a:ext cx="83915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523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XOR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4572" name="Picture 2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3" y="1200869"/>
            <a:ext cx="8216403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804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XNOR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5614" name="Picture 2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277069"/>
            <a:ext cx="84867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6534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174978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413"/>
            <a:ext cx="410445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3460529"/>
            <a:ext cx="4155256" cy="2943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3" y="4318640"/>
            <a:ext cx="33813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86904"/>
            <a:ext cx="7269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Circuit Simplification Examples</a:t>
            </a:r>
          </a:p>
          <a:p>
            <a:endParaRPr lang="en-I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50178" idx="3"/>
          </p:cNvCxnSpPr>
          <p:nvPr/>
        </p:nvCxnSpPr>
        <p:spPr>
          <a:xfrm flipV="1">
            <a:off x="3714530" y="2072481"/>
            <a:ext cx="9294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7033" y="4819105"/>
            <a:ext cx="9294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624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71475"/>
            <a:ext cx="80962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212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586"/>
            <a:ext cx="8288411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237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56"/>
            <a:ext cx="828092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17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2204</Words>
  <Application>Microsoft Office PowerPoint</Application>
  <PresentationFormat>On-screen Show (4:3)</PresentationFormat>
  <Paragraphs>389</Paragraphs>
  <Slides>73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Arial</vt:lpstr>
      <vt:lpstr>Calibri</vt:lpstr>
      <vt:lpstr>Courier</vt:lpstr>
      <vt:lpstr>Symbol</vt:lpstr>
      <vt:lpstr>Tahoma</vt:lpstr>
      <vt:lpstr>Times New Roman</vt:lpstr>
      <vt:lpstr>Verdana</vt:lpstr>
      <vt:lpstr>Wingdings</vt:lpstr>
      <vt:lpstr>Office Theme</vt:lpstr>
      <vt:lpstr>VISIO</vt:lpstr>
      <vt:lpstr>Visio</vt:lpstr>
      <vt:lpstr>A lecture on Boolean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Canonical Forms</vt:lpstr>
      <vt:lpstr>Minterms</vt:lpstr>
      <vt:lpstr>Maxterms</vt:lpstr>
      <vt:lpstr>Minterms &amp; Maxterms for 2 variables</vt:lpstr>
      <vt:lpstr>Minterms &amp; Maxterms for 3 variables</vt:lpstr>
      <vt:lpstr>Purpose of the Index</vt:lpstr>
      <vt:lpstr>Standard Order</vt:lpstr>
      <vt:lpstr>Sum-of-Products</vt:lpstr>
      <vt:lpstr>PowerPoint Presentation</vt:lpstr>
      <vt:lpstr>PowerPoint Presentation</vt:lpstr>
      <vt:lpstr>Product-of-Sums</vt:lpstr>
      <vt:lpstr>PowerPoint Presentation</vt:lpstr>
      <vt:lpstr>PowerPoint Presentation</vt:lpstr>
      <vt:lpstr>Example </vt:lpstr>
      <vt:lpstr>Example</vt:lpstr>
      <vt:lpstr>Example</vt:lpstr>
      <vt:lpstr>Converting to Sum-of-Minterms Form</vt:lpstr>
      <vt:lpstr>PowerPoint Presentation</vt:lpstr>
      <vt:lpstr>PowerPoint Presentation</vt:lpstr>
      <vt:lpstr>Converting to Product-of-Maxterms Form</vt:lpstr>
      <vt:lpstr>PowerPoint Presentation</vt:lpstr>
      <vt:lpstr>PowerPoint Presentation</vt:lpstr>
      <vt:lpstr> Karnaugh Map Method</vt:lpstr>
      <vt:lpstr> Karnaugh Map Method</vt:lpstr>
      <vt:lpstr> Karnaugh Map Method</vt:lpstr>
      <vt:lpstr>   Karnaugh maps and truth tables for (a) two, (b) three, and (c) four variables.</vt:lpstr>
      <vt:lpstr> Examples of looping pairs of adjacent 1s.</vt:lpstr>
      <vt:lpstr>   Examples of looping groups of fours 1s (quads).</vt:lpstr>
      <vt:lpstr>    Examples of looping groups of eight 1s (octets).</vt:lpstr>
      <vt:lpstr>Karnaugh Map Method</vt:lpstr>
      <vt:lpstr>  Examples :</vt:lpstr>
      <vt:lpstr>Example :  The same K map with two equally good solutions.</vt:lpstr>
      <vt:lpstr>PowerPoint Presentation</vt:lpstr>
      <vt:lpstr>Three variable map</vt:lpstr>
      <vt:lpstr>Maxterm example</vt:lpstr>
      <vt:lpstr>Four variable example (a) Minterm form.  (b) Maxterm form.</vt:lpstr>
      <vt:lpstr>  Example  Simplify f= A`BC`+ A B C`+ A B C using;   (a) Sum of minterms.  (b) Maxterms.</vt:lpstr>
      <vt:lpstr>Example Simplify</vt:lpstr>
      <vt:lpstr> Example Multiple selections</vt:lpstr>
      <vt:lpstr>  Example  Redundant selections  f(A,B,C,D) = m(0,5,7,8,10,12,14,15)</vt:lpstr>
      <vt:lpstr>f(A,B,C,D) = m(1,2,4,6,9)</vt:lpstr>
      <vt:lpstr>PowerPoint Presentation</vt:lpstr>
      <vt:lpstr>Different styles of drawing maps   f(A,B,C) = m(1,2,3,6) = AC + BC</vt:lpstr>
      <vt:lpstr>PowerPoint Presentation</vt:lpstr>
      <vt:lpstr>Five variable K-maps Use Two Four-variable K-Maps</vt:lpstr>
      <vt:lpstr>F=(a+a`)ce + (a+a`)b`c`d`e`  =ce + b`c`d`e` </vt:lpstr>
      <vt:lpstr>Define logic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no:1 Number System</dc:title>
  <dc:creator>Nikhil</dc:creator>
  <cp:lastModifiedBy>Prachi Chobhare</cp:lastModifiedBy>
  <cp:revision>144</cp:revision>
  <dcterms:created xsi:type="dcterms:W3CDTF">2015-08-09T08:56:59Z</dcterms:created>
  <dcterms:modified xsi:type="dcterms:W3CDTF">2020-03-04T03:53:39Z</dcterms:modified>
</cp:coreProperties>
</file>