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9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8" r:id="rId33"/>
    <p:sldId id="290" r:id="rId34"/>
    <p:sldId id="291" r:id="rId35"/>
    <p:sldId id="292" r:id="rId36"/>
    <p:sldId id="293" r:id="rId37"/>
    <p:sldId id="294" r:id="rId38"/>
    <p:sldId id="295" r:id="rId39"/>
    <p:sldId id="3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95400"/>
            <a:ext cx="768222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en-US" sz="8000" b="1" i="1" cap="none" spc="0" dirty="0" smtClean="0">
              <a:ln/>
              <a:effectLst/>
              <a:latin typeface="Algerian" pitchFamily="82" charset="0"/>
            </a:endParaRPr>
          </a:p>
          <a:p>
            <a:pPr algn="ctr"/>
            <a:r>
              <a:rPr lang="en-US" sz="8000" b="1" i="1" cap="none" spc="0" dirty="0" smtClean="0">
                <a:ln/>
                <a:effectLst/>
                <a:latin typeface="Algerian" pitchFamily="82" charset="0"/>
              </a:rPr>
              <a:t>Transistors</a:t>
            </a:r>
            <a:endParaRPr lang="en-US" sz="8000" b="1" i="1" cap="none" spc="0" dirty="0" smtClean="0">
              <a:ln/>
              <a:effectLst/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Some important factors to be</a:t>
            </a:r>
            <a:br>
              <a:rPr lang="en-US" b="1" dirty="0" smtClean="0"/>
            </a:br>
            <a:r>
              <a:rPr lang="en-US" b="1" dirty="0" smtClean="0"/>
              <a:t>remembered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transistor has three region named </a:t>
            </a:r>
            <a:r>
              <a:rPr lang="en-US" dirty="0" smtClean="0"/>
              <a:t>emitter, base </a:t>
            </a:r>
            <a:r>
              <a:rPr lang="en-US" dirty="0" smtClean="0"/>
              <a:t>and collector.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Base is much thinner than other region.</a:t>
            </a:r>
          </a:p>
          <a:p>
            <a:r>
              <a:rPr lang="en-US" dirty="0" smtClean="0"/>
              <a:t>Emitter </a:t>
            </a:r>
            <a:r>
              <a:rPr lang="en-US" dirty="0" smtClean="0"/>
              <a:t>is heavily doped so it can inject </a:t>
            </a:r>
            <a:r>
              <a:rPr lang="en-US" dirty="0" smtClean="0"/>
              <a:t>large amount </a:t>
            </a:r>
            <a:r>
              <a:rPr lang="en-US" dirty="0" smtClean="0"/>
              <a:t>of carriers into the base.</a:t>
            </a:r>
          </a:p>
          <a:p>
            <a:r>
              <a:rPr lang="en-US" dirty="0" smtClean="0"/>
              <a:t>Base </a:t>
            </a:r>
            <a:r>
              <a:rPr lang="en-US" dirty="0" smtClean="0"/>
              <a:t>is lightly doped so it can pass most of </a:t>
            </a:r>
            <a:r>
              <a:rPr lang="en-US" dirty="0" smtClean="0"/>
              <a:t>the carrier </a:t>
            </a:r>
            <a:r>
              <a:rPr lang="en-US" dirty="0" smtClean="0"/>
              <a:t>to the collector.</a:t>
            </a:r>
          </a:p>
          <a:p>
            <a:r>
              <a:rPr lang="en-US" dirty="0" smtClean="0"/>
              <a:t>Collector </a:t>
            </a:r>
            <a:r>
              <a:rPr lang="en-US" dirty="0" smtClean="0"/>
              <a:t>is moderately doped.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The junction between emitter and base is </a:t>
            </a:r>
            <a:r>
              <a:rPr lang="en-US" dirty="0" smtClean="0"/>
              <a:t>called emitter-base </a:t>
            </a:r>
            <a:r>
              <a:rPr lang="en-US" dirty="0" smtClean="0"/>
              <a:t>junction(emitter diode) and </a:t>
            </a:r>
            <a:r>
              <a:rPr lang="en-US" dirty="0" smtClean="0"/>
              <a:t>junction between </a:t>
            </a:r>
            <a:r>
              <a:rPr lang="en-US" dirty="0" smtClean="0"/>
              <a:t>base and collector is called </a:t>
            </a:r>
            <a:r>
              <a:rPr lang="en-US" dirty="0" smtClean="0"/>
              <a:t>collector-base junction(collector </a:t>
            </a:r>
            <a:r>
              <a:rPr lang="en-US" dirty="0" smtClean="0"/>
              <a:t>diode).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emitter diode is always forward biased </a:t>
            </a:r>
            <a:r>
              <a:rPr lang="en-US" dirty="0" smtClean="0"/>
              <a:t>and collector </a:t>
            </a:r>
            <a:r>
              <a:rPr lang="en-US" dirty="0" smtClean="0"/>
              <a:t>diode is reverse biased.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resistance of emitter diode is </a:t>
            </a:r>
            <a:r>
              <a:rPr lang="en-US" dirty="0" smtClean="0"/>
              <a:t>very small(forward</a:t>
            </a:r>
            <a:r>
              <a:rPr lang="en-US" dirty="0" smtClean="0"/>
              <a:t>) and resistance of collector diode </a:t>
            </a:r>
            <a:r>
              <a:rPr lang="en-US" dirty="0" smtClean="0"/>
              <a:t>is high(reverse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Transistor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5100" b="1" i="1" u="sng" dirty="0" smtClean="0"/>
          </a:p>
          <a:p>
            <a:pPr marL="514350" indent="-514350">
              <a:buAutoNum type="arabicParenR"/>
            </a:pPr>
            <a:r>
              <a:rPr lang="en-US" sz="6500" b="1" i="1" u="sng" dirty="0" smtClean="0"/>
              <a:t>Working </a:t>
            </a:r>
            <a:r>
              <a:rPr lang="en-US" sz="6500" b="1" i="1" u="sng" dirty="0" smtClean="0"/>
              <a:t>of </a:t>
            </a:r>
            <a:r>
              <a:rPr lang="en-US" sz="6500" b="1" i="1" u="sng" dirty="0" err="1" smtClean="0"/>
              <a:t>npn</a:t>
            </a:r>
            <a:r>
              <a:rPr lang="en-US" sz="6500" b="1" i="1" u="sng" dirty="0" smtClean="0"/>
              <a:t> </a:t>
            </a:r>
            <a:r>
              <a:rPr lang="en-US" sz="6500" b="1" i="1" u="sng" dirty="0" smtClean="0"/>
              <a:t>transistor:</a:t>
            </a:r>
          </a:p>
          <a:p>
            <a:pPr marL="514350" indent="-514350">
              <a:buNone/>
            </a:pPr>
            <a:endParaRPr lang="en-US" b="1" i="1" u="sng" dirty="0" smtClean="0"/>
          </a:p>
          <a:p>
            <a:endParaRPr lang="en-US" b="1" i="1" u="sng" dirty="0" smtClean="0"/>
          </a:p>
          <a:p>
            <a:endParaRPr lang="en-US" b="1" i="1" u="sng" dirty="0" smtClean="0"/>
          </a:p>
          <a:p>
            <a:pPr>
              <a:buNone/>
            </a:pPr>
            <a:endParaRPr lang="en-US" b="1" i="1" u="sng" dirty="0" smtClean="0"/>
          </a:p>
          <a:p>
            <a:endParaRPr lang="en-US" b="1" i="1" u="sng" dirty="0" smtClean="0"/>
          </a:p>
          <a:p>
            <a:endParaRPr lang="en-US" b="1" i="1" u="sng" dirty="0" smtClean="0"/>
          </a:p>
          <a:p>
            <a:pPr>
              <a:buNone/>
            </a:pPr>
            <a:endParaRPr lang="en-US" b="1" i="1" u="sng" dirty="0" smtClean="0"/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endParaRPr lang="en-US" sz="4500" dirty="0" smtClean="0"/>
          </a:p>
          <a:p>
            <a:r>
              <a:rPr lang="en-US" sz="5100" dirty="0" smtClean="0"/>
              <a:t>Forward bias is applied to </a:t>
            </a:r>
            <a:r>
              <a:rPr lang="en-US" sz="5100" dirty="0" smtClean="0"/>
              <a:t>emitter-base </a:t>
            </a:r>
            <a:r>
              <a:rPr lang="en-US" sz="5100" dirty="0" smtClean="0"/>
              <a:t>junction and reverse bias is applied to collector-base junction.</a:t>
            </a:r>
            <a:endParaRPr lang="en-US" sz="5100" dirty="0" smtClean="0"/>
          </a:p>
          <a:p>
            <a:r>
              <a:rPr lang="en-US" sz="5100" dirty="0" smtClean="0"/>
              <a:t>The forward bias in the emitter-base junction causes electrons to move toward base. </a:t>
            </a:r>
          </a:p>
          <a:p>
            <a:r>
              <a:rPr lang="en-US" sz="5100" dirty="0" smtClean="0"/>
              <a:t>This constitute emitter current, IE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4648200" cy="239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 this electrons flow toward p-type </a:t>
            </a:r>
            <a:r>
              <a:rPr lang="en-US" dirty="0" smtClean="0"/>
              <a:t>base, they </a:t>
            </a:r>
            <a:r>
              <a:rPr lang="en-US" dirty="0" smtClean="0"/>
              <a:t>try to recombine with holes.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base </a:t>
            </a:r>
            <a:r>
              <a:rPr lang="en-US" dirty="0" smtClean="0"/>
              <a:t>is lightly </a:t>
            </a:r>
            <a:r>
              <a:rPr lang="en-US" dirty="0" smtClean="0"/>
              <a:t>doped only few </a:t>
            </a:r>
            <a:r>
              <a:rPr lang="en-US" dirty="0" smtClean="0"/>
              <a:t>electrons recombine with </a:t>
            </a:r>
            <a:r>
              <a:rPr lang="en-US" dirty="0" smtClean="0"/>
              <a:t>holes within the base.</a:t>
            </a:r>
          </a:p>
          <a:p>
            <a:r>
              <a:rPr lang="en-US" dirty="0" smtClean="0"/>
              <a:t>These </a:t>
            </a:r>
            <a:r>
              <a:rPr lang="en-US" dirty="0" smtClean="0"/>
              <a:t>recombined electrons constitute </a:t>
            </a:r>
            <a:r>
              <a:rPr lang="en-US" dirty="0" smtClean="0"/>
              <a:t>small base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remainder electrons crosses base </a:t>
            </a:r>
            <a:r>
              <a:rPr lang="en-US" dirty="0" smtClean="0"/>
              <a:t>and constitute </a:t>
            </a:r>
            <a:r>
              <a:rPr lang="en-US" dirty="0" smtClean="0"/>
              <a:t>collector current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9" y="5410200"/>
            <a:ext cx="278524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228600"/>
            <a:ext cx="8229600" cy="6354763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sz="2500" b="1" i="1" u="sng" dirty="0" smtClean="0"/>
          </a:p>
          <a:p>
            <a:pPr marL="514350" indent="-514350">
              <a:buNone/>
            </a:pPr>
            <a:r>
              <a:rPr lang="en-US" sz="3600" b="1" i="1" u="sng" dirty="0" smtClean="0"/>
              <a:t>2) Working of </a:t>
            </a:r>
            <a:r>
              <a:rPr lang="en-US" sz="3600" b="1" i="1" u="sng" dirty="0" err="1" smtClean="0"/>
              <a:t>pnp</a:t>
            </a:r>
            <a:r>
              <a:rPr lang="en-US" sz="3600" b="1" i="1" u="sng" dirty="0" smtClean="0"/>
              <a:t> transistor:</a:t>
            </a:r>
          </a:p>
          <a:p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800" dirty="0" smtClean="0"/>
              <a:t>Forward bias </a:t>
            </a:r>
            <a:r>
              <a:rPr lang="en-US" sz="2800" dirty="0" smtClean="0"/>
              <a:t>is  applied </a:t>
            </a:r>
            <a:r>
              <a:rPr lang="en-US" sz="2800" dirty="0" smtClean="0"/>
              <a:t>to </a:t>
            </a:r>
            <a:r>
              <a:rPr lang="en-US" sz="2800" dirty="0" smtClean="0"/>
              <a:t>emitter-base junction </a:t>
            </a:r>
            <a:r>
              <a:rPr lang="en-US" sz="2800" dirty="0" smtClean="0"/>
              <a:t>and</a:t>
            </a:r>
          </a:p>
          <a:p>
            <a:r>
              <a:rPr lang="en-US" sz="2800" dirty="0" smtClean="0"/>
              <a:t>reverse bias </a:t>
            </a:r>
            <a:r>
              <a:rPr lang="en-US" sz="2800" dirty="0" smtClean="0"/>
              <a:t>is applied </a:t>
            </a:r>
            <a:r>
              <a:rPr lang="en-US" sz="2800" dirty="0" smtClean="0"/>
              <a:t>to </a:t>
            </a:r>
            <a:r>
              <a:rPr lang="en-US" sz="2800" dirty="0" smtClean="0"/>
              <a:t>collector-base junction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/>
              <a:t>forward bias in the emitter-base </a:t>
            </a:r>
            <a:r>
              <a:rPr lang="en-US" sz="2800" dirty="0" smtClean="0"/>
              <a:t>junction causes </a:t>
            </a:r>
            <a:r>
              <a:rPr lang="en-US" sz="2800" dirty="0" smtClean="0"/>
              <a:t>holes to move toward base. </a:t>
            </a:r>
            <a:endParaRPr lang="en-US" sz="2800" dirty="0" smtClean="0"/>
          </a:p>
          <a:p>
            <a:r>
              <a:rPr lang="en-US" sz="2800" dirty="0" smtClean="0"/>
              <a:t>This constitute </a:t>
            </a:r>
            <a:r>
              <a:rPr lang="en-US" sz="2800" dirty="0" smtClean="0"/>
              <a:t>emitter current, IE</a:t>
            </a:r>
            <a:endParaRPr lang="en-US" sz="25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5791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 this holes flow toward n-type base, </a:t>
            </a:r>
            <a:r>
              <a:rPr lang="en-US" dirty="0" smtClean="0"/>
              <a:t>they try </a:t>
            </a:r>
            <a:r>
              <a:rPr lang="en-US" dirty="0" smtClean="0"/>
              <a:t>to recombine with electrons.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base </a:t>
            </a:r>
            <a:r>
              <a:rPr lang="en-US" dirty="0" smtClean="0"/>
              <a:t>is lightly </a:t>
            </a:r>
            <a:r>
              <a:rPr lang="en-US" dirty="0" smtClean="0"/>
              <a:t>doped only few holes recombine </a:t>
            </a:r>
            <a:r>
              <a:rPr lang="en-US" dirty="0" smtClean="0"/>
              <a:t>with electrons </a:t>
            </a:r>
            <a:r>
              <a:rPr lang="en-US" dirty="0" smtClean="0"/>
              <a:t>within the base.</a:t>
            </a:r>
          </a:p>
          <a:p>
            <a:r>
              <a:rPr lang="en-US" dirty="0" smtClean="0"/>
              <a:t>These </a:t>
            </a:r>
            <a:r>
              <a:rPr lang="en-US" dirty="0" smtClean="0"/>
              <a:t>recombined holes constitute small </a:t>
            </a:r>
            <a:r>
              <a:rPr lang="en-US" dirty="0" smtClean="0"/>
              <a:t>base current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remainder holes crosses base </a:t>
            </a:r>
            <a:r>
              <a:rPr lang="en-US" dirty="0" smtClean="0"/>
              <a:t>and constitute </a:t>
            </a:r>
            <a:r>
              <a:rPr lang="en-US" dirty="0" smtClean="0"/>
              <a:t>collector current.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Transistor Operating Modes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1. Active </a:t>
            </a:r>
            <a:r>
              <a:rPr lang="en-US" b="1" i="1" dirty="0" smtClean="0"/>
              <a:t>Mode</a:t>
            </a:r>
          </a:p>
          <a:p>
            <a:r>
              <a:rPr lang="en-US" dirty="0" smtClean="0"/>
              <a:t>Base- </a:t>
            </a:r>
            <a:r>
              <a:rPr lang="en-US" dirty="0" smtClean="0"/>
              <a:t>Emitter junction is forward and </a:t>
            </a:r>
            <a:r>
              <a:rPr lang="en-US" dirty="0" smtClean="0"/>
              <a:t>Base-Collector </a:t>
            </a:r>
            <a:r>
              <a:rPr lang="en-US" dirty="0" smtClean="0"/>
              <a:t>junction is reverse biased.</a:t>
            </a:r>
          </a:p>
          <a:p>
            <a:pPr>
              <a:buNone/>
            </a:pPr>
            <a:r>
              <a:rPr lang="en-US" b="1" i="1" dirty="0" smtClean="0"/>
              <a:t>2. Saturation Mode</a:t>
            </a:r>
          </a:p>
          <a:p>
            <a:r>
              <a:rPr lang="en-US" dirty="0" smtClean="0"/>
              <a:t>Base- </a:t>
            </a:r>
            <a:r>
              <a:rPr lang="en-US" dirty="0" smtClean="0"/>
              <a:t>Emitter junction is forward and </a:t>
            </a:r>
            <a:r>
              <a:rPr lang="en-US" dirty="0" smtClean="0"/>
              <a:t>Base-Collector </a:t>
            </a:r>
            <a:r>
              <a:rPr lang="en-US" dirty="0" smtClean="0"/>
              <a:t>junction is forward biased.</a:t>
            </a:r>
          </a:p>
          <a:p>
            <a:pPr>
              <a:buNone/>
            </a:pPr>
            <a:r>
              <a:rPr lang="en-US" b="1" i="1" dirty="0" smtClean="0"/>
              <a:t>3. Cut-off Mode</a:t>
            </a:r>
          </a:p>
          <a:p>
            <a:r>
              <a:rPr lang="en-US" dirty="0" smtClean="0"/>
              <a:t> Both junctions are reverse biased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Transistor 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Transistor can be connected in a circuit </a:t>
            </a:r>
            <a:r>
              <a:rPr lang="en-US" dirty="0" smtClean="0"/>
              <a:t>in following </a:t>
            </a:r>
            <a:r>
              <a:rPr lang="en-US" dirty="0" smtClean="0"/>
              <a:t>three </a:t>
            </a:r>
            <a:r>
              <a:rPr lang="en-US" dirty="0" smtClean="0"/>
              <a:t>ways: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1) Common Base</a:t>
            </a:r>
          </a:p>
          <a:p>
            <a:pPr>
              <a:buNone/>
            </a:pPr>
            <a:r>
              <a:rPr lang="en-US" dirty="0" smtClean="0"/>
              <a:t>2) Common Emitter</a:t>
            </a:r>
          </a:p>
          <a:p>
            <a:pPr>
              <a:buNone/>
            </a:pPr>
            <a:r>
              <a:rPr lang="en-US" dirty="0" smtClean="0"/>
              <a:t>3) Common Collector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1. Common </a:t>
            </a:r>
            <a:r>
              <a:rPr lang="en-US" sz="4000" b="1" i="1" dirty="0" smtClean="0"/>
              <a:t>Base </a:t>
            </a:r>
            <a:r>
              <a:rPr lang="en-US" sz="4000" b="1" i="1" dirty="0" smtClean="0"/>
              <a:t>Configuration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common-base terminology is </a:t>
            </a:r>
            <a:r>
              <a:rPr lang="en-US" dirty="0" smtClean="0"/>
              <a:t>derived from </a:t>
            </a:r>
            <a:r>
              <a:rPr lang="en-US" dirty="0" smtClean="0"/>
              <a:t>the fact that the base is common to </a:t>
            </a:r>
            <a:r>
              <a:rPr lang="en-US" dirty="0" smtClean="0"/>
              <a:t>both the </a:t>
            </a:r>
            <a:r>
              <a:rPr lang="en-US" dirty="0" smtClean="0"/>
              <a:t>input and output sides of </a:t>
            </a:r>
            <a:r>
              <a:rPr lang="en-US" dirty="0" smtClean="0"/>
              <a:t>the configuration.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 smtClean="0"/>
              <a:t>Figure shows common base </a:t>
            </a:r>
            <a:r>
              <a:rPr lang="en-US" dirty="0" err="1" smtClean="0"/>
              <a:t>npn</a:t>
            </a:r>
            <a:r>
              <a:rPr lang="en-US" dirty="0" smtClean="0"/>
              <a:t> configuration and </a:t>
            </a:r>
            <a:r>
              <a:rPr lang="en-US" dirty="0" smtClean="0"/>
              <a:t>second figure </a:t>
            </a:r>
            <a:r>
              <a:rPr lang="en-US" dirty="0" smtClean="0"/>
              <a:t>shows common base </a:t>
            </a:r>
            <a:r>
              <a:rPr lang="en-US" dirty="0" err="1" smtClean="0"/>
              <a:t>pnp</a:t>
            </a:r>
            <a:r>
              <a:rPr lang="en-US" dirty="0" smtClean="0"/>
              <a:t> configuration.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792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i="1" u="sng" dirty="0" smtClean="0"/>
              <a:t>Current amplification factor ( </a:t>
            </a:r>
            <a:r>
              <a:rPr lang="el-GR" b="1" i="1" u="sng" dirty="0" smtClean="0"/>
              <a:t>α</a:t>
            </a:r>
            <a:r>
              <a:rPr lang="en-US" b="1" i="1" u="sng" dirty="0" smtClean="0"/>
              <a:t> ) :</a:t>
            </a:r>
          </a:p>
          <a:p>
            <a:pPr>
              <a:buNone/>
            </a:pPr>
            <a:endParaRPr lang="en-US" b="1" i="1" u="sng" dirty="0" smtClean="0"/>
          </a:p>
          <a:p>
            <a:r>
              <a:rPr lang="en-US" dirty="0" smtClean="0"/>
              <a:t>The ratio of change in collector current to the</a:t>
            </a:r>
          </a:p>
          <a:p>
            <a:r>
              <a:rPr lang="en-US" dirty="0" smtClean="0"/>
              <a:t>change in emitter current at constant VCB is </a:t>
            </a:r>
            <a:r>
              <a:rPr lang="en-US" dirty="0" smtClean="0"/>
              <a:t>known as </a:t>
            </a:r>
            <a:r>
              <a:rPr lang="en-US" dirty="0" smtClean="0"/>
              <a:t>current amplification </a:t>
            </a:r>
            <a:r>
              <a:rPr lang="en-US" dirty="0" smtClean="0"/>
              <a:t>factor.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α = ∆I</a:t>
            </a:r>
            <a:r>
              <a:rPr lang="en-US" sz="2000" dirty="0" smtClean="0"/>
              <a:t>C</a:t>
            </a:r>
            <a:r>
              <a:rPr lang="en-US" dirty="0" smtClean="0"/>
              <a:t>/∆I</a:t>
            </a:r>
            <a:r>
              <a:rPr lang="en-US" sz="2000" dirty="0" smtClean="0"/>
              <a:t>E     </a:t>
            </a:r>
            <a:r>
              <a:rPr lang="en-US" dirty="0" smtClean="0"/>
              <a:t>at constant V</a:t>
            </a:r>
            <a:r>
              <a:rPr lang="en-US" sz="2000" dirty="0" smtClean="0"/>
              <a:t>CB</a:t>
            </a:r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endParaRPr lang="en-US" sz="2000" dirty="0" smtClean="0"/>
          </a:p>
          <a:p>
            <a:r>
              <a:rPr lang="en-US" dirty="0" smtClean="0"/>
              <a:t>Practical </a:t>
            </a:r>
            <a:r>
              <a:rPr lang="en-US" dirty="0" smtClean="0"/>
              <a:t>value of α </a:t>
            </a:r>
            <a:r>
              <a:rPr lang="en-US" dirty="0" smtClean="0"/>
              <a:t> is </a:t>
            </a:r>
            <a:r>
              <a:rPr lang="en-US" dirty="0" smtClean="0"/>
              <a:t>less than unity, but in </a:t>
            </a:r>
            <a:r>
              <a:rPr lang="en-US" dirty="0" smtClean="0"/>
              <a:t>the range </a:t>
            </a:r>
            <a:r>
              <a:rPr lang="en-US" dirty="0" smtClean="0"/>
              <a:t>of 0.9 to 0.99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Bipolar Junction Transistors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144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transistor is a three-layer semiconductor</a:t>
            </a:r>
          </a:p>
          <a:p>
            <a:pPr>
              <a:buNone/>
            </a:pPr>
            <a:r>
              <a:rPr lang="en-US" dirty="0" smtClean="0"/>
              <a:t>device consisting of either two n- and one </a:t>
            </a:r>
            <a:r>
              <a:rPr lang="en-US" dirty="0" smtClean="0"/>
              <a:t>p 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layers of material or two p- and one </a:t>
            </a:r>
            <a:r>
              <a:rPr lang="en-US" dirty="0" smtClean="0"/>
              <a:t>n-type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layers of material.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former is called an </a:t>
            </a:r>
            <a:r>
              <a:rPr lang="en-US" dirty="0" err="1" smtClean="0"/>
              <a:t>npn</a:t>
            </a:r>
            <a:r>
              <a:rPr lang="en-US" dirty="0" smtClean="0"/>
              <a:t> transistor, while</a:t>
            </a:r>
          </a:p>
          <a:p>
            <a:pPr>
              <a:buNone/>
            </a:pPr>
            <a:r>
              <a:rPr lang="en-US" dirty="0" smtClean="0"/>
              <a:t>the latter is called a </a:t>
            </a:r>
            <a:r>
              <a:rPr lang="en-US" dirty="0" err="1" smtClean="0"/>
              <a:t>pnp</a:t>
            </a:r>
            <a:r>
              <a:rPr lang="en-US" dirty="0" smtClean="0"/>
              <a:t> transistor</a:t>
            </a:r>
          </a:p>
          <a:p>
            <a:r>
              <a:rPr lang="en-US" dirty="0" smtClean="0"/>
              <a:t>So</a:t>
            </a:r>
            <a:r>
              <a:rPr lang="en-US" dirty="0" smtClean="0"/>
              <a:t>, there are two types of </a:t>
            </a:r>
            <a:r>
              <a:rPr lang="en-US" dirty="0" smtClean="0"/>
              <a:t>BJT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nb-NO" dirty="0" smtClean="0"/>
              <a:t>pnp transistor      </a:t>
            </a:r>
            <a:r>
              <a:rPr lang="nb-NO" dirty="0" smtClean="0"/>
              <a:t>ii) npn transistor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1" i="1" u="sng" dirty="0" smtClean="0"/>
              <a:t>Expression for Collector Current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r>
              <a:rPr lang="en-US" dirty="0" smtClean="0"/>
              <a:t>Total emitter current does not reach the </a:t>
            </a:r>
            <a:r>
              <a:rPr lang="en-US" dirty="0" smtClean="0"/>
              <a:t>collector terminal</a:t>
            </a:r>
            <a:r>
              <a:rPr lang="en-US" dirty="0" smtClean="0"/>
              <a:t>, because a small portion of it </a:t>
            </a:r>
            <a:r>
              <a:rPr lang="en-US" dirty="0" smtClean="0"/>
              <a:t>constitute base </a:t>
            </a:r>
            <a:r>
              <a:rPr lang="en-US" dirty="0" smtClean="0"/>
              <a:t>current. So</a:t>
            </a:r>
            <a:r>
              <a:rPr lang="en-US" dirty="0" smtClean="0"/>
              <a:t>,</a:t>
            </a:r>
          </a:p>
          <a:p>
            <a:pPr algn="ctr">
              <a:buNone/>
            </a:pPr>
            <a:r>
              <a:rPr lang="en-US" sz="2800" dirty="0" smtClean="0"/>
              <a:t> </a:t>
            </a:r>
            <a:r>
              <a:rPr lang="en-US" sz="3600" dirty="0" smtClean="0"/>
              <a:t>I</a:t>
            </a:r>
            <a:r>
              <a:rPr lang="en-US" sz="2400" dirty="0" smtClean="0"/>
              <a:t>E = </a:t>
            </a:r>
            <a:r>
              <a:rPr lang="en-US" sz="3600" dirty="0" smtClean="0"/>
              <a:t>I</a:t>
            </a:r>
            <a:r>
              <a:rPr lang="en-US" sz="2400" dirty="0" smtClean="0"/>
              <a:t>C</a:t>
            </a:r>
            <a:r>
              <a:rPr lang="en-US" sz="2400" dirty="0" smtClean="0"/>
              <a:t>+ </a:t>
            </a:r>
            <a:r>
              <a:rPr lang="en-US" sz="3600" dirty="0" smtClean="0"/>
              <a:t>I</a:t>
            </a:r>
            <a:r>
              <a:rPr lang="en-US" sz="2400" dirty="0" smtClean="0"/>
              <a:t>B</a:t>
            </a:r>
          </a:p>
          <a:p>
            <a:pPr algn="ctr">
              <a:buNone/>
            </a:pPr>
            <a:endParaRPr lang="en-US" sz="1800" dirty="0" smtClean="0"/>
          </a:p>
          <a:p>
            <a:r>
              <a:rPr lang="en-US" dirty="0" smtClean="0"/>
              <a:t>Also, collector diode is reverse biased, so very few minority carrier passes the collector-base junction which actually constitute leakage current, I</a:t>
            </a:r>
            <a:r>
              <a:rPr lang="en-US" sz="2000" dirty="0" smtClean="0"/>
              <a:t>CBO.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518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381000"/>
            <a:ext cx="77724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So, collector current constitute of portion of emitter current </a:t>
            </a:r>
            <a:r>
              <a:rPr lang="el-GR" sz="2800" dirty="0" smtClean="0"/>
              <a:t>α</a:t>
            </a:r>
            <a:r>
              <a:rPr lang="en-US" sz="2800" dirty="0" smtClean="0"/>
              <a:t>I</a:t>
            </a:r>
            <a:r>
              <a:rPr lang="en-US" dirty="0" smtClean="0"/>
              <a:t>E </a:t>
            </a:r>
            <a:r>
              <a:rPr lang="en-US" sz="2800" dirty="0" smtClean="0"/>
              <a:t>and leakage current I</a:t>
            </a:r>
            <a:r>
              <a:rPr lang="en-US" dirty="0" smtClean="0"/>
              <a:t>CBO. </a:t>
            </a:r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 </a:t>
            </a:r>
            <a:r>
              <a:rPr lang="en-US" sz="3200" dirty="0" smtClean="0"/>
              <a:t>I</a:t>
            </a:r>
            <a:r>
              <a:rPr lang="en-US" sz="2000" dirty="0" smtClean="0"/>
              <a:t>C = </a:t>
            </a:r>
            <a:r>
              <a:rPr lang="el-GR" sz="3200" dirty="0" smtClean="0"/>
              <a:t>α</a:t>
            </a:r>
            <a:r>
              <a:rPr lang="en-US" sz="3200" dirty="0" smtClean="0"/>
              <a:t>I</a:t>
            </a:r>
            <a:r>
              <a:rPr lang="en-US" sz="2000" dirty="0" smtClean="0"/>
              <a:t>E + </a:t>
            </a:r>
            <a:r>
              <a:rPr lang="en-US" sz="3200" dirty="0" smtClean="0"/>
              <a:t>I</a:t>
            </a:r>
            <a:r>
              <a:rPr lang="en-US" sz="2000" dirty="0" smtClean="0"/>
              <a:t>CBO          </a:t>
            </a:r>
          </a:p>
          <a:p>
            <a:pPr>
              <a:buNone/>
            </a:pPr>
            <a:r>
              <a:rPr lang="en-US" sz="1600" dirty="0" smtClean="0"/>
              <a:t>                             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1" i="1" u="sng" dirty="0" smtClean="0"/>
              <a:t>Characteristics of common base</a:t>
            </a:r>
            <a:br>
              <a:rPr lang="en-US" sz="3200" b="1" i="1" u="sng" dirty="0" smtClean="0"/>
            </a:br>
            <a:r>
              <a:rPr lang="en-US" sz="3200" b="1" i="1" u="sng" dirty="0" smtClean="0"/>
              <a:t>configuration</a:t>
            </a:r>
            <a:endParaRPr lang="en-US" sz="3200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4100" dirty="0" smtClean="0"/>
          </a:p>
          <a:p>
            <a:r>
              <a:rPr lang="en-US" sz="4100" dirty="0" smtClean="0"/>
              <a:t>V</a:t>
            </a:r>
            <a:r>
              <a:rPr lang="en-US" sz="2900" dirty="0" smtClean="0"/>
              <a:t>BE</a:t>
            </a:r>
            <a:r>
              <a:rPr lang="en-US" sz="4100" dirty="0" smtClean="0"/>
              <a:t> </a:t>
            </a:r>
            <a:r>
              <a:rPr lang="en-US" sz="4100" dirty="0" err="1" smtClean="0"/>
              <a:t>vs</a:t>
            </a:r>
            <a:r>
              <a:rPr lang="en-US" sz="4100" dirty="0" smtClean="0"/>
              <a:t> </a:t>
            </a:r>
            <a:r>
              <a:rPr lang="en-US" sz="4100" dirty="0" smtClean="0"/>
              <a:t>I</a:t>
            </a:r>
            <a:r>
              <a:rPr lang="en-US" sz="2900" dirty="0" smtClean="0"/>
              <a:t>E</a:t>
            </a:r>
            <a:r>
              <a:rPr lang="en-US" sz="4100" dirty="0" smtClean="0"/>
              <a:t> characteristics </a:t>
            </a:r>
            <a:r>
              <a:rPr lang="en-US" sz="4100" dirty="0" smtClean="0"/>
              <a:t>is called input characteristics</a:t>
            </a:r>
            <a:r>
              <a:rPr lang="en-US" sz="4100" dirty="0" smtClean="0"/>
              <a:t>.</a:t>
            </a:r>
          </a:p>
          <a:p>
            <a:r>
              <a:rPr lang="en-US" sz="4100" dirty="0" smtClean="0"/>
              <a:t>IE </a:t>
            </a:r>
            <a:r>
              <a:rPr lang="en-US" sz="4100" dirty="0" smtClean="0"/>
              <a:t>increases rapidly </a:t>
            </a:r>
            <a:r>
              <a:rPr lang="en-US" sz="4100" dirty="0" smtClean="0"/>
              <a:t>with V</a:t>
            </a:r>
            <a:r>
              <a:rPr lang="en-US" sz="2900" dirty="0" smtClean="0"/>
              <a:t>BE</a:t>
            </a:r>
            <a:r>
              <a:rPr lang="en-US" sz="4100" dirty="0" smtClean="0"/>
              <a:t>. It </a:t>
            </a:r>
            <a:r>
              <a:rPr lang="en-US" sz="4100" dirty="0" smtClean="0"/>
              <a:t>means </a:t>
            </a:r>
            <a:r>
              <a:rPr lang="en-US" sz="4100" dirty="0" smtClean="0"/>
              <a:t>input resistance </a:t>
            </a:r>
            <a:r>
              <a:rPr lang="en-US" sz="4100" dirty="0" smtClean="0"/>
              <a:t>is very small.</a:t>
            </a:r>
          </a:p>
          <a:p>
            <a:r>
              <a:rPr lang="en-US" sz="4100" dirty="0" smtClean="0"/>
              <a:t>IE </a:t>
            </a:r>
            <a:r>
              <a:rPr lang="en-US" sz="4100" dirty="0" smtClean="0"/>
              <a:t>almost </a:t>
            </a:r>
            <a:r>
              <a:rPr lang="en-US" sz="4100" dirty="0" smtClean="0"/>
              <a:t>independent of </a:t>
            </a:r>
            <a:r>
              <a:rPr lang="en-US" sz="4100" dirty="0" smtClean="0"/>
              <a:t>V</a:t>
            </a:r>
            <a:r>
              <a:rPr lang="en-US" sz="2900" dirty="0" smtClean="0"/>
              <a:t>CB</a:t>
            </a:r>
            <a:r>
              <a:rPr lang="en-US" sz="4100" dirty="0" smtClean="0"/>
              <a:t>.</a:t>
            </a:r>
            <a:endParaRPr lang="en-US" sz="4100" dirty="0"/>
          </a:p>
        </p:txBody>
      </p:sp>
      <p:pic>
        <p:nvPicPr>
          <p:cNvPr id="6" name="Picture 10" descr="http://www.electronicshub.org/wp-content/uploads/2015/01/3.-Input-characteristics-of-common-base-configu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3133725" cy="262576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1524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latin typeface="Agency FB" pitchFamily="34" charset="0"/>
              </a:rPr>
              <a:t>• </a:t>
            </a:r>
            <a:r>
              <a:rPr lang="en-US" sz="2400" b="1" i="1" u="sng" dirty="0" smtClean="0">
                <a:latin typeface="Agency FB" pitchFamily="34" charset="0"/>
              </a:rPr>
              <a:t>Input Characteristics:</a:t>
            </a:r>
            <a:endParaRPr lang="en-US" sz="2400" b="1" i="1" u="sng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28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i="1" dirty="0" smtClean="0">
                <a:latin typeface="Agency FB" pitchFamily="34" charset="0"/>
              </a:rPr>
              <a:t>• </a:t>
            </a:r>
            <a:r>
              <a:rPr lang="en-US" sz="2400" b="1" i="1" u="sng" dirty="0" smtClean="0">
                <a:latin typeface="Agency FB" pitchFamily="34" charset="0"/>
              </a:rPr>
              <a:t>Output </a:t>
            </a:r>
            <a:r>
              <a:rPr lang="en-US" sz="2400" b="1" i="1" u="sng" dirty="0" smtClean="0">
                <a:latin typeface="Agency FB" pitchFamily="34" charset="0"/>
              </a:rPr>
              <a:t>Characteristics</a:t>
            </a:r>
            <a:r>
              <a:rPr lang="en-US" sz="2400" b="1" i="1" dirty="0" smtClean="0">
                <a:latin typeface="Agency FB" pitchFamily="34" charset="0"/>
              </a:rPr>
              <a:t>:</a:t>
            </a:r>
            <a:endParaRPr lang="en-US" sz="2400" b="1" i="1" dirty="0">
              <a:latin typeface="Agency FB" pitchFamily="34" charset="0"/>
            </a:endParaRPr>
          </a:p>
        </p:txBody>
      </p:sp>
      <p:pic>
        <p:nvPicPr>
          <p:cNvPr id="5" name="Picture 12" descr="http://www.electronicshub.org/wp-content/uploads/2015/01/4.-Output-characteristics-of-common-base-configu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85800"/>
            <a:ext cx="4124325" cy="31718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38862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V</a:t>
            </a:r>
            <a:r>
              <a:rPr lang="en-US" sz="2000" dirty="0" smtClean="0"/>
              <a:t>BC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2400" dirty="0" err="1" smtClean="0"/>
              <a:t>c</a:t>
            </a:r>
            <a:r>
              <a:rPr lang="en-US" sz="3200" dirty="0" smtClean="0"/>
              <a:t> characteristics </a:t>
            </a:r>
            <a:r>
              <a:rPr lang="en-US" sz="3200" dirty="0" smtClean="0"/>
              <a:t>is </a:t>
            </a:r>
            <a:r>
              <a:rPr lang="en-US" sz="3200" dirty="0" smtClean="0"/>
              <a:t>called output characteristics.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</a:t>
            </a:r>
            <a:r>
              <a:rPr lang="en-US" sz="2000" dirty="0" smtClean="0"/>
              <a:t>C</a:t>
            </a:r>
            <a:r>
              <a:rPr lang="en-US" sz="3200" dirty="0" smtClean="0"/>
              <a:t> </a:t>
            </a:r>
            <a:r>
              <a:rPr lang="en-US" sz="3200" dirty="0" smtClean="0"/>
              <a:t>varies </a:t>
            </a:r>
            <a:r>
              <a:rPr lang="en-US" sz="3200" dirty="0" smtClean="0"/>
              <a:t>linearly with V</a:t>
            </a:r>
            <a:r>
              <a:rPr lang="en-US" sz="2000" dirty="0" smtClean="0"/>
              <a:t>BC</a:t>
            </a:r>
            <a:r>
              <a:rPr lang="en-US" sz="3200" dirty="0" smtClean="0"/>
              <a:t> </a:t>
            </a:r>
            <a:r>
              <a:rPr lang="en-US" sz="3200" dirty="0" smtClean="0"/>
              <a:t>,only when </a:t>
            </a:r>
            <a:r>
              <a:rPr lang="en-US" sz="3200" dirty="0" smtClean="0"/>
              <a:t>V</a:t>
            </a:r>
            <a:r>
              <a:rPr lang="en-US" sz="2000" dirty="0" smtClean="0"/>
              <a:t>BC</a:t>
            </a:r>
            <a:r>
              <a:rPr lang="en-US" sz="3200" dirty="0" smtClean="0"/>
              <a:t> is </a:t>
            </a:r>
            <a:r>
              <a:rPr lang="en-US" sz="3200" dirty="0" smtClean="0"/>
              <a:t>very </a:t>
            </a:r>
            <a:r>
              <a:rPr lang="en-US" sz="3200" dirty="0" smtClean="0"/>
              <a:t>small.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As</a:t>
            </a:r>
            <a:r>
              <a:rPr lang="en-US" sz="3200" dirty="0" smtClean="0"/>
              <a:t>, </a:t>
            </a:r>
            <a:r>
              <a:rPr lang="en-US" sz="3200" dirty="0" smtClean="0"/>
              <a:t>V</a:t>
            </a:r>
            <a:r>
              <a:rPr lang="en-US" sz="2400" dirty="0" smtClean="0"/>
              <a:t>BC </a:t>
            </a:r>
            <a:r>
              <a:rPr lang="en-US" sz="3200" dirty="0" smtClean="0"/>
              <a:t>increases, </a:t>
            </a:r>
            <a:r>
              <a:rPr lang="en-US" sz="3200" dirty="0" smtClean="0"/>
              <a:t>I</a:t>
            </a:r>
            <a:r>
              <a:rPr lang="en-US" sz="2000" dirty="0" smtClean="0"/>
              <a:t>C</a:t>
            </a:r>
            <a:r>
              <a:rPr lang="en-US" sz="3200" dirty="0" smtClean="0"/>
              <a:t> becomes </a:t>
            </a:r>
            <a:r>
              <a:rPr lang="en-US" sz="3200" dirty="0" smtClean="0"/>
              <a:t>constant.</a:t>
            </a:r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1" i="1" u="sng" dirty="0" smtClean="0"/>
              <a:t>Input and Output Resistance of</a:t>
            </a:r>
            <a:br>
              <a:rPr lang="en-US" sz="3200" b="1" i="1" u="sng" dirty="0" smtClean="0"/>
            </a:br>
            <a:r>
              <a:rPr lang="en-US" sz="3200" b="1" i="1" u="sng" dirty="0" smtClean="0"/>
              <a:t>common base </a:t>
            </a:r>
            <a:r>
              <a:rPr lang="en-US" sz="3200" b="1" i="1" u="sng" dirty="0" smtClean="0"/>
              <a:t>configuration: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Input Resistance</a:t>
            </a:r>
            <a:r>
              <a:rPr lang="en-US" dirty="0" smtClean="0"/>
              <a:t>: The ratio of change </a:t>
            </a:r>
            <a:r>
              <a:rPr lang="en-US" dirty="0" smtClean="0"/>
              <a:t>in emitter-base </a:t>
            </a:r>
            <a:r>
              <a:rPr lang="en-US" dirty="0" smtClean="0"/>
              <a:t>voltage to the change in </a:t>
            </a:r>
            <a:r>
              <a:rPr lang="en-US" dirty="0" smtClean="0"/>
              <a:t>emitter current </a:t>
            </a:r>
            <a:r>
              <a:rPr lang="en-US" dirty="0" smtClean="0"/>
              <a:t>is called Input Resistance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sz="4400" dirty="0" err="1" smtClean="0"/>
              <a:t>r</a:t>
            </a:r>
            <a:r>
              <a:rPr lang="en-US" sz="2800" dirty="0" err="1" smtClean="0"/>
              <a:t>i</a:t>
            </a:r>
            <a:r>
              <a:rPr lang="en-US" sz="2800" dirty="0" smtClean="0"/>
              <a:t> = ∆</a:t>
            </a:r>
            <a:r>
              <a:rPr lang="en-US" dirty="0" smtClean="0"/>
              <a:t>V</a:t>
            </a:r>
            <a:r>
              <a:rPr lang="en-US" sz="2000" dirty="0" smtClean="0"/>
              <a:t>BE </a:t>
            </a:r>
            <a:r>
              <a:rPr lang="en-US" sz="2800" dirty="0" smtClean="0"/>
              <a:t>/ ∆I</a:t>
            </a:r>
            <a:r>
              <a:rPr lang="en-US" sz="2400" dirty="0" smtClean="0"/>
              <a:t>E</a:t>
            </a:r>
            <a:endParaRPr lang="en-US" sz="3600" dirty="0" smtClean="0"/>
          </a:p>
          <a:p>
            <a:r>
              <a:rPr lang="en-US" b="1" dirty="0" smtClean="0"/>
              <a:t>Output Resistance</a:t>
            </a:r>
            <a:r>
              <a:rPr lang="en-US" dirty="0" smtClean="0"/>
              <a:t>: The ratio of change </a:t>
            </a:r>
            <a:r>
              <a:rPr lang="en-US" dirty="0" smtClean="0"/>
              <a:t>in collector-base </a:t>
            </a:r>
            <a:r>
              <a:rPr lang="en-US" dirty="0" smtClean="0"/>
              <a:t>voltage to the change </a:t>
            </a:r>
            <a:r>
              <a:rPr lang="en-US" dirty="0" smtClean="0"/>
              <a:t>in collector current </a:t>
            </a:r>
            <a:r>
              <a:rPr lang="en-US" dirty="0" smtClean="0"/>
              <a:t>is called Output Resistance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sz="4000" b="1" dirty="0" err="1" smtClean="0"/>
              <a:t>r</a:t>
            </a:r>
            <a:r>
              <a:rPr lang="en-US" sz="2000" dirty="0" err="1" smtClean="0"/>
              <a:t>o</a:t>
            </a:r>
            <a:r>
              <a:rPr lang="en-US" sz="2000" dirty="0" smtClean="0"/>
              <a:t>  = </a:t>
            </a:r>
            <a:r>
              <a:rPr lang="en-US" dirty="0" smtClean="0"/>
              <a:t>∆</a:t>
            </a:r>
            <a:r>
              <a:rPr lang="en-US" sz="3600" dirty="0" smtClean="0"/>
              <a:t>V</a:t>
            </a:r>
            <a:r>
              <a:rPr lang="en-US" sz="2400" dirty="0" smtClean="0"/>
              <a:t>BC </a:t>
            </a:r>
            <a:r>
              <a:rPr lang="en-US" dirty="0" smtClean="0"/>
              <a:t>/ ∆I</a:t>
            </a:r>
            <a:r>
              <a:rPr lang="en-US" sz="2000" dirty="0" smtClean="0"/>
              <a:t>C</a:t>
            </a:r>
            <a:endParaRPr lang="en-US" sz="3600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2. Common </a:t>
            </a:r>
            <a:r>
              <a:rPr lang="en-US" sz="4000" b="1" i="1" dirty="0" smtClean="0"/>
              <a:t>Emitter Connection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common-emitter terminology is derived </a:t>
            </a:r>
            <a:r>
              <a:rPr lang="en-US" dirty="0" smtClean="0"/>
              <a:t>from the </a:t>
            </a:r>
            <a:r>
              <a:rPr lang="en-US" dirty="0" smtClean="0"/>
              <a:t>fact that the emitter is common to both </a:t>
            </a:r>
            <a:r>
              <a:rPr lang="en-US" dirty="0" smtClean="0"/>
              <a:t>the input </a:t>
            </a:r>
            <a:r>
              <a:rPr lang="en-US" dirty="0" smtClean="0"/>
              <a:t>and output sides of the </a:t>
            </a:r>
            <a:r>
              <a:rPr lang="en-US" dirty="0" smtClean="0"/>
              <a:t>configuration.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First Figure shows common emitter </a:t>
            </a:r>
            <a:r>
              <a:rPr lang="en-US" dirty="0" err="1" smtClean="0"/>
              <a:t>npn</a:t>
            </a:r>
            <a:r>
              <a:rPr lang="en-US" dirty="0" smtClean="0"/>
              <a:t> configuration and </a:t>
            </a:r>
            <a:r>
              <a:rPr lang="en-US" dirty="0" smtClean="0"/>
              <a:t>second figure </a:t>
            </a:r>
            <a:r>
              <a:rPr lang="en-US" dirty="0" smtClean="0"/>
              <a:t>shows common emitter </a:t>
            </a:r>
            <a:r>
              <a:rPr lang="en-US" dirty="0" err="1" smtClean="0"/>
              <a:t>pnp</a:t>
            </a:r>
            <a:r>
              <a:rPr lang="en-US" dirty="0" smtClean="0"/>
              <a:t> configuration.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172200" cy="242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500" b="1" i="1" u="sng" dirty="0" smtClean="0"/>
              <a:t>Base</a:t>
            </a:r>
            <a:r>
              <a:rPr lang="en-US" b="1" i="1" u="sng" dirty="0" smtClean="0"/>
              <a:t> </a:t>
            </a:r>
            <a:r>
              <a:rPr lang="en-US" b="1" i="1" u="sng" dirty="0" smtClean="0"/>
              <a:t>Current </a:t>
            </a:r>
            <a:r>
              <a:rPr lang="en-US" b="1" i="1" u="sng" dirty="0" smtClean="0"/>
              <a:t>amplification factor </a:t>
            </a:r>
            <a:r>
              <a:rPr lang="en-US" b="1" i="1" u="sng" dirty="0" smtClean="0"/>
              <a:t>(</a:t>
            </a:r>
            <a:r>
              <a:rPr lang="el-GR" dirty="0" smtClean="0"/>
              <a:t>β</a:t>
            </a:r>
            <a:r>
              <a:rPr lang="en-US" b="1" i="1" u="sng" dirty="0" smtClean="0"/>
              <a:t> </a:t>
            </a:r>
            <a:r>
              <a:rPr lang="en-US" b="1" i="1" u="sng" dirty="0" smtClean="0"/>
              <a:t>) </a:t>
            </a:r>
            <a:r>
              <a:rPr lang="en-US" b="1" i="1" u="sng" dirty="0" smtClean="0"/>
              <a:t>:</a:t>
            </a:r>
          </a:p>
          <a:p>
            <a:pPr>
              <a:buNone/>
            </a:pPr>
            <a:endParaRPr lang="en-US" b="1" i="1" u="sng" dirty="0" smtClean="0"/>
          </a:p>
          <a:p>
            <a:r>
              <a:rPr lang="en-US" dirty="0" smtClean="0"/>
              <a:t>In common emitter connection input current is </a:t>
            </a:r>
            <a:r>
              <a:rPr lang="en-US" dirty="0" smtClean="0"/>
              <a:t>base current </a:t>
            </a:r>
            <a:r>
              <a:rPr lang="en-US" dirty="0" smtClean="0"/>
              <a:t>and output current is collector current.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ratio of change in collector current to </a:t>
            </a:r>
            <a:r>
              <a:rPr lang="en-US" dirty="0" smtClean="0"/>
              <a:t>the change </a:t>
            </a:r>
            <a:r>
              <a:rPr lang="en-US" dirty="0" smtClean="0"/>
              <a:t>in base current is known as </a:t>
            </a:r>
            <a:r>
              <a:rPr lang="en-US" dirty="0" smtClean="0"/>
              <a:t>base current amplification </a:t>
            </a:r>
            <a:r>
              <a:rPr lang="en-US" dirty="0" smtClean="0"/>
              <a:t>factor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l-GR" sz="3900" dirty="0" smtClean="0"/>
              <a:t>β</a:t>
            </a:r>
            <a:r>
              <a:rPr lang="en-US" sz="3900" dirty="0" smtClean="0"/>
              <a:t> = </a:t>
            </a:r>
            <a:r>
              <a:rPr lang="en-US" sz="3900" dirty="0" smtClean="0"/>
              <a:t>∆I</a:t>
            </a:r>
            <a:r>
              <a:rPr lang="en-US" sz="2600" dirty="0" smtClean="0"/>
              <a:t>C</a:t>
            </a:r>
            <a:r>
              <a:rPr lang="en-US" sz="3900" dirty="0" smtClean="0"/>
              <a:t>/∆</a:t>
            </a:r>
            <a:r>
              <a:rPr lang="en-US" sz="3900" dirty="0" smtClean="0"/>
              <a:t>I</a:t>
            </a:r>
            <a:r>
              <a:rPr lang="en-US" sz="2600" dirty="0" smtClean="0"/>
              <a:t>B   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Normally only 5% of emitter current flows to </a:t>
            </a:r>
            <a:r>
              <a:rPr lang="en-US" dirty="0" smtClean="0"/>
              <a:t>base, so </a:t>
            </a:r>
            <a:r>
              <a:rPr lang="en-US" dirty="0" smtClean="0"/>
              <a:t>amplification factor is greater than 20. </a:t>
            </a:r>
            <a:r>
              <a:rPr lang="en-US" dirty="0" smtClean="0"/>
              <a:t>Usually this </a:t>
            </a:r>
            <a:r>
              <a:rPr lang="en-US" dirty="0" smtClean="0"/>
              <a:t>range varies from 20 to 500.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1" i="1" dirty="0" smtClean="0"/>
              <a:t>Relation Between </a:t>
            </a:r>
            <a:r>
              <a:rPr lang="el-GR" sz="3200" b="1" i="1" dirty="0" smtClean="0"/>
              <a:t>α</a:t>
            </a:r>
            <a:r>
              <a:rPr lang="en-US" sz="3200" b="1" i="1" dirty="0" smtClean="0"/>
              <a:t> and </a:t>
            </a:r>
            <a:r>
              <a:rPr lang="el-GR" sz="3200" b="1" i="1" dirty="0" smtClean="0"/>
              <a:t>β</a:t>
            </a:r>
            <a:r>
              <a:rPr lang="en-US" sz="3200" b="1" i="1" dirty="0" smtClean="0"/>
              <a:t> :</a:t>
            </a:r>
            <a:br>
              <a:rPr lang="en-US" sz="3200" b="1" i="1" dirty="0" smtClean="0"/>
            </a:br>
            <a:endParaRPr lang="en-US" sz="3200" b="1" i="1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29540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533400"/>
            <a:ext cx="28935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133600"/>
            <a:ext cx="4191000" cy="323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1" i="1" u="sng" dirty="0" smtClean="0"/>
              <a:t>Expression for Collector Current</a:t>
            </a:r>
            <a:endParaRPr lang="en-US" sz="3200" b="1" i="1" u="sng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516264" cy="355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cap="none" spc="0" dirty="0" smtClean="0">
                <a:ln w="11430"/>
                <a:cs typeface="Times New Roman" pitchFamily="18" charset="0"/>
              </a:rPr>
              <a:t>Representation of Transistor</a:t>
            </a:r>
            <a:endParaRPr lang="en-US" cap="none" spc="0" dirty="0">
              <a:ln w="1143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317" y="2136197"/>
            <a:ext cx="5079365" cy="34539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1" i="1" u="sng" dirty="0" smtClean="0"/>
              <a:t>Characteristics of common emitter</a:t>
            </a:r>
            <a:br>
              <a:rPr lang="en-US" sz="3200" b="1" i="1" u="sng" dirty="0" smtClean="0"/>
            </a:br>
            <a:r>
              <a:rPr lang="en-US" sz="3200" b="1" i="1" u="sng" dirty="0" smtClean="0"/>
              <a:t>configuration: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b="1" i="1" u="sng" dirty="0" smtClean="0">
                <a:latin typeface="Agency FB" pitchFamily="34" charset="0"/>
              </a:rPr>
              <a:t>Input Characteristics</a:t>
            </a:r>
            <a:r>
              <a:rPr lang="en-US" sz="2600" b="1" i="1" u="sng" dirty="0" smtClean="0">
                <a:latin typeface="Agency FB" pitchFamily="34" charset="0"/>
              </a:rPr>
              <a:t>: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3300" dirty="0" smtClean="0"/>
              <a:t>V</a:t>
            </a:r>
            <a:r>
              <a:rPr lang="en-US" sz="2200" dirty="0" smtClean="0"/>
              <a:t>BE</a:t>
            </a:r>
            <a:r>
              <a:rPr lang="en-US" sz="3300" dirty="0" smtClean="0"/>
              <a:t> </a:t>
            </a:r>
            <a:r>
              <a:rPr lang="en-US" sz="3300" dirty="0" err="1" smtClean="0"/>
              <a:t>vs</a:t>
            </a:r>
            <a:r>
              <a:rPr lang="en-US" sz="3300" dirty="0" smtClean="0"/>
              <a:t> I</a:t>
            </a:r>
            <a:r>
              <a:rPr lang="en-US" sz="2200" dirty="0" smtClean="0"/>
              <a:t>B</a:t>
            </a:r>
            <a:r>
              <a:rPr lang="en-US" sz="3300" dirty="0" smtClean="0"/>
              <a:t> characteristics </a:t>
            </a:r>
            <a:r>
              <a:rPr lang="en-US" sz="3300" dirty="0" smtClean="0"/>
              <a:t>is called input characteristics</a:t>
            </a:r>
            <a:r>
              <a:rPr lang="en-US" sz="3300" dirty="0" smtClean="0"/>
              <a:t>.</a:t>
            </a:r>
          </a:p>
          <a:p>
            <a:r>
              <a:rPr lang="en-US" sz="3300" dirty="0" smtClean="0"/>
              <a:t>I</a:t>
            </a:r>
            <a:r>
              <a:rPr lang="en-US" sz="2800" dirty="0" smtClean="0"/>
              <a:t>B</a:t>
            </a:r>
            <a:r>
              <a:rPr lang="en-US" sz="3300" dirty="0" smtClean="0"/>
              <a:t> </a:t>
            </a:r>
            <a:r>
              <a:rPr lang="en-US" sz="3300" dirty="0" smtClean="0"/>
              <a:t>increases rapidly </a:t>
            </a:r>
            <a:r>
              <a:rPr lang="en-US" sz="3300" dirty="0" smtClean="0"/>
              <a:t>with V</a:t>
            </a:r>
            <a:r>
              <a:rPr lang="en-US" sz="2200" dirty="0" smtClean="0"/>
              <a:t>BE</a:t>
            </a:r>
            <a:r>
              <a:rPr lang="en-US" sz="3300" dirty="0" smtClean="0"/>
              <a:t> </a:t>
            </a:r>
            <a:r>
              <a:rPr lang="en-US" sz="3300" dirty="0" smtClean="0"/>
              <a:t>. It means </a:t>
            </a:r>
            <a:r>
              <a:rPr lang="en-US" sz="3300" dirty="0" smtClean="0"/>
              <a:t>input resistance </a:t>
            </a:r>
            <a:r>
              <a:rPr lang="en-US" sz="3300" dirty="0" smtClean="0"/>
              <a:t>is very small.</a:t>
            </a:r>
          </a:p>
          <a:p>
            <a:r>
              <a:rPr lang="en-US" sz="3300" dirty="0" smtClean="0"/>
              <a:t>I</a:t>
            </a:r>
            <a:r>
              <a:rPr lang="en-US" sz="2200" dirty="0" smtClean="0"/>
              <a:t>E</a:t>
            </a:r>
            <a:r>
              <a:rPr lang="en-US" sz="3300" dirty="0" smtClean="0"/>
              <a:t> </a:t>
            </a:r>
            <a:r>
              <a:rPr lang="en-US" sz="3300" dirty="0" smtClean="0"/>
              <a:t>almost </a:t>
            </a:r>
            <a:r>
              <a:rPr lang="en-US" sz="3300" dirty="0" smtClean="0"/>
              <a:t>independent of </a:t>
            </a:r>
            <a:r>
              <a:rPr lang="en-US" sz="3300" dirty="0" smtClean="0"/>
              <a:t>V</a:t>
            </a:r>
            <a:r>
              <a:rPr lang="en-US" sz="2200" dirty="0" smtClean="0"/>
              <a:t>CE</a:t>
            </a:r>
            <a:r>
              <a:rPr lang="en-US" sz="3300" dirty="0" smtClean="0"/>
              <a:t>.</a:t>
            </a:r>
          </a:p>
          <a:p>
            <a:r>
              <a:rPr lang="en-US" sz="3300" dirty="0" smtClean="0"/>
              <a:t>I</a:t>
            </a:r>
            <a:r>
              <a:rPr lang="en-US" sz="2200" dirty="0" smtClean="0"/>
              <a:t>B</a:t>
            </a:r>
            <a:r>
              <a:rPr lang="en-US" sz="3300" dirty="0" smtClean="0"/>
              <a:t> </a:t>
            </a:r>
            <a:r>
              <a:rPr lang="en-US" sz="3300" dirty="0" smtClean="0"/>
              <a:t>is of the range of </a:t>
            </a:r>
            <a:r>
              <a:rPr lang="en-US" sz="3300" dirty="0" smtClean="0"/>
              <a:t>micro amps</a:t>
            </a:r>
            <a:r>
              <a:rPr lang="en-US" sz="3300" dirty="0" smtClean="0"/>
              <a:t>.</a:t>
            </a:r>
            <a:endParaRPr lang="en-US" sz="3300" b="1" u="sng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066800"/>
            <a:ext cx="28479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i="1" u="sng" dirty="0" smtClean="0">
                <a:latin typeface="Agency FB" pitchFamily="34" charset="0"/>
              </a:rPr>
              <a:t>Output </a:t>
            </a:r>
            <a:r>
              <a:rPr lang="en-US" sz="2400" b="1" i="1" u="sng" dirty="0" smtClean="0">
                <a:latin typeface="Agency FB" pitchFamily="34" charset="0"/>
              </a:rPr>
              <a:t>Characteristics</a:t>
            </a:r>
            <a:r>
              <a:rPr lang="en-US" sz="2400" b="1" i="1" u="sng" dirty="0" smtClean="0">
                <a:latin typeface="Agency FB" pitchFamily="34" charset="0"/>
              </a:rPr>
              <a:t>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r>
              <a:rPr lang="en-US" dirty="0" smtClean="0"/>
              <a:t>V</a:t>
            </a:r>
            <a:r>
              <a:rPr lang="en-US" sz="2200" dirty="0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sz="3000" dirty="0" err="1" smtClean="0"/>
              <a:t>c</a:t>
            </a:r>
            <a:r>
              <a:rPr lang="en-US" dirty="0" smtClean="0"/>
              <a:t> characteristics </a:t>
            </a:r>
            <a:r>
              <a:rPr lang="en-US" dirty="0" smtClean="0"/>
              <a:t>is </a:t>
            </a:r>
            <a:r>
              <a:rPr lang="en-US" dirty="0" smtClean="0"/>
              <a:t>called output </a:t>
            </a:r>
            <a:r>
              <a:rPr lang="en-US" dirty="0" smtClean="0"/>
              <a:t>characteristics.</a:t>
            </a:r>
          </a:p>
          <a:p>
            <a:r>
              <a:rPr lang="en-US" dirty="0" smtClean="0"/>
              <a:t>I</a:t>
            </a:r>
            <a:r>
              <a:rPr lang="en-US" sz="2600" dirty="0" smtClean="0"/>
              <a:t>C</a:t>
            </a:r>
            <a:r>
              <a:rPr lang="en-US" dirty="0" smtClean="0"/>
              <a:t> </a:t>
            </a:r>
            <a:r>
              <a:rPr lang="en-US" dirty="0" smtClean="0"/>
              <a:t>varies </a:t>
            </a:r>
            <a:r>
              <a:rPr lang="en-US" dirty="0" smtClean="0"/>
              <a:t>linearly with </a:t>
            </a:r>
            <a:r>
              <a:rPr lang="en-US" dirty="0" smtClean="0"/>
              <a:t>V</a:t>
            </a:r>
            <a:r>
              <a:rPr lang="en-US" sz="2200" dirty="0" smtClean="0"/>
              <a:t>CE</a:t>
            </a:r>
            <a:r>
              <a:rPr lang="en-US" dirty="0" smtClean="0"/>
              <a:t> ,only when </a:t>
            </a:r>
            <a:r>
              <a:rPr lang="en-US" dirty="0" smtClean="0"/>
              <a:t>V</a:t>
            </a:r>
            <a:r>
              <a:rPr lang="en-US" sz="2200" dirty="0" smtClean="0"/>
              <a:t>CE</a:t>
            </a:r>
            <a:r>
              <a:rPr lang="en-US" dirty="0" smtClean="0"/>
              <a:t> is </a:t>
            </a:r>
            <a:r>
              <a:rPr lang="en-US" dirty="0" smtClean="0"/>
              <a:t>very small.</a:t>
            </a:r>
          </a:p>
          <a:p>
            <a:r>
              <a:rPr lang="en-US" dirty="0" smtClean="0"/>
              <a:t>As</a:t>
            </a:r>
            <a:r>
              <a:rPr lang="en-US" dirty="0" smtClean="0"/>
              <a:t>, V</a:t>
            </a:r>
            <a:r>
              <a:rPr lang="en-US" sz="2200" dirty="0" smtClean="0"/>
              <a:t>CE</a:t>
            </a:r>
            <a:r>
              <a:rPr lang="en-US" dirty="0" smtClean="0"/>
              <a:t> increases, </a:t>
            </a:r>
            <a:r>
              <a:rPr lang="en-US" dirty="0" smtClean="0"/>
              <a:t>I</a:t>
            </a:r>
            <a:r>
              <a:rPr lang="en-US" sz="2200" dirty="0" smtClean="0"/>
              <a:t>C</a:t>
            </a:r>
            <a:r>
              <a:rPr lang="en-US" dirty="0" smtClean="0"/>
              <a:t> becomes </a:t>
            </a:r>
            <a:r>
              <a:rPr lang="en-US" dirty="0" smtClean="0"/>
              <a:t>constant.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85800"/>
            <a:ext cx="39528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1" i="1" u="sng" dirty="0" smtClean="0"/>
              <a:t>Input and Output Resistance of</a:t>
            </a:r>
            <a:br>
              <a:rPr lang="en-US" sz="3200" b="1" i="1" u="sng" dirty="0" smtClean="0"/>
            </a:br>
            <a:r>
              <a:rPr lang="en-US" sz="3200" b="1" i="1" u="sng" dirty="0" smtClean="0"/>
              <a:t>common </a:t>
            </a:r>
            <a:r>
              <a:rPr lang="en-US" sz="3200" b="1" i="1" u="sng" dirty="0" smtClean="0"/>
              <a:t>emitter configuration: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Input Resistance</a:t>
            </a:r>
            <a:r>
              <a:rPr lang="en-US" dirty="0" smtClean="0"/>
              <a:t>: The ratio of change </a:t>
            </a:r>
            <a:r>
              <a:rPr lang="en-US" dirty="0" smtClean="0"/>
              <a:t>in emitter-base </a:t>
            </a:r>
            <a:r>
              <a:rPr lang="en-US" dirty="0" smtClean="0"/>
              <a:t>voltage to the change in </a:t>
            </a:r>
            <a:r>
              <a:rPr lang="en-US" dirty="0" smtClean="0"/>
              <a:t>base current </a:t>
            </a:r>
            <a:r>
              <a:rPr lang="en-US" dirty="0" smtClean="0"/>
              <a:t>is called Input Resistance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sz="4400" dirty="0" err="1" smtClean="0"/>
              <a:t>r</a:t>
            </a:r>
            <a:r>
              <a:rPr lang="en-US" sz="2800" dirty="0" err="1" smtClean="0"/>
              <a:t>i</a:t>
            </a:r>
            <a:r>
              <a:rPr lang="en-US" sz="2800" dirty="0" smtClean="0"/>
              <a:t> = ∆</a:t>
            </a:r>
            <a:r>
              <a:rPr lang="en-US" dirty="0" smtClean="0"/>
              <a:t>V</a:t>
            </a:r>
            <a:r>
              <a:rPr lang="en-US" sz="2000" dirty="0" smtClean="0"/>
              <a:t>BE </a:t>
            </a:r>
            <a:r>
              <a:rPr lang="en-US" sz="2800" dirty="0" smtClean="0"/>
              <a:t>/ ∆I</a:t>
            </a:r>
            <a:r>
              <a:rPr lang="en-US" sz="2000" dirty="0" smtClean="0"/>
              <a:t>B</a:t>
            </a:r>
            <a:endParaRPr lang="en-US" sz="3600" dirty="0" smtClean="0"/>
          </a:p>
          <a:p>
            <a:r>
              <a:rPr lang="en-US" b="1" dirty="0" smtClean="0"/>
              <a:t>Output Resistance</a:t>
            </a:r>
            <a:r>
              <a:rPr lang="en-US" dirty="0" smtClean="0"/>
              <a:t>: The ratio of change </a:t>
            </a:r>
            <a:r>
              <a:rPr lang="en-US" dirty="0" smtClean="0"/>
              <a:t>in collector-emitter </a:t>
            </a:r>
            <a:r>
              <a:rPr lang="en-US" dirty="0" smtClean="0"/>
              <a:t>voltage to the change </a:t>
            </a:r>
            <a:r>
              <a:rPr lang="en-US" dirty="0" smtClean="0"/>
              <a:t>in collector current </a:t>
            </a:r>
            <a:r>
              <a:rPr lang="en-US" dirty="0" smtClean="0"/>
              <a:t>is called Output Resistance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sz="4000" b="1" dirty="0" err="1" smtClean="0"/>
              <a:t>r</a:t>
            </a:r>
            <a:r>
              <a:rPr lang="en-US" sz="2000" dirty="0" err="1" smtClean="0"/>
              <a:t>o</a:t>
            </a:r>
            <a:r>
              <a:rPr lang="en-US" sz="2000" dirty="0" smtClean="0"/>
              <a:t>  = </a:t>
            </a:r>
            <a:r>
              <a:rPr lang="en-US" dirty="0" smtClean="0"/>
              <a:t>∆</a:t>
            </a:r>
            <a:r>
              <a:rPr lang="en-US" sz="3600" dirty="0" smtClean="0"/>
              <a:t>V</a:t>
            </a:r>
            <a:r>
              <a:rPr lang="en-US" sz="2400" dirty="0" smtClean="0"/>
              <a:t>CE </a:t>
            </a:r>
            <a:r>
              <a:rPr lang="en-US" dirty="0" smtClean="0"/>
              <a:t>/ ∆I</a:t>
            </a:r>
            <a:r>
              <a:rPr lang="en-US" sz="2000" dirty="0" smtClean="0"/>
              <a:t>C</a:t>
            </a:r>
            <a:endParaRPr lang="en-US" sz="3600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i="1" dirty="0" smtClean="0"/>
              <a:t>3. </a:t>
            </a:r>
            <a:r>
              <a:rPr lang="en-US" sz="4000" b="1" i="1" dirty="0" smtClean="0"/>
              <a:t>Common Collector Configuration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The common-collector terminology is derived </a:t>
            </a:r>
            <a:r>
              <a:rPr lang="en-US" sz="3300" dirty="0" smtClean="0"/>
              <a:t>from the </a:t>
            </a:r>
            <a:r>
              <a:rPr lang="en-US" sz="3300" dirty="0" smtClean="0"/>
              <a:t>fact that the collector is common to both </a:t>
            </a:r>
            <a:r>
              <a:rPr lang="en-US" sz="3300" dirty="0" smtClean="0"/>
              <a:t>the input </a:t>
            </a:r>
            <a:r>
              <a:rPr lang="en-US" sz="3300" dirty="0" smtClean="0"/>
              <a:t>and output sides of the </a:t>
            </a:r>
            <a:r>
              <a:rPr lang="en-US" sz="3300" dirty="0" smtClean="0"/>
              <a:t>configuration.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300" dirty="0" smtClean="0"/>
              <a:t>First Figure shows common collector </a:t>
            </a:r>
            <a:r>
              <a:rPr lang="en-US" sz="3300" dirty="0" err="1" smtClean="0"/>
              <a:t>npn</a:t>
            </a:r>
            <a:r>
              <a:rPr lang="en-US" sz="3300" dirty="0" smtClean="0"/>
              <a:t> configuration and second figure shows common collector </a:t>
            </a:r>
            <a:r>
              <a:rPr lang="en-US" sz="3300" dirty="0" err="1" smtClean="0"/>
              <a:t>pnp</a:t>
            </a:r>
            <a:r>
              <a:rPr lang="en-US" sz="3300" dirty="0" smtClean="0"/>
              <a:t> configuration.</a:t>
            </a:r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62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1" i="1" u="sng" dirty="0" smtClean="0"/>
              <a:t>Current amplification factor (</a:t>
            </a:r>
            <a:r>
              <a:rPr lang="el-GR" sz="3200" b="1" i="1" dirty="0" smtClean="0"/>
              <a:t>γ</a:t>
            </a:r>
            <a:r>
              <a:rPr lang="en-US" sz="3200" b="1" i="1" u="sng" dirty="0" smtClean="0"/>
              <a:t> ) :</a:t>
            </a:r>
            <a:br>
              <a:rPr lang="en-US" sz="3200" b="1" i="1" u="sng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common emitter connection input current is </a:t>
            </a:r>
            <a:r>
              <a:rPr lang="en-US" dirty="0" smtClean="0"/>
              <a:t>base current </a:t>
            </a:r>
            <a:r>
              <a:rPr lang="en-US" dirty="0" smtClean="0"/>
              <a:t>and output current is emitter current.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ratio of change in emitter current to the </a:t>
            </a:r>
            <a:r>
              <a:rPr lang="en-US" dirty="0" smtClean="0"/>
              <a:t>change in </a:t>
            </a:r>
            <a:r>
              <a:rPr lang="en-US" dirty="0" smtClean="0"/>
              <a:t>base current is known as current </a:t>
            </a:r>
            <a:r>
              <a:rPr lang="en-US" dirty="0" smtClean="0"/>
              <a:t>amplification factor </a:t>
            </a:r>
            <a:r>
              <a:rPr lang="en-US" dirty="0" smtClean="0"/>
              <a:t>in common collector configuration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l-GR" dirty="0" smtClean="0"/>
              <a:t>γ</a:t>
            </a:r>
            <a:r>
              <a:rPr lang="en-US" dirty="0" smtClean="0"/>
              <a:t> </a:t>
            </a:r>
            <a:r>
              <a:rPr lang="en-US" dirty="0" smtClean="0"/>
              <a:t>= ∆</a:t>
            </a:r>
            <a:r>
              <a:rPr lang="en-US" dirty="0" smtClean="0"/>
              <a:t>I</a:t>
            </a:r>
            <a:r>
              <a:rPr lang="en-US" sz="2000" dirty="0" smtClean="0"/>
              <a:t>E</a:t>
            </a:r>
            <a:r>
              <a:rPr lang="en-US" dirty="0" smtClean="0"/>
              <a:t>/</a:t>
            </a:r>
            <a:r>
              <a:rPr lang="en-US" dirty="0" smtClean="0"/>
              <a:t>∆I</a:t>
            </a:r>
            <a:r>
              <a:rPr lang="en-US" sz="2000" dirty="0" smtClean="0"/>
              <a:t>B    </a:t>
            </a:r>
            <a:endParaRPr lang="en-US" sz="2000" dirty="0" smtClean="0"/>
          </a:p>
          <a:p>
            <a:r>
              <a:rPr lang="en-US" dirty="0" smtClean="0"/>
              <a:t>This circuit provides same gain as </a:t>
            </a:r>
            <a:r>
              <a:rPr lang="en-US" dirty="0" smtClean="0"/>
              <a:t>CE configuration as,</a:t>
            </a:r>
          </a:p>
          <a:p>
            <a:pPr algn="ctr">
              <a:buNone/>
            </a:pPr>
            <a:r>
              <a:rPr lang="en-US" dirty="0" smtClean="0"/>
              <a:t>∆</a:t>
            </a:r>
            <a:r>
              <a:rPr lang="en-US" dirty="0" smtClean="0"/>
              <a:t>I</a:t>
            </a:r>
            <a:r>
              <a:rPr lang="en-US" sz="2000" dirty="0" smtClean="0"/>
              <a:t>E </a:t>
            </a:r>
            <a:r>
              <a:rPr lang="en-US" sz="3300" dirty="0" smtClean="0"/>
              <a:t>≈</a:t>
            </a:r>
            <a:r>
              <a:rPr lang="en-US" sz="2000" dirty="0" smtClean="0"/>
              <a:t> </a:t>
            </a:r>
            <a:r>
              <a:rPr lang="en-US" dirty="0" smtClean="0"/>
              <a:t>∆I</a:t>
            </a:r>
            <a:r>
              <a:rPr lang="en-US" sz="2000" dirty="0" smtClean="0"/>
              <a:t>C</a:t>
            </a: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b="1" i="1" dirty="0" smtClean="0"/>
              <a:t>Relation Between </a:t>
            </a:r>
            <a:r>
              <a:rPr lang="el-GR" sz="3200" b="1" i="1" dirty="0" smtClean="0"/>
              <a:t>γ</a:t>
            </a:r>
            <a:r>
              <a:rPr lang="en-US" sz="3200" b="1" i="1" dirty="0" smtClean="0"/>
              <a:t> and </a:t>
            </a:r>
            <a:r>
              <a:rPr lang="el-GR" sz="3200" b="1" i="1" dirty="0" smtClean="0"/>
              <a:t>α</a:t>
            </a:r>
            <a:r>
              <a:rPr lang="en-US" sz="3200" b="1" i="1" dirty="0" smtClean="0"/>
              <a:t> :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endParaRPr lang="en-US" sz="3200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143000"/>
            <a:ext cx="222775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038600"/>
            <a:ext cx="327946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609600"/>
            <a:ext cx="3886200" cy="145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438400"/>
            <a:ext cx="4811528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2286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i="1" u="sng" dirty="0" smtClean="0"/>
              <a:t>Expression for Collector </a:t>
            </a:r>
            <a:r>
              <a:rPr lang="en-US" b="1" i="1" u="sng" dirty="0" smtClean="0"/>
              <a:t>Current:</a:t>
            </a:r>
          </a:p>
          <a:p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69246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410200"/>
            <a:ext cx="6391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i="1" dirty="0" smtClean="0"/>
              <a:t>Comparison of Transistor </a:t>
            </a:r>
            <a:r>
              <a:rPr lang="en-US" b="1" i="1" dirty="0" smtClean="0"/>
              <a:t>Connections</a:t>
            </a:r>
            <a:endParaRPr lang="en-US" b="1" i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83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US" sz="8000" dirty="0" smtClean="0">
                <a:latin typeface="Algerian" pitchFamily="82" charset="0"/>
              </a:rPr>
              <a:t>THANK YOU</a:t>
            </a:r>
            <a:endParaRPr lang="en-US" sz="8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4343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Every transistor has: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i</a:t>
            </a:r>
            <a:r>
              <a:rPr lang="en-US" sz="3200" dirty="0" smtClean="0"/>
              <a:t>)two junctions, </a:t>
            </a:r>
            <a:r>
              <a:rPr lang="en-US" sz="3200" dirty="0" smtClean="0"/>
              <a:t>so transistor can be</a:t>
            </a:r>
            <a:br>
              <a:rPr lang="en-US" sz="3200" dirty="0" smtClean="0"/>
            </a:br>
            <a:r>
              <a:rPr lang="en-US" sz="3200" dirty="0" smtClean="0"/>
              <a:t>considered as two diode connected back to</a:t>
            </a:r>
            <a:br>
              <a:rPr lang="en-US" sz="3200" dirty="0" smtClean="0"/>
            </a:br>
            <a:r>
              <a:rPr lang="en-US" sz="3200" dirty="0" smtClean="0"/>
              <a:t>back.</a:t>
            </a:r>
            <a:br>
              <a:rPr lang="en-US" sz="3200" dirty="0" smtClean="0"/>
            </a:br>
            <a:r>
              <a:rPr lang="en-US" sz="3200" dirty="0" smtClean="0"/>
              <a:t>ii) </a:t>
            </a:r>
            <a:r>
              <a:rPr lang="en-US" sz="3200" dirty="0" smtClean="0"/>
              <a:t>three </a:t>
            </a:r>
            <a:r>
              <a:rPr lang="en-US" sz="3200" dirty="0" smtClean="0"/>
              <a:t>terminals.</a:t>
            </a:r>
            <a:br>
              <a:rPr lang="en-US" sz="3200" dirty="0" smtClean="0"/>
            </a:br>
            <a:r>
              <a:rPr lang="en-US" sz="3200" dirty="0" smtClean="0"/>
              <a:t>iii) middle </a:t>
            </a:r>
            <a:r>
              <a:rPr lang="en-US" sz="3200" dirty="0" smtClean="0"/>
              <a:t>section is thin than other.</a:t>
            </a:r>
            <a:endParaRPr lang="en-US" sz="32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33864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i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7086600" cy="50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861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Emitter, Base &amp; Collector of Transistor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/>
              <a:t>1) Emitter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section of one side that </a:t>
            </a:r>
            <a:r>
              <a:rPr lang="en-US" dirty="0" smtClean="0"/>
              <a:t>supplies carriers </a:t>
            </a:r>
            <a:r>
              <a:rPr lang="en-US" dirty="0" smtClean="0"/>
              <a:t>is called emitter.</a:t>
            </a:r>
          </a:p>
          <a:p>
            <a:r>
              <a:rPr lang="en-US" dirty="0" smtClean="0"/>
              <a:t> Emitter </a:t>
            </a:r>
            <a:r>
              <a:rPr lang="en-US" dirty="0" smtClean="0"/>
              <a:t>is always forward biased </a:t>
            </a:r>
            <a:r>
              <a:rPr lang="en-US" dirty="0" err="1" smtClean="0"/>
              <a:t>w.r.t</a:t>
            </a:r>
            <a:r>
              <a:rPr lang="en-US" dirty="0" smtClean="0"/>
              <a:t> base </a:t>
            </a:r>
            <a:r>
              <a:rPr lang="en-US" dirty="0" smtClean="0"/>
              <a:t>so it can supply carrier.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“</a:t>
            </a:r>
            <a:r>
              <a:rPr lang="en-US" dirty="0" err="1" smtClean="0"/>
              <a:t>npn</a:t>
            </a:r>
            <a:r>
              <a:rPr lang="en-US" dirty="0" smtClean="0"/>
              <a:t> transistor” emitter supply </a:t>
            </a:r>
            <a:r>
              <a:rPr lang="en-US" dirty="0" smtClean="0"/>
              <a:t>holes to </a:t>
            </a:r>
            <a:r>
              <a:rPr lang="en-US" dirty="0" smtClean="0"/>
              <a:t>its junction.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“</a:t>
            </a:r>
            <a:r>
              <a:rPr lang="en-US" dirty="0" err="1" smtClean="0"/>
              <a:t>pnp</a:t>
            </a:r>
            <a:r>
              <a:rPr lang="en-US" dirty="0" smtClean="0"/>
              <a:t> transistor” emitter </a:t>
            </a:r>
            <a:r>
              <a:rPr lang="en-US" dirty="0" smtClean="0"/>
              <a:t>supply electrons </a:t>
            </a:r>
            <a:r>
              <a:rPr lang="en-US" dirty="0" smtClean="0"/>
              <a:t>to its junction.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/>
              <a:t>2) Collector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3820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section on the other side that </a:t>
            </a:r>
            <a:r>
              <a:rPr lang="en-US" dirty="0" smtClean="0"/>
              <a:t>collects carrier </a:t>
            </a:r>
            <a:r>
              <a:rPr lang="en-US" dirty="0" smtClean="0"/>
              <a:t>is called collector.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collector is always reversed biased </a:t>
            </a:r>
            <a:r>
              <a:rPr lang="en-US" dirty="0" err="1" smtClean="0"/>
              <a:t>w.r.t</a:t>
            </a:r>
            <a:r>
              <a:rPr lang="en-US" dirty="0" smtClean="0"/>
              <a:t> 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“</a:t>
            </a:r>
            <a:r>
              <a:rPr lang="en-US" dirty="0" err="1" smtClean="0"/>
              <a:t>npn</a:t>
            </a:r>
            <a:r>
              <a:rPr lang="en-US" dirty="0" smtClean="0"/>
              <a:t> transistor” collector receives </a:t>
            </a:r>
            <a:r>
              <a:rPr lang="en-US" dirty="0" smtClean="0"/>
              <a:t>holes to </a:t>
            </a:r>
            <a:r>
              <a:rPr lang="en-US" dirty="0" smtClean="0"/>
              <a:t>its junction.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“</a:t>
            </a:r>
            <a:r>
              <a:rPr lang="en-US" dirty="0" err="1" smtClean="0"/>
              <a:t>pnp</a:t>
            </a:r>
            <a:r>
              <a:rPr lang="en-US" dirty="0" smtClean="0"/>
              <a:t> transistor” collector </a:t>
            </a:r>
            <a:r>
              <a:rPr lang="en-US" dirty="0" smtClean="0"/>
              <a:t>receives electrons </a:t>
            </a:r>
            <a:r>
              <a:rPr lang="en-US" dirty="0" smtClean="0"/>
              <a:t>to its junction.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/>
              <a:t>3) Base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smtClean="0"/>
              <a:t>middle section which forms two </a:t>
            </a:r>
            <a:r>
              <a:rPr lang="en-US" dirty="0" err="1" smtClean="0"/>
              <a:t>pn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junction between emitter and collector </a:t>
            </a:r>
            <a:r>
              <a:rPr lang="en-US" dirty="0" smtClean="0"/>
              <a:t>is called Base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Transistor Symbol</a:t>
            </a:r>
            <a:endParaRPr 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35298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1299</Words>
  <Application>Microsoft Office PowerPoint</Application>
  <PresentationFormat>On-screen Show (4:3)</PresentationFormat>
  <Paragraphs>217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Bipolar Junction Transistors</vt:lpstr>
      <vt:lpstr>Representation of Transistor</vt:lpstr>
      <vt:lpstr>Every transistor has: i)two junctions, so transistor can be considered as two diode connected back to back. ii) three terminals. iii) middle section is thin than other.</vt:lpstr>
      <vt:lpstr>Slide 5</vt:lpstr>
      <vt:lpstr>1) Emitter</vt:lpstr>
      <vt:lpstr>2) Collector</vt:lpstr>
      <vt:lpstr>3) Base</vt:lpstr>
      <vt:lpstr>Transistor Symbol</vt:lpstr>
      <vt:lpstr>Some important factors to be remembered</vt:lpstr>
      <vt:lpstr>Slide 11</vt:lpstr>
      <vt:lpstr>Transistor Operation</vt:lpstr>
      <vt:lpstr>Slide 13</vt:lpstr>
      <vt:lpstr>Slide 14</vt:lpstr>
      <vt:lpstr>Slide 15</vt:lpstr>
      <vt:lpstr>Transistor Operating Modes</vt:lpstr>
      <vt:lpstr>Transistor Connection</vt:lpstr>
      <vt:lpstr>1. Common Base Configuration</vt:lpstr>
      <vt:lpstr>Slide 19</vt:lpstr>
      <vt:lpstr>Expression for Collector Current</vt:lpstr>
      <vt:lpstr>Slide 21</vt:lpstr>
      <vt:lpstr>Characteristics of common base configuration</vt:lpstr>
      <vt:lpstr>Slide 23</vt:lpstr>
      <vt:lpstr>Input and Output Resistance of common base configuration:</vt:lpstr>
      <vt:lpstr>2. Common Emitter Connection</vt:lpstr>
      <vt:lpstr>Slide 26</vt:lpstr>
      <vt:lpstr>Relation Between α and β : </vt:lpstr>
      <vt:lpstr>Slide 28</vt:lpstr>
      <vt:lpstr>Expression for Collector Current</vt:lpstr>
      <vt:lpstr>Characteristics of common emitter configuration:</vt:lpstr>
      <vt:lpstr>Slide 31</vt:lpstr>
      <vt:lpstr>Input and Output Resistance of common emitter configuration:</vt:lpstr>
      <vt:lpstr>3. Common Collector Configuration</vt:lpstr>
      <vt:lpstr>Current amplification factor (γ ) : </vt:lpstr>
      <vt:lpstr>Relation Between γ and α : </vt:lpstr>
      <vt:lpstr>Slide 36</vt:lpstr>
      <vt:lpstr>Slide 37</vt:lpstr>
      <vt:lpstr>Comparison of Transistor Connections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62</cp:revision>
  <dcterms:created xsi:type="dcterms:W3CDTF">2006-08-16T00:00:00Z</dcterms:created>
  <dcterms:modified xsi:type="dcterms:W3CDTF">2020-03-25T20:15:31Z</dcterms:modified>
</cp:coreProperties>
</file>